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8" r:id="rId2"/>
    <p:sldId id="488" r:id="rId3"/>
    <p:sldId id="489" r:id="rId4"/>
    <p:sldId id="498" r:id="rId5"/>
    <p:sldId id="492" r:id="rId6"/>
    <p:sldId id="499" r:id="rId7"/>
    <p:sldId id="496" r:id="rId8"/>
    <p:sldId id="459" r:id="rId9"/>
    <p:sldId id="472" r:id="rId10"/>
    <p:sldId id="460" r:id="rId11"/>
    <p:sldId id="421" r:id="rId12"/>
    <p:sldId id="426" r:id="rId13"/>
    <p:sldId id="427" r:id="rId14"/>
    <p:sldId id="430" r:id="rId15"/>
    <p:sldId id="474" r:id="rId16"/>
    <p:sldId id="431" r:id="rId17"/>
    <p:sldId id="433" r:id="rId18"/>
    <p:sldId id="434" r:id="rId19"/>
    <p:sldId id="476" r:id="rId20"/>
    <p:sldId id="477" r:id="rId21"/>
    <p:sldId id="443" r:id="rId22"/>
    <p:sldId id="473" r:id="rId23"/>
    <p:sldId id="497" r:id="rId24"/>
    <p:sldId id="435" r:id="rId25"/>
    <p:sldId id="447" r:id="rId26"/>
    <p:sldId id="438" r:id="rId27"/>
    <p:sldId id="439" r:id="rId28"/>
    <p:sldId id="479" r:id="rId29"/>
    <p:sldId id="478" r:id="rId30"/>
    <p:sldId id="480" r:id="rId31"/>
    <p:sldId id="440" r:id="rId32"/>
    <p:sldId id="422" r:id="rId33"/>
    <p:sldId id="441" r:id="rId34"/>
    <p:sldId id="446" r:id="rId35"/>
    <p:sldId id="481" r:id="rId36"/>
    <p:sldId id="406" r:id="rId37"/>
    <p:sldId id="395" r:id="rId38"/>
    <p:sldId id="444" r:id="rId39"/>
    <p:sldId id="415" r:id="rId40"/>
    <p:sldId id="445" r:id="rId41"/>
    <p:sldId id="397" r:id="rId42"/>
    <p:sldId id="378" r:id="rId43"/>
    <p:sldId id="379" r:id="rId44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EE5F"/>
    <a:srgbClr val="33FF00"/>
    <a:srgbClr val="55EF61"/>
    <a:srgbClr val="005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70"/>
    <p:restoredTop sz="81964" autoAdjust="0"/>
  </p:normalViewPr>
  <p:slideViewPr>
    <p:cSldViewPr snapToGrid="0" snapToObjects="1">
      <p:cViewPr varScale="1">
        <p:scale>
          <a:sx n="102" d="100"/>
          <a:sy n="102" d="100"/>
        </p:scale>
        <p:origin x="7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7633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745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6327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1491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67286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800" dirty="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5: 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Predicate Logic</a:t>
            </a:r>
          </a:p>
        </p:txBody>
      </p:sp>
      <p:pic>
        <p:nvPicPr>
          <p:cNvPr id="5" name="Picture 4" descr="qua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1" y="2283003"/>
            <a:ext cx="1796282" cy="16540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704" y="2283003"/>
            <a:ext cx="5047926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81377" y="1121271"/>
            <a:ext cx="8229600" cy="514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Predicate</a:t>
            </a:r>
          </a:p>
          <a:p>
            <a:pPr lvl="1"/>
            <a:r>
              <a:rPr lang="en-US" dirty="0"/>
              <a:t>A function that returns a truth value, e.g.,</a:t>
            </a:r>
          </a:p>
          <a:p>
            <a:pPr lvl="2"/>
            <a:r>
              <a:rPr lang="en-US" sz="600" dirty="0"/>
              <a:t>		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Cat(x) ::= “x is a cat”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Prime(x) ::= “x is prime”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HasTaken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“student x has taken course y”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LessThan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(x, y) ::= “x &lt; y”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Sum(x, y, z) ::= “x + y = z”</a:t>
            </a: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GreaterThan5(x) ::= “x &gt; 5”</a:t>
            </a:r>
          </a:p>
          <a:p>
            <a:pPr marL="0" indent="0">
              <a:buNone/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HasNChars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(s, n) ::= “string s has length n”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800" dirty="0"/>
              <a:t>Predicates can have varying numbers of arguments and input types.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</p:spTree>
    <p:extLst>
      <p:ext uri="{BB962C8B-B14F-4D97-AF65-F5344CB8AC3E}">
        <p14:creationId xmlns:p14="http://schemas.microsoft.com/office/powerpoint/2010/main" val="35877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Domain of Discourse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73476" y="1164573"/>
            <a:ext cx="8448603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ease of use, we define one “type”/“domain” that we work over.  This non-empty set of objects is called the “</a:t>
            </a:r>
            <a:r>
              <a:rPr lang="en-US" sz="2600" b="1" dirty="0">
                <a:solidFill>
                  <a:srgbClr val="C00000"/>
                </a:solidFill>
              </a:rPr>
              <a:t>domain of discourse</a:t>
            </a:r>
            <a:r>
              <a:rPr lang="en-US" sz="2600" dirty="0"/>
              <a:t>”.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600" dirty="0"/>
              <a:t>For each of the following, what might the domain be?</a:t>
            </a: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cat”,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barks”,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ruined my couch”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514350" indent="-514350">
              <a:buAutoNum type="arabicParenBoth"/>
            </a:pPr>
            <a:r>
              <a:rPr lang="en-US" sz="2800" dirty="0">
                <a:latin typeface="Franklin Gothic Medium" panose="020B0603020102020204" pitchFamily="34" charset="0"/>
              </a:rPr>
              <a:t>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prime”, “</a:t>
            </a:r>
            <a:r>
              <a:rPr lang="en-US" sz="2800" dirty="0">
                <a:latin typeface="+mn-lt"/>
              </a:rPr>
              <a:t>x =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 &lt; 0</a:t>
            </a:r>
            <a:r>
              <a:rPr lang="en-US" sz="2800" dirty="0">
                <a:latin typeface="Franklin Gothic Medium" panose="020B0603020102020204" pitchFamily="34" charset="0"/>
              </a:rPr>
              <a:t>”,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power of two”</a:t>
            </a:r>
          </a:p>
          <a:p>
            <a:pPr marL="514350" indent="-514350">
              <a:buAutoNum type="arabicParenBoth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Franklin Gothic Medium" panose="020B0603020102020204" pitchFamily="34" charset="0"/>
              </a:rPr>
              <a:t>(3) “student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has taken course </a:t>
            </a:r>
            <a:r>
              <a:rPr lang="en-US" sz="2800" dirty="0">
                <a:latin typeface="+mn-lt"/>
              </a:rPr>
              <a:t>y</a:t>
            </a:r>
            <a:r>
              <a:rPr lang="en-US" sz="2800" dirty="0">
                <a:latin typeface="Franklin Gothic Medium" panose="020B0603020102020204" pitchFamily="34" charset="0"/>
              </a:rPr>
              <a:t>”  “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>
                <a:latin typeface="Franklin Gothic Medium" panose="020B0603020102020204" pitchFamily="34" charset="0"/>
              </a:rPr>
              <a:t> is a pre-</a:t>
            </a:r>
            <a:r>
              <a:rPr lang="en-US" sz="2800" dirty="0" err="1">
                <a:latin typeface="Franklin Gothic Medium" panose="020B0603020102020204" pitchFamily="34" charset="0"/>
              </a:rPr>
              <a:t>req</a:t>
            </a:r>
            <a:r>
              <a:rPr lang="en-US" sz="2800" dirty="0">
                <a:latin typeface="Franklin Gothic Medium" panose="020B0603020102020204" pitchFamily="34" charset="0"/>
              </a:rPr>
              <a:t> for </a:t>
            </a:r>
            <a:r>
              <a:rPr lang="en-US" sz="2800" dirty="0">
                <a:latin typeface="+mn-lt"/>
              </a:rPr>
              <a:t>z</a:t>
            </a:r>
            <a:r>
              <a:rPr lang="en-US" sz="28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3508" y="3703730"/>
            <a:ext cx="640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“mammals” or “sentient beings” or “cats and dogs” or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508" y="4720090"/>
            <a:ext cx="640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“numbers” or “integers” or “integers greater than 5” or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2313" y="5736450"/>
            <a:ext cx="653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“students and courses” or “university entities” or …</a:t>
            </a:r>
          </a:p>
        </p:txBody>
      </p:sp>
    </p:spTree>
    <p:extLst>
      <p:ext uri="{BB962C8B-B14F-4D97-AF65-F5344CB8AC3E}">
        <p14:creationId xmlns:p14="http://schemas.microsoft.com/office/powerpoint/2010/main" val="1477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Statements with Quantifiers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303416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Even(x)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Odd(x)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Odd(x))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Greater(x+1, x)</a:t>
            </a:r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Determine the truth values of each of these statements: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1535" y="283117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8722" y="3415081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     e.g. 2, 4, 6,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8722" y="4029146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integer is either even or odd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2589" y="4651305"/>
            <a:ext cx="4938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integer is both even and odd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2589" y="5256970"/>
            <a:ext cx="517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adding 1 makes a bigger number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2589" y="5866921"/>
            <a:ext cx="538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      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Even(2) is true and Prime(2) is true</a:t>
            </a:r>
          </a:p>
        </p:txBody>
      </p:sp>
    </p:spTree>
    <p:extLst>
      <p:ext uri="{BB962C8B-B14F-4D97-AF65-F5344CB8AC3E}">
        <p14:creationId xmlns:p14="http://schemas.microsoft.com/office/powerpoint/2010/main" val="90087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54021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6198782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21995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82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positive integer y, such that y &gt; x.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y such that, for every pos. int. x, we have y &gt; x.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 x, there is a pos. int. y such that y &gt; x and y is prime.</a:t>
            </a:r>
          </a:p>
        </p:txBody>
      </p:sp>
    </p:spTree>
    <p:extLst>
      <p:ext uri="{BB962C8B-B14F-4D97-AF65-F5344CB8AC3E}">
        <p14:creationId xmlns:p14="http://schemas.microsoft.com/office/powerpoint/2010/main" val="12970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66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that is larger than every other positive integer.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a prime that is larger.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61FBD-36BF-D949-ADEA-B7E19897E38B}"/>
              </a:ext>
            </a:extLst>
          </p:cNvPr>
          <p:cNvSpPr txBox="1"/>
          <p:nvPr/>
        </p:nvSpPr>
        <p:spPr>
          <a:xfrm>
            <a:off x="801961" y="5960589"/>
            <a:ext cx="754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Sound more natural without introducing variable names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922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556933"/>
            <a:ext cx="8229600" cy="38692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“All red cats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2800" dirty="0"/>
              <a:t>“Some red cats don’t like tofu”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32746" y="3289482"/>
            <a:ext cx="6898000" cy="651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>
                <a:solidFill>
                  <a:srgbClr val="7030A0"/>
                </a:solidFill>
              </a:rPr>
              <a:t>x ((Red(x)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Cat(x)) 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(x))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3ACF69-D617-C742-A5F0-1B8D9BC3208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32746" y="5105121"/>
            <a:ext cx="8229600" cy="429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</a:t>
            </a:r>
            <a:r>
              <a:rPr lang="en-US" sz="2800" dirty="0">
                <a:solidFill>
                  <a:srgbClr val="7030A0"/>
                </a:solidFill>
              </a:rPr>
              <a:t>y ((Red(y)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Cat(y))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800" dirty="0">
                <a:solidFill>
                  <a:srgbClr val="7030A0"/>
                </a:solidFill>
                <a:sym typeface="Symbol" pitchFamily="18" charset="2"/>
              </a:rPr>
              <a:t>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(y))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3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276494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7" name="Freeform 6"/>
          <p:cNvSpPr/>
          <p:nvPr/>
        </p:nvSpPr>
        <p:spPr>
          <a:xfrm>
            <a:off x="1353872" y="2610569"/>
            <a:ext cx="916888" cy="635551"/>
          </a:xfrm>
          <a:custGeom>
            <a:avLst/>
            <a:gdLst>
              <a:gd name="connsiteX0" fmla="*/ 916888 w 916888"/>
              <a:gd name="connsiteY0" fmla="*/ 25951 h 635551"/>
              <a:gd name="connsiteX1" fmla="*/ 124408 w 916888"/>
              <a:gd name="connsiteY1" fmla="*/ 71671 h 635551"/>
              <a:gd name="connsiteX2" fmla="*/ 2488 w 916888"/>
              <a:gd name="connsiteY2" fmla="*/ 635551 h 6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888" h="635551">
                <a:moveTo>
                  <a:pt x="916888" y="25951"/>
                </a:moveTo>
                <a:cubicBezTo>
                  <a:pt x="596848" y="-1989"/>
                  <a:pt x="276808" y="-29929"/>
                  <a:pt x="124408" y="71671"/>
                </a:cubicBezTo>
                <a:cubicBezTo>
                  <a:pt x="-27992" y="173271"/>
                  <a:pt x="2488" y="635551"/>
                  <a:pt x="2488" y="635551"/>
                </a:cubicBez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925332" y="3596640"/>
            <a:ext cx="1234440" cy="0"/>
          </a:xfrm>
          <a:custGeom>
            <a:avLst/>
            <a:gdLst>
              <a:gd name="connsiteX0" fmla="*/ 1234440 w 1234440"/>
              <a:gd name="connsiteY0" fmla="*/ 0 h 0"/>
              <a:gd name="connsiteX1" fmla="*/ 0 w 1234440"/>
              <a:gd name="connsiteY1" fmla="*/ 0 h 0"/>
              <a:gd name="connsiteX2" fmla="*/ 0 w 12344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>
                <a:moveTo>
                  <a:pt x="12344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665780" y="5364480"/>
            <a:ext cx="903940" cy="1146533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242560" y="5059679"/>
            <a:ext cx="489373" cy="45719"/>
          </a:xfrm>
          <a:custGeom>
            <a:avLst/>
            <a:gdLst>
              <a:gd name="connsiteX0" fmla="*/ 701040 w 701040"/>
              <a:gd name="connsiteY0" fmla="*/ 0 h 0"/>
              <a:gd name="connsiteX1" fmla="*/ 0 w 701040"/>
              <a:gd name="connsiteY1" fmla="*/ 0 h 0"/>
              <a:gd name="connsiteX2" fmla="*/ 0 w 70104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">
                <a:moveTo>
                  <a:pt x="70104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9239" y="6217300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“Some” means “there exists”.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40280" y="2324993"/>
            <a:ext cx="588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When putting two predicates together like this, we use an “and”.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9817" y="3138330"/>
            <a:ext cx="3980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 “for all”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implication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  <p:sp>
        <p:nvSpPr>
          <p:cNvPr id="3" name="Freeform 2"/>
          <p:cNvSpPr/>
          <p:nvPr/>
        </p:nvSpPr>
        <p:spPr>
          <a:xfrm>
            <a:off x="51985" y="2358416"/>
            <a:ext cx="2208741" cy="2543784"/>
          </a:xfrm>
          <a:custGeom>
            <a:avLst/>
            <a:gdLst>
              <a:gd name="connsiteX0" fmla="*/ 2030815 w 2208741"/>
              <a:gd name="connsiteY0" fmla="*/ 54584 h 2543784"/>
              <a:gd name="connsiteX1" fmla="*/ 430615 w 2208741"/>
              <a:gd name="connsiteY1" fmla="*/ 257784 h 2543784"/>
              <a:gd name="connsiteX2" fmla="*/ 108882 w 2208741"/>
              <a:gd name="connsiteY2" fmla="*/ 2078117 h 2543784"/>
              <a:gd name="connsiteX3" fmla="*/ 2030815 w 2208741"/>
              <a:gd name="connsiteY3" fmla="*/ 2425251 h 2543784"/>
              <a:gd name="connsiteX4" fmla="*/ 2123948 w 2208741"/>
              <a:gd name="connsiteY4" fmla="*/ 2543784 h 2543784"/>
              <a:gd name="connsiteX5" fmla="*/ 2123948 w 2208741"/>
              <a:gd name="connsiteY5" fmla="*/ 2543784 h 254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741" h="2543784">
                <a:moveTo>
                  <a:pt x="2030815" y="54584"/>
                </a:moveTo>
                <a:cubicBezTo>
                  <a:pt x="1390876" y="-12444"/>
                  <a:pt x="750937" y="-79471"/>
                  <a:pt x="430615" y="257784"/>
                </a:cubicBezTo>
                <a:cubicBezTo>
                  <a:pt x="110293" y="595039"/>
                  <a:pt x="-157818" y="1716872"/>
                  <a:pt x="108882" y="2078117"/>
                </a:cubicBezTo>
                <a:cubicBezTo>
                  <a:pt x="375582" y="2439362"/>
                  <a:pt x="1694971" y="2347640"/>
                  <a:pt x="2030815" y="2425251"/>
                </a:cubicBezTo>
                <a:cubicBezTo>
                  <a:pt x="2366659" y="2502862"/>
                  <a:pt x="2123948" y="2543784"/>
                  <a:pt x="2123948" y="2543784"/>
                </a:cubicBezTo>
                <a:lnTo>
                  <a:pt x="2123948" y="2543784"/>
                </a:lnTo>
              </a:path>
            </a:pathLst>
          </a:custGeom>
          <a:noFill/>
          <a:ln w="38100">
            <a:solidFill>
              <a:srgbClr val="7030A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1933" y="4597566"/>
            <a:ext cx="3360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When restricting to a smaller domain in an “exists” we use </a:t>
            </a:r>
            <a:r>
              <a:rPr lang="en-US" sz="2000" b="1" dirty="0">
                <a:solidFill>
                  <a:srgbClr val="00B050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20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1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26" grpId="0"/>
      <p:bldP spid="28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0814" y="3603866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each positive integer x, if x is prime, then x = 2 or x is odd.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7670" y="4400498"/>
            <a:ext cx="831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positive integers x and y such that x + 2 = y and x and y are prime.</a:t>
            </a:r>
          </a:p>
        </p:txBody>
      </p:sp>
    </p:spTree>
    <p:extLst>
      <p:ext uri="{BB962C8B-B14F-4D97-AF65-F5344CB8AC3E}">
        <p14:creationId xmlns:p14="http://schemas.microsoft.com/office/powerpoint/2010/main" val="18367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</a:t>
            </a:r>
            <a:r>
              <a:rPr lang="en-US"/>
              <a:t>class: Canonical </a:t>
            </a:r>
            <a:r>
              <a:rPr lang="en-US" dirty="0"/>
              <a:t>Forms</a:t>
            </a:r>
          </a:p>
        </p:txBody>
      </p:sp>
      <p:sp>
        <p:nvSpPr>
          <p:cNvPr id="256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44160"/>
            <a:ext cx="8229600" cy="112555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</a:rPr>
              <a:t>Truth table is the </a:t>
            </a:r>
            <a:r>
              <a:rPr lang="en-US" sz="2600" b="1" dirty="0">
                <a:solidFill>
                  <a:srgbClr val="C00000"/>
                </a:solidFill>
              </a:rPr>
              <a:t>unique signature </a:t>
            </a:r>
            <a:r>
              <a:rPr lang="en-US" sz="2600" dirty="0">
                <a:solidFill>
                  <a:srgbClr val="C00000"/>
                </a:solidFill>
              </a:rPr>
              <a:t>of a 0/1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438" y="1954962"/>
            <a:ext cx="92921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The same truth table can have many gate realizations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We’ve seen this already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Depends on how good we are at Boolean simplification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975" y="3345107"/>
            <a:ext cx="84195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600" dirty="0">
              <a:latin typeface="Franklin Gothic Medium" panose="020B0603020102020204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 Canonical forms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Standard forms for a Boolean expression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Franklin Gothic Medium" panose="020B0603020102020204" pitchFamily="34" charset="0"/>
              </a:rPr>
              <a:t>  We all produce the same expression</a:t>
            </a:r>
          </a:p>
        </p:txBody>
      </p:sp>
    </p:spTree>
    <p:extLst>
      <p:ext uri="{BB962C8B-B14F-4D97-AF65-F5344CB8AC3E}">
        <p14:creationId xmlns:p14="http://schemas.microsoft.com/office/powerpoint/2010/main" val="4257107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(Literal Translations)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54040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(Prime(x)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/>
              <a:t> (Equal(x, 2) </a:t>
            </a:r>
            <a:r>
              <a:rPr lang="en-US" sz="2400" dirty="0">
                <a:sym typeface="Symbol"/>
              </a:rPr>
              <a:t></a:t>
            </a:r>
            <a:r>
              <a:rPr lang="en-US" sz="2400" dirty="0"/>
              <a:t> Odd(x)))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(Sum(x, 2, y)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 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C1E20-0A26-144A-9CE0-0F005B75BA76}"/>
              </a:ext>
            </a:extLst>
          </p:cNvPr>
          <p:cNvSpPr txBox="1"/>
          <p:nvPr/>
        </p:nvSpPr>
        <p:spPr>
          <a:xfrm>
            <a:off x="2094911" y="5695254"/>
            <a:ext cx="495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Spot the domain restriction patterns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7BAC1-48C7-F446-83B9-DA8D4AF9EB16}"/>
              </a:ext>
            </a:extLst>
          </p:cNvPr>
          <p:cNvSpPr txBox="1"/>
          <p:nvPr/>
        </p:nvSpPr>
        <p:spPr>
          <a:xfrm>
            <a:off x="804604" y="360420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1C833-DDE6-3840-AEF0-A86269882F83}"/>
              </a:ext>
            </a:extLst>
          </p:cNvPr>
          <p:cNvSpPr txBox="1"/>
          <p:nvPr/>
        </p:nvSpPr>
        <p:spPr>
          <a:xfrm>
            <a:off x="811460" y="4400839"/>
            <a:ext cx="78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exist prime numbers that differ by two.</a:t>
            </a:r>
          </a:p>
        </p:txBody>
      </p:sp>
    </p:spTree>
    <p:extLst>
      <p:ext uri="{BB962C8B-B14F-4D97-AF65-F5344CB8AC3E}">
        <p14:creationId xmlns:p14="http://schemas.microsoft.com/office/powerpoint/2010/main" val="170397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FF478A2-5234-8641-8045-C85E9ED3F93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624479"/>
            <a:ext cx="8229600" cy="26823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All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2800" dirty="0"/>
          </a:p>
          <a:p>
            <a:pPr marL="0" indent="0">
              <a:buFont typeface="Arial"/>
              <a:buNone/>
              <a:defRPr/>
            </a:pPr>
            <a:endParaRPr lang="en-US" sz="1400" dirty="0"/>
          </a:p>
          <a:p>
            <a:pPr marL="0" indent="0">
              <a:buFont typeface="Arial"/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don’t like tofu”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68322" y="3151261"/>
            <a:ext cx="8229600" cy="268234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rgbClr val="7030A0"/>
                </a:solidFill>
              </a:rPr>
              <a:t>Red cats</a:t>
            </a:r>
            <a:r>
              <a:rPr lang="en-US" sz="2800" dirty="0"/>
              <a:t>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2800" dirty="0"/>
              <a:t>“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red cat</a:t>
            </a:r>
            <a:r>
              <a:rPr lang="en-US" sz="2800" dirty="0"/>
              <a:t> doesn’t like tofu”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English to Predicate 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8390" y="11954763"/>
            <a:ext cx="224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Domain is mammals!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6" name="Freeform 5"/>
          <p:cNvSpPr/>
          <p:nvPr/>
        </p:nvSpPr>
        <p:spPr>
          <a:xfrm>
            <a:off x="1264915" y="3615948"/>
            <a:ext cx="1132296" cy="707886"/>
          </a:xfrm>
          <a:custGeom>
            <a:avLst/>
            <a:gdLst>
              <a:gd name="connsiteX0" fmla="*/ 676554 w 676554"/>
              <a:gd name="connsiteY0" fmla="*/ 457200 h 457200"/>
              <a:gd name="connsiteX1" fmla="*/ 51714 w 676554"/>
              <a:gd name="connsiteY1" fmla="*/ 335280 h 457200"/>
              <a:gd name="connsiteX2" fmla="*/ 36474 w 676554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554" h="457200">
                <a:moveTo>
                  <a:pt x="676554" y="457200"/>
                </a:moveTo>
                <a:cubicBezTo>
                  <a:pt x="417474" y="434340"/>
                  <a:pt x="158394" y="411480"/>
                  <a:pt x="51714" y="335280"/>
                </a:cubicBezTo>
                <a:cubicBezTo>
                  <a:pt x="-54966" y="259080"/>
                  <a:pt x="36474" y="0"/>
                  <a:pt x="36474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88719" y="5943600"/>
            <a:ext cx="1208491" cy="588185"/>
          </a:xfrm>
          <a:custGeom>
            <a:avLst/>
            <a:gdLst>
              <a:gd name="connsiteX0" fmla="*/ 903940 w 903940"/>
              <a:gd name="connsiteY0" fmla="*/ 1066800 h 1146533"/>
              <a:gd name="connsiteX1" fmla="*/ 50500 w 903940"/>
              <a:gd name="connsiteY1" fmla="*/ 1036320 h 1146533"/>
              <a:gd name="connsiteX2" fmla="*/ 172420 w 903940"/>
              <a:gd name="connsiteY2" fmla="*/ 0 h 1146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3940" h="1146533">
                <a:moveTo>
                  <a:pt x="903940" y="1066800"/>
                </a:moveTo>
                <a:cubicBezTo>
                  <a:pt x="538180" y="1140460"/>
                  <a:pt x="172420" y="1214120"/>
                  <a:pt x="50500" y="1036320"/>
                </a:cubicBezTo>
                <a:cubicBezTo>
                  <a:pt x="-71420" y="858520"/>
                  <a:pt x="50500" y="429260"/>
                  <a:pt x="172420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7210" y="3752707"/>
            <a:ext cx="382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Franklin Gothic Medium"/>
                <a:cs typeface="Franklin Gothic Medium"/>
              </a:rPr>
              <a:t>When there’s no leading quantification, it means “for all”.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84759" y="6227924"/>
            <a:ext cx="347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Franklin Gothic Medium"/>
                <a:cs typeface="Franklin Gothic Medium"/>
              </a:rPr>
              <a:t>“A” means “there exists”.</a:t>
            </a:r>
          </a:p>
        </p:txBody>
      </p:sp>
    </p:spTree>
    <p:extLst>
      <p:ext uri="{BB962C8B-B14F-4D97-AF65-F5344CB8AC3E}">
        <p14:creationId xmlns:p14="http://schemas.microsoft.com/office/powerpoint/2010/main" val="29180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with Quantifiers (Natural Translations)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8425" y="1199058"/>
            <a:ext cx="8229600" cy="534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Translations often (not always) sound more </a:t>
            </a:r>
            <a:r>
              <a:rPr lang="en-US" sz="2200" u="sng" dirty="0">
                <a:latin typeface="Franklin Gothic Medium" charset="0"/>
                <a:ea typeface="Franklin Gothic Medium" charset="0"/>
                <a:cs typeface="Franklin Gothic Medium" charset="0"/>
              </a:rPr>
              <a:t>natural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if we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1. Notice “domain restriction” patterns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</a:t>
            </a:r>
            <a:r>
              <a:rPr lang="en-US" sz="2000" dirty="0"/>
              <a:t>x (Prime(x)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(Equal(x, 2)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/>
              <a:t> Odd(x)))</a:t>
            </a:r>
          </a:p>
          <a:p>
            <a:endParaRPr lang="en-US" sz="1000" dirty="0"/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prime number is either 2 or odd.</a:t>
            </a: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2. Avoid introducing </a:t>
            </a:r>
            <a:r>
              <a:rPr lang="en-US" sz="2200" i="1" dirty="0">
                <a:latin typeface="Franklin Gothic Medium" charset="0"/>
                <a:ea typeface="Franklin Gothic Medium" charset="0"/>
                <a:cs typeface="Franklin Gothic Medium" charset="0"/>
              </a:rPr>
              <a:t>unnecessary</a:t>
            </a:r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 variable names</a:t>
            </a:r>
          </a:p>
          <a:p>
            <a:endParaRPr lang="en-US" sz="105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</a:t>
            </a:r>
            <a:r>
              <a:rPr lang="en-US" sz="2000" dirty="0"/>
              <a:t>x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y Greater(y, x)</a:t>
            </a:r>
          </a:p>
          <a:p>
            <a:endParaRPr lang="en-US" sz="1050" dirty="0"/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some larger positive integer.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22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3. Can sometimes drop “all” or “there is”</a:t>
            </a: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>
                <a:latin typeface="Franklin Gothic Medium" charset="0"/>
                <a:ea typeface="Franklin Gothic Medium" charset="0"/>
                <a:cs typeface="Franklin Gothic Medium" charset="0"/>
              </a:rPr>
              <a:t>	</a:t>
            </a:r>
            <a:r>
              <a:rPr lang="en-US" sz="2000" dirty="0">
                <a:sym typeface="Symbol"/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000" dirty="0">
                <a:sym typeface="Symbol"/>
              </a:rPr>
              <a:t></a:t>
            </a:r>
            <a:r>
              <a:rPr lang="en-US" sz="2000" dirty="0"/>
              <a:t>x (Even(x)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Prime(x) </a:t>
            </a:r>
            <a:r>
              <a:rPr lang="en-US" sz="2000" dirty="0">
                <a:sym typeface="Symbol"/>
              </a:rPr>
              <a:t> </a:t>
            </a:r>
            <a:r>
              <a:rPr lang="en-US" sz="2000" dirty="0"/>
              <a:t>Greater(x, 2))</a:t>
            </a:r>
            <a:endParaRPr lang="en-US" sz="2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endParaRPr lang="en-US" sz="1000" dirty="0">
              <a:latin typeface="Franklin Gothic Medium" charset="0"/>
              <a:ea typeface="Franklin Gothic Medium" charset="0"/>
              <a:cs typeface="Franklin Gothic Medium" charset="0"/>
            </a:endParaRPr>
          </a:p>
          <a:p>
            <a:r>
              <a:rPr lang="en-US" sz="2000" dirty="0"/>
              <a:t>	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No even prime is greater than 2.</a:t>
            </a:r>
          </a:p>
        </p:txBody>
      </p:sp>
    </p:spTree>
    <p:extLst>
      <p:ext uri="{BB962C8B-B14F-4D97-AF65-F5344CB8AC3E}">
        <p14:creationId xmlns:p14="http://schemas.microsoft.com/office/powerpoint/2010/main" val="39254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9957-EC88-4AA8-D85B-61680298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English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834D-2C53-E762-5F8E-E50D6657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Implicit quantifiers in English are often </a:t>
            </a:r>
            <a:r>
              <a:rPr lang="en-US" sz="2200" b="1" dirty="0"/>
              <a:t>confusing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that are all friends can form a raiding party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u="sng" dirty="0">
                <a:solidFill>
                  <a:srgbClr val="7030A0"/>
                </a:solidFill>
              </a:rPr>
              <a:t>Three people</a:t>
            </a:r>
            <a:r>
              <a:rPr lang="en-US" sz="2200" dirty="0">
                <a:solidFill>
                  <a:srgbClr val="7030A0"/>
                </a:solidFill>
              </a:rPr>
              <a:t> I know are all friends with Mark Zuckerberg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Formal logic removes this ambiguity</a:t>
            </a:r>
          </a:p>
          <a:p>
            <a:pPr lvl="1"/>
            <a:r>
              <a:rPr lang="en-US" sz="1800" dirty="0"/>
              <a:t>quantifiers can always be specified</a:t>
            </a:r>
          </a:p>
          <a:p>
            <a:pPr lvl="1"/>
            <a:r>
              <a:rPr lang="en-US" sz="1800" dirty="0"/>
              <a:t>unquantified variables that are not known constants (</a:t>
            </a:r>
            <a:r>
              <a:rPr lang="en-US" sz="1800" dirty="0" err="1"/>
              <a:t>e.g</a:t>
            </a:r>
            <a:r>
              <a:rPr lang="en-US" sz="1800" dirty="0"/>
              <a:t>, π)</a:t>
            </a:r>
            <a:br>
              <a:rPr lang="en-US" sz="1800" dirty="0"/>
            </a:br>
            <a:r>
              <a:rPr lang="en-US" sz="1800" dirty="0"/>
              <a:t>are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implicitly </a:t>
            </a:r>
            <a:r>
              <a:rPr lang="en-US" sz="1800" b="1" dirty="0">
                <a:sym typeface="Symbol"/>
              </a:rPr>
              <a:t></a:t>
            </a:r>
            <a:r>
              <a:rPr lang="en-US" sz="1800" dirty="0">
                <a:sym typeface="Symbol"/>
              </a:rPr>
              <a:t>–</a:t>
            </a:r>
            <a:r>
              <a:rPr lang="en-US" sz="1800" dirty="0"/>
              <a:t>quantified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1A6F3-D516-3B97-18C8-CAE827C3978D}"/>
              </a:ext>
            </a:extLst>
          </p:cNvPr>
          <p:cNvSpPr txBox="1"/>
          <p:nvPr/>
        </p:nvSpPr>
        <p:spPr>
          <a:xfrm>
            <a:off x="8071852" y="20229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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0617-7141-E428-E083-7DEB3379A31C}"/>
              </a:ext>
            </a:extLst>
          </p:cNvPr>
          <p:cNvSpPr txBox="1"/>
          <p:nvPr/>
        </p:nvSpPr>
        <p:spPr>
          <a:xfrm>
            <a:off x="8071852" y="2801646"/>
            <a:ext cx="40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Symbol"/>
              </a:rPr>
              <a:t></a:t>
            </a:r>
            <a:endParaRPr lang="en-US" sz="2400" b="1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72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sym typeface="Symbol" pitchFamily="18" charset="2"/>
              </a:rPr>
              <a:t>(*) </a:t>
            </a:r>
            <a:r>
              <a:rPr lang="en-US" sz="280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8452" y="4123171"/>
            <a:ext cx="526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Try your intuition!  Which one seems right?</a:t>
            </a:r>
          </a:p>
        </p:txBody>
      </p:sp>
    </p:spTree>
    <p:extLst>
      <p:ext uri="{BB962C8B-B14F-4D97-AF65-F5344CB8AC3E}">
        <p14:creationId xmlns:p14="http://schemas.microsoft.com/office/powerpoint/2010/main" val="35382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ym typeface="Symbol" pitchFamily="18" charset="2"/>
              </a:rPr>
              <a:t>(*)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42955" y="404847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{plum, apple}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81057" y="4840154"/>
            <a:ext cx="617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ym typeface="Symbol" pitchFamily="18" charset="2"/>
              </a:rPr>
              <a:t>(*)  </a:t>
            </a:r>
            <a:r>
              <a:rPr lang="en-US" sz="2400" dirty="0" err="1"/>
              <a:t>PurpleFruit</a:t>
            </a:r>
            <a:r>
              <a:rPr lang="en-US" sz="2400" dirty="0"/>
              <a:t>(plum)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400" dirty="0" err="1"/>
              <a:t>PurpleFruit</a:t>
            </a:r>
            <a:r>
              <a:rPr lang="en-US" sz="2400" dirty="0"/>
              <a:t>(apple)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0801" y="5340062"/>
            <a:ext cx="6176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  <a:defRPr/>
            </a:pP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AutoNum type="alphaLcParenBoth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1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0354" y="3330222"/>
            <a:ext cx="340349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3200" dirty="0">
                <a:sym typeface="Symbol" pitchFamily="18" charset="2"/>
              </a:rPr>
              <a:t> 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3200" dirty="0"/>
              <a:t> 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</a:t>
            </a:r>
            <a:r>
              <a:rPr lang="en-US" sz="3200" dirty="0"/>
              <a:t>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( </a:t>
            </a:r>
            <a:r>
              <a:rPr lang="en-US" sz="3200" dirty="0"/>
              <a:t>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 (y &gt; x)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7990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There is no integer larger than every other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20040" y="5565423"/>
            <a:ext cx="67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every integer, there is a larger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314633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are </a:t>
            </a:r>
            <a:r>
              <a:rPr lang="en-US" sz="2400" b="1" dirty="0">
                <a:latin typeface="Franklin Gothic Medium"/>
                <a:cs typeface="Franklin Gothic Medium"/>
              </a:rPr>
              <a:t>equivalent</a:t>
            </a:r>
            <a:r>
              <a:rPr lang="en-US" sz="2400" dirty="0">
                <a:latin typeface="Franklin Gothic Medium"/>
                <a:cs typeface="Franklin Gothic Medium"/>
              </a:rPr>
              <a:t> but not </a:t>
            </a:r>
            <a:r>
              <a:rPr lang="en-US" sz="2400" b="1" dirty="0">
                <a:latin typeface="Franklin Gothic Medium"/>
                <a:cs typeface="Franklin Gothic Medium"/>
              </a:rPr>
              <a:t>equal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They have different English translations, e.g.: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no unicorn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animal is not a unicorn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284B-C51D-584C-A59E-B1162FFDC24A}"/>
              </a:ext>
            </a:extLst>
          </p:cNvPr>
          <p:cNvSpPr txBox="1"/>
          <p:nvPr/>
        </p:nvSpPr>
        <p:spPr>
          <a:xfrm>
            <a:off x="5100067" y="4587969"/>
            <a:ext cx="27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</a:t>
            </a:r>
            <a:r>
              <a:rPr lang="en-US" sz="2400" dirty="0">
                <a:solidFill>
                  <a:srgbClr val="000000"/>
                </a:solidFill>
              </a:rPr>
              <a:t>x Unicorn(x)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AAD2-CAC0-8943-9577-841C4A22239A}"/>
              </a:ext>
            </a:extLst>
          </p:cNvPr>
          <p:cNvSpPr txBox="1"/>
          <p:nvPr/>
        </p:nvSpPr>
        <p:spPr>
          <a:xfrm>
            <a:off x="5100067" y="5362330"/>
            <a:ext cx="25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Unicorn</a:t>
            </a:r>
            <a:r>
              <a:rPr lang="en-US" sz="2400" dirty="0">
                <a:solidFill>
                  <a:srgbClr val="000000"/>
                </a:solidFill>
              </a:rPr>
              <a:t>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1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5624" y="3422251"/>
            <a:ext cx="6093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/>
          </a:p>
          <a:p>
            <a:pPr>
              <a:buFont typeface="Symbol" pitchFamily="18" charset="2"/>
              <a:buChar char="º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x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LessEq</a:t>
            </a:r>
            <a:r>
              <a:rPr lang="en-US" sz="2400" dirty="0"/>
              <a:t>(x, 2))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527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No even prime is greater than 2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14397" y="5739326"/>
            <a:ext cx="6990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 even prime is less </a:t>
            </a:r>
            <a:r>
              <a:rPr lang="en-US" sz="2800">
                <a:solidFill>
                  <a:srgbClr val="C00000"/>
                </a:solidFill>
                <a:latin typeface="Franklin Gothic Medium" panose="020B0603020102020204" pitchFamily="34" charset="0"/>
              </a:rPr>
              <a:t>than or equal to 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Last Time: Sum-of-Products </a:t>
            </a:r>
            <a:r>
              <a:rPr lang="en-US" dirty="0"/>
              <a:t>Canonical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Disjunctive Normal Form (DNF)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Minterm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817766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4301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364" y="57524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26226" y="605163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05663" y="4000924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4212205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98802" y="4615582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5663" y="5199319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91940" y="552161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110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98802" y="5820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302874" y="4836783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02874" y="54491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02874" y="5771469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309736" y="607065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09735" y="4231222"/>
            <a:ext cx="972577" cy="6825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58813" y="4000924"/>
            <a:ext cx="8249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2400" dirty="0" smtClean="0"/>
              <a:t>A’B’C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51952" y="4615582"/>
            <a:ext cx="75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58813" y="5199319"/>
            <a:ext cx="759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AB’C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45090" y="5521619"/>
            <a:ext cx="782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ABC’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51952" y="582080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ABC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996323" y="4035673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5925" y="478994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4883949" y="2484924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ahoma" pitchFamily="-111" charset="0"/>
              </a:rPr>
              <a:t>F=</a:t>
            </a:r>
            <a:r>
              <a:rPr lang="en-US" dirty="0">
                <a:solidFill>
                  <a:srgbClr val="000000"/>
                </a:solidFill>
                <a:latin typeface="Tahoma" pitchFamily="-111" charset="0"/>
              </a:rPr>
              <a:t> A’B’C + A’BC + AB’C + ABC’ + ABC</a:t>
            </a:r>
            <a:r>
              <a:rPr lang="en-US" dirty="0">
                <a:latin typeface="Tahoma" pitchFamily="-111" charset="0"/>
              </a:rPr>
              <a:t>’</a:t>
            </a:r>
          </a:p>
        </p:txBody>
      </p:sp>
      <p:sp>
        <p:nvSpPr>
          <p:cNvPr id="6" name="Freeform 5"/>
          <p:cNvSpPr/>
          <p:nvPr/>
        </p:nvSpPr>
        <p:spPr>
          <a:xfrm>
            <a:off x="7778496" y="2913888"/>
            <a:ext cx="894923" cy="2157984"/>
          </a:xfrm>
          <a:custGeom>
            <a:avLst/>
            <a:gdLst>
              <a:gd name="connsiteX0" fmla="*/ 292608 w 894923"/>
              <a:gd name="connsiteY0" fmla="*/ 2157984 h 2157984"/>
              <a:gd name="connsiteX1" fmla="*/ 890016 w 894923"/>
              <a:gd name="connsiteY1" fmla="*/ 1743456 h 2157984"/>
              <a:gd name="connsiteX2" fmla="*/ 0 w 894923"/>
              <a:gd name="connsiteY2" fmla="*/ 0 h 2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923" h="2157984">
                <a:moveTo>
                  <a:pt x="292608" y="2157984"/>
                </a:moveTo>
                <a:cubicBezTo>
                  <a:pt x="615696" y="2130552"/>
                  <a:pt x="938784" y="2103120"/>
                  <a:pt x="890016" y="1743456"/>
                </a:cubicBezTo>
                <a:cubicBezTo>
                  <a:pt x="841248" y="1383792"/>
                  <a:pt x="0" y="0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5212" y="3508616"/>
            <a:ext cx="1463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T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15435" y="3516074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2054" y="2084287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Add the </a:t>
            </a:r>
            <a:r>
              <a:rPr lang="en-US" sz="1500" dirty="0" err="1">
                <a:latin typeface="Franklin Gothic Medium"/>
                <a:cs typeface="Franklin Gothic Medium"/>
              </a:rPr>
              <a:t>minterms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4818872" y="3285089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6298684" y="3298721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7401929" y="1839067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8477" y="2740910"/>
            <a:ext cx="6995242" cy="1721679"/>
            <a:chOff x="88477" y="2740910"/>
            <a:chExt cx="6995242" cy="1721679"/>
          </a:xfrm>
        </p:grpSpPr>
        <p:sp>
          <p:nvSpPr>
            <p:cNvPr id="5" name="Oval 4"/>
            <p:cNvSpPr/>
            <p:nvPr/>
          </p:nvSpPr>
          <p:spPr>
            <a:xfrm>
              <a:off x="6245090" y="4010021"/>
              <a:ext cx="838629" cy="452568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541059" y="3026549"/>
              <a:ext cx="2850776" cy="1097216"/>
            </a:xfrm>
            <a:custGeom>
              <a:avLst/>
              <a:gdLst>
                <a:gd name="connsiteX0" fmla="*/ 2850776 w 2850776"/>
                <a:gd name="connsiteY0" fmla="*/ 1034463 h 1097216"/>
                <a:gd name="connsiteX1" fmla="*/ 2151529 w 2850776"/>
                <a:gd name="connsiteY1" fmla="*/ 30416 h 1097216"/>
                <a:gd name="connsiteX2" fmla="*/ 645459 w 2850776"/>
                <a:gd name="connsiteY2" fmla="*/ 335216 h 1097216"/>
                <a:gd name="connsiteX3" fmla="*/ 0 w 2850776"/>
                <a:gd name="connsiteY3" fmla="*/ 1097216 h 1097216"/>
                <a:gd name="connsiteX4" fmla="*/ 0 w 2850776"/>
                <a:gd name="connsiteY4" fmla="*/ 1097216 h 109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776" h="1097216">
                  <a:moveTo>
                    <a:pt x="2850776" y="1034463"/>
                  </a:moveTo>
                  <a:cubicBezTo>
                    <a:pt x="2684929" y="590710"/>
                    <a:pt x="2519082" y="146957"/>
                    <a:pt x="2151529" y="30416"/>
                  </a:cubicBezTo>
                  <a:cubicBezTo>
                    <a:pt x="1783976" y="-86125"/>
                    <a:pt x="1004047" y="157416"/>
                    <a:pt x="645459" y="335216"/>
                  </a:cubicBezTo>
                  <a:cubicBezTo>
                    <a:pt x="286871" y="513016"/>
                    <a:pt x="0" y="1097216"/>
                    <a:pt x="0" y="1097216"/>
                  </a:cubicBezTo>
                  <a:lnTo>
                    <a:pt x="0" y="1097216"/>
                  </a:lnTo>
                </a:path>
              </a:pathLst>
            </a:cu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477" y="2740910"/>
              <a:ext cx="510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Franklin Gothic Medium"/>
                  <a:cs typeface="Franklin Gothic Medium"/>
                </a:rPr>
                <a:t>Evaluates to 1 on this row; 0 everywhere else</a:t>
              </a:r>
              <a:endParaRPr lang="en-US" sz="2000" dirty="0" smtClean="0">
                <a:solidFill>
                  <a:srgbClr val="00B0F0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6588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783" y="2013971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5722539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De Morgan’s Laws respect domain restrictions!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(It leaves them in place and only negates the other parts.)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1D98-ED9E-324E-8940-69868C55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85" y="3943517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613-7CEA-4F42-A3F9-C026BC20F04D}"/>
              </a:ext>
            </a:extLst>
          </p:cNvPr>
          <p:cNvSpPr txBox="1"/>
          <p:nvPr/>
        </p:nvSpPr>
        <p:spPr>
          <a:xfrm>
            <a:off x="457200" y="13673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just saw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32A56-E248-9147-9CF2-84F74C13CE15}"/>
              </a:ext>
            </a:extLst>
          </p:cNvPr>
          <p:cNvSpPr txBox="1"/>
          <p:nvPr/>
        </p:nvSpPr>
        <p:spPr>
          <a:xfrm>
            <a:off x="457199" y="319816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similarly show that</a:t>
            </a:r>
          </a:p>
        </p:txBody>
      </p:sp>
    </p:spTree>
    <p:extLst>
      <p:ext uri="{BB962C8B-B14F-4D97-AF65-F5344CB8AC3E}">
        <p14:creationId xmlns:p14="http://schemas.microsoft.com/office/powerpoint/2010/main" val="11689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 (P(x)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Q(x))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P(x)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Q(x)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016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(P(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>
                <a:solidFill>
                  <a:prstClr val="black"/>
                </a:solidFill>
                <a:latin typeface="+mn-lt"/>
              </a:rPr>
              <a:t>   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5775" y="2509623"/>
            <a:ext cx="308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the </a:t>
            </a:r>
            <a:r>
              <a:rPr lang="en-US" sz="2400" i="1" dirty="0">
                <a:latin typeface="Franklin Gothic Medium"/>
                <a:cs typeface="Franklin Gothic Medium"/>
              </a:rPr>
              <a:t>same</a:t>
            </a:r>
            <a:r>
              <a:rPr lang="en-US" sz="2400" dirty="0">
                <a:latin typeface="Franklin Gothic Medium"/>
                <a:cs typeface="Franklin Gothic Medium"/>
              </a:rPr>
              <a:t> 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9366" y="2509623"/>
            <a:ext cx="35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This one asserts P and Q of potentially different x’s.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777D36-19D9-1D47-9CB9-BCDE2C5B2E0B}"/>
              </a:ext>
            </a:extLst>
          </p:cNvPr>
          <p:cNvSpPr/>
          <p:nvPr/>
        </p:nvSpPr>
        <p:spPr>
          <a:xfrm>
            <a:off x="2205414" y="5837704"/>
            <a:ext cx="4281883" cy="830997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i="1" dirty="0"/>
              <a:t>Variables with the same name do not necessarily refer to the same object.</a:t>
            </a:r>
          </a:p>
        </p:txBody>
      </p:sp>
    </p:spTree>
    <p:extLst>
      <p:ext uri="{BB962C8B-B14F-4D97-AF65-F5344CB8AC3E}">
        <p14:creationId xmlns:p14="http://schemas.microsoft.com/office/powerpoint/2010/main" val="15271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x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>
                <a:solidFill>
                  <a:schemeClr val="bg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447366-7980-FB47-AD73-E53D3C0BF539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792B56B-0022-B14C-B901-E31F430376E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542A3AC5-516B-1746-A03C-3FB232D452B4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244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Example:</a:t>
            </a:r>
            <a:r>
              <a:rPr lang="en-US" sz="2800" dirty="0">
                <a:latin typeface="Franklin Gothic Medium" panose="020B0603020102020204" pitchFamily="34" charset="0"/>
              </a:rPr>
              <a:t>    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(x) :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:=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 </a:t>
            </a:r>
            <a:r>
              <a:rPr lang="en-US" sz="1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</a:t>
            </a:r>
            <a:r>
              <a:rPr lang="en-US" sz="2800" dirty="0">
                <a:latin typeface="Franklin Gothic Medium" panose="020B0603020102020204" pitchFamily="34" charset="0"/>
              </a:rPr>
              <a:t>truth value:</a:t>
            </a:r>
            <a:endParaRPr lang="en-US" sz="3200" dirty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>
                <a:latin typeface="Franklin Gothic Medium" panose="020B0603020102020204" pitchFamily="34" charset="0"/>
              </a:rPr>
              <a:t>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  does depend on 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ACB63-9DFD-A542-B802-FC8A55584413}"/>
              </a:ext>
            </a:extLst>
          </p:cNvPr>
          <p:cNvGrpSpPr/>
          <p:nvPr/>
        </p:nvGrpSpPr>
        <p:grpSpPr>
          <a:xfrm>
            <a:off x="6829597" y="12304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ED65CD-F6BE-B64D-BC72-F14A054677F2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C1D620E3-AC80-A744-BC6A-9CD2A4BC906D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2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Bound vs Free in Java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/>
              <a:t>Variables are bound </a:t>
            </a:r>
            <a:r>
              <a:rPr lang="en-US" sz="2800" i="1" dirty="0"/>
              <a:t>within a block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if there is an earlier declaration of the variable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float </a:t>
            </a:r>
            <a:r>
              <a:rPr lang="en-US" sz="1800" dirty="0" err="1">
                <a:latin typeface="Consolas" panose="020B0609020204030204" pitchFamily="49" charset="0"/>
              </a:rPr>
              <a:t>totalArea</a:t>
            </a:r>
            <a:r>
              <a:rPr lang="en-US" sz="1800" dirty="0">
                <a:latin typeface="Consolas" panose="020B0609020204030204" pitchFamily="49" charset="0"/>
              </a:rPr>
              <a:t>(float[] radii)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float sum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for (int j = 0; j &lt; </a:t>
            </a:r>
            <a:r>
              <a:rPr lang="en-US" sz="1800" dirty="0" err="1">
                <a:latin typeface="Consolas" panose="020B0609020204030204" pitchFamily="49" charset="0"/>
              </a:rPr>
              <a:t>radii.length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j++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sum += 2 * PI * radii[j];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2541D-6F35-324D-ADFF-61A887497339}"/>
              </a:ext>
            </a:extLst>
          </p:cNvPr>
          <p:cNvSpPr txBox="1"/>
          <p:nvPr/>
        </p:nvSpPr>
        <p:spPr>
          <a:xfrm>
            <a:off x="2910070" y="5799191"/>
            <a:ext cx="3323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400" dirty="0" err="1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4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4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97302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15610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0097" y="1095494"/>
            <a:ext cx="4464748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 </a:t>
            </a:r>
            <a:r>
              <a:rPr lang="en-US" sz="2800" dirty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800" dirty="0" err="1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 “Style”</a:t>
            </a:r>
          </a:p>
        </p:txBody>
      </p:sp>
      <p:sp>
        <p:nvSpPr>
          <p:cNvPr id="8" name="Freeform 7"/>
          <p:cNvSpPr/>
          <p:nvPr/>
        </p:nvSpPr>
        <p:spPr>
          <a:xfrm>
            <a:off x="2582266" y="1596674"/>
            <a:ext cx="1456334" cy="1893286"/>
          </a:xfrm>
          <a:custGeom>
            <a:avLst/>
            <a:gdLst>
              <a:gd name="connsiteX0" fmla="*/ 1456334 w 1456334"/>
              <a:gd name="connsiteY0" fmla="*/ 1893286 h 1893286"/>
              <a:gd name="connsiteX1" fmla="*/ 221894 w 1456334"/>
              <a:gd name="connsiteY1" fmla="*/ 1177006 h 1893286"/>
              <a:gd name="connsiteX2" fmla="*/ 8534 w 1456334"/>
              <a:gd name="connsiteY2" fmla="*/ 110206 h 1893286"/>
              <a:gd name="connsiteX3" fmla="*/ 39014 w 1456334"/>
              <a:gd name="connsiteY3" fmla="*/ 34006 h 18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334" h="1893286">
                <a:moveTo>
                  <a:pt x="1456334" y="1893286"/>
                </a:moveTo>
                <a:cubicBezTo>
                  <a:pt x="959764" y="1683736"/>
                  <a:pt x="463194" y="1474186"/>
                  <a:pt x="221894" y="1177006"/>
                </a:cubicBezTo>
                <a:cubicBezTo>
                  <a:pt x="-19406" y="879826"/>
                  <a:pt x="39014" y="300706"/>
                  <a:pt x="8534" y="110206"/>
                </a:cubicBezTo>
                <a:cubicBezTo>
                  <a:pt x="-21946" y="-80294"/>
                  <a:pt x="39014" y="34006"/>
                  <a:pt x="39014" y="340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436490" y="1615440"/>
            <a:ext cx="1510806" cy="1874520"/>
          </a:xfrm>
          <a:custGeom>
            <a:avLst/>
            <a:gdLst>
              <a:gd name="connsiteX0" fmla="*/ 0 w 1510806"/>
              <a:gd name="connsiteY0" fmla="*/ 1874520 h 1874520"/>
              <a:gd name="connsiteX1" fmla="*/ 1493520 w 1510806"/>
              <a:gd name="connsiteY1" fmla="*/ 990600 h 1874520"/>
              <a:gd name="connsiteX2" fmla="*/ 853440 w 1510806"/>
              <a:gd name="connsiteY2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806" h="1874520">
                <a:moveTo>
                  <a:pt x="0" y="1874520"/>
                </a:moveTo>
                <a:cubicBezTo>
                  <a:pt x="675640" y="1588770"/>
                  <a:pt x="1351280" y="1303020"/>
                  <a:pt x="1493520" y="990600"/>
                </a:cubicBezTo>
                <a:cubicBezTo>
                  <a:pt x="1635760" y="678180"/>
                  <a:pt x="853440" y="0"/>
                  <a:pt x="85344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110257" y="3489960"/>
            <a:ext cx="734330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This isn’t “wrong”, it’s just horrible style.</a:t>
            </a:r>
          </a:p>
          <a:p>
            <a:pPr eaLnBrk="1" hangingPunct="1"/>
            <a:r>
              <a:rPr lang="en-US" sz="2600" dirty="0">
                <a:latin typeface="Franklin Gothic Medium" charset="0"/>
                <a:ea typeface="Franklin Gothic Medium" charset="0"/>
                <a:cs typeface="Franklin Gothic Medium" charset="0"/>
              </a:rPr>
              <a:t>Don’t confuse your reader by using the same variable multiple times…there are a lot of letters…</a:t>
            </a:r>
          </a:p>
        </p:txBody>
      </p:sp>
    </p:spTree>
    <p:extLst>
      <p:ext uri="{BB962C8B-B14F-4D97-AF65-F5344CB8AC3E}">
        <p14:creationId xmlns:p14="http://schemas.microsoft.com/office/powerpoint/2010/main" val="15056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Bound variable names don’t matter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sz="3200" dirty="0"/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 P(x, y)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 P(a, b)</a:t>
            </a:r>
          </a:p>
          <a:p>
            <a:pPr lvl="1"/>
            <a:endParaRPr lang="en-US" dirty="0"/>
          </a:p>
          <a:p>
            <a:r>
              <a:rPr lang="en-US" sz="2800" dirty="0"/>
              <a:t>Positions of quantifiers can </a:t>
            </a:r>
            <a:r>
              <a:rPr lang="en-US" sz="2800" u="sng" dirty="0"/>
              <a:t>sometimes</a:t>
            </a:r>
            <a:r>
              <a:rPr lang="en-US" sz="2800" dirty="0"/>
              <a:t> change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</a:t>
            </a:r>
          </a:p>
          <a:p>
            <a:pPr lvl="1"/>
            <a:endParaRPr lang="en-US" dirty="0"/>
          </a:p>
          <a:p>
            <a:r>
              <a:rPr lang="en-US" sz="2800" dirty="0"/>
              <a:t>But:   </a:t>
            </a:r>
            <a:r>
              <a:rPr lang="en-US" sz="2800" dirty="0">
                <a:solidFill>
                  <a:srgbClr val="C00000"/>
                </a:solidFill>
              </a:rPr>
              <a:t>order is important</a:t>
            </a: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90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65920-02F4-1045-887C-57F72F1360E8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1E2B65F-4AFF-8240-8ED4-2C50F4EE5B89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4F5FF7A-5A7E-F540-93B1-4DE874C87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92755"/>
              </p:ext>
            </p:extLst>
          </p:nvPr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0956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45130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0CC42A-1A0A-8C47-981C-6B128A41FD72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F3B8A1F-7847-2C45-A5A1-730FD84F952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0E734211-F6FA-3A45-BE08-F31E78A8D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956F88-19FA-3C44-A60B-3E6C294E8ECB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5" name="Rectangle 1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Sum-of-Products Canonical Form</a:t>
            </a:r>
          </a:p>
        </p:txBody>
      </p:sp>
      <p:sp>
        <p:nvSpPr>
          <p:cNvPr id="10243" name="Rectangle 18"/>
          <p:cNvSpPr>
            <a:spLocks noGrp="1" noChangeArrowheads="1"/>
          </p:cNvSpPr>
          <p:nvPr>
            <p:ph idx="1"/>
          </p:nvPr>
        </p:nvSpPr>
        <p:spPr>
          <a:xfrm>
            <a:off x="457200" y="1149435"/>
            <a:ext cx="84867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Product term (or </a:t>
            </a:r>
            <a:r>
              <a:rPr lang="en-US" sz="2000" dirty="0" err="1"/>
              <a:t>minterm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ANDed</a:t>
            </a:r>
            <a:r>
              <a:rPr lang="en-US" sz="2000" dirty="0"/>
              <a:t> product of literals – input combination for which output is true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0248" name="Group 14"/>
          <p:cNvGrpSpPr>
            <a:grpSpLocks/>
          </p:cNvGrpSpPr>
          <p:nvPr/>
        </p:nvGrpSpPr>
        <p:grpSpPr bwMode="auto">
          <a:xfrm>
            <a:off x="871538" y="2550420"/>
            <a:ext cx="2725737" cy="2495550"/>
            <a:chOff x="284" y="1448"/>
            <a:chExt cx="1740" cy="1592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44" y="1448"/>
              <a:ext cx="16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minterms</a:t>
              </a: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A’B’C’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A’B’C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A’BC’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 0	1	1	A’BC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AB’C’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AB’C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ABC’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02882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ABC</a:t>
              </a:r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284" y="1624"/>
              <a:ext cx="1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136" y="1476"/>
              <a:ext cx="0" cy="14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897313" y="2701233"/>
            <a:ext cx="4921250" cy="328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ABC’ + ABC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Symbol" pitchFamily="-111" charset="2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br>
              <a:rPr lang="en-US" sz="1600" dirty="0">
                <a:solidFill>
                  <a:srgbClr val="C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A’B’C + A’BC + AB’C + ABC + ABC’ 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(A’B’ + A’B + AB’ + AB)C + ABC’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((A’ + A)(B’ + B))C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C + ABC’</a:t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ABC’ + C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	= AB + C</a:t>
            </a:r>
          </a:p>
        </p:txBody>
      </p:sp>
    </p:spTree>
    <p:extLst>
      <p:ext uri="{BB962C8B-B14F-4D97-AF65-F5344CB8AC3E}">
        <p14:creationId xmlns:p14="http://schemas.microsoft.com/office/powerpoint/2010/main" val="696957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3790" y="2893997"/>
            <a:ext cx="498012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38559" y="2893997"/>
            <a:ext cx="50741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53011" y="4638506"/>
            <a:ext cx="653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purple statement requires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an entire row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red statement requires one entry in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each column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E33588-23DF-CC44-88F3-5F9F65EF90CB}"/>
              </a:ext>
            </a:extLst>
          </p:cNvPr>
          <p:cNvSpPr/>
          <p:nvPr/>
        </p:nvSpPr>
        <p:spPr>
          <a:xfrm>
            <a:off x="2205414" y="5556594"/>
            <a:ext cx="5102609" cy="1112108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  <a:r>
              <a:rPr lang="en-US" dirty="0"/>
              <a:t>: both include the case x = y</a:t>
            </a:r>
          </a:p>
          <a:p>
            <a:pPr algn="ctr"/>
            <a:endParaRPr lang="en-US" sz="800" dirty="0"/>
          </a:p>
          <a:p>
            <a:pPr algn="ctr"/>
            <a:r>
              <a:rPr lang="en-US" i="1" dirty="0"/>
              <a:t>Different names does not imply different objects!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A74DA6-8084-954F-9F12-39483051EC45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245A3F-4766-BA48-8139-3E1B4B27DA75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2" name="Round Same Side Corner Rectangle 31">
              <a:extLst>
                <a:ext uri="{FF2B5EF4-FFF2-40B4-BE49-F238E27FC236}">
                  <a16:creationId xmlns:a16="http://schemas.microsoft.com/office/drawing/2014/main" id="{34AB8729-4E2D-5E4F-9FBF-9B2B6A98A1E1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F56880-23F5-2B46-9E35-315E91BB3D6D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Quantification with Two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1753808"/>
              </p:ext>
            </p:extLst>
          </p:nvPr>
        </p:nvGraphicFramePr>
        <p:xfrm>
          <a:off x="575733" y="1171221"/>
          <a:ext cx="8153400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" panose="020B060302010202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baseline="0" dirty="0"/>
                        <a:t>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 </a:t>
                      </a:r>
                      <a:r>
                        <a:rPr lang="en-US" sz="2800" baseline="0" dirty="0"/>
                        <a:t>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</a:t>
                      </a:r>
                      <a:r>
                        <a:rPr lang="en-US" baseline="0" dirty="0"/>
                        <a:t>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pairs are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a specific y for each x.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x doesn’t have a corresponding 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ONE y that works no matter what x is.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 candidate y, there is an x that it doesn’t work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5" y="12558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So far we’ve considered:</a:t>
            </a:r>
          </a:p>
          <a:p>
            <a:pPr lvl="1">
              <a:defRPr/>
            </a:pPr>
            <a:r>
              <a:rPr lang="en-US" sz="2600" dirty="0"/>
              <a:t>How to understand and </a:t>
            </a:r>
            <a:r>
              <a:rPr lang="en-US" sz="2600" i="1" dirty="0"/>
              <a:t>express</a:t>
            </a:r>
            <a:r>
              <a:rPr lang="en-US" sz="2600" dirty="0"/>
              <a:t> things using propositional and predicate logic</a:t>
            </a:r>
          </a:p>
          <a:p>
            <a:pPr lvl="1">
              <a:defRPr/>
            </a:pPr>
            <a:r>
              <a:rPr lang="en-US" sz="2600" dirty="0"/>
              <a:t>How to </a:t>
            </a:r>
            <a:r>
              <a:rPr lang="en-US" sz="2600" i="1" dirty="0"/>
              <a:t>compute</a:t>
            </a:r>
            <a:r>
              <a:rPr lang="en-US" sz="2600" dirty="0"/>
              <a:t> using Boolean (propositional) logic</a:t>
            </a:r>
          </a:p>
          <a:p>
            <a:pPr lvl="1">
              <a:defRPr/>
            </a:pPr>
            <a:r>
              <a:rPr lang="en-US" sz="2600" dirty="0"/>
              <a:t>How to show that different ways of expressing or computing them are </a:t>
            </a:r>
            <a:r>
              <a:rPr lang="en-US" sz="2600" i="1" dirty="0"/>
              <a:t>equivalent</a:t>
            </a:r>
            <a:r>
              <a:rPr lang="en-US" sz="2600" dirty="0"/>
              <a:t> to each other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>
              <a:defRPr/>
            </a:pPr>
            <a:r>
              <a:rPr lang="en-US" sz="2800" dirty="0"/>
              <a:t>Logic also has methods that let us </a:t>
            </a:r>
            <a:r>
              <a:rPr lang="en-US" sz="2800" i="1" dirty="0"/>
              <a:t>infer</a:t>
            </a:r>
            <a:r>
              <a:rPr lang="en-US" sz="2800" dirty="0"/>
              <a:t> implied properties from ones that we know</a:t>
            </a:r>
          </a:p>
          <a:p>
            <a:pPr lvl="1">
              <a:defRPr/>
            </a:pPr>
            <a:r>
              <a:rPr lang="en-US" sz="2600" dirty="0"/>
              <a:t>Equivalence is a small part of this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defRPr/>
            </a:pPr>
            <a:r>
              <a:rPr lang="en-US" dirty="0"/>
              <a:t>Express desired properties of program as set of logical constraints</a:t>
            </a:r>
          </a:p>
          <a:p>
            <a:pPr lvl="1">
              <a:defRPr/>
            </a:pPr>
            <a:r>
              <a:rPr lang="en-US" dirty="0"/>
              <a:t>Use inference rules to show that program implies that those constraints are satisfied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  <a:p>
            <a:pPr lvl="1">
              <a:defRPr/>
            </a:pPr>
            <a:r>
              <a:rPr lang="en-US" dirty="0"/>
              <a:t>Automated reasoning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Algorithm design and analysis</a:t>
            </a:r>
          </a:p>
          <a:p>
            <a:pPr lvl="1">
              <a:defRPr/>
            </a:pPr>
            <a:r>
              <a:rPr lang="en-US" dirty="0"/>
              <a:t>e.g.,  Correctness, Loop invariants.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Logic Programming, e.g. Prolog</a:t>
            </a:r>
          </a:p>
          <a:p>
            <a:pPr lvl="1">
              <a:defRPr/>
            </a:pPr>
            <a:r>
              <a:rPr lang="en-US" dirty="0"/>
              <a:t>Express desired outcome as set of constraints</a:t>
            </a:r>
          </a:p>
          <a:p>
            <a:pPr lvl="1">
              <a:defRPr/>
            </a:pPr>
            <a:r>
              <a:rPr lang="en-US" dirty="0"/>
              <a:t>Automatically apply logic inference to derive solution</a:t>
            </a:r>
          </a:p>
        </p:txBody>
      </p:sp>
    </p:spTree>
    <p:extLst>
      <p:ext uri="{BB962C8B-B14F-4D97-AF65-F5344CB8AC3E}">
        <p14:creationId xmlns:p14="http://schemas.microsoft.com/office/powerpoint/2010/main" val="25576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Product-of-Sums Canonical Form</a:t>
            </a:r>
          </a:p>
        </p:txBody>
      </p:sp>
      <p:sp>
        <p:nvSpPr>
          <p:cNvPr id="9219" name="Rectangle 26"/>
          <p:cNvSpPr>
            <a:spLocks noGrp="1" noChangeArrowheads="1"/>
          </p:cNvSpPr>
          <p:nvPr>
            <p:ph idx="1"/>
          </p:nvPr>
        </p:nvSpPr>
        <p:spPr>
          <a:xfrm>
            <a:off x="579555" y="1149436"/>
            <a:ext cx="9144000" cy="1085082"/>
          </a:xfrm>
        </p:spPr>
        <p:txBody>
          <a:bodyPr/>
          <a:lstStyle/>
          <a:p>
            <a:pPr eaLnBrk="1" hangingPunct="1"/>
            <a:r>
              <a:rPr lang="en-US" sz="2600" dirty="0"/>
              <a:t>AKA </a:t>
            </a:r>
            <a:r>
              <a:rPr lang="en-US" sz="2600" dirty="0">
                <a:solidFill>
                  <a:srgbClr val="C00000"/>
                </a:solidFill>
              </a:rPr>
              <a:t>Conjunctive Normal Form (CNF)</a:t>
            </a:r>
          </a:p>
          <a:p>
            <a:pPr eaLnBrk="1" hangingPunct="1"/>
            <a:r>
              <a:rPr lang="en-US" sz="2600" dirty="0"/>
              <a:t>AKA </a:t>
            </a:r>
            <a:r>
              <a:rPr lang="en-US" sz="2600" dirty="0" err="1">
                <a:solidFill>
                  <a:srgbClr val="C00000"/>
                </a:solidFill>
              </a:rPr>
              <a:t>Maxterm</a:t>
            </a:r>
            <a:r>
              <a:rPr lang="en-US" sz="2600" dirty="0">
                <a:solidFill>
                  <a:srgbClr val="C00000"/>
                </a:solidFill>
              </a:rPr>
              <a:t> Expansion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159511" y="3389779"/>
          <a:ext cx="2459853" cy="2807206"/>
        </p:xfrm>
        <a:graphic>
          <a:graphicData uri="http://schemas.openxmlformats.org/drawingml/2006/table">
            <a:tbl>
              <a:tblPr firstRow="1">
                <a:effectLst/>
                <a:tableStyleId>{5C22544A-7EE6-4342-B048-85BDC9FD1C3A}</a:tableStyleId>
              </a:tblPr>
              <a:tblGrid>
                <a:gridCol w="59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8"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131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619364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19364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30456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000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26225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23595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0456" y="4935298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100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8194212" y="3307420"/>
            <a:ext cx="541338" cy="2327291"/>
          </a:xfrm>
          <a:prstGeom prst="rightBrace">
            <a:avLst>
              <a:gd name="adj1" fmla="val 60134"/>
              <a:gd name="adj2" fmla="val 47857"/>
            </a:avLst>
          </a:prstGeom>
          <a:ln w="76200">
            <a:solidFill>
              <a:schemeClr val="accent4">
                <a:lumMod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6739" y="419373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F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6270" y="2363410"/>
            <a:ext cx="361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dirty="0"/>
              <a:t>F = (A + B + C)(A + B’ + C)(A’ + B + C)</a:t>
            </a:r>
            <a:endParaRPr lang="en-US" dirty="0">
              <a:latin typeface="Tahoma" pitchFamily="-111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027826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7826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38918" y="373690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111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034687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32057" y="4351561"/>
            <a:ext cx="717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38918" y="4935298"/>
            <a:ext cx="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011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350658" y="4573297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50658" y="5185683"/>
            <a:ext cx="717953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57519" y="3967736"/>
            <a:ext cx="704231" cy="0"/>
          </a:xfrm>
          <a:prstGeom prst="straightConnector1">
            <a:avLst/>
          </a:prstGeom>
          <a:ln w="63500"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42697" y="37320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35836" y="434672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 + B’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42697" y="4930466"/>
            <a:ext cx="134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A’ + B + C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7620000" y="2791968"/>
            <a:ext cx="1458492" cy="1487424"/>
          </a:xfrm>
          <a:custGeom>
            <a:avLst/>
            <a:gdLst>
              <a:gd name="connsiteX0" fmla="*/ 1267968 w 1458492"/>
              <a:gd name="connsiteY0" fmla="*/ 1487424 h 1487424"/>
              <a:gd name="connsiteX1" fmla="*/ 1353312 w 1458492"/>
              <a:gd name="connsiteY1" fmla="*/ 890016 h 1487424"/>
              <a:gd name="connsiteX2" fmla="*/ 0 w 1458492"/>
              <a:gd name="connsiteY2" fmla="*/ 0 h 148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8492" h="1487424">
                <a:moveTo>
                  <a:pt x="1267968" y="1487424"/>
                </a:moveTo>
                <a:cubicBezTo>
                  <a:pt x="1416304" y="1312672"/>
                  <a:pt x="1564640" y="1137920"/>
                  <a:pt x="1353312" y="890016"/>
                </a:cubicBezTo>
                <a:cubicBezTo>
                  <a:pt x="1141984" y="642112"/>
                  <a:pt x="128016" y="130048"/>
                  <a:pt x="0" y="0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57165" y="3276795"/>
            <a:ext cx="1467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Read F rows off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 truth table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97536" y="3285302"/>
            <a:ext cx="10203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Negate all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bits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43005" y="2073285"/>
            <a:ext cx="30512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Multiply the </a:t>
            </a:r>
            <a:r>
              <a:rPr lang="en-US" sz="1500" dirty="0" err="1">
                <a:latin typeface="Franklin Gothic Medium"/>
                <a:cs typeface="Franklin Gothic Medium"/>
              </a:rPr>
              <a:t>maxterms</a:t>
            </a:r>
            <a:r>
              <a:rPr lang="en-US" sz="1500" dirty="0">
                <a:latin typeface="Franklin Gothic Medium"/>
                <a:cs typeface="Franklin Gothic Medium"/>
              </a:rPr>
              <a:t> together</a:t>
            </a:r>
          </a:p>
        </p:txBody>
      </p:sp>
      <p:sp>
        <p:nvSpPr>
          <p:cNvPr id="68" name="Oval 20"/>
          <p:cNvSpPr>
            <a:spLocks noChangeArrowheads="1"/>
          </p:cNvSpPr>
          <p:nvPr/>
        </p:nvSpPr>
        <p:spPr bwMode="auto">
          <a:xfrm>
            <a:off x="4493229" y="3053268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9" name="Oval 20"/>
          <p:cNvSpPr>
            <a:spLocks noChangeArrowheads="1"/>
          </p:cNvSpPr>
          <p:nvPr/>
        </p:nvSpPr>
        <p:spPr bwMode="auto">
          <a:xfrm>
            <a:off x="5973041" y="3066900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/>
              <a:t>2</a:t>
            </a:r>
            <a:endParaRPr lang="en-US" sz="1400" dirty="0"/>
          </a:p>
        </p:txBody>
      </p:sp>
      <p:sp>
        <p:nvSpPr>
          <p:cNvPr id="70" name="Oval 20"/>
          <p:cNvSpPr>
            <a:spLocks noChangeArrowheads="1"/>
          </p:cNvSpPr>
          <p:nvPr/>
        </p:nvSpPr>
        <p:spPr bwMode="auto">
          <a:xfrm>
            <a:off x="6932880" y="1828065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60207" y="3333087"/>
            <a:ext cx="1542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Convert to</a:t>
            </a:r>
          </a:p>
          <a:p>
            <a:pPr algn="ctr"/>
            <a:r>
              <a:rPr lang="en-US" sz="1500" dirty="0">
                <a:latin typeface="Franklin Gothic Medium"/>
                <a:cs typeface="Franklin Gothic Medium"/>
              </a:rPr>
              <a:t>Boolean Algebra</a:t>
            </a:r>
          </a:p>
        </p:txBody>
      </p:sp>
      <p:sp>
        <p:nvSpPr>
          <p:cNvPr id="72" name="Oval 20"/>
          <p:cNvSpPr>
            <a:spLocks noChangeArrowheads="1"/>
          </p:cNvSpPr>
          <p:nvPr/>
        </p:nvSpPr>
        <p:spPr bwMode="auto">
          <a:xfrm>
            <a:off x="7443456" y="3115734"/>
            <a:ext cx="271462" cy="2714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215" tIns="45107" rIns="90215" bIns="45107" anchor="ctr"/>
          <a:lstStyle/>
          <a:p>
            <a:pPr algn="ctr"/>
            <a:r>
              <a:rPr lang="en-US" sz="1400" dirty="0"/>
              <a:t>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7114" y="2265494"/>
            <a:ext cx="8201894" cy="2013898"/>
            <a:chOff x="117114" y="2265494"/>
            <a:chExt cx="8201894" cy="2013898"/>
          </a:xfrm>
        </p:grpSpPr>
        <p:sp>
          <p:nvSpPr>
            <p:cNvPr id="5" name="Oval 4"/>
            <p:cNvSpPr/>
            <p:nvPr/>
          </p:nvSpPr>
          <p:spPr>
            <a:xfrm>
              <a:off x="7068611" y="3710963"/>
              <a:ext cx="1250397" cy="568429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415553" y="2703487"/>
              <a:ext cx="4043082" cy="1088584"/>
            </a:xfrm>
            <a:custGeom>
              <a:avLst/>
              <a:gdLst>
                <a:gd name="connsiteX0" fmla="*/ 4043082 w 4043082"/>
                <a:gd name="connsiteY0" fmla="*/ 1007901 h 1088584"/>
                <a:gd name="connsiteX1" fmla="*/ 3415553 w 4043082"/>
                <a:gd name="connsiteY1" fmla="*/ 290725 h 1088584"/>
                <a:gd name="connsiteX2" fmla="*/ 2017059 w 4043082"/>
                <a:gd name="connsiteY2" fmla="*/ 120395 h 1088584"/>
                <a:gd name="connsiteX3" fmla="*/ 681318 w 4043082"/>
                <a:gd name="connsiteY3" fmla="*/ 66607 h 1088584"/>
                <a:gd name="connsiteX4" fmla="*/ 0 w 4043082"/>
                <a:gd name="connsiteY4" fmla="*/ 1088584 h 108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3082" h="1088584">
                  <a:moveTo>
                    <a:pt x="4043082" y="1007901"/>
                  </a:moveTo>
                  <a:cubicBezTo>
                    <a:pt x="3898152" y="723272"/>
                    <a:pt x="3753223" y="438643"/>
                    <a:pt x="3415553" y="290725"/>
                  </a:cubicBezTo>
                  <a:cubicBezTo>
                    <a:pt x="3077882" y="142807"/>
                    <a:pt x="2472765" y="157748"/>
                    <a:pt x="2017059" y="120395"/>
                  </a:cubicBezTo>
                  <a:cubicBezTo>
                    <a:pt x="1561353" y="83042"/>
                    <a:pt x="1017494" y="-94758"/>
                    <a:pt x="681318" y="66607"/>
                  </a:cubicBezTo>
                  <a:cubicBezTo>
                    <a:pt x="345142" y="227972"/>
                    <a:pt x="172571" y="658278"/>
                    <a:pt x="0" y="1088584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114" y="2265494"/>
              <a:ext cx="5109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Franklin Gothic Medium"/>
                  <a:cs typeface="Franklin Gothic Medium"/>
                </a:rPr>
                <a:t>Evaluates to 0 on this row; 1 everywhere else</a:t>
              </a:r>
              <a:endParaRPr lang="en-US" sz="2000" dirty="0" smtClean="0">
                <a:solidFill>
                  <a:srgbClr val="00B0F0"/>
                </a:solidFill>
                <a:latin typeface="Franklin Gothic Medium"/>
                <a:cs typeface="Franklin Gothic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738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1" name="Rectangle 1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Product-of-Sums Canonical Form</a:t>
            </a:r>
          </a:p>
        </p:txBody>
      </p:sp>
      <p:sp>
        <p:nvSpPr>
          <p:cNvPr id="12291" name="Rectangle 17"/>
          <p:cNvSpPr>
            <a:spLocks noGrp="1" noChangeArrowheads="1"/>
          </p:cNvSpPr>
          <p:nvPr>
            <p:ph idx="1"/>
          </p:nvPr>
        </p:nvSpPr>
        <p:spPr>
          <a:xfrm>
            <a:off x="470079" y="1149435"/>
            <a:ext cx="8410575" cy="44577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Sum term (or </a:t>
            </a:r>
            <a:r>
              <a:rPr lang="en-US" sz="2000" dirty="0" err="1"/>
              <a:t>maxterm</a:t>
            </a:r>
            <a:r>
              <a:rPr lang="en-US" sz="2000" dirty="0"/>
              <a:t>)</a:t>
            </a:r>
          </a:p>
          <a:p>
            <a:pPr lvl="1" eaLnBrk="1" hangingPunct="1"/>
            <a:r>
              <a:rPr lang="en-US" sz="2000" dirty="0" err="1"/>
              <a:t>ORed</a:t>
            </a:r>
            <a:r>
              <a:rPr lang="en-US" sz="2000" dirty="0"/>
              <a:t> sum of literals – input combination for which output is false</a:t>
            </a:r>
          </a:p>
          <a:p>
            <a:pPr lvl="1" eaLnBrk="1" hangingPunct="1"/>
            <a:r>
              <a:rPr lang="en-US" sz="2000" dirty="0"/>
              <a:t>each variable appears exactly once, true or inverted (but not both)</a:t>
            </a:r>
          </a:p>
        </p:txBody>
      </p:sp>
      <p:grpSp>
        <p:nvGrpSpPr>
          <p:cNvPr id="12295" name="Group 12"/>
          <p:cNvGrpSpPr>
            <a:grpSpLocks/>
          </p:cNvGrpSpPr>
          <p:nvPr/>
        </p:nvGrpSpPr>
        <p:grpSpPr bwMode="auto">
          <a:xfrm>
            <a:off x="630261" y="2576956"/>
            <a:ext cx="3262313" cy="2495550"/>
            <a:chOff x="220" y="1544"/>
            <a:chExt cx="2084" cy="1592"/>
          </a:xfrm>
        </p:grpSpPr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20" y="1728"/>
              <a:ext cx="1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1032" y="1588"/>
              <a:ext cx="0" cy="14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1"/>
            <p:cNvSpPr>
              <a:spLocks noChangeArrowheads="1"/>
            </p:cNvSpPr>
            <p:nvPr/>
          </p:nvSpPr>
          <p:spPr bwMode="auto">
            <a:xfrm>
              <a:off x="224" y="1544"/>
              <a:ext cx="2080" cy="1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A	B	C	</a:t>
              </a:r>
              <a:r>
                <a:rPr lang="en-US" sz="1600" dirty="0" err="1">
                  <a:solidFill>
                    <a:srgbClr val="000000"/>
                  </a:solidFill>
                  <a:latin typeface="Tahoma" pitchFamily="-111" charset="0"/>
                </a:rPr>
                <a:t>maxterms</a:t>
              </a: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/>
              </a:r>
              <a:b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0	A+B+C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0	1	A+B+C’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0	A+B’+C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0	1	1	A+B’+C’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0	A’+B+C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0	1	A’+B+C’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0	A’+B’+C</a:t>
              </a:r>
            </a:p>
            <a:p>
              <a:pPr eaLnBrk="0" hangingPunct="0">
                <a:lnSpc>
                  <a:spcPts val="2075"/>
                </a:lnSpc>
                <a:tabLst>
                  <a:tab pos="450850" algn="l"/>
                  <a:tab pos="901700" algn="l"/>
                  <a:tab pos="1352550" algn="l"/>
                  <a:tab pos="2479675" algn="l"/>
                  <a:tab pos="270510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1	1	1	A’+B’+C’</a:t>
              </a:r>
            </a:p>
          </p:txBody>
        </p:sp>
      </p:grpSp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3905274" y="2640456"/>
            <a:ext cx="50736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/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F in canonical form: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endParaRPr lang="en-US" sz="1600" dirty="0">
              <a:solidFill>
                <a:srgbClr val="000000"/>
              </a:solidFill>
              <a:latin typeface="Tahoma" pitchFamily="-111" charset="0"/>
            </a:endParaRPr>
          </a:p>
          <a:p>
            <a:pPr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canonical form 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  <a:sym typeface="Symbol" pitchFamily="-111" charset="2"/>
              </a:rPr>
              <a:t></a:t>
            </a:r>
            <a:r>
              <a:rPr lang="en-US" sz="1600" dirty="0">
                <a:solidFill>
                  <a:srgbClr val="C00000"/>
                </a:solidFill>
                <a:latin typeface="Tahoma" pitchFamily="-111" charset="0"/>
              </a:rPr>
              <a:t> minimal form</a:t>
            </a: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Tahoma" pitchFamily="-111" charset="0"/>
              </a:rPr>
            </a:b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	F(A, B, C)	= (A + B + C) (A + B’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B + C) (A + B’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   (A + B + C) (A’ + B + C)</a:t>
            </a:r>
          </a:p>
          <a:p>
            <a:pPr lvl="3" eaLnBrk="0" hangingPunct="0">
              <a:lnSpc>
                <a:spcPts val="2075"/>
              </a:lnSpc>
              <a:tabLst>
                <a:tab pos="225425" algn="l"/>
                <a:tab pos="135255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-111" charset="0"/>
              </a:rPr>
              <a:t>= (A + C) (B + C)</a:t>
            </a:r>
          </a:p>
        </p:txBody>
      </p:sp>
    </p:spTree>
    <p:extLst>
      <p:ext uri="{BB962C8B-B14F-4D97-AF65-F5344CB8AC3E}">
        <p14:creationId xmlns:p14="http://schemas.microsoft.com/office/powerpoint/2010/main" val="516218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40050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Propositional Logic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us to analyze complex propositions in terms of their simpler constituent parts (a.k.a. atomic propositions) joined by connectives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Predicate Logic </a:t>
            </a:r>
          </a:p>
          <a:p>
            <a:pPr lvl="1"/>
            <a:r>
              <a:rPr lang="en-US" dirty="0"/>
              <a:t>Lets us analyze them at a deeper level by expressing how those propositions depend on the objects they are talking about</a:t>
            </a:r>
          </a:p>
        </p:txBody>
      </p:sp>
      <p:sp>
        <p:nvSpPr>
          <p:cNvPr id="14340" name="TextBox 3" hidden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6248400"/>
            <a:ext cx="1582738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Prime(65353)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/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“All positive integers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.”</a:t>
                </a:r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465116-85A1-BA48-9265-CFE23FDC0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81" y="6121697"/>
                <a:ext cx="6963638" cy="461665"/>
              </a:xfrm>
              <a:prstGeom prst="rect">
                <a:avLst/>
              </a:prstGeom>
              <a:blipFill>
                <a:blip r:embed="rId4"/>
                <a:stretch>
                  <a:fillRect l="-1273" t="-5263" r="-3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Adds two key notions to propositional logic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40197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8771</TotalTime>
  <Words>4313</Words>
  <Application>Microsoft Office PowerPoint</Application>
  <PresentationFormat>On-screen Show (4:3)</PresentationFormat>
  <Paragraphs>727</Paragraphs>
  <Slides>43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MS PGothic</vt:lpstr>
      <vt:lpstr>Arial</vt:lpstr>
      <vt:lpstr>Calibri</vt:lpstr>
      <vt:lpstr>Cambria Math</vt:lpstr>
      <vt:lpstr>Consolas</vt:lpstr>
      <vt:lpstr>Franklin Gothic Medium</vt:lpstr>
      <vt:lpstr>Symbol</vt:lpstr>
      <vt:lpstr>Tahoma</vt:lpstr>
      <vt:lpstr>Office Theme</vt:lpstr>
      <vt:lpstr>CSE 311: Foundations of Computing</vt:lpstr>
      <vt:lpstr>Last class: Canonical Forms</vt:lpstr>
      <vt:lpstr>Last Time: Sum-of-Products Canonical Form</vt:lpstr>
      <vt:lpstr>Sum-of-Products Canonical Form</vt:lpstr>
      <vt:lpstr>Product-of-Sums Canonical Form</vt:lpstr>
      <vt:lpstr>Product-of-Sums Canonical Form</vt:lpstr>
      <vt:lpstr>Predicate Logic</vt:lpstr>
      <vt:lpstr>Predicate Logic</vt:lpstr>
      <vt:lpstr>Predicate Logic</vt:lpstr>
      <vt:lpstr>Predicates</vt:lpstr>
      <vt:lpstr>Domain of Discourse</vt:lpstr>
      <vt:lpstr>Quantifiers</vt:lpstr>
      <vt:lpstr>Statements with Quantifiers</vt:lpstr>
      <vt:lpstr>Statements with Quantifiers (Literal Translations)</vt:lpstr>
      <vt:lpstr>Statements with Quantifiers (Literal Translations)</vt:lpstr>
      <vt:lpstr>Statements with Quantifiers (Natural Translations)</vt:lpstr>
      <vt:lpstr>English to Predicate Logic</vt:lpstr>
      <vt:lpstr>English to Predicate Logic</vt:lpstr>
      <vt:lpstr>Statements with Quantifiers (Literal Translations)</vt:lpstr>
      <vt:lpstr>Statements with Quantifiers (Literal Translations)</vt:lpstr>
      <vt:lpstr>English to Predicate Logic</vt:lpstr>
      <vt:lpstr>Statements with Quantifiers (Natural Translations)</vt:lpstr>
      <vt:lpstr>More English Ambiguity</vt:lpstr>
      <vt:lpstr>Negations of Quantifiers</vt:lpstr>
      <vt:lpstr>Negations of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De Morgan’s Laws for Quantifiers</vt:lpstr>
      <vt:lpstr>Scope of Quantifiers</vt:lpstr>
      <vt:lpstr>Scope of Quantifiers</vt:lpstr>
      <vt:lpstr>Scope of Quantifiers</vt:lpstr>
      <vt:lpstr>Scope of Quantifiers</vt:lpstr>
      <vt:lpstr>Bound vs Free in Java</vt:lpstr>
      <vt:lpstr>Quantifier “Style”</vt:lpstr>
      <vt:lpstr>Nested Quantifiers</vt:lpstr>
      <vt:lpstr>Quantifier Order Can Matter</vt:lpstr>
      <vt:lpstr>Quantifier Order Can Matter</vt:lpstr>
      <vt:lpstr>Quantifier Order Can Matter</vt:lpstr>
      <vt:lpstr>Quantification with Two Variables</vt:lpstr>
      <vt:lpstr>Logical Inference</vt:lpstr>
      <vt:lpstr>Applications of Logical Inference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Computing I</dc:title>
  <dc:subject/>
  <dc:creator>Paul Beame</dc:creator>
  <cp:keywords/>
  <dc:description/>
  <cp:lastModifiedBy>Paul Beame</cp:lastModifiedBy>
  <cp:revision>372</cp:revision>
  <cp:lastPrinted>2023-04-04T17:55:20Z</cp:lastPrinted>
  <dcterms:created xsi:type="dcterms:W3CDTF">2013-01-07T07:20:47Z</dcterms:created>
  <dcterms:modified xsi:type="dcterms:W3CDTF">2023-04-04T22:17:46Z</dcterms:modified>
  <cp:category/>
</cp:coreProperties>
</file>