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20" r:id="rId3"/>
    <p:sldId id="421" r:id="rId4"/>
    <p:sldId id="452" r:id="rId5"/>
    <p:sldId id="417" r:id="rId6"/>
    <p:sldId id="530" r:id="rId7"/>
    <p:sldId id="418" r:id="rId8"/>
    <p:sldId id="451" r:id="rId9"/>
    <p:sldId id="453" r:id="rId10"/>
    <p:sldId id="520" r:id="rId11"/>
    <p:sldId id="457" r:id="rId12"/>
    <p:sldId id="521" r:id="rId13"/>
    <p:sldId id="455" r:id="rId14"/>
    <p:sldId id="456" r:id="rId15"/>
    <p:sldId id="458" r:id="rId16"/>
    <p:sldId id="385" r:id="rId17"/>
    <p:sldId id="527" r:id="rId18"/>
    <p:sldId id="463" r:id="rId19"/>
    <p:sldId id="528" r:id="rId20"/>
    <p:sldId id="522" r:id="rId21"/>
    <p:sldId id="524" r:id="rId22"/>
    <p:sldId id="529" r:id="rId23"/>
    <p:sldId id="525" r:id="rId24"/>
    <p:sldId id="446" r:id="rId25"/>
    <p:sldId id="526" r:id="rId26"/>
    <p:sldId id="450" r:id="rId27"/>
    <p:sldId id="506" r:id="rId28"/>
    <p:sldId id="511" r:id="rId29"/>
    <p:sldId id="512" r:id="rId30"/>
    <p:sldId id="513" r:id="rId31"/>
    <p:sldId id="510" r:id="rId32"/>
    <p:sldId id="454" r:id="rId33"/>
    <p:sldId id="470" r:id="rId34"/>
    <p:sldId id="473" r:id="rId35"/>
    <p:sldId id="477" r:id="rId36"/>
    <p:sldId id="531" r:id="rId37"/>
    <p:sldId id="532" r:id="rId38"/>
    <p:sldId id="478" r:id="rId39"/>
    <p:sldId id="469" r:id="rId40"/>
    <p:sldId id="434" r:id="rId41"/>
    <p:sldId id="480" r:id="rId42"/>
    <p:sldId id="484" r:id="rId43"/>
    <p:sldId id="483" r:id="rId44"/>
    <p:sldId id="485" r:id="rId45"/>
    <p:sldId id="519" r:id="rId46"/>
    <p:sldId id="459" r:id="rId47"/>
    <p:sldId id="494" r:id="rId48"/>
    <p:sldId id="488" r:id="rId49"/>
    <p:sldId id="489" r:id="rId50"/>
    <p:sldId id="490" r:id="rId51"/>
    <p:sldId id="495" r:id="rId52"/>
    <p:sldId id="491" r:id="rId53"/>
    <p:sldId id="496" r:id="rId54"/>
    <p:sldId id="499" r:id="rId55"/>
    <p:sldId id="498" r:id="rId56"/>
    <p:sldId id="500" r:id="rId57"/>
    <p:sldId id="501" r:id="rId58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336600"/>
    <a:srgbClr val="003300"/>
    <a:srgbClr val="006600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3673" autoAdjust="0"/>
  </p:normalViewPr>
  <p:slideViewPr>
    <p:cSldViewPr snapToGrid="0" snapToObjects="1">
      <p:cViewPr varScale="1">
        <p:scale>
          <a:sx n="110" d="100"/>
          <a:sy n="110" d="100"/>
        </p:scale>
        <p:origin x="12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0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6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7:  Propositional &amp; Predicate Logic Proofs</a:t>
            </a:r>
          </a:p>
        </p:txBody>
      </p:sp>
      <p:pic>
        <p:nvPicPr>
          <p:cNvPr id="5" name="Picture 2" descr="http://imgs.xkcd.com/comics/proofs.png">
            <a:extLst>
              <a:ext uri="{FF2B5EF4-FFF2-40B4-BE49-F238E27FC236}">
                <a16:creationId xmlns:a16="http://schemas.microsoft.com/office/drawing/2014/main" id="{A9FF0F0E-A3C0-034E-B458-67DB258A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2" y="2464309"/>
            <a:ext cx="7048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362454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362454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5152647"/>
            <a:ext cx="743776" cy="75597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696143" y="2933084"/>
            <a:ext cx="4447857" cy="2101021"/>
            <a:chOff x="4696143" y="2933084"/>
            <a:chExt cx="4447857" cy="2101021"/>
          </a:xfrm>
        </p:grpSpPr>
        <p:sp>
          <p:nvSpPr>
            <p:cNvPr id="7" name="TextBox 6"/>
            <p:cNvSpPr txBox="1"/>
            <p:nvPr/>
          </p:nvSpPr>
          <p:spPr>
            <a:xfrm>
              <a:off x="4696143" y="2933084"/>
              <a:ext cx="2913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u="sng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Idea: Work backwards!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696143" y="3398874"/>
                  <a:ext cx="4201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We want to eventually get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¬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.  How?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143" y="3398874"/>
                  <a:ext cx="420159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9" t="-9231" r="-725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65548" y="3710666"/>
                  <a:ext cx="4378452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Now, we have a new “hole”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We need to prove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𝒒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…</a:t>
                  </a:r>
                </a:p>
                <a:p>
                  <a:pPr marL="800100" lvl="1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Notice that at this point, if we prove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𝒒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, we’ve proven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¬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5548" y="3710666"/>
                  <a:ext cx="4378452" cy="13234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3" t="-2765"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3795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930032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930032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5152647"/>
            <a:ext cx="743776" cy="755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800" y="4097589"/>
            <a:ext cx="351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looks like or-elimination.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881995" y="3213079"/>
            <a:ext cx="389466" cy="2317553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50" y="4740274"/>
            <a:ext cx="2225233" cy="10181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200" y="3180301"/>
            <a:ext cx="3691467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30042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30042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9259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69756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23" y="4627714"/>
            <a:ext cx="743776" cy="755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68283" y="4401483"/>
                <a:ext cx="44185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¬¬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𝒔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 doesn’t show up in the givens but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𝒔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does and we can use equivalences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83" y="4401483"/>
                <a:ext cx="4418517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310" r="-69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2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44797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44797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97561" r="-199259" b="-3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9259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69756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4102781"/>
            <a:ext cx="743776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799853"/>
                  </p:ext>
                </p:extLst>
              </p:nvPr>
            </p:nvGraphicFramePr>
            <p:xfrm>
              <a:off x="262127" y="1568572"/>
              <a:ext cx="5888102" cy="4701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799853"/>
                  </p:ext>
                </p:extLst>
              </p:nvPr>
            </p:nvGraphicFramePr>
            <p:xfrm>
              <a:off x="262127" y="1568572"/>
              <a:ext cx="5888102" cy="4701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97872" r="-199259" b="-6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2174" r="-199259" b="-5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95745" r="-199259" b="-4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04348" r="-199259" b="-3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04348" r="-199259" b="-2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1489" r="-199259" b="-1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591489" b="-1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06522" r="-199259" b="-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511800" y="2302933"/>
            <a:ext cx="3149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No holes left!  We just </a:t>
            </a:r>
          </a:p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need to clean up a bit.</a:t>
            </a:r>
          </a:p>
        </p:txBody>
      </p:sp>
    </p:spTree>
    <p:extLst>
      <p:ext uri="{BB962C8B-B14F-4D97-AF65-F5344CB8AC3E}">
        <p14:creationId xmlns:p14="http://schemas.microsoft.com/office/powerpoint/2010/main" val="290121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40548"/>
                  </p:ext>
                </p:extLst>
              </p:nvPr>
            </p:nvGraphicFramePr>
            <p:xfrm>
              <a:off x="262127" y="1568573"/>
              <a:ext cx="5888102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5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6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40548"/>
                  </p:ext>
                </p:extLst>
              </p:nvPr>
            </p:nvGraphicFramePr>
            <p:xfrm>
              <a:off x="262127" y="1568573"/>
              <a:ext cx="5888102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4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10000" r="-199259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97561" r="-199259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59756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6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642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You can use </a:t>
                </a:r>
                <a:r>
                  <a:rPr lang="en-US" sz="2800" dirty="0">
                    <a:solidFill>
                      <a:srgbClr val="00B050"/>
                    </a:solidFill>
                  </a:rPr>
                  <a:t>equivalences</a:t>
                </a:r>
                <a:r>
                  <a:rPr lang="en-US" sz="2800" dirty="0"/>
                  <a:t> to make substitutions</a:t>
                </a:r>
              </a:p>
              <a:p>
                <a:pPr marL="0" indent="0">
                  <a:buNone/>
                </a:pPr>
                <a:r>
                  <a:rPr lang="en-US" sz="2800" dirty="0"/>
                  <a:t>    of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any sub-formula.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2800" dirty="0"/>
                  <a:t>e.g.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 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𝒓</m:t>
                        </m:r>
                      </m:e>
                    </m:d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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≡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¬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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𝒓</m:t>
                        </m:r>
                      </m:e>
                    </m:d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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Inference rules only</a:t>
                </a:r>
                <a:r>
                  <a:rPr lang="en-US" sz="2800" dirty="0"/>
                  <a:t> can be applied to </a:t>
                </a:r>
                <a:r>
                  <a:rPr lang="en-US" sz="2800" dirty="0">
                    <a:solidFill>
                      <a:srgbClr val="FF0000"/>
                    </a:solidFill>
                  </a:rPr>
                  <a:t>whole formulas</a:t>
                </a:r>
                <a:r>
                  <a:rPr lang="en-US" sz="2800" dirty="0"/>
                  <a:t> (not correct otherwise).</a:t>
                </a:r>
              </a:p>
              <a:p>
                <a:pPr marL="0" indent="0">
                  <a:buNone/>
                  <a:defRPr/>
                </a:pPr>
                <a:r>
                  <a:rPr lang="en-US" dirty="0"/>
                  <a:t>     </a:t>
                </a:r>
                <a:r>
                  <a:rPr lang="en-US" sz="2800" dirty="0"/>
                  <a:t>e.g. 1.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sz="2800" dirty="0">
                    <a:sym typeface="Symbol"/>
                  </a:rPr>
                  <a:t>                 given</a:t>
                </a:r>
              </a:p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             2.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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 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𝒓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charset="0"/>
                    <a:sym typeface="Symbol" charset="0"/>
                  </a:rPr>
                  <a:t>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      </a:t>
                </a:r>
                <a:r>
                  <a:rPr lang="en-US" sz="2800" dirty="0">
                    <a:solidFill>
                      <a:srgbClr val="0070C0"/>
                    </a:solidFill>
                    <a:latin typeface="Franklin Gothic Medium" pitchFamily="34" charset="0"/>
                    <a:sym typeface="Symbol" charset="0"/>
                  </a:rPr>
                  <a:t>intro  from 1.</a:t>
                </a:r>
                <a:endParaRPr lang="en-US" sz="2800" dirty="0">
                  <a:solidFill>
                    <a:srgbClr val="0070C0"/>
                  </a:solidFill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636247" y="4969443"/>
            <a:ext cx="5105400" cy="563033"/>
            <a:chOff x="1792110" y="4195228"/>
            <a:chExt cx="5105400" cy="56303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92110" y="4195228"/>
              <a:ext cx="51054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792110" y="4224861"/>
              <a:ext cx="51054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Important: Applications of Inference Rules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4013" y="5613840"/>
            <a:ext cx="558159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Does not follow!</a:t>
            </a:r>
            <a:r>
              <a:rPr lang="en-US" sz="2800" dirty="0">
                <a:solidFill>
                  <a:srgbClr val="C00000"/>
                </a:solidFill>
                <a:latin typeface="Franklin Gothic Medium" pitchFamily="34" charset="0"/>
              </a:rPr>
              <a:t>  </a:t>
            </a:r>
            <a:r>
              <a:rPr lang="en-US" sz="2800" dirty="0" err="1">
                <a:solidFill>
                  <a:srgbClr val="7030A0"/>
                </a:solidFill>
                <a:latin typeface="Franklin Gothic Medium" pitchFamily="34" charset="0"/>
              </a:rPr>
              <a:t>e.g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 . p=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F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, q=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T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, r=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422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class: Propositional Inference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2844" y="1082706"/>
            <a:ext cx="8534400" cy="46808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Two inference rules per binary connective, one to eliminate it and one to introduce it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1730376" y="2046464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5292477" y="2075773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291132" y="3307992"/>
            <a:ext cx="29881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         A              </a:t>
            </a:r>
            <a:r>
              <a:rPr lang="en-US" sz="3200" u="sng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3200" u="sng" dirty="0">
                <a:latin typeface="Calibri" pitchFamily="34" charset="0"/>
              </a:rPr>
              <a:t>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  B, B  A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761264" y="4715140"/>
            <a:ext cx="18630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5955961" y="4627159"/>
            <a:ext cx="16946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  <p:sp>
        <p:nvSpPr>
          <p:cNvPr id="14" name="Freeform 13"/>
          <p:cNvSpPr/>
          <p:nvPr/>
        </p:nvSpPr>
        <p:spPr>
          <a:xfrm>
            <a:off x="6053650" y="4545850"/>
            <a:ext cx="1882775" cy="1239837"/>
          </a:xfrm>
          <a:custGeom>
            <a:avLst/>
            <a:gdLst>
              <a:gd name="connsiteX0" fmla="*/ 36038 w 1882859"/>
              <a:gd name="connsiteY0" fmla="*/ 328329 h 1239128"/>
              <a:gd name="connsiteX1" fmla="*/ 144896 w 1882859"/>
              <a:gd name="connsiteY1" fmla="*/ 1014129 h 1239128"/>
              <a:gd name="connsiteX2" fmla="*/ 1059296 w 1882859"/>
              <a:gd name="connsiteY2" fmla="*/ 1231843 h 1239128"/>
              <a:gd name="connsiteX3" fmla="*/ 1864838 w 1882859"/>
              <a:gd name="connsiteY3" fmla="*/ 796415 h 1239128"/>
              <a:gd name="connsiteX4" fmla="*/ 1527381 w 1882859"/>
              <a:gd name="connsiteY4" fmla="*/ 241243 h 1239128"/>
              <a:gd name="connsiteX5" fmla="*/ 493238 w 1882859"/>
              <a:gd name="connsiteY5" fmla="*/ 1758 h 1239128"/>
              <a:gd name="connsiteX6" fmla="*/ 36038 w 1882859"/>
              <a:gd name="connsiteY6" fmla="*/ 328329 h 123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2859" h="1239128">
                <a:moveTo>
                  <a:pt x="36038" y="328329"/>
                </a:moveTo>
                <a:cubicBezTo>
                  <a:pt x="-22019" y="497057"/>
                  <a:pt x="-25647" y="863543"/>
                  <a:pt x="144896" y="1014129"/>
                </a:cubicBezTo>
                <a:cubicBezTo>
                  <a:pt x="315439" y="1164715"/>
                  <a:pt x="772639" y="1268129"/>
                  <a:pt x="1059296" y="1231843"/>
                </a:cubicBezTo>
                <a:cubicBezTo>
                  <a:pt x="1345953" y="1195557"/>
                  <a:pt x="1786824" y="961515"/>
                  <a:pt x="1864838" y="796415"/>
                </a:cubicBezTo>
                <a:cubicBezTo>
                  <a:pt x="1942852" y="631315"/>
                  <a:pt x="1755981" y="373686"/>
                  <a:pt x="1527381" y="241243"/>
                </a:cubicBezTo>
                <a:cubicBezTo>
                  <a:pt x="1298781" y="108800"/>
                  <a:pt x="739981" y="-16385"/>
                  <a:pt x="493238" y="1758"/>
                </a:cubicBezTo>
                <a:cubicBezTo>
                  <a:pt x="246495" y="19901"/>
                  <a:pt x="94095" y="159601"/>
                  <a:pt x="36038" y="32832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4064" y="5899308"/>
            <a:ext cx="25808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Not like other rules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2341" y="237613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71988" y="2433003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1208" y="3339890"/>
            <a:ext cx="2827445" cy="1077218"/>
            <a:chOff x="911208" y="3339890"/>
            <a:chExt cx="2827445" cy="1077218"/>
          </a:xfrm>
        </p:grpSpPr>
        <p:sp>
          <p:nvSpPr>
            <p:cNvPr id="15370" name="TextBox 9"/>
            <p:cNvSpPr txBox="1">
              <a:spLocks noChangeArrowheads="1"/>
            </p:cNvSpPr>
            <p:nvPr/>
          </p:nvSpPr>
          <p:spPr bwMode="auto">
            <a:xfrm>
              <a:off x="1740990" y="3339890"/>
              <a:ext cx="199766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ctr" eaLnBrk="1" hangingPunct="1"/>
              <a:r>
                <a:rPr lang="en-US" sz="3200" u="sng" dirty="0">
                  <a:latin typeface="Calibri" pitchFamily="34" charset="0"/>
                  <a:sym typeface="Symbol" pitchFamily="18" charset="2"/>
                </a:rPr>
                <a:t> A  B ; A</a:t>
              </a:r>
            </a:p>
            <a:p>
              <a:pPr algn="ctr" eaLnBrk="1" hangingPunct="1"/>
              <a:r>
                <a:rPr lang="en-US" sz="3200" dirty="0">
                  <a:latin typeface="Calibri" pitchFamily="34" charset="0"/>
                  <a:sym typeface="Symbol" pitchFamily="18" charset="2"/>
                </a:rPr>
                <a:t>∴ B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1208" y="3654856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Elim</a:t>
              </a:r>
              <a:r>
                <a:rPr lang="en-US" dirty="0"/>
                <a:t>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∨</a:t>
              </a:r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456643" y="365620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5032562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Modus Ponens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56643" y="4994407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28943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/>
              <a:t>zooming in on just the rows where A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that A is true, we see that B is also true.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25148" y="2627820"/>
          <a:ext cx="263167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04475" y="2993012"/>
            <a:ext cx="2873023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615BA-3C8C-3C47-8507-303FB094597D}"/>
              </a:ext>
            </a:extLst>
          </p:cNvPr>
          <p:cNvSpPr/>
          <p:nvPr/>
        </p:nvSpPr>
        <p:spPr>
          <a:xfrm>
            <a:off x="3534089" y="5598692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⇒</a:t>
            </a:r>
            <a:r>
              <a:rPr lang="en-US" sz="3200" dirty="0">
                <a:solidFill>
                  <a:srgbClr val="C00000"/>
                </a:solidFill>
              </a:rPr>
              <a:t> 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368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/>
              <a:t>zooming in on just the rows where B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zoom out, what have we proven?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25147" y="2627820"/>
          <a:ext cx="379386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389">
                  <a:extLst>
                    <a:ext uri="{9D8B030D-6E8A-4147-A177-3AD203B41FA5}">
                      <a16:colId xmlns:a16="http://schemas.microsoft.com/office/drawing/2014/main" val="346334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Symbol" charset="0"/>
                          <a:sym typeface="Symbol" charset="0"/>
                        </a:rPr>
                        <a:t>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B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21946" y="5598692"/>
            <a:ext cx="2101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(A </a:t>
            </a:r>
            <a:r>
              <a:rPr lang="en-US" sz="3200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sz="3200" dirty="0">
                <a:solidFill>
                  <a:srgbClr val="C00000"/>
                </a:solidFill>
                <a:sym typeface="Symbol" pitchFamily="18" charset="2"/>
              </a:rPr>
              <a:t> B</a:t>
            </a:r>
            <a:r>
              <a:rPr lang="en-US" sz="3200" dirty="0">
                <a:solidFill>
                  <a:srgbClr val="C00000"/>
                </a:solidFill>
              </a:rPr>
              <a:t>)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T</a:t>
            </a:r>
            <a:endParaRPr lang="en-US" sz="3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22C5E1-1F24-5741-AE48-C304A474BACB}"/>
              </a:ext>
            </a:extLst>
          </p:cNvPr>
          <p:cNvSpPr/>
          <p:nvPr/>
        </p:nvSpPr>
        <p:spPr>
          <a:xfrm>
            <a:off x="2704475" y="2979157"/>
            <a:ext cx="2854661" cy="162055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6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My First Proof!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, and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73285" y="1925433"/>
                <a:ext cx="7608713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  </a:t>
                </a:r>
                <a:r>
                  <a:rPr lang="en-US" sz="2000" dirty="0"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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	MP: 1, 2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  	MP: 3, 4</a:t>
                </a: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85" y="1925433"/>
                <a:ext cx="7608713" cy="2246769"/>
              </a:xfrm>
              <a:prstGeom prst="rect">
                <a:avLst/>
              </a:prstGeom>
              <a:blipFill>
                <a:blip r:embed="rId2"/>
                <a:stretch>
                  <a:fillRect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984440" y="5837792"/>
            <a:ext cx="2587560" cy="924086"/>
            <a:chOff x="1984440" y="5837792"/>
            <a:chExt cx="2587560" cy="924086"/>
          </a:xfrm>
        </p:grpSpPr>
        <p:sp>
          <p:nvSpPr>
            <p:cNvPr id="12" name="TextBox 11"/>
            <p:cNvSpPr txBox="1"/>
            <p:nvPr/>
          </p:nvSpPr>
          <p:spPr>
            <a:xfrm>
              <a:off x="1984440" y="6052178"/>
              <a:ext cx="131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ranklin Gothic Medium"/>
                  <a:cs typeface="Franklin Gothic Medium"/>
                </a:rPr>
                <a:t>Modus Ponens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619" y="5837792"/>
              <a:ext cx="1394381" cy="92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64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 Prove An Implication: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38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ym typeface="Symbol" pitchFamily="18" charset="2"/>
              </a:rPr>
              <a:t>We use the direct proof rule</a:t>
            </a:r>
          </a:p>
          <a:p>
            <a:r>
              <a:rPr lang="en-US" sz="2800" dirty="0">
                <a:sym typeface="Symbol" pitchFamily="18" charset="2"/>
              </a:rPr>
              <a:t>The “pre-requisite”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 B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for the direct proof rule is </a:t>
            </a:r>
            <a:r>
              <a:rPr lang="en-US" sz="2800" b="1" dirty="0">
                <a:sym typeface="Symbol" pitchFamily="18" charset="2"/>
              </a:rPr>
              <a:t>a proof </a:t>
            </a:r>
            <a:r>
              <a:rPr lang="en-US" sz="2800" dirty="0">
                <a:sym typeface="Symbol" pitchFamily="18" charset="2"/>
              </a:rPr>
              <a:t>that “</a:t>
            </a:r>
            <a:r>
              <a:rPr lang="en-US" sz="2800" b="1" dirty="0">
                <a:sym typeface="Symbol" pitchFamily="18" charset="2"/>
              </a:rPr>
              <a:t>Given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, we can prove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.”</a:t>
            </a:r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The direct proof rule:</a:t>
            </a:r>
          </a:p>
          <a:p>
            <a:pPr marL="457200" lvl="1" indent="0">
              <a:buNone/>
            </a:pPr>
            <a:r>
              <a:rPr lang="en-US" dirty="0"/>
              <a:t>  If you have such a proof then you can conclude        </a:t>
            </a:r>
          </a:p>
          <a:p>
            <a:pPr marL="457200" lvl="1" indent="0">
              <a:buNone/>
            </a:pPr>
            <a:r>
              <a:rPr lang="en-US" dirty="0"/>
              <a:t>  that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 B</a:t>
            </a:r>
            <a:r>
              <a:rPr lang="en-US" dirty="0">
                <a:sym typeface="Symbol" pitchFamily="18" charset="2"/>
              </a:rPr>
              <a:t> is true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C7CADB7-BE35-C946-9C78-8B510E610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23" y="881280"/>
            <a:ext cx="15151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2800" u="sng" dirty="0">
                <a:latin typeface="Calibri" pitchFamily="34" charset="0"/>
              </a:rPr>
              <a:t>   A </a:t>
            </a:r>
            <a:r>
              <a:rPr lang="en-US" sz="28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28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2800" dirty="0">
                <a:latin typeface="Calibri" pitchFamily="34" charset="0"/>
              </a:rPr>
              <a:t>A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</p:spTree>
    <p:extLst>
      <p:ext uri="{BB962C8B-B14F-4D97-AF65-F5344CB8AC3E}">
        <p14:creationId xmlns:p14="http://schemas.microsoft.com/office/powerpoint/2010/main" val="41054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using the direct proof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:r>
                  <a:rPr lang="en-US" sz="2800" dirty="0">
                    <a:solidFill>
                      <a:srgbClr val="C00000"/>
                    </a:solidFill>
                  </a:rPr>
                  <a:t>p 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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 </a:t>
                </a:r>
                <a:r>
                  <a:rPr lang="en-US" sz="2800" dirty="0"/>
                  <a:t>follows from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(p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  <a:sym typeface="Symbol" charset="0"/>
                  </a:rPr>
                  <a:t>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)  r</a:t>
                </a: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1.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ym typeface="Symbol"/>
                  </a:rPr>
                  <a:t>                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dirty="0">
                    <a:solidFill>
                      <a:srgbClr val="00592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Given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         	</a:t>
                </a:r>
                <a:r>
                  <a:rPr lang="en-US" dirty="0"/>
                  <a:t>3.1.</a:t>
                </a:r>
                <a:r>
                  <a:rPr lang="en-US" dirty="0">
                    <a:solidFill>
                      <a:srgbClr val="00B05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sym typeface="Symbol"/>
                  </a:rPr>
                  <a:t>          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        	3.2.   </a:t>
                </a:r>
                <a:endParaRPr lang="en-US" dirty="0">
                  <a:solidFill>
                    <a:prstClr val="black"/>
                  </a:solidFill>
                  <a:latin typeface="Franklin Gothic Medium" pitchFamily="34" charset="0"/>
                  <a:ea typeface="MS PGothic" charset="0"/>
                  <a:sym typeface="Symbol" charset="0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</a:t>
                </a:r>
                <a:r>
                  <a:rPr lang="en-US" dirty="0">
                    <a:solidFill>
                      <a:prstClr val="black"/>
                    </a:solidFill>
                    <a:latin typeface="Calibri" charset="0"/>
                    <a:ea typeface="MS PGothic" charset="0"/>
                    <a:sym typeface="Symbol" charset="0"/>
                  </a:rPr>
                  <a:t>	    	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3.3.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        ??</a:t>
                </a:r>
                <a:endParaRPr lang="en-US" dirty="0">
                  <a:sym typeface="Symbol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3.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      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2"/>
                <a:stretch>
                  <a:fillRect l="-1608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836927" y="3413804"/>
            <a:ext cx="4246881" cy="1462996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3841" y="3497612"/>
                <a:ext cx="123142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>
                    <a:latin typeface="Franklin Gothic Medium"/>
                    <a:cs typeface="Franklin Gothic Medium"/>
                  </a:rPr>
                  <a:t>This is a </a:t>
                </a:r>
              </a:p>
              <a:p>
                <a:pPr algn="ctr"/>
                <a:r>
                  <a:rPr lang="en-US" sz="2200" dirty="0">
                    <a:latin typeface="Franklin Gothic Medium"/>
                    <a:cs typeface="Franklin Gothic Medium"/>
                  </a:rPr>
                  <a:t>proof</a:t>
                </a:r>
              </a:p>
              <a:p>
                <a:pPr algn="ctr"/>
                <a:r>
                  <a:rPr lang="en-US" sz="2200" dirty="0">
                    <a:latin typeface="Franklin Gothic Medium"/>
                    <a:cs typeface="Franklin Gothic Medium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𝒑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→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𝒓</m:t>
                    </m:r>
                  </m:oMath>
                </a14:m>
                <a:endParaRPr lang="en-US" sz="22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1" y="3497612"/>
                <a:ext cx="1231427" cy="1107996"/>
              </a:xfrm>
              <a:prstGeom prst="rect">
                <a:avLst/>
              </a:prstGeom>
              <a:blipFill>
                <a:blip r:embed="rId3"/>
                <a:stretch>
                  <a:fillRect l="-6122" t="-3409" r="-5102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F68CF6-5ED9-05EE-0F8D-516DA2F11831}"/>
                  </a:ext>
                </a:extLst>
              </p:cNvPr>
              <p:cNvSpPr txBox="1"/>
              <p:nvPr/>
            </p:nvSpPr>
            <p:spPr>
              <a:xfrm>
                <a:off x="6259837" y="3497612"/>
                <a:ext cx="315773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latin typeface="Franklin Gothic Medium"/>
                    <a:cs typeface="Franklin Gothic Medium"/>
                  </a:rPr>
                  <a:t>If</a:t>
                </a:r>
                <a:r>
                  <a:rPr lang="en-US" sz="2200" dirty="0">
                    <a:latin typeface="Franklin Gothic Medium"/>
                    <a:cs typeface="Franklin Gothic Medium"/>
                  </a:rPr>
                  <a:t> we know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𝒑</m:t>
                    </m:r>
                  </m:oMath>
                </a14:m>
                <a:r>
                  <a:rPr lang="en-US" sz="2200" dirty="0">
                    <a:latin typeface="Franklin Gothic Medium"/>
                    <a:cs typeface="Franklin Gothic Medium"/>
                  </a:rPr>
                  <a:t> is true…</a:t>
                </a:r>
              </a:p>
              <a:p>
                <a:r>
                  <a:rPr lang="en-US" sz="2200" b="1" dirty="0">
                    <a:latin typeface="Franklin Gothic Medium"/>
                    <a:cs typeface="Franklin Gothic Medium"/>
                  </a:rPr>
                  <a:t>Then</a:t>
                </a:r>
                <a:r>
                  <a:rPr lang="en-US" sz="2200" dirty="0">
                    <a:latin typeface="Franklin Gothic Medium"/>
                    <a:cs typeface="Franklin Gothic Medium"/>
                  </a:rPr>
                  <a:t>, we’ve shown     </a:t>
                </a: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           </a:t>
                </a:r>
                <a:r>
                  <a:rPr lang="en-US" sz="22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r</a:t>
                </a:r>
                <a:r>
                  <a:rPr lang="en-US" sz="2200" dirty="0">
                    <a:latin typeface="Franklin Gothic Medium"/>
                    <a:cs typeface="Franklin Gothic Medium"/>
                  </a:rPr>
                  <a:t> is true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F68CF6-5ED9-05EE-0F8D-516DA2F1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37" y="3497612"/>
                <a:ext cx="3157732" cy="1107996"/>
              </a:xfrm>
              <a:prstGeom prst="rect">
                <a:avLst/>
              </a:prstGeom>
              <a:blipFill>
                <a:blip r:embed="rId4"/>
                <a:stretch>
                  <a:fillRect l="-2400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using the direct proof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:r>
                  <a:rPr lang="en-US" sz="2800" dirty="0">
                    <a:solidFill>
                      <a:srgbClr val="C00000"/>
                    </a:solidFill>
                  </a:rPr>
                  <a:t>p 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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 </a:t>
                </a:r>
                <a:r>
                  <a:rPr lang="en-US" sz="2800" dirty="0"/>
                  <a:t>follows from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(p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  <a:sym typeface="Symbol" charset="0"/>
                  </a:rPr>
                  <a:t>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)  r</a:t>
                </a: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1.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ym typeface="Symbol"/>
                  </a:rPr>
                  <a:t>                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dirty="0">
                    <a:solidFill>
                      <a:srgbClr val="00592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Given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         	</a:t>
                </a:r>
                <a:r>
                  <a:rPr lang="en-US" dirty="0"/>
                  <a:t>3.1.</a:t>
                </a:r>
                <a:r>
                  <a:rPr lang="en-US" dirty="0">
                    <a:solidFill>
                      <a:srgbClr val="00B05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sym typeface="Symbol"/>
                  </a:rPr>
                  <a:t>          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        	3.2.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 </a:t>
                </a:r>
                <a:r>
                  <a:rPr lang="en-US" dirty="0">
                    <a:sym typeface="Symbol"/>
                  </a:rPr>
                  <a:t>Intro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: 1, 3.1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</a:t>
                </a:r>
                <a:r>
                  <a:rPr lang="en-US" dirty="0">
                    <a:solidFill>
                      <a:prstClr val="black"/>
                    </a:solidFill>
                    <a:latin typeface="Calibri" charset="0"/>
                    <a:ea typeface="MS PGothic" charset="0"/>
                    <a:sym typeface="Symbol" charset="0"/>
                  </a:rPr>
                  <a:t>	    	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3.3.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        MP: 2, 3.2</a:t>
                </a:r>
                <a:endParaRPr lang="en-US" dirty="0">
                  <a:sym typeface="Symbol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3.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      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2"/>
                <a:stretch>
                  <a:fillRect l="-1608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22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3157728" y="1272843"/>
            <a:ext cx="487680" cy="380021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1952" y="1142560"/>
            <a:ext cx="1255776" cy="626347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50481" y="2410208"/>
            <a:ext cx="5019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There MUST be an application of the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Direct Proof Rule (or an equivalence)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to prove this implication.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968" y="3882506"/>
            <a:ext cx="5577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Where do we start?  We have no givens…</a:t>
            </a:r>
          </a:p>
        </p:txBody>
      </p:sp>
      <p:sp>
        <p:nvSpPr>
          <p:cNvPr id="5" name="Freeform 4"/>
          <p:cNvSpPr/>
          <p:nvPr/>
        </p:nvSpPr>
        <p:spPr>
          <a:xfrm>
            <a:off x="2606716" y="1652864"/>
            <a:ext cx="959871" cy="1017184"/>
          </a:xfrm>
          <a:custGeom>
            <a:avLst/>
            <a:gdLst>
              <a:gd name="connsiteX0" fmla="*/ 965540 w 965540"/>
              <a:gd name="connsiteY0" fmla="*/ 938784 h 938784"/>
              <a:gd name="connsiteX1" fmla="*/ 2372 w 965540"/>
              <a:gd name="connsiteY1" fmla="*/ 768096 h 938784"/>
              <a:gd name="connsiteX2" fmla="*/ 672932 w 965540"/>
              <a:gd name="connsiteY2" fmla="*/ 0 h 93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540" h="938784">
                <a:moveTo>
                  <a:pt x="965540" y="938784"/>
                </a:moveTo>
                <a:cubicBezTo>
                  <a:pt x="508340" y="931672"/>
                  <a:pt x="51140" y="924560"/>
                  <a:pt x="2372" y="768096"/>
                </a:cubicBezTo>
                <a:cubicBezTo>
                  <a:pt x="-46396" y="611632"/>
                  <a:pt x="672932" y="0"/>
                  <a:pt x="672932" y="0"/>
                </a:cubicBezTo>
              </a:path>
            </a:pathLst>
          </a:custGeom>
          <a:noFill/>
          <a:ln w="508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95096" y="1768907"/>
            <a:ext cx="2033668" cy="2351989"/>
          </a:xfrm>
          <a:custGeom>
            <a:avLst/>
            <a:gdLst>
              <a:gd name="connsiteX0" fmla="*/ 390120 w 1999464"/>
              <a:gd name="connsiteY0" fmla="*/ 2292096 h 2292096"/>
              <a:gd name="connsiteX1" fmla="*/ 109704 w 1999464"/>
              <a:gd name="connsiteY1" fmla="*/ 1694688 h 2292096"/>
              <a:gd name="connsiteX2" fmla="*/ 1999464 w 1999464"/>
              <a:gd name="connsiteY2" fmla="*/ 0 h 229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464" h="2292096">
                <a:moveTo>
                  <a:pt x="390120" y="2292096"/>
                </a:moveTo>
                <a:cubicBezTo>
                  <a:pt x="115800" y="2184400"/>
                  <a:pt x="-158520" y="2076704"/>
                  <a:pt x="109704" y="1694688"/>
                </a:cubicBezTo>
                <a:cubicBezTo>
                  <a:pt x="377928" y="1312672"/>
                  <a:pt x="1999464" y="0"/>
                  <a:pt x="1999464" y="0"/>
                </a:cubicBezTo>
              </a:path>
            </a:pathLst>
          </a:custGeom>
          <a:noFill/>
          <a:ln w="508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/>
      <p:bldP spid="6" grpId="0"/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B54E59E8-96AB-A5A8-B38A-51257C5553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231522"/>
                <a:ext cx="8100888" cy="43518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1.1.</a:t>
                </a: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                 		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    </a:t>
                </a:r>
                <a:endParaRPr lang="en-US" dirty="0">
                  <a:solidFill>
                    <a:prstClr val="black"/>
                  </a:solidFill>
                  <a:latin typeface="Franklin Gothic Medium" pitchFamily="34" charset="0"/>
                  <a:ea typeface="MS PGothic" charset="0"/>
                  <a:sym typeface="Symbol" charset="0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1.9.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					</a:t>
                </a:r>
                <a:r>
                  <a:rPr lang="en-US" dirty="0">
                    <a:sym typeface="Symbol"/>
                  </a:rPr>
                  <a:t>??</a:t>
                </a:r>
                <a:endParaRPr lang="en-US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 pitchFamily="18" charset="2"/>
                  </a:rPr>
                  <a:t>1.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		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B54E59E8-96AB-A5A8-B38A-51257C555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31522"/>
                <a:ext cx="8100888" cy="4351839"/>
              </a:xfrm>
              <a:prstGeom prst="rect">
                <a:avLst/>
              </a:prstGeom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53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2503347"/>
                <a:ext cx="8100888" cy="239495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1.1.</a:t>
                </a: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                 		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    1.2.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	 					     	</a:t>
                </a:r>
                <a:r>
                  <a:rPr lang="en-US" dirty="0" err="1">
                    <a:sym typeface="Symbol"/>
                  </a:rPr>
                  <a:t>Elim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: 1.1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1.3.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					</a:t>
                </a:r>
                <a:r>
                  <a:rPr lang="en-US" dirty="0">
                    <a:sym typeface="Symbol"/>
                  </a:rPr>
                  <a:t>Intro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sym typeface="Symbol" pitchFamily="18" charset="2"/>
                  </a:rPr>
                  <a:t>: 1.2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 pitchFamily="18" charset="2"/>
                  </a:rPr>
                  <a:t>1.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		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03347"/>
                <a:ext cx="8100888" cy="2394954"/>
              </a:xfrm>
              <a:prstGeom prst="rect">
                <a:avLst/>
              </a:prstGeom>
              <a:blipFill>
                <a:blip r:embed="rId2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494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General Proof Strategy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Look at the rules for introducing connectives to see how you would build up the formula you want to prove from pieces of what is given</a:t>
            </a:r>
          </a:p>
          <a:p>
            <a:pPr marL="1771650" lvl="3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Use the rules for eliminating connectives to break down the given formulas so that you get the pieces you need to do 1.</a:t>
            </a:r>
          </a:p>
          <a:p>
            <a:pPr marL="1771650" lvl="3" indent="-514350">
              <a:buFont typeface="Calibri" pitchFamily="34" charset="0"/>
              <a:buAutoNum type="alphaUcPeriod"/>
            </a:pPr>
            <a:endParaRPr lang="en-US" sz="16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Write the proof beginning with what you figured out for 2 followed by 1.</a:t>
            </a:r>
          </a:p>
        </p:txBody>
      </p:sp>
    </p:spTree>
    <p:extLst>
      <p:ext uri="{BB962C8B-B14F-4D97-AF65-F5344CB8AC3E}">
        <p14:creationId xmlns:p14="http://schemas.microsoft.com/office/powerpoint/2010/main" val="3921382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9456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198838"/>
                  </p:ext>
                </p:extLst>
              </p:nvPr>
            </p:nvGraphicFramePr>
            <p:xfrm>
              <a:off x="1365955" y="1961168"/>
              <a:ext cx="6083555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198838"/>
                  </p:ext>
                </p:extLst>
              </p:nvPr>
            </p:nvGraphicFramePr>
            <p:xfrm>
              <a:off x="1365955" y="1961168"/>
              <a:ext cx="6083555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773" t="-11905" r="-6890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61377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61377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D92576F-0373-3D41-893A-DDF7FA539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480135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D92576F-0373-3D41-893A-DDF7FA539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480135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2911" t="-11905" r="-95359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2075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5756"/>
                  </p:ext>
                </p:extLst>
              </p:nvPr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588" r="-69231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9302" r="-69231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109302" b="-1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211765" r="-6923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211765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453509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453509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61A1F48-3403-8C46-BBB0-B2D7613E1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778387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61A1F48-3403-8C46-BBB0-B2D7613E1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778387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2911" t="-11905" r="-95359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510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8486" y="1629954"/>
                <a:ext cx="8359423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	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    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       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Contrapositive: 1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       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MP: 2, 3</a:t>
                </a:r>
              </a:p>
              <a:p>
                <a:pPr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>
                  <a:defRPr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6" y="1629954"/>
                <a:ext cx="8359423" cy="3108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929640" y="2987040"/>
            <a:ext cx="5943600" cy="42672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Proofs can use equivalences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21" y="1221583"/>
            <a:ext cx="8229600" cy="753974"/>
          </a:xfrm>
        </p:spPr>
        <p:txBody>
          <a:bodyPr/>
          <a:lstStyle/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Show that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p</a:t>
            </a:r>
            <a:r>
              <a:rPr lang="en-US" dirty="0">
                <a:sym typeface="Symbol"/>
              </a:rPr>
              <a:t> follows 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 q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q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84440" y="5837792"/>
            <a:ext cx="2587560" cy="924086"/>
            <a:chOff x="1984440" y="5837792"/>
            <a:chExt cx="2587560" cy="924086"/>
          </a:xfrm>
        </p:grpSpPr>
        <p:sp>
          <p:nvSpPr>
            <p:cNvPr id="11" name="TextBox 10"/>
            <p:cNvSpPr txBox="1"/>
            <p:nvPr/>
          </p:nvSpPr>
          <p:spPr>
            <a:xfrm>
              <a:off x="1984440" y="6052178"/>
              <a:ext cx="131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ranklin Gothic Medium"/>
                  <a:cs typeface="Franklin Gothic Medium"/>
                </a:rPr>
                <a:t>Modus Ponens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619" y="5837792"/>
              <a:ext cx="1394381" cy="92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716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5756"/>
                  </p:ext>
                </p:extLst>
              </p:nvPr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588" r="-69231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9302" r="-69231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109302" b="-1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211765" r="-6923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211765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907782"/>
                  </p:ext>
                </p:extLst>
              </p:nvPr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907782"/>
                  </p:ext>
                </p:extLst>
              </p:nvPr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77" t="-12195" r="-205376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77" t="-214634" r="-205376" b="-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10411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10411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911" t="-11905" r="-95359" b="-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208478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208478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1594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5756"/>
                  </p:ext>
                </p:extLst>
              </p:nvPr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588" r="-69231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9302" r="-69231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109302" b="-1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211765" r="-6923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211765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1.2, 1.4.1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1.3, 1.4.2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488291"/>
                  </p:ext>
                </p:extLst>
              </p:nvPr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845" t="-10588" r="-206736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845" t="-109302" r="-206736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1.2, 1.4.1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845" t="-211765" r="-206736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1.3, 1.4.2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316993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316993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911" t="-11905" r="-95359" b="-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9290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9290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5134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First look</a:t>
            </a:r>
          </a:p>
        </p:txBody>
      </p:sp>
      <p:sp>
        <p:nvSpPr>
          <p:cNvPr id="17" name="TextBox 16"/>
          <p:cNvSpPr txBox="1"/>
          <p:nvPr>
            <p:custDataLst>
              <p:tags r:id="rId1"/>
            </p:custDataLst>
          </p:nvPr>
        </p:nvSpPr>
        <p:spPr>
          <a:xfrm>
            <a:off x="286103" y="5009077"/>
            <a:ext cx="383082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By special, we mean that c is a name for a value where P(c) is true. We can’t use anything else about</a:t>
            </a:r>
            <a:r>
              <a:rPr lang="en-US" dirty="0">
                <a:ea typeface="ＭＳ Ｐゴシック" pitchFamily="-111" charset="-128"/>
              </a:rPr>
              <a:t> that value, so c has to be a NEW name!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        </a:t>
              </a:r>
              <a:r>
                <a:rPr lang="en-US" sz="2800" dirty="0">
                  <a:latin typeface="Calibri" charset="0"/>
                </a:rPr>
                <a:t>P(a)  </a:t>
              </a:r>
              <a:r>
                <a:rPr lang="en-US" dirty="0">
                  <a:latin typeface="Calibri" charset="0"/>
                </a:rPr>
                <a:t>(</a:t>
              </a:r>
              <a:r>
                <a:rPr lang="en-US" dirty="0">
                  <a:latin typeface="Franklin Gothic Medium" pitchFamily="34" charset="0"/>
                </a:rPr>
                <a:t>for any </a:t>
              </a:r>
              <a:r>
                <a:rPr lang="en-US" dirty="0">
                  <a:latin typeface="Calibri" charset="0"/>
                </a:rPr>
                <a:t>a)</a:t>
              </a:r>
              <a:endParaRPr lang="en-US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2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0" y="3139440"/>
                <a:ext cx="319145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	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3139440"/>
                <a:ext cx="3191451" cy="2308324"/>
              </a:xfrm>
              <a:prstGeom prst="rect">
                <a:avLst/>
              </a:prstGeom>
              <a:blipFill>
                <a:blip r:embed="rId2"/>
                <a:stretch>
                  <a:fillRect l="-3059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3" y="5006340"/>
            <a:ext cx="500657" cy="557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66238" y="4593515"/>
            <a:ext cx="360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main connective is implication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Direct Proof seems good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B986C-B511-58B8-2574-23666EEC977A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865FFBA-6A98-7AA4-35E7-C327A07CC70E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id="{95487775-B737-944C-1D97-0E6A140884FC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5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	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19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18" t="-1847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57" y="4433598"/>
            <a:ext cx="500657" cy="55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52201" y="37158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need an 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we don’t have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“intro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 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makes sense</a:t>
            </a:r>
            <a:r>
              <a:rPr lang="en-US" dirty="0">
                <a:solidFill>
                  <a:srgbClr val="003300"/>
                </a:solidFill>
                <a:latin typeface="Franklin Gothic Medium"/>
                <a:cs typeface="Franklin Gothic Medium"/>
              </a:rPr>
              <a:t>	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740DC5-4304-89E7-0B81-5722EA651240}"/>
              </a:ext>
            </a:extLst>
          </p:cNvPr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B6E24B-8881-6EF6-D3AD-71ED67DBF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F0AC33-BA57-A9B2-77EA-6B1005E0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B12B56-21D8-40BD-D5BC-6182893FF912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921E970-6CAD-591A-61EF-B7C9CC6EA9A0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1F0F7E19-CF55-AD0B-2AC7-B805E178611C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6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	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19" b="-5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: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 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18" t="-20317" b="-25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546" y="4438585"/>
            <a:ext cx="500657" cy="55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52201" y="37158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need an 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we don’t have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“intro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 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makes sense 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5854" y="4327092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That requires P(c)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c.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843FB3-13FE-370A-EC80-933DDF82D814}"/>
              </a:ext>
            </a:extLst>
          </p:cNvPr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5C082D-286B-55EE-1E67-46527F19F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1F451E-6F6E-F08F-DFC5-946962811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DA987A-2667-7234-A319-D4B740923CFE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C31979D-5D6D-07DB-EC08-35A67149B721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CD8C05F3-DEE5-485F-26D4-59332224DA53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947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 smtClean="0">
                    <a:latin typeface="Franklin Gothic Medium" panose="020B0603020102020204" pitchFamily="34" charset="0"/>
                    <a:sym typeface="Symbol" charset="0"/>
                  </a:rPr>
                  <a:t>Direct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19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 smtClean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  <a:endParaRPr lang="en-US" sz="2400" dirty="0">
                  <a:latin typeface="Franklin Gothic Medium" panose="020B0603020102020204" pitchFamily="34" charset="0"/>
                  <a:cs typeface="Franklin Gothic Medium"/>
                </a:endParaRPr>
              </a:p>
              <a:p>
                <a:r>
                  <a:rPr lang="en-US" sz="2400" dirty="0" smtClean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1.2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.	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𝑷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𝟓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Franklin Gothic Medium"/>
                    <a:cs typeface="Franklin Gothic Medium"/>
                  </a:rPr>
                  <a:t>              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Elim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: 1.1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	</a:t>
                </a:r>
                <a:endParaRPr lang="en-US" sz="2400" dirty="0" smtClean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 smtClean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 smtClean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 smtClean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</a:t>
                </a:r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       </a:t>
                </a:r>
                <a:r>
                  <a:rPr lang="en-US" sz="2400" dirty="0" smtClean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smtClean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>
                <a:blip r:embed="rId3"/>
                <a:stretch>
                  <a:fillRect l="-1618" t="-1847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2B64079-A31E-D0FB-73C0-61F3F6B08EEB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F8C9D9B-9ECA-37EB-B5E4-18125B7281AE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C9A229FE-362F-D6A2-EC1B-96365F45B32F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52201" y="37158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need an 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we don’t have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“intro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 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makes sense 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5854" y="4327092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That requires P(c)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c. 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24" y="4438585"/>
            <a:ext cx="500657" cy="5577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3740DC5-4304-89E7-0B81-5722EA651240}"/>
              </a:ext>
            </a:extLst>
          </p:cNvPr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0B6E24B-8881-6EF6-D3AD-71ED67DBF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CF0AC33-BA57-A9B2-77EA-6B1005E0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77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 smtClean="0">
                    <a:latin typeface="Franklin Gothic Medium" panose="020B0603020102020204" pitchFamily="34" charset="0"/>
                    <a:sym typeface="Symbol" charset="0"/>
                  </a:rPr>
                  <a:t>Direct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19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 smtClean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  <a:endParaRPr lang="en-US" sz="2400" dirty="0">
                  <a:latin typeface="Franklin Gothic Medium" panose="020B0603020102020204" pitchFamily="34" charset="0"/>
                  <a:cs typeface="Franklin Gothic Medium"/>
                </a:endParaRPr>
              </a:p>
              <a:p>
                <a:r>
                  <a:rPr lang="en-US" sz="2400" dirty="0" smtClean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1.2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.	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𝑷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𝟓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Franklin Gothic Medium"/>
                    <a:cs typeface="Franklin Gothic Medium"/>
                  </a:rPr>
                  <a:t>              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Elim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: 1.1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	</a:t>
                </a:r>
                <a:endParaRPr lang="en-US" sz="2400" dirty="0" smtClean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 smtClean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 smtClean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 smtClean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</a:t>
                </a:r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       </a:t>
                </a:r>
                <a:r>
                  <a:rPr lang="en-US" sz="2400" dirty="0" smtClean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smtClean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1.2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>
                <a:blip r:embed="rId3"/>
                <a:stretch>
                  <a:fillRect l="-1618" t="-1847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2B64079-A31E-D0FB-73C0-61F3F6B08EEB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F8C9D9B-9ECA-37EB-B5E4-18125B7281AE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C9A229FE-362F-D6A2-EC1B-96365F45B32F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740DC5-4304-89E7-0B81-5722EA651240}"/>
              </a:ext>
            </a:extLst>
          </p:cNvPr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0B6E24B-8881-6EF6-D3AD-71ED67DBF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CF0AC33-BA57-A9B2-77EA-6B1005E0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9570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9288" y="3110423"/>
                <a:ext cx="60272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         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88" y="3110423"/>
                <a:ext cx="6027292" cy="1200329"/>
              </a:xfrm>
              <a:prstGeom prst="rect">
                <a:avLst/>
              </a:prstGeom>
              <a:blipFill>
                <a:blip r:embed="rId2"/>
                <a:stretch>
                  <a:fillRect l="-168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1.2.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𝑷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𝟓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</a:t>
                </a:r>
                <a:r>
                  <a:rPr lang="en-US" sz="2400" dirty="0" err="1">
                    <a:latin typeface="Franklin Gothic Medium"/>
                    <a:cs typeface="Franklin Gothic Medium"/>
                  </a:rPr>
                  <a:t>Elim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1.1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1.3.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	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1.2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1200329"/>
              </a:xfrm>
              <a:prstGeom prst="rect">
                <a:avLst/>
              </a:prstGeom>
              <a:blipFill>
                <a:blip r:embed="rId3"/>
                <a:stretch>
                  <a:fillRect l="-1471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826261" y="5048734"/>
            <a:ext cx="5873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Working forwards as well as backwards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: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In applying “Intro </a:t>
            </a:r>
            <a:r>
              <a:rPr lang="en-US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we didn’t know what expression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might be able to prove P(c) for, so we worked forwards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to figure out what might work.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35854" y="91029"/>
            <a:ext cx="2249593" cy="1585234"/>
            <a:chOff x="6984353" y="213086"/>
            <a:chExt cx="1953907" cy="131409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2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</a:t>
            </a:r>
          </a:p>
          <a:p>
            <a:pPr lvl="1"/>
            <a:r>
              <a:rPr lang="en-US" dirty="0"/>
              <a:t>Predicate logic inference rules</a:t>
            </a:r>
          </a:p>
          <a:p>
            <a:pPr lvl="2"/>
            <a:r>
              <a:rPr lang="en-US" dirty="0"/>
              <a:t>whole formulas only</a:t>
            </a:r>
          </a:p>
          <a:p>
            <a:pPr lvl="1"/>
            <a:r>
              <a:rPr lang="en-US" dirty="0"/>
              <a:t>Predicate logic equivalences (De Morgan’s)</a:t>
            </a:r>
          </a:p>
          <a:p>
            <a:pPr lvl="2"/>
            <a:r>
              <a:rPr lang="en-US" dirty="0"/>
              <a:t>even on </a:t>
            </a:r>
            <a:r>
              <a:rPr lang="en-US" dirty="0" err="1"/>
              <a:t>subformulas</a:t>
            </a:r>
            <a:endParaRPr lang="en-US" dirty="0"/>
          </a:p>
          <a:p>
            <a:pPr lvl="1"/>
            <a:r>
              <a:rPr lang="en-US" dirty="0"/>
              <a:t>Propositional logic inference rules</a:t>
            </a:r>
          </a:p>
          <a:p>
            <a:pPr lvl="2"/>
            <a:r>
              <a:rPr lang="en-US" dirty="0"/>
              <a:t> whole formulas only</a:t>
            </a:r>
          </a:p>
          <a:p>
            <a:pPr lvl="1"/>
            <a:r>
              <a:rPr lang="en-US" dirty="0"/>
              <a:t>Propositional logic equivalences</a:t>
            </a:r>
          </a:p>
          <a:p>
            <a:pPr lvl="2"/>
            <a:r>
              <a:rPr lang="en-US" dirty="0"/>
              <a:t>even on </a:t>
            </a:r>
            <a:r>
              <a:rPr lang="en-US" dirty="0" err="1"/>
              <a:t>subformulas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4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class: Propositional Inference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2844" y="1082706"/>
            <a:ext cx="8534400" cy="46808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Two inference rules per binary connective, one to eliminate it and one to introduce it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1730376" y="2046464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5292477" y="2075773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291132" y="3307992"/>
            <a:ext cx="29881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         A              </a:t>
            </a:r>
            <a:r>
              <a:rPr lang="en-US" sz="3200" u="sng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3200" u="sng" dirty="0">
                <a:latin typeface="Calibri" pitchFamily="34" charset="0"/>
              </a:rPr>
              <a:t>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  B, B  A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761264" y="4715140"/>
            <a:ext cx="18630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5955961" y="4627159"/>
            <a:ext cx="16946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2341" y="237613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71988" y="2433003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1208" y="3339890"/>
            <a:ext cx="2827445" cy="1077218"/>
            <a:chOff x="911208" y="3339890"/>
            <a:chExt cx="2827445" cy="1077218"/>
          </a:xfrm>
        </p:grpSpPr>
        <p:sp>
          <p:nvSpPr>
            <p:cNvPr id="15370" name="TextBox 9"/>
            <p:cNvSpPr txBox="1">
              <a:spLocks noChangeArrowheads="1"/>
            </p:cNvSpPr>
            <p:nvPr/>
          </p:nvSpPr>
          <p:spPr bwMode="auto">
            <a:xfrm>
              <a:off x="1740990" y="3339890"/>
              <a:ext cx="199766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ctr" eaLnBrk="1" hangingPunct="1"/>
              <a:r>
                <a:rPr lang="en-US" sz="3200" u="sng" dirty="0">
                  <a:latin typeface="Calibri" pitchFamily="34" charset="0"/>
                  <a:sym typeface="Symbol" pitchFamily="18" charset="2"/>
                </a:rPr>
                <a:t> A  B ; A</a:t>
              </a:r>
            </a:p>
            <a:p>
              <a:pPr algn="ctr" eaLnBrk="1" hangingPunct="1"/>
              <a:r>
                <a:rPr lang="en-US" sz="3200" dirty="0">
                  <a:latin typeface="Calibri" pitchFamily="34" charset="0"/>
                  <a:sym typeface="Symbol" pitchFamily="18" charset="2"/>
                </a:rPr>
                <a:t>∴ B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1208" y="3654856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Elim</a:t>
              </a:r>
              <a:r>
                <a:rPr lang="en-US" dirty="0"/>
                <a:t>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∨</a:t>
              </a:r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456643" y="365620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5032562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Modus Ponens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56643" y="4994407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849101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Predicate Logic Proofs with more 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itchFamily="34" charset="0"/>
              </a:rPr>
              <a:t>In propositional logic we could just write down other propositional logic statements as “givens”</a:t>
            </a:r>
          </a:p>
          <a:p>
            <a:pPr lvl="2"/>
            <a:r>
              <a:rPr lang="en-US" sz="2000" dirty="0">
                <a:latin typeface="Franklin Gothic Medium" pitchFamily="34" charset="0"/>
              </a:rPr>
              <a:t>			</a:t>
            </a:r>
          </a:p>
          <a:p>
            <a:r>
              <a:rPr lang="en-US" sz="2800" dirty="0">
                <a:latin typeface="Franklin Gothic Medium" pitchFamily="34" charset="0"/>
              </a:rPr>
              <a:t>Here, we also want to be able to use domain knowledge so proofs are about something specific</a:t>
            </a:r>
          </a:p>
          <a:p>
            <a:endParaRPr lang="en-US" sz="400" dirty="0">
              <a:latin typeface="Franklin Gothic Medium" pitchFamily="34" charset="0"/>
            </a:endParaRPr>
          </a:p>
          <a:p>
            <a:r>
              <a:rPr lang="en-US" sz="2400" dirty="0">
                <a:latin typeface="Franklin Gothic Medium" pitchFamily="34" charset="0"/>
              </a:rPr>
              <a:t>Example:</a:t>
            </a:r>
          </a:p>
          <a:p>
            <a:endParaRPr lang="en-US" sz="2400" dirty="0"/>
          </a:p>
          <a:p>
            <a:r>
              <a:rPr lang="en-US" sz="2400" dirty="0"/>
              <a:t>Given the basic properties of arithmetic on integers, define: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80280" y="5009628"/>
            <a:ext cx="37214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800" dirty="0"/>
                <a:t>Even(x) 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800" dirty="0"/>
                <a:t> </a:t>
              </a:r>
              <a:r>
                <a:rPr lang="en-US" sz="28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800" dirty="0"/>
                <a:t>Odd(x) 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800" dirty="0"/>
                <a:t> </a:t>
              </a:r>
              <a:r>
                <a:rPr lang="en-US" sz="28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8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80280" y="3738518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046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80594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1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Algebra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y)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(</a:t>
                </a:r>
                <a:r>
                  <a:rPr lang="en-US" sz="2400" b="1" dirty="0">
                    <a:solidFill>
                      <a:srgbClr val="C00000"/>
                    </a:solidFill>
                    <a:cs typeface="Franklin Gothic Medium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Definition of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: 2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4.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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E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ven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Intro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3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blipFill>
                <a:blip r:embed="rId2"/>
                <a:stretch>
                  <a:fillRect l="-1471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42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2D84C-E558-B246-AE70-C353444BD6C5}"/>
              </a:ext>
            </a:extLst>
          </p:cNvPr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9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4732" y="3986668"/>
            <a:ext cx="711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1.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1 </a:t>
            </a:r>
            <a:r>
              <a:rPr lang="en-US" sz="2400" dirty="0">
                <a:latin typeface="Franklin Gothic Medium"/>
                <a:cs typeface="Franklin Gothic Medium"/>
              </a:rPr>
              <a:t>						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Algebra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 (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y)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latin typeface="Franklin Gothic Medium" panose="020B0603020102020204" pitchFamily="34" charset="0"/>
                <a:sym typeface="Symbol" charset="0"/>
              </a:rPr>
              <a:t>: 1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	Def of 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: 3</a:t>
            </a:r>
          </a:p>
          <a:p>
            <a:pPr marL="457200" lvl="0" indent="-457200">
              <a:buAutoNum type="arabicPeriod" startAt="2"/>
            </a:pP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Prime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					</a:t>
            </a:r>
            <a:r>
              <a:rPr lang="en-US" sz="2400" dirty="0">
                <a:latin typeface="Franklin Gothic Medium"/>
                <a:cs typeface="Franklin Gothic Medium"/>
              </a:rPr>
              <a:t>Property of integers</a:t>
            </a:r>
            <a:endParaRPr lang="en-US" sz="24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	</a:t>
            </a:r>
            <a:r>
              <a:rPr lang="en-US" sz="2400" dirty="0">
                <a:solidFill>
                  <a:srgbClr val="C00000"/>
                </a:solidFill>
              </a:rPr>
              <a:t>Even(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latin typeface="Franklin Gothic Medium" panose="020B0603020102020204" pitchFamily="34" charset="0"/>
                <a:sym typeface="Symbol"/>
              </a:rPr>
              <a:t>: 2, 4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6.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sym typeface="Symbol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Intro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: 5</a:t>
            </a:r>
            <a:endParaRPr lang="en-US" sz="2400" b="1" dirty="0">
              <a:solidFill>
                <a:srgbClr val="FF0000"/>
              </a:solidFill>
              <a:latin typeface="Calibri" charset="0"/>
              <a:sym typeface="Symbo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804" y="6418103"/>
            <a:ext cx="891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* Later we will further break down “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Prime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using quantifiers to prove statements like this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9662" y="513485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79337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First look</a:t>
            </a: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5441896" y="4862541"/>
            <a:ext cx="2073497" cy="369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 </a:t>
            </a:r>
          </a:p>
        </p:txBody>
      </p:sp>
      <p:sp>
        <p:nvSpPr>
          <p:cNvPr id="17" name="TextBox 16"/>
          <p:cNvSpPr txBox="1"/>
          <p:nvPr>
            <p:custDataLst>
              <p:tags r:id="rId2"/>
            </p:custDataLst>
          </p:nvPr>
        </p:nvSpPr>
        <p:spPr>
          <a:xfrm>
            <a:off x="286103" y="5009077"/>
            <a:ext cx="383082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By special, we mean that c is a name for a value where P(c) is true. We can’t use anything else about</a:t>
            </a:r>
            <a:r>
              <a:rPr lang="en-US" dirty="0">
                <a:ea typeface="ＭＳ Ｐゴシック" pitchFamily="-111" charset="-128"/>
              </a:rPr>
              <a:t> that value, so c has to be a NEW name!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        </a:t>
              </a:r>
              <a:r>
                <a:rPr lang="en-US" sz="2800" dirty="0">
                  <a:latin typeface="Calibri" charset="0"/>
                </a:rPr>
                <a:t>P(a)  </a:t>
              </a:r>
              <a:r>
                <a:rPr lang="en-US" dirty="0">
                  <a:latin typeface="Calibri" charset="0"/>
                </a:rPr>
                <a:t>(</a:t>
              </a:r>
              <a:r>
                <a:rPr lang="en-US" dirty="0">
                  <a:latin typeface="Franklin Gothic Medium" pitchFamily="34" charset="0"/>
                </a:rPr>
                <a:t>for any </a:t>
              </a:r>
              <a:r>
                <a:rPr lang="en-US" dirty="0">
                  <a:latin typeface="Calibri" charset="0"/>
                </a:rPr>
                <a:t>a)</a:t>
              </a:r>
              <a:endParaRPr lang="en-US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221516" y="3856318"/>
            <a:ext cx="3922484" cy="877163"/>
            <a:chOff x="326775" y="4199526"/>
            <a:chExt cx="3922484" cy="877163"/>
          </a:xfrm>
        </p:grpSpPr>
        <p:sp>
          <p:nvSpPr>
            <p:cNvPr id="61" name="TextBox 6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299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 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endParaRPr lang="en-US" sz="24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22" y="5969847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0"/>
              <a:endCxn id="11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424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 Let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>
                <a:latin typeface="Franklin Gothic Medium" panose="020B0603020102020204" pitchFamily="34" charset="0"/>
              </a:rPr>
              <a:t> be an arbitrary integer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</a:p>
          <a:p>
            <a:pPr lvl="2"/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2.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)Even(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         </a:t>
            </a:r>
            <a:r>
              <a:rPr lang="en-US" sz="2400" dirty="0">
                <a:cs typeface="Arial" pitchFamily="34" charset="0"/>
                <a:sym typeface="Symbol" charset="0"/>
              </a:rPr>
              <a:t>Intro </a:t>
            </a:r>
            <a:r>
              <a:rPr lang="en-US" sz="2400" dirty="0">
                <a:sym typeface="Symbol" charset="0"/>
              </a:rPr>
              <a:t>: 1,2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57" y="5497406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637FB9-0ADC-A640-B807-1D52812F80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792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 Even(</a:t>
                </a:r>
                <a:r>
                  <a:rPr lang="en-US" sz="2400" b="1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pPr lvl="0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  <a:blipFill>
                <a:blip r:embed="rId3"/>
                <a:stretch>
                  <a:fillRect l="-1292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57" y="5158740"/>
            <a:ext cx="500657" cy="557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B2F797-B159-6649-8B7E-6B1C80F52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A06868-416B-4977-9991-A795A99CDC6D}"/>
              </a:ext>
            </a:extLst>
          </p:cNvPr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578B478-6171-4D6A-9F98-31276952D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5F862D9-5589-4E75-843D-396CF6EE5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21" name="Rounded Rectangle 16">
              <a:extLst>
                <a:ext uri="{FF2B5EF4-FFF2-40B4-BE49-F238E27FC236}">
                  <a16:creationId xmlns:a16="http://schemas.microsoft.com/office/drawing/2014/main" id="{DEC889E3-99E8-4942-8421-056C286F3F4E}"/>
                </a:ext>
              </a:extLst>
            </p:cNvPr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C25A5C-DE8D-470B-9D30-3E8BAF8FE977}"/>
                </a:ext>
              </a:extLst>
            </p:cNvPr>
            <p:cNvCxnSpPr>
              <a:stCxn id="21" idx="0"/>
              <a:endCxn id="21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36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prstClr val="black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922" y="48158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A29844-6547-6C49-A42B-5572DD447C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4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</a:t>
            </a:r>
            <a:r>
              <a:rPr lang="en-US" sz="2800" dirty="0">
                <a:solidFill>
                  <a:srgbClr val="C00000"/>
                </a:solidFill>
              </a:rPr>
              <a:t> p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 and</a:t>
            </a:r>
            <a:r>
              <a:rPr lang="en-US" sz="2800" dirty="0">
                <a:solidFill>
                  <a:srgbClr val="C00000"/>
                </a:solidFill>
              </a:rPr>
              <a:t> (p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∧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286257" y="1909578"/>
            <a:ext cx="17636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6334" y="1773460"/>
            <a:ext cx="5996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How To Start: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We have givens, find the ones that go 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together and use them.  Now, treat new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things as givens, and repeat.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7493927" y="3318200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7347171" y="5257282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</p:spTree>
    <p:extLst>
      <p:ext uri="{BB962C8B-B14F-4D97-AF65-F5344CB8AC3E}">
        <p14:creationId xmlns:p14="http://schemas.microsoft.com/office/powerpoint/2010/main" val="1227779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98" y="4882593"/>
            <a:ext cx="370697" cy="412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716804-30FD-934C-8612-A3AEF60946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7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 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35" y="4882593"/>
            <a:ext cx="370697" cy="4129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F6E06-B549-A348-BBD9-DFF06BB959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91AA0-470E-446E-AA9B-06377F17EE6C}"/>
              </a:ext>
            </a:extLst>
          </p:cNvPr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D8434BE-28E5-41A5-9C71-2C4761F48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FE177E5-2543-4354-919E-17848BB60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23" name="Rounded Rectangle 17">
              <a:extLst>
                <a:ext uri="{FF2B5EF4-FFF2-40B4-BE49-F238E27FC236}">
                  <a16:creationId xmlns:a16="http://schemas.microsoft.com/office/drawing/2014/main" id="{BE1324B8-83BB-4667-9317-C46CC2DD7DA3}"/>
                </a:ext>
              </a:extLst>
            </p:cNvPr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B6D2C-1E08-4153-A987-12F4CA27A7CC}"/>
                </a:ext>
              </a:extLst>
            </p:cNvPr>
            <p:cNvCxnSpPr>
              <a:stCxn id="23" idx="0"/>
              <a:endCxn id="23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468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    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772993" y="4806539"/>
            <a:ext cx="2283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Used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for c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=</a:t>
            </a:r>
            <a:r>
              <a:rPr lang="en-US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b="1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baseline="30000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endParaRPr lang="en-US" sz="1200" dirty="0">
              <a:solidFill>
                <a:srgbClr val="00B05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8CB206-7D10-7B49-8DA7-EB524918BB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5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ea typeface="+mn-ea"/>
              </a:rPr>
              <a:t>These rules need more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783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06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more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89580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7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0" y="1207679"/>
            <a:ext cx="7608467" cy="157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more caveats…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special depends on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90238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5341857"/>
            <a:ext cx="4876800" cy="330200"/>
            <a:chOff x="2125133" y="5249333"/>
            <a:chExt cx="4876800" cy="330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1507068" y="204422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3008" y="203376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Full version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876108" cy="1015663"/>
            <a:chOff x="5153407" y="3721656"/>
            <a:chExt cx="2876108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87610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</a:t>
              </a:r>
              <a:r>
                <a:rPr lang="en-US" sz="2800" dirty="0">
                  <a:latin typeface="Calibri" charset="0"/>
                </a:rPr>
                <a:t>P(a) </a:t>
              </a:r>
              <a:r>
                <a:rPr lang="en-US" sz="2800" dirty="0">
                  <a:latin typeface="Franklin Gothic Medium" pitchFamily="34" charset="0"/>
                </a:rPr>
                <a:t>for any </a:t>
              </a:r>
              <a:r>
                <a:rPr lang="en-US" sz="2800" dirty="0">
                  <a:latin typeface="Calibri" charset="0"/>
                </a:rPr>
                <a:t>a</a:t>
              </a:r>
              <a:endParaRPr lang="en-US" sz="2800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>
            <p:custDataLst>
              <p:tags r:id="rId1"/>
            </p:custDataLst>
          </p:nvPr>
        </p:nvSpPr>
        <p:spPr>
          <a:xfrm>
            <a:off x="5735856" y="5070945"/>
            <a:ext cx="328052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P.  No other   	name in </a:t>
            </a:r>
            <a:r>
              <a:rPr lang="en-US" dirty="0">
                <a:ea typeface="ＭＳ Ｐゴシック" pitchFamily="-111" charset="-128"/>
              </a:rPr>
              <a:t>P </a:t>
            </a:r>
            <a:r>
              <a:rPr lang="en-US" dirty="0">
                <a:ea typeface="ＭＳ Ｐゴシック" pitchFamily="-111" charset="-128"/>
                <a:cs typeface="+mn-cs"/>
              </a:rPr>
              <a:t>depends on a </a:t>
            </a:r>
          </a:p>
        </p:txBody>
      </p:sp>
      <p:sp>
        <p:nvSpPr>
          <p:cNvPr id="42" name="TextBox 41"/>
          <p:cNvSpPr txBox="1"/>
          <p:nvPr>
            <p:custDataLst>
              <p:tags r:id="rId2"/>
            </p:custDataLst>
          </p:nvPr>
        </p:nvSpPr>
        <p:spPr>
          <a:xfrm>
            <a:off x="823018" y="5070945"/>
            <a:ext cx="26525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</a:t>
            </a:r>
            <a:r>
              <a:rPr lang="en-US" dirty="0">
                <a:ea typeface="ＭＳ Ｐゴシック" pitchFamily="-111" charset="-128"/>
              </a:rPr>
              <a:t>c is a NEW name. </a:t>
            </a:r>
          </a:p>
          <a:p>
            <a:pPr>
              <a:defRPr/>
            </a:pPr>
            <a:r>
              <a:rPr lang="en-US" dirty="0">
                <a:ea typeface="ＭＳ Ｐゴシック" pitchFamily="-111" charset="-128"/>
              </a:rPr>
              <a:t>List all dependencies for c.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219142" y="4086008"/>
            <a:ext cx="3922484" cy="877163"/>
            <a:chOff x="326775" y="4199526"/>
            <a:chExt cx="3922484" cy="877163"/>
          </a:xfrm>
        </p:grpSpPr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/>
          <p:cNvSpPr/>
          <p:nvPr/>
        </p:nvSpPr>
        <p:spPr>
          <a:xfrm>
            <a:off x="4525122" y="430597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40264" y="3992053"/>
            <a:ext cx="4067922" cy="892552"/>
            <a:chOff x="5098115" y="4082855"/>
            <a:chExt cx="4067922" cy="892552"/>
          </a:xfrm>
        </p:grpSpPr>
        <p:grpSp>
          <p:nvGrpSpPr>
            <p:cNvPr id="48" name="Group 47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52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659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382000" cy="5140800"/>
          </a:xfrm>
        </p:spPr>
        <p:txBody>
          <a:bodyPr/>
          <a:lstStyle/>
          <a:p>
            <a:r>
              <a:rPr lang="en-US" dirty="0"/>
              <a:t>We often write proofs in English rather than as fully formal proofs</a:t>
            </a:r>
          </a:p>
          <a:p>
            <a:pPr lvl="1"/>
            <a:r>
              <a:rPr lang="en-US" dirty="0"/>
              <a:t>They are more natural to read</a:t>
            </a:r>
          </a:p>
          <a:p>
            <a:endParaRPr lang="en-US" dirty="0"/>
          </a:p>
          <a:p>
            <a:r>
              <a:rPr lang="en-US" dirty="0"/>
              <a:t>English proofs follow the structure of the corresponding formal proofs</a:t>
            </a:r>
          </a:p>
          <a:p>
            <a:pPr lvl="1"/>
            <a:r>
              <a:rPr lang="en-US" dirty="0"/>
              <a:t>Formal proof methods help to understand how proofs really work in English...</a:t>
            </a:r>
          </a:p>
          <a:p>
            <a:pPr marL="457200" lvl="1" indent="0">
              <a:buNone/>
            </a:pPr>
            <a:r>
              <a:rPr lang="en-US" dirty="0"/>
              <a:t>   ... and give clues for how to produce them.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</a:t>
            </a:r>
            <a:r>
              <a:rPr lang="en-US" sz="2800" dirty="0">
                <a:solidFill>
                  <a:srgbClr val="C00000"/>
                </a:solidFill>
              </a:rPr>
              <a:t> p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 and</a:t>
            </a:r>
            <a:r>
              <a:rPr lang="en-US" sz="2800" dirty="0">
                <a:solidFill>
                  <a:srgbClr val="C00000"/>
                </a:solidFill>
              </a:rPr>
              <a:t> (p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∧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286257" y="1909578"/>
            <a:ext cx="17636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7493927" y="3318200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7347171" y="5257282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E93C23F-361B-0FC8-AC86-3EC3B58E4E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754470"/>
                  </p:ext>
                </p:extLst>
              </p:nvPr>
            </p:nvGraphicFramePr>
            <p:xfrm>
              <a:off x="1360355" y="2189220"/>
              <a:ext cx="5169504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94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067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sym typeface="Symbol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7446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5925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7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7237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9.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??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E93C23F-361B-0FC8-AC86-3EC3B58E4E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754470"/>
                  </p:ext>
                </p:extLst>
              </p:nvPr>
            </p:nvGraphicFramePr>
            <p:xfrm>
              <a:off x="1360355" y="2189220"/>
              <a:ext cx="5169504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94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067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00" t="-10588" r="-100798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00" t="-110588" r="-100798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00" t="-210588" r="-100798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74469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59257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74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723764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9.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00" t="-711765" r="-100798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??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882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3957" y="1221582"/>
                <a:ext cx="8229600" cy="731396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sz="2800" dirty="0"/>
                  <a:t> follows from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800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∧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sym typeface="Symbol"/>
                </a:endParaRP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957" y="1221582"/>
                <a:ext cx="8229600" cy="731396"/>
              </a:xfrm>
              <a:blipFill>
                <a:blip r:embed="rId2"/>
                <a:stretch>
                  <a:fillRect l="-1481" t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56829"/>
                  </p:ext>
                </p:extLst>
              </p:nvPr>
            </p:nvGraphicFramePr>
            <p:xfrm>
              <a:off x="4679049" y="1851059"/>
              <a:ext cx="4528870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2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426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840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6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1, 2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Intro </a:t>
                          </a:r>
                          <a:r>
                            <a:rPr lang="en-US" sz="2600" u="none" dirty="0"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 pitchFamily="18" charset="2"/>
                            </a:rPr>
                            <a:t>: 1, 3</a:t>
                          </a:r>
                          <a:endParaRPr lang="en-US" sz="2600" b="0" u="none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sym typeface="Symbol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4,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56829"/>
                  </p:ext>
                </p:extLst>
              </p:nvPr>
            </p:nvGraphicFramePr>
            <p:xfrm>
              <a:off x="4679049" y="1851059"/>
              <a:ext cx="4528870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2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426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840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47" t="-10588" r="-88319" b="-5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6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47" t="-110588" r="-88319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47" t="-208140" r="-88319" b="-3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1, 2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47" t="-311765" r="-88319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Intro </a:t>
                          </a:r>
                          <a:r>
                            <a:rPr lang="en-US" sz="2600" u="none" dirty="0"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 pitchFamily="18" charset="2"/>
                            </a:rPr>
                            <a:t>: 1, 3</a:t>
                          </a:r>
                          <a:endParaRPr lang="en-US" sz="2600" b="0" u="none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47" t="-411765" r="-88319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47" t="-511765" r="-88319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4,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/>
          <p:cNvCxnSpPr/>
          <p:nvPr/>
        </p:nvCxnSpPr>
        <p:spPr>
          <a:xfrm>
            <a:off x="1045032" y="5100923"/>
            <a:ext cx="1538806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1249" y="4998993"/>
                <a:ext cx="4908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</m:oMath>
                  </m:oMathPara>
                </a14:m>
                <a:endParaRPr lang="en-US" sz="2800" b="1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49" y="4998993"/>
                <a:ext cx="4908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3512" y="5037433"/>
                <a:ext cx="8150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𝒑</m:t>
                    </m:r>
                  </m:oMath>
                </a14:m>
                <a:r>
                  <a:rPr lang="en-US" sz="2800" dirty="0"/>
                  <a:t> 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12" y="5037433"/>
                <a:ext cx="815067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676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363512" y="5591133"/>
            <a:ext cx="2220326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46094" y="5542018"/>
                <a:ext cx="14718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∧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</a:rPr>
                        <m:t>    ;</m:t>
                      </m:r>
                    </m:oMath>
                  </m:oMathPara>
                </a14:m>
                <a:endParaRPr lang="en-US" sz="2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94" y="5542018"/>
                <a:ext cx="147185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51588" y="5536588"/>
                <a:ext cx="20681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∧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𝒒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88" y="5536588"/>
                <a:ext cx="206819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>
            <a:endCxn id="15" idx="1"/>
          </p:cNvCxnSpPr>
          <p:nvPr/>
        </p:nvCxnSpPr>
        <p:spPr>
          <a:xfrm flipV="1">
            <a:off x="946094" y="6052858"/>
            <a:ext cx="3905478" cy="695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01752" y="5977193"/>
                <a:ext cx="466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m:oMathPara>
                </a14:m>
                <a:endParaRPr lang="en-US" sz="2800" b="1" i="1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52" y="5977193"/>
                <a:ext cx="46679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546451" y="4827959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MP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03925" y="5312706"/>
            <a:ext cx="1059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Intro 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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851572" y="5822025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294" y="2550060"/>
            <a:ext cx="422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Two visuals of the same proof.</a:t>
            </a:r>
          </a:p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We will use the top one, but if the bottom one helps you think about it, that’s great!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5170" y="4543267"/>
                <a:ext cx="23596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  ;  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0" y="4543267"/>
                <a:ext cx="235962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8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95682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95682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156" y="5669115"/>
            <a:ext cx="743776" cy="755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63590" y="5801126"/>
            <a:ext cx="2913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5923"/>
                </a:solidFill>
                <a:latin typeface="Franklin Gothic Medium"/>
                <a:cs typeface="Franklin Gothic Medium"/>
              </a:rPr>
              <a:t>Idea: Work backwards!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7923" y="2233242"/>
            <a:ext cx="3509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5923"/>
                </a:solidFill>
                <a:latin typeface="Franklin Gothic Medium"/>
                <a:cs typeface="Franklin Gothic Medium"/>
              </a:rPr>
              <a:t>First: Write down givens and goal</a:t>
            </a:r>
          </a:p>
        </p:txBody>
      </p:sp>
    </p:spTree>
    <p:extLst>
      <p:ext uri="{BB962C8B-B14F-4D97-AF65-F5344CB8AC3E}">
        <p14:creationId xmlns:p14="http://schemas.microsoft.com/office/powerpoint/2010/main" val="785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70154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</a:t>
                          </a:r>
                          <a:r>
                            <a:rPr lang="en-US" sz="2800" b="0" baseline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70154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</a:t>
                          </a:r>
                          <a:r>
                            <a:rPr lang="en-US" sz="2800" b="0" baseline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96" y="5708870"/>
            <a:ext cx="695004" cy="77425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0746" y="2933084"/>
            <a:ext cx="4438967" cy="2814721"/>
            <a:chOff x="4670746" y="2933084"/>
            <a:chExt cx="4438967" cy="2814721"/>
          </a:xfrm>
        </p:grpSpPr>
        <p:sp>
          <p:nvSpPr>
            <p:cNvPr id="8" name="TextBox 7"/>
            <p:cNvSpPr txBox="1"/>
            <p:nvPr/>
          </p:nvSpPr>
          <p:spPr>
            <a:xfrm>
              <a:off x="4696143" y="2933084"/>
              <a:ext cx="2913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u="sng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Idea: Work backwards!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696143" y="3398874"/>
                  <a:ext cx="41919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We want to eventually get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  <a:sym typeface="Symbol"/>
                        </a:rPr>
                        <m:t></m:t>
                      </m:r>
                      <m:r>
                        <a:rPr lang="en-US" sz="20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.  How?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143" y="3398874"/>
                  <a:ext cx="419198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3" t="-9231" r="-727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31261" y="3720963"/>
                  <a:ext cx="4378452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We can use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→¬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 to get there.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The justification between 2 and 20 looks like “</a:t>
                  </a:r>
                  <a:r>
                    <a:rPr lang="en-US" sz="2000" dirty="0" err="1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elim</a:t>
                  </a: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 </a:t>
                  </a:r>
                  <a:r>
                    <a:rPr lang="en-US" sz="2000" b="1" dirty="0">
                      <a:solidFill>
                        <a:srgbClr val="00592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Franklin Gothic Medium"/>
                    </a:rPr>
                    <a:t>→</a:t>
                  </a: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” which is MP.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endPara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endParaRPr>
                </a:p>
                <a:p>
                  <a:pPr marL="342900" indent="-342900">
                    <a:buFont typeface="Arial" charset="0"/>
                    <a:buChar char="•"/>
                  </a:pPr>
                  <a:endPara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61" y="3720963"/>
                  <a:ext cx="4378452" cy="163121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3" t="-1866" r="-11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4670746" y="5034105"/>
              <a:ext cx="1717862" cy="71370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127001" y="2658533"/>
            <a:ext cx="3632200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21981</TotalTime>
  <Words>4931</Words>
  <Application>Microsoft Office PowerPoint</Application>
  <PresentationFormat>On-screen Show (4:3)</PresentationFormat>
  <Paragraphs>900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ＭＳ Ｐゴシック</vt:lpstr>
      <vt:lpstr>ＭＳ Ｐゴシック</vt:lpstr>
      <vt:lpstr>Arial</vt:lpstr>
      <vt:lpstr>Calibri</vt:lpstr>
      <vt:lpstr>Cambria Math</vt:lpstr>
      <vt:lpstr>Franklin Gothic Medium</vt:lpstr>
      <vt:lpstr>Symbol</vt:lpstr>
      <vt:lpstr>Office Theme</vt:lpstr>
      <vt:lpstr>CSE 311: Foundations of Computing</vt:lpstr>
      <vt:lpstr>Last class: My First Proof!</vt:lpstr>
      <vt:lpstr>Last class: Proofs can use equivalences too</vt:lpstr>
      <vt:lpstr>Last class: Propositional Inference Rules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Important: Applications of Inference Rules</vt:lpstr>
      <vt:lpstr>Last class: Propositional Inference Rules</vt:lpstr>
      <vt:lpstr>Last class: New Perspective</vt:lpstr>
      <vt:lpstr>Last class: New Perspective</vt:lpstr>
      <vt:lpstr>To Prove An Implication: A→B</vt:lpstr>
      <vt:lpstr>Proofs using the direct proof rule</vt:lpstr>
      <vt:lpstr>Proofs using the direct proof rule</vt:lpstr>
      <vt:lpstr>Example</vt:lpstr>
      <vt:lpstr>Example</vt:lpstr>
      <vt:lpstr>Example</vt:lpstr>
      <vt:lpstr>One General Proof Strategy</vt:lpstr>
      <vt:lpstr>Example</vt:lpstr>
      <vt:lpstr>Example</vt:lpstr>
      <vt:lpstr>Example</vt:lpstr>
      <vt:lpstr>Example</vt:lpstr>
      <vt:lpstr>Example</vt:lpstr>
      <vt:lpstr>Inference Rules for Quantifiers: First look</vt:lpstr>
      <vt:lpstr>My First Predicate Logic Proof</vt:lpstr>
      <vt:lpstr>My First Predicate Logic Proof</vt:lpstr>
      <vt:lpstr>My First Predicate Logic Proof</vt:lpstr>
      <vt:lpstr>My First Predicate Logic Proof</vt:lpstr>
      <vt:lpstr>My First Predicate Logic Proof</vt:lpstr>
      <vt:lpstr>My First Predicate Logic Proof</vt:lpstr>
      <vt:lpstr>Predicate Logic Proofs</vt:lpstr>
      <vt:lpstr>Predicate Logic Proofs with more content</vt:lpstr>
      <vt:lpstr>A Not so Odd Example</vt:lpstr>
      <vt:lpstr>A Not so Odd Example</vt:lpstr>
      <vt:lpstr>A Prime Example</vt:lpstr>
      <vt:lpstr>A Prime Example</vt:lpstr>
      <vt:lpstr>Inference Rules for Quantifiers: First look</vt:lpstr>
      <vt:lpstr>Even and Odd</vt:lpstr>
      <vt:lpstr>Even and Odd</vt:lpstr>
      <vt:lpstr>Even and Odd</vt:lpstr>
      <vt:lpstr>Even and Odd</vt:lpstr>
      <vt:lpstr>Even and Odd</vt:lpstr>
      <vt:lpstr>Even and Odd</vt:lpstr>
      <vt:lpstr>Even and Odd</vt:lpstr>
      <vt:lpstr>These rules need more caveats…</vt:lpstr>
      <vt:lpstr>These rules need more caveats…</vt:lpstr>
      <vt:lpstr>These rules need more caveats…</vt:lpstr>
      <vt:lpstr>Inference Rules for Quantifiers: Full version</vt:lpstr>
      <vt:lpstr>English Proofs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Paul Beame</cp:lastModifiedBy>
  <cp:revision>483</cp:revision>
  <cp:lastPrinted>2023-04-10T05:01:04Z</cp:lastPrinted>
  <dcterms:created xsi:type="dcterms:W3CDTF">2013-01-07T07:20:47Z</dcterms:created>
  <dcterms:modified xsi:type="dcterms:W3CDTF">2023-04-11T01:15:23Z</dcterms:modified>
</cp:coreProperties>
</file>