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565" r:id="rId3"/>
    <p:sldId id="566" r:id="rId4"/>
    <p:sldId id="699" r:id="rId5"/>
    <p:sldId id="538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1" r:id="rId19"/>
    <p:sldId id="690" r:id="rId20"/>
    <p:sldId id="698" r:id="rId21"/>
    <p:sldId id="692" r:id="rId22"/>
    <p:sldId id="693" r:id="rId23"/>
    <p:sldId id="694" r:id="rId24"/>
    <p:sldId id="695" r:id="rId25"/>
    <p:sldId id="696" r:id="rId26"/>
    <p:sldId id="697" r:id="rId27"/>
    <p:sldId id="672" r:id="rId28"/>
    <p:sldId id="677" r:id="rId29"/>
    <p:sldId id="675" r:id="rId30"/>
    <p:sldId id="640" r:id="rId31"/>
    <p:sldId id="642" r:id="rId32"/>
    <p:sldId id="653" r:id="rId33"/>
    <p:sldId id="551" r:id="rId34"/>
    <p:sldId id="562" r:id="rId35"/>
    <p:sldId id="574" r:id="rId36"/>
    <p:sldId id="563" r:id="rId37"/>
    <p:sldId id="636" r:id="rId38"/>
    <p:sldId id="564" r:id="rId39"/>
    <p:sldId id="643" r:id="rId40"/>
    <p:sldId id="644" r:id="rId41"/>
    <p:sldId id="646" r:id="rId42"/>
    <p:sldId id="654" r:id="rId43"/>
    <p:sldId id="637" r:id="rId44"/>
    <p:sldId id="661" r:id="rId45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E4F"/>
    <a:srgbClr val="EF0301"/>
    <a:srgbClr val="04A249"/>
    <a:srgbClr val="FFD4D8"/>
    <a:srgbClr val="FF7E79"/>
    <a:srgbClr val="F90200"/>
    <a:srgbClr val="05B050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0501" autoAdjust="0"/>
  </p:normalViewPr>
  <p:slideViewPr>
    <p:cSldViewPr snapToGrid="0" snapToObjects="1">
      <p:cViewPr varScale="1">
        <p:scale>
          <a:sx n="123" d="100"/>
          <a:sy n="123" d="100"/>
        </p:scale>
        <p:origin x="13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13" tIns="45708" rIns="91413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2" y="0"/>
            <a:ext cx="4160937" cy="365276"/>
          </a:xfrm>
          <a:prstGeom prst="rect">
            <a:avLst/>
          </a:prstGeom>
        </p:spPr>
        <p:txBody>
          <a:bodyPr vert="horz" lIns="91413" tIns="45708" rIns="91413" bIns="45708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13" tIns="45708" rIns="91413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2" y="6948715"/>
            <a:ext cx="4160937" cy="365276"/>
          </a:xfrm>
          <a:prstGeom prst="rect">
            <a:avLst/>
          </a:prstGeom>
        </p:spPr>
        <p:txBody>
          <a:bodyPr vert="horz" lIns="91413" tIns="45708" rIns="91413" bIns="45708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33" tIns="48317" rIns="96633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33" tIns="48317" rIns="96633" bIns="48317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3" tIns="48317" rIns="96633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33" tIns="48317" rIns="96633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33" tIns="48317" rIns="96633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33" tIns="48317" rIns="96633" bIns="48317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10.png"/><Relationship Id="rId4" Type="http://schemas.openxmlformats.org/officeDocument/2006/relationships/tags" Target="../tags/tag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Lecture 17:        </a:t>
            </a:r>
            <a:r>
              <a:rPr lang="en-US" sz="14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Structural Induction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90" y="1941846"/>
            <a:ext cx="3096699" cy="43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/>
              <a:t>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</a:t>
            </a:r>
            <a:endParaRPr lang="en-US" sz="24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6156" y="237069"/>
            <a:ext cx="8229600" cy="1143000"/>
          </a:xfrm>
        </p:spPr>
        <p:txBody>
          <a:bodyPr/>
          <a:lstStyle/>
          <a:p>
            <a:r>
              <a:rPr lang="en-US" dirty="0"/>
              <a:t>More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468" y="1261536"/>
                <a:ext cx="8440496" cy="4525963"/>
              </a:xfrm>
            </p:spPr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800" dirty="0">
                    <a:cs typeface="Arial" charset="0"/>
                  </a:rPr>
                  <a:t> be given by…</a:t>
                </a:r>
              </a:p>
              <a:p>
                <a:pPr lvl="1"/>
                <a:r>
                  <a:rPr lang="en-US" sz="2600" b="1" dirty="0"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dirty="0">
                  <a:solidFill>
                    <a:prstClr val="black"/>
                  </a:solidFill>
                  <a:cs typeface="Arial" charset="0"/>
                </a:endParaRPr>
              </a:p>
              <a:p>
                <a:pPr lvl="1"/>
                <a:r>
                  <a:rPr lang="en-US" sz="2600" b="1" dirty="0">
                    <a:cs typeface="Arial" charset="0"/>
                  </a:rPr>
                  <a:t>Recursive:  </a:t>
                </a:r>
                <a:r>
                  <a:rPr lang="en-US" sz="2600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latin typeface="Cambria Math"/>
                    <a:cs typeface="Cambria Math"/>
                  </a:rPr>
                  <a:t>, </a:t>
                </a:r>
                <a:r>
                  <a:rPr lang="en-US" sz="2600" dirty="0"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6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6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600" dirty="0">
                    <a:latin typeface="Cambria Math"/>
                    <a:cs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dirty="0"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  <a:cs typeface="Cambria Math"/>
                  </a:rPr>
                  <a:t>Two base cases and two </a:t>
                </a:r>
                <a:r>
                  <a:rPr lang="en-US" sz="2800" i="1" dirty="0">
                    <a:latin typeface="Franklin Gothic Medium" panose="020B0603020102020204" pitchFamily="34" charset="0"/>
                    <a:cs typeface="Cambria Math"/>
                  </a:rPr>
                  <a:t>recursive</a:t>
                </a:r>
                <a:r>
                  <a:rPr lang="en-US" sz="2800" dirty="0">
                    <a:latin typeface="Franklin Gothic Medium" panose="020B0603020102020204" pitchFamily="34" charset="0"/>
                    <a:cs typeface="Cambria Math"/>
                  </a:rPr>
                  <a:t> cases, one existing element.</a:t>
                </a:r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sz="2600" dirty="0"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Arial" charset="0"/>
                  </a:rPr>
                  <a:t>; i.e. every element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600" dirty="0">
                    <a:cs typeface="Arial" charset="0"/>
                  </a:rPr>
                  <a:t> is also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8" y="1261536"/>
                <a:ext cx="8440496" cy="4525963"/>
              </a:xfrm>
              <a:blipFill>
                <a:blip r:embed="rId2"/>
                <a:stretch>
                  <a:fillRect l="-1301" t="-134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F81340-5E80-4A82-9C81-E0ECDEB28851}"/>
                  </a:ext>
                </a:extLst>
              </p:cNvPr>
              <p:cNvSpPr txBox="1"/>
              <p:nvPr/>
            </p:nvSpPr>
            <p:spPr>
              <a:xfrm>
                <a:off x="1702964" y="5746187"/>
                <a:ext cx="65601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Proof needs structural induction using definition of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since statement is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F81340-5E80-4A82-9C81-E0ECDEB28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64" y="5746187"/>
                <a:ext cx="6560191" cy="830997"/>
              </a:xfrm>
              <a:prstGeom prst="rect">
                <a:avLst/>
              </a:prstGeom>
              <a:blipFill>
                <a:blip r:embed="rId3"/>
                <a:stretch>
                  <a:fillRect l="-1393" t="-5147" r="-836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Base Case: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recursive step of 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So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P(12)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P(15)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are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endParaRPr lang="en-US" sz="24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.  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752" b="-825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5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(12)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definition of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P(12)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also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endParaRPr lang="en-US" sz="24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.  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55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(12)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definition of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P(12)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also true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 step of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	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endParaRPr lang="en-US" sz="240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.  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C0DCB3-AC0F-7365-B3DA-1FBE844D4AEA}"/>
              </a:ext>
            </a:extLst>
          </p:cNvPr>
          <p:cNvSpPr/>
          <p:nvPr/>
        </p:nvSpPr>
        <p:spPr>
          <a:xfrm>
            <a:off x="2687931" y="3368360"/>
            <a:ext cx="4078530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dirty="0">
                    <a:cs typeface="Arial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393" y="1244160"/>
            <a:ext cx="8833607" cy="42992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(12)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6+6=12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by definition of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P(12)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also true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3. Ind. </a:t>
            </a:r>
            <a:r>
              <a:rPr lang="en-US" sz="24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Hyp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:  Suppose that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 is true for some arbitrary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 ∈ </a:t>
            </a:r>
            <a:r>
              <a:rPr lang="en-US" sz="2400" dirty="0">
                <a:latin typeface="Calibri"/>
                <a:cs typeface="Cambria Math"/>
              </a:rPr>
              <a:t>R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holds, we have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from the recursive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     step of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, we get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+ 6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P(x+6)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true, and since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15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  <a:endParaRPr lang="en-US" sz="2400" dirty="0">
              <a:latin typeface="Calibri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	we get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 + 15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P(x+15)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5. Therefore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P(x)  (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i.e.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, x</a:t>
            </a:r>
            <a:r>
              <a:rPr lang="en-US" sz="2400" dirty="0"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Calibri"/>
                <a:cs typeface="Cambria Math"/>
              </a:rPr>
              <a:t>S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/>
              <a:t>all </a:t>
            </a:r>
            <a:r>
              <a:rPr lang="en-US" sz="2400" dirty="0">
                <a:latin typeface="Calibri"/>
                <a:cs typeface="Arial" panose="020B0604020202020204" pitchFamily="34" charset="0"/>
              </a:rPr>
              <a:t>x</a:t>
            </a:r>
            <a:r>
              <a:rPr lang="en-US" sz="2400" dirty="0"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Calibri"/>
                <a:cs typeface="Cambria Math"/>
              </a:rPr>
              <a:t>R </a:t>
            </a:r>
            <a:r>
              <a:rPr lang="en-US" sz="2400" dirty="0">
                <a:latin typeface="Franklin Gothic Medium" panose="020B0603020102020204" pitchFamily="34" charset="0"/>
                <a:cs typeface="Arial" panose="020B0604020202020204" pitchFamily="34" charset="0"/>
              </a:rPr>
              <a:t>by induction</a:t>
            </a:r>
            <a:r>
              <a:rPr lang="en-US" sz="2400" dirty="0">
                <a:latin typeface="Calibri"/>
                <a:cs typeface="Cambria Math"/>
              </a:rPr>
              <a:t>.  </a:t>
            </a:r>
            <a:endParaRPr lang="en-US" sz="24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/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,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mbria Math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0A88-2AF6-2AC8-20D1-F51EB0D3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4543"/>
                <a:ext cx="5578764" cy="1348061"/>
              </a:xfrm>
              <a:prstGeom prst="rect">
                <a:avLst/>
              </a:prstGeom>
              <a:blipFill>
                <a:blip r:embed="rId3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12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;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15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+6∈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				   	   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+15∈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𝑅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10" y="5565694"/>
                <a:ext cx="5397190" cy="1348061"/>
              </a:xfrm>
              <a:prstGeom prst="rect">
                <a:avLst/>
              </a:prstGeom>
              <a:blipFill>
                <a:blip r:embed="rId4"/>
                <a:stretch>
                  <a:fillRect t="-2212" b="-8407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C0DCB3-AC0F-7365-B3DA-1FBE844D4AEA}"/>
              </a:ext>
            </a:extLst>
          </p:cNvPr>
          <p:cNvSpPr/>
          <p:nvPr/>
        </p:nvSpPr>
        <p:spPr>
          <a:xfrm>
            <a:off x="2687931" y="3368360"/>
            <a:ext cx="4078530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2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Recursive Definitions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Recursively defined functions and sets are our mathematical models of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code</a:t>
            </a:r>
            <a:r>
              <a:rPr lang="en-US" sz="2800" dirty="0">
                <a:latin typeface="Franklin Gothic Medium" panose="020B0603020102020204" pitchFamily="34" charset="0"/>
              </a:rPr>
              <a:t> and the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data</a:t>
            </a:r>
            <a:r>
              <a:rPr lang="en-US" sz="2800" dirty="0">
                <a:latin typeface="Franklin Gothic Medium" panose="020B0603020102020204" pitchFamily="34" charset="0"/>
              </a:rPr>
              <a:t> it uses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recursively defined sets can be translated into Java classes</a:t>
            </a:r>
            <a:endParaRPr lang="en-US" sz="1600" dirty="0"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recursively defined functions can be translated into Java functions</a:t>
            </a:r>
          </a:p>
          <a:p>
            <a:pPr lvl="2"/>
            <a:r>
              <a:rPr lang="en-US" sz="2000" dirty="0">
                <a:latin typeface="Franklin Gothic Medium" panose="020B0603020102020204" pitchFamily="34" charset="0"/>
              </a:rPr>
              <a:t>some (but not all) can be written more cleanly as loops</a:t>
            </a:r>
            <a:endParaRPr lang="en-US" dirty="0">
              <a:latin typeface="Franklin Gothic Medium" panose="020B0603020102020204" pitchFamily="34" charset="0"/>
            </a:endParaRPr>
          </a:p>
          <a:p>
            <a:pPr lvl="1"/>
            <a:endParaRPr lang="en-US" sz="2400" dirty="0">
              <a:latin typeface="Franklin Gothic Medium" panose="020B0603020102020204" pitchFamily="34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Can now do proofs about CS-specific objects</a:t>
            </a:r>
          </a:p>
        </p:txBody>
      </p:sp>
    </p:spTree>
    <p:extLst>
      <p:ext uri="{BB962C8B-B14F-4D97-AF65-F5344CB8AC3E}">
        <p14:creationId xmlns:p14="http://schemas.microsoft.com/office/powerpoint/2010/main" val="278397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nil</a:t>
            </a:r>
            <a:r>
              <a:rPr lang="en-US" dirty="0"/>
              <a:t> ∈ List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Recursive step: </a:t>
            </a:r>
          </a:p>
          <a:p>
            <a:pPr marL="0" indent="0">
              <a:buNone/>
              <a:defRPr/>
            </a:pPr>
            <a:r>
              <a:rPr lang="en-US" sz="2800" dirty="0"/>
              <a:t>		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2800" dirty="0"/>
              <a:t> ∈ List and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∈ </a:t>
            </a:r>
            <a:r>
              <a:rPr lang="en-US" sz="2800" b="1" dirty="0"/>
              <a:t>ℤ</a:t>
            </a:r>
            <a:r>
              <a:rPr lang="en-US" sz="2800" dirty="0"/>
              <a:t>,</a:t>
            </a:r>
          </a:p>
          <a:p>
            <a:pPr marL="0" indent="0">
              <a:buNone/>
              <a:defRPr/>
            </a:pPr>
            <a:r>
              <a:rPr lang="en-US" sz="2800" dirty="0"/>
              <a:t>		</a:t>
            </a:r>
            <a:r>
              <a:rPr lang="en-US" sz="2800" b="1" dirty="0"/>
              <a:t>then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:: L</a:t>
            </a:r>
            <a:r>
              <a:rPr lang="en-US" sz="2800" dirty="0"/>
              <a:t> </a:t>
            </a:r>
            <a:r>
              <a:rPr lang="en-US" dirty="0"/>
              <a:t>∈ List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dirty="0"/>
              <a:t>Examples: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nil</a:t>
            </a:r>
            <a:r>
              <a:rPr lang="en-US" sz="2400" dirty="0">
                <a:latin typeface="+mn-lt"/>
              </a:rPr>
              <a:t>										[]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:: nil</a:t>
            </a:r>
            <a:r>
              <a:rPr lang="en-US" sz="2400" dirty="0">
                <a:latin typeface="+mn-lt"/>
              </a:rPr>
              <a:t>									[1]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 :: 1 :: nil</a:t>
            </a:r>
            <a:r>
              <a:rPr lang="en-US" sz="2400" dirty="0">
                <a:latin typeface="+mn-lt"/>
              </a:rPr>
              <a:t>								[2, 1]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 :: 2 :: 1 :: nil</a:t>
            </a:r>
            <a:r>
              <a:rPr lang="en-US" sz="2400" dirty="0">
                <a:latin typeface="+mn-lt"/>
              </a:rPr>
              <a:t>							[3, 2, 1]</a:t>
            </a:r>
          </a:p>
        </p:txBody>
      </p:sp>
    </p:spTree>
    <p:extLst>
      <p:ext uri="{BB962C8B-B14F-4D97-AF65-F5344CB8AC3E}">
        <p14:creationId xmlns:p14="http://schemas.microsoft.com/office/powerpoint/2010/main" val="11638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Functions on Recursively Defined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0855"/>
                <a:ext cx="8229600" cy="5140800"/>
              </a:xfrm>
            </p:spPr>
            <p:txBody>
              <a:bodyPr/>
              <a:lstStyle/>
              <a:p>
                <a:pPr marL="0" indent="0">
                  <a:lnSpc>
                    <a:spcPct val="80000"/>
                  </a:lnSpc>
                  <a:buFont typeface="Arial" charset="0"/>
                  <a:buNone/>
                </a:pPr>
                <a:r>
                  <a:rPr lang="en-US" sz="2800" dirty="0"/>
                  <a:t>Assume that the recursive definition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gives a unique way to construct every element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ea typeface="Cambria Math" pitchFamily="18" charset="0"/>
                  <a:cs typeface="Arial" charset="0"/>
                  <a:sym typeface="Symbol" pitchFamily="18" charset="2"/>
                </a:endParaRPr>
              </a:p>
              <a:p>
                <a:pPr marL="0" indent="0">
                  <a:lnSpc>
                    <a:spcPct val="80000"/>
                  </a:lnSpc>
                  <a:buFont typeface="Arial" charset="0"/>
                  <a:buNone/>
                </a:pPr>
                <a:endParaRPr lang="en-US" sz="2800" dirty="0">
                  <a:ea typeface="Cambria Math" pitchFamily="18" charset="0"/>
                  <a:cs typeface="Arial" charset="0"/>
                  <a:sym typeface="Symbol" pitchFamily="18" charset="2"/>
                </a:endParaRPr>
              </a:p>
              <a:p>
                <a:pPr marL="0" indent="0">
                  <a:lnSpc>
                    <a:spcPct val="80000"/>
                  </a:lnSpc>
                  <a:buFont typeface="Arial" charset="0"/>
                  <a:buNone/>
                </a:pPr>
                <a:r>
                  <a:rPr lang="en-US" sz="2800" dirty="0">
                    <a:ea typeface="Cambria Math" pitchFamily="18" charset="0"/>
                    <a:cs typeface="Arial" charset="0"/>
                    <a:sym typeface="Symbol" pitchFamily="18" charset="2"/>
                  </a:rPr>
                  <a:t>We can define the values of a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itchFamily="18" charset="0"/>
                        <a:cs typeface="Arial" charset="0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sz="2800" dirty="0">
                    <a:ea typeface="Cambria Math" pitchFamily="18" charset="0"/>
                    <a:cs typeface="Arial" charset="0"/>
                    <a:sym typeface="Symbol" pitchFamily="18" charset="2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itchFamily="18" charset="0"/>
                        <a:cs typeface="Arial" charset="0"/>
                        <a:sym typeface="Symbol" pitchFamily="18" charset="2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itchFamily="18" charset="0"/>
                    <a:cs typeface="Arial" charset="0"/>
                    <a:sym typeface="Symbol" pitchFamily="18" charset="2"/>
                  </a:rPr>
                  <a:t> recursively as follows: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600" b="1" dirty="0">
                  <a:solidFill>
                    <a:srgbClr val="C00000"/>
                  </a:solidFill>
                  <a:ea typeface="Cambria Math" pitchFamily="18" charset="0"/>
                  <a:cs typeface="Arial" charset="0"/>
                  <a:sym typeface="Symbol" pitchFamily="18" charset="2"/>
                </a:endParaRPr>
              </a:p>
              <a:p>
                <a:pPr marL="400050" lvl="1" indent="0">
                  <a:lnSpc>
                    <a:spcPct val="80000"/>
                  </a:lnSpc>
                  <a:buNone/>
                </a:pPr>
                <a:r>
                  <a:rPr lang="en-US" sz="2600" dirty="0">
                    <a:solidFill>
                      <a:srgbClr val="C00000"/>
                    </a:solidFill>
                    <a:ea typeface="Cambria Math" pitchFamily="18" charset="0"/>
                    <a:cs typeface="Arial" charset="0"/>
                    <a:sym typeface="Symbol" pitchFamily="18" charset="2"/>
                  </a:rPr>
                  <a:t>Basis:</a:t>
                </a:r>
                <a:r>
                  <a:rPr lang="en-US" sz="2600" dirty="0">
                    <a:solidFill>
                      <a:srgbClr val="C00000"/>
                    </a:solidFill>
                  </a:rPr>
                  <a:t>  </a:t>
                </a:r>
                <a:r>
                  <a:rPr lang="en-US" sz="2600" dirty="0"/>
                  <a:t>Define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for all </a:t>
                </a:r>
                <a:r>
                  <a:rPr lang="en-US" sz="2600" dirty="0">
                    <a:solidFill>
                      <a:srgbClr val="7030A0"/>
                    </a:solidFill>
                  </a:rPr>
                  <a:t>specific elements</a:t>
                </a:r>
                <a:r>
                  <a:rPr lang="en-US" sz="2600" dirty="0"/>
                  <a:t> </a:t>
                </a:r>
                <a:r>
                  <a:rPr lang="en-US" sz="2600" b="1" dirty="0">
                    <a:solidFill>
                      <a:srgbClr val="7030A0"/>
                    </a:solidFill>
                    <a:latin typeface="Cambria Math"/>
                    <a:ea typeface="Cambria Math"/>
                    <a:cs typeface="Cambria Math"/>
                  </a:rPr>
                  <a:t>𝑢</a:t>
                </a:r>
                <a:r>
                  <a:rPr lang="en-US" sz="2600" dirty="0">
                    <a:solidFill>
                      <a:prstClr val="black"/>
                    </a:solidFill>
                    <a:latin typeface="Cambria Math"/>
                    <a:ea typeface="Cambria Math"/>
                    <a:cs typeface="Cambria Math"/>
                  </a:rPr>
                  <a:t> </a:t>
                </a:r>
                <a:r>
                  <a:rPr lang="en-US" sz="2600" dirty="0"/>
                  <a:t>of </a:t>
                </a:r>
                <a:r>
                  <a:rPr lang="en-US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𝑆</a:t>
                </a:r>
                <a:r>
                  <a:rPr lang="en-US" sz="2600" dirty="0"/>
                  <a:t> mentioned in the </a:t>
                </a:r>
                <a:r>
                  <a:rPr lang="en-US" sz="2600" i="1" dirty="0"/>
                  <a:t>Basis step</a:t>
                </a:r>
              </a:p>
              <a:p>
                <a:pPr marL="400050" lvl="1" indent="0">
                  <a:lnSpc>
                    <a:spcPct val="80000"/>
                  </a:lnSpc>
                  <a:buNone/>
                </a:pPr>
                <a:endParaRPr lang="en-US" sz="1200" i="1" dirty="0"/>
              </a:p>
              <a:p>
                <a:pPr marL="400050" lvl="1" indent="0">
                  <a:lnSpc>
                    <a:spcPct val="80000"/>
                  </a:lnSpc>
                  <a:buNone/>
                </a:pPr>
                <a:r>
                  <a:rPr lang="en-US" sz="2600" dirty="0">
                    <a:solidFill>
                      <a:srgbClr val="C00000"/>
                    </a:solidFill>
                  </a:rPr>
                  <a:t>Recursive Step:  </a:t>
                </a:r>
                <a:r>
                  <a:rPr lang="en-US" sz="2600" dirty="0"/>
                  <a:t>Define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for each of 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new elements </a:t>
                </a:r>
                <a:r>
                  <a:rPr lang="en-US" sz="2600" dirty="0">
                    <a:solidFill>
                      <a:srgbClr val="FF0000"/>
                    </a:solidFill>
                    <a:latin typeface="Cambria Math"/>
                    <a:ea typeface="Cambria Math"/>
                    <a:cs typeface="Cambria Math"/>
                  </a:rPr>
                  <a:t>𝑤 </a:t>
                </a:r>
                <a:r>
                  <a:rPr lang="en-US" sz="2600" dirty="0"/>
                  <a:t>constructed in terms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applied to each of the </a:t>
                </a:r>
                <a:r>
                  <a:rPr lang="en-US" sz="2600" dirty="0">
                    <a:solidFill>
                      <a:srgbClr val="00B050"/>
                    </a:solidFill>
                  </a:rPr>
                  <a:t>existing named elements</a:t>
                </a:r>
                <a:r>
                  <a:rPr lang="en-US" sz="26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600" dirty="0"/>
                  <a:t>mentioned in the </a:t>
                </a:r>
                <a:r>
                  <a:rPr lang="en-US" sz="2600" i="1" dirty="0"/>
                  <a:t>Recursive step</a:t>
                </a:r>
              </a:p>
              <a:p>
                <a:pPr marL="400050" lvl="1" indent="0">
                  <a:lnSpc>
                    <a:spcPct val="80000"/>
                  </a:lnSpc>
                  <a:buNone/>
                </a:pPr>
                <a:endParaRPr lang="en-US" sz="1400" i="1" dirty="0"/>
              </a:p>
              <a:p>
                <a:pPr marL="400050" lvl="1" indent="0">
                  <a:lnSpc>
                    <a:spcPct val="80000"/>
                  </a:lnSpc>
                  <a:buNone/>
                </a:pP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0855"/>
                <a:ext cx="8229600" cy="5140800"/>
              </a:xfrm>
              <a:blipFill>
                <a:blip r:embed="rId3"/>
                <a:stretch>
                  <a:fillRect l="-1481" t="-284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8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Lists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431865"/>
            <a:ext cx="8086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Length:</a:t>
            </a:r>
          </a:p>
          <a:p>
            <a:endParaRPr lang="en-US" sz="12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(nil) := 0</a:t>
            </a:r>
          </a:p>
          <a:p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(a :: L) :=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(L) + 1</a:t>
            </a:r>
            <a:r>
              <a:rPr lang="en-US" sz="2400" dirty="0">
                <a:latin typeface="Calibri"/>
                <a:cs typeface="Calibri"/>
              </a:rPr>
              <a:t>	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L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latin typeface="Calibri"/>
                <a:cs typeface="Calibri"/>
                <a:sym typeface="Symbo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</a:rPr>
              <a:t>ℤ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196D7-4390-6DA6-E38B-CF53F6573750}"/>
              </a:ext>
            </a:extLst>
          </p:cNvPr>
          <p:cNvSpPr txBox="1"/>
          <p:nvPr/>
        </p:nvSpPr>
        <p:spPr>
          <a:xfrm>
            <a:off x="457200" y="3429000"/>
            <a:ext cx="8483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Concatenation:</a:t>
            </a:r>
          </a:p>
          <a:p>
            <a:endParaRPr lang="en-US" sz="8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(nil, R)</a:t>
            </a:r>
            <a:r>
              <a:rPr lang="en-US" sz="2400" dirty="0">
                <a:latin typeface="Calibri"/>
                <a:cs typeface="Calibri"/>
              </a:rPr>
              <a:t> :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=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R </a:t>
            </a:r>
            <a:r>
              <a:rPr lang="en-US" sz="2400" dirty="0">
                <a:latin typeface="Calibri"/>
                <a:cs typeface="Calibri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  <a:sym typeface="Symbol" charset="0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(a :: L, R) := a ::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(L, R)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L,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 and</a:t>
            </a:r>
          </a:p>
          <a:p>
            <a:r>
              <a:rPr lang="en-US" sz="2400" b="1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												    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 any</a:t>
            </a:r>
            <a:r>
              <a:rPr lang="en-US" sz="2400" b="1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</a:t>
            </a:r>
            <a:r>
              <a:rPr lang="en-US" sz="2400" b="1" dirty="0"/>
              <a:t> ℤ</a:t>
            </a:r>
            <a:r>
              <a:rPr lang="en-US" sz="2400" dirty="0">
                <a:latin typeface="Cambria Math"/>
                <a:cs typeface="Cambria Math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Symbo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D50D9-C358-3382-5CC5-AAA35D17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051" y="98225"/>
            <a:ext cx="2862185" cy="176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Midterm in class next Wednesday</a:t>
            </a:r>
          </a:p>
          <a:p>
            <a:pPr lvl="1"/>
            <a:endParaRPr lang="en-US" sz="2400" dirty="0"/>
          </a:p>
          <a:p>
            <a:r>
              <a:rPr lang="en-US" sz="2800" dirty="0"/>
              <a:t>Covers material up to ordinary induction (HW5)</a:t>
            </a:r>
          </a:p>
          <a:p>
            <a:pPr lvl="1"/>
            <a:endParaRPr lang="en-US" sz="2400" dirty="0"/>
          </a:p>
          <a:p>
            <a:r>
              <a:rPr lang="en-US" sz="2800" dirty="0"/>
              <a:t>Closed book, closed notes</a:t>
            </a:r>
          </a:p>
          <a:p>
            <a:pPr lvl="1"/>
            <a:r>
              <a:rPr lang="en-US" sz="2400" dirty="0"/>
              <a:t>will provide reference sheets</a:t>
            </a:r>
          </a:p>
          <a:p>
            <a:pPr lvl="1"/>
            <a:endParaRPr lang="en-US" sz="2400" dirty="0"/>
          </a:p>
          <a:p>
            <a:r>
              <a:rPr lang="en-US" sz="2800" dirty="0"/>
              <a:t>No calculators</a:t>
            </a:r>
          </a:p>
          <a:p>
            <a:pPr lvl="1"/>
            <a:r>
              <a:rPr lang="en-US" sz="2400" dirty="0"/>
              <a:t>arithmetic is intended to be straightforward</a:t>
            </a:r>
          </a:p>
          <a:p>
            <a:pPr lvl="1"/>
            <a:r>
              <a:rPr lang="en-US" sz="2400" dirty="0"/>
              <a:t>(only a small point deduction anyway)</a:t>
            </a:r>
          </a:p>
        </p:txBody>
      </p:sp>
    </p:spTree>
    <p:extLst>
      <p:ext uri="{BB962C8B-B14F-4D97-AF65-F5344CB8AC3E}">
        <p14:creationId xmlns:p14="http://schemas.microsoft.com/office/powerpoint/2010/main" val="121170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7D50D9-C358-3382-5CC5-AAA35D17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1" y="98225"/>
            <a:ext cx="2862185" cy="176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5A3EA81-3C19-E004-01DF-46D9ADA2656B}"/>
              </a:ext>
            </a:extLst>
          </p:cNvPr>
          <p:cNvSpPr/>
          <p:nvPr/>
        </p:nvSpPr>
        <p:spPr>
          <a:xfrm>
            <a:off x="2634915" y="409074"/>
            <a:ext cx="4427621" cy="2021305"/>
          </a:xfrm>
          <a:custGeom>
            <a:avLst/>
            <a:gdLst>
              <a:gd name="connsiteX0" fmla="*/ 0 w 4331368"/>
              <a:gd name="connsiteY0" fmla="*/ 2021305 h 2021305"/>
              <a:gd name="connsiteX1" fmla="*/ 1744579 w 4331368"/>
              <a:gd name="connsiteY1" fmla="*/ 1528010 h 2021305"/>
              <a:gd name="connsiteX2" fmla="*/ 3296652 w 4331368"/>
              <a:gd name="connsiteY2" fmla="*/ 324852 h 2021305"/>
              <a:gd name="connsiteX3" fmla="*/ 4331368 w 4331368"/>
              <a:gd name="connsiteY3" fmla="*/ 0 h 202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8" h="2021305">
                <a:moveTo>
                  <a:pt x="0" y="2021305"/>
                </a:moveTo>
                <a:cubicBezTo>
                  <a:pt x="597568" y="1916028"/>
                  <a:pt x="1195137" y="1810752"/>
                  <a:pt x="1744579" y="1528010"/>
                </a:cubicBezTo>
                <a:cubicBezTo>
                  <a:pt x="2294021" y="1245268"/>
                  <a:pt x="2865521" y="579520"/>
                  <a:pt x="3296652" y="324852"/>
                </a:cubicBezTo>
                <a:cubicBezTo>
                  <a:pt x="3727783" y="70184"/>
                  <a:pt x="4029575" y="35092"/>
                  <a:pt x="4331368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AFE4009-BE33-A81C-4230-855B04771AC2}"/>
              </a:ext>
            </a:extLst>
          </p:cNvPr>
          <p:cNvSpPr/>
          <p:nvPr/>
        </p:nvSpPr>
        <p:spPr>
          <a:xfrm>
            <a:off x="5494194" y="1311442"/>
            <a:ext cx="1255522" cy="1913021"/>
          </a:xfrm>
          <a:custGeom>
            <a:avLst/>
            <a:gdLst>
              <a:gd name="connsiteX0" fmla="*/ 329090 w 1255522"/>
              <a:gd name="connsiteY0" fmla="*/ 1913021 h 1913021"/>
              <a:gd name="connsiteX1" fmla="*/ 52364 w 1255522"/>
              <a:gd name="connsiteY1" fmla="*/ 794084 h 1913021"/>
              <a:gd name="connsiteX2" fmla="*/ 1255522 w 1255522"/>
              <a:gd name="connsiteY2" fmla="*/ 0 h 19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522" h="1913021">
                <a:moveTo>
                  <a:pt x="329090" y="1913021"/>
                </a:moveTo>
                <a:cubicBezTo>
                  <a:pt x="113524" y="1512971"/>
                  <a:pt x="-102041" y="1112921"/>
                  <a:pt x="52364" y="794084"/>
                </a:cubicBezTo>
                <a:cubicBezTo>
                  <a:pt x="206769" y="475247"/>
                  <a:pt x="731145" y="237623"/>
                  <a:pt x="1255522" y="0"/>
                </a:cubicBezTo>
              </a:path>
            </a:pathLst>
          </a:custGeom>
          <a:noFill/>
          <a:ln>
            <a:solidFill>
              <a:srgbClr val="04A249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3FF35C3-6E24-4984-E0B2-03636915A5F4}"/>
              </a:ext>
            </a:extLst>
          </p:cNvPr>
          <p:cNvSpPr/>
          <p:nvPr/>
        </p:nvSpPr>
        <p:spPr>
          <a:xfrm>
            <a:off x="3344779" y="1768642"/>
            <a:ext cx="5328556" cy="2767263"/>
          </a:xfrm>
          <a:custGeom>
            <a:avLst/>
            <a:gdLst>
              <a:gd name="connsiteX0" fmla="*/ 0 w 5328556"/>
              <a:gd name="connsiteY0" fmla="*/ 2707105 h 2707105"/>
              <a:gd name="connsiteX1" fmla="*/ 5029200 w 5328556"/>
              <a:gd name="connsiteY1" fmla="*/ 2117558 h 2707105"/>
              <a:gd name="connsiteX2" fmla="*/ 4319337 w 5328556"/>
              <a:gd name="connsiteY2" fmla="*/ 0 h 270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556" h="2707105">
                <a:moveTo>
                  <a:pt x="0" y="2707105"/>
                </a:moveTo>
                <a:cubicBezTo>
                  <a:pt x="2154655" y="2637923"/>
                  <a:pt x="4309311" y="2568742"/>
                  <a:pt x="5029200" y="2117558"/>
                </a:cubicBezTo>
                <a:cubicBezTo>
                  <a:pt x="5749089" y="1666374"/>
                  <a:pt x="5034213" y="833187"/>
                  <a:pt x="4319337" y="0"/>
                </a:cubicBezTo>
              </a:path>
            </a:pathLst>
          </a:custGeom>
          <a:noFill/>
          <a:ln>
            <a:solidFill>
              <a:srgbClr val="EF030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29C29-34E9-ED0F-6A79-CDFE5FD9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02" y="5655610"/>
            <a:ext cx="4026930" cy="11518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02481-A1FF-8AE2-5E1C-483E178F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5669793"/>
            <a:ext cx="2876532" cy="11376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390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29C29-34E9-ED0F-6A79-CDFE5FD9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02" y="5655610"/>
            <a:ext cx="4026930" cy="11518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02481-A1FF-8AE2-5E1C-483E178F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5669793"/>
            <a:ext cx="2876532" cy="11376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648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</a:t>
            </a: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02481-A1FF-8AE2-5E1C-483E178F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5669793"/>
            <a:ext cx="2876532" cy="1137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29C29-34E9-ED0F-6A79-CDFE5FD9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102" y="5655610"/>
            <a:ext cx="4026930" cy="11518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372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</a:t>
            </a: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			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			</a:t>
            </a: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was arbitrary,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79203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D9E057-FC60-6E1B-B277-C495E6FB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15" y="4753859"/>
            <a:ext cx="2862185" cy="176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5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01980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92DF1-6282-C2EA-A1B2-6A9678E8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5944319"/>
            <a:ext cx="2184221" cy="8638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AE7CB-525E-5724-8D35-CF910B8C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259" y="5935663"/>
            <a:ext cx="3050746" cy="872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647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we can calculate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IH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7823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we can calculate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IH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 was arbitrary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we have shown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).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endParaRPr lang="en-US" sz="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By induction, we </a:t>
            </a:r>
            <a:r>
              <a:rPr lang="en-US" sz="240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have shown </a:t>
            </a:r>
            <a:r>
              <a:rPr lang="en-US" sz="240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Arial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Arial" charset="0"/>
              </a:rPr>
              <a:t>claim holds for all </a:t>
            </a:r>
            <a:r>
              <a:rPr lang="en-US" sz="2400" dirty="0">
                <a:solidFill>
                  <a:prstClr val="black"/>
                </a:solidFill>
                <a:ea typeface="+mj-ea"/>
                <a:cs typeface="Arial" charset="0"/>
              </a:rPr>
              <a:t>L </a:t>
            </a:r>
            <a:r>
              <a:rPr lang="en-US" sz="2400" dirty="0">
                <a:solidFill>
                  <a:prstClr val="black"/>
                </a:solidFill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ea typeface="+mj-ea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ea typeface="+mj-ea"/>
                <a:sym typeface="Symbol" charset="0"/>
              </a:rPr>
              <a:t>.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62946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5 problems covering:</a:t>
            </a:r>
          </a:p>
          <a:p>
            <a:pPr lvl="1"/>
            <a:r>
              <a:rPr lang="en-US" sz="2400" dirty="0"/>
              <a:t>Propositional Logic</a:t>
            </a:r>
          </a:p>
          <a:p>
            <a:pPr lvl="2"/>
            <a:r>
              <a:rPr lang="en-US" sz="2000" dirty="0">
                <a:latin typeface="Franklin Gothic Medium" panose="020B0603020102020204" pitchFamily="34" charset="0"/>
              </a:rPr>
              <a:t>Including circuits / Boolean algebra / normal forms</a:t>
            </a:r>
          </a:p>
          <a:p>
            <a:pPr lvl="1"/>
            <a:r>
              <a:rPr lang="en-US" sz="2400" dirty="0"/>
              <a:t>Predicate Logic/English Translation</a:t>
            </a:r>
          </a:p>
          <a:p>
            <a:pPr lvl="1"/>
            <a:r>
              <a:rPr lang="en-US" sz="2400" dirty="0"/>
              <a:t>Modular arithmetic</a:t>
            </a:r>
          </a:p>
          <a:p>
            <a:pPr lvl="1"/>
            <a:r>
              <a:rPr lang="en-US" sz="2400" dirty="0"/>
              <a:t>Set theory</a:t>
            </a:r>
          </a:p>
          <a:p>
            <a:pPr lvl="1"/>
            <a:r>
              <a:rPr lang="en-US" sz="2400" dirty="0"/>
              <a:t>Induction</a:t>
            </a:r>
          </a:p>
          <a:p>
            <a:pPr lvl="1"/>
            <a:endParaRPr lang="en-US" sz="2400" dirty="0"/>
          </a:p>
          <a:p>
            <a:r>
              <a:rPr lang="en-US" sz="2800" dirty="0"/>
              <a:t>10 minutes per problem</a:t>
            </a:r>
          </a:p>
          <a:p>
            <a:pPr lvl="1"/>
            <a:r>
              <a:rPr lang="en-US" sz="2400" dirty="0"/>
              <a:t>write quickly, don’t get stuck on one problem</a:t>
            </a:r>
          </a:p>
          <a:p>
            <a:pPr lvl="1"/>
            <a:r>
              <a:rPr lang="en-US" sz="2400" dirty="0"/>
              <a:t>focus on the overall structure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10924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			  </a:t>
            </a:r>
            <a:r>
              <a:rPr lang="en-US" dirty="0"/>
              <a:t>•    is a rooted binary tree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Recursive step: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sz="2800" dirty="0"/>
              <a:t>If                and                are rooted binary trees,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   	</a:t>
            </a:r>
            <a:r>
              <a:rPr lang="en-US" sz="2800" dirty="0"/>
              <a:t>then                      also is a rooted binary tree.   </a:t>
            </a: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1280013" y="2744755"/>
            <a:ext cx="1060450" cy="1143000"/>
            <a:chOff x="3809993" y="2743200"/>
            <a:chExt cx="1060702" cy="1219206"/>
          </a:xfrm>
        </p:grpSpPr>
        <p:sp>
          <p:nvSpPr>
            <p:cNvPr id="7" name="Isosceles Triangle 6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270030" y="2687609"/>
            <a:ext cx="1060450" cy="1143000"/>
            <a:chOff x="3809993" y="2743200"/>
            <a:chExt cx="1060702" cy="1219206"/>
          </a:xfrm>
        </p:grpSpPr>
        <p:sp>
          <p:nvSpPr>
            <p:cNvPr id="20" name="Isosceles Triangle 19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04160" y="4303722"/>
            <a:ext cx="2299436" cy="1974092"/>
            <a:chOff x="2660045" y="3933754"/>
            <a:chExt cx="2299436" cy="1974092"/>
          </a:xfrm>
        </p:grpSpPr>
        <p:sp>
          <p:nvSpPr>
            <p:cNvPr id="21" name="Oval 20"/>
            <p:cNvSpPr/>
            <p:nvPr/>
          </p:nvSpPr>
          <p:spPr>
            <a:xfrm>
              <a:off x="3682395" y="3933754"/>
              <a:ext cx="136525" cy="128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>
              <a:stCxn id="21" idx="3"/>
            </p:cNvCxnSpPr>
            <p:nvPr/>
          </p:nvCxnSpPr>
          <p:spPr>
            <a:xfrm flipH="1">
              <a:off x="3190270" y="4043292"/>
              <a:ext cx="512763" cy="7477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5"/>
            </p:cNvCxnSpPr>
            <p:nvPr/>
          </p:nvCxnSpPr>
          <p:spPr>
            <a:xfrm>
              <a:off x="3799870" y="4043292"/>
              <a:ext cx="588963" cy="5984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2660045" y="4764846"/>
              <a:ext cx="1060450" cy="1143000"/>
              <a:chOff x="3809993" y="2743200"/>
              <a:chExt cx="1060702" cy="1219206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3899031" y="4611543"/>
              <a:ext cx="1060450" cy="1143000"/>
              <a:chOff x="3809993" y="2743200"/>
              <a:chExt cx="1060702" cy="1219206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037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11668"/>
            <a:ext cx="8229600" cy="747889"/>
          </a:xfrm>
        </p:spPr>
        <p:txBody>
          <a:bodyPr>
            <a:normAutofit/>
          </a:bodyPr>
          <a:lstStyle/>
          <a:p>
            <a:r>
              <a:rPr lang="en-US" dirty="0"/>
              <a:t>Defining Functions on 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199699"/>
            <a:ext cx="8560569" cy="48307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+mn-lt"/>
              </a:rPr>
              <a:t>size(</a:t>
            </a:r>
            <a:r>
              <a:rPr lang="en-US" sz="2800" dirty="0"/>
              <a:t>•) :</a:t>
            </a:r>
            <a:r>
              <a:rPr lang="en-US" sz="2800" dirty="0">
                <a:latin typeface="+mn-lt"/>
              </a:rPr>
              <a:t>= 1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>
                <a:latin typeface="+mn-lt"/>
              </a:rPr>
              <a:t>size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/>
              <a:t>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/>
              <a:t> :</a:t>
            </a:r>
            <a:r>
              <a:rPr lang="en-US" sz="2800" dirty="0">
                <a:latin typeface="+mn-lt"/>
              </a:rPr>
              <a:t>= 1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</a:t>
            </a:r>
            <a:r>
              <a:rPr lang="en-US" sz="2800">
                <a:latin typeface="+mn-lt"/>
              </a:rPr>
              <a:t>(</a:t>
            </a:r>
            <a:r>
              <a:rPr lang="en-US" sz="2800"/>
              <a:t>•</a:t>
            </a:r>
            <a:r>
              <a:rPr lang="en-US" sz="2800">
                <a:latin typeface="+mn-lt"/>
              </a:rPr>
              <a:t>)</a:t>
            </a:r>
            <a:r>
              <a:rPr lang="en-US" sz="2800"/>
              <a:t> :</a:t>
            </a:r>
            <a:r>
              <a:rPr lang="en-US" sz="2800">
                <a:latin typeface="+mn-lt"/>
              </a:rPr>
              <a:t>= </a:t>
            </a:r>
            <a:r>
              <a:rPr lang="en-US" sz="2800" dirty="0">
                <a:latin typeface="+mn-lt"/>
              </a:rPr>
              <a:t>0</a:t>
            </a:r>
          </a:p>
          <a:p>
            <a:pPr marL="0" indent="0"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>
                <a:latin typeface="+mn-lt"/>
              </a:rPr>
              <a:t> 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:= 1 + max{height(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), 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)}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lvl="3">
              <a:defRPr/>
            </a:pPr>
            <a:endParaRPr lang="en-US" sz="800" dirty="0"/>
          </a:p>
          <a:p>
            <a:pPr>
              <a:defRPr/>
            </a:pPr>
            <a:endParaRPr lang="en-US" sz="1050" dirty="0"/>
          </a:p>
        </p:txBody>
      </p:sp>
      <p:grpSp>
        <p:nvGrpSpPr>
          <p:cNvPr id="11271" name="Group 22"/>
          <p:cNvGrpSpPr>
            <a:grpSpLocks/>
          </p:cNvGrpSpPr>
          <p:nvPr/>
        </p:nvGrpSpPr>
        <p:grpSpPr bwMode="auto">
          <a:xfrm>
            <a:off x="1854405" y="2129621"/>
            <a:ext cx="1447800" cy="1066800"/>
            <a:chOff x="1905000" y="2057400"/>
            <a:chExt cx="1447800" cy="1066800"/>
          </a:xfrm>
        </p:grpSpPr>
        <p:grpSp>
          <p:nvGrpSpPr>
            <p:cNvPr id="11286" name="Group 21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89" name="Group 18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91" name="Group 12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14" name="Isosceles Triangle 13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92" name="Group 15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" name="Oval 20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" name="Straight Connector 24"/>
                <p:cNvCxnSpPr>
                  <a:stCxn id="21" idx="3"/>
                  <a:endCxn id="15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21" idx="5"/>
                <a:endCxn id="18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87" name="TextBox 19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88" name="TextBox 23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  <p:grpSp>
        <p:nvGrpSpPr>
          <p:cNvPr id="11272" name="Group 49"/>
          <p:cNvGrpSpPr>
            <a:grpSpLocks/>
          </p:cNvGrpSpPr>
          <p:nvPr/>
        </p:nvGrpSpPr>
        <p:grpSpPr bwMode="auto">
          <a:xfrm>
            <a:off x="2219530" y="4419150"/>
            <a:ext cx="1447800" cy="1066800"/>
            <a:chOff x="1905000" y="2057400"/>
            <a:chExt cx="1447800" cy="1066800"/>
          </a:xfrm>
        </p:grpSpPr>
        <p:grpSp>
          <p:nvGrpSpPr>
            <p:cNvPr id="11273" name="Group 50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76" name="Group 53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78" name="Group 55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62" name="Isosceles Triangle 61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79" name="Group 56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60" name="Isosceles Triangle 59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8" name="Oval 57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8" idx="3"/>
                  <a:endCxn id="63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>
                <a:stCxn id="58" idx="5"/>
                <a:endCxn id="61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74" name="TextBox 51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75" name="TextBox 52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67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9151"/>
            <a:ext cx="2646946" cy="185873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2494548" y="312821"/>
            <a:ext cx="4764506" cy="2101516"/>
          </a:xfrm>
          <a:custGeom>
            <a:avLst/>
            <a:gdLst>
              <a:gd name="connsiteX0" fmla="*/ 0 w 4604085"/>
              <a:gd name="connsiteY0" fmla="*/ 2101516 h 2101516"/>
              <a:gd name="connsiteX1" fmla="*/ 529390 w 4604085"/>
              <a:gd name="connsiteY1" fmla="*/ 1572126 h 2101516"/>
              <a:gd name="connsiteX2" fmla="*/ 1740569 w 4604085"/>
              <a:gd name="connsiteY2" fmla="*/ 1556084 h 2101516"/>
              <a:gd name="connsiteX3" fmla="*/ 3264569 w 4604085"/>
              <a:gd name="connsiteY3" fmla="*/ 1050758 h 2101516"/>
              <a:gd name="connsiteX4" fmla="*/ 3810000 w 4604085"/>
              <a:gd name="connsiteY4" fmla="*/ 425116 h 2101516"/>
              <a:gd name="connsiteX5" fmla="*/ 4604085 w 4604085"/>
              <a:gd name="connsiteY5" fmla="*/ 0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085" h="2101516">
                <a:moveTo>
                  <a:pt x="0" y="2101516"/>
                </a:moveTo>
                <a:cubicBezTo>
                  <a:pt x="119647" y="1882273"/>
                  <a:pt x="239295" y="1663031"/>
                  <a:pt x="529390" y="1572126"/>
                </a:cubicBezTo>
                <a:cubicBezTo>
                  <a:pt x="819485" y="1481221"/>
                  <a:pt x="1284706" y="1642979"/>
                  <a:pt x="1740569" y="1556084"/>
                </a:cubicBezTo>
                <a:cubicBezTo>
                  <a:pt x="2196432" y="1469189"/>
                  <a:pt x="2919664" y="1239253"/>
                  <a:pt x="3264569" y="1050758"/>
                </a:cubicBezTo>
                <a:cubicBezTo>
                  <a:pt x="3609474" y="862263"/>
                  <a:pt x="3586747" y="600242"/>
                  <a:pt x="3810000" y="425116"/>
                </a:cubicBezTo>
                <a:cubicBezTo>
                  <a:pt x="4033253" y="249990"/>
                  <a:pt x="4318669" y="124995"/>
                  <a:pt x="4604085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24175" y="1657978"/>
            <a:ext cx="5800406" cy="2914022"/>
          </a:xfrm>
          <a:custGeom>
            <a:avLst/>
            <a:gdLst>
              <a:gd name="connsiteX0" fmla="*/ 261152 w 5800406"/>
              <a:gd name="connsiteY0" fmla="*/ 2914022 h 2914022"/>
              <a:gd name="connsiteX1" fmla="*/ 241056 w 5800406"/>
              <a:gd name="connsiteY1" fmla="*/ 2371411 h 2914022"/>
              <a:gd name="connsiteX2" fmla="*/ 2813434 w 5800406"/>
              <a:gd name="connsiteY2" fmla="*/ 2321169 h 2914022"/>
              <a:gd name="connsiteX3" fmla="*/ 5596827 w 5800406"/>
              <a:gd name="connsiteY3" fmla="*/ 2170444 h 2914022"/>
              <a:gd name="connsiteX4" fmla="*/ 5486295 w 5800406"/>
              <a:gd name="connsiteY4" fmla="*/ 542611 h 2914022"/>
              <a:gd name="connsiteX5" fmla="*/ 4672379 w 5800406"/>
              <a:gd name="connsiteY5" fmla="*/ 0 h 29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406" h="2914022">
                <a:moveTo>
                  <a:pt x="261152" y="2914022"/>
                </a:moveTo>
                <a:cubicBezTo>
                  <a:pt x="38414" y="2692121"/>
                  <a:pt x="-184324" y="2470220"/>
                  <a:pt x="241056" y="2371411"/>
                </a:cubicBezTo>
                <a:cubicBezTo>
                  <a:pt x="666436" y="2272602"/>
                  <a:pt x="1920805" y="2354664"/>
                  <a:pt x="2813434" y="2321169"/>
                </a:cubicBezTo>
                <a:cubicBezTo>
                  <a:pt x="3706063" y="2287674"/>
                  <a:pt x="5151350" y="2466870"/>
                  <a:pt x="5596827" y="2170444"/>
                </a:cubicBezTo>
                <a:cubicBezTo>
                  <a:pt x="6042304" y="1874018"/>
                  <a:pt x="5640370" y="904352"/>
                  <a:pt x="5486295" y="542611"/>
                </a:cubicBezTo>
                <a:cubicBezTo>
                  <a:pt x="5332220" y="180870"/>
                  <a:pt x="5002299" y="90435"/>
                  <a:pt x="4672379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33442" y="1135464"/>
            <a:ext cx="855366" cy="2170444"/>
          </a:xfrm>
          <a:custGeom>
            <a:avLst/>
            <a:gdLst>
              <a:gd name="connsiteX0" fmla="*/ 797987 w 855366"/>
              <a:gd name="connsiteY0" fmla="*/ 2170444 h 2170444"/>
              <a:gd name="connsiteX1" fmla="*/ 777890 w 855366"/>
              <a:gd name="connsiteY1" fmla="*/ 1688123 h 2170444"/>
              <a:gd name="connsiteX2" fmla="*/ 44360 w 855366"/>
              <a:gd name="connsiteY2" fmla="*/ 1537398 h 2170444"/>
              <a:gd name="connsiteX3" fmla="*/ 114699 w 855366"/>
              <a:gd name="connsiteY3" fmla="*/ 884255 h 2170444"/>
              <a:gd name="connsiteX4" fmla="*/ 386004 w 855366"/>
              <a:gd name="connsiteY4" fmla="*/ 291402 h 2170444"/>
              <a:gd name="connsiteX5" fmla="*/ 737696 w 855366"/>
              <a:gd name="connsiteY5" fmla="*/ 0 h 21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366" h="2170444">
                <a:moveTo>
                  <a:pt x="797987" y="2170444"/>
                </a:moveTo>
                <a:cubicBezTo>
                  <a:pt x="850740" y="1982037"/>
                  <a:pt x="903494" y="1793631"/>
                  <a:pt x="777890" y="1688123"/>
                </a:cubicBezTo>
                <a:cubicBezTo>
                  <a:pt x="652286" y="1582615"/>
                  <a:pt x="154892" y="1671376"/>
                  <a:pt x="44360" y="1537398"/>
                </a:cubicBezTo>
                <a:cubicBezTo>
                  <a:pt x="-66172" y="1403420"/>
                  <a:pt x="57758" y="1091921"/>
                  <a:pt x="114699" y="884255"/>
                </a:cubicBezTo>
                <a:cubicBezTo>
                  <a:pt x="171640" y="676589"/>
                  <a:pt x="282171" y="438778"/>
                  <a:pt x="386004" y="291402"/>
                </a:cubicBezTo>
                <a:cubicBezTo>
                  <a:pt x="489837" y="144026"/>
                  <a:pt x="613766" y="72013"/>
                  <a:pt x="737696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17512" y="1065125"/>
            <a:ext cx="1507253" cy="1507253"/>
          </a:xfrm>
          <a:custGeom>
            <a:avLst/>
            <a:gdLst>
              <a:gd name="connsiteX0" fmla="*/ 0 w 1507253"/>
              <a:gd name="connsiteY0" fmla="*/ 1507253 h 1507253"/>
              <a:gd name="connsiteX1" fmla="*/ 50242 w 1507253"/>
              <a:gd name="connsiteY1" fmla="*/ 1286189 h 1507253"/>
              <a:gd name="connsiteX2" fmla="*/ 140677 w 1507253"/>
              <a:gd name="connsiteY2" fmla="*/ 1004835 h 1507253"/>
              <a:gd name="connsiteX3" fmla="*/ 231112 w 1507253"/>
              <a:gd name="connsiteY3" fmla="*/ 683288 h 1507253"/>
              <a:gd name="connsiteX4" fmla="*/ 381837 w 1507253"/>
              <a:gd name="connsiteY4" fmla="*/ 542611 h 1507253"/>
              <a:gd name="connsiteX5" fmla="*/ 874207 w 1507253"/>
              <a:gd name="connsiteY5" fmla="*/ 241161 h 1507253"/>
              <a:gd name="connsiteX6" fmla="*/ 1507253 w 1507253"/>
              <a:gd name="connsiteY6" fmla="*/ 0 h 15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253" h="1507253">
                <a:moveTo>
                  <a:pt x="0" y="1507253"/>
                </a:moveTo>
                <a:cubicBezTo>
                  <a:pt x="13398" y="1438589"/>
                  <a:pt x="26796" y="1369925"/>
                  <a:pt x="50242" y="1286189"/>
                </a:cubicBezTo>
                <a:cubicBezTo>
                  <a:pt x="73688" y="1202453"/>
                  <a:pt x="110532" y="1105318"/>
                  <a:pt x="140677" y="1004835"/>
                </a:cubicBezTo>
                <a:cubicBezTo>
                  <a:pt x="170822" y="904351"/>
                  <a:pt x="190919" y="760325"/>
                  <a:pt x="231112" y="683288"/>
                </a:cubicBezTo>
                <a:cubicBezTo>
                  <a:pt x="271305" y="606251"/>
                  <a:pt x="274655" y="616299"/>
                  <a:pt x="381837" y="542611"/>
                </a:cubicBezTo>
                <a:cubicBezTo>
                  <a:pt x="489019" y="468923"/>
                  <a:pt x="686638" y="331596"/>
                  <a:pt x="874207" y="241161"/>
                </a:cubicBezTo>
                <a:cubicBezTo>
                  <a:pt x="1061776" y="150726"/>
                  <a:pt x="1284514" y="75363"/>
                  <a:pt x="1507253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30393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2. Base Case: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size(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)=1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)=0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1=2</a:t>
            </a:r>
            <a:r>
              <a:rPr lang="en-US" sz="20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–1=2</a:t>
            </a:r>
            <a:r>
              <a:rPr lang="en-US" sz="2000" baseline="30000" dirty="0">
                <a:solidFill>
                  <a:schemeClr val="bg1"/>
                </a:solidFill>
                <a:latin typeface="+mn-lt"/>
              </a:rPr>
              <a:t>0+1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–1</a:t>
            </a:r>
            <a:r>
              <a:rPr lang="en-US" sz="2000" dirty="0">
                <a:solidFill>
                  <a:schemeClr val="bg1"/>
                </a:solidFill>
              </a:rPr>
              <a:t> so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is true.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Inductive Hypothesis: Suppose that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are true for some 							rooted binary trees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4. Inductive Step:             Goal:  Prove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P(</a:t>
            </a:r>
            <a:r>
              <a:rPr lang="en-US" sz="2000" dirty="0">
                <a:solidFill>
                  <a:schemeClr val="bg1"/>
                </a:solidFill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28366-5D75-17CB-CD9B-666EEE40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" y="5698524"/>
            <a:ext cx="3141705" cy="10472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EF10D-401D-7260-4F42-5652FA67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54" y="5698524"/>
            <a:ext cx="4240339" cy="10472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4907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Inductive Hypothesis: Suppose that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are true for some 							rooted binary trees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4. Inductive Step:             Goal:  Prove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P(</a:t>
            </a:r>
            <a:r>
              <a:rPr lang="en-US" sz="2000" dirty="0">
                <a:solidFill>
                  <a:schemeClr val="bg1"/>
                </a:solidFill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</p:spTree>
    <p:extLst>
      <p:ext uri="{BB962C8B-B14F-4D97-AF65-F5344CB8AC3E}">
        <p14:creationId xmlns:p14="http://schemas.microsoft.com/office/powerpoint/2010/main" val="1726649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latin typeface="+mn-lt"/>
                <a:cs typeface="Arial" charset="0"/>
              </a:rPr>
              <a:t> 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		    </a:t>
            </a:r>
            <a:r>
              <a:rPr lang="en-US" sz="2400" dirty="0">
                <a:latin typeface="+mn-lt"/>
              </a:rPr>
              <a:t>size(             )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						    ≤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209022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5" y="6194730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97063-35E3-B722-B5ED-259DFCD14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68" y="4834658"/>
            <a:ext cx="2372496" cy="7908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E3B07-8FFF-805B-9B06-A4F551799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68" y="5837631"/>
            <a:ext cx="3141706" cy="7759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0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844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By def, </a:t>
            </a:r>
            <a:r>
              <a:rPr lang="en-US" sz="2400" dirty="0">
                <a:latin typeface="+mn-lt"/>
              </a:rPr>
              <a:t>size(             ) =1+size(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)+size(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                            ≤ 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-1                    											by IH for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= 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                                ≤ 2·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height(</a:t>
            </a:r>
            <a:r>
              <a:rPr lang="en-US" sz="2400" b="1" baseline="30000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400" b="1" baseline="14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)+1,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height(</a:t>
            </a:r>
            <a:r>
              <a:rPr lang="en-US" sz="2400" b="1" baseline="30000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400" b="1" baseline="14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)+1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)–1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2(2</a:t>
            </a:r>
            <a:r>
              <a:rPr lang="en-US" sz="2400" baseline="30000" dirty="0">
                <a:latin typeface="+mn-lt"/>
              </a:rPr>
              <a:t>max(height(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),height(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))+1</a:t>
            </a:r>
            <a:r>
              <a:rPr lang="en-US" sz="2400" dirty="0"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2(2</a:t>
            </a:r>
            <a:r>
              <a:rPr lang="en-US" sz="2400" baseline="30000" dirty="0">
                <a:latin typeface="+mn-lt"/>
              </a:rPr>
              <a:t>height(      </a:t>
            </a:r>
            <a:r>
              <a:rPr lang="en-US" sz="2400" dirty="0">
                <a:latin typeface="+mn-lt"/>
              </a:rPr>
              <a:t>    </a:t>
            </a:r>
            <a:r>
              <a:rPr lang="en-US" sz="2400" baseline="300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) – 1 ≤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	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                                                </a:t>
            </a:r>
            <a:r>
              <a:rPr lang="en-US" sz="2000" dirty="0"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/>
              <a:t>5. So, the </a:t>
            </a:r>
            <a:r>
              <a:rPr lang="en-US" sz="2000" dirty="0">
                <a:latin typeface="+mn-lt"/>
              </a:rPr>
              <a:t>P(T)</a:t>
            </a:r>
            <a:r>
              <a:rPr lang="en-US" sz="2000" dirty="0"/>
              <a:t> is true for all rooted binary trees by structural induction.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040775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584491"/>
            <a:ext cx="512108" cy="40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61" y="5584491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Lecture 17:        </a:t>
            </a:r>
            <a:r>
              <a:rPr lang="en-US" sz="14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Structural Induction</a:t>
            </a:r>
          </a:p>
        </p:txBody>
      </p:sp>
      <p:pic>
        <p:nvPicPr>
          <p:cNvPr id="3" name="Picture 2" descr="The Good Stuff (podcast) - Carly Heaton | Listen Notes">
            <a:extLst>
              <a:ext uri="{FF2B5EF4-FFF2-40B4-BE49-F238E27FC236}">
                <a16:creationId xmlns:a16="http://schemas.microsoft.com/office/drawing/2014/main" id="{19BB5B37-2202-E19D-4AAA-11CE27A3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83" y="2205464"/>
            <a:ext cx="3741234" cy="37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451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Palindromes are strings that are the same when read backwards and forwards</a:t>
                </a:r>
              </a:p>
              <a:p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Basis: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  <a:blipFill>
                <a:blip r:embed="rId2"/>
                <a:stretch>
                  <a:fillRect l="-1695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Recursively Defined Sets (on 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  <a:sym typeface="Symbol" charset="0"/>
              </a:rPr>
              <a:t></a:t>
            </a:r>
            <a:r>
              <a:rPr lang="en-US" sz="28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*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Length: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) := 0</a:t>
                </a:r>
              </a:p>
              <a:p>
                <a:r>
                  <a:rPr lang="en-US" sz="2400" dirty="0">
                    <a:latin typeface="Calibri"/>
                    <a:cs typeface="Calibri"/>
                  </a:rPr>
                  <a:t>	len(wa) </a:t>
                </a:r>
                <a:r>
                  <a:rPr lang="en-US" sz="2400" dirty="0">
                    <a:cs typeface="Calibri"/>
                  </a:rPr>
                  <a:t>:= </a:t>
                </a:r>
                <a:r>
                  <a:rPr lang="en-US" sz="2400" dirty="0" err="1">
                    <a:latin typeface="Calibri"/>
                    <a:cs typeface="Calibri"/>
                  </a:rPr>
                  <a:t>len</a:t>
                </a:r>
                <a:r>
                  <a:rPr lang="en-US" sz="2400" dirty="0">
                    <a:latin typeface="Calibri"/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latin typeface="Calibri"/>
                    <a:cs typeface="Calibri"/>
                  </a:rPr>
                  <a:t>, a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latin typeface="Calibri"/>
                  <a:cs typeface="Calibri"/>
                </a:endParaRPr>
              </a:p>
              <a:p>
                <a:endParaRPr lang="en-US" sz="12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Concatenation: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x 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:= </a:t>
                </a:r>
                <a:r>
                  <a:rPr lang="en-US" sz="2400" dirty="0">
                    <a:latin typeface="Calibri"/>
                    <a:cs typeface="Calibri"/>
                  </a:rPr>
                  <a:t>x for 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Cambria Math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x • </a:t>
                </a:r>
                <a:r>
                  <a:rPr lang="en-US" sz="2400" dirty="0" err="1">
                    <a:cs typeface="Calibri"/>
                  </a:rPr>
                  <a:t>wa</a:t>
                </a:r>
                <a:r>
                  <a:rPr lang="en-US" sz="2400" dirty="0">
                    <a:cs typeface="Calibri"/>
                  </a:rPr>
                  <a:t> := (x • w)a for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600" b="1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Reversal: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endParaRPr lang="en-US" sz="2400" dirty="0">
                  <a:cs typeface="Calibri"/>
                </a:endParaRPr>
              </a:p>
              <a:p>
                <a:r>
                  <a:rPr lang="en-US" sz="2400" dirty="0">
                    <a:cs typeface="Calibri"/>
                  </a:rPr>
                  <a:t>	(</a:t>
                </a:r>
                <a:r>
                  <a:rPr lang="en-US" sz="2400" dirty="0" err="1">
                    <a:cs typeface="Calibri"/>
                  </a:rPr>
                  <a:t>wa</a:t>
                </a:r>
                <a:r>
                  <a:rPr lang="en-US" sz="2400" dirty="0">
                    <a:cs typeface="Calibri"/>
                  </a:rPr>
                  <a:t>)</a:t>
                </a:r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:= a • </a:t>
                </a:r>
                <a:r>
                  <a:rPr lang="en-US" sz="2400" dirty="0" err="1">
                    <a:cs typeface="Calibri"/>
                  </a:rPr>
                  <a:t>w</a:t>
                </a:r>
                <a:r>
                  <a:rPr lang="en-US" sz="2400" baseline="30000" dirty="0" err="1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Number of </a:t>
                </a:r>
                <a:r>
                  <a:rPr lang="en-US" sz="2400" dirty="0">
                    <a:cs typeface="Franklin Gothic Medium"/>
                  </a:rPr>
                  <a:t>c’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 in a string: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cs typeface="Calibri"/>
                  </a:rPr>
                  <a:t>) := 0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:r>
                  <a:rPr lang="en-US" sz="2400" dirty="0" err="1">
                    <a:cs typeface="Calibri"/>
                  </a:rPr>
                  <a:t>wc</a:t>
                </a:r>
                <a:r>
                  <a:rPr lang="en-US" sz="2400" dirty="0">
                    <a:cs typeface="Calibri"/>
                  </a:rPr>
                  <a:t>) :=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	#</a:t>
                </a:r>
                <a:r>
                  <a:rPr lang="en-US" sz="2400" baseline="-25000" dirty="0">
                    <a:latin typeface="Calibri"/>
                    <a:cs typeface="Calibri"/>
                  </a:rPr>
                  <a:t>c</a:t>
                </a:r>
                <a:r>
                  <a:rPr lang="en-US" sz="2400" dirty="0">
                    <a:latin typeface="Calibri"/>
                    <a:cs typeface="Calibri"/>
                  </a:rPr>
                  <a:t>(</a:t>
                </a:r>
                <a:r>
                  <a:rPr lang="en-US" sz="2400" dirty="0" err="1">
                    <a:latin typeface="Calibri"/>
                    <a:cs typeface="Calibri"/>
                  </a:rPr>
                  <a:t>wa</a:t>
                </a:r>
                <a:r>
                  <a:rPr lang="en-US" sz="2400" dirty="0">
                    <a:latin typeface="Calibri"/>
                    <a:cs typeface="Calibri"/>
                  </a:rPr>
                  <a:t>) </a:t>
                </a:r>
                <a:r>
                  <a:rPr lang="en-US" sz="2400" dirty="0">
                    <a:cs typeface="Calibri"/>
                  </a:rPr>
                  <a:t>:=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ym typeface="Symbol" charset="0"/>
                  </a:rPr>
                  <a:t>, </a:t>
                </a:r>
                <a:r>
                  <a:rPr lang="en-US" sz="2400" dirty="0">
                    <a:cs typeface="Calibri"/>
                  </a:rPr>
                  <a:t>a ≠ c</a:t>
                </a:r>
                <a:endParaRPr lang="en-US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blipFill>
                <a:blip r:embed="rId4"/>
                <a:stretch>
                  <a:fillRect l="-1521" t="-7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538BEE-CB5A-0C4A-A03C-9299EA381F64}"/>
              </a:ext>
            </a:extLst>
          </p:cNvPr>
          <p:cNvSpPr txBox="1"/>
          <p:nvPr/>
        </p:nvSpPr>
        <p:spPr>
          <a:xfrm>
            <a:off x="6877671" y="5622777"/>
            <a:ext cx="206312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Franklin Gothic Medium"/>
              </a:rPr>
              <a:t>separate cases for</a:t>
            </a:r>
          </a:p>
          <a:p>
            <a:pPr algn="ctr"/>
            <a:r>
              <a:rPr lang="en-US" sz="2000" dirty="0">
                <a:cs typeface="Franklin Gothic Medium"/>
              </a:rPr>
              <a:t>c  vs  a </a:t>
            </a:r>
            <a:r>
              <a:rPr lang="en-US" sz="2000" dirty="0">
                <a:cs typeface="Calibri"/>
              </a:rPr>
              <a:t>≠ c</a:t>
            </a:r>
            <a:endParaRPr lang="en-US" sz="2000" dirty="0"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9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39C98-F97C-43CA-A617-532C70BA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22" y="86242"/>
            <a:ext cx="2854825" cy="16581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264B907-C2B0-4080-554E-FE526966CADA}"/>
              </a:ext>
            </a:extLst>
          </p:cNvPr>
          <p:cNvSpPr/>
          <p:nvPr/>
        </p:nvSpPr>
        <p:spPr>
          <a:xfrm>
            <a:off x="2574758" y="505326"/>
            <a:ext cx="4114800" cy="1913021"/>
          </a:xfrm>
          <a:custGeom>
            <a:avLst/>
            <a:gdLst>
              <a:gd name="connsiteX0" fmla="*/ 0 w 4114800"/>
              <a:gd name="connsiteY0" fmla="*/ 1913021 h 1913021"/>
              <a:gd name="connsiteX1" fmla="*/ 2009274 w 4114800"/>
              <a:gd name="connsiteY1" fmla="*/ 1143000 h 1913021"/>
              <a:gd name="connsiteX2" fmla="*/ 2695074 w 4114800"/>
              <a:gd name="connsiteY2" fmla="*/ 372979 h 1913021"/>
              <a:gd name="connsiteX3" fmla="*/ 4114800 w 4114800"/>
              <a:gd name="connsiteY3" fmla="*/ 0 h 1913021"/>
              <a:gd name="connsiteX4" fmla="*/ 4114800 w 4114800"/>
              <a:gd name="connsiteY4" fmla="*/ 0 h 19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1913021">
                <a:moveTo>
                  <a:pt x="0" y="1913021"/>
                </a:moveTo>
                <a:cubicBezTo>
                  <a:pt x="780047" y="1656347"/>
                  <a:pt x="1560095" y="1399674"/>
                  <a:pt x="2009274" y="1143000"/>
                </a:cubicBezTo>
                <a:cubicBezTo>
                  <a:pt x="2458453" y="886326"/>
                  <a:pt x="2344153" y="563479"/>
                  <a:pt x="2695074" y="372979"/>
                </a:cubicBezTo>
                <a:cubicBezTo>
                  <a:pt x="3045995" y="182479"/>
                  <a:pt x="4114800" y="0"/>
                  <a:pt x="4114800" y="0"/>
                </a:cubicBezTo>
                <a:lnTo>
                  <a:pt x="4114800" y="0"/>
                </a:lnTo>
              </a:path>
            </a:pathLst>
          </a:custGeom>
          <a:noFill/>
          <a:ln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E83B36-7488-E3C6-7197-2C712EA71DA6}"/>
              </a:ext>
            </a:extLst>
          </p:cNvPr>
          <p:cNvSpPr/>
          <p:nvPr/>
        </p:nvSpPr>
        <p:spPr>
          <a:xfrm>
            <a:off x="3284621" y="1636295"/>
            <a:ext cx="4114800" cy="2875547"/>
          </a:xfrm>
          <a:custGeom>
            <a:avLst/>
            <a:gdLst>
              <a:gd name="connsiteX0" fmla="*/ 0 w 4120756"/>
              <a:gd name="connsiteY0" fmla="*/ 2767263 h 2767263"/>
              <a:gd name="connsiteX1" fmla="*/ 3537284 w 4120756"/>
              <a:gd name="connsiteY1" fmla="*/ 2213810 h 2767263"/>
              <a:gd name="connsiteX2" fmla="*/ 4078705 w 4120756"/>
              <a:gd name="connsiteY2" fmla="*/ 0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0756" h="2767263">
                <a:moveTo>
                  <a:pt x="0" y="2767263"/>
                </a:moveTo>
                <a:cubicBezTo>
                  <a:pt x="1428750" y="2721141"/>
                  <a:pt x="2857500" y="2675020"/>
                  <a:pt x="3537284" y="2213810"/>
                </a:cubicBezTo>
                <a:cubicBezTo>
                  <a:pt x="4217068" y="1752600"/>
                  <a:pt x="4147886" y="876300"/>
                  <a:pt x="4078705" y="0"/>
                </a:cubicBezTo>
              </a:path>
            </a:pathLst>
          </a:custGeom>
          <a:noFill/>
          <a:ln>
            <a:solidFill>
              <a:srgbClr val="F902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C0C606-2401-5EA0-051E-708A115BAA3B}"/>
              </a:ext>
            </a:extLst>
          </p:cNvPr>
          <p:cNvSpPr/>
          <p:nvPr/>
        </p:nvSpPr>
        <p:spPr>
          <a:xfrm>
            <a:off x="5530254" y="1227221"/>
            <a:ext cx="1279620" cy="1985211"/>
          </a:xfrm>
          <a:custGeom>
            <a:avLst/>
            <a:gdLst>
              <a:gd name="connsiteX0" fmla="*/ 341157 w 1279620"/>
              <a:gd name="connsiteY0" fmla="*/ 1985211 h 1985211"/>
              <a:gd name="connsiteX1" fmla="*/ 52399 w 1279620"/>
              <a:gd name="connsiteY1" fmla="*/ 721895 h 1985211"/>
              <a:gd name="connsiteX2" fmla="*/ 1279620 w 1279620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9620" h="1985211">
                <a:moveTo>
                  <a:pt x="341157" y="1985211"/>
                </a:moveTo>
                <a:cubicBezTo>
                  <a:pt x="118572" y="1518987"/>
                  <a:pt x="-104012" y="1052763"/>
                  <a:pt x="52399" y="721895"/>
                </a:cubicBezTo>
                <a:cubicBezTo>
                  <a:pt x="208809" y="391026"/>
                  <a:pt x="744214" y="195513"/>
                  <a:pt x="1279620" y="0"/>
                </a:cubicBezTo>
              </a:path>
            </a:pathLst>
          </a:custGeom>
          <a:noFill/>
          <a:ln>
            <a:solidFill>
              <a:srgbClr val="05AE4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blipFill>
                <a:blip r:embed="rId2"/>
                <a:stretch>
                  <a:fillRect l="-1148" t="-23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prstClr val="black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 and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)a)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•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)+1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(w)+1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I.H.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Therefore,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is true.</a:t>
                </a:r>
              </a:p>
              <a:p>
                <a:endParaRPr lang="en-US" sz="8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So, by induction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x•y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(y)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x,y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ea typeface="+mj-ea"/>
                  </a:rPr>
                  <a:t>*</a:t>
                </a:r>
                <a:endParaRPr lang="en-US" sz="2400" b="1" dirty="0">
                  <a:solidFill>
                    <a:prstClr val="black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blipFill>
                <a:blip r:embed="rId2"/>
                <a:stretch>
                  <a:fillRect l="-1148" t="-1129" r="-430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60978" y="3623733"/>
            <a:ext cx="5824040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CEDEB-1D77-05F6-0A81-8BF5613246C9}"/>
              </a:ext>
            </a:extLst>
          </p:cNvPr>
          <p:cNvSpPr txBox="1"/>
          <p:nvPr/>
        </p:nvSpPr>
        <p:spPr>
          <a:xfrm>
            <a:off x="6173839" y="1003848"/>
            <a:ext cx="2887579" cy="954107"/>
          </a:xfrm>
          <a:prstGeom prst="rect">
            <a:avLst/>
          </a:prstGeom>
          <a:solidFill>
            <a:srgbClr val="FFD4D8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5005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 </a:t>
            </a:r>
            <a:r>
              <a:rPr lang="en-US" sz="2600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879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6156" y="237069"/>
            <a:ext cx="8229600" cy="1143000"/>
          </a:xfrm>
        </p:spPr>
        <p:txBody>
          <a:bodyPr/>
          <a:lstStyle/>
          <a:p>
            <a:r>
              <a:rPr lang="en-US" dirty="0"/>
              <a:t>Last time: Using 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</p:spPr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800" dirty="0">
                    <a:cs typeface="Arial" charset="0"/>
                  </a:rPr>
                  <a:t> be given by…</a:t>
                </a:r>
              </a:p>
              <a:p>
                <a:pPr lvl="1"/>
                <a:r>
                  <a:rPr lang="en-US" sz="2600" b="1" dirty="0"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dirty="0">
                  <a:solidFill>
                    <a:prstClr val="black"/>
                  </a:solidFill>
                  <a:cs typeface="Arial" charset="0"/>
                </a:endParaRPr>
              </a:p>
              <a:p>
                <a:pPr lvl="1"/>
                <a:r>
                  <a:rPr lang="en-US" sz="2600" b="1" dirty="0">
                    <a:cs typeface="Arial" charset="0"/>
                  </a:rPr>
                  <a:t>Recursive:  </a:t>
                </a:r>
                <a:r>
                  <a:rPr lang="en-US" sz="2600" dirty="0"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/>
                    <a:cs typeface="Cambria Math"/>
                  </a:rPr>
                  <a:t> </a:t>
                </a:r>
                <a:r>
                  <a:rPr lang="en-US" sz="2600" dirty="0"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60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latin typeface="Cambria Math"/>
                    <a:cs typeface="Cambria Math"/>
                  </a:rPr>
                  <a:t>.</a:t>
                </a:r>
              </a:p>
              <a:p>
                <a:pPr lvl="1"/>
                <a:endParaRPr lang="en-US" sz="26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sz="2600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en-US" sz="2600" dirty="0">
                    <a:cs typeface="Arial" charset="0"/>
                  </a:rPr>
                  <a:t> is divisible by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sz="26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3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468" y="1261536"/>
                <a:ext cx="8229600" cy="4525963"/>
              </a:xfrm>
              <a:blipFill>
                <a:blip r:embed="rId2"/>
                <a:stretch>
                  <a:fillRect l="-123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37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1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03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cs typeface="Arial" charset="0"/>
                  </a:rPr>
                  <a:t>Claim:  </a:t>
                </a:r>
                <a:r>
                  <a:rPr lang="en-US" dirty="0">
                    <a:cs typeface="Arial" charset="0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Arial" charset="0"/>
                      </a:rPr>
                      <m:t>𝑆</m:t>
                    </m:r>
                  </m:oMath>
                </a14:m>
                <a:r>
                  <a:rPr lang="en-US" dirty="0">
                    <a:cs typeface="Arial" charset="0"/>
                  </a:rPr>
                  <a:t> is divisible by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3</a:t>
                </a:r>
                <a:r>
                  <a:rPr lang="en-US" dirty="0">
                    <a:cs typeface="Arial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be “</a:t>
            </a:r>
            <a:r>
              <a:rPr lang="en-US" sz="2400" dirty="0">
                <a:latin typeface="+mn-lt"/>
              </a:rPr>
              <a:t>3|x</a:t>
            </a:r>
            <a:r>
              <a:rPr lang="en-US" sz="2400" dirty="0"/>
              <a:t>”.  We prove that </a:t>
            </a:r>
            <a:r>
              <a:rPr lang="en-US" sz="2400" dirty="0">
                <a:latin typeface="+mn-lt"/>
              </a:rPr>
              <a:t>P(x)</a:t>
            </a:r>
            <a:r>
              <a:rPr lang="en-US" sz="2400" dirty="0"/>
              <a:t> is true for all </a:t>
            </a:r>
            <a:r>
              <a:rPr lang="en-US" sz="2400" dirty="0">
                <a:latin typeface="+mn-lt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by  	structural induction.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2. Base Case: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3|6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3|15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so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P(6)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P(15)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3. Inductive Hypothesis:  Suppose that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P(x)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P(y)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are true 							for some arbitrary </a:t>
            </a:r>
            <a:r>
              <a:rPr lang="en-US" sz="24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4. Inductive Step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P(x)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x=3m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m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P(y)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true,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3|y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y=3n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for some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.      	Therefore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=3m+3n=3(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m+n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and thus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Hence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P(</a:t>
            </a:r>
            <a:r>
              <a:rPr lang="en-US" sz="2400" dirty="0" err="1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x+y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is true.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5. Therefore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 by induction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 3|x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chemeClr val="bg1"/>
                </a:solidFill>
              </a:rPr>
              <a:t>all x</a:t>
            </a:r>
            <a:r>
              <a:rPr lang="en-US" sz="2400" dirty="0">
                <a:solidFill>
                  <a:schemeClr val="bg1"/>
                </a:solidFill>
                <a:cs typeface="Cambria Math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 Math"/>
                <a:cs typeface="Cambria Math"/>
              </a:rPr>
              <a:t>∈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mbria Math"/>
              </a:rPr>
              <a:t>S.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6 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  <a:sym typeface="Symbol" pitchFamily="18" charset="2"/>
                      </a:rPr>
                      <m:t>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;  15∈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Franklin Gothic Medium"/>
                  <a:cs typeface="Arial" charset="0"/>
                </a:endParaRPr>
              </a:p>
              <a:p>
                <a:pPr lvl="1">
                  <a:spcBef>
                    <a:spcPct val="2000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Recursive: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Arial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,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mbria Math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𝑦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𝑆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36" y="5927907"/>
                <a:ext cx="5578764" cy="904863"/>
              </a:xfrm>
              <a:prstGeom prst="rect">
                <a:avLst/>
              </a:prstGeom>
              <a:blipFill>
                <a:blip r:embed="rId3"/>
                <a:stretch>
                  <a:fillRect t="-4000" b="-12000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0982" y="3288145"/>
            <a:ext cx="2623127" cy="452582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37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18066</TotalTime>
  <Words>6840</Words>
  <Application>Microsoft Macintosh PowerPoint</Application>
  <PresentationFormat>On-screen Show (4:3)</PresentationFormat>
  <Paragraphs>457</Paragraphs>
  <Slides>44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Midterm</vt:lpstr>
      <vt:lpstr>Midterm</vt:lpstr>
      <vt:lpstr>CSE 311: Foundations of Computing</vt:lpstr>
      <vt:lpstr>Last time: Structural Induction</vt:lpstr>
      <vt:lpstr>Last time: Using Structural Induction</vt:lpstr>
      <vt:lpstr>Claim:  Every element of S is divisible by 3.</vt:lpstr>
      <vt:lpstr>Claim:  Every element of S is divisible by 3.</vt:lpstr>
      <vt:lpstr>Claim:  Every element of S is divisible by 3.</vt:lpstr>
      <vt:lpstr>Claim:  Every element of S is divisible by 3.</vt:lpstr>
      <vt:lpstr>More Structural Induction</vt:lpstr>
      <vt:lpstr>Claim: Every element of R is in S.  (R⊆S)</vt:lpstr>
      <vt:lpstr>Claim: Every element of R is in S.  (R⊆S)</vt:lpstr>
      <vt:lpstr>Claim: Every element of R is in S.  (R⊆S)</vt:lpstr>
      <vt:lpstr>Claim: Every element of R is in S.  (R⊆S)</vt:lpstr>
      <vt:lpstr>Recursive Definitions</vt:lpstr>
      <vt:lpstr>Lists of Integers</vt:lpstr>
      <vt:lpstr>Functions on Recursively Defined Sets</vt:lpstr>
      <vt:lpstr>Functions on Lists</vt:lpstr>
      <vt:lpstr>Structural Induction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Rooted Binary Trees</vt:lpstr>
      <vt:lpstr>Defining Functions on Rooted Binary Trees</vt:lpstr>
      <vt:lpstr>Last time: Structural Induction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Strings</vt:lpstr>
      <vt:lpstr>Palindromes</vt:lpstr>
      <vt:lpstr>Functions on Recursively Defined Sets (on *)</vt:lpstr>
      <vt:lpstr>Last time: Structural Induction</vt:lpstr>
      <vt:lpstr>Claim: len(x•y) = len(x) + len(y) for all x,y ∈ * </vt:lpstr>
      <vt:lpstr>Claim: len(x•y) = len(x) + len(y) for all x,y ∈ * 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640</cp:revision>
  <cp:lastPrinted>2023-05-03T17:14:14Z</cp:lastPrinted>
  <dcterms:created xsi:type="dcterms:W3CDTF">2013-01-07T07:20:47Z</dcterms:created>
  <dcterms:modified xsi:type="dcterms:W3CDTF">2023-05-03T23:43:21Z</dcterms:modified>
</cp:coreProperties>
</file>