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46" r:id="rId2"/>
    <p:sldId id="529" r:id="rId3"/>
    <p:sldId id="530" r:id="rId4"/>
    <p:sldId id="531" r:id="rId5"/>
    <p:sldId id="607" r:id="rId6"/>
    <p:sldId id="533" r:id="rId7"/>
    <p:sldId id="534" r:id="rId8"/>
    <p:sldId id="542" r:id="rId9"/>
    <p:sldId id="528" r:id="rId10"/>
    <p:sldId id="586" r:id="rId11"/>
    <p:sldId id="548" r:id="rId12"/>
    <p:sldId id="608" r:id="rId13"/>
    <p:sldId id="588" r:id="rId14"/>
    <p:sldId id="589" r:id="rId15"/>
    <p:sldId id="591" r:id="rId16"/>
    <p:sldId id="598" r:id="rId17"/>
    <p:sldId id="597" r:id="rId18"/>
    <p:sldId id="596" r:id="rId19"/>
    <p:sldId id="592" r:id="rId20"/>
    <p:sldId id="593" r:id="rId21"/>
    <p:sldId id="594" r:id="rId22"/>
    <p:sldId id="604" r:id="rId23"/>
    <p:sldId id="603" r:id="rId24"/>
    <p:sldId id="568" r:id="rId25"/>
    <p:sldId id="566" r:id="rId26"/>
    <p:sldId id="567" r:id="rId27"/>
    <p:sldId id="599" r:id="rId28"/>
    <p:sldId id="609" r:id="rId29"/>
    <p:sldId id="602" r:id="rId30"/>
    <p:sldId id="601" r:id="rId31"/>
    <p:sldId id="535" r:id="rId32"/>
    <p:sldId id="545" r:id="rId33"/>
    <p:sldId id="541" r:id="rId34"/>
    <p:sldId id="564" r:id="rId35"/>
    <p:sldId id="565" r:id="rId36"/>
    <p:sldId id="537" r:id="rId37"/>
    <p:sldId id="555" r:id="rId38"/>
    <p:sldId id="556" r:id="rId39"/>
    <p:sldId id="595" r:id="rId40"/>
    <p:sldId id="536" r:id="rId41"/>
    <p:sldId id="267" r:id="rId42"/>
    <p:sldId id="268" r:id="rId43"/>
    <p:sldId id="558" r:id="rId44"/>
    <p:sldId id="560" r:id="rId45"/>
    <p:sldId id="561" r:id="rId46"/>
    <p:sldId id="538" r:id="rId47"/>
    <p:sldId id="539" r:id="rId48"/>
    <p:sldId id="540" r:id="rId49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408" autoAdjust="0"/>
  </p:normalViewPr>
  <p:slideViewPr>
    <p:cSldViewPr snapToGrid="0" snapToObjects="1">
      <p:cViewPr varScale="1">
        <p:scale>
          <a:sx n="76" d="100"/>
          <a:sy n="76" d="100"/>
        </p:scale>
        <p:origin x="4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pair of 1s are separated by 0 or 2+ 0s.</a:t>
            </a:r>
          </a:p>
          <a:p>
            <a:endParaRPr lang="en-US" dirty="0"/>
          </a:p>
          <a:p>
            <a:r>
              <a:rPr lang="en-US" dirty="0"/>
              <a:t>Alternatively, can take a state</a:t>
            </a:r>
            <a:r>
              <a:rPr lang="en-US" baseline="0" dirty="0"/>
              <a:t> machine approach (0 union 11 union 100)* (empty union 1 union 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can appear in x and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of T are only F or T, neither of which matches a “+”.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about parse trees and meaning matter here 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19: Context-Free Grammars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37003-0672-D743-8A0D-9B39CC62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28" y="2535556"/>
            <a:ext cx="5909143" cy="2572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4E730-DB7D-AB45-B42E-AB41F6868E1B}"/>
              </a:ext>
            </a:extLst>
          </p:cNvPr>
          <p:cNvSpPr txBox="1"/>
          <p:nvPr/>
        </p:nvSpPr>
        <p:spPr>
          <a:xfrm>
            <a:off x="2302528" y="5208495"/>
            <a:ext cx="590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Franklin Gothic Medium"/>
              </a:rPr>
              <a:t>[Audience looks around] </a:t>
            </a:r>
          </a:p>
          <a:p>
            <a:r>
              <a:rPr lang="en-US" sz="1600" dirty="0">
                <a:cs typeface="Franklin Gothic Medium"/>
              </a:rPr>
              <a:t>“What is going on? There must be some context we’re missing”</a:t>
            </a:r>
          </a:p>
        </p:txBody>
      </p:sp>
    </p:spTree>
    <p:extLst>
      <p:ext uri="{BB962C8B-B14F-4D97-AF65-F5344CB8AC3E}">
        <p14:creationId xmlns:p14="http://schemas.microsoft.com/office/powerpoint/2010/main" val="4171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1686F-C740-ED9D-70EC-621A60BE80E8}"/>
              </a:ext>
            </a:extLst>
          </p:cNvPr>
          <p:cNvSpPr txBox="1"/>
          <p:nvPr/>
        </p:nvSpPr>
        <p:spPr>
          <a:xfrm>
            <a:off x="2070847" y="2039488"/>
            <a:ext cx="326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332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All binary strings that </a:t>
            </a:r>
            <a:r>
              <a:rPr lang="en-US" sz="2800" i="1" dirty="0">
                <a:latin typeface="Franklin Gothic Medium" panose="020B0603020102020204" pitchFamily="34" charset="0"/>
              </a:rPr>
              <a:t>don’t</a:t>
            </a:r>
            <a:r>
              <a:rPr lang="en-US" sz="2800" dirty="0">
                <a:latin typeface="Franklin Gothic Medium" panose="020B0603020102020204" pitchFamily="34" charset="0"/>
              </a:rPr>
              <a:t> contain 101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7" y="2039488"/>
            <a:ext cx="326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2709A-4DA1-3F40-B0B3-F2439BFBB693}"/>
              </a:ext>
            </a:extLst>
          </p:cNvPr>
          <p:cNvSpPr txBox="1"/>
          <p:nvPr/>
        </p:nvSpPr>
        <p:spPr>
          <a:xfrm>
            <a:off x="2070847" y="4212224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000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B41D0-8292-4E6C-B638-D590CF0D114A}"/>
              </a:ext>
            </a:extLst>
          </p:cNvPr>
          <p:cNvSpPr txBox="1"/>
          <p:nvPr/>
        </p:nvSpPr>
        <p:spPr>
          <a:xfrm>
            <a:off x="2637957" y="4935972"/>
            <a:ext cx="372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least two 0s between 1s</a:t>
            </a:r>
            <a:endParaRPr lang="en-US" sz="24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7115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Limitations of Regular Expressions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24934" y="1153848"/>
            <a:ext cx="8229600" cy="5140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Not all languages can be specified by regular expressions</a:t>
            </a:r>
          </a:p>
          <a:p>
            <a:pPr>
              <a:defRPr/>
            </a:pPr>
            <a:r>
              <a:rPr lang="en-US" sz="2800" dirty="0"/>
              <a:t>Even some easy things like </a:t>
            </a:r>
          </a:p>
          <a:p>
            <a:pPr lvl="1">
              <a:defRPr/>
            </a:pPr>
            <a:r>
              <a:rPr lang="en-US" sz="2400" dirty="0"/>
              <a:t>Palindromes</a:t>
            </a:r>
          </a:p>
          <a:p>
            <a:pPr lvl="1">
              <a:defRPr/>
            </a:pPr>
            <a:r>
              <a:rPr lang="en-US" sz="2400" dirty="0"/>
              <a:t>Strings with equal number of 0’s and 1’s</a:t>
            </a:r>
          </a:p>
          <a:p>
            <a:pPr>
              <a:defRPr/>
            </a:pPr>
            <a:r>
              <a:rPr lang="en-US" sz="2800" dirty="0"/>
              <a:t>But also more complicated structures in programming languages</a:t>
            </a:r>
          </a:p>
          <a:p>
            <a:pPr lvl="1">
              <a:defRPr/>
            </a:pPr>
            <a:r>
              <a:rPr lang="en-US" sz="2400" dirty="0"/>
              <a:t>Matched parentheses</a:t>
            </a:r>
          </a:p>
          <a:p>
            <a:pPr lvl="1">
              <a:defRPr/>
            </a:pPr>
            <a:r>
              <a:rPr lang="en-US" sz="2400" dirty="0"/>
              <a:t>Properly formed arithmetic expressions</a:t>
            </a:r>
          </a:p>
          <a:p>
            <a:pPr lvl="1">
              <a:defRPr/>
            </a:pPr>
            <a:r>
              <a:rPr lang="en-US" sz="2400" dirty="0"/>
              <a:t>etc.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0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Context-Free Grammars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</p:spPr>
            <p:txBody>
              <a:bodyPr/>
              <a:lstStyle/>
              <a:p>
                <a:r>
                  <a:rPr lang="en-US" sz="2800" dirty="0">
                    <a:latin typeface="Calibri" charset="0"/>
                  </a:rPr>
                  <a:t>A Context-Free Grammar (CFG) is given by a finite set of substitution rules involving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Alphabet </a:t>
                </a:r>
                <a:r>
                  <a:rPr lang="en-US" sz="2600" b="1" dirty="0">
                    <a:solidFill>
                      <a:srgbClr val="7030A0"/>
                    </a:solidFill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terminal symbols</a:t>
                </a:r>
                <a:r>
                  <a:rPr lang="en-US" sz="2600" dirty="0">
                    <a:latin typeface="Calibri" charset="0"/>
                  </a:rPr>
                  <a:t> that can’t be replaced</a:t>
                </a:r>
              </a:p>
              <a:p>
                <a:pPr lvl="1"/>
                <a:r>
                  <a:rPr lang="en-US" sz="2600" dirty="0">
                    <a:latin typeface="Calibri" charset="0"/>
                  </a:rPr>
                  <a:t>A finite set </a:t>
                </a:r>
                <a:r>
                  <a:rPr lang="en-US" sz="2600" b="1" dirty="0">
                    <a:solidFill>
                      <a:srgbClr val="7030A0"/>
                    </a:solidFill>
                    <a:latin typeface="Calibri" charset="0"/>
                  </a:rPr>
                  <a:t>V</a:t>
                </a:r>
                <a:r>
                  <a:rPr lang="en-US" sz="2600" dirty="0">
                    <a:latin typeface="Calibri" charset="0"/>
                  </a:rPr>
                  <a:t> of </a:t>
                </a:r>
                <a:r>
                  <a:rPr lang="en-US" sz="2600" i="1" dirty="0">
                    <a:latin typeface="Calibri" charset="0"/>
                  </a:rPr>
                  <a:t>variables </a:t>
                </a:r>
                <a:r>
                  <a:rPr lang="en-US" sz="2600" dirty="0">
                    <a:latin typeface="Calibri" charset="0"/>
                  </a:rPr>
                  <a:t>that can be replaced</a:t>
                </a:r>
              </a:p>
              <a:p>
                <a:pPr lvl="1"/>
                <a:r>
                  <a:rPr lang="en-US" sz="2600" dirty="0">
                    <a:latin typeface="Calibri" charset="0"/>
                    <a:sym typeface="Symbol" charset="0"/>
                  </a:rPr>
                  <a:t>One variable, usually </a:t>
                </a:r>
                <a:r>
                  <a:rPr lang="en-US" sz="2600" b="1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S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, is called the </a:t>
                </a:r>
                <a:r>
                  <a:rPr lang="en-US" sz="2600" i="1" dirty="0">
                    <a:latin typeface="Calibri" charset="0"/>
                    <a:sym typeface="Symbol" charset="0"/>
                  </a:rPr>
                  <a:t>start symbol</a:t>
                </a:r>
              </a:p>
              <a:p>
                <a:pPr lvl="4"/>
                <a:endParaRPr lang="en-US" i="1" dirty="0">
                  <a:latin typeface="Calibri" charset="0"/>
                  <a:sym typeface="Symbol" charset="0"/>
                </a:endParaRPr>
              </a:p>
              <a:p>
                <a:r>
                  <a:rPr lang="en-US" sz="2800" dirty="0">
                    <a:latin typeface="Calibri" charset="0"/>
                    <a:sym typeface="Symbol" charset="0"/>
                  </a:rPr>
                  <a:t>The substitution rules involving a variable </a:t>
                </a:r>
                <a:r>
                  <a:rPr lang="en-US" sz="2800" b="1" dirty="0">
                    <a:latin typeface="Calibri" charset="0"/>
                    <a:sym typeface="Symbol" charset="0"/>
                  </a:rPr>
                  <a:t>A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, written as</a:t>
                </a:r>
              </a:p>
              <a:p>
                <a:pPr lvl="1">
                  <a:buFont typeface="Arial" charset="0"/>
                  <a:buNone/>
                </a:pPr>
                <a:r>
                  <a:rPr lang="en-US" sz="26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                      A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sz="2600" baseline="-250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sz="26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sz="2600" dirty="0">
                  <a:solidFill>
                    <a:srgbClr val="C00000"/>
                  </a:solidFill>
                  <a:latin typeface="Calibri" charset="0"/>
                  <a:sym typeface="Symbol" charset="0"/>
                </a:endParaRPr>
              </a:p>
              <a:p>
                <a:pPr lvl="1">
                  <a:buFont typeface="Arial" charset="0"/>
                  <a:buNone/>
                </a:pPr>
                <a:r>
                  <a:rPr lang="en-US" sz="2600" dirty="0">
                    <a:latin typeface="Calibri" charset="0"/>
                    <a:sym typeface="Symbol" charset="0"/>
                  </a:rPr>
                  <a:t>where each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is a string of variables and terminals</a:t>
                </a:r>
                <a:br>
                  <a:rPr lang="en-US" sz="2600" dirty="0">
                    <a:latin typeface="Calibri" charset="0"/>
                    <a:sym typeface="Symbol" charset="0"/>
                  </a:rPr>
                </a:br>
                <a:r>
                  <a:rPr lang="en-US" sz="2600" dirty="0">
                    <a:latin typeface="Calibri" charset="0"/>
                    <a:sym typeface="Symbol" charset="0"/>
                  </a:rPr>
                  <a:t>– that is </a:t>
                </a:r>
                <a:r>
                  <a:rPr lang="en-US" sz="2600" dirty="0" err="1">
                    <a:latin typeface="Calibri" charset="0"/>
                    <a:sym typeface="Symbol" charset="0"/>
                  </a:rPr>
                  <a:t>w</a:t>
                </a:r>
                <a:r>
                  <a:rPr lang="en-US" sz="2600" baseline="-25000" dirty="0" err="1">
                    <a:latin typeface="Calibri" charset="0"/>
                    <a:sym typeface="Symbol" charset="0"/>
                  </a:rPr>
                  <a:t>i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∈</a:t>
                </a:r>
                <a:r>
                  <a:rPr lang="en-US" sz="2600" dirty="0">
                    <a:latin typeface="Calibri" charset="0"/>
                    <a:sym typeface="Symbol" charset="0"/>
                  </a:rPr>
                  <a:t> (</a:t>
                </a:r>
                <a:r>
                  <a:rPr lang="en-US" sz="2600" b="1" dirty="0">
                    <a:latin typeface="Calibri" charset="0"/>
                    <a:sym typeface="Symbol" charset="0"/>
                  </a:rPr>
                  <a:t>V</a:t>
                </a:r>
                <a:r>
                  <a:rPr lang="en-US" sz="2600" dirty="0">
                    <a:latin typeface="Cambria Math" charset="0"/>
                    <a:cs typeface="Cambria Math" charset="0"/>
                    <a:sym typeface="Symbol" charset="0"/>
                  </a:rPr>
                  <a:t>  </a:t>
                </a:r>
                <a:r>
                  <a:rPr lang="en-US" sz="2600" b="1" dirty="0">
                    <a:latin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600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sz="2600" baseline="30000" dirty="0">
                    <a:latin typeface="Cambria Math" panose="02040503050406030204" pitchFamily="18" charset="0"/>
                    <a:sym typeface="Symbol" charset="0"/>
                  </a:rPr>
                  <a:t>*</a:t>
                </a:r>
                <a:endParaRPr lang="en-US" sz="2600" baseline="30000" dirty="0">
                  <a:latin typeface="Calibri" charset="0"/>
                  <a:sym typeface="Symbol" charset="0"/>
                </a:endParaRPr>
              </a:p>
            </p:txBody>
          </p:sp>
        </mc:Choice>
        <mc:Fallback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95400"/>
                <a:ext cx="8441474" cy="4830763"/>
              </a:xfrm>
              <a:blipFill>
                <a:blip r:embed="rId2"/>
                <a:stretch>
                  <a:fillRect l="-1300" t="-1263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</a:t>
            </a:r>
            <a:r>
              <a:rPr lang="en-US" dirty="0">
                <a:ea typeface="+mj-ea"/>
              </a:rPr>
              <a:t>ow CFGs generate strings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Begin with “</a:t>
                </a:r>
                <a:r>
                  <a:rPr lang="en-US" sz="2800" b="1" dirty="0">
                    <a:solidFill>
                      <a:srgbClr val="7030A0"/>
                    </a:solidFill>
                    <a:latin typeface="Calibri" charset="0"/>
                  </a:rPr>
                  <a:t>S</a:t>
                </a:r>
                <a:r>
                  <a:rPr lang="en-US" sz="2800" dirty="0">
                    <a:latin typeface="Calibri" charset="0"/>
                  </a:rPr>
                  <a:t>”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If there is some variable </a:t>
                </a:r>
                <a:r>
                  <a:rPr lang="en-US" sz="2800" b="1" dirty="0">
                    <a:solidFill>
                      <a:srgbClr val="7030A0"/>
                    </a:solidFill>
                    <a:latin typeface="Calibri" charset="0"/>
                  </a:rPr>
                  <a:t>A</a:t>
                </a:r>
                <a:r>
                  <a:rPr lang="en-US" sz="2800" dirty="0">
                    <a:latin typeface="Calibri" charset="0"/>
                  </a:rPr>
                  <a:t> in the current string,</a:t>
                </a:r>
                <a:br>
                  <a:rPr lang="en-US" sz="2800" dirty="0">
                    <a:latin typeface="Calibri" charset="0"/>
                  </a:rPr>
                </a:br>
                <a:r>
                  <a:rPr lang="en-US" sz="2800" dirty="0">
                    <a:latin typeface="Calibri" charset="0"/>
                  </a:rPr>
                  <a:t>you can replace it by one of the </a:t>
                </a:r>
                <a:r>
                  <a:rPr lang="en-US" sz="2800" dirty="0">
                    <a:solidFill>
                      <a:srgbClr val="7030A0"/>
                    </a:solidFill>
                    <a:latin typeface="Calibri" charset="0"/>
                  </a:rPr>
                  <a:t>w</a:t>
                </a:r>
                <a:r>
                  <a:rPr lang="en-US" sz="2800" dirty="0">
                    <a:latin typeface="Calibri" charset="0"/>
                  </a:rPr>
                  <a:t>’s in the rules for </a:t>
                </a:r>
                <a:r>
                  <a:rPr lang="en-US" sz="2800" b="1" dirty="0">
                    <a:solidFill>
                      <a:srgbClr val="7030A0"/>
                    </a:solidFill>
                    <a:latin typeface="Calibri" charset="0"/>
                  </a:rPr>
                  <a:t>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tx1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A</a:t>
                </a:r>
                <a:r>
                  <a:rPr lang="en-US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  w</a:t>
                </a:r>
                <a:r>
                  <a:rPr lang="en-US" baseline="-25000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 |  w</a:t>
                </a:r>
                <a:r>
                  <a:rPr lang="en-US" baseline="-25000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sym typeface="Symbol" charset="0"/>
                      </a:rPr>
                      <m:t>⋯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 | </a:t>
                </a:r>
                <a:r>
                  <a:rPr lang="en-US" dirty="0" err="1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w</a:t>
                </a:r>
                <a:r>
                  <a:rPr lang="en-US" baseline="-25000" dirty="0" err="1">
                    <a:solidFill>
                      <a:srgbClr val="7030A0"/>
                    </a:solidFill>
                    <a:latin typeface="Calibri" charset="0"/>
                    <a:sym typeface="Symbol" charset="0"/>
                  </a:rPr>
                  <a:t>k</a:t>
                </a: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Write this as   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</a:t>
                </a:r>
                <a:r>
                  <a:rPr lang="en-US" b="1" dirty="0" err="1">
                    <a:solidFill>
                      <a:srgbClr val="C00000"/>
                    </a:solidFill>
                    <a:latin typeface="Calibri" charset="0"/>
                  </a:rPr>
                  <a:t>A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y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ambria Math" charset="0"/>
                    <a:cs typeface="Cambria Math" charset="0"/>
                  </a:rPr>
                  <a:t>⇒</a:t>
                </a:r>
                <a:r>
                  <a:rPr lang="en-US" dirty="0">
                    <a:solidFill>
                      <a:srgbClr val="C00000"/>
                    </a:solidFill>
                    <a:latin typeface="Calibri" charset="0"/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Calibri" charset="0"/>
                  </a:rPr>
                  <a:t>xwy</a:t>
                </a:r>
                <a:endParaRPr lang="en-US" dirty="0">
                  <a:solidFill>
                    <a:srgbClr val="C00000"/>
                  </a:solidFill>
                  <a:latin typeface="Calibri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latin typeface="Calibri" charset="0"/>
                  </a:rPr>
                  <a:t>Repeat until no variables left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>
                  <a:latin typeface="Calibri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Calibri" charset="0"/>
                  </a:rPr>
                  <a:t>The set of strings the CFG describes are all strings, containing no variables, that can be </a:t>
                </a:r>
                <a:r>
                  <a:rPr lang="en-US" sz="2800" i="1" dirty="0">
                    <a:latin typeface="Calibri" charset="0"/>
                  </a:rPr>
                  <a:t>generated</a:t>
                </a:r>
                <a:r>
                  <a:rPr lang="en-US" sz="2800" dirty="0">
                    <a:latin typeface="Calibri" charset="0"/>
                  </a:rPr>
                  <a:t> in this manner after a finite number of steps</a:t>
                </a:r>
              </a:p>
            </p:txBody>
          </p:sp>
        </mc:Choice>
        <mc:Fallback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9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44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5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707" y="232574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202766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  <a:endParaRPr lang="en-US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7707" y="232574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188284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</a:t>
            </a:r>
            <a:r>
              <a:rPr lang="en-US" dirty="0">
                <a:latin typeface="Calibri" charset="0"/>
              </a:rPr>
              <a:t>	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</a:t>
            </a: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  <a:sym typeface="Symbol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</a:t>
            </a:r>
            <a:r>
              <a:rPr lang="en-US" dirty="0">
                <a:latin typeface="Calibri" charset="0"/>
              </a:rPr>
              <a:t>	</a:t>
            </a:r>
            <a:r>
              <a:rPr lang="en-US" b="1" dirty="0">
                <a:latin typeface="Calibri" charset="0"/>
              </a:rPr>
              <a:t> S </a:t>
            </a:r>
            <a:r>
              <a:rPr lang="en-US" dirty="0">
                <a:latin typeface="Calibri" charset="0"/>
                <a:sym typeface="Symbol" charset="0"/>
              </a:rPr>
              <a:t> 0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0 | 1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dirty="0">
                <a:latin typeface="Calibri" charset="0"/>
                <a:sym typeface="Symbol" charset="0"/>
              </a:rPr>
              <a:t>1 | 0 | 1 | </a:t>
            </a:r>
            <a:endParaRPr lang="en-US" dirty="0"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7707" y="4504823"/>
            <a:ext cx="522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palindromes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7707" y="232574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0*1*</a:t>
            </a:r>
          </a:p>
        </p:txBody>
      </p:sp>
    </p:spTree>
    <p:extLst>
      <p:ext uri="{BB962C8B-B14F-4D97-AF65-F5344CB8AC3E}">
        <p14:creationId xmlns:p14="http://schemas.microsoft.com/office/powerpoint/2010/main" val="148256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(i.e., matching </a:t>
                </a:r>
                <a:r>
                  <a:rPr lang="en-US" sz="2400" i="1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0*1*</a:t>
                </a:r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 but with same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number</a:t>
                </a:r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 of 0’s and 1’s)</a:t>
                </a: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2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Languages:  Sets of Strings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Subsets of strings are called </a:t>
            </a:r>
            <a:r>
              <a:rPr lang="en-US" i="1" dirty="0">
                <a:solidFill>
                  <a:srgbClr val="C00000"/>
                </a:solidFill>
              </a:rPr>
              <a:t>languages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r>
              <a:rPr lang="en-US" baseline="30000" dirty="0">
                <a:latin typeface="Cambria Math" panose="02040503050406030204" pitchFamily="18" charset="0"/>
                <a:sym typeface="Symbol" pitchFamily="18" charset="2"/>
              </a:rPr>
              <a:t>*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 = </a:t>
            </a:r>
            <a:r>
              <a:rPr lang="en-US" dirty="0"/>
              <a:t>All strings over alphabet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Palindromes over 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</a:t>
            </a:r>
            <a:endParaRPr lang="en-US" dirty="0"/>
          </a:p>
          <a:p>
            <a:pPr lvl="1"/>
            <a:r>
              <a:rPr lang="en-US" dirty="0"/>
              <a:t>Binary strings that don’t have a 0 after a 1</a:t>
            </a:r>
          </a:p>
          <a:p>
            <a:pPr lvl="1"/>
            <a:r>
              <a:rPr lang="en-US" dirty="0"/>
              <a:t>Binary strings with an equal # of 0’s and 1’s</a:t>
            </a:r>
          </a:p>
          <a:p>
            <a:pPr lvl="1"/>
            <a:r>
              <a:rPr lang="en-US" dirty="0"/>
              <a:t>Legal variable names in Java/C/C++</a:t>
            </a:r>
          </a:p>
          <a:p>
            <a:pPr lvl="1"/>
            <a:r>
              <a:rPr lang="en-US" dirty="0"/>
              <a:t>Syntactically correct Java/C/C++ programs</a:t>
            </a:r>
          </a:p>
          <a:p>
            <a:pPr lvl="1"/>
            <a:r>
              <a:rPr lang="en-US" dirty="0"/>
              <a:t>Valid English sentences</a:t>
            </a:r>
          </a:p>
        </p:txBody>
      </p:sp>
    </p:spTree>
    <p:extLst>
      <p:ext uri="{BB962C8B-B14F-4D97-AF65-F5344CB8AC3E}">
        <p14:creationId xmlns:p14="http://schemas.microsoft.com/office/powerpoint/2010/main" val="308724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0*1*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8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0*1*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0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0*1*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0FBF9-7FE7-4F33-BBC5-B0D3B163F9A0}"/>
              </a:ext>
            </a:extLst>
          </p:cNvPr>
          <p:cNvSpPr txBox="1"/>
          <p:nvPr/>
        </p:nvSpPr>
        <p:spPr>
          <a:xfrm>
            <a:off x="2590799" y="4887486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0*1*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5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(i.e., matching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0*1*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but with same number of 0’s and 1’s)</a:t>
                </a:r>
                <a:endParaRPr lang="en-US" sz="24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en-US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Franklin Gothic Medium" panose="020B06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Grammar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≥0</m:t>
                        </m:r>
                      </m:e>
                    </m:d>
                  </m:oMath>
                </a14:m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590799" y="2635623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S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0DB39-D01E-DB4D-90DA-B2A75E526939}"/>
              </a:ext>
            </a:extLst>
          </p:cNvPr>
          <p:cNvSpPr txBox="1"/>
          <p:nvPr/>
        </p:nvSpPr>
        <p:spPr>
          <a:xfrm>
            <a:off x="2590799" y="4873301"/>
            <a:ext cx="227337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A</a:t>
            </a:r>
            <a:r>
              <a:rPr lang="en-US" sz="1600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10</a:t>
            </a:r>
            <a:endParaRPr lang="en-US" sz="3200" b="1" dirty="0">
              <a:solidFill>
                <a:srgbClr val="7030A0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</a:rPr>
              <a:t>A</a:t>
            </a:r>
            <a:r>
              <a:rPr lang="en-US" sz="32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0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A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1</a:t>
            </a:r>
            <a:r>
              <a:rPr lang="en-US" sz="3200" b="1" dirty="0">
                <a:solidFill>
                  <a:srgbClr val="7030A0"/>
                </a:solidFill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sym typeface="Symbol" charset="0"/>
              </a:rPr>
              <a:t>|</a:t>
            </a:r>
            <a:r>
              <a:rPr lang="en-US" sz="32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32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2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 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(S)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|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 | </a:t>
            </a:r>
            <a:r>
              <a:rPr lang="en-US" dirty="0">
                <a:latin typeface="Calibri" charset="0"/>
                <a:sym typeface="Symbol" charset="0"/>
              </a:rPr>
              <a:t></a:t>
            </a: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2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Example:       </a:t>
            </a:r>
            <a:r>
              <a:rPr lang="en-US" b="1" dirty="0">
                <a:latin typeface="Franklin Gothic Medium" panose="020B0603020102020204" pitchFamily="34" charset="0"/>
              </a:rPr>
              <a:t>S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(S)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| </a:t>
            </a:r>
            <a:r>
              <a:rPr lang="en-US" b="1" dirty="0"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 | </a:t>
            </a:r>
            <a:r>
              <a:rPr lang="en-US" dirty="0">
                <a:latin typeface="Calibri" charset="0"/>
                <a:sym typeface="Symbol" charset="0"/>
              </a:rPr>
              <a:t></a:t>
            </a: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579" y="2905780"/>
            <a:ext cx="710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The set of all strings of matched parentheses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0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Binary strings with equal numbers of 0s and 1s</a:t>
            </a:r>
            <a:br>
              <a:rPr lang="en-US" sz="28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(not just 0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1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, also 0101, 0110, etc.)</a:t>
            </a:r>
            <a:endParaRPr lang="en-US" sz="24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03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Binary strings with equal numbers of 0s and 1s</a:t>
            </a:r>
            <a:br>
              <a:rPr lang="en-US" sz="28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(not just 0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1</a:t>
            </a:r>
            <a:r>
              <a:rPr lang="en-US" sz="2400" baseline="30000" dirty="0">
                <a:latin typeface="Franklin Gothic Medium" panose="020B0603020102020204" pitchFamily="34" charset="0"/>
              </a:rPr>
              <a:t>n</a:t>
            </a:r>
            <a:r>
              <a:rPr lang="en-US" sz="2400" dirty="0">
                <a:latin typeface="Franklin Gothic Medium" panose="020B0603020102020204" pitchFamily="34" charset="0"/>
              </a:rPr>
              <a:t>, also 0101, 0110, etc.)</a:t>
            </a:r>
            <a:endParaRPr lang="en-US" sz="24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  <a:sym typeface="Symbol" charset="0"/>
            </a:endParaRP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DF72C-D699-3542-90B4-22C8B37CA7C1}"/>
              </a:ext>
            </a:extLst>
          </p:cNvPr>
          <p:cNvSpPr txBox="1"/>
          <p:nvPr/>
        </p:nvSpPr>
        <p:spPr>
          <a:xfrm>
            <a:off x="2068793" y="2470882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|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 |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 | </a:t>
            </a:r>
            <a:r>
              <a:rPr lang="en-US" sz="28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41B7F-49D7-4F86-9245-AD798102B8B7}"/>
              </a:ext>
            </a:extLst>
          </p:cNvPr>
          <p:cNvSpPr txBox="1"/>
          <p:nvPr/>
        </p:nvSpPr>
        <p:spPr>
          <a:xfrm>
            <a:off x="830511" y="4035105"/>
            <a:ext cx="7617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An easy structural induction can show that everything generated by S has an equal # of 0s and 1s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262F4-0A04-474D-AC34-E5213CB1147E}"/>
              </a:ext>
            </a:extLst>
          </p:cNvPr>
          <p:cNvSpPr txBox="1"/>
          <p:nvPr/>
        </p:nvSpPr>
        <p:spPr>
          <a:xfrm>
            <a:off x="1761688" y="5383007"/>
            <a:ext cx="547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Why does this generate all such strings?</a:t>
            </a:r>
          </a:p>
        </p:txBody>
      </p:sp>
    </p:spTree>
    <p:extLst>
      <p:ext uri="{BB962C8B-B14F-4D97-AF65-F5344CB8AC3E}">
        <p14:creationId xmlns:p14="http://schemas.microsoft.com/office/powerpoint/2010/main" val="304478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{0,1}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to be the of 0s minus the number of 1s in the first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 characters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cs typeface="Cambria Math" charset="0"/>
                    <a:sym typeface="Symbol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	E.g., for x = 011100</a:t>
                </a:r>
              </a:p>
              <a:p>
                <a:pPr marL="0" indent="0">
                  <a:buNone/>
                </a:pPr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when first k characters have #0s = #1s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starts out at 0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ends at 0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charset="0"/>
                      </a:rPr>
                      <m:t>=0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68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55E6834-A05F-1449-811D-F3CCEC4B9212}"/>
              </a:ext>
            </a:extLst>
          </p:cNvPr>
          <p:cNvSpPr txBox="1"/>
          <p:nvPr/>
        </p:nvSpPr>
        <p:spPr>
          <a:xfrm>
            <a:off x="5198233" y="2831286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0     1     2     3     4     5     6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0C25C1-F5C4-6C42-B973-E913C98BCB0A}"/>
              </a:ext>
            </a:extLst>
          </p:cNvPr>
          <p:cNvCxnSpPr>
            <a:cxnSpLocks/>
          </p:cNvCxnSpPr>
          <p:nvPr/>
        </p:nvCxnSpPr>
        <p:spPr>
          <a:xfrm flipV="1">
            <a:off x="5319132" y="2860287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80076-0624-324B-869F-3B86C80392E6}"/>
              </a:ext>
            </a:extLst>
          </p:cNvPr>
          <p:cNvCxnSpPr/>
          <p:nvPr/>
        </p:nvCxnSpPr>
        <p:spPr>
          <a:xfrm flipV="1">
            <a:off x="5319132" y="2525751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00D655-E062-DE49-8D16-38CB2F2ABB5E}"/>
              </a:ext>
            </a:extLst>
          </p:cNvPr>
          <p:cNvCxnSpPr>
            <a:cxnSpLocks/>
          </p:cNvCxnSpPr>
          <p:nvPr/>
        </p:nvCxnSpPr>
        <p:spPr>
          <a:xfrm>
            <a:off x="5687122" y="2525751"/>
            <a:ext cx="1182029" cy="90324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C873B-2972-C741-8730-DC7BC28AEB5A}"/>
              </a:ext>
            </a:extLst>
          </p:cNvPr>
          <p:cNvCxnSpPr>
            <a:cxnSpLocks/>
          </p:cNvCxnSpPr>
          <p:nvPr/>
        </p:nvCxnSpPr>
        <p:spPr>
          <a:xfrm flipV="1">
            <a:off x="6869151" y="2871439"/>
            <a:ext cx="735980" cy="5575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CAF96-6826-0542-986F-84561FCBBAF0}"/>
                  </a:ext>
                </a:extLst>
              </p:cNvPr>
              <p:cNvSpPr txBox="1"/>
              <p:nvPr/>
            </p:nvSpPr>
            <p:spPr>
              <a:xfrm>
                <a:off x="4878562" y="2629454"/>
                <a:ext cx="44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sym typeface="Symbol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DCAF96-6826-0542-986F-84561FCBB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62" y="2629454"/>
                <a:ext cx="440570" cy="461665"/>
              </a:xfrm>
              <a:prstGeom prst="rect">
                <a:avLst/>
              </a:prstGeom>
              <a:blipFill>
                <a:blip r:embed="rId3"/>
                <a:stretch>
                  <a:fillRect l="-277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89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class: Regular Expressions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0740"/>
            <a:ext cx="8534400" cy="46482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Regular expressions</a:t>
            </a:r>
            <a:r>
              <a:rPr lang="en-US" dirty="0">
                <a:latin typeface="Franklin Gothic Medium" panose="020B0603020102020204" pitchFamily="34" charset="0"/>
              </a:rPr>
              <a:t> over </a:t>
            </a: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</a:t>
            </a:r>
            <a:endParaRPr lang="en-US" dirty="0">
              <a:latin typeface="Franklin Gothic Medium" panose="020B06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</a:rPr>
              <a:t>Basis</a:t>
            </a:r>
            <a:r>
              <a:rPr lang="en-US" dirty="0">
                <a:latin typeface="Calibri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</a:t>
            </a:r>
            <a:r>
              <a:rPr lang="en-US" dirty="0">
                <a:latin typeface="Calibri" charset="0"/>
                <a:sym typeface="Symbol" charset="0"/>
              </a:rPr>
              <a:t> is a regular expression 			</a:t>
            </a:r>
            <a:r>
              <a:rPr lang="en-US" sz="2400" dirty="0">
                <a:latin typeface="Calibri" charset="0"/>
                <a:sym typeface="Symbol" charset="0"/>
              </a:rPr>
              <a:t>(could also include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</a:t>
            </a:r>
            <a:r>
              <a:rPr lang="en-US" sz="2400" dirty="0">
                <a:latin typeface="Calibri" charset="0"/>
                <a:sym typeface="Symbol" charset="0"/>
              </a:rPr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i="1" dirty="0">
                <a:latin typeface="Calibri" charset="0"/>
              </a:rPr>
              <a:t>   </a:t>
            </a:r>
            <a:r>
              <a:rPr lang="en-US" b="1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is a regular expression </a:t>
            </a:r>
            <a:r>
              <a:rPr lang="en-US" dirty="0">
                <a:latin typeface="Calibri" charset="0"/>
                <a:sym typeface="Symbol" charset="0"/>
              </a:rPr>
              <a:t>for any </a:t>
            </a:r>
            <a:r>
              <a:rPr lang="en-US" i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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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Franklin Gothic Medium" panose="020B0603020102020204" pitchFamily="34" charset="0"/>
                <a:sym typeface="Symbol" charset="0"/>
              </a:rPr>
              <a:t>Recursive step</a:t>
            </a:r>
            <a:r>
              <a:rPr lang="en-US" dirty="0">
                <a:latin typeface="Calibri" charset="0"/>
                <a:sym typeface="Symbol" charset="0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alibri" charset="0"/>
                <a:sym typeface="Symbol" charset="0"/>
              </a:rPr>
              <a:t>If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dirty="0">
                <a:latin typeface="Calibri" charset="0"/>
                <a:sym typeface="Symbol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 are regular expressions then so are:</a:t>
            </a: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 </a:t>
            </a: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 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AB</a:t>
            </a:r>
            <a:endParaRPr lang="en-US" sz="2800" dirty="0">
              <a:solidFill>
                <a:srgbClr val="C00000"/>
              </a:solidFill>
              <a:latin typeface="Calibri" charset="0"/>
              <a:sym typeface="Symbol" charset="0"/>
            </a:endParaRPr>
          </a:p>
          <a:p>
            <a:pPr lvl="2"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A*</a:t>
            </a:r>
            <a:endParaRPr lang="en-US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Three possibilities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∈{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1, …,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−1}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2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all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all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endParaRPr lang="en-US" sz="2400" dirty="0">
                  <a:latin typeface="Franklin Gothic Medium" panose="020B06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sym typeface="Symbol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for some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charset="0"/>
                      </a:rPr>
                      <m:t>𝑘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 Context-Free Grammars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0C25C1-F5C4-6C42-B973-E913C98BCB0A}"/>
              </a:ext>
            </a:extLst>
          </p:cNvPr>
          <p:cNvCxnSpPr>
            <a:cxnSpLocks/>
          </p:cNvCxnSpPr>
          <p:nvPr/>
        </p:nvCxnSpPr>
        <p:spPr>
          <a:xfrm flipV="1">
            <a:off x="6297606" y="5169477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80076-0624-324B-869F-3B86C80392E6}"/>
              </a:ext>
            </a:extLst>
          </p:cNvPr>
          <p:cNvCxnSpPr/>
          <p:nvPr/>
        </p:nvCxnSpPr>
        <p:spPr>
          <a:xfrm flipV="1">
            <a:off x="6297606" y="4834941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DC873B-2972-C741-8730-DC7BC28AEB5A}"/>
              </a:ext>
            </a:extLst>
          </p:cNvPr>
          <p:cNvCxnSpPr>
            <a:cxnSpLocks/>
          </p:cNvCxnSpPr>
          <p:nvPr/>
        </p:nvCxnSpPr>
        <p:spPr>
          <a:xfrm flipV="1">
            <a:off x="8182162" y="5180629"/>
            <a:ext cx="401443" cy="4332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8CF924-37A5-2349-B200-98502C833C2F}"/>
              </a:ext>
            </a:extLst>
          </p:cNvPr>
          <p:cNvSpPr txBox="1"/>
          <p:nvPr/>
        </p:nvSpPr>
        <p:spPr>
          <a:xfrm>
            <a:off x="6176707" y="2288422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C5C20-AAFF-B947-8664-17B82EB34E80}"/>
              </a:ext>
            </a:extLst>
          </p:cNvPr>
          <p:cNvCxnSpPr>
            <a:cxnSpLocks/>
          </p:cNvCxnSpPr>
          <p:nvPr/>
        </p:nvCxnSpPr>
        <p:spPr>
          <a:xfrm flipV="1">
            <a:off x="6297606" y="2317423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E67137-D397-AE4D-88FF-8636CD089F8E}"/>
              </a:ext>
            </a:extLst>
          </p:cNvPr>
          <p:cNvCxnSpPr>
            <a:cxnSpLocks/>
          </p:cNvCxnSpPr>
          <p:nvPr/>
        </p:nvCxnSpPr>
        <p:spPr>
          <a:xfrm flipV="1">
            <a:off x="6297606" y="1982887"/>
            <a:ext cx="367990" cy="334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2F5C36-3D43-854A-B235-AD8734FEFE63}"/>
              </a:ext>
            </a:extLst>
          </p:cNvPr>
          <p:cNvCxnSpPr>
            <a:cxnSpLocks/>
          </p:cNvCxnSpPr>
          <p:nvPr/>
        </p:nvCxnSpPr>
        <p:spPr>
          <a:xfrm>
            <a:off x="8182162" y="1979223"/>
            <a:ext cx="401443" cy="34935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5EF3E2-46B0-4240-91FF-CABAF89B3836}"/>
              </a:ext>
            </a:extLst>
          </p:cNvPr>
          <p:cNvCxnSpPr>
            <a:cxnSpLocks/>
          </p:cNvCxnSpPr>
          <p:nvPr/>
        </p:nvCxnSpPr>
        <p:spPr>
          <a:xfrm flipV="1">
            <a:off x="6297606" y="3529894"/>
            <a:ext cx="2285999" cy="11152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C464A5-47C5-2741-8C20-3A578A1D096C}"/>
              </a:ext>
            </a:extLst>
          </p:cNvPr>
          <p:cNvCxnSpPr>
            <a:cxnSpLocks/>
          </p:cNvCxnSpPr>
          <p:nvPr/>
        </p:nvCxnSpPr>
        <p:spPr>
          <a:xfrm>
            <a:off x="6297606" y="3529894"/>
            <a:ext cx="367990" cy="4810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52228F-55CA-D242-83FC-E0B59700190B}"/>
              </a:ext>
            </a:extLst>
          </p:cNvPr>
          <p:cNvCxnSpPr>
            <a:cxnSpLocks/>
          </p:cNvCxnSpPr>
          <p:nvPr/>
        </p:nvCxnSpPr>
        <p:spPr>
          <a:xfrm flipV="1">
            <a:off x="8182162" y="3541046"/>
            <a:ext cx="401443" cy="4699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4A7A67-1042-0240-AA4E-D0C82766F4D9}"/>
              </a:ext>
            </a:extLst>
          </p:cNvPr>
          <p:cNvSpPr txBox="1"/>
          <p:nvPr/>
        </p:nvSpPr>
        <p:spPr>
          <a:xfrm>
            <a:off x="1689652" y="2626976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B2DC25-AB38-7745-B74E-72DE5C762E29}"/>
              </a:ext>
            </a:extLst>
          </p:cNvPr>
          <p:cNvSpPr txBox="1"/>
          <p:nvPr/>
        </p:nvSpPr>
        <p:spPr>
          <a:xfrm>
            <a:off x="1689652" y="4121262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4F0F4-60C2-2643-8F42-646AEADB7FD0}"/>
              </a:ext>
            </a:extLst>
          </p:cNvPr>
          <p:cNvSpPr txBox="1"/>
          <p:nvPr/>
        </p:nvSpPr>
        <p:spPr>
          <a:xfrm>
            <a:off x="1689652" y="5492863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endParaRPr lang="en-US" sz="2800" dirty="0">
              <a:solidFill>
                <a:srgbClr val="7030A0"/>
              </a:solidFill>
              <a:latin typeface="Franklin Gothic Medium" panose="020B0603020102020204" pitchFamily="34" charset="0"/>
              <a:sym typeface="Symbol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13578F-C5BC-FB4F-BF42-D9A1FA6B8762}"/>
              </a:ext>
            </a:extLst>
          </p:cNvPr>
          <p:cNvSpPr/>
          <p:nvPr/>
        </p:nvSpPr>
        <p:spPr>
          <a:xfrm>
            <a:off x="6657279" y="1835525"/>
            <a:ext cx="1524884" cy="285254"/>
          </a:xfrm>
          <a:custGeom>
            <a:avLst/>
            <a:gdLst>
              <a:gd name="connsiteX0" fmla="*/ 0 w 1555821"/>
              <a:gd name="connsiteY0" fmla="*/ 138241 h 285254"/>
              <a:gd name="connsiteX1" fmla="*/ 713678 w 1555821"/>
              <a:gd name="connsiteY1" fmla="*/ 4426 h 285254"/>
              <a:gd name="connsiteX2" fmla="*/ 1148576 w 1555821"/>
              <a:gd name="connsiteY2" fmla="*/ 283207 h 285254"/>
              <a:gd name="connsiteX3" fmla="*/ 1516566 w 1555821"/>
              <a:gd name="connsiteY3" fmla="*/ 138241 h 285254"/>
              <a:gd name="connsiteX4" fmla="*/ 1527717 w 1555821"/>
              <a:gd name="connsiteY4" fmla="*/ 160543 h 28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821" h="285254">
                <a:moveTo>
                  <a:pt x="0" y="138241"/>
                </a:moveTo>
                <a:cubicBezTo>
                  <a:pt x="261124" y="59253"/>
                  <a:pt x="522249" y="-19735"/>
                  <a:pt x="713678" y="4426"/>
                </a:cubicBezTo>
                <a:cubicBezTo>
                  <a:pt x="905107" y="28587"/>
                  <a:pt x="1014761" y="260905"/>
                  <a:pt x="1148576" y="283207"/>
                </a:cubicBezTo>
                <a:cubicBezTo>
                  <a:pt x="1282391" y="305509"/>
                  <a:pt x="1516566" y="138241"/>
                  <a:pt x="1516566" y="138241"/>
                </a:cubicBezTo>
                <a:cubicBezTo>
                  <a:pt x="1579756" y="117797"/>
                  <a:pt x="1553736" y="139170"/>
                  <a:pt x="1527717" y="160543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AA06FC8-BB29-7242-AE30-4D9847BF4E22}"/>
              </a:ext>
            </a:extLst>
          </p:cNvPr>
          <p:cNvSpPr/>
          <p:nvPr/>
        </p:nvSpPr>
        <p:spPr>
          <a:xfrm>
            <a:off x="6657278" y="3958554"/>
            <a:ext cx="1524884" cy="243773"/>
          </a:xfrm>
          <a:custGeom>
            <a:avLst/>
            <a:gdLst>
              <a:gd name="connsiteX0" fmla="*/ 0 w 1588648"/>
              <a:gd name="connsiteY0" fmla="*/ 22431 h 212105"/>
              <a:gd name="connsiteX1" fmla="*/ 367990 w 1588648"/>
              <a:gd name="connsiteY1" fmla="*/ 212002 h 212105"/>
              <a:gd name="connsiteX2" fmla="*/ 735981 w 1588648"/>
              <a:gd name="connsiteY2" fmla="*/ 129 h 212105"/>
              <a:gd name="connsiteX3" fmla="*/ 1148576 w 1588648"/>
              <a:gd name="connsiteY3" fmla="*/ 178548 h 212105"/>
              <a:gd name="connsiteX4" fmla="*/ 1550020 w 1588648"/>
              <a:gd name="connsiteY4" fmla="*/ 44734 h 212105"/>
              <a:gd name="connsiteX5" fmla="*/ 1550020 w 1588648"/>
              <a:gd name="connsiteY5" fmla="*/ 67036 h 21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8648" h="212105">
                <a:moveTo>
                  <a:pt x="0" y="22431"/>
                </a:moveTo>
                <a:cubicBezTo>
                  <a:pt x="122663" y="119075"/>
                  <a:pt x="245327" y="215719"/>
                  <a:pt x="367990" y="212002"/>
                </a:cubicBezTo>
                <a:cubicBezTo>
                  <a:pt x="490653" y="208285"/>
                  <a:pt x="605883" y="5705"/>
                  <a:pt x="735981" y="129"/>
                </a:cubicBezTo>
                <a:cubicBezTo>
                  <a:pt x="866079" y="-5447"/>
                  <a:pt x="1012903" y="171114"/>
                  <a:pt x="1148576" y="178548"/>
                </a:cubicBezTo>
                <a:cubicBezTo>
                  <a:pt x="1284249" y="185982"/>
                  <a:pt x="1483113" y="63319"/>
                  <a:pt x="1550020" y="44734"/>
                </a:cubicBezTo>
                <a:cubicBezTo>
                  <a:pt x="1616927" y="26149"/>
                  <a:pt x="1583473" y="46592"/>
                  <a:pt x="1550020" y="67036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07496DC-4D5E-E24A-9561-29BB33981E42}"/>
              </a:ext>
            </a:extLst>
          </p:cNvPr>
          <p:cNvSpPr/>
          <p:nvPr/>
        </p:nvSpPr>
        <p:spPr>
          <a:xfrm>
            <a:off x="6668429" y="4692898"/>
            <a:ext cx="1527717" cy="1071828"/>
          </a:xfrm>
          <a:custGeom>
            <a:avLst/>
            <a:gdLst>
              <a:gd name="connsiteX0" fmla="*/ 0 w 1527717"/>
              <a:gd name="connsiteY0" fmla="*/ 135580 h 1071828"/>
              <a:gd name="connsiteX1" fmla="*/ 323386 w 1527717"/>
              <a:gd name="connsiteY1" fmla="*/ 68673 h 1071828"/>
              <a:gd name="connsiteX2" fmla="*/ 858644 w 1527717"/>
              <a:gd name="connsiteY2" fmla="*/ 983073 h 1071828"/>
              <a:gd name="connsiteX3" fmla="*/ 1271239 w 1527717"/>
              <a:gd name="connsiteY3" fmla="*/ 1027678 h 1071828"/>
              <a:gd name="connsiteX4" fmla="*/ 1527717 w 1527717"/>
              <a:gd name="connsiteY4" fmla="*/ 905014 h 107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717" h="1071828">
                <a:moveTo>
                  <a:pt x="0" y="135580"/>
                </a:moveTo>
                <a:cubicBezTo>
                  <a:pt x="90139" y="31502"/>
                  <a:pt x="180279" y="-72576"/>
                  <a:pt x="323386" y="68673"/>
                </a:cubicBezTo>
                <a:cubicBezTo>
                  <a:pt x="466493" y="209922"/>
                  <a:pt x="700669" y="823239"/>
                  <a:pt x="858644" y="983073"/>
                </a:cubicBezTo>
                <a:cubicBezTo>
                  <a:pt x="1016619" y="1142907"/>
                  <a:pt x="1159727" y="1040688"/>
                  <a:pt x="1271239" y="1027678"/>
                </a:cubicBezTo>
                <a:cubicBezTo>
                  <a:pt x="1382751" y="1014668"/>
                  <a:pt x="1455234" y="959841"/>
                  <a:pt x="1527717" y="905014"/>
                </a:cubicBezTo>
              </a:path>
            </a:pathLst>
          </a:cu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B0AF66-7C39-3341-A825-85A28766F179}"/>
              </a:ext>
            </a:extLst>
          </p:cNvPr>
          <p:cNvSpPr txBox="1"/>
          <p:nvPr/>
        </p:nvSpPr>
        <p:spPr>
          <a:xfrm>
            <a:off x="6176707" y="3535470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F0A936-02FF-4542-B725-5A7D9CF5715A}"/>
              </a:ext>
            </a:extLst>
          </p:cNvPr>
          <p:cNvSpPr txBox="1"/>
          <p:nvPr/>
        </p:nvSpPr>
        <p:spPr>
          <a:xfrm>
            <a:off x="6176707" y="5141040"/>
            <a:ext cx="258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Franklin Gothic Medium"/>
                <a:cs typeface="Franklin Gothic Medium"/>
              </a:rPr>
              <a:t>0     1                         n-1	n</a:t>
            </a:r>
          </a:p>
        </p:txBody>
      </p:sp>
    </p:spTree>
    <p:extLst>
      <p:ext uri="{BB962C8B-B14F-4D97-AF65-F5344CB8AC3E}">
        <p14:creationId xmlns:p14="http://schemas.microsoft.com/office/powerpoint/2010/main" val="698308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 rotWithShape="0">
                <a:blip r:embed="rId2"/>
                <a:stretch>
                  <a:fillRect t="-53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 (2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x) + y</a:t>
                </a:r>
                <a:r>
                  <a:rPr lang="en-US" sz="2800" dirty="0">
                    <a:solidFill>
                      <a:srgbClr val="7030A0"/>
                    </a:solidFill>
                    <a:latin typeface="Franklin Gothic Medium" panose="020B0603020102020204" pitchFamily="34" charset="0"/>
                    <a:sym typeface="Symbol"/>
                  </a:rPr>
                  <a:t> 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2246769"/>
              </a:xfrm>
              <a:prstGeom prst="rect">
                <a:avLst/>
              </a:prstGeom>
              <a:blipFill rotWithShape="0">
                <a:blip r:embed="rId3"/>
                <a:stretch>
                  <a:fillRect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26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 rotWithShape="0">
                <a:blip r:embed="rId2"/>
                <a:stretch>
                  <a:fillRect t="-53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 (2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x) + y</a:t>
                </a:r>
                <a:r>
                  <a:rPr lang="en-US" sz="2800" dirty="0">
                    <a:solidFill>
                      <a:srgbClr val="7030A0"/>
                    </a:solidFill>
                    <a:latin typeface="Franklin Gothic Medium" panose="020B0603020102020204" pitchFamily="34" charset="0"/>
                    <a:sym typeface="Symbol"/>
                  </a:rPr>
                  <a:t> 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1815882"/>
              </a:xfrm>
              <a:prstGeom prst="rect">
                <a:avLst/>
              </a:prstGeom>
              <a:blipFill rotWithShape="0">
                <a:blip r:embed="rId3"/>
                <a:stretch>
                  <a:fillRect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0496" y="3291629"/>
                <a:ext cx="826545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(E)+E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x)+E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(2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x)+y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96" y="3291629"/>
                <a:ext cx="8265458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106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6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438444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Suppose that grammar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generates a string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</a:p>
          <a:p>
            <a:r>
              <a:rPr lang="en-US" sz="2400" dirty="0"/>
              <a:t>A </a:t>
            </a:r>
            <a:r>
              <a:rPr lang="en-US" sz="2400" i="1" dirty="0"/>
              <a:t>parse tree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has</a:t>
            </a:r>
          </a:p>
          <a:p>
            <a:pPr lvl="1"/>
            <a:r>
              <a:rPr lang="en-US" sz="2400" dirty="0"/>
              <a:t>Root labeled </a:t>
            </a:r>
            <a:r>
              <a:rPr lang="en-US" sz="2400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(start symbol of </a:t>
            </a:r>
            <a:r>
              <a:rPr lang="en-US" sz="2400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The children of any node labeled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are labeled by symbols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w</a:t>
            </a:r>
            <a:r>
              <a:rPr lang="en-US" sz="2400" dirty="0"/>
              <a:t> left-to-right  for some rule 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 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sym typeface="Symbol" charset="0"/>
              </a:rPr>
              <a:t>w</a:t>
            </a:r>
            <a:endParaRPr lang="en-US" sz="24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/>
              <a:t>The symbols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/>
              <a:t> label the leaves ordered left-to-right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5513" y="479489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C00000"/>
                </a:solidFill>
                <a:latin typeface="Calibri" charset="0"/>
              </a:rPr>
              <a:t>S 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 0</a:t>
            </a:r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0 | 1</a:t>
            </a:r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1 | 0 | 1 | 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58641" y="3926429"/>
            <a:ext cx="1348765" cy="2458531"/>
            <a:chOff x="6133755" y="4218817"/>
            <a:chExt cx="1348765" cy="2458531"/>
          </a:xfrm>
        </p:grpSpPr>
        <p:grpSp>
          <p:nvGrpSpPr>
            <p:cNvPr id="29" name="Group 28"/>
            <p:cNvGrpSpPr/>
            <p:nvPr/>
          </p:nvGrpSpPr>
          <p:grpSpPr>
            <a:xfrm>
              <a:off x="6133755" y="4218817"/>
              <a:ext cx="1335230" cy="2458531"/>
              <a:chOff x="6220346" y="4445054"/>
              <a:chExt cx="1335230" cy="245853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716765" y="4445054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6416874" y="4861563"/>
                <a:ext cx="384496" cy="5068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2"/>
              </p:cNvCxnSpPr>
              <p:nvPr/>
            </p:nvCxnSpPr>
            <p:spPr>
              <a:xfrm>
                <a:off x="6906080" y="5029829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006680" y="4861563"/>
                <a:ext cx="352368" cy="5068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20346" y="5258269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162520" y="5228350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0</a:t>
                </a:r>
                <a:endParaRPr lang="en-US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919615" y="6467869"/>
                <a:ext cx="0" cy="4357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147290" y="5002113"/>
              <a:ext cx="1335230" cy="1397990"/>
              <a:chOff x="6220346" y="4445054"/>
              <a:chExt cx="1335230" cy="13979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716765" y="4445054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H="1">
                <a:off x="6416874" y="4906720"/>
                <a:ext cx="370961" cy="461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2" idx="2"/>
              </p:cNvCxnSpPr>
              <p:nvPr/>
            </p:nvCxnSpPr>
            <p:spPr>
              <a:xfrm>
                <a:off x="6906080" y="5029829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081860" y="4906720"/>
                <a:ext cx="277188" cy="461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716765" y="5228351"/>
                <a:ext cx="378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S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20346" y="5258269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162520" y="5228350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1</a:t>
                </a:r>
                <a:endParaRPr lang="en-US" dirty="0"/>
              </a:p>
            </p:txBody>
          </p:sp>
        </p:grpSp>
      </p:grpSp>
      <p:sp>
        <p:nvSpPr>
          <p:cNvPr id="47" name="Rectangle 46"/>
          <p:cNvSpPr/>
          <p:nvPr/>
        </p:nvSpPr>
        <p:spPr>
          <a:xfrm>
            <a:off x="6656540" y="627322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69689" y="5949244"/>
            <a:ext cx="30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Parse tree of </a:t>
            </a:r>
            <a:r>
              <a:rPr lang="en-US" sz="3200" dirty="0">
                <a:solidFill>
                  <a:srgbClr val="C00000"/>
                </a:solidFill>
                <a:cs typeface="Franklin Gothic Medium"/>
              </a:rPr>
              <a:t>01110</a:t>
            </a:r>
          </a:p>
        </p:txBody>
      </p:sp>
    </p:spTree>
    <p:extLst>
      <p:ext uri="{BB962C8B-B14F-4D97-AF65-F5344CB8AC3E}">
        <p14:creationId xmlns:p14="http://schemas.microsoft.com/office/powerpoint/2010/main" val="913668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>
                <a:blip r:embed="rId2"/>
                <a:stretch>
                  <a:fillRect t="-769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355" y="2526228"/>
                <a:ext cx="891259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</a:t>
                </a:r>
                <a:r>
                  <a:rPr lang="en-US" sz="28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x+y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z in two ways that give two </a:t>
                </a:r>
                <a:r>
                  <a:rPr lang="en-US" sz="2800" i="1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different </a:t>
                </a: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parse trees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" y="2526228"/>
                <a:ext cx="8912599" cy="1384995"/>
              </a:xfrm>
              <a:prstGeom prst="rect">
                <a:avLst/>
              </a:prstGeom>
              <a:blipFill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98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</p:spPr>
            <p:txBody>
              <a:bodyPr/>
              <a:lstStyle/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b="1" dirty="0">
                    <a:ea typeface="+mn-ea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 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ea typeface="+mn-ea"/>
                    <a:sym typeface="Symbol"/>
                  </a:rPr>
                  <a:t>+</a:t>
                </a:r>
                <a:r>
                  <a:rPr lang="en-US" b="1" dirty="0">
                    <a:sym typeface="Symbol"/>
                  </a:rPr>
                  <a:t>E	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sym typeface="Symbol"/>
                      </a:rPr>
                      <m:t>∗</m:t>
                    </m:r>
                  </m:oMath>
                </a14:m>
                <a:r>
                  <a:rPr lang="en-US" b="1" dirty="0">
                    <a:ea typeface="+mn-ea"/>
                    <a:sym typeface="Symbol"/>
                  </a:rPr>
                  <a:t>E </a:t>
                </a:r>
                <a:r>
                  <a:rPr lang="en-US" dirty="0">
                    <a:ea typeface="+mn-ea"/>
                    <a:sym typeface="Symbol"/>
                  </a:rPr>
                  <a:t>| 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(</a:t>
                </a:r>
                <a:r>
                  <a:rPr lang="en-US" b="1" dirty="0">
                    <a:ea typeface="+mn-ea"/>
                    <a:sym typeface="Symbol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ea typeface="+mn-ea"/>
                    <a:sym typeface="Symbol"/>
                  </a:rPr>
                  <a:t>)</a:t>
                </a:r>
                <a:r>
                  <a:rPr lang="en-US" dirty="0">
                    <a:ea typeface="+mn-ea"/>
                    <a:sym typeface="Symbol"/>
                  </a:rPr>
                  <a:t> | x | y | z | 0 | 1 | 2 | 3 | 4 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		</a:t>
                </a:r>
                <a:r>
                  <a:rPr lang="en-US" dirty="0">
                    <a:ea typeface="+mn-ea"/>
                    <a:sym typeface="Symbol"/>
                  </a:rPr>
                  <a:t>| 5 | 6 | 7 | 8 | 9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dirty="0">
                  <a:ea typeface="+mn-ea"/>
                </a:endParaRPr>
              </a:p>
              <a:p>
                <a:pPr>
                  <a:defRPr/>
                </a:pPr>
                <a:endParaRPr lang="en-US" dirty="0"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229600" cy="1137796"/>
              </a:xfrm>
              <a:blipFill>
                <a:blip r:embed="rId2"/>
                <a:stretch>
                  <a:fillRect t="-769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361538" y="2369937"/>
                <a:ext cx="95055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Generate </a:t>
                </a:r>
                <a:r>
                  <a:rPr lang="en-US" sz="28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x+y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z in ways that give two </a:t>
                </a:r>
                <a:r>
                  <a:rPr lang="en-US" sz="2800" i="1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different </a:t>
                </a:r>
                <a:r>
                  <a:rPr lang="en-US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  <a:sym typeface="Symbol"/>
                  </a:rPr>
                  <a:t>parse trees</a:t>
                </a:r>
              </a:p>
              <a:p>
                <a:pPr lvl="1">
                  <a:defRPr/>
                </a:pPr>
                <a:endParaRPr lang="en-US" sz="2800" dirty="0">
                  <a:latin typeface="Franklin Gothic Medium" panose="020B0603020102020204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538" y="2369937"/>
                <a:ext cx="9505538" cy="954107"/>
              </a:xfrm>
              <a:prstGeom prst="rect">
                <a:avLst/>
              </a:prstGeom>
              <a:blipFill>
                <a:blip r:embed="rId3"/>
                <a:stretch>
                  <a:fillRect t="-6579" r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83789" y="3023476"/>
                <a:ext cx="5904422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x+E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 err="1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x+E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(add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the product of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789" y="3023476"/>
                <a:ext cx="5904422" cy="942759"/>
              </a:xfrm>
              <a:prstGeom prst="rect">
                <a:avLst/>
              </a:prstGeom>
              <a:blipFill>
                <a:blip r:embed="rId4"/>
                <a:stretch>
                  <a:fillRect l="-1653" b="-1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04315" y="4296758"/>
                <a:ext cx="4160130" cy="1423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 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x+E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  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⇒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 x+y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7030A0"/>
                        </a:solidFill>
                        <a:latin typeface="Cambria Math"/>
                        <a:sym typeface="Symbol"/>
                      </a:rPr>
                      <m:t>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(add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then multiply by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400" dirty="0">
                    <a:solidFill>
                      <a:srgbClr val="7030A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15" y="4296758"/>
                <a:ext cx="4160130" cy="1423851"/>
              </a:xfrm>
              <a:prstGeom prst="rect">
                <a:avLst/>
              </a:prstGeom>
              <a:blipFill>
                <a:blip r:embed="rId5"/>
                <a:stretch>
                  <a:fillRect l="-2346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3614C69-A274-4448-B0C7-C4B59E75DE69}"/>
              </a:ext>
            </a:extLst>
          </p:cNvPr>
          <p:cNvGrpSpPr/>
          <p:nvPr/>
        </p:nvGrpSpPr>
        <p:grpSpPr>
          <a:xfrm>
            <a:off x="3007539" y="4118842"/>
            <a:ext cx="1894320" cy="2704967"/>
            <a:chOff x="357237" y="2922195"/>
            <a:chExt cx="1894320" cy="27049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61F6BC-EC7A-764D-BF7B-856FD4BFC121}"/>
                </a:ext>
              </a:extLst>
            </p:cNvPr>
            <p:cNvGrpSpPr/>
            <p:nvPr/>
          </p:nvGrpSpPr>
          <p:grpSpPr>
            <a:xfrm>
              <a:off x="367214" y="2922195"/>
              <a:ext cx="1744353" cy="2691645"/>
              <a:chOff x="6073994" y="4218817"/>
              <a:chExt cx="941222" cy="26916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2CF3FEE-E81A-504D-81BF-182B37EBFAAC}"/>
                  </a:ext>
                </a:extLst>
              </p:cNvPr>
              <p:cNvGrpSpPr/>
              <p:nvPr/>
            </p:nvGrpSpPr>
            <p:grpSpPr>
              <a:xfrm>
                <a:off x="6333047" y="4218817"/>
                <a:ext cx="682169" cy="1291954"/>
                <a:chOff x="6419638" y="4445054"/>
                <a:chExt cx="682169" cy="1291954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DF6B1B-C591-B74A-B5A4-82E9F7F59E84}"/>
                    </a:ext>
                  </a:extLst>
                </p:cNvPr>
                <p:cNvSpPr txBox="1"/>
                <p:nvPr/>
              </p:nvSpPr>
              <p:spPr>
                <a:xfrm>
                  <a:off x="6716765" y="4445054"/>
                  <a:ext cx="3850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E</a:t>
                  </a:r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4F79F24-EE55-CD45-B9D4-947D0C5BCFA1}"/>
                    </a:ext>
                  </a:extLst>
                </p:cNvPr>
                <p:cNvCxnSpPr/>
                <p:nvPr/>
              </p:nvCxnSpPr>
              <p:spPr>
                <a:xfrm flipH="1">
                  <a:off x="6534136" y="4936858"/>
                  <a:ext cx="196016" cy="3088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5BE76B-A09F-6D47-92D6-B45F4533AD93}"/>
                    </a:ext>
                  </a:extLst>
                </p:cNvPr>
                <p:cNvCxnSpPr/>
                <p:nvPr/>
              </p:nvCxnSpPr>
              <p:spPr>
                <a:xfrm>
                  <a:off x="6809130" y="4945695"/>
                  <a:ext cx="0" cy="338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8D6AE5D-B27E-CA4D-9B3B-88AA699FA34D}"/>
                    </a:ext>
                  </a:extLst>
                </p:cNvPr>
                <p:cNvCxnSpPr/>
                <p:nvPr/>
              </p:nvCxnSpPr>
              <p:spPr>
                <a:xfrm>
                  <a:off x="6881621" y="4936858"/>
                  <a:ext cx="190340" cy="3189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F251B6-1479-6941-BC8E-DAB9995DEC9F}"/>
                    </a:ext>
                  </a:extLst>
                </p:cNvPr>
                <p:cNvSpPr txBox="1"/>
                <p:nvPr/>
              </p:nvSpPr>
              <p:spPr>
                <a:xfrm>
                  <a:off x="6716765" y="5228351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54D4A16-27A1-4543-9AAA-4DA4B2FDCAA7}"/>
                    </a:ext>
                  </a:extLst>
                </p:cNvPr>
                <p:cNvSpPr/>
                <p:nvPr/>
              </p:nvSpPr>
              <p:spPr>
                <a:xfrm>
                  <a:off x="6419638" y="5152233"/>
                  <a:ext cx="19652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E</a:t>
                  </a:r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21E0E7-6023-C946-8F96-DD6EE1B882E1}"/>
                  </a:ext>
                </a:extLst>
              </p:cNvPr>
              <p:cNvGrpSpPr/>
              <p:nvPr/>
            </p:nvGrpSpPr>
            <p:grpSpPr>
              <a:xfrm>
                <a:off x="6073994" y="5446799"/>
                <a:ext cx="922679" cy="1463663"/>
                <a:chOff x="6147050" y="4889740"/>
                <a:chExt cx="922679" cy="1463663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3A68885-B548-4043-B42D-7D27DE1CB25C}"/>
                    </a:ext>
                  </a:extLst>
                </p:cNvPr>
                <p:cNvSpPr txBox="1"/>
                <p:nvPr/>
              </p:nvSpPr>
              <p:spPr>
                <a:xfrm>
                  <a:off x="6410148" y="5127212"/>
                  <a:ext cx="20846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+</a:t>
                  </a:r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C6990FA-50A7-7644-B020-DDDDAE1BFBE5}"/>
                    </a:ext>
                  </a:extLst>
                </p:cNvPr>
                <p:cNvCxnSpPr/>
                <p:nvPr/>
              </p:nvCxnSpPr>
              <p:spPr>
                <a:xfrm>
                  <a:off x="7069729" y="4889740"/>
                  <a:ext cx="0" cy="3386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AF2C90D-7D95-F94A-902C-922EF8A9756C}"/>
                    </a:ext>
                  </a:extLst>
                </p:cNvPr>
                <p:cNvSpPr/>
                <p:nvPr/>
              </p:nvSpPr>
              <p:spPr>
                <a:xfrm>
                  <a:off x="6147050" y="5768628"/>
                  <a:ext cx="185757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solidFill>
                        <a:srgbClr val="C00000"/>
                      </a:solidFill>
                      <a:latin typeface="Calibri" charset="0"/>
                      <a:sym typeface="Symbol" charset="0"/>
                    </a:rPr>
                    <a:t>x</a:t>
                  </a:r>
                  <a:endParaRPr lang="en-US" dirty="0"/>
                </a:p>
              </p:txBody>
            </p:sp>
          </p:grp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3FCDBB-D5E6-BC4D-B736-B15F6F5C6D7C}"/>
                </a:ext>
              </a:extLst>
            </p:cNvPr>
            <p:cNvSpPr/>
            <p:nvPr/>
          </p:nvSpPr>
          <p:spPr>
            <a:xfrm>
              <a:off x="1887334" y="3629374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6EE39B-E113-D84E-BF6C-7387B8AB7C77}"/>
                </a:ext>
              </a:extLst>
            </p:cNvPr>
            <p:cNvSpPr txBox="1"/>
            <p:nvPr/>
          </p:nvSpPr>
          <p:spPr>
            <a:xfrm>
              <a:off x="1395371" y="3719213"/>
              <a:ext cx="386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*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545DAD-08C3-954B-A384-45D5BD47E82A}"/>
                </a:ext>
              </a:extLst>
            </p:cNvPr>
            <p:cNvSpPr/>
            <p:nvPr/>
          </p:nvSpPr>
          <p:spPr>
            <a:xfrm>
              <a:off x="1905976" y="4410186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z</a:t>
              </a:r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BEF8EB-C665-A749-BE17-1BBB7F35F837}"/>
                </a:ext>
              </a:extLst>
            </p:cNvPr>
            <p:cNvCxnSpPr/>
            <p:nvPr/>
          </p:nvCxnSpPr>
          <p:spPr>
            <a:xfrm flipH="1">
              <a:off x="531588" y="4105848"/>
              <a:ext cx="363274" cy="30885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FA670C-B467-694A-A71F-A49A7F9BF37C}"/>
                </a:ext>
              </a:extLst>
            </p:cNvPr>
            <p:cNvCxnSpPr/>
            <p:nvPr/>
          </p:nvCxnSpPr>
          <p:spPr>
            <a:xfrm>
              <a:off x="1041231" y="4114685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8D94D3-3D16-A24D-BF3A-62B848ABC60B}"/>
                </a:ext>
              </a:extLst>
            </p:cNvPr>
            <p:cNvCxnSpPr/>
            <p:nvPr/>
          </p:nvCxnSpPr>
          <p:spPr>
            <a:xfrm>
              <a:off x="1175577" y="4105848"/>
              <a:ext cx="352754" cy="31893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D9E091-A964-9348-BB52-6186EE11A9DA}"/>
                </a:ext>
              </a:extLst>
            </p:cNvPr>
            <p:cNvSpPr/>
            <p:nvPr/>
          </p:nvSpPr>
          <p:spPr>
            <a:xfrm>
              <a:off x="1338597" y="5042387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y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A96605-63EC-A74E-8866-A0C8075F5B1F}"/>
                </a:ext>
              </a:extLst>
            </p:cNvPr>
            <p:cNvSpPr/>
            <p:nvPr/>
          </p:nvSpPr>
          <p:spPr>
            <a:xfrm>
              <a:off x="357237" y="4327101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3CBA0A-78C1-E147-BF61-0DD901D1C019}"/>
                </a:ext>
              </a:extLst>
            </p:cNvPr>
            <p:cNvSpPr/>
            <p:nvPr/>
          </p:nvSpPr>
          <p:spPr>
            <a:xfrm>
              <a:off x="1338597" y="4339242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D3BE7F-8EEE-764E-A7F8-19CB6BF4126D}"/>
                </a:ext>
              </a:extLst>
            </p:cNvPr>
            <p:cNvCxnSpPr/>
            <p:nvPr/>
          </p:nvCxnSpPr>
          <p:spPr>
            <a:xfrm>
              <a:off x="531588" y="4824277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6AC8A4-CA91-CF40-9BE7-5834B69EFFAD}"/>
                </a:ext>
              </a:extLst>
            </p:cNvPr>
            <p:cNvCxnSpPr/>
            <p:nvPr/>
          </p:nvCxnSpPr>
          <p:spPr>
            <a:xfrm>
              <a:off x="1515655" y="4820232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6A0745-EDE8-874C-9B66-F7B016907477}"/>
              </a:ext>
            </a:extLst>
          </p:cNvPr>
          <p:cNvGrpSpPr/>
          <p:nvPr/>
        </p:nvGrpSpPr>
        <p:grpSpPr>
          <a:xfrm>
            <a:off x="187959" y="2976167"/>
            <a:ext cx="1902435" cy="2753285"/>
            <a:chOff x="2632908" y="4136384"/>
            <a:chExt cx="1902435" cy="27532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92DCD0-026E-B640-8C47-9ADA316B1960}"/>
                </a:ext>
              </a:extLst>
            </p:cNvPr>
            <p:cNvGrpSpPr/>
            <p:nvPr/>
          </p:nvGrpSpPr>
          <p:grpSpPr>
            <a:xfrm>
              <a:off x="2632908" y="4136384"/>
              <a:ext cx="1264254" cy="1291954"/>
              <a:chOff x="6419638" y="4445054"/>
              <a:chExt cx="682169" cy="129195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E621BF-6C56-B64D-A0C0-141FACD323E7}"/>
                  </a:ext>
                </a:extLst>
              </p:cNvPr>
              <p:cNvSpPr txBox="1"/>
              <p:nvPr/>
            </p:nvSpPr>
            <p:spPr>
              <a:xfrm>
                <a:off x="6716765" y="4445054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5E651A8-101D-3F44-B547-6F421ACA5C2E}"/>
                  </a:ext>
                </a:extLst>
              </p:cNvPr>
              <p:cNvCxnSpPr/>
              <p:nvPr/>
            </p:nvCxnSpPr>
            <p:spPr>
              <a:xfrm flipH="1">
                <a:off x="6534136" y="4936858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078211-12E6-5348-A149-E554B17C2D82}"/>
                  </a:ext>
                </a:extLst>
              </p:cNvPr>
              <p:cNvCxnSpPr/>
              <p:nvPr/>
            </p:nvCxnSpPr>
            <p:spPr>
              <a:xfrm>
                <a:off x="6809130" y="494569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8C8FBDD-9752-1C45-84DE-0F2E96457ABF}"/>
                  </a:ext>
                </a:extLst>
              </p:cNvPr>
              <p:cNvCxnSpPr/>
              <p:nvPr/>
            </p:nvCxnSpPr>
            <p:spPr>
              <a:xfrm>
                <a:off x="6881621" y="4936858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C64204-AC4B-024E-9896-9C9004E2CEA5}"/>
                  </a:ext>
                </a:extLst>
              </p:cNvPr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A9D5E2-6D76-AF42-982E-07368E609F32}"/>
                  </a:ext>
                </a:extLst>
              </p:cNvPr>
              <p:cNvSpPr/>
              <p:nvPr/>
            </p:nvSpPr>
            <p:spPr>
              <a:xfrm>
                <a:off x="6419638" y="5152233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8EE47C-E7E9-8E40-97B7-FBEDC7D10510}"/>
                </a:ext>
              </a:extLst>
            </p:cNvPr>
            <p:cNvGrpSpPr/>
            <p:nvPr/>
          </p:nvGrpSpPr>
          <p:grpSpPr>
            <a:xfrm>
              <a:off x="2654439" y="4856540"/>
              <a:ext cx="1208357" cy="1261906"/>
              <a:chOff x="6417721" y="4381914"/>
              <a:chExt cx="652008" cy="12619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155BF3-7559-6543-9CFC-6CF4A599E77E}"/>
                  </a:ext>
                </a:extLst>
              </p:cNvPr>
              <p:cNvSpPr txBox="1"/>
              <p:nvPr/>
            </p:nvSpPr>
            <p:spPr>
              <a:xfrm>
                <a:off x="6699520" y="4381914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E0420B5-1B4F-3343-BB49-CC45B658AC7B}"/>
                  </a:ext>
                </a:extLst>
              </p:cNvPr>
              <p:cNvCxnSpPr/>
              <p:nvPr/>
            </p:nvCxnSpPr>
            <p:spPr>
              <a:xfrm>
                <a:off x="7069729" y="4889740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89E3C7-46AE-1C43-BBF2-D8FF19FFC1FF}"/>
                  </a:ext>
                </a:extLst>
              </p:cNvPr>
              <p:cNvSpPr/>
              <p:nvPr/>
            </p:nvSpPr>
            <p:spPr>
              <a:xfrm>
                <a:off x="6417721" y="5059045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CA7281-DAC1-DC44-8E57-F4385C1E1502}"/>
                </a:ext>
              </a:extLst>
            </p:cNvPr>
            <p:cNvSpPr/>
            <p:nvPr/>
          </p:nvSpPr>
          <p:spPr>
            <a:xfrm>
              <a:off x="3672928" y="4843563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12D748-81B3-0440-8415-88AD1A59E071}"/>
                </a:ext>
              </a:extLst>
            </p:cNvPr>
            <p:cNvSpPr txBox="1"/>
            <p:nvPr/>
          </p:nvSpPr>
          <p:spPr>
            <a:xfrm>
              <a:off x="3680142" y="5673106"/>
              <a:ext cx="386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*</a:t>
              </a:r>
              <a:endParaRPr lang="en-US" sz="2400" dirty="0">
                <a:latin typeface="Franklin Gothic Medium"/>
                <a:cs typeface="Franklin Gothic Medium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7FB02C-CCC2-2A49-A11F-055F10226750}"/>
                </a:ext>
              </a:extLst>
            </p:cNvPr>
            <p:cNvSpPr/>
            <p:nvPr/>
          </p:nvSpPr>
          <p:spPr>
            <a:xfrm>
              <a:off x="4184477" y="6304894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z</a:t>
              </a:r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3F7C6B-2523-7244-A0E2-EF689AE1BFCA}"/>
                </a:ext>
              </a:extLst>
            </p:cNvPr>
            <p:cNvCxnSpPr/>
            <p:nvPr/>
          </p:nvCxnSpPr>
          <p:spPr>
            <a:xfrm flipH="1">
              <a:off x="3364111" y="5350732"/>
              <a:ext cx="363274" cy="30885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E030E1-FFED-0C4F-9289-81650F78D0D0}"/>
                </a:ext>
              </a:extLst>
            </p:cNvPr>
            <p:cNvCxnSpPr/>
            <p:nvPr/>
          </p:nvCxnSpPr>
          <p:spPr>
            <a:xfrm>
              <a:off x="2821241" y="5331671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3D279A-D4BD-9148-90A5-F99457715C41}"/>
                </a:ext>
              </a:extLst>
            </p:cNvPr>
            <p:cNvCxnSpPr/>
            <p:nvPr/>
          </p:nvCxnSpPr>
          <p:spPr>
            <a:xfrm>
              <a:off x="4008100" y="5350732"/>
              <a:ext cx="352754" cy="31893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DE064C-9EDC-F34B-A093-F308B89F5BC3}"/>
                </a:ext>
              </a:extLst>
            </p:cNvPr>
            <p:cNvSpPr/>
            <p:nvPr/>
          </p:nvSpPr>
          <p:spPr>
            <a:xfrm>
              <a:off x="3201487" y="6304894"/>
              <a:ext cx="3442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y</a:t>
              </a:r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66CB08B-69D3-3F42-B237-E9D607409A1F}"/>
                </a:ext>
              </a:extLst>
            </p:cNvPr>
            <p:cNvSpPr/>
            <p:nvPr/>
          </p:nvSpPr>
          <p:spPr>
            <a:xfrm>
              <a:off x="3189760" y="5571985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E093DC-2A05-A44F-9F62-57679A4C3D53}"/>
                </a:ext>
              </a:extLst>
            </p:cNvPr>
            <p:cNvSpPr/>
            <p:nvPr/>
          </p:nvSpPr>
          <p:spPr>
            <a:xfrm>
              <a:off x="4171120" y="5584126"/>
              <a:ext cx="36422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  <a:latin typeface="Calibri" charset="0"/>
                  <a:sym typeface="Symbol" charset="0"/>
                </a:rPr>
                <a:t>E</a:t>
              </a:r>
              <a:endParaRPr 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5862C6-C3CC-AF48-BB28-F658CC828104}"/>
                </a:ext>
              </a:extLst>
            </p:cNvPr>
            <p:cNvCxnSpPr/>
            <p:nvPr/>
          </p:nvCxnSpPr>
          <p:spPr>
            <a:xfrm>
              <a:off x="3364111" y="6069161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6976A0-6682-8E43-A90F-3A40804A932E}"/>
                </a:ext>
              </a:extLst>
            </p:cNvPr>
            <p:cNvCxnSpPr/>
            <p:nvPr/>
          </p:nvCxnSpPr>
          <p:spPr>
            <a:xfrm>
              <a:off x="4348178" y="6065116"/>
              <a:ext cx="0" cy="33861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5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061799" y="3875571"/>
            <a:ext cx="1744353" cy="2691645"/>
            <a:chOff x="6073994" y="4218817"/>
            <a:chExt cx="941222" cy="2691645"/>
          </a:xfrm>
        </p:grpSpPr>
        <p:grpSp>
          <p:nvGrpSpPr>
            <p:cNvPr id="5" name="Group 4"/>
            <p:cNvGrpSpPr/>
            <p:nvPr/>
          </p:nvGrpSpPr>
          <p:grpSpPr>
            <a:xfrm>
              <a:off x="6333047" y="4218817"/>
              <a:ext cx="682169" cy="1291954"/>
              <a:chOff x="6419638" y="4445054"/>
              <a:chExt cx="682169" cy="129195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16765" y="4445054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534136" y="4936858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09130" y="494569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81621" y="4936858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19638" y="5152233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73994" y="5446799"/>
              <a:ext cx="922679" cy="1463663"/>
              <a:chOff x="6147050" y="4889740"/>
              <a:chExt cx="922679" cy="146366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410148" y="5127212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7069729" y="4889740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147050" y="5768628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8581919" y="4582750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89956" y="4672589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00561" y="5363562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226173" y="5059224"/>
            <a:ext cx="363274" cy="30885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5816" y="5068061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70162" y="5059224"/>
            <a:ext cx="352754" cy="31893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033182" y="5995763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51822" y="5280477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033182" y="5292618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226173" y="5777653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210240" y="5773608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24868" y="3091224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No longer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allows:</a:t>
            </a:r>
          </a:p>
        </p:txBody>
      </p:sp>
    </p:spTree>
    <p:extLst>
      <p:ext uri="{BB962C8B-B14F-4D97-AF65-F5344CB8AC3E}">
        <p14:creationId xmlns:p14="http://schemas.microsoft.com/office/powerpoint/2010/main" val="366072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061802" y="3105241"/>
            <a:ext cx="1727570" cy="3461975"/>
            <a:chOff x="6073994" y="3448487"/>
            <a:chExt cx="932166" cy="3461975"/>
          </a:xfrm>
        </p:grpSpPr>
        <p:grpSp>
          <p:nvGrpSpPr>
            <p:cNvPr id="5" name="Group 4"/>
            <p:cNvGrpSpPr/>
            <p:nvPr/>
          </p:nvGrpSpPr>
          <p:grpSpPr>
            <a:xfrm>
              <a:off x="6333047" y="3448487"/>
              <a:ext cx="673113" cy="2062284"/>
              <a:chOff x="6419638" y="3674724"/>
              <a:chExt cx="673113" cy="206228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07709" y="3674724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534136" y="4936858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09130" y="494569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81621" y="4936858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19638" y="5152233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F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73994" y="5446799"/>
              <a:ext cx="922679" cy="1463663"/>
              <a:chOff x="6147050" y="4889740"/>
              <a:chExt cx="922679" cy="146366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400136" y="5339957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7069729" y="4889740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147050" y="5768628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8581919" y="4582750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89956" y="4672589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22937" y="5990740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330652" y="5059224"/>
            <a:ext cx="258796" cy="278672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22379" y="5055889"/>
            <a:ext cx="267576" cy="282007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033182" y="5995763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68349" y="3860749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250460" y="3593888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7405" y="5140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?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2641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45460" y="3875182"/>
            <a:ext cx="1846694" cy="2242460"/>
            <a:chOff x="6011217" y="4218428"/>
            <a:chExt cx="996443" cy="2242460"/>
          </a:xfrm>
        </p:grpSpPr>
        <p:grpSp>
          <p:nvGrpSpPr>
            <p:cNvPr id="5" name="Group 4"/>
            <p:cNvGrpSpPr/>
            <p:nvPr/>
          </p:nvGrpSpPr>
          <p:grpSpPr>
            <a:xfrm>
              <a:off x="6129658" y="4218428"/>
              <a:ext cx="878002" cy="2009151"/>
              <a:chOff x="6216249" y="4444665"/>
              <a:chExt cx="878002" cy="200915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371123" y="4444665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216249" y="4916557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489547" y="494593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49048" y="4906122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97723" y="5869041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11217" y="4916765"/>
              <a:ext cx="893063" cy="1544123"/>
              <a:chOff x="6084273" y="4359706"/>
              <a:chExt cx="893063" cy="154412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82717" y="4359706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77336" y="5565218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084273" y="5093089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7961260" y="4577984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84253" y="5355406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38057" y="5973275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765811" y="5089226"/>
            <a:ext cx="288494" cy="3049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65584" y="5068580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58546" y="5058599"/>
            <a:ext cx="352754" cy="31893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88736" y="5948337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36859" y="4611217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578756" y="5299558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114026" y="5103553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81737" y="5806698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25897" y="3068577"/>
            <a:ext cx="109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Franklin Gothic Medium"/>
                <a:cs typeface="Franklin Gothic Medium"/>
              </a:rPr>
              <a:t>Still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allows:</a:t>
            </a:r>
          </a:p>
        </p:txBody>
      </p:sp>
    </p:spTree>
    <p:extLst>
      <p:ext uri="{BB962C8B-B14F-4D97-AF65-F5344CB8AC3E}">
        <p14:creationId xmlns:p14="http://schemas.microsoft.com/office/powerpoint/2010/main" val="1985134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building precedence in simple arithmetic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</p:spPr>
            <p:txBody>
              <a:bodyPr/>
              <a:lstStyle/>
              <a:p>
                <a:r>
                  <a:rPr lang="en-US" sz="2800" b="1" dirty="0">
                    <a:latin typeface="Calibri" charset="0"/>
                  </a:rPr>
                  <a:t>E</a:t>
                </a:r>
                <a:r>
                  <a:rPr lang="en-US" sz="2800" dirty="0">
                    <a:latin typeface="Calibri" charset="0"/>
                  </a:rPr>
                  <a:t> – expression  (start symbol)</a:t>
                </a:r>
              </a:p>
              <a:p>
                <a:r>
                  <a:rPr lang="en-US" sz="2800" b="1" dirty="0">
                    <a:latin typeface="Calibri" charset="0"/>
                  </a:rPr>
                  <a:t>T</a:t>
                </a:r>
                <a:r>
                  <a:rPr lang="en-US" sz="2800" dirty="0">
                    <a:latin typeface="Calibri" charset="0"/>
                  </a:rPr>
                  <a:t> – term   </a:t>
                </a:r>
                <a:r>
                  <a:rPr lang="en-US" sz="2800" b="1" dirty="0">
                    <a:latin typeface="Calibri" charset="0"/>
                  </a:rPr>
                  <a:t>F</a:t>
                </a:r>
                <a:r>
                  <a:rPr lang="en-US" sz="2800" dirty="0">
                    <a:latin typeface="Calibri" charset="0"/>
                  </a:rPr>
                  <a:t> – factor   </a:t>
                </a:r>
                <a:r>
                  <a:rPr lang="en-US" sz="2800" b="1" dirty="0">
                    <a:latin typeface="Calibri" charset="0"/>
                  </a:rPr>
                  <a:t>I</a:t>
                </a:r>
                <a:r>
                  <a:rPr lang="en-US" sz="2800" dirty="0">
                    <a:latin typeface="Calibri" charset="0"/>
                  </a:rPr>
                  <a:t> – identifier  </a:t>
                </a:r>
                <a:r>
                  <a:rPr lang="en-US" sz="2800" b="1" dirty="0">
                    <a:latin typeface="Calibri" charset="0"/>
                  </a:rPr>
                  <a:t>N</a:t>
                </a:r>
                <a:r>
                  <a:rPr lang="en-US" sz="2800" dirty="0">
                    <a:latin typeface="Calibri" charset="0"/>
                  </a:rPr>
                  <a:t> - number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</a:rPr>
                  <a:t>E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libri" charset="0"/>
                    <a:sym typeface="Symbol" charset="0"/>
                  </a:rPr>
                  <a:t>+</a:t>
                </a:r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T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charset="0"/>
                      </a:rPr>
                      <m:t>∗</m:t>
                    </m:r>
                  </m:oMath>
                </a14:m>
                <a:r>
                  <a:rPr lang="en-US" b="1" dirty="0">
                    <a:latin typeface="Calibri" charset="0"/>
                    <a:sym typeface="Symbol" charset="0"/>
                  </a:rPr>
                  <a:t>T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F 	</a:t>
                </a:r>
                <a:r>
                  <a:rPr lang="en-US" dirty="0">
                    <a:latin typeface="Calibri" charset="0"/>
                    <a:sym typeface="Symbol" charset="0"/>
                  </a:rPr>
                  <a:t> 	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(</a:t>
                </a:r>
                <a:r>
                  <a:rPr lang="en-US" b="1" dirty="0">
                    <a:latin typeface="Calibri" charset="0"/>
                    <a:sym typeface="Symbol" charset="0"/>
                  </a:rPr>
                  <a:t>E</a:t>
                </a:r>
                <a:r>
                  <a:rPr lang="en-US" dirty="0">
                    <a:latin typeface="Cambria Math" panose="02040503050406030204" pitchFamily="18" charset="0"/>
                    <a:sym typeface="Symbol" charset="0"/>
                  </a:rPr>
                  <a:t>)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I</a:t>
                </a:r>
                <a:r>
                  <a:rPr lang="en-US" dirty="0">
                    <a:latin typeface="Calibri" charset="0"/>
                    <a:sym typeface="Symbol" charset="0"/>
                  </a:rPr>
                  <a:t> | </a:t>
                </a:r>
                <a:r>
                  <a:rPr lang="en-US" b="1" dirty="0">
                    <a:latin typeface="Calibri" charset="0"/>
                    <a:sym typeface="Symbol" charset="0"/>
                  </a:rPr>
                  <a:t>N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I 	</a:t>
                </a:r>
                <a:r>
                  <a:rPr lang="en-US" dirty="0">
                    <a:latin typeface="Calibri" charset="0"/>
                    <a:sym typeface="Symbol" charset="0"/>
                  </a:rPr>
                  <a:t> 	x | y | z</a:t>
                </a:r>
              </a:p>
              <a:p>
                <a:pPr marL="457200" lvl="1" indent="0">
                  <a:buFont typeface="Arial" charset="0"/>
                  <a:buNone/>
                </a:pPr>
                <a:r>
                  <a:rPr lang="en-US" b="1" dirty="0">
                    <a:latin typeface="Calibri" charset="0"/>
                    <a:sym typeface="Symbol" charset="0"/>
                  </a:rPr>
                  <a:t>N 	</a:t>
                </a:r>
                <a:r>
                  <a:rPr lang="en-US" dirty="0">
                    <a:latin typeface="Calibri" charset="0"/>
                    <a:sym typeface="Symbol" charset="0"/>
                  </a:rPr>
                  <a:t> 	0 | 1 | 2 | 3 | 4 | 5 | 6 | 7 | 8 | 9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153848"/>
                <a:ext cx="8229600" cy="5140800"/>
              </a:xfrm>
              <a:blipFill rotWithShape="0">
                <a:blip r:embed="rId3"/>
                <a:stretch>
                  <a:fillRect l="-133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45460" y="3875182"/>
            <a:ext cx="1846694" cy="2242460"/>
            <a:chOff x="6011217" y="4218428"/>
            <a:chExt cx="996443" cy="2242460"/>
          </a:xfrm>
        </p:grpSpPr>
        <p:grpSp>
          <p:nvGrpSpPr>
            <p:cNvPr id="5" name="Group 4"/>
            <p:cNvGrpSpPr/>
            <p:nvPr/>
          </p:nvGrpSpPr>
          <p:grpSpPr>
            <a:xfrm>
              <a:off x="6129658" y="4218428"/>
              <a:ext cx="878002" cy="2009151"/>
              <a:chOff x="6216249" y="4444665"/>
              <a:chExt cx="878002" cy="200915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371123" y="4444665"/>
                <a:ext cx="385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E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216249" y="4916557"/>
                <a:ext cx="196016" cy="3088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489547" y="4945935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549048" y="4906122"/>
                <a:ext cx="190340" cy="3189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16765" y="5228351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97723" y="5869041"/>
                <a:ext cx="1965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T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11217" y="4916765"/>
              <a:ext cx="893063" cy="1544123"/>
              <a:chOff x="6084273" y="4359706"/>
              <a:chExt cx="893063" cy="154412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82717" y="4359706"/>
                <a:ext cx="208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+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77336" y="5565218"/>
                <a:ext cx="0" cy="33861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6084273" y="5093089"/>
                <a:ext cx="185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x</a:t>
                </a:r>
                <a:endParaRPr lang="en-US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7961260" y="4577984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05274" y="5355406"/>
            <a:ext cx="38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*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38057" y="5973275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z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765811" y="5089226"/>
            <a:ext cx="288494" cy="3049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65584" y="5068580"/>
            <a:ext cx="0" cy="33861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58546" y="5058599"/>
            <a:ext cx="352754" cy="31893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588736" y="5948337"/>
            <a:ext cx="344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36859" y="4611217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578756" y="5299558"/>
            <a:ext cx="364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charset="0"/>
                <a:sym typeface="Symbol" charset="0"/>
              </a:rPr>
              <a:t>F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114026" y="5103553"/>
            <a:ext cx="0" cy="3386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22366" y="5811435"/>
            <a:ext cx="0" cy="3386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sym typeface="Symbol"/>
              </a:rPr>
              <a:t></a:t>
            </a:r>
            <a:r>
              <a:rPr lang="en-US" dirty="0">
                <a:ea typeface="+mn-ea"/>
                <a:sym typeface="Symbol"/>
              </a:rPr>
              <a:t> </a:t>
            </a:r>
            <a:r>
              <a:rPr lang="en-US" dirty="0">
                <a:latin typeface="+mn-lt"/>
                <a:ea typeface="+mn-ea"/>
                <a:sym typeface="Symbol"/>
              </a:rPr>
              <a:t>matches the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empty string</a:t>
            </a:r>
          </a:p>
          <a:p>
            <a:pPr marL="0" indent="0">
              <a:buNone/>
              <a:defRPr/>
            </a:pPr>
            <a:r>
              <a:rPr lang="en-US" b="1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matches the one character string </a:t>
            </a:r>
            <a:r>
              <a:rPr lang="en-US" i="1" dirty="0">
                <a:solidFill>
                  <a:srgbClr val="C00000"/>
                </a:solidFill>
                <a:latin typeface="+mn-lt"/>
              </a:rPr>
              <a:t>a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 B</a:t>
            </a:r>
            <a:r>
              <a:rPr lang="en-US" sz="3200" dirty="0">
                <a:ea typeface="+mn-ea"/>
                <a:sym typeface="Symbol" pitchFamily="18" charset="2"/>
              </a:rPr>
              <a:t> matches all strings that either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or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 (or both)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AB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 first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 followed by a second part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B</a:t>
            </a:r>
            <a:r>
              <a:rPr lang="en-US" sz="3200" dirty="0">
                <a:ea typeface="+mn-ea"/>
                <a:sym typeface="Symbol" pitchFamily="18" charset="2"/>
              </a:rPr>
              <a:t> matches</a:t>
            </a:r>
          </a:p>
          <a:p>
            <a:pPr marL="342900" lvl="2" indent="-342900">
              <a:defRPr/>
            </a:pP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A*</a:t>
            </a:r>
            <a:r>
              <a:rPr lang="en-US" sz="3200" dirty="0">
                <a:solidFill>
                  <a:srgbClr val="C00000"/>
                </a:solidFill>
                <a:ea typeface="+mn-ea"/>
                <a:sym typeface="Symbol" pitchFamily="18" charset="2"/>
              </a:rPr>
              <a:t> </a:t>
            </a:r>
            <a:r>
              <a:rPr lang="en-US" sz="3200" dirty="0">
                <a:ea typeface="+mn-ea"/>
                <a:sym typeface="Symbol" pitchFamily="18" charset="2"/>
              </a:rPr>
              <a:t>matches all strings that have any number of strings (even 0) that </a:t>
            </a:r>
            <a:r>
              <a:rPr lang="en-US" sz="3200" b="1" dirty="0">
                <a:solidFill>
                  <a:srgbClr val="C00000"/>
                </a:solidFill>
                <a:ea typeface="+mn-ea"/>
                <a:sym typeface="Symbol" pitchFamily="18" charset="2"/>
              </a:rPr>
              <a:t>A</a:t>
            </a:r>
            <a:r>
              <a:rPr lang="en-US" sz="3200" dirty="0">
                <a:ea typeface="+mn-ea"/>
                <a:sym typeface="Symbol" pitchFamily="18" charset="2"/>
              </a:rPr>
              <a:t> matches, one after another</a:t>
            </a:r>
            <a:endParaRPr lang="en-US" sz="3200" dirty="0">
              <a:ea typeface="+mn-ea"/>
              <a:sym typeface="Symbol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7DE94-046B-5F4F-AEEB-B32955C6A0ED}"/>
              </a:ext>
            </a:extLst>
          </p:cNvPr>
          <p:cNvSpPr/>
          <p:nvPr/>
        </p:nvSpPr>
        <p:spPr>
          <a:xfrm>
            <a:off x="4790115" y="6001214"/>
            <a:ext cx="3896686" cy="6467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Yields a</a:t>
            </a:r>
            <a:r>
              <a:rPr lang="en-US" i="1" dirty="0"/>
              <a:t> language = </a:t>
            </a:r>
            <a:r>
              <a:rPr lang="en-US" dirty="0"/>
              <a:t>the set of strings</a:t>
            </a:r>
            <a:r>
              <a:rPr lang="en-US" i="1" dirty="0"/>
              <a:t> </a:t>
            </a:r>
            <a:r>
              <a:rPr lang="en-US" dirty="0"/>
              <a:t>matched by the regular expression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A381FA-AE47-6045-A730-B1F2BEAC3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class: Regular Expression is a “pattern”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and recursively-defined sets of strings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 CFG with the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dirty="0">
                <a:latin typeface="Calibri" charset="0"/>
              </a:rPr>
              <a:t> as its </a:t>
            </a:r>
            <a:r>
              <a:rPr lang="en-US" sz="2800" i="1" dirty="0">
                <a:latin typeface="Calibri" charset="0"/>
              </a:rPr>
              <a:t>only</a:t>
            </a:r>
            <a:r>
              <a:rPr lang="en-US" sz="2800" dirty="0">
                <a:latin typeface="Calibri" charset="0"/>
              </a:rPr>
              <a:t> variable recursively defines the set of strings of terminals that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dirty="0">
                <a:latin typeface="Calibri" charset="0"/>
              </a:rPr>
              <a:t> can generate</a:t>
            </a:r>
          </a:p>
          <a:p>
            <a:pPr lvl="3"/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A CFG with more than one variable is a simultaneous recursive definition of the sets of strings generated by </a:t>
            </a:r>
            <a:r>
              <a:rPr lang="en-US" sz="2800" i="1" dirty="0">
                <a:latin typeface="Calibri" charset="0"/>
              </a:rPr>
              <a:t>each</a:t>
            </a:r>
            <a:r>
              <a:rPr lang="en-US" sz="2800" dirty="0">
                <a:latin typeface="Calibri" charset="0"/>
              </a:rPr>
              <a:t> of its variables</a:t>
            </a:r>
          </a:p>
          <a:p>
            <a:pPr lvl="1"/>
            <a:r>
              <a:rPr lang="en-US" dirty="0">
                <a:latin typeface="Calibri" charset="0"/>
              </a:rPr>
              <a:t>sometimes necessary to use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2694354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36129"/>
            <a:ext cx="8001000" cy="1600200"/>
          </a:xfrm>
          <a:prstGeom prst="rect">
            <a:avLst/>
          </a:prstGeom>
          <a:solidFill>
            <a:schemeClr val="accent3">
              <a:lumMod val="20000"/>
              <a:lumOff val="80000"/>
              <a:alpha val="85098"/>
            </a:schemeClr>
          </a:solidFill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6129"/>
                <a:ext cx="8229600" cy="4525963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b="1" dirty="0"/>
                  <a:t>Theorem:</a:t>
                </a:r>
                <a:r>
                  <a:rPr lang="en-US" dirty="0"/>
                  <a:t>   For any set of strings (language)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latin typeface="Symbol" pitchFamily="18" charset="2"/>
                    <a:sym typeface="Symbol" pitchFamily="18" charset="2"/>
                  </a:rPr>
                  <a:t> </a:t>
                </a:r>
                <a:r>
                  <a:rPr lang="en-US" dirty="0"/>
                  <a:t>described by a regular expression, there is a CFG that recognizes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endParaRPr lang="en-US" dirty="0"/>
              </a:p>
              <a:p>
                <a:pPr marL="0" indent="0">
                  <a:buFont typeface="Arial" charset="0"/>
                  <a:buNone/>
                </a:pPr>
                <a:r>
                  <a:rPr lang="en-US" dirty="0"/>
                  <a:t>Proof idea:</a:t>
                </a:r>
              </a:p>
              <a:p>
                <a:pPr marL="0" indent="0">
                  <a:buNone/>
                </a:pPr>
                <a:r>
                  <a:rPr lang="en-US" dirty="0"/>
                  <a:t>P(A) is “A is recognized by some CFG”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dirty="0"/>
                  <a:t>Structural induction based on the recursive definition of regular expressions...</a:t>
                </a:r>
              </a:p>
              <a:p>
                <a:pPr marL="0" indent="0">
                  <a:buFont typeface="Arial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6129"/>
                <a:ext cx="8229600" cy="4525963"/>
              </a:xfrm>
              <a:blipFill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CFGs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654414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Regular Expressions over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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38952"/>
            <a:ext cx="8534400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Basis:</a:t>
            </a:r>
          </a:p>
          <a:p>
            <a:pPr lvl="1"/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ɛ</a:t>
            </a:r>
            <a:r>
              <a:rPr lang="en-US" dirty="0">
                <a:sym typeface="Symbol" pitchFamily="18" charset="2"/>
              </a:rPr>
              <a:t> is a regular expression</a:t>
            </a:r>
          </a:p>
          <a:p>
            <a:pPr lvl="1"/>
            <a:r>
              <a:rPr lang="en-US" b="1" i="1" dirty="0"/>
              <a:t>a</a:t>
            </a:r>
            <a:r>
              <a:rPr lang="en-US" dirty="0"/>
              <a:t> is a regular expression </a:t>
            </a:r>
            <a:r>
              <a:rPr lang="en-US" dirty="0">
                <a:sym typeface="Symbol" pitchFamily="18" charset="2"/>
              </a:rPr>
              <a:t>for any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</a:t>
            </a:r>
          </a:p>
          <a:p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Recursive step: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are regular expressions then so are:</a:t>
            </a:r>
          </a:p>
          <a:p>
            <a:pPr lvl="2"/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</a:t>
            </a:r>
            <a:r>
              <a:rPr lang="en-US" sz="2800" b="1" dirty="0">
                <a:sym typeface="Symbol" pitchFamily="18" charset="2"/>
              </a:rPr>
              <a:t> B</a:t>
            </a:r>
            <a:endParaRPr lang="en-US" sz="2800" dirty="0">
              <a:sym typeface="Symbol" pitchFamily="18" charset="2"/>
            </a:endParaRPr>
          </a:p>
          <a:p>
            <a:pPr lvl="2"/>
            <a:r>
              <a:rPr lang="en-US" sz="2800" b="1" dirty="0">
                <a:sym typeface="Symbol" pitchFamily="18" charset="2"/>
              </a:rPr>
              <a:t>AB</a:t>
            </a:r>
            <a:endParaRPr lang="en-US" sz="2800" dirty="0">
              <a:sym typeface="Symbol" pitchFamily="18" charset="2"/>
            </a:endParaRPr>
          </a:p>
          <a:p>
            <a:pPr lvl="2"/>
            <a:r>
              <a:rPr lang="en-US" sz="2800" b="1" dirty="0">
                <a:sym typeface="Symbol" pitchFamily="18" charset="2"/>
              </a:rPr>
              <a:t>A*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9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are more general than 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356" y="1176426"/>
                <a:ext cx="8099778" cy="5140800"/>
              </a:xfrm>
            </p:spPr>
            <p:txBody>
              <a:bodyPr/>
              <a:lstStyle/>
              <a:p>
                <a:r>
                  <a:rPr lang="en-US" sz="2800" dirty="0">
                    <a:latin typeface="Calibri" charset="0"/>
                  </a:rPr>
                  <a:t>CFG to match RE </a:t>
                </a:r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</a:t>
                </a:r>
                <a:endParaRPr lang="en-US" sz="2800" dirty="0">
                  <a:latin typeface="Calibri" charset="0"/>
                </a:endParaRPr>
              </a:p>
              <a:p>
                <a:pPr marL="628650" lvl="2"/>
                <a:endParaRPr lang="en-US" sz="2000" b="1" dirty="0">
                  <a:latin typeface="Calibri" charset="0"/>
                </a:endParaRPr>
              </a:p>
              <a:p>
                <a:pPr marL="628650" lvl="2"/>
                <a:r>
                  <a:rPr lang="en-US" b="1" dirty="0">
                    <a:latin typeface="Calibri" charset="0"/>
                  </a:rPr>
                  <a:t>S </a:t>
                </a:r>
                <a:r>
                  <a:rPr lang="en-US" dirty="0">
                    <a:latin typeface="Calibri" charset="0"/>
                    <a:sym typeface="Symbol" charset="0"/>
                  </a:rPr>
                  <a:t> </a:t>
                </a:r>
                <a:r>
                  <a:rPr lang="en-US" b="1" dirty="0">
                    <a:solidFill>
                      <a:srgbClr val="C00000"/>
                    </a:solidFill>
                    <a:sym typeface="Symbol"/>
                  </a:rPr>
                  <a:t></a:t>
                </a:r>
                <a:endParaRPr lang="en-US" dirty="0">
                  <a:latin typeface="Calibri" charset="0"/>
                </a:endParaRPr>
              </a:p>
              <a:p>
                <a:pPr lvl="1"/>
                <a:endParaRPr lang="en-US" sz="2400" dirty="0">
                  <a:latin typeface="Calibri" charset="0"/>
                </a:endParaRPr>
              </a:p>
              <a:p>
                <a:r>
                  <a:rPr lang="en-US" sz="2800" dirty="0">
                    <a:latin typeface="Calibri" charset="0"/>
                  </a:rPr>
                  <a:t>CFG to match RE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a</a:t>
                </a:r>
                <a:r>
                  <a:rPr lang="en-US" sz="2800" dirty="0">
                    <a:latin typeface="Calibri" charset="0"/>
                  </a:rPr>
                  <a:t> (for any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dirty="0">
                    <a:latin typeface="Calibri" charset="0"/>
                  </a:rPr>
                  <a:t>)</a:t>
                </a:r>
              </a:p>
              <a:p>
                <a:pPr marL="571500" lvl="2"/>
                <a:endParaRPr lang="en-US" sz="2000" dirty="0">
                  <a:latin typeface="Calibri" charset="0"/>
                </a:endParaRPr>
              </a:p>
              <a:p>
                <a:pPr marL="571500" lvl="2"/>
                <a:r>
                  <a:rPr lang="en-US" b="1" dirty="0">
                    <a:latin typeface="Calibri" charset="0"/>
                  </a:rPr>
                  <a:t>S </a:t>
                </a:r>
                <a:r>
                  <a:rPr lang="en-US" dirty="0">
                    <a:latin typeface="Calibri" charset="0"/>
                    <a:sym typeface="Symbol" charset="0"/>
                  </a:rPr>
                  <a:t> a</a:t>
                </a:r>
                <a:endParaRPr lang="en-US" dirty="0">
                  <a:latin typeface="Calibri" charset="0"/>
                </a:endParaRPr>
              </a:p>
            </p:txBody>
          </p:sp>
        </mc:Choice>
        <mc:Fallback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356" y="1176426"/>
                <a:ext cx="8099778" cy="5140800"/>
              </a:xfrm>
              <a:blipFill>
                <a:blip r:embed="rId2"/>
                <a:stretch>
                  <a:fillRect l="-1354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66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are more general than 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charset="0"/>
              </a:rPr>
              <a:t>Suppose	CFG with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baseline="-25000" dirty="0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 matches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 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		CFG with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baseline="-25000" dirty="0">
                <a:latin typeface="Calibri" charset="0"/>
              </a:rPr>
              <a:t>B</a:t>
            </a:r>
            <a:r>
              <a:rPr lang="en-US" sz="2800" dirty="0">
                <a:latin typeface="Calibri" charset="0"/>
              </a:rPr>
              <a:t> matches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B</a:t>
            </a:r>
            <a:endParaRPr lang="en-US" sz="2800" dirty="0">
              <a:latin typeface="Calibri" charset="0"/>
            </a:endParaRP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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 B</a:t>
            </a:r>
            <a:endParaRPr lang="en-US" sz="2800" dirty="0">
              <a:latin typeface="Calibri" charset="0"/>
            </a:endParaRPr>
          </a:p>
          <a:p>
            <a:pPr marL="628650" lvl="2"/>
            <a:endParaRPr lang="en-US" sz="2000" b="1" dirty="0">
              <a:latin typeface="Calibri" charset="0"/>
            </a:endParaRPr>
          </a:p>
          <a:p>
            <a:pPr marL="628650" lvl="2"/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A</a:t>
            </a:r>
            <a:r>
              <a:rPr lang="en-US" dirty="0">
                <a:latin typeface="Calibri" charset="0"/>
                <a:sym typeface="Symbol" charset="0"/>
              </a:rPr>
              <a:t> |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				+ rules from original CFGs</a:t>
            </a:r>
            <a:endParaRPr lang="en-US" baseline="-250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AB</a:t>
            </a:r>
            <a:endParaRPr lang="en-US" sz="2800" dirty="0">
              <a:latin typeface="Calibri" charset="0"/>
            </a:endParaRPr>
          </a:p>
          <a:p>
            <a:pPr marL="571500" lvl="2"/>
            <a:endParaRPr lang="en-US" sz="2000" dirty="0">
              <a:latin typeface="Calibri" charset="0"/>
            </a:endParaRPr>
          </a:p>
          <a:p>
            <a:pPr marL="571500" lvl="2"/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aseline="-25000" dirty="0">
                <a:latin typeface="Calibri" charset="0"/>
                <a:sym typeface="Symbol" charset="0"/>
              </a:rPr>
              <a:t>A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aseline="-25000" dirty="0">
                <a:latin typeface="Calibri" charset="0"/>
                <a:sym typeface="Symbol" charset="0"/>
              </a:rPr>
              <a:t>B</a:t>
            </a:r>
            <a:r>
              <a:rPr lang="en-US" dirty="0">
                <a:latin typeface="Calibri" charset="0"/>
                <a:sym typeface="Symbol" charset="0"/>
              </a:rPr>
              <a:t>					+ rules from original CFGs</a:t>
            </a:r>
            <a:endParaRPr lang="en-US" baseline="-25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87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CFGs are more general than 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02356" y="1176426"/>
            <a:ext cx="809977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charset="0"/>
              </a:rPr>
              <a:t>Suppose	CFG with start symbol </a:t>
            </a:r>
            <a:r>
              <a:rPr lang="en-US" sz="2800" b="1" dirty="0">
                <a:latin typeface="Calibri" charset="0"/>
              </a:rPr>
              <a:t>S</a:t>
            </a:r>
            <a:r>
              <a:rPr lang="en-US" sz="2800" b="1" baseline="-25000" dirty="0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 matches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 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	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CFG to match RE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sym typeface="Symbol" pitchFamily="18" charset="2"/>
              </a:rPr>
              <a:t>*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		</a:t>
            </a:r>
            <a:r>
              <a:rPr lang="en-US" sz="2800" dirty="0">
                <a:latin typeface="+mn-lt"/>
                <a:sym typeface="Symbol" pitchFamily="18" charset="2"/>
              </a:rPr>
              <a:t>(= </a:t>
            </a:r>
            <a:r>
              <a:rPr lang="en-US" sz="2800" b="1" dirty="0">
                <a:latin typeface="+mn-lt"/>
                <a:sym typeface="Symbol"/>
              </a:rPr>
              <a:t> </a:t>
            </a:r>
            <a:r>
              <a:rPr lang="en-US" sz="2800" dirty="0">
                <a:latin typeface="+mn-lt"/>
                <a:ea typeface="Cambria Math"/>
                <a:sym typeface="Symbol"/>
              </a:rPr>
              <a:t></a:t>
            </a:r>
            <a:r>
              <a:rPr lang="en-US" sz="2800" b="1" dirty="0">
                <a:latin typeface="+mn-lt"/>
                <a:sym typeface="Symbol" pitchFamily="18" charset="2"/>
              </a:rPr>
              <a:t> A </a:t>
            </a:r>
            <a:r>
              <a:rPr lang="en-US" sz="2800" dirty="0">
                <a:latin typeface="+mn-lt"/>
                <a:ea typeface="Cambria Math"/>
                <a:sym typeface="Symbol"/>
              </a:rPr>
              <a:t> </a:t>
            </a:r>
            <a:r>
              <a:rPr lang="en-US" sz="2800" b="1" dirty="0">
                <a:latin typeface="+mn-lt"/>
                <a:sym typeface="Symbol" pitchFamily="18" charset="2"/>
              </a:rPr>
              <a:t>AA </a:t>
            </a:r>
            <a:r>
              <a:rPr lang="en-US" sz="2800" dirty="0">
                <a:latin typeface="+mn-lt"/>
                <a:ea typeface="Cambria Math"/>
                <a:sym typeface="Symbol"/>
              </a:rPr>
              <a:t> </a:t>
            </a:r>
            <a:r>
              <a:rPr lang="en-US" sz="2800" b="1" dirty="0">
                <a:latin typeface="+mn-lt"/>
                <a:sym typeface="Symbol" pitchFamily="18" charset="2"/>
              </a:rPr>
              <a:t>AAA </a:t>
            </a:r>
            <a:r>
              <a:rPr lang="en-US" sz="2800" dirty="0">
                <a:latin typeface="+mn-lt"/>
                <a:ea typeface="Cambria Math"/>
                <a:sym typeface="Symbol"/>
              </a:rPr>
              <a:t> ... </a:t>
            </a:r>
            <a:r>
              <a:rPr lang="en-US" sz="2800" dirty="0">
                <a:latin typeface="+mn-lt"/>
                <a:sym typeface="Symbol" pitchFamily="18" charset="2"/>
              </a:rPr>
              <a:t>)</a:t>
            </a:r>
            <a:endParaRPr lang="en-US" sz="2800" baseline="30000" dirty="0">
              <a:latin typeface="+mn-lt"/>
            </a:endParaRPr>
          </a:p>
          <a:p>
            <a:pPr marL="628650" lvl="2"/>
            <a:endParaRPr lang="en-US" sz="2000" b="1" dirty="0">
              <a:latin typeface="Calibri" charset="0"/>
            </a:endParaRPr>
          </a:p>
          <a:p>
            <a:pPr marL="628650" lvl="2"/>
            <a:r>
              <a:rPr lang="en-US" b="1" dirty="0">
                <a:latin typeface="Calibri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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A</a:t>
            </a:r>
            <a:r>
              <a:rPr lang="en-US" baseline="-25000" dirty="0">
                <a:latin typeface="Calibri" charset="0"/>
                <a:sym typeface="Symbol" charset="0"/>
              </a:rPr>
              <a:t> </a:t>
            </a:r>
            <a:r>
              <a:rPr lang="en-US" b="1" dirty="0">
                <a:latin typeface="Calibri" charset="0"/>
                <a:sym typeface="Symbol" charset="0"/>
              </a:rPr>
              <a:t>S </a:t>
            </a:r>
            <a:r>
              <a:rPr lang="en-US" dirty="0">
                <a:latin typeface="Calibri" charset="0"/>
                <a:sym typeface="Symbol" charset="0"/>
              </a:rPr>
              <a:t>| 				+ rules from CFG with </a:t>
            </a:r>
            <a:r>
              <a:rPr lang="en-US" b="1" dirty="0">
                <a:latin typeface="Calibri" charset="0"/>
                <a:sym typeface="Symbol" charset="0"/>
              </a:rPr>
              <a:t>S</a:t>
            </a:r>
            <a:r>
              <a:rPr lang="en-US" b="1" baseline="-25000" dirty="0">
                <a:latin typeface="Calibri" charset="0"/>
                <a:sym typeface="Symbol" charset="0"/>
              </a:rPr>
              <a:t>A</a:t>
            </a:r>
            <a:endParaRPr lang="en-US" baseline="-25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52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Backus-Naur Form  (The same thing…)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7512" y="1153848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BNF (Backus-Naur Form) grammars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Originally used to define programming languages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Variables denoted by long names in angle brackets, e.g.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&lt;identifier&gt;, &lt;if-then-else-statement&gt;,                &lt;assignment-statement&gt;, &lt;condition&gt;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∷=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 used instead of 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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512" y="1153848"/>
                <a:ext cx="8229600" cy="5140800"/>
              </a:xfrm>
              <a:blipFill rotWithShape="1">
                <a:blip r:embed="rId2"/>
                <a:stretch>
                  <a:fillRect l="-1926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369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BNF for C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7" y="1083028"/>
            <a:ext cx="76962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119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BNF for (Simple) English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867422" cy="5140800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Back to middle school: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&lt;sentence&gt;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+mn-ea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&lt;noun phrase&gt;&lt;verb phrase&gt;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&lt;noun phrase&gt;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=&lt;article&gt;&lt;adjective&gt;&lt;noun&gt;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&lt;verb phrase&gt;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&lt;verb&gt;&lt;adverb&gt;|&lt;verb&gt;&lt;object&gt;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  &lt;object&gt;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∷=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a typeface="+mn-ea"/>
                  </a:rPr>
                  <a:t>&lt;noun phrase&gt;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1600" dirty="0">
                    <a:ea typeface="+mn-ea"/>
                  </a:rPr>
                  <a:t>				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Parse: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	The yellow duck squeaked loudly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800" dirty="0">
                    <a:ea typeface="+mn-ea"/>
                  </a:rPr>
                  <a:t>	The red truck hit a parked car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867422" cy="5140800"/>
              </a:xfrm>
              <a:blipFill rotWithShape="1">
                <a:blip r:embed="rId3"/>
                <a:stretch>
                  <a:fillRect l="-1375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741B-7001-4E13-81AD-CFC22B00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EBA3-D5EB-427E-BBC8-0DC70C7E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                                      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     </a:t>
            </a:r>
          </a:p>
          <a:p>
            <a:pPr marL="0" indent="0">
              <a:buNone/>
            </a:pPr>
            <a:endParaRPr lang="en-US" sz="32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3BFC7F-373C-4058-8BD9-F920E1DA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35888"/>
              </p:ext>
            </p:extLst>
          </p:nvPr>
        </p:nvGraphicFramePr>
        <p:xfrm>
          <a:off x="432034" y="1507439"/>
          <a:ext cx="8254766" cy="461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095">
                  <a:extLst>
                    <a:ext uri="{9D8B030D-6E8A-4147-A177-3AD203B41FA5}">
                      <a16:colId xmlns:a16="http://schemas.microsoft.com/office/drawing/2014/main" val="3469326193"/>
                    </a:ext>
                  </a:extLst>
                </a:gridCol>
                <a:gridCol w="4974671">
                  <a:extLst>
                    <a:ext uri="{9D8B030D-6E8A-4147-A177-3AD203B41FA5}">
                      <a16:colId xmlns:a16="http://schemas.microsoft.com/office/drawing/2014/main" val="1190678105"/>
                    </a:ext>
                  </a:extLst>
                </a:gridCol>
              </a:tblGrid>
              <a:tr h="39035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Regular 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026265"/>
                  </a:ext>
                </a:extLst>
              </a:tr>
              <a:tr h="5492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001*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{00, 001, 0011, 00111, …}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540836"/>
                  </a:ext>
                </a:extLst>
              </a:tr>
              <a:tr h="730146"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0*1*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  <a:latin typeface="Franklin Gothic Medium"/>
                        </a:rPr>
                        <a:t>{Binary strings with a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ny number of 0s followed by any number of 1s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180380"/>
                  </a:ext>
                </a:extLst>
              </a:tr>
              <a:tr h="6831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  <a:sym typeface="Symbol" pitchFamily="18" charset="2"/>
                        </a:rPr>
                        <a:t> 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1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) 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  <a:sym typeface="Symbol" pitchFamily="18" charset="2"/>
                        </a:rPr>
                        <a:t> 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  <a:sym typeface="Symbol" pitchFamily="18" charset="2"/>
                        </a:rPr>
                        <a:t>1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  <a:sym typeface="Symbol" pitchFamily="18" charset="2"/>
                        </a:rPr>
                        <a:t>) 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  <a:sym typeface="Symbol" pitchFamily="18" charset="2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{0000, 1000, 0010, 1010}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36474"/>
                  </a:ext>
                </a:extLst>
              </a:tr>
              <a:tr h="6831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0*1*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)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*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{All binary strings}</a:t>
                      </a:r>
                      <a:r>
                        <a:rPr lang="en-US" sz="2000" b="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{0,1}*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443933"/>
                  </a:ext>
                </a:extLst>
              </a:tr>
              <a:tr h="6831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  <a:sym typeface="Symbol" pitchFamily="18" charset="2"/>
                        </a:rPr>
                        <a:t> 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1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)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*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{All binary strings}={0,1}*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390921"/>
                  </a:ext>
                </a:extLst>
              </a:tr>
              <a:tr h="6831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  <a:sym typeface="Symbol" pitchFamily="18" charset="2"/>
                        </a:rPr>
                        <a:t> 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1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)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* 0110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(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  <a:sym typeface="Symbol" pitchFamily="18" charset="2"/>
                        </a:rPr>
                        <a:t> 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1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)</a:t>
                      </a:r>
                      <a:r>
                        <a:rPr lang="en-US" sz="2400" b="1" i="1" dirty="0">
                          <a:solidFill>
                            <a:srgbClr val="C00000"/>
                          </a:solidFill>
                          <a:latin typeface="Franklin Gothic Medium" panose="020B0603020102020204" pitchFamily="34" charset="0"/>
                        </a:rPr>
                        <a:t>*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  <a:latin typeface="Franklin Gothic Medium"/>
                          <a:cs typeface="Franklin Gothic Medium"/>
                        </a:rPr>
                        <a:t>{All binary strings containing substring 0110}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7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14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22955"/>
            <a:ext cx="8229600" cy="668867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Used to define the </a:t>
            </a:r>
            <a:r>
              <a:rPr lang="en-US" altLang="ja-JP" sz="2600" i="1" dirty="0">
                <a:latin typeface="Franklin Gothic Medium" panose="020B0603020102020204" pitchFamily="34" charset="0"/>
              </a:rPr>
              <a:t>tokens</a:t>
            </a:r>
            <a:r>
              <a:rPr lang="en-US" altLang="ja-JP" sz="2600" dirty="0">
                <a:latin typeface="Franklin Gothic Medium" panose="020B0603020102020204" pitchFamily="34" charset="0"/>
              </a:rPr>
              <a:t> of a programming language</a:t>
            </a:r>
          </a:p>
          <a:p>
            <a:pPr marL="971550" lvl="3" indent="-342900">
              <a:buFont typeface="System Font Regular"/>
              <a:buChar char="–"/>
            </a:pPr>
            <a:r>
              <a:rPr lang="en-US" sz="2400" dirty="0">
                <a:latin typeface="Franklin Gothic Medium" panose="020B0603020102020204" pitchFamily="34" charset="0"/>
              </a:rPr>
              <a:t>legal variable names, keywords, etc.</a:t>
            </a:r>
            <a:br>
              <a:rPr lang="en-US" sz="2400" dirty="0">
                <a:latin typeface="Franklin Gothic Medium" panose="020B0603020102020204" pitchFamily="34" charset="0"/>
              </a:rPr>
            </a:br>
            <a:endParaRPr lang="en-US" sz="2400" dirty="0">
              <a:latin typeface="Franklin Gothic Medium" panose="020B0603020102020204" pitchFamily="34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2600" dirty="0">
                <a:latin typeface="Franklin Gothic Medium" panose="020B0603020102020204" pitchFamily="34" charset="0"/>
              </a:rPr>
              <a:t>Used in </a:t>
            </a:r>
            <a:r>
              <a:rPr lang="en-US" sz="2600" b="1" dirty="0">
                <a:latin typeface="Courier New" charset="0"/>
                <a:cs typeface="Courier New" charset="0"/>
              </a:rPr>
              <a:t>grep</a:t>
            </a:r>
            <a:r>
              <a:rPr lang="en-US" sz="2600" dirty="0">
                <a:latin typeface="Franklin Gothic Medium" panose="020B0603020102020204" pitchFamily="34" charset="0"/>
                <a:cs typeface="Courier New" charset="0"/>
              </a:rPr>
              <a:t>,</a:t>
            </a:r>
            <a:r>
              <a:rPr lang="en-US" sz="2600" dirty="0">
                <a:latin typeface="Franklin Gothic Medium" panose="020B0603020102020204" pitchFamily="34" charset="0"/>
              </a:rPr>
              <a:t> a program that does pattern matching searches in UNIX/LINUX</a:t>
            </a:r>
            <a:br>
              <a:rPr lang="en-US" sz="2600" dirty="0">
                <a:latin typeface="Franklin Gothic Medium" panose="020B0603020102020204" pitchFamily="34" charset="0"/>
              </a:rPr>
            </a:br>
            <a:endParaRPr lang="en-US" sz="2600" dirty="0">
              <a:latin typeface="Franklin Gothic Medium" panose="020B0603020102020204" pitchFamily="34" charset="0"/>
            </a:endParaRPr>
          </a:p>
          <a:p>
            <a:r>
              <a:rPr lang="en-US" sz="2600" dirty="0">
                <a:latin typeface="Franklin Gothic Medium" panose="020B0603020102020204" pitchFamily="34" charset="0"/>
              </a:rPr>
              <a:t>We can use regular expressions in programs to process strings!</a:t>
            </a:r>
          </a:p>
        </p:txBody>
      </p:sp>
    </p:spTree>
    <p:extLst>
      <p:ext uri="{BB962C8B-B14F-4D97-AF65-F5344CB8AC3E}">
        <p14:creationId xmlns:p14="http://schemas.microsoft.com/office/powerpoint/2010/main" val="329854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211667"/>
            <a:ext cx="8229600" cy="657578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Regular Expressions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Pattern p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("a*b");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Matcher m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p.matcher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aaaaab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m.matches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[01]</a:t>
            </a:r>
            <a:r>
              <a:rPr lang="en-US" sz="2400" dirty="0">
                <a:latin typeface="Calibri" charset="0"/>
              </a:rPr>
              <a:t>     a 0 or a 1     </a:t>
            </a:r>
            <a:r>
              <a:rPr lang="en-US" sz="2400" b="1" dirty="0">
                <a:latin typeface="Courier New" charset="0"/>
                <a:cs typeface="Courier New" charset="0"/>
              </a:rPr>
              <a:t>^</a:t>
            </a:r>
            <a:r>
              <a:rPr lang="en-US" sz="2400" dirty="0">
                <a:latin typeface="Calibri" charset="0"/>
              </a:rPr>
              <a:t> start of string     </a:t>
            </a:r>
            <a:r>
              <a:rPr lang="en-US" sz="2400" b="1" dirty="0">
                <a:latin typeface="Courier New" charset="0"/>
                <a:cs typeface="Courier New" charset="0"/>
              </a:rPr>
              <a:t>$</a:t>
            </a:r>
            <a:r>
              <a:rPr lang="en-US" sz="2400" dirty="0">
                <a:latin typeface="Calibri" charset="0"/>
              </a:rPr>
              <a:t> end of string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[0-9]</a:t>
            </a:r>
            <a:r>
              <a:rPr lang="en-US" sz="2400" dirty="0">
                <a:latin typeface="Calibri" charset="0"/>
              </a:rPr>
              <a:t>   any single digit       </a:t>
            </a:r>
            <a:r>
              <a:rPr lang="en-US" sz="2400" b="1" dirty="0">
                <a:latin typeface="Courier New" charset="0"/>
                <a:cs typeface="Courier New" charset="0"/>
              </a:rPr>
              <a:t>\.</a:t>
            </a:r>
            <a:r>
              <a:rPr lang="en-US" sz="2400" dirty="0">
                <a:latin typeface="Calibri" charset="0"/>
              </a:rPr>
              <a:t>   period    </a:t>
            </a:r>
            <a:r>
              <a:rPr lang="en-US" sz="2400" b="1" dirty="0">
                <a:latin typeface="Courier New" charset="0"/>
                <a:cs typeface="Courier New" charset="0"/>
              </a:rPr>
              <a:t>\,</a:t>
            </a:r>
            <a:r>
              <a:rPr lang="en-US" sz="2400" dirty="0">
                <a:latin typeface="Calibri" charset="0"/>
              </a:rPr>
              <a:t>  comma  </a:t>
            </a:r>
            <a:r>
              <a:rPr lang="en-US" sz="2400" b="1" dirty="0">
                <a:latin typeface="Courier New" charset="0"/>
                <a:cs typeface="Courier New" charset="0"/>
              </a:rPr>
              <a:t>\-</a:t>
            </a:r>
            <a:r>
              <a:rPr lang="en-US" sz="2400" dirty="0">
                <a:latin typeface="Calibri" charset="0"/>
              </a:rPr>
              <a:t> minus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. </a:t>
            </a:r>
            <a:r>
              <a:rPr lang="en-US" sz="2400" dirty="0">
                <a:latin typeface="Calibri" charset="0"/>
              </a:rPr>
              <a:t>          any single character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ab         a followed by b            </a:t>
            </a:r>
            <a:r>
              <a:rPr lang="en-US" sz="2400" b="1" dirty="0">
                <a:latin typeface="Calibri" charset="0"/>
              </a:rPr>
              <a:t> 	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</a:rPr>
              <a:t>AB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)</a:t>
            </a:r>
          </a:p>
          <a:p>
            <a:pPr marL="457200" lvl="1" indent="0">
              <a:buFont typeface="Arial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alibri" charset="0"/>
              </a:rPr>
              <a:t>a</a:t>
            </a:r>
            <a:r>
              <a:rPr lang="en-US" sz="2400" b="1" dirty="0" err="1">
                <a:latin typeface="Courier New" charset="0"/>
                <a:cs typeface="Courier New" charset="0"/>
              </a:rPr>
              <a:t>|</a:t>
            </a:r>
            <a:r>
              <a:rPr lang="en-US" sz="2400" dirty="0" err="1">
                <a:latin typeface="Calibri" charset="0"/>
              </a:rPr>
              <a:t>b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  <a:r>
              <a:rPr lang="en-US" sz="2400" dirty="0">
                <a:latin typeface="Calibri" charset="0"/>
              </a:rPr>
              <a:t>  a or b 						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cs typeface="Cambria Math" charset="0"/>
                <a:sym typeface="Symbol" charset="0"/>
              </a:rPr>
              <a:t>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  <a:sym typeface="Symbol" charset="0"/>
              </a:rPr>
              <a:t> B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?</a:t>
            </a:r>
            <a:r>
              <a:rPr lang="en-US" sz="2400" dirty="0">
                <a:latin typeface="Calibri" charset="0"/>
              </a:rPr>
              <a:t>         zero or one of a            	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charset="0"/>
                <a:cs typeface="Cambria Math" charset="0"/>
                <a:sym typeface="Symbol" charset="0"/>
              </a:rPr>
              <a:t>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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sym typeface="Symbol" charset="0"/>
              </a:rPr>
              <a:t>)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*</a:t>
            </a:r>
            <a:r>
              <a:rPr lang="en-US" sz="2400" dirty="0">
                <a:latin typeface="Calibri" charset="0"/>
              </a:rPr>
              <a:t>         zero or more of a          	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*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>
                <a:latin typeface="Calibri" charset="0"/>
              </a:rPr>
              <a:t>a</a:t>
            </a:r>
            <a:r>
              <a:rPr lang="en-US" sz="2400" b="1" dirty="0">
                <a:latin typeface="Courier New" charset="0"/>
                <a:cs typeface="Courier New" charset="0"/>
              </a:rPr>
              <a:t>+</a:t>
            </a:r>
            <a:r>
              <a:rPr lang="en-US" sz="2400" dirty="0">
                <a:latin typeface="Calibri" charset="0"/>
              </a:rPr>
              <a:t>         one or more of a          	</a:t>
            </a:r>
            <a:r>
              <a:rPr lang="en-US" sz="2400" b="1" dirty="0">
                <a:solidFill>
                  <a:srgbClr val="C00000"/>
                </a:solidFill>
                <a:latin typeface="Calibri" charset="0"/>
              </a:rPr>
              <a:t>AA</a:t>
            </a: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* </a:t>
            </a:r>
          </a:p>
          <a:p>
            <a:r>
              <a:rPr lang="en-US" sz="2400" dirty="0">
                <a:latin typeface="Calibri" charset="0"/>
                <a:cs typeface="Courier New" charset="0"/>
              </a:rPr>
              <a:t>e.g.   </a:t>
            </a:r>
            <a:r>
              <a:rPr lang="en-US" sz="2400" b="1" dirty="0">
                <a:latin typeface="Courier New" charset="0"/>
                <a:cs typeface="Courier New" charset="0"/>
              </a:rPr>
              <a:t>^[\-+]?[0-9]*(\.|\,)?[0-9]+$</a:t>
            </a:r>
            <a:r>
              <a:rPr lang="en-US" sz="2400" dirty="0">
                <a:latin typeface="Calibri" charset="0"/>
              </a:rPr>
              <a:t>      </a:t>
            </a:r>
          </a:p>
          <a:p>
            <a:pPr>
              <a:buFont typeface="Arial" charset="0"/>
              <a:buNone/>
            </a:pPr>
            <a:r>
              <a:rPr lang="en-US" sz="2400" dirty="0">
                <a:latin typeface="Calibri" charset="0"/>
              </a:rPr>
              <a:t>               General form of decimal number  e.g.  9.12  or -9,8 (Europe)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8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97555"/>
            <a:ext cx="8229600" cy="615244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All binary strings that have an even # of 1’s</a:t>
            </a: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  <a:p>
            <a:endParaRPr lang="en-US" sz="2800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CEB5-E202-C5A1-3A68-16B6929F36E2}"/>
              </a:ext>
            </a:extLst>
          </p:cNvPr>
          <p:cNvSpPr txBox="1"/>
          <p:nvPr/>
        </p:nvSpPr>
        <p:spPr>
          <a:xfrm>
            <a:off x="2070847" y="2039488"/>
            <a:ext cx="326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e.g.,  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b="1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35353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15270</TotalTime>
  <Words>2835</Words>
  <Application>Microsoft Office PowerPoint</Application>
  <PresentationFormat>On-screen Show (4:3)</PresentationFormat>
  <Paragraphs>452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Courier New</vt:lpstr>
      <vt:lpstr>Franklin Gothic Medium</vt:lpstr>
      <vt:lpstr>Symbol</vt:lpstr>
      <vt:lpstr>System Font Regular</vt:lpstr>
      <vt:lpstr>Office Theme</vt:lpstr>
      <vt:lpstr>CSE 311: Foundations of Computing</vt:lpstr>
      <vt:lpstr>Last class: Languages:  Sets of Strings</vt:lpstr>
      <vt:lpstr>Last class: Regular Expressions</vt:lpstr>
      <vt:lpstr>Last class: Regular Expression is a “pattern”</vt:lpstr>
      <vt:lpstr>Last class: Examples</vt:lpstr>
      <vt:lpstr>Regular Expressions in Practice</vt:lpstr>
      <vt:lpstr>Regular Expressions in Java</vt:lpstr>
      <vt:lpstr>Examples</vt:lpstr>
      <vt:lpstr>Examples</vt:lpstr>
      <vt:lpstr>Examples</vt:lpstr>
      <vt:lpstr>Examples</vt:lpstr>
      <vt:lpstr>Limitations of Regular Expressions</vt:lpstr>
      <vt:lpstr>Context-Free Grammars</vt:lpstr>
      <vt:lpstr>How CFGs generate strings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Example Context-Free Grammars</vt:lpstr>
      <vt:lpstr>Simple Arithmetic Expressions</vt:lpstr>
      <vt:lpstr>Simple Arithmetic Expressions</vt:lpstr>
      <vt:lpstr>Parse Trees </vt:lpstr>
      <vt:lpstr>Simple Arithmetic Expressions</vt:lpstr>
      <vt:lpstr>Simple Arithmetic Expressions</vt:lpstr>
      <vt:lpstr>building precedence in simple arithmetic expressions</vt:lpstr>
      <vt:lpstr>building precedence in simple arithmetic expressions</vt:lpstr>
      <vt:lpstr>building precedence in simple arithmetic expressions</vt:lpstr>
      <vt:lpstr>building precedence in simple arithmetic expressions</vt:lpstr>
      <vt:lpstr>CFGs and recursively-defined sets of strings</vt:lpstr>
      <vt:lpstr>CFGs and regular expressions</vt:lpstr>
      <vt:lpstr>Regular Expressions over </vt:lpstr>
      <vt:lpstr>CFGs are more general than REs</vt:lpstr>
      <vt:lpstr>CFGs are more general than REs</vt:lpstr>
      <vt:lpstr>CFGs are more general than REs</vt:lpstr>
      <vt:lpstr>Backus-Naur Form  (The same thing…)</vt:lpstr>
      <vt:lpstr>BNF for C</vt:lpstr>
      <vt:lpstr>BNF for (Simple) English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beame</cp:lastModifiedBy>
  <cp:revision>513</cp:revision>
  <cp:lastPrinted>2019-11-08T18:18:56Z</cp:lastPrinted>
  <dcterms:created xsi:type="dcterms:W3CDTF">2013-01-07T07:20:47Z</dcterms:created>
  <dcterms:modified xsi:type="dcterms:W3CDTF">2023-05-06T20:22:26Z</dcterms:modified>
</cp:coreProperties>
</file>