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notesSlides/notesSlide1.xml" ContentType="application/vnd.openxmlformats-officedocument.presentationml.notesSlide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notesSlides/notesSlide2.xml" ContentType="application/vnd.openxmlformats-officedocument.presentationml.notesSlide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notesSlides/notesSlide3.xml" ContentType="application/vnd.openxmlformats-officedocument.presentationml.notesSlide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notesSlides/notesSlide4.xml" ContentType="application/vnd.openxmlformats-officedocument.presentationml.notesSlide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notesSlides/notesSlide5.xml" ContentType="application/vnd.openxmlformats-officedocument.presentationml.notesSlide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notesSlides/notesSlide6.xml" ContentType="application/vnd.openxmlformats-officedocument.presentationml.notesSlide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0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tags/tag910.xml" ContentType="application/vnd.openxmlformats-officedocument.presentationml.tags+xml"/>
  <Override PartName="/ppt/tags/tag1910.xml" ContentType="application/vnd.openxmlformats-officedocument.presentationml.tags+xml"/>
  <Override PartName="/ppt/tags/tag329.xml" ContentType="application/vnd.openxmlformats-officedocument.presentationml.tags+xml"/>
  <Override PartName="/ppt/tags/tag341.xml" ContentType="application/vnd.openxmlformats-officedocument.presentationml.tags+xml"/>
  <Override PartName="/ppt/tags/tag680.xml" ContentType="application/vnd.openxmlformats-officedocument.presentationml.tags+xml"/>
  <Override PartName="/ppt/tags/tag396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2"/>
  </p:notesMasterIdLst>
  <p:handoutMasterIdLst>
    <p:handoutMasterId r:id="rId43"/>
  </p:handoutMasterIdLst>
  <p:sldIdLst>
    <p:sldId id="258" r:id="rId2"/>
    <p:sldId id="541" r:id="rId3"/>
    <p:sldId id="585" r:id="rId4"/>
    <p:sldId id="596" r:id="rId5"/>
    <p:sldId id="544" r:id="rId6"/>
    <p:sldId id="545" r:id="rId7"/>
    <p:sldId id="678" r:id="rId8"/>
    <p:sldId id="548" r:id="rId9"/>
    <p:sldId id="672" r:id="rId10"/>
    <p:sldId id="590" r:id="rId11"/>
    <p:sldId id="679" r:id="rId12"/>
    <p:sldId id="588" r:id="rId13"/>
    <p:sldId id="589" r:id="rId14"/>
    <p:sldId id="680" r:id="rId15"/>
    <p:sldId id="550" r:id="rId16"/>
    <p:sldId id="581" r:id="rId17"/>
    <p:sldId id="551" r:id="rId18"/>
    <p:sldId id="584" r:id="rId19"/>
    <p:sldId id="691" r:id="rId20"/>
    <p:sldId id="646" r:id="rId21"/>
    <p:sldId id="692" r:id="rId22"/>
    <p:sldId id="683" r:id="rId23"/>
    <p:sldId id="645" r:id="rId24"/>
    <p:sldId id="552" r:id="rId25"/>
    <p:sldId id="685" r:id="rId26"/>
    <p:sldId id="582" r:id="rId27"/>
    <p:sldId id="686" r:id="rId28"/>
    <p:sldId id="687" r:id="rId29"/>
    <p:sldId id="688" r:id="rId30"/>
    <p:sldId id="689" r:id="rId31"/>
    <p:sldId id="690" r:id="rId32"/>
    <p:sldId id="578" r:id="rId33"/>
    <p:sldId id="591" r:id="rId34"/>
    <p:sldId id="673" r:id="rId35"/>
    <p:sldId id="631" r:id="rId36"/>
    <p:sldId id="632" r:id="rId37"/>
    <p:sldId id="614" r:id="rId38"/>
    <p:sldId id="633" r:id="rId39"/>
    <p:sldId id="634" r:id="rId40"/>
    <p:sldId id="635" r:id="rId41"/>
  </p:sldIdLst>
  <p:sldSz cx="9144000" cy="6858000" type="screen4x3"/>
  <p:notesSz cx="9601200" cy="7315200"/>
  <p:custDataLst>
    <p:tags r:id="rId44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14F"/>
    <a:srgbClr val="A3F5CE"/>
    <a:srgbClr val="FFFFFF"/>
    <a:srgbClr val="33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99" autoAdjust="0"/>
    <p:restoredTop sz="90496" autoAdjust="0"/>
  </p:normalViewPr>
  <p:slideViewPr>
    <p:cSldViewPr snapToGrid="0" snapToObjects="1">
      <p:cViewPr varScale="1">
        <p:scale>
          <a:sx n="228" d="100"/>
          <a:sy n="228" d="100"/>
        </p:scale>
        <p:origin x="1984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1453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160937" cy="36527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438180" y="0"/>
            <a:ext cx="4160937" cy="36527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CE7665-BAAC-42B1-B972-C861D7B9B2E6}" type="datetimeFigureOut">
              <a:rPr lang="en-US" smtClean="0"/>
              <a:t>5/15/23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948715"/>
            <a:ext cx="4160937" cy="36527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438180" y="6948715"/>
            <a:ext cx="4160937" cy="36527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7FE06F-56D1-4639-A659-DFBB24ACC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0680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438458" y="0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263FB922-F127-5E47-9B2E-CA730A74DCAB}" type="datetimeFigureOut">
              <a:rPr lang="en-US" smtClean="0"/>
              <a:t>5/15/23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60120" y="3474720"/>
            <a:ext cx="7680960" cy="3291840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948171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438458" y="6948171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4FE1A22D-B0DA-7946-9107-1C35E13A8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084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E1A22D-B0DA-7946-9107-1C35E13A888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6756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1. Aunt</a:t>
            </a:r>
          </a:p>
          <a:p>
            <a:r>
              <a:rPr lang="en-US" dirty="0"/>
              <a:t>2. Is it Parent? No, Parent cap </a:t>
            </a:r>
            <a:r>
              <a:rPr lang="en-US" dirty="0" err="1"/>
              <a:t>HasSister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E1A22D-B0DA-7946-9107-1C35E13A888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2032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E1A22D-B0DA-7946-9107-1C35E13A888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7361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Any edge can be used either as the first step or the second step.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E1A22D-B0DA-7946-9107-1C35E13A888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3576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Any edge can be used either as the first step or the second step.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E1A22D-B0DA-7946-9107-1C35E13A888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6318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Any edge can be used either as the first step or the second step.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E1A22D-B0DA-7946-9107-1C35E13A888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5746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Example: 1101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E1A22D-B0DA-7946-9107-1C35E13A8882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2374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958037"/>
            <a:ext cx="7772400" cy="815815"/>
          </a:xfrm>
          <a:prstGeom prst="rect">
            <a:avLst/>
          </a:prstGeom>
        </p:spPr>
        <p:txBody>
          <a:bodyPr/>
          <a:lstStyle>
            <a:lvl1pPr>
              <a:defRPr>
                <a:latin typeface="Franklin Gothic Medium"/>
                <a:cs typeface="Franklin Gothic Medium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27174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0664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>
                <a:latin typeface="Franklin Gothic Medium"/>
                <a:cs typeface="Franklin Gothic Medium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44160"/>
            <a:ext cx="8229600" cy="5140800"/>
          </a:xfrm>
          <a:prstGeom prst="rect">
            <a:avLst/>
          </a:prstGeom>
        </p:spPr>
        <p:txBody>
          <a:bodyPr/>
          <a:lstStyle>
            <a:lvl1pPr>
              <a:defRPr>
                <a:latin typeface="Franklin Gothic Medium"/>
                <a:cs typeface="Franklin Gothic Medium"/>
              </a:defRPr>
            </a:lvl1pPr>
            <a:lvl2pPr>
              <a:defRPr>
                <a:latin typeface="Franklin Gothic Medium"/>
                <a:cs typeface="Franklin Gothic Medium"/>
              </a:defRPr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881280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5649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0664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>
                <a:latin typeface="Franklin Gothic Medium"/>
                <a:cs typeface="Franklin Gothic Medium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7200" y="881280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3158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824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tags" Target="../tags/tag14.xml"/><Relationship Id="rId18" Type="http://schemas.openxmlformats.org/officeDocument/2006/relationships/tags" Target="../tags/tag19.xml"/><Relationship Id="rId26" Type="http://schemas.openxmlformats.org/officeDocument/2006/relationships/tags" Target="../tags/tag27.xml"/><Relationship Id="rId39" Type="http://schemas.openxmlformats.org/officeDocument/2006/relationships/tags" Target="../tags/tag40.xml"/><Relationship Id="rId21" Type="http://schemas.openxmlformats.org/officeDocument/2006/relationships/tags" Target="../tags/tag22.xml"/><Relationship Id="rId34" Type="http://schemas.openxmlformats.org/officeDocument/2006/relationships/tags" Target="../tags/tag35.xml"/><Relationship Id="rId42" Type="http://schemas.openxmlformats.org/officeDocument/2006/relationships/image" Target="../media/image1.png"/><Relationship Id="rId7" Type="http://schemas.openxmlformats.org/officeDocument/2006/relationships/tags" Target="../tags/tag8.xml"/><Relationship Id="rId2" Type="http://schemas.openxmlformats.org/officeDocument/2006/relationships/tags" Target="../tags/tag3.xml"/><Relationship Id="rId16" Type="http://schemas.openxmlformats.org/officeDocument/2006/relationships/tags" Target="../tags/tag17.xml"/><Relationship Id="rId20" Type="http://schemas.openxmlformats.org/officeDocument/2006/relationships/tags" Target="../tags/tag21.xml"/><Relationship Id="rId29" Type="http://schemas.openxmlformats.org/officeDocument/2006/relationships/tags" Target="../tags/tag30.xml"/><Relationship Id="rId41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tags" Target="../tags/tag12.xml"/><Relationship Id="rId24" Type="http://schemas.openxmlformats.org/officeDocument/2006/relationships/tags" Target="../tags/tag25.xml"/><Relationship Id="rId32" Type="http://schemas.openxmlformats.org/officeDocument/2006/relationships/tags" Target="../tags/tag33.xml"/><Relationship Id="rId37" Type="http://schemas.openxmlformats.org/officeDocument/2006/relationships/tags" Target="../tags/tag38.xml"/><Relationship Id="rId40" Type="http://schemas.openxmlformats.org/officeDocument/2006/relationships/tags" Target="../tags/tag41.xml"/><Relationship Id="rId5" Type="http://schemas.openxmlformats.org/officeDocument/2006/relationships/tags" Target="../tags/tag6.xml"/><Relationship Id="rId15" Type="http://schemas.openxmlformats.org/officeDocument/2006/relationships/tags" Target="../tags/tag16.xml"/><Relationship Id="rId23" Type="http://schemas.openxmlformats.org/officeDocument/2006/relationships/tags" Target="../tags/tag24.xml"/><Relationship Id="rId28" Type="http://schemas.openxmlformats.org/officeDocument/2006/relationships/tags" Target="../tags/tag29.xml"/><Relationship Id="rId36" Type="http://schemas.openxmlformats.org/officeDocument/2006/relationships/tags" Target="../tags/tag37.xml"/><Relationship Id="rId10" Type="http://schemas.openxmlformats.org/officeDocument/2006/relationships/tags" Target="../tags/tag11.xml"/><Relationship Id="rId19" Type="http://schemas.openxmlformats.org/officeDocument/2006/relationships/tags" Target="../tags/tag20.xml"/><Relationship Id="rId31" Type="http://schemas.openxmlformats.org/officeDocument/2006/relationships/tags" Target="../tags/tag32.xml"/><Relationship Id="rId4" Type="http://schemas.openxmlformats.org/officeDocument/2006/relationships/tags" Target="../tags/tag5.xml"/><Relationship Id="rId9" Type="http://schemas.openxmlformats.org/officeDocument/2006/relationships/tags" Target="../tags/tag10.xml"/><Relationship Id="rId14" Type="http://schemas.openxmlformats.org/officeDocument/2006/relationships/tags" Target="../tags/tag15.xml"/><Relationship Id="rId22" Type="http://schemas.openxmlformats.org/officeDocument/2006/relationships/tags" Target="../tags/tag23.xml"/><Relationship Id="rId27" Type="http://schemas.openxmlformats.org/officeDocument/2006/relationships/tags" Target="../tags/tag28.xml"/><Relationship Id="rId30" Type="http://schemas.openxmlformats.org/officeDocument/2006/relationships/tags" Target="../tags/tag31.xml"/><Relationship Id="rId35" Type="http://schemas.openxmlformats.org/officeDocument/2006/relationships/tags" Target="../tags/tag36.xml"/><Relationship Id="rId8" Type="http://schemas.openxmlformats.org/officeDocument/2006/relationships/tags" Target="../tags/tag9.xml"/><Relationship Id="rId3" Type="http://schemas.openxmlformats.org/officeDocument/2006/relationships/tags" Target="../tags/tag4.xml"/><Relationship Id="rId12" Type="http://schemas.openxmlformats.org/officeDocument/2006/relationships/tags" Target="../tags/tag13.xml"/><Relationship Id="rId17" Type="http://schemas.openxmlformats.org/officeDocument/2006/relationships/tags" Target="../tags/tag18.xml"/><Relationship Id="rId25" Type="http://schemas.openxmlformats.org/officeDocument/2006/relationships/tags" Target="../tags/tag26.xml"/><Relationship Id="rId33" Type="http://schemas.openxmlformats.org/officeDocument/2006/relationships/tags" Target="../tags/tag34.xml"/><Relationship Id="rId38" Type="http://schemas.openxmlformats.org/officeDocument/2006/relationships/tags" Target="../tags/tag39.xml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tags" Target="../tags/tag77.xml"/><Relationship Id="rId18" Type="http://schemas.openxmlformats.org/officeDocument/2006/relationships/tags" Target="../tags/tag82.xml"/><Relationship Id="rId26" Type="http://schemas.openxmlformats.org/officeDocument/2006/relationships/tags" Target="../tags/tag90.xml"/><Relationship Id="rId39" Type="http://schemas.openxmlformats.org/officeDocument/2006/relationships/tags" Target="../tags/tag103.xml"/><Relationship Id="rId21" Type="http://schemas.openxmlformats.org/officeDocument/2006/relationships/tags" Target="../tags/tag85.xml"/><Relationship Id="rId34" Type="http://schemas.openxmlformats.org/officeDocument/2006/relationships/tags" Target="../tags/tag98.xml"/><Relationship Id="rId42" Type="http://schemas.openxmlformats.org/officeDocument/2006/relationships/slideLayout" Target="../slideLayouts/slideLayout3.xml"/><Relationship Id="rId7" Type="http://schemas.openxmlformats.org/officeDocument/2006/relationships/tags" Target="../tags/tag71.xml"/><Relationship Id="rId2" Type="http://schemas.openxmlformats.org/officeDocument/2006/relationships/tags" Target="../tags/tag66.xml"/><Relationship Id="rId16" Type="http://schemas.openxmlformats.org/officeDocument/2006/relationships/tags" Target="../tags/tag80.xml"/><Relationship Id="rId20" Type="http://schemas.openxmlformats.org/officeDocument/2006/relationships/tags" Target="../tags/tag84.xml"/><Relationship Id="rId29" Type="http://schemas.openxmlformats.org/officeDocument/2006/relationships/tags" Target="../tags/tag93.xml"/><Relationship Id="rId41" Type="http://schemas.openxmlformats.org/officeDocument/2006/relationships/tags" Target="../tags/tag105.xml"/><Relationship Id="rId1" Type="http://schemas.openxmlformats.org/officeDocument/2006/relationships/tags" Target="../tags/tag65.xml"/><Relationship Id="rId6" Type="http://schemas.openxmlformats.org/officeDocument/2006/relationships/tags" Target="../tags/tag70.xml"/><Relationship Id="rId11" Type="http://schemas.openxmlformats.org/officeDocument/2006/relationships/tags" Target="../tags/tag75.xml"/><Relationship Id="rId24" Type="http://schemas.openxmlformats.org/officeDocument/2006/relationships/tags" Target="../tags/tag88.xml"/><Relationship Id="rId32" Type="http://schemas.openxmlformats.org/officeDocument/2006/relationships/tags" Target="../tags/tag96.xml"/><Relationship Id="rId37" Type="http://schemas.openxmlformats.org/officeDocument/2006/relationships/tags" Target="../tags/tag101.xml"/><Relationship Id="rId40" Type="http://schemas.openxmlformats.org/officeDocument/2006/relationships/tags" Target="../tags/tag104.xml"/><Relationship Id="rId5" Type="http://schemas.openxmlformats.org/officeDocument/2006/relationships/tags" Target="../tags/tag69.xml"/><Relationship Id="rId15" Type="http://schemas.openxmlformats.org/officeDocument/2006/relationships/tags" Target="../tags/tag79.xml"/><Relationship Id="rId23" Type="http://schemas.openxmlformats.org/officeDocument/2006/relationships/tags" Target="../tags/tag87.xml"/><Relationship Id="rId28" Type="http://schemas.openxmlformats.org/officeDocument/2006/relationships/tags" Target="../tags/tag92.xml"/><Relationship Id="rId36" Type="http://schemas.openxmlformats.org/officeDocument/2006/relationships/tags" Target="../tags/tag100.xml"/><Relationship Id="rId10" Type="http://schemas.openxmlformats.org/officeDocument/2006/relationships/tags" Target="../tags/tag74.xml"/><Relationship Id="rId19" Type="http://schemas.openxmlformats.org/officeDocument/2006/relationships/tags" Target="../tags/tag83.xml"/><Relationship Id="rId31" Type="http://schemas.openxmlformats.org/officeDocument/2006/relationships/tags" Target="../tags/tag95.xml"/><Relationship Id="rId4" Type="http://schemas.openxmlformats.org/officeDocument/2006/relationships/tags" Target="../tags/tag68.xml"/><Relationship Id="rId9" Type="http://schemas.openxmlformats.org/officeDocument/2006/relationships/tags" Target="../tags/tag73.xml"/><Relationship Id="rId14" Type="http://schemas.openxmlformats.org/officeDocument/2006/relationships/tags" Target="../tags/tag78.xml"/><Relationship Id="rId22" Type="http://schemas.openxmlformats.org/officeDocument/2006/relationships/tags" Target="../tags/tag86.xml"/><Relationship Id="rId27" Type="http://schemas.openxmlformats.org/officeDocument/2006/relationships/tags" Target="../tags/tag91.xml"/><Relationship Id="rId30" Type="http://schemas.openxmlformats.org/officeDocument/2006/relationships/tags" Target="../tags/tag94.xml"/><Relationship Id="rId35" Type="http://schemas.openxmlformats.org/officeDocument/2006/relationships/tags" Target="../tags/tag99.xml"/><Relationship Id="rId8" Type="http://schemas.openxmlformats.org/officeDocument/2006/relationships/tags" Target="../tags/tag72.xml"/><Relationship Id="rId3" Type="http://schemas.openxmlformats.org/officeDocument/2006/relationships/tags" Target="../tags/tag67.xml"/><Relationship Id="rId12" Type="http://schemas.openxmlformats.org/officeDocument/2006/relationships/tags" Target="../tags/tag76.xml"/><Relationship Id="rId17" Type="http://schemas.openxmlformats.org/officeDocument/2006/relationships/tags" Target="../tags/tag81.xml"/><Relationship Id="rId25" Type="http://schemas.openxmlformats.org/officeDocument/2006/relationships/tags" Target="../tags/tag89.xml"/><Relationship Id="rId33" Type="http://schemas.openxmlformats.org/officeDocument/2006/relationships/tags" Target="../tags/tag97.xml"/><Relationship Id="rId38" Type="http://schemas.openxmlformats.org/officeDocument/2006/relationships/tags" Target="../tags/tag102.xml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tags" Target="../tags/tag118.xml"/><Relationship Id="rId18" Type="http://schemas.openxmlformats.org/officeDocument/2006/relationships/tags" Target="../tags/tag123.xml"/><Relationship Id="rId26" Type="http://schemas.openxmlformats.org/officeDocument/2006/relationships/tags" Target="../tags/tag131.xml"/><Relationship Id="rId39" Type="http://schemas.openxmlformats.org/officeDocument/2006/relationships/tags" Target="../tags/tag144.xml"/><Relationship Id="rId21" Type="http://schemas.openxmlformats.org/officeDocument/2006/relationships/tags" Target="../tags/tag126.xml"/><Relationship Id="rId34" Type="http://schemas.openxmlformats.org/officeDocument/2006/relationships/tags" Target="../tags/tag139.xml"/><Relationship Id="rId42" Type="http://schemas.openxmlformats.org/officeDocument/2006/relationships/notesSlide" Target="../notesSlides/notesSlide3.xml"/><Relationship Id="rId7" Type="http://schemas.openxmlformats.org/officeDocument/2006/relationships/tags" Target="../tags/tag112.xml"/><Relationship Id="rId2" Type="http://schemas.openxmlformats.org/officeDocument/2006/relationships/tags" Target="../tags/tag107.xml"/><Relationship Id="rId16" Type="http://schemas.openxmlformats.org/officeDocument/2006/relationships/tags" Target="../tags/tag121.xml"/><Relationship Id="rId20" Type="http://schemas.openxmlformats.org/officeDocument/2006/relationships/tags" Target="../tags/tag125.xml"/><Relationship Id="rId29" Type="http://schemas.openxmlformats.org/officeDocument/2006/relationships/tags" Target="../tags/tag134.xml"/><Relationship Id="rId41" Type="http://schemas.openxmlformats.org/officeDocument/2006/relationships/slideLayout" Target="../slideLayouts/slideLayout3.xml"/><Relationship Id="rId1" Type="http://schemas.openxmlformats.org/officeDocument/2006/relationships/tags" Target="../tags/tag106.xml"/><Relationship Id="rId6" Type="http://schemas.openxmlformats.org/officeDocument/2006/relationships/tags" Target="../tags/tag111.xml"/><Relationship Id="rId11" Type="http://schemas.openxmlformats.org/officeDocument/2006/relationships/tags" Target="../tags/tag116.xml"/><Relationship Id="rId24" Type="http://schemas.openxmlformats.org/officeDocument/2006/relationships/tags" Target="../tags/tag129.xml"/><Relationship Id="rId32" Type="http://schemas.openxmlformats.org/officeDocument/2006/relationships/tags" Target="../tags/tag137.xml"/><Relationship Id="rId37" Type="http://schemas.openxmlformats.org/officeDocument/2006/relationships/tags" Target="../tags/tag142.xml"/><Relationship Id="rId40" Type="http://schemas.openxmlformats.org/officeDocument/2006/relationships/tags" Target="../tags/tag145.xml"/><Relationship Id="rId5" Type="http://schemas.openxmlformats.org/officeDocument/2006/relationships/tags" Target="../tags/tag110.xml"/><Relationship Id="rId15" Type="http://schemas.openxmlformats.org/officeDocument/2006/relationships/tags" Target="../tags/tag120.xml"/><Relationship Id="rId23" Type="http://schemas.openxmlformats.org/officeDocument/2006/relationships/tags" Target="../tags/tag128.xml"/><Relationship Id="rId28" Type="http://schemas.openxmlformats.org/officeDocument/2006/relationships/tags" Target="../tags/tag133.xml"/><Relationship Id="rId36" Type="http://schemas.openxmlformats.org/officeDocument/2006/relationships/tags" Target="../tags/tag141.xml"/><Relationship Id="rId10" Type="http://schemas.openxmlformats.org/officeDocument/2006/relationships/tags" Target="../tags/tag115.xml"/><Relationship Id="rId19" Type="http://schemas.openxmlformats.org/officeDocument/2006/relationships/tags" Target="../tags/tag124.xml"/><Relationship Id="rId31" Type="http://schemas.openxmlformats.org/officeDocument/2006/relationships/tags" Target="../tags/tag136.xml"/><Relationship Id="rId4" Type="http://schemas.openxmlformats.org/officeDocument/2006/relationships/tags" Target="../tags/tag109.xml"/><Relationship Id="rId9" Type="http://schemas.openxmlformats.org/officeDocument/2006/relationships/tags" Target="../tags/tag114.xml"/><Relationship Id="rId14" Type="http://schemas.openxmlformats.org/officeDocument/2006/relationships/tags" Target="../tags/tag119.xml"/><Relationship Id="rId22" Type="http://schemas.openxmlformats.org/officeDocument/2006/relationships/tags" Target="../tags/tag127.xml"/><Relationship Id="rId27" Type="http://schemas.openxmlformats.org/officeDocument/2006/relationships/tags" Target="../tags/tag132.xml"/><Relationship Id="rId30" Type="http://schemas.openxmlformats.org/officeDocument/2006/relationships/tags" Target="../tags/tag135.xml"/><Relationship Id="rId35" Type="http://schemas.openxmlformats.org/officeDocument/2006/relationships/tags" Target="../tags/tag140.xml"/><Relationship Id="rId8" Type="http://schemas.openxmlformats.org/officeDocument/2006/relationships/tags" Target="../tags/tag113.xml"/><Relationship Id="rId3" Type="http://schemas.openxmlformats.org/officeDocument/2006/relationships/tags" Target="../tags/tag108.xml"/><Relationship Id="rId12" Type="http://schemas.openxmlformats.org/officeDocument/2006/relationships/tags" Target="../tags/tag117.xml"/><Relationship Id="rId17" Type="http://schemas.openxmlformats.org/officeDocument/2006/relationships/tags" Target="../tags/tag122.xml"/><Relationship Id="rId25" Type="http://schemas.openxmlformats.org/officeDocument/2006/relationships/tags" Target="../tags/tag130.xml"/><Relationship Id="rId33" Type="http://schemas.openxmlformats.org/officeDocument/2006/relationships/tags" Target="../tags/tag138.xml"/><Relationship Id="rId38" Type="http://schemas.openxmlformats.org/officeDocument/2006/relationships/tags" Target="../tags/tag143.xml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tags" Target="../tags/tag158.xml"/><Relationship Id="rId18" Type="http://schemas.openxmlformats.org/officeDocument/2006/relationships/tags" Target="../tags/tag163.xml"/><Relationship Id="rId26" Type="http://schemas.openxmlformats.org/officeDocument/2006/relationships/tags" Target="../tags/tag171.xml"/><Relationship Id="rId39" Type="http://schemas.openxmlformats.org/officeDocument/2006/relationships/tags" Target="../tags/tag184.xml"/><Relationship Id="rId21" Type="http://schemas.openxmlformats.org/officeDocument/2006/relationships/tags" Target="../tags/tag166.xml"/><Relationship Id="rId34" Type="http://schemas.openxmlformats.org/officeDocument/2006/relationships/tags" Target="../tags/tag179.xml"/><Relationship Id="rId7" Type="http://schemas.openxmlformats.org/officeDocument/2006/relationships/tags" Target="../tags/tag152.xml"/><Relationship Id="rId2" Type="http://schemas.openxmlformats.org/officeDocument/2006/relationships/tags" Target="../tags/tag147.xml"/><Relationship Id="rId16" Type="http://schemas.openxmlformats.org/officeDocument/2006/relationships/tags" Target="../tags/tag161.xml"/><Relationship Id="rId20" Type="http://schemas.openxmlformats.org/officeDocument/2006/relationships/tags" Target="../tags/tag165.xml"/><Relationship Id="rId29" Type="http://schemas.openxmlformats.org/officeDocument/2006/relationships/tags" Target="../tags/tag174.xml"/><Relationship Id="rId41" Type="http://schemas.openxmlformats.org/officeDocument/2006/relationships/slideLayout" Target="../slideLayouts/slideLayout3.xml"/><Relationship Id="rId1" Type="http://schemas.openxmlformats.org/officeDocument/2006/relationships/tags" Target="../tags/tag146.xml"/><Relationship Id="rId6" Type="http://schemas.openxmlformats.org/officeDocument/2006/relationships/tags" Target="../tags/tag151.xml"/><Relationship Id="rId11" Type="http://schemas.openxmlformats.org/officeDocument/2006/relationships/tags" Target="../tags/tag156.xml"/><Relationship Id="rId24" Type="http://schemas.openxmlformats.org/officeDocument/2006/relationships/tags" Target="../tags/tag169.xml"/><Relationship Id="rId32" Type="http://schemas.openxmlformats.org/officeDocument/2006/relationships/tags" Target="../tags/tag177.xml"/><Relationship Id="rId37" Type="http://schemas.openxmlformats.org/officeDocument/2006/relationships/tags" Target="../tags/tag182.xml"/><Relationship Id="rId40" Type="http://schemas.openxmlformats.org/officeDocument/2006/relationships/tags" Target="../tags/tag185.xml"/><Relationship Id="rId5" Type="http://schemas.openxmlformats.org/officeDocument/2006/relationships/tags" Target="../tags/tag150.xml"/><Relationship Id="rId15" Type="http://schemas.openxmlformats.org/officeDocument/2006/relationships/tags" Target="../tags/tag160.xml"/><Relationship Id="rId23" Type="http://schemas.openxmlformats.org/officeDocument/2006/relationships/tags" Target="../tags/tag168.xml"/><Relationship Id="rId28" Type="http://schemas.openxmlformats.org/officeDocument/2006/relationships/tags" Target="../tags/tag173.xml"/><Relationship Id="rId36" Type="http://schemas.openxmlformats.org/officeDocument/2006/relationships/tags" Target="../tags/tag181.xml"/><Relationship Id="rId10" Type="http://schemas.openxmlformats.org/officeDocument/2006/relationships/tags" Target="../tags/tag155.xml"/><Relationship Id="rId19" Type="http://schemas.openxmlformats.org/officeDocument/2006/relationships/tags" Target="../tags/tag164.xml"/><Relationship Id="rId31" Type="http://schemas.openxmlformats.org/officeDocument/2006/relationships/tags" Target="../tags/tag176.xml"/><Relationship Id="rId4" Type="http://schemas.openxmlformats.org/officeDocument/2006/relationships/tags" Target="../tags/tag149.xml"/><Relationship Id="rId9" Type="http://schemas.openxmlformats.org/officeDocument/2006/relationships/tags" Target="../tags/tag154.xml"/><Relationship Id="rId14" Type="http://schemas.openxmlformats.org/officeDocument/2006/relationships/tags" Target="../tags/tag159.xml"/><Relationship Id="rId22" Type="http://schemas.openxmlformats.org/officeDocument/2006/relationships/tags" Target="../tags/tag167.xml"/><Relationship Id="rId27" Type="http://schemas.openxmlformats.org/officeDocument/2006/relationships/tags" Target="../tags/tag172.xml"/><Relationship Id="rId30" Type="http://schemas.openxmlformats.org/officeDocument/2006/relationships/tags" Target="../tags/tag175.xml"/><Relationship Id="rId35" Type="http://schemas.openxmlformats.org/officeDocument/2006/relationships/tags" Target="../tags/tag180.xml"/><Relationship Id="rId8" Type="http://schemas.openxmlformats.org/officeDocument/2006/relationships/tags" Target="../tags/tag153.xml"/><Relationship Id="rId3" Type="http://schemas.openxmlformats.org/officeDocument/2006/relationships/tags" Target="../tags/tag148.xml"/><Relationship Id="rId12" Type="http://schemas.openxmlformats.org/officeDocument/2006/relationships/tags" Target="../tags/tag157.xml"/><Relationship Id="rId17" Type="http://schemas.openxmlformats.org/officeDocument/2006/relationships/tags" Target="../tags/tag162.xml"/><Relationship Id="rId25" Type="http://schemas.openxmlformats.org/officeDocument/2006/relationships/tags" Target="../tags/tag170.xml"/><Relationship Id="rId33" Type="http://schemas.openxmlformats.org/officeDocument/2006/relationships/tags" Target="../tags/tag178.xml"/><Relationship Id="rId38" Type="http://schemas.openxmlformats.org/officeDocument/2006/relationships/tags" Target="../tags/tag183.xml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tags" Target="../tags/tag198.xml"/><Relationship Id="rId18" Type="http://schemas.openxmlformats.org/officeDocument/2006/relationships/tags" Target="../tags/tag203.xml"/><Relationship Id="rId26" Type="http://schemas.openxmlformats.org/officeDocument/2006/relationships/tags" Target="../tags/tag211.xml"/><Relationship Id="rId39" Type="http://schemas.openxmlformats.org/officeDocument/2006/relationships/tags" Target="../tags/tag224.xml"/><Relationship Id="rId21" Type="http://schemas.openxmlformats.org/officeDocument/2006/relationships/tags" Target="../tags/tag206.xml"/><Relationship Id="rId34" Type="http://schemas.openxmlformats.org/officeDocument/2006/relationships/tags" Target="../tags/tag219.xml"/><Relationship Id="rId7" Type="http://schemas.openxmlformats.org/officeDocument/2006/relationships/tags" Target="../tags/tag192.xml"/><Relationship Id="rId2" Type="http://schemas.openxmlformats.org/officeDocument/2006/relationships/tags" Target="../tags/tag187.xml"/><Relationship Id="rId16" Type="http://schemas.openxmlformats.org/officeDocument/2006/relationships/tags" Target="../tags/tag201.xml"/><Relationship Id="rId20" Type="http://schemas.openxmlformats.org/officeDocument/2006/relationships/tags" Target="../tags/tag205.xml"/><Relationship Id="rId29" Type="http://schemas.openxmlformats.org/officeDocument/2006/relationships/tags" Target="../tags/tag214.xml"/><Relationship Id="rId41" Type="http://schemas.openxmlformats.org/officeDocument/2006/relationships/slideLayout" Target="../slideLayouts/slideLayout3.xml"/><Relationship Id="rId1" Type="http://schemas.openxmlformats.org/officeDocument/2006/relationships/tags" Target="../tags/tag186.xml"/><Relationship Id="rId6" Type="http://schemas.openxmlformats.org/officeDocument/2006/relationships/tags" Target="../tags/tag191.xml"/><Relationship Id="rId11" Type="http://schemas.openxmlformats.org/officeDocument/2006/relationships/tags" Target="../tags/tag196.xml"/><Relationship Id="rId24" Type="http://schemas.openxmlformats.org/officeDocument/2006/relationships/tags" Target="../tags/tag209.xml"/><Relationship Id="rId32" Type="http://schemas.openxmlformats.org/officeDocument/2006/relationships/tags" Target="../tags/tag217.xml"/><Relationship Id="rId37" Type="http://schemas.openxmlformats.org/officeDocument/2006/relationships/tags" Target="../tags/tag222.xml"/><Relationship Id="rId40" Type="http://schemas.openxmlformats.org/officeDocument/2006/relationships/tags" Target="../tags/tag225.xml"/><Relationship Id="rId5" Type="http://schemas.openxmlformats.org/officeDocument/2006/relationships/tags" Target="../tags/tag190.xml"/><Relationship Id="rId15" Type="http://schemas.openxmlformats.org/officeDocument/2006/relationships/tags" Target="../tags/tag200.xml"/><Relationship Id="rId23" Type="http://schemas.openxmlformats.org/officeDocument/2006/relationships/tags" Target="../tags/tag208.xml"/><Relationship Id="rId28" Type="http://schemas.openxmlformats.org/officeDocument/2006/relationships/tags" Target="../tags/tag213.xml"/><Relationship Id="rId36" Type="http://schemas.openxmlformats.org/officeDocument/2006/relationships/tags" Target="../tags/tag221.xml"/><Relationship Id="rId10" Type="http://schemas.openxmlformats.org/officeDocument/2006/relationships/tags" Target="../tags/tag195.xml"/><Relationship Id="rId19" Type="http://schemas.openxmlformats.org/officeDocument/2006/relationships/tags" Target="../tags/tag204.xml"/><Relationship Id="rId31" Type="http://schemas.openxmlformats.org/officeDocument/2006/relationships/tags" Target="../tags/tag216.xml"/><Relationship Id="rId4" Type="http://schemas.openxmlformats.org/officeDocument/2006/relationships/tags" Target="../tags/tag189.xml"/><Relationship Id="rId9" Type="http://schemas.openxmlformats.org/officeDocument/2006/relationships/tags" Target="../tags/tag194.xml"/><Relationship Id="rId14" Type="http://schemas.openxmlformats.org/officeDocument/2006/relationships/tags" Target="../tags/tag199.xml"/><Relationship Id="rId22" Type="http://schemas.openxmlformats.org/officeDocument/2006/relationships/tags" Target="../tags/tag207.xml"/><Relationship Id="rId27" Type="http://schemas.openxmlformats.org/officeDocument/2006/relationships/tags" Target="../tags/tag212.xml"/><Relationship Id="rId30" Type="http://schemas.openxmlformats.org/officeDocument/2006/relationships/tags" Target="../tags/tag215.xml"/><Relationship Id="rId35" Type="http://schemas.openxmlformats.org/officeDocument/2006/relationships/tags" Target="../tags/tag220.xml"/><Relationship Id="rId8" Type="http://schemas.openxmlformats.org/officeDocument/2006/relationships/tags" Target="../tags/tag193.xml"/><Relationship Id="rId3" Type="http://schemas.openxmlformats.org/officeDocument/2006/relationships/tags" Target="../tags/tag188.xml"/><Relationship Id="rId12" Type="http://schemas.openxmlformats.org/officeDocument/2006/relationships/tags" Target="../tags/tag197.xml"/><Relationship Id="rId17" Type="http://schemas.openxmlformats.org/officeDocument/2006/relationships/tags" Target="../tags/tag202.xml"/><Relationship Id="rId25" Type="http://schemas.openxmlformats.org/officeDocument/2006/relationships/tags" Target="../tags/tag210.xml"/><Relationship Id="rId33" Type="http://schemas.openxmlformats.org/officeDocument/2006/relationships/tags" Target="../tags/tag218.xml"/><Relationship Id="rId38" Type="http://schemas.openxmlformats.org/officeDocument/2006/relationships/tags" Target="../tags/tag223.xml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tags" Target="../tags/tag238.xml"/><Relationship Id="rId18" Type="http://schemas.openxmlformats.org/officeDocument/2006/relationships/tags" Target="../tags/tag243.xml"/><Relationship Id="rId26" Type="http://schemas.openxmlformats.org/officeDocument/2006/relationships/tags" Target="../tags/tag251.xml"/><Relationship Id="rId39" Type="http://schemas.openxmlformats.org/officeDocument/2006/relationships/tags" Target="../tags/tag264.xml"/><Relationship Id="rId21" Type="http://schemas.openxmlformats.org/officeDocument/2006/relationships/tags" Target="../tags/tag246.xml"/><Relationship Id="rId34" Type="http://schemas.openxmlformats.org/officeDocument/2006/relationships/tags" Target="../tags/tag259.xml"/><Relationship Id="rId7" Type="http://schemas.openxmlformats.org/officeDocument/2006/relationships/tags" Target="../tags/tag232.xml"/><Relationship Id="rId2" Type="http://schemas.openxmlformats.org/officeDocument/2006/relationships/tags" Target="../tags/tag227.xml"/><Relationship Id="rId16" Type="http://schemas.openxmlformats.org/officeDocument/2006/relationships/tags" Target="../tags/tag241.xml"/><Relationship Id="rId20" Type="http://schemas.openxmlformats.org/officeDocument/2006/relationships/tags" Target="../tags/tag245.xml"/><Relationship Id="rId29" Type="http://schemas.openxmlformats.org/officeDocument/2006/relationships/tags" Target="../tags/tag254.xml"/><Relationship Id="rId41" Type="http://schemas.openxmlformats.org/officeDocument/2006/relationships/slideLayout" Target="../slideLayouts/slideLayout3.xml"/><Relationship Id="rId1" Type="http://schemas.openxmlformats.org/officeDocument/2006/relationships/tags" Target="../tags/tag226.xml"/><Relationship Id="rId6" Type="http://schemas.openxmlformats.org/officeDocument/2006/relationships/tags" Target="../tags/tag231.xml"/><Relationship Id="rId11" Type="http://schemas.openxmlformats.org/officeDocument/2006/relationships/tags" Target="../tags/tag236.xml"/><Relationship Id="rId24" Type="http://schemas.openxmlformats.org/officeDocument/2006/relationships/tags" Target="../tags/tag249.xml"/><Relationship Id="rId32" Type="http://schemas.openxmlformats.org/officeDocument/2006/relationships/tags" Target="../tags/tag257.xml"/><Relationship Id="rId37" Type="http://schemas.openxmlformats.org/officeDocument/2006/relationships/tags" Target="../tags/tag262.xml"/><Relationship Id="rId40" Type="http://schemas.openxmlformats.org/officeDocument/2006/relationships/tags" Target="../tags/tag265.xml"/><Relationship Id="rId5" Type="http://schemas.openxmlformats.org/officeDocument/2006/relationships/tags" Target="../tags/tag230.xml"/><Relationship Id="rId15" Type="http://schemas.openxmlformats.org/officeDocument/2006/relationships/tags" Target="../tags/tag240.xml"/><Relationship Id="rId23" Type="http://schemas.openxmlformats.org/officeDocument/2006/relationships/tags" Target="../tags/tag248.xml"/><Relationship Id="rId28" Type="http://schemas.openxmlformats.org/officeDocument/2006/relationships/tags" Target="../tags/tag253.xml"/><Relationship Id="rId36" Type="http://schemas.openxmlformats.org/officeDocument/2006/relationships/tags" Target="../tags/tag261.xml"/><Relationship Id="rId10" Type="http://schemas.openxmlformats.org/officeDocument/2006/relationships/tags" Target="../tags/tag235.xml"/><Relationship Id="rId19" Type="http://schemas.openxmlformats.org/officeDocument/2006/relationships/tags" Target="../tags/tag244.xml"/><Relationship Id="rId31" Type="http://schemas.openxmlformats.org/officeDocument/2006/relationships/tags" Target="../tags/tag256.xml"/><Relationship Id="rId4" Type="http://schemas.openxmlformats.org/officeDocument/2006/relationships/tags" Target="../tags/tag229.xml"/><Relationship Id="rId9" Type="http://schemas.openxmlformats.org/officeDocument/2006/relationships/tags" Target="../tags/tag234.xml"/><Relationship Id="rId14" Type="http://schemas.openxmlformats.org/officeDocument/2006/relationships/tags" Target="../tags/tag239.xml"/><Relationship Id="rId22" Type="http://schemas.openxmlformats.org/officeDocument/2006/relationships/tags" Target="../tags/tag247.xml"/><Relationship Id="rId27" Type="http://schemas.openxmlformats.org/officeDocument/2006/relationships/tags" Target="../tags/tag252.xml"/><Relationship Id="rId30" Type="http://schemas.openxmlformats.org/officeDocument/2006/relationships/tags" Target="../tags/tag255.xml"/><Relationship Id="rId35" Type="http://schemas.openxmlformats.org/officeDocument/2006/relationships/tags" Target="../tags/tag260.xml"/><Relationship Id="rId8" Type="http://schemas.openxmlformats.org/officeDocument/2006/relationships/tags" Target="../tags/tag233.xml"/><Relationship Id="rId3" Type="http://schemas.openxmlformats.org/officeDocument/2006/relationships/tags" Target="../tags/tag228.xml"/><Relationship Id="rId12" Type="http://schemas.openxmlformats.org/officeDocument/2006/relationships/tags" Target="../tags/tag237.xml"/><Relationship Id="rId17" Type="http://schemas.openxmlformats.org/officeDocument/2006/relationships/tags" Target="../tags/tag242.xml"/><Relationship Id="rId25" Type="http://schemas.openxmlformats.org/officeDocument/2006/relationships/tags" Target="../tags/tag250.xml"/><Relationship Id="rId33" Type="http://schemas.openxmlformats.org/officeDocument/2006/relationships/tags" Target="../tags/tag258.xml"/><Relationship Id="rId38" Type="http://schemas.openxmlformats.org/officeDocument/2006/relationships/tags" Target="../tags/tag26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tags" Target="../tags/tag273.xml"/><Relationship Id="rId13" Type="http://schemas.openxmlformats.org/officeDocument/2006/relationships/tags" Target="../tags/tag278.xml"/><Relationship Id="rId3" Type="http://schemas.openxmlformats.org/officeDocument/2006/relationships/tags" Target="../tags/tag268.xml"/><Relationship Id="rId7" Type="http://schemas.openxmlformats.org/officeDocument/2006/relationships/tags" Target="../tags/tag272.xml"/><Relationship Id="rId12" Type="http://schemas.openxmlformats.org/officeDocument/2006/relationships/tags" Target="../tags/tag277.xml"/><Relationship Id="rId2" Type="http://schemas.openxmlformats.org/officeDocument/2006/relationships/tags" Target="../tags/tag267.xml"/><Relationship Id="rId1" Type="http://schemas.openxmlformats.org/officeDocument/2006/relationships/tags" Target="../tags/tag266.xml"/><Relationship Id="rId6" Type="http://schemas.openxmlformats.org/officeDocument/2006/relationships/tags" Target="../tags/tag271.xml"/><Relationship Id="rId11" Type="http://schemas.openxmlformats.org/officeDocument/2006/relationships/tags" Target="../tags/tag276.xml"/><Relationship Id="rId5" Type="http://schemas.openxmlformats.org/officeDocument/2006/relationships/tags" Target="../tags/tag270.xml"/><Relationship Id="rId10" Type="http://schemas.openxmlformats.org/officeDocument/2006/relationships/tags" Target="../tags/tag275.xml"/><Relationship Id="rId4" Type="http://schemas.openxmlformats.org/officeDocument/2006/relationships/tags" Target="../tags/tag269.xml"/><Relationship Id="rId9" Type="http://schemas.openxmlformats.org/officeDocument/2006/relationships/tags" Target="../tags/tag274.xml"/><Relationship Id="rId14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tags" Target="../tags/tag286.xml"/><Relationship Id="rId13" Type="http://schemas.openxmlformats.org/officeDocument/2006/relationships/tags" Target="../tags/tag291.xml"/><Relationship Id="rId3" Type="http://schemas.openxmlformats.org/officeDocument/2006/relationships/tags" Target="../tags/tag281.xml"/><Relationship Id="rId7" Type="http://schemas.openxmlformats.org/officeDocument/2006/relationships/tags" Target="../tags/tag285.xml"/><Relationship Id="rId12" Type="http://schemas.openxmlformats.org/officeDocument/2006/relationships/tags" Target="../tags/tag290.xml"/><Relationship Id="rId2" Type="http://schemas.openxmlformats.org/officeDocument/2006/relationships/tags" Target="../tags/tag280.xml"/><Relationship Id="rId1" Type="http://schemas.openxmlformats.org/officeDocument/2006/relationships/tags" Target="../tags/tag279.xml"/><Relationship Id="rId6" Type="http://schemas.openxmlformats.org/officeDocument/2006/relationships/tags" Target="../tags/tag284.xml"/><Relationship Id="rId11" Type="http://schemas.openxmlformats.org/officeDocument/2006/relationships/tags" Target="../tags/tag289.xml"/><Relationship Id="rId5" Type="http://schemas.openxmlformats.org/officeDocument/2006/relationships/tags" Target="../tags/tag283.xml"/><Relationship Id="rId10" Type="http://schemas.openxmlformats.org/officeDocument/2006/relationships/tags" Target="../tags/tag288.xml"/><Relationship Id="rId4" Type="http://schemas.openxmlformats.org/officeDocument/2006/relationships/tags" Target="../tags/tag282.xml"/><Relationship Id="rId9" Type="http://schemas.openxmlformats.org/officeDocument/2006/relationships/tags" Target="../tags/tag287.xml"/><Relationship Id="rId14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tags" Target="../tags/tag294.xml"/><Relationship Id="rId7" Type="http://schemas.openxmlformats.org/officeDocument/2006/relationships/slideLayout" Target="../slideLayouts/slideLayout3.xml"/><Relationship Id="rId2" Type="http://schemas.openxmlformats.org/officeDocument/2006/relationships/tags" Target="../tags/tag293.xml"/><Relationship Id="rId1" Type="http://schemas.openxmlformats.org/officeDocument/2006/relationships/tags" Target="../tags/tag292.xml"/><Relationship Id="rId6" Type="http://schemas.openxmlformats.org/officeDocument/2006/relationships/tags" Target="../tags/tag297.xml"/><Relationship Id="rId5" Type="http://schemas.openxmlformats.org/officeDocument/2006/relationships/tags" Target="../tags/tag296.xml"/><Relationship Id="rId4" Type="http://schemas.openxmlformats.org/officeDocument/2006/relationships/tags" Target="../tags/tag295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tags" Target="../tags/tag300.xml"/><Relationship Id="rId7" Type="http://schemas.openxmlformats.org/officeDocument/2006/relationships/slideLayout" Target="../slideLayouts/slideLayout3.xml"/><Relationship Id="rId2" Type="http://schemas.openxmlformats.org/officeDocument/2006/relationships/tags" Target="../tags/tag299.xml"/><Relationship Id="rId1" Type="http://schemas.openxmlformats.org/officeDocument/2006/relationships/tags" Target="../tags/tag298.xml"/><Relationship Id="rId6" Type="http://schemas.openxmlformats.org/officeDocument/2006/relationships/tags" Target="../tags/tag303.xml"/><Relationship Id="rId5" Type="http://schemas.openxmlformats.org/officeDocument/2006/relationships/tags" Target="../tags/tag302.xml"/><Relationship Id="rId4" Type="http://schemas.openxmlformats.org/officeDocument/2006/relationships/tags" Target="../tags/tag301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tags" Target="../tags/tag306.xml"/><Relationship Id="rId7" Type="http://schemas.openxmlformats.org/officeDocument/2006/relationships/slideLayout" Target="../slideLayouts/slideLayout3.xml"/><Relationship Id="rId2" Type="http://schemas.openxmlformats.org/officeDocument/2006/relationships/tags" Target="../tags/tag305.xml"/><Relationship Id="rId1" Type="http://schemas.openxmlformats.org/officeDocument/2006/relationships/tags" Target="../tags/tag304.xml"/><Relationship Id="rId6" Type="http://schemas.openxmlformats.org/officeDocument/2006/relationships/tags" Target="../tags/tag309.xml"/><Relationship Id="rId5" Type="http://schemas.openxmlformats.org/officeDocument/2006/relationships/tags" Target="../tags/tag308.xml"/><Relationship Id="rId4" Type="http://schemas.openxmlformats.org/officeDocument/2006/relationships/tags" Target="../tags/tag30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tags" Target="../tags/tag42.xml"/><Relationship Id="rId4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4.xml"/><Relationship Id="rId3" Type="http://schemas.openxmlformats.org/officeDocument/2006/relationships/tags" Target="../tags/tag312.xml"/><Relationship Id="rId7" Type="http://schemas.openxmlformats.org/officeDocument/2006/relationships/slideLayout" Target="../slideLayouts/slideLayout3.xml"/><Relationship Id="rId2" Type="http://schemas.openxmlformats.org/officeDocument/2006/relationships/tags" Target="../tags/tag311.xml"/><Relationship Id="rId1" Type="http://schemas.openxmlformats.org/officeDocument/2006/relationships/tags" Target="../tags/tag310.xml"/><Relationship Id="rId6" Type="http://schemas.openxmlformats.org/officeDocument/2006/relationships/tags" Target="../tags/tag315.xml"/><Relationship Id="rId5" Type="http://schemas.openxmlformats.org/officeDocument/2006/relationships/tags" Target="../tags/tag314.xml"/><Relationship Id="rId10" Type="http://schemas.openxmlformats.org/officeDocument/2006/relationships/image" Target="../media/image11.png"/><Relationship Id="rId4" Type="http://schemas.openxmlformats.org/officeDocument/2006/relationships/tags" Target="../tags/tag313.xml"/><Relationship Id="rId9" Type="http://schemas.openxmlformats.org/officeDocument/2006/relationships/image" Target="../media/image50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5.xml"/><Relationship Id="rId3" Type="http://schemas.openxmlformats.org/officeDocument/2006/relationships/tags" Target="../tags/tag318.xml"/><Relationship Id="rId7" Type="http://schemas.openxmlformats.org/officeDocument/2006/relationships/slideLayout" Target="../slideLayouts/slideLayout3.xml"/><Relationship Id="rId2" Type="http://schemas.openxmlformats.org/officeDocument/2006/relationships/tags" Target="../tags/tag317.xml"/><Relationship Id="rId1" Type="http://schemas.openxmlformats.org/officeDocument/2006/relationships/tags" Target="../tags/tag316.xml"/><Relationship Id="rId6" Type="http://schemas.openxmlformats.org/officeDocument/2006/relationships/tags" Target="../tags/tag321.xml"/><Relationship Id="rId5" Type="http://schemas.openxmlformats.org/officeDocument/2006/relationships/tags" Target="../tags/tag320.xml"/><Relationship Id="rId10" Type="http://schemas.openxmlformats.org/officeDocument/2006/relationships/image" Target="../media/image11.png"/><Relationship Id="rId4" Type="http://schemas.openxmlformats.org/officeDocument/2006/relationships/tags" Target="../tags/tag319.xml"/><Relationship Id="rId9" Type="http://schemas.openxmlformats.org/officeDocument/2006/relationships/image" Target="../media/image50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.xml"/><Relationship Id="rId3" Type="http://schemas.openxmlformats.org/officeDocument/2006/relationships/tags" Target="../tags/tag324.xml"/><Relationship Id="rId7" Type="http://schemas.openxmlformats.org/officeDocument/2006/relationships/tags" Target="../tags/tag328.xml"/><Relationship Id="rId12" Type="http://schemas.openxmlformats.org/officeDocument/2006/relationships/image" Target="../media/image111.png"/><Relationship Id="rId2" Type="http://schemas.openxmlformats.org/officeDocument/2006/relationships/tags" Target="../tags/tag323.xml"/><Relationship Id="rId1" Type="http://schemas.openxmlformats.org/officeDocument/2006/relationships/tags" Target="../tags/tag322.xml"/><Relationship Id="rId6" Type="http://schemas.openxmlformats.org/officeDocument/2006/relationships/tags" Target="../tags/tag327.xml"/><Relationship Id="rId11" Type="http://schemas.openxmlformats.org/officeDocument/2006/relationships/tags" Target="../tags/tag329.xml"/><Relationship Id="rId5" Type="http://schemas.openxmlformats.org/officeDocument/2006/relationships/tags" Target="../tags/tag326.xml"/><Relationship Id="rId10" Type="http://schemas.openxmlformats.org/officeDocument/2006/relationships/image" Target="../media/image50.png"/><Relationship Id="rId4" Type="http://schemas.openxmlformats.org/officeDocument/2006/relationships/tags" Target="../tags/tag325.xml"/><Relationship Id="rId9" Type="http://schemas.openxmlformats.org/officeDocument/2006/relationships/notesSlide" Target="../notesSlides/notesSlide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tags" Target="../tags/tag330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330.xml"/><Relationship Id="rId4" Type="http://schemas.openxmlformats.org/officeDocument/2006/relationships/image" Target="../media/image7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tags" Target="../tags/tag341.xml"/><Relationship Id="rId3" Type="http://schemas.openxmlformats.org/officeDocument/2006/relationships/tags" Target="../tags/tag333.xml"/><Relationship Id="rId7" Type="http://schemas.openxmlformats.org/officeDocument/2006/relationships/slideLayout" Target="../slideLayouts/slideLayout3.xml"/><Relationship Id="rId2" Type="http://schemas.openxmlformats.org/officeDocument/2006/relationships/tags" Target="../tags/tag332.xml"/><Relationship Id="rId1" Type="http://schemas.openxmlformats.org/officeDocument/2006/relationships/tags" Target="../tags/tag331.xml"/><Relationship Id="rId6" Type="http://schemas.openxmlformats.org/officeDocument/2006/relationships/tags" Target="../tags/tag336.xml"/><Relationship Id="rId5" Type="http://schemas.openxmlformats.org/officeDocument/2006/relationships/tags" Target="../tags/tag335.xml"/><Relationship Id="rId4" Type="http://schemas.openxmlformats.org/officeDocument/2006/relationships/tags" Target="../tags/tag334.xml"/><Relationship Id="rId9" Type="http://schemas.openxmlformats.org/officeDocument/2006/relationships/image" Target="../media/image80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tags" Target="../tags/tag345.xml"/><Relationship Id="rId13" Type="http://schemas.openxmlformats.org/officeDocument/2006/relationships/tags" Target="../tags/tag350.xml"/><Relationship Id="rId18" Type="http://schemas.openxmlformats.org/officeDocument/2006/relationships/tags" Target="../tags/tag355.xml"/><Relationship Id="rId3" Type="http://schemas.openxmlformats.org/officeDocument/2006/relationships/tags" Target="../tags/tag339.xml"/><Relationship Id="rId21" Type="http://schemas.openxmlformats.org/officeDocument/2006/relationships/slideLayout" Target="../slideLayouts/slideLayout3.xml"/><Relationship Id="rId7" Type="http://schemas.openxmlformats.org/officeDocument/2006/relationships/tags" Target="../tags/tag344.xml"/><Relationship Id="rId12" Type="http://schemas.openxmlformats.org/officeDocument/2006/relationships/tags" Target="../tags/tag349.xml"/><Relationship Id="rId17" Type="http://schemas.openxmlformats.org/officeDocument/2006/relationships/tags" Target="../tags/tag354.xml"/><Relationship Id="rId2" Type="http://schemas.openxmlformats.org/officeDocument/2006/relationships/tags" Target="../tags/tag338.xml"/><Relationship Id="rId16" Type="http://schemas.openxmlformats.org/officeDocument/2006/relationships/tags" Target="../tags/tag353.xml"/><Relationship Id="rId20" Type="http://schemas.openxmlformats.org/officeDocument/2006/relationships/tags" Target="../tags/tag357.xml"/><Relationship Id="rId1" Type="http://schemas.openxmlformats.org/officeDocument/2006/relationships/tags" Target="../tags/tag337.xml"/><Relationship Id="rId6" Type="http://schemas.openxmlformats.org/officeDocument/2006/relationships/tags" Target="../tags/tag343.xml"/><Relationship Id="rId11" Type="http://schemas.openxmlformats.org/officeDocument/2006/relationships/tags" Target="../tags/tag348.xml"/><Relationship Id="rId5" Type="http://schemas.openxmlformats.org/officeDocument/2006/relationships/tags" Target="../tags/tag342.xml"/><Relationship Id="rId15" Type="http://schemas.openxmlformats.org/officeDocument/2006/relationships/tags" Target="../tags/tag352.xml"/><Relationship Id="rId23" Type="http://schemas.openxmlformats.org/officeDocument/2006/relationships/image" Target="../media/image800.png"/><Relationship Id="rId10" Type="http://schemas.openxmlformats.org/officeDocument/2006/relationships/tags" Target="../tags/tag347.xml"/><Relationship Id="rId19" Type="http://schemas.openxmlformats.org/officeDocument/2006/relationships/tags" Target="../tags/tag356.xml"/><Relationship Id="rId4" Type="http://schemas.openxmlformats.org/officeDocument/2006/relationships/tags" Target="../tags/tag340.xml"/><Relationship Id="rId9" Type="http://schemas.openxmlformats.org/officeDocument/2006/relationships/tags" Target="../tags/tag346.xml"/><Relationship Id="rId14" Type="http://schemas.openxmlformats.org/officeDocument/2006/relationships/tags" Target="../tags/tag351.xml"/><Relationship Id="rId22" Type="http://schemas.openxmlformats.org/officeDocument/2006/relationships/tags" Target="../tags/tag680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tags" Target="../tags/tag365.xml"/><Relationship Id="rId13" Type="http://schemas.openxmlformats.org/officeDocument/2006/relationships/tags" Target="../tags/tag370.xml"/><Relationship Id="rId18" Type="http://schemas.openxmlformats.org/officeDocument/2006/relationships/slideLayout" Target="../slideLayouts/slideLayout3.xml"/><Relationship Id="rId3" Type="http://schemas.openxmlformats.org/officeDocument/2006/relationships/tags" Target="../tags/tag360.xml"/><Relationship Id="rId7" Type="http://schemas.openxmlformats.org/officeDocument/2006/relationships/tags" Target="../tags/tag364.xml"/><Relationship Id="rId12" Type="http://schemas.openxmlformats.org/officeDocument/2006/relationships/tags" Target="../tags/tag369.xml"/><Relationship Id="rId17" Type="http://schemas.openxmlformats.org/officeDocument/2006/relationships/tags" Target="../tags/tag374.xml"/><Relationship Id="rId2" Type="http://schemas.openxmlformats.org/officeDocument/2006/relationships/tags" Target="../tags/tag359.xml"/><Relationship Id="rId16" Type="http://schemas.openxmlformats.org/officeDocument/2006/relationships/tags" Target="../tags/tag373.xml"/><Relationship Id="rId1" Type="http://schemas.openxmlformats.org/officeDocument/2006/relationships/tags" Target="../tags/tag358.xml"/><Relationship Id="rId6" Type="http://schemas.openxmlformats.org/officeDocument/2006/relationships/tags" Target="../tags/tag363.xml"/><Relationship Id="rId11" Type="http://schemas.openxmlformats.org/officeDocument/2006/relationships/tags" Target="../tags/tag368.xml"/><Relationship Id="rId5" Type="http://schemas.openxmlformats.org/officeDocument/2006/relationships/tags" Target="../tags/tag362.xml"/><Relationship Id="rId15" Type="http://schemas.openxmlformats.org/officeDocument/2006/relationships/tags" Target="../tags/tag372.xml"/><Relationship Id="rId10" Type="http://schemas.openxmlformats.org/officeDocument/2006/relationships/tags" Target="../tags/tag367.xml"/><Relationship Id="rId4" Type="http://schemas.openxmlformats.org/officeDocument/2006/relationships/tags" Target="../tags/tag361.xml"/><Relationship Id="rId9" Type="http://schemas.openxmlformats.org/officeDocument/2006/relationships/tags" Target="../tags/tag366.xml"/><Relationship Id="rId14" Type="http://schemas.openxmlformats.org/officeDocument/2006/relationships/tags" Target="../tags/tag371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tags" Target="../tags/tag382.xml"/><Relationship Id="rId13" Type="http://schemas.openxmlformats.org/officeDocument/2006/relationships/tags" Target="../tags/tag387.xml"/><Relationship Id="rId18" Type="http://schemas.openxmlformats.org/officeDocument/2006/relationships/slideLayout" Target="../slideLayouts/slideLayout3.xml"/><Relationship Id="rId3" Type="http://schemas.openxmlformats.org/officeDocument/2006/relationships/tags" Target="../tags/tag377.xml"/><Relationship Id="rId7" Type="http://schemas.openxmlformats.org/officeDocument/2006/relationships/tags" Target="../tags/tag381.xml"/><Relationship Id="rId12" Type="http://schemas.openxmlformats.org/officeDocument/2006/relationships/tags" Target="../tags/tag386.xml"/><Relationship Id="rId17" Type="http://schemas.openxmlformats.org/officeDocument/2006/relationships/tags" Target="../tags/tag391.xml"/><Relationship Id="rId2" Type="http://schemas.openxmlformats.org/officeDocument/2006/relationships/tags" Target="../tags/tag376.xml"/><Relationship Id="rId16" Type="http://schemas.openxmlformats.org/officeDocument/2006/relationships/tags" Target="../tags/tag390.xml"/><Relationship Id="rId1" Type="http://schemas.openxmlformats.org/officeDocument/2006/relationships/tags" Target="../tags/tag375.xml"/><Relationship Id="rId6" Type="http://schemas.openxmlformats.org/officeDocument/2006/relationships/tags" Target="../tags/tag380.xml"/><Relationship Id="rId11" Type="http://schemas.openxmlformats.org/officeDocument/2006/relationships/tags" Target="../tags/tag385.xml"/><Relationship Id="rId5" Type="http://schemas.openxmlformats.org/officeDocument/2006/relationships/tags" Target="../tags/tag379.xml"/><Relationship Id="rId15" Type="http://schemas.openxmlformats.org/officeDocument/2006/relationships/tags" Target="../tags/tag389.xml"/><Relationship Id="rId10" Type="http://schemas.openxmlformats.org/officeDocument/2006/relationships/tags" Target="../tags/tag384.xml"/><Relationship Id="rId4" Type="http://schemas.openxmlformats.org/officeDocument/2006/relationships/tags" Target="../tags/tag378.xml"/><Relationship Id="rId9" Type="http://schemas.openxmlformats.org/officeDocument/2006/relationships/tags" Target="../tags/tag383.xml"/><Relationship Id="rId14" Type="http://schemas.openxmlformats.org/officeDocument/2006/relationships/tags" Target="../tags/tag388.xml"/><Relationship Id="rId30" Type="http://schemas.openxmlformats.org/officeDocument/2006/relationships/image" Target="../media/image9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910.xml"/><Relationship Id="rId3" Type="http://schemas.openxmlformats.org/officeDocument/2006/relationships/tags" Target="../tags/tag47.xml"/><Relationship Id="rId7" Type="http://schemas.openxmlformats.org/officeDocument/2006/relationships/slideLayout" Target="../slideLayouts/slideLayout3.xml"/><Relationship Id="rId2" Type="http://schemas.openxmlformats.org/officeDocument/2006/relationships/tags" Target="../tags/tag46.xml"/><Relationship Id="rId1" Type="http://schemas.openxmlformats.org/officeDocument/2006/relationships/tags" Target="../tags/tag45.xml"/><Relationship Id="rId6" Type="http://schemas.openxmlformats.org/officeDocument/2006/relationships/tags" Target="../tags/tag50.xml"/><Relationship Id="rId5" Type="http://schemas.openxmlformats.org/officeDocument/2006/relationships/tags" Target="../tags/tag49.xml"/><Relationship Id="rId4" Type="http://schemas.openxmlformats.org/officeDocument/2006/relationships/tags" Target="../tags/tag48.xml"/><Relationship Id="rId9" Type="http://schemas.openxmlformats.org/officeDocument/2006/relationships/image" Target="../media/image30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4.png"/><Relationship Id="rId2" Type="http://schemas.openxmlformats.org/officeDocument/2006/relationships/tags" Target="../tags/tag393.xml"/><Relationship Id="rId1" Type="http://schemas.openxmlformats.org/officeDocument/2006/relationships/tags" Target="../tags/tag392.xml"/><Relationship Id="rId6" Type="http://schemas.openxmlformats.org/officeDocument/2006/relationships/tags" Target="../tags/tag393.xml"/><Relationship Id="rId5" Type="http://schemas.openxmlformats.org/officeDocument/2006/relationships/image" Target="../media/image101.png"/><Relationship Id="rId4" Type="http://schemas.openxmlformats.org/officeDocument/2006/relationships/tags" Target="../tags/tag39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395.xml"/><Relationship Id="rId1" Type="http://schemas.openxmlformats.org/officeDocument/2006/relationships/tags" Target="../tags/tag39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iff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5.png"/><Relationship Id="rId3" Type="http://schemas.openxmlformats.org/officeDocument/2006/relationships/tags" Target="../tags/tag53.xml"/><Relationship Id="rId7" Type="http://schemas.openxmlformats.org/officeDocument/2006/relationships/tags" Target="../tags/tag52.xml"/><Relationship Id="rId12" Type="http://schemas.openxmlformats.org/officeDocument/2006/relationships/image" Target="../media/image4.png"/><Relationship Id="rId2" Type="http://schemas.openxmlformats.org/officeDocument/2006/relationships/tags" Target="../tags/tag52.xml"/><Relationship Id="rId1" Type="http://schemas.openxmlformats.org/officeDocument/2006/relationships/tags" Target="../tags/tag51.xml"/><Relationship Id="rId6" Type="http://schemas.openxmlformats.org/officeDocument/2006/relationships/notesSlide" Target="../notesSlides/notesSlide1.xml"/><Relationship Id="rId11" Type="http://schemas.openxmlformats.org/officeDocument/2006/relationships/tags" Target="../tags/tag54.xml"/><Relationship Id="rId5" Type="http://schemas.openxmlformats.org/officeDocument/2006/relationships/slideLayout" Target="../slideLayouts/slideLayout3.xml"/><Relationship Id="rId10" Type="http://schemas.openxmlformats.org/officeDocument/2006/relationships/image" Target="../media/image3.png"/><Relationship Id="rId4" Type="http://schemas.openxmlformats.org/officeDocument/2006/relationships/tags" Target="../tags/tag54.xml"/><Relationship Id="rId9" Type="http://schemas.openxmlformats.org/officeDocument/2006/relationships/tags" Target="../tags/tag5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5" Type="http://schemas.openxmlformats.org/officeDocument/2006/relationships/image" Target="../media/image6.png"/><Relationship Id="rId4" Type="http://schemas.openxmlformats.org/officeDocument/2006/relationships/tags" Target="../tags/tag5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59.xml"/><Relationship Id="rId3" Type="http://schemas.openxmlformats.org/officeDocument/2006/relationships/tags" Target="../tags/tag59.xml"/><Relationship Id="rId7" Type="http://schemas.openxmlformats.org/officeDocument/2006/relationships/image" Target="../media/image7.png"/><Relationship Id="rId2" Type="http://schemas.openxmlformats.org/officeDocument/2006/relationships/tags" Target="../tags/tag58.xml"/><Relationship Id="rId1" Type="http://schemas.openxmlformats.org/officeDocument/2006/relationships/tags" Target="../tags/tag57.xml"/><Relationship Id="rId6" Type="http://schemas.openxmlformats.org/officeDocument/2006/relationships/tags" Target="../tags/tag58.xml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61.xml"/><Relationship Id="rId1" Type="http://schemas.openxmlformats.org/officeDocument/2006/relationships/tags" Target="../tags/tag60.xml"/><Relationship Id="rId5" Type="http://schemas.openxmlformats.org/officeDocument/2006/relationships/image" Target="../media/image72.png"/><Relationship Id="rId4" Type="http://schemas.openxmlformats.org/officeDocument/2006/relationships/tags" Target="../tags/tag19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64.xml"/><Relationship Id="rId7" Type="http://schemas.openxmlformats.org/officeDocument/2006/relationships/image" Target="../media/image700.png"/><Relationship Id="rId2" Type="http://schemas.openxmlformats.org/officeDocument/2006/relationships/tags" Target="../tags/tag63.xml"/><Relationship Id="rId1" Type="http://schemas.openxmlformats.org/officeDocument/2006/relationships/tags" Target="../tags/tag62.xml"/><Relationship Id="rId6" Type="http://schemas.openxmlformats.org/officeDocument/2006/relationships/image" Target="../media/image9.png"/><Relationship Id="rId5" Type="http://schemas.openxmlformats.org/officeDocument/2006/relationships/tags" Target="../tags/tag63.xml"/><Relationship Id="rId4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CSE 311: Foundations of Computing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199" y="1149953"/>
            <a:ext cx="847231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rgbClr val="C00000"/>
                </a:solidFill>
                <a:latin typeface="Franklin Gothic Medium"/>
                <a:cs typeface="Franklin Gothic Medium"/>
              </a:rPr>
              <a:t>Lecture 21:  Directed Graphs, Finite State Machines</a:t>
            </a:r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42"/>
          <a:stretch>
            <a:fillRect/>
          </a:stretch>
        </p:blipFill>
        <p:spPr>
          <a:xfrm>
            <a:off x="5749073" y="3099314"/>
            <a:ext cx="2757183" cy="2455790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93252907-02D1-44BC-9443-8FCB279A9C3E}"/>
              </a:ext>
            </a:extLst>
          </p:cNvPr>
          <p:cNvGrpSpPr/>
          <p:nvPr/>
        </p:nvGrpSpPr>
        <p:grpSpPr>
          <a:xfrm>
            <a:off x="689307" y="3126531"/>
            <a:ext cx="4114800" cy="2133600"/>
            <a:chOff x="914400" y="3810000"/>
            <a:chExt cx="5562600" cy="2590800"/>
          </a:xfrm>
        </p:grpSpPr>
        <p:sp>
          <p:nvSpPr>
            <p:cNvPr id="6" name="Oval 4">
              <a:extLst>
                <a:ext uri="{FF2B5EF4-FFF2-40B4-BE49-F238E27FC236}">
                  <a16:creationId xmlns:a16="http://schemas.microsoft.com/office/drawing/2014/main" id="{731AD2DD-7372-4AF5-B3BA-D2043CB6B7EE}"/>
                </a:ext>
              </a:extLst>
            </p:cNvPr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1219200" y="4876800"/>
              <a:ext cx="228600" cy="228600"/>
            </a:xfrm>
            <a:prstGeom prst="ellipse">
              <a:avLst/>
            </a:prstGeom>
            <a:solidFill>
              <a:srgbClr val="BBE0E3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7" name="Oval 5">
              <a:extLst>
                <a:ext uri="{FF2B5EF4-FFF2-40B4-BE49-F238E27FC236}">
                  <a16:creationId xmlns:a16="http://schemas.microsoft.com/office/drawing/2014/main" id="{FCA34E82-D1A8-49DF-A686-20BCBDA2B277}"/>
                </a:ext>
              </a:extLst>
            </p:cNvPr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3124200" y="5334000"/>
              <a:ext cx="228600" cy="228600"/>
            </a:xfrm>
            <a:prstGeom prst="ellipse">
              <a:avLst/>
            </a:prstGeom>
            <a:solidFill>
              <a:srgbClr val="BBE0E3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8" name="Oval 6">
              <a:extLst>
                <a:ext uri="{FF2B5EF4-FFF2-40B4-BE49-F238E27FC236}">
                  <a16:creationId xmlns:a16="http://schemas.microsoft.com/office/drawing/2014/main" id="{ED0A1BDD-7EA7-4908-B3C0-20E3D0A3B049}"/>
                </a:ext>
              </a:extLst>
            </p:cNvPr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914400" y="5943600"/>
              <a:ext cx="228600" cy="228600"/>
            </a:xfrm>
            <a:prstGeom prst="ellipse">
              <a:avLst/>
            </a:prstGeom>
            <a:solidFill>
              <a:srgbClr val="BBE0E3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9" name="Oval 7">
              <a:extLst>
                <a:ext uri="{FF2B5EF4-FFF2-40B4-BE49-F238E27FC236}">
                  <a16:creationId xmlns:a16="http://schemas.microsoft.com/office/drawing/2014/main" id="{DBD12097-7DC6-472F-96AD-EC91C3FAFF56}"/>
                </a:ext>
              </a:extLst>
            </p:cNvPr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4343400" y="4572000"/>
              <a:ext cx="228600" cy="228600"/>
            </a:xfrm>
            <a:prstGeom prst="ellipse">
              <a:avLst/>
            </a:prstGeom>
            <a:solidFill>
              <a:srgbClr val="BBE0E3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10" name="Oval 8">
              <a:extLst>
                <a:ext uri="{FF2B5EF4-FFF2-40B4-BE49-F238E27FC236}">
                  <a16:creationId xmlns:a16="http://schemas.microsoft.com/office/drawing/2014/main" id="{1A4627A5-C66A-4468-929D-0EC78FBA917A}"/>
                </a:ext>
              </a:extLst>
            </p:cNvPr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2209800" y="5105400"/>
              <a:ext cx="228600" cy="228600"/>
            </a:xfrm>
            <a:prstGeom prst="ellipse">
              <a:avLst/>
            </a:prstGeom>
            <a:solidFill>
              <a:srgbClr val="BBE0E3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11" name="Oval 9">
              <a:extLst>
                <a:ext uri="{FF2B5EF4-FFF2-40B4-BE49-F238E27FC236}">
                  <a16:creationId xmlns:a16="http://schemas.microsoft.com/office/drawing/2014/main" id="{8DBDF746-80E5-4D57-AAA9-770684EB620E}"/>
                </a:ext>
              </a:extLst>
            </p:cNvPr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1752600" y="5943600"/>
              <a:ext cx="228600" cy="228600"/>
            </a:xfrm>
            <a:prstGeom prst="ellipse">
              <a:avLst/>
            </a:prstGeom>
            <a:solidFill>
              <a:srgbClr val="BBE0E3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12" name="Oval 10">
              <a:extLst>
                <a:ext uri="{FF2B5EF4-FFF2-40B4-BE49-F238E27FC236}">
                  <a16:creationId xmlns:a16="http://schemas.microsoft.com/office/drawing/2014/main" id="{EB0C1DF9-EAFB-49B0-B724-1F0ACDA6130E}"/>
                </a:ext>
              </a:extLst>
            </p:cNvPr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2971800" y="6172200"/>
              <a:ext cx="228600" cy="228600"/>
            </a:xfrm>
            <a:prstGeom prst="ellipse">
              <a:avLst/>
            </a:prstGeom>
            <a:solidFill>
              <a:srgbClr val="BBE0E3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13" name="Oval 11">
              <a:extLst>
                <a:ext uri="{FF2B5EF4-FFF2-40B4-BE49-F238E27FC236}">
                  <a16:creationId xmlns:a16="http://schemas.microsoft.com/office/drawing/2014/main" id="{F3D61C09-5203-4280-A984-F4D4DCD77710}"/>
                </a:ext>
              </a:extLst>
            </p:cNvPr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2819400" y="4267200"/>
              <a:ext cx="228600" cy="228600"/>
            </a:xfrm>
            <a:prstGeom prst="ellipse">
              <a:avLst/>
            </a:prstGeom>
            <a:solidFill>
              <a:srgbClr val="BBE0E3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14" name="Oval 12">
              <a:extLst>
                <a:ext uri="{FF2B5EF4-FFF2-40B4-BE49-F238E27FC236}">
                  <a16:creationId xmlns:a16="http://schemas.microsoft.com/office/drawing/2014/main" id="{07830D79-51BB-4CC7-81E1-376AA738B9D7}"/>
                </a:ext>
              </a:extLst>
            </p:cNvPr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5181600" y="3962400"/>
              <a:ext cx="228600" cy="228600"/>
            </a:xfrm>
            <a:prstGeom prst="ellipse">
              <a:avLst/>
            </a:prstGeom>
            <a:solidFill>
              <a:srgbClr val="BBE0E3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15" name="Oval 13">
              <a:extLst>
                <a:ext uri="{FF2B5EF4-FFF2-40B4-BE49-F238E27FC236}">
                  <a16:creationId xmlns:a16="http://schemas.microsoft.com/office/drawing/2014/main" id="{43B841FB-2B8D-4802-8BE9-4E09B537DF65}"/>
                </a:ext>
              </a:extLst>
            </p:cNvPr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5029200" y="5334000"/>
              <a:ext cx="228600" cy="228600"/>
            </a:xfrm>
            <a:prstGeom prst="ellipse">
              <a:avLst/>
            </a:prstGeom>
            <a:solidFill>
              <a:srgbClr val="BBE0E3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16" name="Oval 14">
              <a:extLst>
                <a:ext uri="{FF2B5EF4-FFF2-40B4-BE49-F238E27FC236}">
                  <a16:creationId xmlns:a16="http://schemas.microsoft.com/office/drawing/2014/main" id="{454FE6AD-1A5E-4626-A010-35BE8D7F9B91}"/>
                </a:ext>
              </a:extLst>
            </p:cNvPr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1981200" y="4267200"/>
              <a:ext cx="228600" cy="228600"/>
            </a:xfrm>
            <a:prstGeom prst="ellipse">
              <a:avLst/>
            </a:prstGeom>
            <a:solidFill>
              <a:srgbClr val="BBE0E3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17" name="Oval 15">
              <a:extLst>
                <a:ext uri="{FF2B5EF4-FFF2-40B4-BE49-F238E27FC236}">
                  <a16:creationId xmlns:a16="http://schemas.microsoft.com/office/drawing/2014/main" id="{D00F122F-8FEC-4C20-A26A-8E6030E511E7}"/>
                </a:ext>
              </a:extLst>
            </p:cNvPr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4648200" y="6096000"/>
              <a:ext cx="228600" cy="228600"/>
            </a:xfrm>
            <a:prstGeom prst="ellipse">
              <a:avLst/>
            </a:prstGeom>
            <a:solidFill>
              <a:srgbClr val="BBE0E3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18" name="Line 16">
              <a:extLst>
                <a:ext uri="{FF2B5EF4-FFF2-40B4-BE49-F238E27FC236}">
                  <a16:creationId xmlns:a16="http://schemas.microsoft.com/office/drawing/2014/main" id="{1FDC7180-5B2F-46F7-99E6-93FE8973878D}"/>
                </a:ext>
              </a:extLst>
            </p:cNvPr>
            <p:cNvSpPr>
              <a:spLocks noChangeShapeType="1"/>
            </p:cNvSpPr>
            <p:nvPr>
              <p:custDataLst>
                <p:tags r:id="rId13"/>
              </p:custDataLst>
            </p:nvPr>
          </p:nvSpPr>
          <p:spPr bwMode="auto">
            <a:xfrm flipV="1">
              <a:off x="1143000" y="5257800"/>
              <a:ext cx="1066800" cy="7620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triangle" w="med" len="med"/>
              <a:tailEnd type="none" w="med" len="med"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19" name="Line 17">
              <a:extLst>
                <a:ext uri="{FF2B5EF4-FFF2-40B4-BE49-F238E27FC236}">
                  <a16:creationId xmlns:a16="http://schemas.microsoft.com/office/drawing/2014/main" id="{5F894116-E540-436A-BD4A-678FE393C760}"/>
                </a:ext>
              </a:extLst>
            </p:cNvPr>
            <p:cNvSpPr>
              <a:spLocks noChangeShapeType="1"/>
            </p:cNvSpPr>
            <p:nvPr>
              <p:custDataLst>
                <p:tags r:id="rId14"/>
              </p:custDataLst>
            </p:nvPr>
          </p:nvSpPr>
          <p:spPr bwMode="auto">
            <a:xfrm flipV="1">
              <a:off x="1981200" y="5334000"/>
              <a:ext cx="304800" cy="609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20" name="Line 18">
              <a:extLst>
                <a:ext uri="{FF2B5EF4-FFF2-40B4-BE49-F238E27FC236}">
                  <a16:creationId xmlns:a16="http://schemas.microsoft.com/office/drawing/2014/main" id="{3E931F36-9256-4EEF-BE91-7222CD162498}"/>
                </a:ext>
              </a:extLst>
            </p:cNvPr>
            <p:cNvSpPr>
              <a:spLocks noChangeShapeType="1"/>
            </p:cNvSpPr>
            <p:nvPr>
              <p:custDataLst>
                <p:tags r:id="rId15"/>
              </p:custDataLst>
            </p:nvPr>
          </p:nvSpPr>
          <p:spPr bwMode="auto">
            <a:xfrm flipV="1">
              <a:off x="1143000" y="6096000"/>
              <a:ext cx="60960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21" name="Line 19">
              <a:extLst>
                <a:ext uri="{FF2B5EF4-FFF2-40B4-BE49-F238E27FC236}">
                  <a16:creationId xmlns:a16="http://schemas.microsoft.com/office/drawing/2014/main" id="{EDEB1B58-52C5-4C6D-B6DF-CC57FCDF788B}"/>
                </a:ext>
              </a:extLst>
            </p:cNvPr>
            <p:cNvSpPr>
              <a:spLocks noChangeShapeType="1"/>
            </p:cNvSpPr>
            <p:nvPr>
              <p:custDataLst>
                <p:tags r:id="rId16"/>
              </p:custDataLst>
            </p:nvPr>
          </p:nvSpPr>
          <p:spPr bwMode="auto">
            <a:xfrm flipV="1">
              <a:off x="1066800" y="5105400"/>
              <a:ext cx="228600" cy="8382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22" name="Line 20">
              <a:extLst>
                <a:ext uri="{FF2B5EF4-FFF2-40B4-BE49-F238E27FC236}">
                  <a16:creationId xmlns:a16="http://schemas.microsoft.com/office/drawing/2014/main" id="{BEACC8F3-4996-4C2E-A741-D9B25852F515}"/>
                </a:ext>
              </a:extLst>
            </p:cNvPr>
            <p:cNvSpPr>
              <a:spLocks noChangeShapeType="1"/>
            </p:cNvSpPr>
            <p:nvPr>
              <p:custDataLst>
                <p:tags r:id="rId17"/>
              </p:custDataLst>
            </p:nvPr>
          </p:nvSpPr>
          <p:spPr bwMode="auto">
            <a:xfrm flipV="1">
              <a:off x="1371600" y="4419600"/>
              <a:ext cx="609600" cy="4572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23" name="Line 21">
              <a:extLst>
                <a:ext uri="{FF2B5EF4-FFF2-40B4-BE49-F238E27FC236}">
                  <a16:creationId xmlns:a16="http://schemas.microsoft.com/office/drawing/2014/main" id="{0A138B70-C356-4872-BB0B-1FFBA50415BC}"/>
                </a:ext>
              </a:extLst>
            </p:cNvPr>
            <p:cNvSpPr>
              <a:spLocks noChangeShapeType="1"/>
            </p:cNvSpPr>
            <p:nvPr>
              <p:custDataLst>
                <p:tags r:id="rId18"/>
              </p:custDataLst>
            </p:nvPr>
          </p:nvSpPr>
          <p:spPr bwMode="auto">
            <a:xfrm>
              <a:off x="1447800" y="5029200"/>
              <a:ext cx="762000" cy="1524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24" name="Line 22">
              <a:extLst>
                <a:ext uri="{FF2B5EF4-FFF2-40B4-BE49-F238E27FC236}">
                  <a16:creationId xmlns:a16="http://schemas.microsoft.com/office/drawing/2014/main" id="{DBC0C56F-FD24-4FF3-BF36-FDB306D7FDEF}"/>
                </a:ext>
              </a:extLst>
            </p:cNvPr>
            <p:cNvSpPr>
              <a:spLocks noChangeShapeType="1"/>
            </p:cNvSpPr>
            <p:nvPr>
              <p:custDataLst>
                <p:tags r:id="rId19"/>
              </p:custDataLst>
            </p:nvPr>
          </p:nvSpPr>
          <p:spPr bwMode="auto">
            <a:xfrm>
              <a:off x="2133600" y="4495800"/>
              <a:ext cx="228600" cy="6096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25" name="Line 23">
              <a:extLst>
                <a:ext uri="{FF2B5EF4-FFF2-40B4-BE49-F238E27FC236}">
                  <a16:creationId xmlns:a16="http://schemas.microsoft.com/office/drawing/2014/main" id="{E92CCD6F-67E0-43A3-9084-A2914E737C3A}"/>
                </a:ext>
              </a:extLst>
            </p:cNvPr>
            <p:cNvSpPr>
              <a:spLocks noChangeShapeType="1"/>
            </p:cNvSpPr>
            <p:nvPr>
              <p:custDataLst>
                <p:tags r:id="rId20"/>
              </p:custDataLst>
            </p:nvPr>
          </p:nvSpPr>
          <p:spPr bwMode="auto">
            <a:xfrm flipV="1">
              <a:off x="2438400" y="4495800"/>
              <a:ext cx="457200" cy="6096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26" name="Line 24">
              <a:extLst>
                <a:ext uri="{FF2B5EF4-FFF2-40B4-BE49-F238E27FC236}">
                  <a16:creationId xmlns:a16="http://schemas.microsoft.com/office/drawing/2014/main" id="{F75F3F53-5BB4-434A-B719-D9EF95954CAF}"/>
                </a:ext>
              </a:extLst>
            </p:cNvPr>
            <p:cNvSpPr>
              <a:spLocks noChangeShapeType="1"/>
            </p:cNvSpPr>
            <p:nvPr>
              <p:custDataLst>
                <p:tags r:id="rId21"/>
              </p:custDataLst>
            </p:nvPr>
          </p:nvSpPr>
          <p:spPr bwMode="auto">
            <a:xfrm>
              <a:off x="2438400" y="5257800"/>
              <a:ext cx="685800" cy="1524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27" name="Line 25">
              <a:extLst>
                <a:ext uri="{FF2B5EF4-FFF2-40B4-BE49-F238E27FC236}">
                  <a16:creationId xmlns:a16="http://schemas.microsoft.com/office/drawing/2014/main" id="{4E1C6C98-AAD6-447E-8F0E-5712B7C20C8E}"/>
                </a:ext>
              </a:extLst>
            </p:cNvPr>
            <p:cNvSpPr>
              <a:spLocks noChangeShapeType="1"/>
            </p:cNvSpPr>
            <p:nvPr>
              <p:custDataLst>
                <p:tags r:id="rId22"/>
              </p:custDataLst>
            </p:nvPr>
          </p:nvSpPr>
          <p:spPr bwMode="auto">
            <a:xfrm flipV="1">
              <a:off x="1981200" y="5486400"/>
              <a:ext cx="1143000" cy="5334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28" name="Line 26">
              <a:extLst>
                <a:ext uri="{FF2B5EF4-FFF2-40B4-BE49-F238E27FC236}">
                  <a16:creationId xmlns:a16="http://schemas.microsoft.com/office/drawing/2014/main" id="{AD2DD734-1175-4F28-BA52-6B707E6978A8}"/>
                </a:ext>
              </a:extLst>
            </p:cNvPr>
            <p:cNvSpPr>
              <a:spLocks noChangeShapeType="1"/>
            </p:cNvSpPr>
            <p:nvPr>
              <p:custDataLst>
                <p:tags r:id="rId23"/>
              </p:custDataLst>
            </p:nvPr>
          </p:nvSpPr>
          <p:spPr bwMode="auto">
            <a:xfrm flipV="1">
              <a:off x="1981200" y="5486400"/>
              <a:ext cx="3048000" cy="609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29" name="Line 27">
              <a:extLst>
                <a:ext uri="{FF2B5EF4-FFF2-40B4-BE49-F238E27FC236}">
                  <a16:creationId xmlns:a16="http://schemas.microsoft.com/office/drawing/2014/main" id="{9ED1AC8E-4F7F-40DE-A6A0-C4B6834CE1D1}"/>
                </a:ext>
              </a:extLst>
            </p:cNvPr>
            <p:cNvSpPr>
              <a:spLocks noChangeShapeType="1"/>
            </p:cNvSpPr>
            <p:nvPr>
              <p:custDataLst>
                <p:tags r:id="rId24"/>
              </p:custDataLst>
            </p:nvPr>
          </p:nvSpPr>
          <p:spPr bwMode="auto">
            <a:xfrm>
              <a:off x="1981200" y="6172200"/>
              <a:ext cx="990600" cy="1524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30" name="Line 28">
              <a:extLst>
                <a:ext uri="{FF2B5EF4-FFF2-40B4-BE49-F238E27FC236}">
                  <a16:creationId xmlns:a16="http://schemas.microsoft.com/office/drawing/2014/main" id="{AE7C5A83-1611-44C5-8DCB-5992439577C6}"/>
                </a:ext>
              </a:extLst>
            </p:cNvPr>
            <p:cNvSpPr>
              <a:spLocks noChangeShapeType="1"/>
            </p:cNvSpPr>
            <p:nvPr>
              <p:custDataLst>
                <p:tags r:id="rId25"/>
              </p:custDataLst>
            </p:nvPr>
          </p:nvSpPr>
          <p:spPr bwMode="auto">
            <a:xfrm flipH="1">
              <a:off x="3124200" y="5562600"/>
              <a:ext cx="76200" cy="6096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31" name="Line 29">
              <a:extLst>
                <a:ext uri="{FF2B5EF4-FFF2-40B4-BE49-F238E27FC236}">
                  <a16:creationId xmlns:a16="http://schemas.microsoft.com/office/drawing/2014/main" id="{311DE995-F81B-467A-8742-489264B29BCB}"/>
                </a:ext>
              </a:extLst>
            </p:cNvPr>
            <p:cNvSpPr>
              <a:spLocks noChangeShapeType="1"/>
            </p:cNvSpPr>
            <p:nvPr>
              <p:custDataLst>
                <p:tags r:id="rId26"/>
              </p:custDataLst>
            </p:nvPr>
          </p:nvSpPr>
          <p:spPr bwMode="auto">
            <a:xfrm flipV="1">
              <a:off x="3200400" y="6172200"/>
              <a:ext cx="1447800" cy="762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32" name="Line 30">
              <a:extLst>
                <a:ext uri="{FF2B5EF4-FFF2-40B4-BE49-F238E27FC236}">
                  <a16:creationId xmlns:a16="http://schemas.microsoft.com/office/drawing/2014/main" id="{3D6AEB94-BF8D-4495-8989-A152D93AD6D5}"/>
                </a:ext>
              </a:extLst>
            </p:cNvPr>
            <p:cNvSpPr>
              <a:spLocks noChangeShapeType="1"/>
            </p:cNvSpPr>
            <p:nvPr>
              <p:custDataLst>
                <p:tags r:id="rId27"/>
              </p:custDataLst>
            </p:nvPr>
          </p:nvSpPr>
          <p:spPr bwMode="auto">
            <a:xfrm flipV="1">
              <a:off x="4800600" y="5562600"/>
              <a:ext cx="304800" cy="5334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33" name="Line 31">
              <a:extLst>
                <a:ext uri="{FF2B5EF4-FFF2-40B4-BE49-F238E27FC236}">
                  <a16:creationId xmlns:a16="http://schemas.microsoft.com/office/drawing/2014/main" id="{5444E10E-EF58-4E10-99B5-3D3E2D8287DB}"/>
                </a:ext>
              </a:extLst>
            </p:cNvPr>
            <p:cNvSpPr>
              <a:spLocks noChangeShapeType="1"/>
            </p:cNvSpPr>
            <p:nvPr>
              <p:custDataLst>
                <p:tags r:id="rId28"/>
              </p:custDataLst>
            </p:nvPr>
          </p:nvSpPr>
          <p:spPr bwMode="auto">
            <a:xfrm flipH="1" flipV="1">
              <a:off x="3352800" y="5486400"/>
              <a:ext cx="1295400" cy="6858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34" name="Line 32">
              <a:extLst>
                <a:ext uri="{FF2B5EF4-FFF2-40B4-BE49-F238E27FC236}">
                  <a16:creationId xmlns:a16="http://schemas.microsoft.com/office/drawing/2014/main" id="{B0B98CE1-6691-4641-A7FE-D0ED9D503028}"/>
                </a:ext>
              </a:extLst>
            </p:cNvPr>
            <p:cNvSpPr>
              <a:spLocks noChangeShapeType="1"/>
            </p:cNvSpPr>
            <p:nvPr>
              <p:custDataLst>
                <p:tags r:id="rId29"/>
              </p:custDataLst>
            </p:nvPr>
          </p:nvSpPr>
          <p:spPr bwMode="auto">
            <a:xfrm flipV="1">
              <a:off x="3352800" y="4724400"/>
              <a:ext cx="990600" cy="609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35" name="Line 33">
              <a:extLst>
                <a:ext uri="{FF2B5EF4-FFF2-40B4-BE49-F238E27FC236}">
                  <a16:creationId xmlns:a16="http://schemas.microsoft.com/office/drawing/2014/main" id="{DDACDD71-9C39-45D2-B8FB-9D7EE59715BF}"/>
                </a:ext>
              </a:extLst>
            </p:cNvPr>
            <p:cNvSpPr>
              <a:spLocks noChangeShapeType="1"/>
            </p:cNvSpPr>
            <p:nvPr>
              <p:custDataLst>
                <p:tags r:id="rId30"/>
              </p:custDataLst>
            </p:nvPr>
          </p:nvSpPr>
          <p:spPr bwMode="auto">
            <a:xfrm>
              <a:off x="3048000" y="4419600"/>
              <a:ext cx="1295400" cy="2286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triangle" w="med" len="med"/>
              <a:tailEnd type="none" w="med" len="med"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36" name="Line 34">
              <a:extLst>
                <a:ext uri="{FF2B5EF4-FFF2-40B4-BE49-F238E27FC236}">
                  <a16:creationId xmlns:a16="http://schemas.microsoft.com/office/drawing/2014/main" id="{C10E305C-6627-44EE-8C2D-517A928DE0CD}"/>
                </a:ext>
              </a:extLst>
            </p:cNvPr>
            <p:cNvSpPr>
              <a:spLocks noChangeShapeType="1"/>
            </p:cNvSpPr>
            <p:nvPr>
              <p:custDataLst>
                <p:tags r:id="rId31"/>
              </p:custDataLst>
            </p:nvPr>
          </p:nvSpPr>
          <p:spPr bwMode="auto">
            <a:xfrm flipH="1">
              <a:off x="4572000" y="4191000"/>
              <a:ext cx="685800" cy="4572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37" name="Oval 35">
              <a:extLst>
                <a:ext uri="{FF2B5EF4-FFF2-40B4-BE49-F238E27FC236}">
                  <a16:creationId xmlns:a16="http://schemas.microsoft.com/office/drawing/2014/main" id="{3C06FBEF-2646-4586-85BF-1E107C39E08C}"/>
                </a:ext>
              </a:extLst>
            </p:cNvPr>
            <p:cNvSpPr>
              <a:spLocks noChangeArrowheads="1"/>
            </p:cNvSpPr>
            <p:nvPr>
              <p:custDataLst>
                <p:tags r:id="rId32"/>
              </p:custDataLst>
            </p:nvPr>
          </p:nvSpPr>
          <p:spPr bwMode="auto">
            <a:xfrm>
              <a:off x="6248400" y="3810000"/>
              <a:ext cx="228600" cy="228600"/>
            </a:xfrm>
            <a:prstGeom prst="ellipse">
              <a:avLst/>
            </a:prstGeom>
            <a:solidFill>
              <a:srgbClr val="BBE0E3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38" name="Oval 36">
              <a:extLst>
                <a:ext uri="{FF2B5EF4-FFF2-40B4-BE49-F238E27FC236}">
                  <a16:creationId xmlns:a16="http://schemas.microsoft.com/office/drawing/2014/main" id="{CBFBC091-98B4-4E72-AC50-13D43B74A65F}"/>
                </a:ext>
              </a:extLst>
            </p:cNvPr>
            <p:cNvSpPr>
              <a:spLocks noChangeArrowheads="1"/>
            </p:cNvSpPr>
            <p:nvPr>
              <p:custDataLst>
                <p:tags r:id="rId33"/>
              </p:custDataLst>
            </p:nvPr>
          </p:nvSpPr>
          <p:spPr bwMode="auto">
            <a:xfrm>
              <a:off x="6019800" y="4572000"/>
              <a:ext cx="228600" cy="228600"/>
            </a:xfrm>
            <a:prstGeom prst="ellipse">
              <a:avLst/>
            </a:prstGeom>
            <a:solidFill>
              <a:srgbClr val="BBE0E3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39" name="Line 37">
              <a:extLst>
                <a:ext uri="{FF2B5EF4-FFF2-40B4-BE49-F238E27FC236}">
                  <a16:creationId xmlns:a16="http://schemas.microsoft.com/office/drawing/2014/main" id="{0C727F01-D4B3-4244-950C-A8F6DE37D393}"/>
                </a:ext>
              </a:extLst>
            </p:cNvPr>
            <p:cNvSpPr>
              <a:spLocks noChangeShapeType="1"/>
            </p:cNvSpPr>
            <p:nvPr>
              <p:custDataLst>
                <p:tags r:id="rId34"/>
              </p:custDataLst>
            </p:nvPr>
          </p:nvSpPr>
          <p:spPr bwMode="auto">
            <a:xfrm>
              <a:off x="5410200" y="4191000"/>
              <a:ext cx="609600" cy="4572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40" name="Line 38">
              <a:extLst>
                <a:ext uri="{FF2B5EF4-FFF2-40B4-BE49-F238E27FC236}">
                  <a16:creationId xmlns:a16="http://schemas.microsoft.com/office/drawing/2014/main" id="{A7858DC5-F2F3-4C63-83E3-EBE2D1C63179}"/>
                </a:ext>
              </a:extLst>
            </p:cNvPr>
            <p:cNvSpPr>
              <a:spLocks noChangeShapeType="1"/>
            </p:cNvSpPr>
            <p:nvPr>
              <p:custDataLst>
                <p:tags r:id="rId35"/>
              </p:custDataLst>
            </p:nvPr>
          </p:nvSpPr>
          <p:spPr bwMode="auto">
            <a:xfrm flipV="1">
              <a:off x="5410200" y="3962400"/>
              <a:ext cx="838200" cy="762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41" name="Line 39">
              <a:extLst>
                <a:ext uri="{FF2B5EF4-FFF2-40B4-BE49-F238E27FC236}">
                  <a16:creationId xmlns:a16="http://schemas.microsoft.com/office/drawing/2014/main" id="{13D85F49-5645-47C4-BAFB-97836AA42FF3}"/>
                </a:ext>
              </a:extLst>
            </p:cNvPr>
            <p:cNvSpPr>
              <a:spLocks noChangeShapeType="1"/>
            </p:cNvSpPr>
            <p:nvPr>
              <p:custDataLst>
                <p:tags r:id="rId36"/>
              </p:custDataLst>
            </p:nvPr>
          </p:nvSpPr>
          <p:spPr bwMode="auto">
            <a:xfrm flipH="1">
              <a:off x="6172200" y="4038600"/>
              <a:ext cx="228600" cy="5334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42" name="Line 63">
              <a:extLst>
                <a:ext uri="{FF2B5EF4-FFF2-40B4-BE49-F238E27FC236}">
                  <a16:creationId xmlns:a16="http://schemas.microsoft.com/office/drawing/2014/main" id="{92E27988-9CF8-4681-ACAA-A69810B4EFDB}"/>
                </a:ext>
              </a:extLst>
            </p:cNvPr>
            <p:cNvSpPr>
              <a:spLocks noChangeShapeType="1"/>
            </p:cNvSpPr>
            <p:nvPr>
              <p:custDataLst>
                <p:tags r:id="rId37"/>
              </p:custDataLst>
            </p:nvPr>
          </p:nvSpPr>
          <p:spPr bwMode="auto">
            <a:xfrm flipH="1">
              <a:off x="4495800" y="4114800"/>
              <a:ext cx="685800" cy="45720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43" name="Line 64">
              <a:extLst>
                <a:ext uri="{FF2B5EF4-FFF2-40B4-BE49-F238E27FC236}">
                  <a16:creationId xmlns:a16="http://schemas.microsoft.com/office/drawing/2014/main" id="{3D013A92-F88A-4979-9DDE-8FF2E6848A72}"/>
                </a:ext>
              </a:extLst>
            </p:cNvPr>
            <p:cNvSpPr>
              <a:spLocks noChangeShapeType="1"/>
            </p:cNvSpPr>
            <p:nvPr>
              <p:custDataLst>
                <p:tags r:id="rId38"/>
              </p:custDataLst>
            </p:nvPr>
          </p:nvSpPr>
          <p:spPr bwMode="auto">
            <a:xfrm flipH="1">
              <a:off x="6096000" y="4038600"/>
              <a:ext cx="228600" cy="5334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44" name="Line 66">
              <a:extLst>
                <a:ext uri="{FF2B5EF4-FFF2-40B4-BE49-F238E27FC236}">
                  <a16:creationId xmlns:a16="http://schemas.microsoft.com/office/drawing/2014/main" id="{AE578FA1-76AF-424F-A645-EFCC919F622A}"/>
                </a:ext>
              </a:extLst>
            </p:cNvPr>
            <p:cNvSpPr>
              <a:spLocks noChangeShapeType="1"/>
            </p:cNvSpPr>
            <p:nvPr>
              <p:custDataLst>
                <p:tags r:id="rId39"/>
              </p:custDataLst>
            </p:nvPr>
          </p:nvSpPr>
          <p:spPr bwMode="auto">
            <a:xfrm flipV="1">
              <a:off x="3200400" y="6248400"/>
              <a:ext cx="1447800" cy="762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45" name="Line 68">
              <a:extLst>
                <a:ext uri="{FF2B5EF4-FFF2-40B4-BE49-F238E27FC236}">
                  <a16:creationId xmlns:a16="http://schemas.microsoft.com/office/drawing/2014/main" id="{3729587C-5642-4AE2-90B8-02353FC3A204}"/>
                </a:ext>
              </a:extLst>
            </p:cNvPr>
            <p:cNvSpPr>
              <a:spLocks noChangeShapeType="1"/>
            </p:cNvSpPr>
            <p:nvPr>
              <p:custDataLst>
                <p:tags r:id="rId40"/>
              </p:custDataLst>
            </p:nvPr>
          </p:nvSpPr>
          <p:spPr bwMode="auto">
            <a:xfrm flipV="1">
              <a:off x="1447800" y="4495800"/>
              <a:ext cx="609600" cy="4572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4606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ranklin Gothic Medium" panose="020B0603020102020204" pitchFamily="34" charset="0"/>
              </a:rPr>
              <a:t>Directed Graphs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929384" y="3547872"/>
            <a:ext cx="5562600" cy="2590800"/>
            <a:chOff x="914400" y="3810000"/>
            <a:chExt cx="5562600" cy="2590800"/>
          </a:xfrm>
        </p:grpSpPr>
        <p:sp>
          <p:nvSpPr>
            <p:cNvPr id="50" name="Oval 4"/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1219200" y="4876800"/>
              <a:ext cx="228600" cy="228600"/>
            </a:xfrm>
            <a:prstGeom prst="ellipse">
              <a:avLst/>
            </a:prstGeom>
            <a:solidFill>
              <a:srgbClr val="BBE0E3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51" name="Oval 5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3124200" y="5334000"/>
              <a:ext cx="228600" cy="228600"/>
            </a:xfrm>
            <a:prstGeom prst="ellipse">
              <a:avLst/>
            </a:prstGeom>
            <a:solidFill>
              <a:srgbClr val="BBE0E3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52" name="Oval 6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914400" y="5943600"/>
              <a:ext cx="228600" cy="228600"/>
            </a:xfrm>
            <a:prstGeom prst="ellipse">
              <a:avLst/>
            </a:prstGeom>
            <a:solidFill>
              <a:srgbClr val="BBE0E3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53" name="Oval 7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4343400" y="4572000"/>
              <a:ext cx="228600" cy="228600"/>
            </a:xfrm>
            <a:prstGeom prst="ellipse">
              <a:avLst/>
            </a:prstGeom>
            <a:solidFill>
              <a:srgbClr val="BBE0E3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54" name="Oval 8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2209800" y="5105400"/>
              <a:ext cx="228600" cy="228600"/>
            </a:xfrm>
            <a:prstGeom prst="ellipse">
              <a:avLst/>
            </a:prstGeom>
            <a:solidFill>
              <a:srgbClr val="BBE0E3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55" name="Oval 9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1752600" y="5943600"/>
              <a:ext cx="228600" cy="228600"/>
            </a:xfrm>
            <a:prstGeom prst="ellipse">
              <a:avLst/>
            </a:prstGeom>
            <a:solidFill>
              <a:srgbClr val="BBE0E3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56" name="Oval 10"/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2971800" y="6172200"/>
              <a:ext cx="228600" cy="228600"/>
            </a:xfrm>
            <a:prstGeom prst="ellipse">
              <a:avLst/>
            </a:prstGeom>
            <a:solidFill>
              <a:srgbClr val="BBE0E3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57" name="Oval 11"/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2819400" y="4267200"/>
              <a:ext cx="228600" cy="228600"/>
            </a:xfrm>
            <a:prstGeom prst="ellipse">
              <a:avLst/>
            </a:prstGeom>
            <a:solidFill>
              <a:srgbClr val="BBE0E3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58" name="Oval 12"/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5181600" y="3962400"/>
              <a:ext cx="228600" cy="228600"/>
            </a:xfrm>
            <a:prstGeom prst="ellipse">
              <a:avLst/>
            </a:prstGeom>
            <a:solidFill>
              <a:srgbClr val="BBE0E3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59" name="Oval 13"/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5029200" y="5334000"/>
              <a:ext cx="228600" cy="228600"/>
            </a:xfrm>
            <a:prstGeom prst="ellipse">
              <a:avLst/>
            </a:prstGeom>
            <a:solidFill>
              <a:srgbClr val="BBE0E3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60" name="Oval 14"/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1981200" y="4267200"/>
              <a:ext cx="228600" cy="228600"/>
            </a:xfrm>
            <a:prstGeom prst="ellipse">
              <a:avLst/>
            </a:prstGeom>
            <a:solidFill>
              <a:srgbClr val="BBE0E3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61" name="Oval 15"/>
            <p:cNvSpPr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4648200" y="6096000"/>
              <a:ext cx="228600" cy="228600"/>
            </a:xfrm>
            <a:prstGeom prst="ellipse">
              <a:avLst/>
            </a:prstGeom>
            <a:solidFill>
              <a:srgbClr val="BBE0E3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62" name="Line 16"/>
            <p:cNvSpPr>
              <a:spLocks noChangeShapeType="1"/>
            </p:cNvSpPr>
            <p:nvPr>
              <p:custDataLst>
                <p:tags r:id="rId14"/>
              </p:custDataLst>
            </p:nvPr>
          </p:nvSpPr>
          <p:spPr bwMode="auto">
            <a:xfrm flipV="1">
              <a:off x="1143000" y="5257800"/>
              <a:ext cx="1066800" cy="7620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triangle" w="med" len="med"/>
              <a:tailEnd type="none" w="med" len="med"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63" name="Line 17"/>
            <p:cNvSpPr>
              <a:spLocks noChangeShapeType="1"/>
            </p:cNvSpPr>
            <p:nvPr>
              <p:custDataLst>
                <p:tags r:id="rId15"/>
              </p:custDataLst>
            </p:nvPr>
          </p:nvSpPr>
          <p:spPr bwMode="auto">
            <a:xfrm flipV="1">
              <a:off x="1981200" y="5334000"/>
              <a:ext cx="304800" cy="609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64" name="Line 18"/>
            <p:cNvSpPr>
              <a:spLocks noChangeShapeType="1"/>
            </p:cNvSpPr>
            <p:nvPr>
              <p:custDataLst>
                <p:tags r:id="rId16"/>
              </p:custDataLst>
            </p:nvPr>
          </p:nvSpPr>
          <p:spPr bwMode="auto">
            <a:xfrm flipV="1">
              <a:off x="1143000" y="6096000"/>
              <a:ext cx="60960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65" name="Line 19"/>
            <p:cNvSpPr>
              <a:spLocks noChangeShapeType="1"/>
            </p:cNvSpPr>
            <p:nvPr>
              <p:custDataLst>
                <p:tags r:id="rId17"/>
              </p:custDataLst>
            </p:nvPr>
          </p:nvSpPr>
          <p:spPr bwMode="auto">
            <a:xfrm flipV="1">
              <a:off x="1066800" y="5105400"/>
              <a:ext cx="228600" cy="8382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66" name="Line 20"/>
            <p:cNvSpPr>
              <a:spLocks noChangeShapeType="1"/>
            </p:cNvSpPr>
            <p:nvPr>
              <p:custDataLst>
                <p:tags r:id="rId18"/>
              </p:custDataLst>
            </p:nvPr>
          </p:nvSpPr>
          <p:spPr bwMode="auto">
            <a:xfrm flipV="1">
              <a:off x="1371600" y="4419600"/>
              <a:ext cx="609600" cy="4572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67" name="Line 21"/>
            <p:cNvSpPr>
              <a:spLocks noChangeShapeType="1"/>
            </p:cNvSpPr>
            <p:nvPr>
              <p:custDataLst>
                <p:tags r:id="rId19"/>
              </p:custDataLst>
            </p:nvPr>
          </p:nvSpPr>
          <p:spPr bwMode="auto">
            <a:xfrm>
              <a:off x="1447800" y="5029200"/>
              <a:ext cx="762000" cy="1524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68" name="Line 22"/>
            <p:cNvSpPr>
              <a:spLocks noChangeShapeType="1"/>
            </p:cNvSpPr>
            <p:nvPr>
              <p:custDataLst>
                <p:tags r:id="rId20"/>
              </p:custDataLst>
            </p:nvPr>
          </p:nvSpPr>
          <p:spPr bwMode="auto">
            <a:xfrm>
              <a:off x="2133600" y="4495800"/>
              <a:ext cx="228600" cy="6096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69" name="Line 23"/>
            <p:cNvSpPr>
              <a:spLocks noChangeShapeType="1"/>
            </p:cNvSpPr>
            <p:nvPr>
              <p:custDataLst>
                <p:tags r:id="rId21"/>
              </p:custDataLst>
            </p:nvPr>
          </p:nvSpPr>
          <p:spPr bwMode="auto">
            <a:xfrm flipV="1">
              <a:off x="2438400" y="4495800"/>
              <a:ext cx="457200" cy="6096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70" name="Line 24"/>
            <p:cNvSpPr>
              <a:spLocks noChangeShapeType="1"/>
            </p:cNvSpPr>
            <p:nvPr>
              <p:custDataLst>
                <p:tags r:id="rId22"/>
              </p:custDataLst>
            </p:nvPr>
          </p:nvSpPr>
          <p:spPr bwMode="auto">
            <a:xfrm>
              <a:off x="2438400" y="5257800"/>
              <a:ext cx="685800" cy="1524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71" name="Line 25"/>
            <p:cNvSpPr>
              <a:spLocks noChangeShapeType="1"/>
            </p:cNvSpPr>
            <p:nvPr>
              <p:custDataLst>
                <p:tags r:id="rId23"/>
              </p:custDataLst>
            </p:nvPr>
          </p:nvSpPr>
          <p:spPr bwMode="auto">
            <a:xfrm flipV="1">
              <a:off x="1981200" y="5486400"/>
              <a:ext cx="1143000" cy="5334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72" name="Line 26"/>
            <p:cNvSpPr>
              <a:spLocks noChangeShapeType="1"/>
            </p:cNvSpPr>
            <p:nvPr>
              <p:custDataLst>
                <p:tags r:id="rId24"/>
              </p:custDataLst>
            </p:nvPr>
          </p:nvSpPr>
          <p:spPr bwMode="auto">
            <a:xfrm flipV="1">
              <a:off x="1981200" y="5486400"/>
              <a:ext cx="3048000" cy="609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73" name="Line 27"/>
            <p:cNvSpPr>
              <a:spLocks noChangeShapeType="1"/>
            </p:cNvSpPr>
            <p:nvPr>
              <p:custDataLst>
                <p:tags r:id="rId25"/>
              </p:custDataLst>
            </p:nvPr>
          </p:nvSpPr>
          <p:spPr bwMode="auto">
            <a:xfrm>
              <a:off x="1981200" y="6172200"/>
              <a:ext cx="990600" cy="1524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74" name="Line 28"/>
            <p:cNvSpPr>
              <a:spLocks noChangeShapeType="1"/>
            </p:cNvSpPr>
            <p:nvPr>
              <p:custDataLst>
                <p:tags r:id="rId26"/>
              </p:custDataLst>
            </p:nvPr>
          </p:nvSpPr>
          <p:spPr bwMode="auto">
            <a:xfrm flipH="1">
              <a:off x="3124200" y="5562600"/>
              <a:ext cx="76200" cy="6096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75" name="Line 29"/>
            <p:cNvSpPr>
              <a:spLocks noChangeShapeType="1"/>
            </p:cNvSpPr>
            <p:nvPr>
              <p:custDataLst>
                <p:tags r:id="rId27"/>
              </p:custDataLst>
            </p:nvPr>
          </p:nvSpPr>
          <p:spPr bwMode="auto">
            <a:xfrm flipV="1">
              <a:off x="3200400" y="6172200"/>
              <a:ext cx="1447800" cy="762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76" name="Line 30"/>
            <p:cNvSpPr>
              <a:spLocks noChangeShapeType="1"/>
            </p:cNvSpPr>
            <p:nvPr>
              <p:custDataLst>
                <p:tags r:id="rId28"/>
              </p:custDataLst>
            </p:nvPr>
          </p:nvSpPr>
          <p:spPr bwMode="auto">
            <a:xfrm flipV="1">
              <a:off x="4800600" y="5562600"/>
              <a:ext cx="304800" cy="5334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77" name="Line 31"/>
            <p:cNvSpPr>
              <a:spLocks noChangeShapeType="1"/>
            </p:cNvSpPr>
            <p:nvPr>
              <p:custDataLst>
                <p:tags r:id="rId29"/>
              </p:custDataLst>
            </p:nvPr>
          </p:nvSpPr>
          <p:spPr bwMode="auto">
            <a:xfrm flipH="1" flipV="1">
              <a:off x="3352800" y="5486400"/>
              <a:ext cx="1295400" cy="6858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78" name="Line 32"/>
            <p:cNvSpPr>
              <a:spLocks noChangeShapeType="1"/>
            </p:cNvSpPr>
            <p:nvPr>
              <p:custDataLst>
                <p:tags r:id="rId30"/>
              </p:custDataLst>
            </p:nvPr>
          </p:nvSpPr>
          <p:spPr bwMode="auto">
            <a:xfrm flipV="1">
              <a:off x="3352800" y="4724400"/>
              <a:ext cx="990600" cy="609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79" name="Line 33"/>
            <p:cNvSpPr>
              <a:spLocks noChangeShapeType="1"/>
            </p:cNvSpPr>
            <p:nvPr>
              <p:custDataLst>
                <p:tags r:id="rId31"/>
              </p:custDataLst>
            </p:nvPr>
          </p:nvSpPr>
          <p:spPr bwMode="auto">
            <a:xfrm>
              <a:off x="3048000" y="4419600"/>
              <a:ext cx="1295400" cy="2286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triangle" w="med" len="med"/>
              <a:tailEnd type="none" w="med" len="med"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80" name="Line 34"/>
            <p:cNvSpPr>
              <a:spLocks noChangeShapeType="1"/>
            </p:cNvSpPr>
            <p:nvPr>
              <p:custDataLst>
                <p:tags r:id="rId32"/>
              </p:custDataLst>
            </p:nvPr>
          </p:nvSpPr>
          <p:spPr bwMode="auto">
            <a:xfrm flipH="1">
              <a:off x="4572000" y="4191000"/>
              <a:ext cx="685800" cy="4572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81" name="Oval 35"/>
            <p:cNvSpPr>
              <a:spLocks noChangeArrowheads="1"/>
            </p:cNvSpPr>
            <p:nvPr>
              <p:custDataLst>
                <p:tags r:id="rId33"/>
              </p:custDataLst>
            </p:nvPr>
          </p:nvSpPr>
          <p:spPr bwMode="auto">
            <a:xfrm>
              <a:off x="6248400" y="3810000"/>
              <a:ext cx="228600" cy="228600"/>
            </a:xfrm>
            <a:prstGeom prst="ellipse">
              <a:avLst/>
            </a:prstGeom>
            <a:solidFill>
              <a:srgbClr val="BBE0E3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82" name="Oval 36"/>
            <p:cNvSpPr>
              <a:spLocks noChangeArrowheads="1"/>
            </p:cNvSpPr>
            <p:nvPr>
              <p:custDataLst>
                <p:tags r:id="rId34"/>
              </p:custDataLst>
            </p:nvPr>
          </p:nvSpPr>
          <p:spPr bwMode="auto">
            <a:xfrm>
              <a:off x="6019800" y="4572000"/>
              <a:ext cx="228600" cy="228600"/>
            </a:xfrm>
            <a:prstGeom prst="ellipse">
              <a:avLst/>
            </a:prstGeom>
            <a:solidFill>
              <a:srgbClr val="BBE0E3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83" name="Line 37"/>
            <p:cNvSpPr>
              <a:spLocks noChangeShapeType="1"/>
            </p:cNvSpPr>
            <p:nvPr>
              <p:custDataLst>
                <p:tags r:id="rId35"/>
              </p:custDataLst>
            </p:nvPr>
          </p:nvSpPr>
          <p:spPr bwMode="auto">
            <a:xfrm>
              <a:off x="5410200" y="4191000"/>
              <a:ext cx="609600" cy="4572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84" name="Line 38"/>
            <p:cNvSpPr>
              <a:spLocks noChangeShapeType="1"/>
            </p:cNvSpPr>
            <p:nvPr>
              <p:custDataLst>
                <p:tags r:id="rId36"/>
              </p:custDataLst>
            </p:nvPr>
          </p:nvSpPr>
          <p:spPr bwMode="auto">
            <a:xfrm flipV="1">
              <a:off x="5410200" y="3962400"/>
              <a:ext cx="838200" cy="762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85" name="Line 39"/>
            <p:cNvSpPr>
              <a:spLocks noChangeShapeType="1"/>
            </p:cNvSpPr>
            <p:nvPr>
              <p:custDataLst>
                <p:tags r:id="rId37"/>
              </p:custDataLst>
            </p:nvPr>
          </p:nvSpPr>
          <p:spPr bwMode="auto">
            <a:xfrm flipH="1">
              <a:off x="6172200" y="4038600"/>
              <a:ext cx="228600" cy="5334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90" name="Line 63"/>
            <p:cNvSpPr>
              <a:spLocks noChangeShapeType="1"/>
            </p:cNvSpPr>
            <p:nvPr>
              <p:custDataLst>
                <p:tags r:id="rId38"/>
              </p:custDataLst>
            </p:nvPr>
          </p:nvSpPr>
          <p:spPr bwMode="auto">
            <a:xfrm flipH="1">
              <a:off x="4495800" y="4114800"/>
              <a:ext cx="685800" cy="45720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91" name="Line 64"/>
            <p:cNvSpPr>
              <a:spLocks noChangeShapeType="1"/>
            </p:cNvSpPr>
            <p:nvPr>
              <p:custDataLst>
                <p:tags r:id="rId39"/>
              </p:custDataLst>
            </p:nvPr>
          </p:nvSpPr>
          <p:spPr bwMode="auto">
            <a:xfrm flipH="1">
              <a:off x="6096000" y="4038600"/>
              <a:ext cx="228600" cy="5334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92" name="Line 66"/>
            <p:cNvSpPr>
              <a:spLocks noChangeShapeType="1"/>
            </p:cNvSpPr>
            <p:nvPr>
              <p:custDataLst>
                <p:tags r:id="rId40"/>
              </p:custDataLst>
            </p:nvPr>
          </p:nvSpPr>
          <p:spPr bwMode="auto">
            <a:xfrm flipV="1">
              <a:off x="3200400" y="6248400"/>
              <a:ext cx="1447800" cy="762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93" name="Line 68"/>
            <p:cNvSpPr>
              <a:spLocks noChangeShapeType="1"/>
            </p:cNvSpPr>
            <p:nvPr>
              <p:custDataLst>
                <p:tags r:id="rId41"/>
              </p:custDataLst>
            </p:nvPr>
          </p:nvSpPr>
          <p:spPr bwMode="auto">
            <a:xfrm flipV="1">
              <a:off x="1447800" y="4495800"/>
              <a:ext cx="609600" cy="4572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</p:grpSp>
      <p:sp>
        <p:nvSpPr>
          <p:cNvPr id="10287" name="Rectangle 94"/>
          <p:cNvSpPr>
            <a:spLocks noChangeArrowheads="1"/>
          </p:cNvSpPr>
          <p:nvPr/>
        </p:nvSpPr>
        <p:spPr bwMode="auto">
          <a:xfrm>
            <a:off x="711198" y="1216377"/>
            <a:ext cx="6096000" cy="3951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80000"/>
              </a:lnSpc>
            </a:pPr>
            <a:r>
              <a:rPr lang="en-US" sz="2400" dirty="0"/>
              <a:t>G = (V, E)</a:t>
            </a:r>
          </a:p>
        </p:txBody>
      </p:sp>
      <p:sp>
        <p:nvSpPr>
          <p:cNvPr id="3" name="Rectangle 2"/>
          <p:cNvSpPr/>
          <p:nvPr/>
        </p:nvSpPr>
        <p:spPr>
          <a:xfrm>
            <a:off x="2171696" y="1213473"/>
            <a:ext cx="5503333" cy="683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80000"/>
              </a:lnSpc>
            </a:pPr>
            <a:r>
              <a:rPr lang="en-US" sz="2400" dirty="0"/>
              <a:t>V – vertices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E – edges</a:t>
            </a:r>
            <a:r>
              <a:rPr lang="en-US" sz="2400"/>
              <a:t>, ordered </a:t>
            </a:r>
            <a:r>
              <a:rPr lang="en-US" sz="2400" dirty="0"/>
              <a:t>pairs of vertices </a:t>
            </a:r>
          </a:p>
        </p:txBody>
      </p:sp>
      <p:sp>
        <p:nvSpPr>
          <p:cNvPr id="46" name="Line 63">
            <a:extLst>
              <a:ext uri="{FF2B5EF4-FFF2-40B4-BE49-F238E27FC236}">
                <a16:creationId xmlns:a16="http://schemas.microsoft.com/office/drawing/2014/main" id="{0F3F4E4A-8926-4F0E-BB35-A4E9D20F4EC6}"/>
              </a:ext>
            </a:extLst>
          </p:cNvPr>
          <p:cNvSpPr>
            <a:spLocks noChangeShapeType="1"/>
          </p:cNvSpPr>
          <p:nvPr>
            <p:custDataLst>
              <p:tags r:id="rId1"/>
            </p:custDataLst>
          </p:nvPr>
        </p:nvSpPr>
        <p:spPr bwMode="auto">
          <a:xfrm flipH="1">
            <a:off x="5510391" y="3853745"/>
            <a:ext cx="685800" cy="4572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 type="triangle" w="med" len="med"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  <a:ea typeface="MS PGothic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493799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ranklin Gothic Medium" panose="020B0603020102020204" pitchFamily="34" charset="0"/>
              </a:rPr>
              <a:t>Directed Graphs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928991" y="3548945"/>
            <a:ext cx="5562600" cy="2590800"/>
            <a:chOff x="914400" y="3810000"/>
            <a:chExt cx="5562600" cy="2590800"/>
          </a:xfrm>
        </p:grpSpPr>
        <p:sp>
          <p:nvSpPr>
            <p:cNvPr id="50" name="Oval 4"/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1219200" y="4876800"/>
              <a:ext cx="228600" cy="228600"/>
            </a:xfrm>
            <a:prstGeom prst="ellipse">
              <a:avLst/>
            </a:prstGeom>
            <a:solidFill>
              <a:srgbClr val="BBE0E3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51" name="Oval 5"/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3124200" y="5334000"/>
              <a:ext cx="228600" cy="228600"/>
            </a:xfrm>
            <a:prstGeom prst="ellipse">
              <a:avLst/>
            </a:prstGeom>
            <a:solidFill>
              <a:srgbClr val="BBE0E3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52" name="Oval 6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914400" y="5943600"/>
              <a:ext cx="228600" cy="228600"/>
            </a:xfrm>
            <a:prstGeom prst="ellipse">
              <a:avLst/>
            </a:prstGeom>
            <a:solidFill>
              <a:srgbClr val="BBE0E3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53" name="Oval 7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4343400" y="4572000"/>
              <a:ext cx="228600" cy="228600"/>
            </a:xfrm>
            <a:prstGeom prst="ellipse">
              <a:avLst/>
            </a:prstGeom>
            <a:solidFill>
              <a:srgbClr val="BBE0E3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54" name="Oval 8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2209800" y="5105400"/>
              <a:ext cx="228600" cy="228600"/>
            </a:xfrm>
            <a:prstGeom prst="ellipse">
              <a:avLst/>
            </a:prstGeom>
            <a:solidFill>
              <a:srgbClr val="BBE0E3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55" name="Oval 9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1752600" y="5943600"/>
              <a:ext cx="228600" cy="228600"/>
            </a:xfrm>
            <a:prstGeom prst="ellipse">
              <a:avLst/>
            </a:prstGeom>
            <a:solidFill>
              <a:srgbClr val="BBE0E3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56" name="Oval 10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2971800" y="6172200"/>
              <a:ext cx="228600" cy="228600"/>
            </a:xfrm>
            <a:prstGeom prst="ellipse">
              <a:avLst/>
            </a:prstGeom>
            <a:solidFill>
              <a:srgbClr val="BBE0E3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57" name="Oval 11"/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2819400" y="4267200"/>
              <a:ext cx="228600" cy="228600"/>
            </a:xfrm>
            <a:prstGeom prst="ellipse">
              <a:avLst/>
            </a:prstGeom>
            <a:solidFill>
              <a:srgbClr val="BBE0E3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58" name="Oval 12"/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5181600" y="3962400"/>
              <a:ext cx="228600" cy="228600"/>
            </a:xfrm>
            <a:prstGeom prst="ellipse">
              <a:avLst/>
            </a:prstGeom>
            <a:solidFill>
              <a:srgbClr val="BBE0E3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59" name="Oval 13"/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5029200" y="5334000"/>
              <a:ext cx="228600" cy="228600"/>
            </a:xfrm>
            <a:prstGeom prst="ellipse">
              <a:avLst/>
            </a:prstGeom>
            <a:solidFill>
              <a:srgbClr val="BBE0E3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60" name="Oval 14"/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1981200" y="4267200"/>
              <a:ext cx="228600" cy="228600"/>
            </a:xfrm>
            <a:prstGeom prst="ellipse">
              <a:avLst/>
            </a:prstGeom>
            <a:solidFill>
              <a:srgbClr val="BBE0E3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61" name="Oval 15"/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4648200" y="6096000"/>
              <a:ext cx="228600" cy="228600"/>
            </a:xfrm>
            <a:prstGeom prst="ellipse">
              <a:avLst/>
            </a:prstGeom>
            <a:solidFill>
              <a:srgbClr val="BBE0E3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62" name="Line 16"/>
            <p:cNvSpPr>
              <a:spLocks noChangeShapeType="1"/>
            </p:cNvSpPr>
            <p:nvPr>
              <p:custDataLst>
                <p:tags r:id="rId13"/>
              </p:custDataLst>
            </p:nvPr>
          </p:nvSpPr>
          <p:spPr bwMode="auto">
            <a:xfrm flipV="1">
              <a:off x="1143000" y="5257800"/>
              <a:ext cx="1066800" cy="762000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 type="triangle" w="med" len="med"/>
              <a:tailEnd type="none" w="med" len="med"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63" name="Line 17"/>
            <p:cNvSpPr>
              <a:spLocks noChangeShapeType="1"/>
            </p:cNvSpPr>
            <p:nvPr>
              <p:custDataLst>
                <p:tags r:id="rId14"/>
              </p:custDataLst>
            </p:nvPr>
          </p:nvSpPr>
          <p:spPr bwMode="auto">
            <a:xfrm flipV="1">
              <a:off x="1981200" y="5334000"/>
              <a:ext cx="304800" cy="609600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64" name="Line 18"/>
            <p:cNvSpPr>
              <a:spLocks noChangeShapeType="1"/>
            </p:cNvSpPr>
            <p:nvPr>
              <p:custDataLst>
                <p:tags r:id="rId15"/>
              </p:custDataLst>
            </p:nvPr>
          </p:nvSpPr>
          <p:spPr bwMode="auto">
            <a:xfrm flipV="1">
              <a:off x="1143000" y="6096000"/>
              <a:ext cx="60960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65" name="Line 19"/>
            <p:cNvSpPr>
              <a:spLocks noChangeShapeType="1"/>
            </p:cNvSpPr>
            <p:nvPr>
              <p:custDataLst>
                <p:tags r:id="rId16"/>
              </p:custDataLst>
            </p:nvPr>
          </p:nvSpPr>
          <p:spPr bwMode="auto">
            <a:xfrm flipV="1">
              <a:off x="1066800" y="5105400"/>
              <a:ext cx="228600" cy="8382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66" name="Line 20"/>
            <p:cNvSpPr>
              <a:spLocks noChangeShapeType="1"/>
            </p:cNvSpPr>
            <p:nvPr>
              <p:custDataLst>
                <p:tags r:id="rId17"/>
              </p:custDataLst>
            </p:nvPr>
          </p:nvSpPr>
          <p:spPr bwMode="auto">
            <a:xfrm flipV="1">
              <a:off x="1371600" y="4419600"/>
              <a:ext cx="609600" cy="4572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67" name="Line 21"/>
            <p:cNvSpPr>
              <a:spLocks noChangeShapeType="1"/>
            </p:cNvSpPr>
            <p:nvPr>
              <p:custDataLst>
                <p:tags r:id="rId18"/>
              </p:custDataLst>
            </p:nvPr>
          </p:nvSpPr>
          <p:spPr bwMode="auto">
            <a:xfrm>
              <a:off x="1447800" y="5029200"/>
              <a:ext cx="762000" cy="152400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68" name="Line 22"/>
            <p:cNvSpPr>
              <a:spLocks noChangeShapeType="1"/>
            </p:cNvSpPr>
            <p:nvPr>
              <p:custDataLst>
                <p:tags r:id="rId19"/>
              </p:custDataLst>
            </p:nvPr>
          </p:nvSpPr>
          <p:spPr bwMode="auto">
            <a:xfrm>
              <a:off x="2133600" y="4495800"/>
              <a:ext cx="228600" cy="6096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69" name="Line 23"/>
            <p:cNvSpPr>
              <a:spLocks noChangeShapeType="1"/>
            </p:cNvSpPr>
            <p:nvPr>
              <p:custDataLst>
                <p:tags r:id="rId20"/>
              </p:custDataLst>
            </p:nvPr>
          </p:nvSpPr>
          <p:spPr bwMode="auto">
            <a:xfrm flipV="1">
              <a:off x="2438400" y="4495800"/>
              <a:ext cx="457200" cy="609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70" name="Line 24"/>
            <p:cNvSpPr>
              <a:spLocks noChangeShapeType="1"/>
            </p:cNvSpPr>
            <p:nvPr>
              <p:custDataLst>
                <p:tags r:id="rId21"/>
              </p:custDataLst>
            </p:nvPr>
          </p:nvSpPr>
          <p:spPr bwMode="auto">
            <a:xfrm>
              <a:off x="2438400" y="5257800"/>
              <a:ext cx="685800" cy="152400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71" name="Line 25"/>
            <p:cNvSpPr>
              <a:spLocks noChangeShapeType="1"/>
            </p:cNvSpPr>
            <p:nvPr>
              <p:custDataLst>
                <p:tags r:id="rId22"/>
              </p:custDataLst>
            </p:nvPr>
          </p:nvSpPr>
          <p:spPr bwMode="auto">
            <a:xfrm flipV="1">
              <a:off x="1981200" y="5486400"/>
              <a:ext cx="1143000" cy="533400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72" name="Line 26"/>
            <p:cNvSpPr>
              <a:spLocks noChangeShapeType="1"/>
            </p:cNvSpPr>
            <p:nvPr>
              <p:custDataLst>
                <p:tags r:id="rId23"/>
              </p:custDataLst>
            </p:nvPr>
          </p:nvSpPr>
          <p:spPr bwMode="auto">
            <a:xfrm flipV="1">
              <a:off x="1981200" y="5486400"/>
              <a:ext cx="3048000" cy="6096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73" name="Line 27"/>
            <p:cNvSpPr>
              <a:spLocks noChangeShapeType="1"/>
            </p:cNvSpPr>
            <p:nvPr>
              <p:custDataLst>
                <p:tags r:id="rId24"/>
              </p:custDataLst>
            </p:nvPr>
          </p:nvSpPr>
          <p:spPr bwMode="auto">
            <a:xfrm>
              <a:off x="1981200" y="6172200"/>
              <a:ext cx="990600" cy="1524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74" name="Line 28"/>
            <p:cNvSpPr>
              <a:spLocks noChangeShapeType="1"/>
            </p:cNvSpPr>
            <p:nvPr>
              <p:custDataLst>
                <p:tags r:id="rId25"/>
              </p:custDataLst>
            </p:nvPr>
          </p:nvSpPr>
          <p:spPr bwMode="auto">
            <a:xfrm flipH="1">
              <a:off x="3124200" y="5562600"/>
              <a:ext cx="76200" cy="609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75" name="Line 29"/>
            <p:cNvSpPr>
              <a:spLocks noChangeShapeType="1"/>
            </p:cNvSpPr>
            <p:nvPr>
              <p:custDataLst>
                <p:tags r:id="rId26"/>
              </p:custDataLst>
            </p:nvPr>
          </p:nvSpPr>
          <p:spPr bwMode="auto">
            <a:xfrm flipV="1">
              <a:off x="3200400" y="6172200"/>
              <a:ext cx="1447800" cy="762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76" name="Line 30"/>
            <p:cNvSpPr>
              <a:spLocks noChangeShapeType="1"/>
            </p:cNvSpPr>
            <p:nvPr>
              <p:custDataLst>
                <p:tags r:id="rId27"/>
              </p:custDataLst>
            </p:nvPr>
          </p:nvSpPr>
          <p:spPr bwMode="auto">
            <a:xfrm flipV="1">
              <a:off x="4800600" y="5562600"/>
              <a:ext cx="304800" cy="5334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77" name="Line 31"/>
            <p:cNvSpPr>
              <a:spLocks noChangeShapeType="1"/>
            </p:cNvSpPr>
            <p:nvPr>
              <p:custDataLst>
                <p:tags r:id="rId28"/>
              </p:custDataLst>
            </p:nvPr>
          </p:nvSpPr>
          <p:spPr bwMode="auto">
            <a:xfrm flipH="1" flipV="1">
              <a:off x="3352800" y="5486400"/>
              <a:ext cx="1295400" cy="6858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78" name="Line 32"/>
            <p:cNvSpPr>
              <a:spLocks noChangeShapeType="1"/>
            </p:cNvSpPr>
            <p:nvPr>
              <p:custDataLst>
                <p:tags r:id="rId29"/>
              </p:custDataLst>
            </p:nvPr>
          </p:nvSpPr>
          <p:spPr bwMode="auto">
            <a:xfrm flipV="1">
              <a:off x="3352800" y="4724400"/>
              <a:ext cx="990600" cy="6096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79" name="Line 33"/>
            <p:cNvSpPr>
              <a:spLocks noChangeShapeType="1"/>
            </p:cNvSpPr>
            <p:nvPr>
              <p:custDataLst>
                <p:tags r:id="rId30"/>
              </p:custDataLst>
            </p:nvPr>
          </p:nvSpPr>
          <p:spPr bwMode="auto">
            <a:xfrm>
              <a:off x="3048000" y="4419600"/>
              <a:ext cx="1295400" cy="2286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triangle" w="med" len="med"/>
              <a:tailEnd type="none" w="med" len="med"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80" name="Line 34"/>
            <p:cNvSpPr>
              <a:spLocks noChangeShapeType="1"/>
            </p:cNvSpPr>
            <p:nvPr>
              <p:custDataLst>
                <p:tags r:id="rId31"/>
              </p:custDataLst>
            </p:nvPr>
          </p:nvSpPr>
          <p:spPr bwMode="auto">
            <a:xfrm flipH="1">
              <a:off x="4572000" y="4191000"/>
              <a:ext cx="685800" cy="4572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81" name="Oval 35"/>
            <p:cNvSpPr>
              <a:spLocks noChangeArrowheads="1"/>
            </p:cNvSpPr>
            <p:nvPr>
              <p:custDataLst>
                <p:tags r:id="rId32"/>
              </p:custDataLst>
            </p:nvPr>
          </p:nvSpPr>
          <p:spPr bwMode="auto">
            <a:xfrm>
              <a:off x="6248400" y="3810000"/>
              <a:ext cx="228600" cy="228600"/>
            </a:xfrm>
            <a:prstGeom prst="ellipse">
              <a:avLst/>
            </a:prstGeom>
            <a:solidFill>
              <a:srgbClr val="BBE0E3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82" name="Oval 36"/>
            <p:cNvSpPr>
              <a:spLocks noChangeArrowheads="1"/>
            </p:cNvSpPr>
            <p:nvPr>
              <p:custDataLst>
                <p:tags r:id="rId33"/>
              </p:custDataLst>
            </p:nvPr>
          </p:nvSpPr>
          <p:spPr bwMode="auto">
            <a:xfrm>
              <a:off x="6019800" y="4572000"/>
              <a:ext cx="228600" cy="228600"/>
            </a:xfrm>
            <a:prstGeom prst="ellipse">
              <a:avLst/>
            </a:prstGeom>
            <a:solidFill>
              <a:srgbClr val="BBE0E3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83" name="Line 37"/>
            <p:cNvSpPr>
              <a:spLocks noChangeShapeType="1"/>
            </p:cNvSpPr>
            <p:nvPr>
              <p:custDataLst>
                <p:tags r:id="rId34"/>
              </p:custDataLst>
            </p:nvPr>
          </p:nvSpPr>
          <p:spPr bwMode="auto">
            <a:xfrm>
              <a:off x="5410200" y="4191000"/>
              <a:ext cx="609600" cy="4572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84" name="Line 38"/>
            <p:cNvSpPr>
              <a:spLocks noChangeShapeType="1"/>
            </p:cNvSpPr>
            <p:nvPr>
              <p:custDataLst>
                <p:tags r:id="rId35"/>
              </p:custDataLst>
            </p:nvPr>
          </p:nvSpPr>
          <p:spPr bwMode="auto">
            <a:xfrm flipV="1">
              <a:off x="5410200" y="3962400"/>
              <a:ext cx="838200" cy="762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85" name="Line 39"/>
            <p:cNvSpPr>
              <a:spLocks noChangeShapeType="1"/>
            </p:cNvSpPr>
            <p:nvPr>
              <p:custDataLst>
                <p:tags r:id="rId36"/>
              </p:custDataLst>
            </p:nvPr>
          </p:nvSpPr>
          <p:spPr bwMode="auto">
            <a:xfrm flipH="1">
              <a:off x="6172200" y="4038600"/>
              <a:ext cx="228600" cy="5334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90" name="Line 63"/>
            <p:cNvSpPr>
              <a:spLocks noChangeShapeType="1"/>
            </p:cNvSpPr>
            <p:nvPr>
              <p:custDataLst>
                <p:tags r:id="rId37"/>
              </p:custDataLst>
            </p:nvPr>
          </p:nvSpPr>
          <p:spPr bwMode="auto">
            <a:xfrm flipH="1">
              <a:off x="4495800" y="4114800"/>
              <a:ext cx="685800" cy="4572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91" name="Line 64"/>
            <p:cNvSpPr>
              <a:spLocks noChangeShapeType="1"/>
            </p:cNvSpPr>
            <p:nvPr>
              <p:custDataLst>
                <p:tags r:id="rId38"/>
              </p:custDataLst>
            </p:nvPr>
          </p:nvSpPr>
          <p:spPr bwMode="auto">
            <a:xfrm flipH="1">
              <a:off x="6096000" y="4038600"/>
              <a:ext cx="228600" cy="5334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92" name="Line 66"/>
            <p:cNvSpPr>
              <a:spLocks noChangeShapeType="1"/>
            </p:cNvSpPr>
            <p:nvPr>
              <p:custDataLst>
                <p:tags r:id="rId39"/>
              </p:custDataLst>
            </p:nvPr>
          </p:nvSpPr>
          <p:spPr bwMode="auto">
            <a:xfrm flipV="1">
              <a:off x="3200400" y="6248400"/>
              <a:ext cx="1447800" cy="762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93" name="Line 68"/>
            <p:cNvSpPr>
              <a:spLocks noChangeShapeType="1"/>
            </p:cNvSpPr>
            <p:nvPr>
              <p:custDataLst>
                <p:tags r:id="rId40"/>
              </p:custDataLst>
            </p:nvPr>
          </p:nvSpPr>
          <p:spPr bwMode="auto">
            <a:xfrm flipV="1">
              <a:off x="1447800" y="4495800"/>
              <a:ext cx="609600" cy="4572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</p:grpSp>
      <p:sp>
        <p:nvSpPr>
          <p:cNvPr id="10286" name="Rectangle 93"/>
          <p:cNvSpPr>
            <a:spLocks noChangeArrowheads="1"/>
          </p:cNvSpPr>
          <p:nvPr/>
        </p:nvSpPr>
        <p:spPr bwMode="auto">
          <a:xfrm>
            <a:off x="733776" y="2108196"/>
            <a:ext cx="6248400" cy="3951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80000"/>
              </a:lnSpc>
            </a:pPr>
            <a:r>
              <a:rPr lang="en-US" sz="2400" b="1" dirty="0">
                <a:solidFill>
                  <a:srgbClr val="C00000"/>
                </a:solidFill>
              </a:rPr>
              <a:t>Path</a:t>
            </a:r>
            <a:r>
              <a:rPr lang="en-US" sz="2400" dirty="0">
                <a:solidFill>
                  <a:srgbClr val="C00000"/>
                </a:solidFill>
              </a:rPr>
              <a:t>:  v</a:t>
            </a:r>
            <a:r>
              <a:rPr lang="en-US" sz="2400" baseline="-25000" dirty="0">
                <a:solidFill>
                  <a:srgbClr val="C00000"/>
                </a:solidFill>
              </a:rPr>
              <a:t>0</a:t>
            </a:r>
            <a:r>
              <a:rPr lang="en-US" sz="2400" dirty="0">
                <a:solidFill>
                  <a:srgbClr val="C00000"/>
                </a:solidFill>
              </a:rPr>
              <a:t>, v</a:t>
            </a:r>
            <a:r>
              <a:rPr lang="en-US" sz="2400" baseline="-25000" dirty="0">
                <a:solidFill>
                  <a:srgbClr val="C00000"/>
                </a:solidFill>
              </a:rPr>
              <a:t>1</a:t>
            </a:r>
            <a:r>
              <a:rPr lang="en-US" sz="2400" dirty="0">
                <a:solidFill>
                  <a:srgbClr val="C00000"/>
                </a:solidFill>
              </a:rPr>
              <a:t>, …, </a:t>
            </a:r>
            <a:r>
              <a:rPr lang="en-US" sz="2400" dirty="0" err="1">
                <a:solidFill>
                  <a:srgbClr val="C00000"/>
                </a:solidFill>
              </a:rPr>
              <a:t>v</a:t>
            </a:r>
            <a:r>
              <a:rPr lang="en-US" sz="2400" baseline="-25000" dirty="0" err="1">
                <a:solidFill>
                  <a:srgbClr val="C00000"/>
                </a:solidFill>
              </a:rPr>
              <a:t>k</a:t>
            </a:r>
            <a:r>
              <a:rPr lang="en-US" sz="2400" dirty="0">
                <a:solidFill>
                  <a:srgbClr val="C00000"/>
                </a:solidFill>
              </a:rPr>
              <a:t>  with each (v</a:t>
            </a:r>
            <a:r>
              <a:rPr lang="en-US" sz="2400" baseline="-25000" dirty="0">
                <a:solidFill>
                  <a:srgbClr val="C00000"/>
                </a:solidFill>
              </a:rPr>
              <a:t>i</a:t>
            </a:r>
            <a:r>
              <a:rPr lang="en-US" sz="2400" dirty="0">
                <a:solidFill>
                  <a:srgbClr val="C00000"/>
                </a:solidFill>
              </a:rPr>
              <a:t>, v</a:t>
            </a:r>
            <a:r>
              <a:rPr lang="en-US" sz="2400" baseline="-25000" dirty="0">
                <a:solidFill>
                  <a:srgbClr val="C00000"/>
                </a:solidFill>
              </a:rPr>
              <a:t>i+1</a:t>
            </a:r>
            <a:r>
              <a:rPr lang="en-US" sz="2400" dirty="0">
                <a:solidFill>
                  <a:srgbClr val="C00000"/>
                </a:solidFill>
              </a:rPr>
              <a:t>) in E</a:t>
            </a:r>
          </a:p>
        </p:txBody>
      </p:sp>
      <p:sp>
        <p:nvSpPr>
          <p:cNvPr id="10287" name="Rectangle 94"/>
          <p:cNvSpPr>
            <a:spLocks noChangeArrowheads="1"/>
          </p:cNvSpPr>
          <p:nvPr/>
        </p:nvSpPr>
        <p:spPr bwMode="auto">
          <a:xfrm>
            <a:off x="711198" y="1216377"/>
            <a:ext cx="6096000" cy="3951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80000"/>
              </a:lnSpc>
            </a:pPr>
            <a:r>
              <a:rPr lang="en-US" sz="2400" dirty="0"/>
              <a:t>G = (V, E)</a:t>
            </a:r>
          </a:p>
        </p:txBody>
      </p:sp>
      <p:sp>
        <p:nvSpPr>
          <p:cNvPr id="3" name="Rectangle 2"/>
          <p:cNvSpPr/>
          <p:nvPr/>
        </p:nvSpPr>
        <p:spPr>
          <a:xfrm>
            <a:off x="2171696" y="1213473"/>
            <a:ext cx="5503333" cy="6906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80000"/>
              </a:lnSpc>
            </a:pPr>
            <a:r>
              <a:rPr lang="en-US" sz="2400" dirty="0"/>
              <a:t>V – vertices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E – edges 		(relation on vertices)</a:t>
            </a:r>
          </a:p>
        </p:txBody>
      </p:sp>
    </p:spTree>
    <p:extLst>
      <p:ext uri="{BB962C8B-B14F-4D97-AF65-F5344CB8AC3E}">
        <p14:creationId xmlns:p14="http://schemas.microsoft.com/office/powerpoint/2010/main" val="1952250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8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ranklin Gothic Medium" panose="020B0603020102020204" pitchFamily="34" charset="0"/>
              </a:rPr>
              <a:t>Directed Graphs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928991" y="3548945"/>
            <a:ext cx="5562600" cy="2590800"/>
            <a:chOff x="914400" y="3810000"/>
            <a:chExt cx="5562600" cy="2590800"/>
          </a:xfrm>
        </p:grpSpPr>
        <p:sp>
          <p:nvSpPr>
            <p:cNvPr id="50" name="Oval 4"/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1219200" y="4876800"/>
              <a:ext cx="228600" cy="228600"/>
            </a:xfrm>
            <a:prstGeom prst="ellipse">
              <a:avLst/>
            </a:prstGeom>
            <a:solidFill>
              <a:srgbClr val="BBE0E3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51" name="Oval 5"/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3124200" y="5334000"/>
              <a:ext cx="228600" cy="228600"/>
            </a:xfrm>
            <a:prstGeom prst="ellipse">
              <a:avLst/>
            </a:prstGeom>
            <a:solidFill>
              <a:srgbClr val="BBE0E3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52" name="Oval 6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914400" y="5943600"/>
              <a:ext cx="228600" cy="228600"/>
            </a:xfrm>
            <a:prstGeom prst="ellipse">
              <a:avLst/>
            </a:prstGeom>
            <a:solidFill>
              <a:srgbClr val="BBE0E3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53" name="Oval 7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4343400" y="4572000"/>
              <a:ext cx="228600" cy="228600"/>
            </a:xfrm>
            <a:prstGeom prst="ellipse">
              <a:avLst/>
            </a:prstGeom>
            <a:solidFill>
              <a:srgbClr val="BBE0E3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54" name="Oval 8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2209800" y="5105400"/>
              <a:ext cx="228600" cy="228600"/>
            </a:xfrm>
            <a:prstGeom prst="ellipse">
              <a:avLst/>
            </a:prstGeom>
            <a:solidFill>
              <a:srgbClr val="BBE0E3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55" name="Oval 9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1752600" y="5943600"/>
              <a:ext cx="228600" cy="228600"/>
            </a:xfrm>
            <a:prstGeom prst="ellipse">
              <a:avLst/>
            </a:prstGeom>
            <a:solidFill>
              <a:srgbClr val="BBE0E3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56" name="Oval 10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2971800" y="6172200"/>
              <a:ext cx="228600" cy="228600"/>
            </a:xfrm>
            <a:prstGeom prst="ellipse">
              <a:avLst/>
            </a:prstGeom>
            <a:solidFill>
              <a:srgbClr val="BBE0E3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57" name="Oval 11"/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2819400" y="4267200"/>
              <a:ext cx="228600" cy="228600"/>
            </a:xfrm>
            <a:prstGeom prst="ellipse">
              <a:avLst/>
            </a:prstGeom>
            <a:solidFill>
              <a:srgbClr val="BBE0E3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58" name="Oval 12"/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5181600" y="3962400"/>
              <a:ext cx="228600" cy="228600"/>
            </a:xfrm>
            <a:prstGeom prst="ellipse">
              <a:avLst/>
            </a:prstGeom>
            <a:solidFill>
              <a:srgbClr val="BBE0E3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59" name="Oval 13"/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5029200" y="5334000"/>
              <a:ext cx="228600" cy="228600"/>
            </a:xfrm>
            <a:prstGeom prst="ellipse">
              <a:avLst/>
            </a:prstGeom>
            <a:solidFill>
              <a:srgbClr val="BBE0E3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60" name="Oval 14"/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1981200" y="4267200"/>
              <a:ext cx="228600" cy="228600"/>
            </a:xfrm>
            <a:prstGeom prst="ellipse">
              <a:avLst/>
            </a:prstGeom>
            <a:solidFill>
              <a:srgbClr val="BBE0E3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61" name="Oval 15"/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4648200" y="6096000"/>
              <a:ext cx="228600" cy="228600"/>
            </a:xfrm>
            <a:prstGeom prst="ellipse">
              <a:avLst/>
            </a:prstGeom>
            <a:solidFill>
              <a:srgbClr val="BBE0E3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62" name="Line 16"/>
            <p:cNvSpPr>
              <a:spLocks noChangeShapeType="1"/>
            </p:cNvSpPr>
            <p:nvPr>
              <p:custDataLst>
                <p:tags r:id="rId13"/>
              </p:custDataLst>
            </p:nvPr>
          </p:nvSpPr>
          <p:spPr bwMode="auto">
            <a:xfrm flipV="1">
              <a:off x="1143000" y="5257800"/>
              <a:ext cx="1066800" cy="7620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triangle" w="med" len="med"/>
              <a:tailEnd type="none" w="med" len="med"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63" name="Line 17"/>
            <p:cNvSpPr>
              <a:spLocks noChangeShapeType="1"/>
            </p:cNvSpPr>
            <p:nvPr>
              <p:custDataLst>
                <p:tags r:id="rId14"/>
              </p:custDataLst>
            </p:nvPr>
          </p:nvSpPr>
          <p:spPr bwMode="auto">
            <a:xfrm flipV="1">
              <a:off x="1981200" y="5334000"/>
              <a:ext cx="304800" cy="609600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64" name="Line 18"/>
            <p:cNvSpPr>
              <a:spLocks noChangeShapeType="1"/>
            </p:cNvSpPr>
            <p:nvPr>
              <p:custDataLst>
                <p:tags r:id="rId15"/>
              </p:custDataLst>
            </p:nvPr>
          </p:nvSpPr>
          <p:spPr bwMode="auto">
            <a:xfrm flipV="1">
              <a:off x="1143000" y="6096000"/>
              <a:ext cx="60960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65" name="Line 19"/>
            <p:cNvSpPr>
              <a:spLocks noChangeShapeType="1"/>
            </p:cNvSpPr>
            <p:nvPr>
              <p:custDataLst>
                <p:tags r:id="rId16"/>
              </p:custDataLst>
            </p:nvPr>
          </p:nvSpPr>
          <p:spPr bwMode="auto">
            <a:xfrm flipV="1">
              <a:off x="1066800" y="5105400"/>
              <a:ext cx="228600" cy="8382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66" name="Line 20"/>
            <p:cNvSpPr>
              <a:spLocks noChangeShapeType="1"/>
            </p:cNvSpPr>
            <p:nvPr>
              <p:custDataLst>
                <p:tags r:id="rId17"/>
              </p:custDataLst>
            </p:nvPr>
          </p:nvSpPr>
          <p:spPr bwMode="auto">
            <a:xfrm flipV="1">
              <a:off x="1371600" y="4419600"/>
              <a:ext cx="609600" cy="4572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67" name="Line 21"/>
            <p:cNvSpPr>
              <a:spLocks noChangeShapeType="1"/>
            </p:cNvSpPr>
            <p:nvPr>
              <p:custDataLst>
                <p:tags r:id="rId18"/>
              </p:custDataLst>
            </p:nvPr>
          </p:nvSpPr>
          <p:spPr bwMode="auto">
            <a:xfrm>
              <a:off x="1447800" y="5029200"/>
              <a:ext cx="762000" cy="1524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68" name="Line 22"/>
            <p:cNvSpPr>
              <a:spLocks noChangeShapeType="1"/>
            </p:cNvSpPr>
            <p:nvPr>
              <p:custDataLst>
                <p:tags r:id="rId19"/>
              </p:custDataLst>
            </p:nvPr>
          </p:nvSpPr>
          <p:spPr bwMode="auto">
            <a:xfrm>
              <a:off x="2133600" y="4495800"/>
              <a:ext cx="228600" cy="6096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69" name="Line 23"/>
            <p:cNvSpPr>
              <a:spLocks noChangeShapeType="1"/>
            </p:cNvSpPr>
            <p:nvPr>
              <p:custDataLst>
                <p:tags r:id="rId20"/>
              </p:custDataLst>
            </p:nvPr>
          </p:nvSpPr>
          <p:spPr bwMode="auto">
            <a:xfrm flipV="1">
              <a:off x="2438400" y="4495800"/>
              <a:ext cx="457200" cy="6096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70" name="Line 24"/>
            <p:cNvSpPr>
              <a:spLocks noChangeShapeType="1"/>
            </p:cNvSpPr>
            <p:nvPr>
              <p:custDataLst>
                <p:tags r:id="rId21"/>
              </p:custDataLst>
            </p:nvPr>
          </p:nvSpPr>
          <p:spPr bwMode="auto">
            <a:xfrm>
              <a:off x="2438400" y="5257800"/>
              <a:ext cx="685800" cy="152400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71" name="Line 25"/>
            <p:cNvSpPr>
              <a:spLocks noChangeShapeType="1"/>
            </p:cNvSpPr>
            <p:nvPr>
              <p:custDataLst>
                <p:tags r:id="rId22"/>
              </p:custDataLst>
            </p:nvPr>
          </p:nvSpPr>
          <p:spPr bwMode="auto">
            <a:xfrm flipV="1">
              <a:off x="1981200" y="5486400"/>
              <a:ext cx="1143000" cy="5334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72" name="Line 26"/>
            <p:cNvSpPr>
              <a:spLocks noChangeShapeType="1"/>
            </p:cNvSpPr>
            <p:nvPr>
              <p:custDataLst>
                <p:tags r:id="rId23"/>
              </p:custDataLst>
            </p:nvPr>
          </p:nvSpPr>
          <p:spPr bwMode="auto">
            <a:xfrm flipV="1">
              <a:off x="1981200" y="5486400"/>
              <a:ext cx="3048000" cy="6096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73" name="Line 27"/>
            <p:cNvSpPr>
              <a:spLocks noChangeShapeType="1"/>
            </p:cNvSpPr>
            <p:nvPr>
              <p:custDataLst>
                <p:tags r:id="rId24"/>
              </p:custDataLst>
            </p:nvPr>
          </p:nvSpPr>
          <p:spPr bwMode="auto">
            <a:xfrm>
              <a:off x="1981200" y="6172200"/>
              <a:ext cx="990600" cy="1524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74" name="Line 28"/>
            <p:cNvSpPr>
              <a:spLocks noChangeShapeType="1"/>
            </p:cNvSpPr>
            <p:nvPr>
              <p:custDataLst>
                <p:tags r:id="rId25"/>
              </p:custDataLst>
            </p:nvPr>
          </p:nvSpPr>
          <p:spPr bwMode="auto">
            <a:xfrm flipH="1">
              <a:off x="3124200" y="5562600"/>
              <a:ext cx="76200" cy="6096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75" name="Line 29"/>
            <p:cNvSpPr>
              <a:spLocks noChangeShapeType="1"/>
            </p:cNvSpPr>
            <p:nvPr>
              <p:custDataLst>
                <p:tags r:id="rId26"/>
              </p:custDataLst>
            </p:nvPr>
          </p:nvSpPr>
          <p:spPr bwMode="auto">
            <a:xfrm flipV="1">
              <a:off x="3200400" y="6172200"/>
              <a:ext cx="1447800" cy="762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76" name="Line 30"/>
            <p:cNvSpPr>
              <a:spLocks noChangeShapeType="1"/>
            </p:cNvSpPr>
            <p:nvPr>
              <p:custDataLst>
                <p:tags r:id="rId27"/>
              </p:custDataLst>
            </p:nvPr>
          </p:nvSpPr>
          <p:spPr bwMode="auto">
            <a:xfrm flipV="1">
              <a:off x="4800600" y="5562600"/>
              <a:ext cx="304800" cy="5334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77" name="Line 31"/>
            <p:cNvSpPr>
              <a:spLocks noChangeShapeType="1"/>
            </p:cNvSpPr>
            <p:nvPr>
              <p:custDataLst>
                <p:tags r:id="rId28"/>
              </p:custDataLst>
            </p:nvPr>
          </p:nvSpPr>
          <p:spPr bwMode="auto">
            <a:xfrm flipH="1" flipV="1">
              <a:off x="3352800" y="5486400"/>
              <a:ext cx="1295400" cy="6858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78" name="Line 32"/>
            <p:cNvSpPr>
              <a:spLocks noChangeShapeType="1"/>
            </p:cNvSpPr>
            <p:nvPr>
              <p:custDataLst>
                <p:tags r:id="rId29"/>
              </p:custDataLst>
            </p:nvPr>
          </p:nvSpPr>
          <p:spPr bwMode="auto">
            <a:xfrm flipV="1">
              <a:off x="3352800" y="4724400"/>
              <a:ext cx="990600" cy="609600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79" name="Line 33"/>
            <p:cNvSpPr>
              <a:spLocks noChangeShapeType="1"/>
            </p:cNvSpPr>
            <p:nvPr>
              <p:custDataLst>
                <p:tags r:id="rId30"/>
              </p:custDataLst>
            </p:nvPr>
          </p:nvSpPr>
          <p:spPr bwMode="auto">
            <a:xfrm>
              <a:off x="3048000" y="4419600"/>
              <a:ext cx="1295400" cy="2286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triangle" w="med" len="med"/>
              <a:tailEnd type="none" w="med" len="med"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80" name="Line 34"/>
            <p:cNvSpPr>
              <a:spLocks noChangeShapeType="1"/>
            </p:cNvSpPr>
            <p:nvPr>
              <p:custDataLst>
                <p:tags r:id="rId31"/>
              </p:custDataLst>
            </p:nvPr>
          </p:nvSpPr>
          <p:spPr bwMode="auto">
            <a:xfrm flipH="1">
              <a:off x="4572000" y="4191000"/>
              <a:ext cx="685800" cy="4572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81" name="Oval 35"/>
            <p:cNvSpPr>
              <a:spLocks noChangeArrowheads="1"/>
            </p:cNvSpPr>
            <p:nvPr>
              <p:custDataLst>
                <p:tags r:id="rId32"/>
              </p:custDataLst>
            </p:nvPr>
          </p:nvSpPr>
          <p:spPr bwMode="auto">
            <a:xfrm>
              <a:off x="6248400" y="3810000"/>
              <a:ext cx="228600" cy="228600"/>
            </a:xfrm>
            <a:prstGeom prst="ellipse">
              <a:avLst/>
            </a:prstGeom>
            <a:solidFill>
              <a:srgbClr val="BBE0E3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82" name="Oval 36"/>
            <p:cNvSpPr>
              <a:spLocks noChangeArrowheads="1"/>
            </p:cNvSpPr>
            <p:nvPr>
              <p:custDataLst>
                <p:tags r:id="rId33"/>
              </p:custDataLst>
            </p:nvPr>
          </p:nvSpPr>
          <p:spPr bwMode="auto">
            <a:xfrm>
              <a:off x="6019800" y="4572000"/>
              <a:ext cx="228600" cy="228600"/>
            </a:xfrm>
            <a:prstGeom prst="ellipse">
              <a:avLst/>
            </a:prstGeom>
            <a:solidFill>
              <a:srgbClr val="BBE0E3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83" name="Line 37"/>
            <p:cNvSpPr>
              <a:spLocks noChangeShapeType="1"/>
            </p:cNvSpPr>
            <p:nvPr>
              <p:custDataLst>
                <p:tags r:id="rId34"/>
              </p:custDataLst>
            </p:nvPr>
          </p:nvSpPr>
          <p:spPr bwMode="auto">
            <a:xfrm>
              <a:off x="5410200" y="4191000"/>
              <a:ext cx="609600" cy="4572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84" name="Line 38"/>
            <p:cNvSpPr>
              <a:spLocks noChangeShapeType="1"/>
            </p:cNvSpPr>
            <p:nvPr>
              <p:custDataLst>
                <p:tags r:id="rId35"/>
              </p:custDataLst>
            </p:nvPr>
          </p:nvSpPr>
          <p:spPr bwMode="auto">
            <a:xfrm flipV="1">
              <a:off x="5410200" y="3962400"/>
              <a:ext cx="838200" cy="762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85" name="Line 39"/>
            <p:cNvSpPr>
              <a:spLocks noChangeShapeType="1"/>
            </p:cNvSpPr>
            <p:nvPr>
              <p:custDataLst>
                <p:tags r:id="rId36"/>
              </p:custDataLst>
            </p:nvPr>
          </p:nvSpPr>
          <p:spPr bwMode="auto">
            <a:xfrm flipH="1">
              <a:off x="6172200" y="4038600"/>
              <a:ext cx="228600" cy="5334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90" name="Line 63"/>
            <p:cNvSpPr>
              <a:spLocks noChangeShapeType="1"/>
            </p:cNvSpPr>
            <p:nvPr>
              <p:custDataLst>
                <p:tags r:id="rId37"/>
              </p:custDataLst>
            </p:nvPr>
          </p:nvSpPr>
          <p:spPr bwMode="auto">
            <a:xfrm flipH="1">
              <a:off x="4495800" y="4114800"/>
              <a:ext cx="685800" cy="457200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91" name="Line 64"/>
            <p:cNvSpPr>
              <a:spLocks noChangeShapeType="1"/>
            </p:cNvSpPr>
            <p:nvPr>
              <p:custDataLst>
                <p:tags r:id="rId38"/>
              </p:custDataLst>
            </p:nvPr>
          </p:nvSpPr>
          <p:spPr bwMode="auto">
            <a:xfrm flipH="1">
              <a:off x="6096000" y="4038600"/>
              <a:ext cx="228600" cy="5334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92" name="Line 66"/>
            <p:cNvSpPr>
              <a:spLocks noChangeShapeType="1"/>
            </p:cNvSpPr>
            <p:nvPr>
              <p:custDataLst>
                <p:tags r:id="rId39"/>
              </p:custDataLst>
            </p:nvPr>
          </p:nvSpPr>
          <p:spPr bwMode="auto">
            <a:xfrm flipV="1">
              <a:off x="3200400" y="6248400"/>
              <a:ext cx="1447800" cy="762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93" name="Line 68"/>
            <p:cNvSpPr>
              <a:spLocks noChangeShapeType="1"/>
            </p:cNvSpPr>
            <p:nvPr>
              <p:custDataLst>
                <p:tags r:id="rId40"/>
              </p:custDataLst>
            </p:nvPr>
          </p:nvSpPr>
          <p:spPr bwMode="auto">
            <a:xfrm flipV="1">
              <a:off x="1447800" y="4495800"/>
              <a:ext cx="609600" cy="4572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</p:grpSp>
      <p:sp>
        <p:nvSpPr>
          <p:cNvPr id="10286" name="Rectangle 93"/>
          <p:cNvSpPr>
            <a:spLocks noChangeArrowheads="1"/>
          </p:cNvSpPr>
          <p:nvPr/>
        </p:nvSpPr>
        <p:spPr bwMode="auto">
          <a:xfrm>
            <a:off x="733776" y="2108196"/>
            <a:ext cx="6248400" cy="14711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80000"/>
              </a:lnSpc>
            </a:pPr>
            <a:r>
              <a:rPr lang="en-US" sz="2400" b="1" dirty="0"/>
              <a:t>Path</a:t>
            </a:r>
            <a:r>
              <a:rPr lang="en-US" sz="2400" dirty="0"/>
              <a:t>:  v</a:t>
            </a:r>
            <a:r>
              <a:rPr lang="en-US" sz="2400" baseline="-25000" dirty="0"/>
              <a:t>0</a:t>
            </a:r>
            <a:r>
              <a:rPr lang="en-US" sz="2400" dirty="0"/>
              <a:t>, v</a:t>
            </a:r>
            <a:r>
              <a:rPr lang="en-US" sz="2400" baseline="-25000" dirty="0"/>
              <a:t>1</a:t>
            </a:r>
            <a:r>
              <a:rPr lang="en-US" sz="2400" dirty="0"/>
              <a:t>, …, </a:t>
            </a:r>
            <a:r>
              <a:rPr lang="en-US" sz="2400" dirty="0" err="1"/>
              <a:t>v</a:t>
            </a:r>
            <a:r>
              <a:rPr lang="en-US" sz="2400" baseline="-25000" dirty="0" err="1"/>
              <a:t>k</a:t>
            </a:r>
            <a:r>
              <a:rPr lang="en-US" sz="2400" dirty="0"/>
              <a:t>  with each (v</a:t>
            </a:r>
            <a:r>
              <a:rPr lang="en-US" sz="2400" baseline="-25000" dirty="0"/>
              <a:t>i</a:t>
            </a:r>
            <a:r>
              <a:rPr lang="en-US" sz="2400" dirty="0"/>
              <a:t>, v</a:t>
            </a:r>
            <a:r>
              <a:rPr lang="en-US" sz="2400" baseline="-25000" dirty="0"/>
              <a:t>i+1</a:t>
            </a:r>
            <a:r>
              <a:rPr lang="en-US" sz="2400" dirty="0"/>
              <a:t>) in E</a:t>
            </a:r>
          </a:p>
          <a:p>
            <a:pPr>
              <a:lnSpc>
                <a:spcPct val="80000"/>
              </a:lnSpc>
            </a:pPr>
            <a:endParaRPr lang="en-US" sz="2400" dirty="0"/>
          </a:p>
          <a:p>
            <a:pPr lvl="1">
              <a:lnSpc>
                <a:spcPct val="80000"/>
              </a:lnSpc>
            </a:pPr>
            <a:r>
              <a:rPr lang="en-US" sz="2000" b="1" dirty="0">
                <a:solidFill>
                  <a:srgbClr val="C00000"/>
                </a:solidFill>
              </a:rPr>
              <a:t>Simple Path</a:t>
            </a:r>
            <a:r>
              <a:rPr lang="en-US" sz="2000" dirty="0">
                <a:solidFill>
                  <a:srgbClr val="C00000"/>
                </a:solidFill>
              </a:rPr>
              <a:t>:  none of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b="1" dirty="0">
                <a:solidFill>
                  <a:srgbClr val="C00000"/>
                </a:solidFill>
              </a:rPr>
              <a:t>v</a:t>
            </a:r>
            <a:r>
              <a:rPr lang="en-US" sz="2000" b="1" baseline="-25000" dirty="0">
                <a:solidFill>
                  <a:srgbClr val="C00000"/>
                </a:solidFill>
              </a:rPr>
              <a:t>0</a:t>
            </a:r>
            <a:r>
              <a:rPr lang="en-US" sz="2000" dirty="0">
                <a:solidFill>
                  <a:srgbClr val="C00000"/>
                </a:solidFill>
              </a:rPr>
              <a:t> , …, </a:t>
            </a:r>
            <a:r>
              <a:rPr lang="en-US" sz="2000" b="1" dirty="0" err="1">
                <a:solidFill>
                  <a:srgbClr val="C00000"/>
                </a:solidFill>
              </a:rPr>
              <a:t>v</a:t>
            </a:r>
            <a:r>
              <a:rPr lang="en-US" sz="2000" b="1" baseline="-25000" dirty="0" err="1">
                <a:solidFill>
                  <a:srgbClr val="C00000"/>
                </a:solidFill>
              </a:rPr>
              <a:t>k</a:t>
            </a:r>
            <a:r>
              <a:rPr lang="en-US" sz="2000" baseline="-25000" dirty="0">
                <a:solidFill>
                  <a:srgbClr val="C00000"/>
                </a:solidFill>
              </a:rPr>
              <a:t> </a:t>
            </a:r>
            <a:r>
              <a:rPr lang="en-US" sz="2000" dirty="0">
                <a:solidFill>
                  <a:srgbClr val="C00000"/>
                </a:solidFill>
              </a:rPr>
              <a:t>repeated</a:t>
            </a:r>
          </a:p>
          <a:p>
            <a:pPr lvl="1">
              <a:lnSpc>
                <a:spcPct val="80000"/>
              </a:lnSpc>
            </a:pPr>
            <a:r>
              <a:rPr lang="en-US" sz="2000" b="1" dirty="0">
                <a:solidFill>
                  <a:srgbClr val="002060"/>
                </a:solidFill>
              </a:rPr>
              <a:t>Cycle</a:t>
            </a:r>
            <a:r>
              <a:rPr lang="en-US" sz="2000" dirty="0">
                <a:solidFill>
                  <a:srgbClr val="002060"/>
                </a:solidFill>
              </a:rPr>
              <a:t>: </a:t>
            </a:r>
            <a:r>
              <a:rPr lang="en-US" sz="2000" b="1" dirty="0"/>
              <a:t>v</a:t>
            </a:r>
            <a:r>
              <a:rPr lang="en-US" sz="2000" b="1" baseline="-25000" dirty="0"/>
              <a:t>0</a:t>
            </a:r>
            <a:r>
              <a:rPr lang="en-US" sz="2000" dirty="0"/>
              <a:t>= </a:t>
            </a:r>
            <a:r>
              <a:rPr lang="en-US" sz="2000" b="1" dirty="0" err="1"/>
              <a:t>v</a:t>
            </a:r>
            <a:r>
              <a:rPr lang="en-US" sz="2000" b="1" baseline="-25000" dirty="0" err="1"/>
              <a:t>k</a:t>
            </a:r>
            <a:endParaRPr lang="en-US" sz="2000" b="1" dirty="0">
              <a:solidFill>
                <a:srgbClr val="002060"/>
              </a:solidFill>
            </a:endParaRPr>
          </a:p>
          <a:p>
            <a:pPr lvl="1">
              <a:lnSpc>
                <a:spcPct val="80000"/>
              </a:lnSpc>
            </a:pPr>
            <a:r>
              <a:rPr lang="en-US" sz="2000" b="1" dirty="0"/>
              <a:t>Simple Cycle</a:t>
            </a:r>
            <a:r>
              <a:rPr lang="en-US" sz="2000" dirty="0"/>
              <a:t>: </a:t>
            </a:r>
            <a:r>
              <a:rPr lang="en-US" sz="2000" b="1" dirty="0"/>
              <a:t>v</a:t>
            </a:r>
            <a:r>
              <a:rPr lang="en-US" sz="2000" b="1" baseline="-25000" dirty="0"/>
              <a:t>0</a:t>
            </a:r>
            <a:r>
              <a:rPr lang="en-US" sz="2000" dirty="0"/>
              <a:t>= </a:t>
            </a:r>
            <a:r>
              <a:rPr lang="en-US" sz="2000" b="1" dirty="0" err="1"/>
              <a:t>v</a:t>
            </a:r>
            <a:r>
              <a:rPr lang="en-US" sz="2000" b="1" baseline="-25000" dirty="0" err="1"/>
              <a:t>k</a:t>
            </a:r>
            <a:r>
              <a:rPr lang="en-US" sz="2000" baseline="-25000" dirty="0"/>
              <a:t> , </a:t>
            </a:r>
            <a:r>
              <a:rPr lang="en-US" sz="2000" dirty="0"/>
              <a:t>none of </a:t>
            </a:r>
            <a:r>
              <a:rPr lang="en-US" sz="2000" b="1" dirty="0"/>
              <a:t>v</a:t>
            </a:r>
            <a:r>
              <a:rPr lang="en-US" sz="2000" b="1" baseline="-25000" dirty="0"/>
              <a:t>1</a:t>
            </a:r>
            <a:r>
              <a:rPr lang="en-US" sz="2000" dirty="0"/>
              <a:t>, …, </a:t>
            </a:r>
            <a:r>
              <a:rPr lang="en-US" sz="2000" b="1" dirty="0" err="1"/>
              <a:t>v</a:t>
            </a:r>
            <a:r>
              <a:rPr lang="en-US" sz="2000" b="1" baseline="-25000" dirty="0" err="1"/>
              <a:t>k</a:t>
            </a:r>
            <a:r>
              <a:rPr lang="en-US" sz="2000" baseline="-25000" dirty="0"/>
              <a:t> </a:t>
            </a:r>
            <a:r>
              <a:rPr lang="en-US" sz="2000" dirty="0"/>
              <a:t>repeated</a:t>
            </a:r>
          </a:p>
        </p:txBody>
      </p:sp>
      <p:sp>
        <p:nvSpPr>
          <p:cNvPr id="10287" name="Rectangle 94"/>
          <p:cNvSpPr>
            <a:spLocks noChangeArrowheads="1"/>
          </p:cNvSpPr>
          <p:nvPr/>
        </p:nvSpPr>
        <p:spPr bwMode="auto">
          <a:xfrm>
            <a:off x="711198" y="1216377"/>
            <a:ext cx="6096000" cy="3951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80000"/>
              </a:lnSpc>
            </a:pPr>
            <a:r>
              <a:rPr lang="en-US" sz="2400" dirty="0"/>
              <a:t>G = (V, E)</a:t>
            </a:r>
          </a:p>
        </p:txBody>
      </p:sp>
      <p:sp>
        <p:nvSpPr>
          <p:cNvPr id="3" name="Rectangle 2"/>
          <p:cNvSpPr/>
          <p:nvPr/>
        </p:nvSpPr>
        <p:spPr>
          <a:xfrm>
            <a:off x="2171696" y="1213473"/>
            <a:ext cx="5503333" cy="6906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80000"/>
              </a:lnSpc>
            </a:pPr>
            <a:r>
              <a:rPr lang="en-US" sz="2400" dirty="0"/>
              <a:t>V – vertices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E – edges 		(relation on vertices)</a:t>
            </a:r>
          </a:p>
        </p:txBody>
      </p:sp>
    </p:spTree>
    <p:extLst>
      <p:ext uri="{BB962C8B-B14F-4D97-AF65-F5344CB8AC3E}">
        <p14:creationId xmlns:p14="http://schemas.microsoft.com/office/powerpoint/2010/main" val="18010556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ranklin Gothic Medium" panose="020B0603020102020204" pitchFamily="34" charset="0"/>
              </a:rPr>
              <a:t>Directed Graphs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928991" y="3548945"/>
            <a:ext cx="5562600" cy="2590800"/>
            <a:chOff x="914400" y="3810000"/>
            <a:chExt cx="5562600" cy="2590800"/>
          </a:xfrm>
        </p:grpSpPr>
        <p:sp>
          <p:nvSpPr>
            <p:cNvPr id="50" name="Oval 4"/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1219200" y="4876800"/>
              <a:ext cx="228600" cy="228600"/>
            </a:xfrm>
            <a:prstGeom prst="ellipse">
              <a:avLst/>
            </a:prstGeom>
            <a:solidFill>
              <a:srgbClr val="BBE0E3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51" name="Oval 5"/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3124200" y="5334000"/>
              <a:ext cx="228600" cy="228600"/>
            </a:xfrm>
            <a:prstGeom prst="ellipse">
              <a:avLst/>
            </a:prstGeom>
            <a:solidFill>
              <a:srgbClr val="BBE0E3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52" name="Oval 6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914400" y="5943600"/>
              <a:ext cx="228600" cy="228600"/>
            </a:xfrm>
            <a:prstGeom prst="ellipse">
              <a:avLst/>
            </a:prstGeom>
            <a:solidFill>
              <a:srgbClr val="BBE0E3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53" name="Oval 7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4343400" y="4572000"/>
              <a:ext cx="228600" cy="228600"/>
            </a:xfrm>
            <a:prstGeom prst="ellipse">
              <a:avLst/>
            </a:prstGeom>
            <a:solidFill>
              <a:srgbClr val="BBE0E3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54" name="Oval 8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2209800" y="5105400"/>
              <a:ext cx="228600" cy="228600"/>
            </a:xfrm>
            <a:prstGeom prst="ellipse">
              <a:avLst/>
            </a:prstGeom>
            <a:solidFill>
              <a:srgbClr val="BBE0E3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55" name="Oval 9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1752600" y="5943600"/>
              <a:ext cx="228600" cy="228600"/>
            </a:xfrm>
            <a:prstGeom prst="ellipse">
              <a:avLst/>
            </a:prstGeom>
            <a:solidFill>
              <a:srgbClr val="BBE0E3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56" name="Oval 10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2971800" y="6172200"/>
              <a:ext cx="228600" cy="228600"/>
            </a:xfrm>
            <a:prstGeom prst="ellipse">
              <a:avLst/>
            </a:prstGeom>
            <a:solidFill>
              <a:srgbClr val="BBE0E3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57" name="Oval 11"/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2819400" y="4267200"/>
              <a:ext cx="228600" cy="228600"/>
            </a:xfrm>
            <a:prstGeom prst="ellipse">
              <a:avLst/>
            </a:prstGeom>
            <a:solidFill>
              <a:srgbClr val="BBE0E3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58" name="Oval 12"/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5181600" y="3962400"/>
              <a:ext cx="228600" cy="228600"/>
            </a:xfrm>
            <a:prstGeom prst="ellipse">
              <a:avLst/>
            </a:prstGeom>
            <a:solidFill>
              <a:srgbClr val="BBE0E3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59" name="Oval 13"/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5029200" y="5334000"/>
              <a:ext cx="228600" cy="228600"/>
            </a:xfrm>
            <a:prstGeom prst="ellipse">
              <a:avLst/>
            </a:prstGeom>
            <a:solidFill>
              <a:srgbClr val="BBE0E3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60" name="Oval 14"/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1981200" y="4267200"/>
              <a:ext cx="228600" cy="228600"/>
            </a:xfrm>
            <a:prstGeom prst="ellipse">
              <a:avLst/>
            </a:prstGeom>
            <a:solidFill>
              <a:srgbClr val="BBE0E3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61" name="Oval 15"/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4648200" y="6096000"/>
              <a:ext cx="228600" cy="228600"/>
            </a:xfrm>
            <a:prstGeom prst="ellipse">
              <a:avLst/>
            </a:prstGeom>
            <a:solidFill>
              <a:srgbClr val="BBE0E3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62" name="Line 16"/>
            <p:cNvSpPr>
              <a:spLocks noChangeShapeType="1"/>
            </p:cNvSpPr>
            <p:nvPr>
              <p:custDataLst>
                <p:tags r:id="rId13"/>
              </p:custDataLst>
            </p:nvPr>
          </p:nvSpPr>
          <p:spPr bwMode="auto">
            <a:xfrm flipV="1">
              <a:off x="1143000" y="5257800"/>
              <a:ext cx="1066800" cy="7620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triangle" w="med" len="med"/>
              <a:tailEnd type="none" w="med" len="med"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63" name="Line 17"/>
            <p:cNvSpPr>
              <a:spLocks noChangeShapeType="1"/>
            </p:cNvSpPr>
            <p:nvPr>
              <p:custDataLst>
                <p:tags r:id="rId14"/>
              </p:custDataLst>
            </p:nvPr>
          </p:nvSpPr>
          <p:spPr bwMode="auto">
            <a:xfrm flipV="1">
              <a:off x="1981200" y="5334000"/>
              <a:ext cx="304800" cy="609600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64" name="Line 18"/>
            <p:cNvSpPr>
              <a:spLocks noChangeShapeType="1"/>
            </p:cNvSpPr>
            <p:nvPr>
              <p:custDataLst>
                <p:tags r:id="rId15"/>
              </p:custDataLst>
            </p:nvPr>
          </p:nvSpPr>
          <p:spPr bwMode="auto">
            <a:xfrm flipV="1">
              <a:off x="1143000" y="6096000"/>
              <a:ext cx="60960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65" name="Line 19"/>
            <p:cNvSpPr>
              <a:spLocks noChangeShapeType="1"/>
            </p:cNvSpPr>
            <p:nvPr>
              <p:custDataLst>
                <p:tags r:id="rId16"/>
              </p:custDataLst>
            </p:nvPr>
          </p:nvSpPr>
          <p:spPr bwMode="auto">
            <a:xfrm flipV="1">
              <a:off x="1066800" y="5105400"/>
              <a:ext cx="228600" cy="8382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66" name="Line 20"/>
            <p:cNvSpPr>
              <a:spLocks noChangeShapeType="1"/>
            </p:cNvSpPr>
            <p:nvPr>
              <p:custDataLst>
                <p:tags r:id="rId17"/>
              </p:custDataLst>
            </p:nvPr>
          </p:nvSpPr>
          <p:spPr bwMode="auto">
            <a:xfrm flipV="1">
              <a:off x="1371600" y="4419600"/>
              <a:ext cx="609600" cy="4572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67" name="Line 21"/>
            <p:cNvSpPr>
              <a:spLocks noChangeShapeType="1"/>
            </p:cNvSpPr>
            <p:nvPr>
              <p:custDataLst>
                <p:tags r:id="rId18"/>
              </p:custDataLst>
            </p:nvPr>
          </p:nvSpPr>
          <p:spPr bwMode="auto">
            <a:xfrm>
              <a:off x="1447800" y="5029200"/>
              <a:ext cx="762000" cy="1524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68" name="Line 22"/>
            <p:cNvSpPr>
              <a:spLocks noChangeShapeType="1"/>
            </p:cNvSpPr>
            <p:nvPr>
              <p:custDataLst>
                <p:tags r:id="rId19"/>
              </p:custDataLst>
            </p:nvPr>
          </p:nvSpPr>
          <p:spPr bwMode="auto">
            <a:xfrm>
              <a:off x="2133600" y="4495800"/>
              <a:ext cx="228600" cy="6096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69" name="Line 23"/>
            <p:cNvSpPr>
              <a:spLocks noChangeShapeType="1"/>
            </p:cNvSpPr>
            <p:nvPr>
              <p:custDataLst>
                <p:tags r:id="rId20"/>
              </p:custDataLst>
            </p:nvPr>
          </p:nvSpPr>
          <p:spPr bwMode="auto">
            <a:xfrm flipV="1">
              <a:off x="2438400" y="4495800"/>
              <a:ext cx="457200" cy="6096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70" name="Line 24"/>
            <p:cNvSpPr>
              <a:spLocks noChangeShapeType="1"/>
            </p:cNvSpPr>
            <p:nvPr>
              <p:custDataLst>
                <p:tags r:id="rId21"/>
              </p:custDataLst>
            </p:nvPr>
          </p:nvSpPr>
          <p:spPr bwMode="auto">
            <a:xfrm>
              <a:off x="2438400" y="5257800"/>
              <a:ext cx="685800" cy="152400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71" name="Line 25"/>
            <p:cNvSpPr>
              <a:spLocks noChangeShapeType="1"/>
            </p:cNvSpPr>
            <p:nvPr>
              <p:custDataLst>
                <p:tags r:id="rId22"/>
              </p:custDataLst>
            </p:nvPr>
          </p:nvSpPr>
          <p:spPr bwMode="auto">
            <a:xfrm flipV="1">
              <a:off x="1981200" y="5486400"/>
              <a:ext cx="1143000" cy="533400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72" name="Line 26"/>
            <p:cNvSpPr>
              <a:spLocks noChangeShapeType="1"/>
            </p:cNvSpPr>
            <p:nvPr>
              <p:custDataLst>
                <p:tags r:id="rId23"/>
              </p:custDataLst>
            </p:nvPr>
          </p:nvSpPr>
          <p:spPr bwMode="auto">
            <a:xfrm flipV="1">
              <a:off x="1981200" y="5486400"/>
              <a:ext cx="3048000" cy="609600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73" name="Line 27"/>
            <p:cNvSpPr>
              <a:spLocks noChangeShapeType="1"/>
            </p:cNvSpPr>
            <p:nvPr>
              <p:custDataLst>
                <p:tags r:id="rId24"/>
              </p:custDataLst>
            </p:nvPr>
          </p:nvSpPr>
          <p:spPr bwMode="auto">
            <a:xfrm>
              <a:off x="1981200" y="6172200"/>
              <a:ext cx="990600" cy="152400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74" name="Line 28"/>
            <p:cNvSpPr>
              <a:spLocks noChangeShapeType="1"/>
            </p:cNvSpPr>
            <p:nvPr>
              <p:custDataLst>
                <p:tags r:id="rId25"/>
              </p:custDataLst>
            </p:nvPr>
          </p:nvSpPr>
          <p:spPr bwMode="auto">
            <a:xfrm flipH="1">
              <a:off x="3124200" y="5562600"/>
              <a:ext cx="76200" cy="6096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75" name="Line 29"/>
            <p:cNvSpPr>
              <a:spLocks noChangeShapeType="1"/>
            </p:cNvSpPr>
            <p:nvPr>
              <p:custDataLst>
                <p:tags r:id="rId26"/>
              </p:custDataLst>
            </p:nvPr>
          </p:nvSpPr>
          <p:spPr bwMode="auto">
            <a:xfrm flipV="1">
              <a:off x="3200400" y="6172200"/>
              <a:ext cx="1447800" cy="76200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76" name="Line 30"/>
            <p:cNvSpPr>
              <a:spLocks noChangeShapeType="1"/>
            </p:cNvSpPr>
            <p:nvPr>
              <p:custDataLst>
                <p:tags r:id="rId27"/>
              </p:custDataLst>
            </p:nvPr>
          </p:nvSpPr>
          <p:spPr bwMode="auto">
            <a:xfrm flipV="1">
              <a:off x="4800600" y="5562600"/>
              <a:ext cx="304800" cy="533400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77" name="Line 31"/>
            <p:cNvSpPr>
              <a:spLocks noChangeShapeType="1"/>
            </p:cNvSpPr>
            <p:nvPr>
              <p:custDataLst>
                <p:tags r:id="rId28"/>
              </p:custDataLst>
            </p:nvPr>
          </p:nvSpPr>
          <p:spPr bwMode="auto">
            <a:xfrm flipH="1" flipV="1">
              <a:off x="3352800" y="5486400"/>
              <a:ext cx="1295400" cy="6858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78" name="Line 32"/>
            <p:cNvSpPr>
              <a:spLocks noChangeShapeType="1"/>
            </p:cNvSpPr>
            <p:nvPr>
              <p:custDataLst>
                <p:tags r:id="rId29"/>
              </p:custDataLst>
            </p:nvPr>
          </p:nvSpPr>
          <p:spPr bwMode="auto">
            <a:xfrm flipV="1">
              <a:off x="3352800" y="4724400"/>
              <a:ext cx="990600" cy="609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79" name="Line 33"/>
            <p:cNvSpPr>
              <a:spLocks noChangeShapeType="1"/>
            </p:cNvSpPr>
            <p:nvPr>
              <p:custDataLst>
                <p:tags r:id="rId30"/>
              </p:custDataLst>
            </p:nvPr>
          </p:nvSpPr>
          <p:spPr bwMode="auto">
            <a:xfrm>
              <a:off x="3048000" y="4419600"/>
              <a:ext cx="1295400" cy="2286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triangle" w="med" len="med"/>
              <a:tailEnd type="none" w="med" len="med"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80" name="Line 34"/>
            <p:cNvSpPr>
              <a:spLocks noChangeShapeType="1"/>
            </p:cNvSpPr>
            <p:nvPr>
              <p:custDataLst>
                <p:tags r:id="rId31"/>
              </p:custDataLst>
            </p:nvPr>
          </p:nvSpPr>
          <p:spPr bwMode="auto">
            <a:xfrm flipH="1">
              <a:off x="4572000" y="4191000"/>
              <a:ext cx="685800" cy="4572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81" name="Oval 35"/>
            <p:cNvSpPr>
              <a:spLocks noChangeArrowheads="1"/>
            </p:cNvSpPr>
            <p:nvPr>
              <p:custDataLst>
                <p:tags r:id="rId32"/>
              </p:custDataLst>
            </p:nvPr>
          </p:nvSpPr>
          <p:spPr bwMode="auto">
            <a:xfrm>
              <a:off x="6248400" y="3810000"/>
              <a:ext cx="228600" cy="228600"/>
            </a:xfrm>
            <a:prstGeom prst="ellipse">
              <a:avLst/>
            </a:prstGeom>
            <a:solidFill>
              <a:srgbClr val="BBE0E3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82" name="Oval 36"/>
            <p:cNvSpPr>
              <a:spLocks noChangeArrowheads="1"/>
            </p:cNvSpPr>
            <p:nvPr>
              <p:custDataLst>
                <p:tags r:id="rId33"/>
              </p:custDataLst>
            </p:nvPr>
          </p:nvSpPr>
          <p:spPr bwMode="auto">
            <a:xfrm>
              <a:off x="6019800" y="4572000"/>
              <a:ext cx="228600" cy="228600"/>
            </a:xfrm>
            <a:prstGeom prst="ellipse">
              <a:avLst/>
            </a:prstGeom>
            <a:solidFill>
              <a:srgbClr val="BBE0E3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83" name="Line 37"/>
            <p:cNvSpPr>
              <a:spLocks noChangeShapeType="1"/>
            </p:cNvSpPr>
            <p:nvPr>
              <p:custDataLst>
                <p:tags r:id="rId34"/>
              </p:custDataLst>
            </p:nvPr>
          </p:nvSpPr>
          <p:spPr bwMode="auto">
            <a:xfrm>
              <a:off x="5410200" y="4191000"/>
              <a:ext cx="609600" cy="4572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84" name="Line 38"/>
            <p:cNvSpPr>
              <a:spLocks noChangeShapeType="1"/>
            </p:cNvSpPr>
            <p:nvPr>
              <p:custDataLst>
                <p:tags r:id="rId35"/>
              </p:custDataLst>
            </p:nvPr>
          </p:nvSpPr>
          <p:spPr bwMode="auto">
            <a:xfrm flipV="1">
              <a:off x="5410200" y="3962400"/>
              <a:ext cx="838200" cy="762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85" name="Line 39"/>
            <p:cNvSpPr>
              <a:spLocks noChangeShapeType="1"/>
            </p:cNvSpPr>
            <p:nvPr>
              <p:custDataLst>
                <p:tags r:id="rId36"/>
              </p:custDataLst>
            </p:nvPr>
          </p:nvSpPr>
          <p:spPr bwMode="auto">
            <a:xfrm flipH="1">
              <a:off x="6172200" y="4038600"/>
              <a:ext cx="228600" cy="5334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90" name="Line 63"/>
            <p:cNvSpPr>
              <a:spLocks noChangeShapeType="1"/>
            </p:cNvSpPr>
            <p:nvPr>
              <p:custDataLst>
                <p:tags r:id="rId37"/>
              </p:custDataLst>
            </p:nvPr>
          </p:nvSpPr>
          <p:spPr bwMode="auto">
            <a:xfrm flipH="1">
              <a:off x="4495800" y="4114800"/>
              <a:ext cx="685800" cy="45720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91" name="Line 64"/>
            <p:cNvSpPr>
              <a:spLocks noChangeShapeType="1"/>
            </p:cNvSpPr>
            <p:nvPr>
              <p:custDataLst>
                <p:tags r:id="rId38"/>
              </p:custDataLst>
            </p:nvPr>
          </p:nvSpPr>
          <p:spPr bwMode="auto">
            <a:xfrm flipH="1">
              <a:off x="6096000" y="4038600"/>
              <a:ext cx="228600" cy="5334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92" name="Line 66"/>
            <p:cNvSpPr>
              <a:spLocks noChangeShapeType="1"/>
            </p:cNvSpPr>
            <p:nvPr>
              <p:custDataLst>
                <p:tags r:id="rId39"/>
              </p:custDataLst>
            </p:nvPr>
          </p:nvSpPr>
          <p:spPr bwMode="auto">
            <a:xfrm flipV="1">
              <a:off x="3200400" y="6248400"/>
              <a:ext cx="1447800" cy="762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93" name="Line 68"/>
            <p:cNvSpPr>
              <a:spLocks noChangeShapeType="1"/>
            </p:cNvSpPr>
            <p:nvPr>
              <p:custDataLst>
                <p:tags r:id="rId40"/>
              </p:custDataLst>
            </p:nvPr>
          </p:nvSpPr>
          <p:spPr bwMode="auto">
            <a:xfrm flipV="1">
              <a:off x="1447800" y="4495800"/>
              <a:ext cx="609600" cy="4572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</p:grpSp>
      <p:sp>
        <p:nvSpPr>
          <p:cNvPr id="10286" name="Rectangle 93"/>
          <p:cNvSpPr>
            <a:spLocks noChangeArrowheads="1"/>
          </p:cNvSpPr>
          <p:nvPr/>
        </p:nvSpPr>
        <p:spPr bwMode="auto">
          <a:xfrm>
            <a:off x="733776" y="2108196"/>
            <a:ext cx="6248400" cy="14711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80000"/>
              </a:lnSpc>
            </a:pPr>
            <a:r>
              <a:rPr lang="en-US" sz="2400" b="1" dirty="0"/>
              <a:t>Path</a:t>
            </a:r>
            <a:r>
              <a:rPr lang="en-US" sz="2400" dirty="0"/>
              <a:t>:  v</a:t>
            </a:r>
            <a:r>
              <a:rPr lang="en-US" sz="2400" baseline="-25000" dirty="0"/>
              <a:t>0</a:t>
            </a:r>
            <a:r>
              <a:rPr lang="en-US" sz="2400" dirty="0"/>
              <a:t>, v</a:t>
            </a:r>
            <a:r>
              <a:rPr lang="en-US" sz="2400" baseline="-25000" dirty="0"/>
              <a:t>1</a:t>
            </a:r>
            <a:r>
              <a:rPr lang="en-US" sz="2400" dirty="0"/>
              <a:t>, …, </a:t>
            </a:r>
            <a:r>
              <a:rPr lang="en-US" sz="2400" dirty="0" err="1"/>
              <a:t>v</a:t>
            </a:r>
            <a:r>
              <a:rPr lang="en-US" sz="2400" baseline="-25000" dirty="0" err="1"/>
              <a:t>k</a:t>
            </a:r>
            <a:r>
              <a:rPr lang="en-US" sz="2400" dirty="0"/>
              <a:t>  with each (v</a:t>
            </a:r>
            <a:r>
              <a:rPr lang="en-US" sz="2400" baseline="-25000" dirty="0"/>
              <a:t>i</a:t>
            </a:r>
            <a:r>
              <a:rPr lang="en-US" sz="2400" dirty="0"/>
              <a:t>, v</a:t>
            </a:r>
            <a:r>
              <a:rPr lang="en-US" sz="2400" baseline="-25000" dirty="0"/>
              <a:t>i+1</a:t>
            </a:r>
            <a:r>
              <a:rPr lang="en-US" sz="2400" dirty="0"/>
              <a:t>) in E</a:t>
            </a:r>
          </a:p>
          <a:p>
            <a:pPr>
              <a:lnSpc>
                <a:spcPct val="80000"/>
              </a:lnSpc>
            </a:pPr>
            <a:endParaRPr lang="en-US" sz="2400" dirty="0"/>
          </a:p>
          <a:p>
            <a:pPr lvl="1">
              <a:lnSpc>
                <a:spcPct val="80000"/>
              </a:lnSpc>
            </a:pPr>
            <a:r>
              <a:rPr lang="en-US" sz="2000" b="1" dirty="0"/>
              <a:t>Simple Path</a:t>
            </a:r>
            <a:r>
              <a:rPr lang="en-US" sz="2000" dirty="0"/>
              <a:t>:  none of </a:t>
            </a:r>
            <a:r>
              <a:rPr lang="en-US" sz="2000" b="1" dirty="0"/>
              <a:t>v</a:t>
            </a:r>
            <a:r>
              <a:rPr lang="en-US" sz="2000" b="1" baseline="-25000" dirty="0"/>
              <a:t>0</a:t>
            </a:r>
            <a:r>
              <a:rPr lang="en-US" sz="2000" dirty="0"/>
              <a:t> , …, </a:t>
            </a:r>
            <a:r>
              <a:rPr lang="en-US" sz="2000" b="1" dirty="0" err="1"/>
              <a:t>v</a:t>
            </a:r>
            <a:r>
              <a:rPr lang="en-US" sz="2000" b="1" baseline="-25000" dirty="0" err="1"/>
              <a:t>k</a:t>
            </a:r>
            <a:r>
              <a:rPr lang="en-US" sz="2000" baseline="-25000" dirty="0"/>
              <a:t> </a:t>
            </a:r>
            <a:r>
              <a:rPr lang="en-US" sz="2000" dirty="0"/>
              <a:t>repeated</a:t>
            </a:r>
          </a:p>
          <a:p>
            <a:pPr lvl="1">
              <a:lnSpc>
                <a:spcPct val="80000"/>
              </a:lnSpc>
            </a:pPr>
            <a:r>
              <a:rPr lang="en-US" sz="2000" b="1" dirty="0">
                <a:solidFill>
                  <a:srgbClr val="C00000"/>
                </a:solidFill>
              </a:rPr>
              <a:t>Cycle</a:t>
            </a:r>
            <a:r>
              <a:rPr lang="en-US" sz="2000" dirty="0">
                <a:solidFill>
                  <a:srgbClr val="C00000"/>
                </a:solidFill>
              </a:rPr>
              <a:t>: </a:t>
            </a:r>
            <a:r>
              <a:rPr lang="en-US" sz="2000" b="1" dirty="0">
                <a:solidFill>
                  <a:srgbClr val="C00000"/>
                </a:solidFill>
              </a:rPr>
              <a:t>v</a:t>
            </a:r>
            <a:r>
              <a:rPr lang="en-US" sz="2000" b="1" baseline="-25000" dirty="0">
                <a:solidFill>
                  <a:srgbClr val="C00000"/>
                </a:solidFill>
              </a:rPr>
              <a:t>0</a:t>
            </a:r>
            <a:r>
              <a:rPr lang="en-US" sz="2000" dirty="0">
                <a:solidFill>
                  <a:srgbClr val="C00000"/>
                </a:solidFill>
              </a:rPr>
              <a:t>= </a:t>
            </a:r>
            <a:r>
              <a:rPr lang="en-US" sz="2000" b="1" dirty="0" err="1">
                <a:solidFill>
                  <a:srgbClr val="C00000"/>
                </a:solidFill>
              </a:rPr>
              <a:t>v</a:t>
            </a:r>
            <a:r>
              <a:rPr lang="en-US" sz="2000" b="1" baseline="-25000" dirty="0" err="1">
                <a:solidFill>
                  <a:srgbClr val="C00000"/>
                </a:solidFill>
              </a:rPr>
              <a:t>k</a:t>
            </a:r>
            <a:endParaRPr lang="en-US" sz="2000" b="1" dirty="0">
              <a:solidFill>
                <a:srgbClr val="C00000"/>
              </a:solidFill>
            </a:endParaRPr>
          </a:p>
          <a:p>
            <a:pPr lvl="1">
              <a:lnSpc>
                <a:spcPct val="80000"/>
              </a:lnSpc>
            </a:pPr>
            <a:r>
              <a:rPr lang="en-US" sz="2000" b="1" dirty="0"/>
              <a:t>Simple Cycle</a:t>
            </a:r>
            <a:r>
              <a:rPr lang="en-US" sz="2000" dirty="0"/>
              <a:t>: </a:t>
            </a:r>
            <a:r>
              <a:rPr lang="en-US" sz="2000" b="1" dirty="0"/>
              <a:t>v</a:t>
            </a:r>
            <a:r>
              <a:rPr lang="en-US" sz="2000" b="1" baseline="-25000" dirty="0"/>
              <a:t>0</a:t>
            </a:r>
            <a:r>
              <a:rPr lang="en-US" sz="2000" dirty="0"/>
              <a:t>= </a:t>
            </a:r>
            <a:r>
              <a:rPr lang="en-US" sz="2000" b="1" dirty="0" err="1"/>
              <a:t>v</a:t>
            </a:r>
            <a:r>
              <a:rPr lang="en-US" sz="2000" b="1" baseline="-25000" dirty="0" err="1"/>
              <a:t>k</a:t>
            </a:r>
            <a:r>
              <a:rPr lang="en-US" sz="2000" baseline="-25000" dirty="0"/>
              <a:t> , </a:t>
            </a:r>
            <a:r>
              <a:rPr lang="en-US" sz="2000" dirty="0"/>
              <a:t>none of </a:t>
            </a:r>
            <a:r>
              <a:rPr lang="en-US" sz="2000" b="1" dirty="0"/>
              <a:t>v</a:t>
            </a:r>
            <a:r>
              <a:rPr lang="en-US" sz="2000" b="1" baseline="-25000" dirty="0"/>
              <a:t>1</a:t>
            </a:r>
            <a:r>
              <a:rPr lang="en-US" sz="2000" dirty="0"/>
              <a:t>, …, </a:t>
            </a:r>
            <a:r>
              <a:rPr lang="en-US" sz="2000" b="1" dirty="0" err="1"/>
              <a:t>v</a:t>
            </a:r>
            <a:r>
              <a:rPr lang="en-US" sz="2000" b="1" baseline="-25000" dirty="0" err="1"/>
              <a:t>k</a:t>
            </a:r>
            <a:r>
              <a:rPr lang="en-US" sz="2000" baseline="-25000" dirty="0"/>
              <a:t> </a:t>
            </a:r>
            <a:r>
              <a:rPr lang="en-US" sz="2000" dirty="0"/>
              <a:t>repeated</a:t>
            </a:r>
          </a:p>
        </p:txBody>
      </p:sp>
      <p:sp>
        <p:nvSpPr>
          <p:cNvPr id="10287" name="Rectangle 94"/>
          <p:cNvSpPr>
            <a:spLocks noChangeArrowheads="1"/>
          </p:cNvSpPr>
          <p:nvPr/>
        </p:nvSpPr>
        <p:spPr bwMode="auto">
          <a:xfrm>
            <a:off x="711198" y="1216377"/>
            <a:ext cx="6096000" cy="3951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80000"/>
              </a:lnSpc>
            </a:pPr>
            <a:r>
              <a:rPr lang="en-US" sz="2400" dirty="0"/>
              <a:t>G = (V, E)</a:t>
            </a:r>
          </a:p>
        </p:txBody>
      </p:sp>
      <p:sp>
        <p:nvSpPr>
          <p:cNvPr id="3" name="Rectangle 2"/>
          <p:cNvSpPr/>
          <p:nvPr/>
        </p:nvSpPr>
        <p:spPr>
          <a:xfrm>
            <a:off x="2171696" y="1213473"/>
            <a:ext cx="5503333" cy="6906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80000"/>
              </a:lnSpc>
            </a:pPr>
            <a:r>
              <a:rPr lang="en-US" sz="2400" dirty="0"/>
              <a:t>V – vertices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E – edges 		(relation on vertices)</a:t>
            </a:r>
          </a:p>
        </p:txBody>
      </p:sp>
    </p:spTree>
    <p:extLst>
      <p:ext uri="{BB962C8B-B14F-4D97-AF65-F5344CB8AC3E}">
        <p14:creationId xmlns:p14="http://schemas.microsoft.com/office/powerpoint/2010/main" val="10978082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ranklin Gothic Medium" panose="020B0603020102020204" pitchFamily="34" charset="0"/>
              </a:rPr>
              <a:t>Directed Graphs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928991" y="3548945"/>
            <a:ext cx="5562600" cy="2590800"/>
            <a:chOff x="914400" y="3810000"/>
            <a:chExt cx="5562600" cy="2590800"/>
          </a:xfrm>
        </p:grpSpPr>
        <p:sp>
          <p:nvSpPr>
            <p:cNvPr id="50" name="Oval 4"/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1219200" y="4876800"/>
              <a:ext cx="228600" cy="228600"/>
            </a:xfrm>
            <a:prstGeom prst="ellipse">
              <a:avLst/>
            </a:prstGeom>
            <a:solidFill>
              <a:srgbClr val="BBE0E3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51" name="Oval 5"/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3124200" y="5334000"/>
              <a:ext cx="228600" cy="228600"/>
            </a:xfrm>
            <a:prstGeom prst="ellipse">
              <a:avLst/>
            </a:prstGeom>
            <a:solidFill>
              <a:srgbClr val="BBE0E3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52" name="Oval 6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914400" y="5943600"/>
              <a:ext cx="228600" cy="228600"/>
            </a:xfrm>
            <a:prstGeom prst="ellipse">
              <a:avLst/>
            </a:prstGeom>
            <a:solidFill>
              <a:srgbClr val="BBE0E3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53" name="Oval 7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4343400" y="4572000"/>
              <a:ext cx="228600" cy="228600"/>
            </a:xfrm>
            <a:prstGeom prst="ellipse">
              <a:avLst/>
            </a:prstGeom>
            <a:solidFill>
              <a:srgbClr val="BBE0E3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54" name="Oval 8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2209800" y="5105400"/>
              <a:ext cx="228600" cy="228600"/>
            </a:xfrm>
            <a:prstGeom prst="ellipse">
              <a:avLst/>
            </a:prstGeom>
            <a:solidFill>
              <a:srgbClr val="BBE0E3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55" name="Oval 9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1752600" y="5943600"/>
              <a:ext cx="228600" cy="228600"/>
            </a:xfrm>
            <a:prstGeom prst="ellipse">
              <a:avLst/>
            </a:prstGeom>
            <a:solidFill>
              <a:srgbClr val="BBE0E3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56" name="Oval 10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2971800" y="6172200"/>
              <a:ext cx="228600" cy="228600"/>
            </a:xfrm>
            <a:prstGeom prst="ellipse">
              <a:avLst/>
            </a:prstGeom>
            <a:solidFill>
              <a:srgbClr val="BBE0E3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57" name="Oval 11"/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2819400" y="4267200"/>
              <a:ext cx="228600" cy="228600"/>
            </a:xfrm>
            <a:prstGeom prst="ellipse">
              <a:avLst/>
            </a:prstGeom>
            <a:solidFill>
              <a:srgbClr val="BBE0E3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58" name="Oval 12"/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5181600" y="3962400"/>
              <a:ext cx="228600" cy="228600"/>
            </a:xfrm>
            <a:prstGeom prst="ellipse">
              <a:avLst/>
            </a:prstGeom>
            <a:solidFill>
              <a:srgbClr val="BBE0E3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59" name="Oval 13"/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5029200" y="5334000"/>
              <a:ext cx="228600" cy="228600"/>
            </a:xfrm>
            <a:prstGeom prst="ellipse">
              <a:avLst/>
            </a:prstGeom>
            <a:solidFill>
              <a:srgbClr val="BBE0E3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60" name="Oval 14"/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1981200" y="4267200"/>
              <a:ext cx="228600" cy="228600"/>
            </a:xfrm>
            <a:prstGeom prst="ellipse">
              <a:avLst/>
            </a:prstGeom>
            <a:solidFill>
              <a:srgbClr val="BBE0E3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61" name="Oval 15"/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4648200" y="6096000"/>
              <a:ext cx="228600" cy="228600"/>
            </a:xfrm>
            <a:prstGeom prst="ellipse">
              <a:avLst/>
            </a:prstGeom>
            <a:solidFill>
              <a:srgbClr val="BBE0E3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62" name="Line 16"/>
            <p:cNvSpPr>
              <a:spLocks noChangeShapeType="1"/>
            </p:cNvSpPr>
            <p:nvPr>
              <p:custDataLst>
                <p:tags r:id="rId13"/>
              </p:custDataLst>
            </p:nvPr>
          </p:nvSpPr>
          <p:spPr bwMode="auto">
            <a:xfrm flipV="1">
              <a:off x="1143000" y="5257800"/>
              <a:ext cx="1066800" cy="7620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triangle" w="med" len="med"/>
              <a:tailEnd type="none" w="med" len="med"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63" name="Line 17"/>
            <p:cNvSpPr>
              <a:spLocks noChangeShapeType="1"/>
            </p:cNvSpPr>
            <p:nvPr>
              <p:custDataLst>
                <p:tags r:id="rId14"/>
              </p:custDataLst>
            </p:nvPr>
          </p:nvSpPr>
          <p:spPr bwMode="auto">
            <a:xfrm flipV="1">
              <a:off x="1981200" y="5334000"/>
              <a:ext cx="304800" cy="609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64" name="Line 18"/>
            <p:cNvSpPr>
              <a:spLocks noChangeShapeType="1"/>
            </p:cNvSpPr>
            <p:nvPr>
              <p:custDataLst>
                <p:tags r:id="rId15"/>
              </p:custDataLst>
            </p:nvPr>
          </p:nvSpPr>
          <p:spPr bwMode="auto">
            <a:xfrm flipV="1">
              <a:off x="1143000" y="6096000"/>
              <a:ext cx="60960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65" name="Line 19"/>
            <p:cNvSpPr>
              <a:spLocks noChangeShapeType="1"/>
            </p:cNvSpPr>
            <p:nvPr>
              <p:custDataLst>
                <p:tags r:id="rId16"/>
              </p:custDataLst>
            </p:nvPr>
          </p:nvSpPr>
          <p:spPr bwMode="auto">
            <a:xfrm flipV="1">
              <a:off x="1066800" y="5105400"/>
              <a:ext cx="228600" cy="8382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66" name="Line 20"/>
            <p:cNvSpPr>
              <a:spLocks noChangeShapeType="1"/>
            </p:cNvSpPr>
            <p:nvPr>
              <p:custDataLst>
                <p:tags r:id="rId17"/>
              </p:custDataLst>
            </p:nvPr>
          </p:nvSpPr>
          <p:spPr bwMode="auto">
            <a:xfrm flipV="1">
              <a:off x="1371600" y="4419600"/>
              <a:ext cx="609600" cy="4572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67" name="Line 21"/>
            <p:cNvSpPr>
              <a:spLocks noChangeShapeType="1"/>
            </p:cNvSpPr>
            <p:nvPr>
              <p:custDataLst>
                <p:tags r:id="rId18"/>
              </p:custDataLst>
            </p:nvPr>
          </p:nvSpPr>
          <p:spPr bwMode="auto">
            <a:xfrm>
              <a:off x="1447800" y="5029200"/>
              <a:ext cx="762000" cy="1524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68" name="Line 22"/>
            <p:cNvSpPr>
              <a:spLocks noChangeShapeType="1"/>
            </p:cNvSpPr>
            <p:nvPr>
              <p:custDataLst>
                <p:tags r:id="rId19"/>
              </p:custDataLst>
            </p:nvPr>
          </p:nvSpPr>
          <p:spPr bwMode="auto">
            <a:xfrm>
              <a:off x="2133600" y="4495800"/>
              <a:ext cx="228600" cy="6096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69" name="Line 23"/>
            <p:cNvSpPr>
              <a:spLocks noChangeShapeType="1"/>
            </p:cNvSpPr>
            <p:nvPr>
              <p:custDataLst>
                <p:tags r:id="rId20"/>
              </p:custDataLst>
            </p:nvPr>
          </p:nvSpPr>
          <p:spPr bwMode="auto">
            <a:xfrm flipV="1">
              <a:off x="2438400" y="4495800"/>
              <a:ext cx="457200" cy="6096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70" name="Line 24"/>
            <p:cNvSpPr>
              <a:spLocks noChangeShapeType="1"/>
            </p:cNvSpPr>
            <p:nvPr>
              <p:custDataLst>
                <p:tags r:id="rId21"/>
              </p:custDataLst>
            </p:nvPr>
          </p:nvSpPr>
          <p:spPr bwMode="auto">
            <a:xfrm>
              <a:off x="2438400" y="5257800"/>
              <a:ext cx="685800" cy="1524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71" name="Line 25"/>
            <p:cNvSpPr>
              <a:spLocks noChangeShapeType="1"/>
            </p:cNvSpPr>
            <p:nvPr>
              <p:custDataLst>
                <p:tags r:id="rId22"/>
              </p:custDataLst>
            </p:nvPr>
          </p:nvSpPr>
          <p:spPr bwMode="auto">
            <a:xfrm flipV="1">
              <a:off x="1981200" y="5486400"/>
              <a:ext cx="1143000" cy="5334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72" name="Line 26"/>
            <p:cNvSpPr>
              <a:spLocks noChangeShapeType="1"/>
            </p:cNvSpPr>
            <p:nvPr>
              <p:custDataLst>
                <p:tags r:id="rId23"/>
              </p:custDataLst>
            </p:nvPr>
          </p:nvSpPr>
          <p:spPr bwMode="auto">
            <a:xfrm flipV="1">
              <a:off x="1981200" y="5486400"/>
              <a:ext cx="3048000" cy="609600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73" name="Line 27"/>
            <p:cNvSpPr>
              <a:spLocks noChangeShapeType="1"/>
            </p:cNvSpPr>
            <p:nvPr>
              <p:custDataLst>
                <p:tags r:id="rId24"/>
              </p:custDataLst>
            </p:nvPr>
          </p:nvSpPr>
          <p:spPr bwMode="auto">
            <a:xfrm>
              <a:off x="1981200" y="6172200"/>
              <a:ext cx="990600" cy="152400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74" name="Line 28"/>
            <p:cNvSpPr>
              <a:spLocks noChangeShapeType="1"/>
            </p:cNvSpPr>
            <p:nvPr>
              <p:custDataLst>
                <p:tags r:id="rId25"/>
              </p:custDataLst>
            </p:nvPr>
          </p:nvSpPr>
          <p:spPr bwMode="auto">
            <a:xfrm flipH="1">
              <a:off x="3124200" y="5562600"/>
              <a:ext cx="76200" cy="6096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75" name="Line 29"/>
            <p:cNvSpPr>
              <a:spLocks noChangeShapeType="1"/>
            </p:cNvSpPr>
            <p:nvPr>
              <p:custDataLst>
                <p:tags r:id="rId26"/>
              </p:custDataLst>
            </p:nvPr>
          </p:nvSpPr>
          <p:spPr bwMode="auto">
            <a:xfrm flipV="1">
              <a:off x="3200400" y="6172200"/>
              <a:ext cx="1447800" cy="76200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76" name="Line 30"/>
            <p:cNvSpPr>
              <a:spLocks noChangeShapeType="1"/>
            </p:cNvSpPr>
            <p:nvPr>
              <p:custDataLst>
                <p:tags r:id="rId27"/>
              </p:custDataLst>
            </p:nvPr>
          </p:nvSpPr>
          <p:spPr bwMode="auto">
            <a:xfrm flipV="1">
              <a:off x="4800600" y="5562600"/>
              <a:ext cx="304800" cy="533400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77" name="Line 31"/>
            <p:cNvSpPr>
              <a:spLocks noChangeShapeType="1"/>
            </p:cNvSpPr>
            <p:nvPr>
              <p:custDataLst>
                <p:tags r:id="rId28"/>
              </p:custDataLst>
            </p:nvPr>
          </p:nvSpPr>
          <p:spPr bwMode="auto">
            <a:xfrm flipH="1" flipV="1">
              <a:off x="3352800" y="5486400"/>
              <a:ext cx="1295400" cy="6858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78" name="Line 32"/>
            <p:cNvSpPr>
              <a:spLocks noChangeShapeType="1"/>
            </p:cNvSpPr>
            <p:nvPr>
              <p:custDataLst>
                <p:tags r:id="rId29"/>
              </p:custDataLst>
            </p:nvPr>
          </p:nvSpPr>
          <p:spPr bwMode="auto">
            <a:xfrm flipV="1">
              <a:off x="3352800" y="4724400"/>
              <a:ext cx="990600" cy="609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79" name="Line 33"/>
            <p:cNvSpPr>
              <a:spLocks noChangeShapeType="1"/>
            </p:cNvSpPr>
            <p:nvPr>
              <p:custDataLst>
                <p:tags r:id="rId30"/>
              </p:custDataLst>
            </p:nvPr>
          </p:nvSpPr>
          <p:spPr bwMode="auto">
            <a:xfrm>
              <a:off x="3048000" y="4419600"/>
              <a:ext cx="1295400" cy="2286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triangle" w="med" len="med"/>
              <a:tailEnd type="none" w="med" len="med"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80" name="Line 34"/>
            <p:cNvSpPr>
              <a:spLocks noChangeShapeType="1"/>
            </p:cNvSpPr>
            <p:nvPr>
              <p:custDataLst>
                <p:tags r:id="rId31"/>
              </p:custDataLst>
            </p:nvPr>
          </p:nvSpPr>
          <p:spPr bwMode="auto">
            <a:xfrm flipH="1">
              <a:off x="4572000" y="4191000"/>
              <a:ext cx="685800" cy="4572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81" name="Oval 35"/>
            <p:cNvSpPr>
              <a:spLocks noChangeArrowheads="1"/>
            </p:cNvSpPr>
            <p:nvPr>
              <p:custDataLst>
                <p:tags r:id="rId32"/>
              </p:custDataLst>
            </p:nvPr>
          </p:nvSpPr>
          <p:spPr bwMode="auto">
            <a:xfrm>
              <a:off x="6248400" y="3810000"/>
              <a:ext cx="228600" cy="228600"/>
            </a:xfrm>
            <a:prstGeom prst="ellipse">
              <a:avLst/>
            </a:prstGeom>
            <a:solidFill>
              <a:srgbClr val="BBE0E3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82" name="Oval 36"/>
            <p:cNvSpPr>
              <a:spLocks noChangeArrowheads="1"/>
            </p:cNvSpPr>
            <p:nvPr>
              <p:custDataLst>
                <p:tags r:id="rId33"/>
              </p:custDataLst>
            </p:nvPr>
          </p:nvSpPr>
          <p:spPr bwMode="auto">
            <a:xfrm>
              <a:off x="6019800" y="4572000"/>
              <a:ext cx="228600" cy="228600"/>
            </a:xfrm>
            <a:prstGeom prst="ellipse">
              <a:avLst/>
            </a:prstGeom>
            <a:solidFill>
              <a:srgbClr val="BBE0E3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83" name="Line 37"/>
            <p:cNvSpPr>
              <a:spLocks noChangeShapeType="1"/>
            </p:cNvSpPr>
            <p:nvPr>
              <p:custDataLst>
                <p:tags r:id="rId34"/>
              </p:custDataLst>
            </p:nvPr>
          </p:nvSpPr>
          <p:spPr bwMode="auto">
            <a:xfrm>
              <a:off x="5410200" y="4191000"/>
              <a:ext cx="609600" cy="4572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84" name="Line 38"/>
            <p:cNvSpPr>
              <a:spLocks noChangeShapeType="1"/>
            </p:cNvSpPr>
            <p:nvPr>
              <p:custDataLst>
                <p:tags r:id="rId35"/>
              </p:custDataLst>
            </p:nvPr>
          </p:nvSpPr>
          <p:spPr bwMode="auto">
            <a:xfrm flipV="1">
              <a:off x="5410200" y="3962400"/>
              <a:ext cx="838200" cy="762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85" name="Line 39"/>
            <p:cNvSpPr>
              <a:spLocks noChangeShapeType="1"/>
            </p:cNvSpPr>
            <p:nvPr>
              <p:custDataLst>
                <p:tags r:id="rId36"/>
              </p:custDataLst>
            </p:nvPr>
          </p:nvSpPr>
          <p:spPr bwMode="auto">
            <a:xfrm flipH="1">
              <a:off x="6172200" y="4038600"/>
              <a:ext cx="228600" cy="5334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90" name="Line 63"/>
            <p:cNvSpPr>
              <a:spLocks noChangeShapeType="1"/>
            </p:cNvSpPr>
            <p:nvPr>
              <p:custDataLst>
                <p:tags r:id="rId37"/>
              </p:custDataLst>
            </p:nvPr>
          </p:nvSpPr>
          <p:spPr bwMode="auto">
            <a:xfrm flipH="1">
              <a:off x="4495800" y="4114800"/>
              <a:ext cx="685800" cy="45720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91" name="Line 64"/>
            <p:cNvSpPr>
              <a:spLocks noChangeShapeType="1"/>
            </p:cNvSpPr>
            <p:nvPr>
              <p:custDataLst>
                <p:tags r:id="rId38"/>
              </p:custDataLst>
            </p:nvPr>
          </p:nvSpPr>
          <p:spPr bwMode="auto">
            <a:xfrm flipH="1">
              <a:off x="6096000" y="4038600"/>
              <a:ext cx="228600" cy="5334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92" name="Line 66"/>
            <p:cNvSpPr>
              <a:spLocks noChangeShapeType="1"/>
            </p:cNvSpPr>
            <p:nvPr>
              <p:custDataLst>
                <p:tags r:id="rId39"/>
              </p:custDataLst>
            </p:nvPr>
          </p:nvSpPr>
          <p:spPr bwMode="auto">
            <a:xfrm flipV="1">
              <a:off x="3200400" y="6248400"/>
              <a:ext cx="1447800" cy="762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  <p:sp>
          <p:nvSpPr>
            <p:cNvPr id="93" name="Line 68"/>
            <p:cNvSpPr>
              <a:spLocks noChangeShapeType="1"/>
            </p:cNvSpPr>
            <p:nvPr>
              <p:custDataLst>
                <p:tags r:id="rId40"/>
              </p:custDataLst>
            </p:nvPr>
          </p:nvSpPr>
          <p:spPr bwMode="auto">
            <a:xfrm flipV="1">
              <a:off x="1447800" y="4495800"/>
              <a:ext cx="609600" cy="4572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MS PGothic" pitchFamily="34" charset="-128"/>
                <a:cs typeface="+mn-cs"/>
              </a:endParaRPr>
            </a:p>
          </p:txBody>
        </p:sp>
      </p:grpSp>
      <p:sp>
        <p:nvSpPr>
          <p:cNvPr id="10286" name="Rectangle 93"/>
          <p:cNvSpPr>
            <a:spLocks noChangeArrowheads="1"/>
          </p:cNvSpPr>
          <p:nvPr/>
        </p:nvSpPr>
        <p:spPr bwMode="auto">
          <a:xfrm>
            <a:off x="733776" y="2108196"/>
            <a:ext cx="6248400" cy="14711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80000"/>
              </a:lnSpc>
            </a:pPr>
            <a:r>
              <a:rPr lang="en-US" sz="2400" b="1" dirty="0"/>
              <a:t>Path</a:t>
            </a:r>
            <a:r>
              <a:rPr lang="en-US" sz="2400" dirty="0"/>
              <a:t>:  v</a:t>
            </a:r>
            <a:r>
              <a:rPr lang="en-US" sz="2400" baseline="-25000" dirty="0"/>
              <a:t>0</a:t>
            </a:r>
            <a:r>
              <a:rPr lang="en-US" sz="2400" dirty="0"/>
              <a:t>, v</a:t>
            </a:r>
            <a:r>
              <a:rPr lang="en-US" sz="2400" baseline="-25000" dirty="0"/>
              <a:t>1</a:t>
            </a:r>
            <a:r>
              <a:rPr lang="en-US" sz="2400" dirty="0"/>
              <a:t>, …, </a:t>
            </a:r>
            <a:r>
              <a:rPr lang="en-US" sz="2400" dirty="0" err="1"/>
              <a:t>v</a:t>
            </a:r>
            <a:r>
              <a:rPr lang="en-US" sz="2400" baseline="-25000" dirty="0" err="1"/>
              <a:t>k</a:t>
            </a:r>
            <a:r>
              <a:rPr lang="en-US" sz="2400" dirty="0"/>
              <a:t>  with each (v</a:t>
            </a:r>
            <a:r>
              <a:rPr lang="en-US" sz="2400" baseline="-25000" dirty="0"/>
              <a:t>i</a:t>
            </a:r>
            <a:r>
              <a:rPr lang="en-US" sz="2400" dirty="0"/>
              <a:t>, v</a:t>
            </a:r>
            <a:r>
              <a:rPr lang="en-US" sz="2400" baseline="-25000" dirty="0"/>
              <a:t>i+1</a:t>
            </a:r>
            <a:r>
              <a:rPr lang="en-US" sz="2400" dirty="0"/>
              <a:t>) in E</a:t>
            </a:r>
          </a:p>
          <a:p>
            <a:pPr>
              <a:lnSpc>
                <a:spcPct val="80000"/>
              </a:lnSpc>
            </a:pPr>
            <a:endParaRPr lang="en-US" sz="2400" dirty="0"/>
          </a:p>
          <a:p>
            <a:pPr lvl="1">
              <a:lnSpc>
                <a:spcPct val="80000"/>
              </a:lnSpc>
            </a:pPr>
            <a:r>
              <a:rPr lang="en-US" sz="2000" b="1" dirty="0"/>
              <a:t>Simple Path</a:t>
            </a:r>
            <a:r>
              <a:rPr lang="en-US" sz="2000" dirty="0"/>
              <a:t>:  none of </a:t>
            </a:r>
            <a:r>
              <a:rPr lang="en-US" sz="2000" b="1" dirty="0"/>
              <a:t>v</a:t>
            </a:r>
            <a:r>
              <a:rPr lang="en-US" sz="2000" b="1" baseline="-25000" dirty="0"/>
              <a:t>0</a:t>
            </a:r>
            <a:r>
              <a:rPr lang="en-US" sz="2000" dirty="0"/>
              <a:t> , …, </a:t>
            </a:r>
            <a:r>
              <a:rPr lang="en-US" sz="2000" b="1" dirty="0" err="1"/>
              <a:t>v</a:t>
            </a:r>
            <a:r>
              <a:rPr lang="en-US" sz="2000" b="1" baseline="-25000" dirty="0" err="1"/>
              <a:t>k</a:t>
            </a:r>
            <a:r>
              <a:rPr lang="en-US" sz="2000" baseline="-25000" dirty="0"/>
              <a:t> </a:t>
            </a:r>
            <a:r>
              <a:rPr lang="en-US" sz="2000" dirty="0"/>
              <a:t>repeated</a:t>
            </a:r>
          </a:p>
          <a:p>
            <a:pPr lvl="1">
              <a:lnSpc>
                <a:spcPct val="80000"/>
              </a:lnSpc>
            </a:pPr>
            <a:r>
              <a:rPr lang="en-US" sz="2000" b="1" dirty="0"/>
              <a:t>Cycle</a:t>
            </a:r>
            <a:r>
              <a:rPr lang="en-US" sz="2000" dirty="0"/>
              <a:t>: </a:t>
            </a:r>
            <a:r>
              <a:rPr lang="en-US" sz="2000" b="1" dirty="0"/>
              <a:t>v</a:t>
            </a:r>
            <a:r>
              <a:rPr lang="en-US" sz="2000" b="1" baseline="-25000" dirty="0"/>
              <a:t>0</a:t>
            </a:r>
            <a:r>
              <a:rPr lang="en-US" sz="2000" dirty="0"/>
              <a:t>= </a:t>
            </a:r>
            <a:r>
              <a:rPr lang="en-US" sz="2000" b="1" dirty="0" err="1"/>
              <a:t>v</a:t>
            </a:r>
            <a:r>
              <a:rPr lang="en-US" sz="2000" b="1" baseline="-25000" dirty="0" err="1"/>
              <a:t>k</a:t>
            </a:r>
            <a:endParaRPr lang="en-US" sz="2000" b="1" dirty="0"/>
          </a:p>
          <a:p>
            <a:pPr lvl="1">
              <a:lnSpc>
                <a:spcPct val="80000"/>
              </a:lnSpc>
            </a:pPr>
            <a:r>
              <a:rPr lang="en-US" sz="2000" b="1" dirty="0">
                <a:solidFill>
                  <a:srgbClr val="C00000"/>
                </a:solidFill>
              </a:rPr>
              <a:t>Simple Cycle</a:t>
            </a:r>
            <a:r>
              <a:rPr lang="en-US" sz="2000" dirty="0">
                <a:solidFill>
                  <a:srgbClr val="C00000"/>
                </a:solidFill>
              </a:rPr>
              <a:t>: </a:t>
            </a:r>
            <a:r>
              <a:rPr lang="en-US" sz="2000" b="1" dirty="0">
                <a:solidFill>
                  <a:srgbClr val="C00000"/>
                </a:solidFill>
              </a:rPr>
              <a:t>v</a:t>
            </a:r>
            <a:r>
              <a:rPr lang="en-US" sz="2000" b="1" baseline="-25000" dirty="0">
                <a:solidFill>
                  <a:srgbClr val="C00000"/>
                </a:solidFill>
              </a:rPr>
              <a:t>0</a:t>
            </a:r>
            <a:r>
              <a:rPr lang="en-US" sz="2000" dirty="0">
                <a:solidFill>
                  <a:srgbClr val="C00000"/>
                </a:solidFill>
              </a:rPr>
              <a:t>= </a:t>
            </a:r>
            <a:r>
              <a:rPr lang="en-US" sz="2000" b="1" dirty="0" err="1">
                <a:solidFill>
                  <a:srgbClr val="C00000"/>
                </a:solidFill>
              </a:rPr>
              <a:t>v</a:t>
            </a:r>
            <a:r>
              <a:rPr lang="en-US" sz="2000" b="1" baseline="-25000" dirty="0" err="1">
                <a:solidFill>
                  <a:srgbClr val="C00000"/>
                </a:solidFill>
              </a:rPr>
              <a:t>k</a:t>
            </a:r>
            <a:r>
              <a:rPr lang="en-US" sz="2000" baseline="-25000" dirty="0">
                <a:solidFill>
                  <a:srgbClr val="C00000"/>
                </a:solidFill>
              </a:rPr>
              <a:t> , </a:t>
            </a:r>
            <a:r>
              <a:rPr lang="en-US" sz="2000" dirty="0">
                <a:solidFill>
                  <a:srgbClr val="C00000"/>
                </a:solidFill>
              </a:rPr>
              <a:t>none of </a:t>
            </a:r>
            <a:r>
              <a:rPr lang="en-US" sz="2000" b="1" dirty="0">
                <a:solidFill>
                  <a:srgbClr val="C00000"/>
                </a:solidFill>
              </a:rPr>
              <a:t>v</a:t>
            </a:r>
            <a:r>
              <a:rPr lang="en-US" sz="2000" b="1" baseline="-25000" dirty="0">
                <a:solidFill>
                  <a:srgbClr val="C00000"/>
                </a:solidFill>
              </a:rPr>
              <a:t>1</a:t>
            </a:r>
            <a:r>
              <a:rPr lang="en-US" sz="2000" dirty="0">
                <a:solidFill>
                  <a:srgbClr val="C00000"/>
                </a:solidFill>
              </a:rPr>
              <a:t>, …, </a:t>
            </a:r>
            <a:r>
              <a:rPr lang="en-US" sz="2000" b="1" dirty="0" err="1">
                <a:solidFill>
                  <a:srgbClr val="C00000"/>
                </a:solidFill>
              </a:rPr>
              <a:t>v</a:t>
            </a:r>
            <a:r>
              <a:rPr lang="en-US" sz="2000" b="1" baseline="-25000" dirty="0" err="1">
                <a:solidFill>
                  <a:srgbClr val="C00000"/>
                </a:solidFill>
              </a:rPr>
              <a:t>k</a:t>
            </a:r>
            <a:r>
              <a:rPr lang="en-US" sz="2000" baseline="-25000" dirty="0">
                <a:solidFill>
                  <a:srgbClr val="C00000"/>
                </a:solidFill>
              </a:rPr>
              <a:t> </a:t>
            </a:r>
            <a:r>
              <a:rPr lang="en-US" sz="2000" dirty="0">
                <a:solidFill>
                  <a:srgbClr val="C00000"/>
                </a:solidFill>
              </a:rPr>
              <a:t>repeated</a:t>
            </a:r>
          </a:p>
        </p:txBody>
      </p:sp>
      <p:sp>
        <p:nvSpPr>
          <p:cNvPr id="10287" name="Rectangle 94"/>
          <p:cNvSpPr>
            <a:spLocks noChangeArrowheads="1"/>
          </p:cNvSpPr>
          <p:nvPr/>
        </p:nvSpPr>
        <p:spPr bwMode="auto">
          <a:xfrm>
            <a:off x="711198" y="1216377"/>
            <a:ext cx="6096000" cy="3951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80000"/>
              </a:lnSpc>
            </a:pPr>
            <a:r>
              <a:rPr lang="en-US" sz="2400" dirty="0"/>
              <a:t>G = (V, E)</a:t>
            </a:r>
          </a:p>
        </p:txBody>
      </p:sp>
      <p:sp>
        <p:nvSpPr>
          <p:cNvPr id="3" name="Rectangle 2"/>
          <p:cNvSpPr/>
          <p:nvPr/>
        </p:nvSpPr>
        <p:spPr>
          <a:xfrm>
            <a:off x="2171696" y="1213473"/>
            <a:ext cx="5503333" cy="6906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80000"/>
              </a:lnSpc>
            </a:pPr>
            <a:r>
              <a:rPr lang="en-US" sz="2400" dirty="0"/>
              <a:t>V – vertices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E – edges 		(relation on vertices)</a:t>
            </a:r>
          </a:p>
        </p:txBody>
      </p:sp>
    </p:spTree>
    <p:extLst>
      <p:ext uri="{BB962C8B-B14F-4D97-AF65-F5344CB8AC3E}">
        <p14:creationId xmlns:p14="http://schemas.microsoft.com/office/powerpoint/2010/main" val="17280294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>
                <a:latin typeface="Franklin Gothic Medium" panose="020B0603020102020204" pitchFamily="34" charset="0"/>
              </a:rPr>
              <a:t>Representation of Relations</a:t>
            </a:r>
          </a:p>
        </p:txBody>
      </p:sp>
      <p:sp>
        <p:nvSpPr>
          <p:cNvPr id="11267" name="TextBox 2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98209" y="1216378"/>
            <a:ext cx="6174319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2600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Directed Graph Representation (Digraph)</a:t>
            </a:r>
          </a:p>
        </p:txBody>
      </p:sp>
      <p:sp>
        <p:nvSpPr>
          <p:cNvPr id="11268" name="TextBox 3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33400" y="2153352"/>
            <a:ext cx="592502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2400" dirty="0">
                <a:latin typeface="Calibri" panose="020F0502020204030204" pitchFamily="34" charset="0"/>
              </a:rPr>
              <a:t>{(a, b),  (a, a),  (b, a), (c, a),  (c, d),  (c, e) (d, e) }</a:t>
            </a:r>
          </a:p>
        </p:txBody>
      </p:sp>
      <p:sp>
        <p:nvSpPr>
          <p:cNvPr id="5" name="Oval 4"/>
          <p:cNvSpPr/>
          <p:nvPr>
            <p:custDataLst>
              <p:tags r:id="rId4"/>
            </p:custDataLst>
          </p:nvPr>
        </p:nvSpPr>
        <p:spPr>
          <a:xfrm>
            <a:off x="2218269" y="4504266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270" name="TextBox 5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142069" y="4656666"/>
            <a:ext cx="29527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dirty="0">
                <a:latin typeface="Calibri" panose="020F0502020204030204" pitchFamily="34" charset="0"/>
              </a:rPr>
              <a:t>a</a:t>
            </a:r>
          </a:p>
        </p:txBody>
      </p:sp>
      <p:sp>
        <p:nvSpPr>
          <p:cNvPr id="11" name="Oval 10"/>
          <p:cNvSpPr/>
          <p:nvPr>
            <p:custDataLst>
              <p:tags r:id="rId6"/>
            </p:custDataLst>
          </p:nvPr>
        </p:nvSpPr>
        <p:spPr>
          <a:xfrm>
            <a:off x="5190069" y="4504266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272" name="TextBox 11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5113869" y="4656666"/>
            <a:ext cx="3127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dirty="0">
                <a:latin typeface="Calibri" panose="020F0502020204030204" pitchFamily="34" charset="0"/>
              </a:rPr>
              <a:t>d</a:t>
            </a:r>
          </a:p>
        </p:txBody>
      </p:sp>
      <p:sp>
        <p:nvSpPr>
          <p:cNvPr id="13" name="Oval 12"/>
          <p:cNvSpPr/>
          <p:nvPr>
            <p:custDataLst>
              <p:tags r:id="rId8"/>
            </p:custDataLst>
          </p:nvPr>
        </p:nvSpPr>
        <p:spPr>
          <a:xfrm>
            <a:off x="3742269" y="5571066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274" name="TextBox 13"/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3666069" y="5723466"/>
            <a:ext cx="30008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dirty="0">
                <a:latin typeface="Calibri" panose="020F0502020204030204" pitchFamily="34" charset="0"/>
              </a:rPr>
              <a:t>e</a:t>
            </a:r>
          </a:p>
        </p:txBody>
      </p:sp>
      <p:sp>
        <p:nvSpPr>
          <p:cNvPr id="15" name="Oval 14"/>
          <p:cNvSpPr/>
          <p:nvPr>
            <p:custDataLst>
              <p:tags r:id="rId10"/>
            </p:custDataLst>
          </p:nvPr>
        </p:nvSpPr>
        <p:spPr>
          <a:xfrm>
            <a:off x="2904069" y="3361266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276" name="TextBox 15"/>
          <p:cNvSpPr txBox="1"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2827869" y="3513666"/>
            <a:ext cx="3127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dirty="0">
                <a:latin typeface="Calibri" panose="020F0502020204030204" pitchFamily="34" charset="0"/>
              </a:rPr>
              <a:t>b</a:t>
            </a:r>
          </a:p>
        </p:txBody>
      </p:sp>
      <p:sp>
        <p:nvSpPr>
          <p:cNvPr id="17" name="Oval 16"/>
          <p:cNvSpPr/>
          <p:nvPr>
            <p:custDataLst>
              <p:tags r:id="rId12"/>
            </p:custDataLst>
          </p:nvPr>
        </p:nvSpPr>
        <p:spPr>
          <a:xfrm>
            <a:off x="4656669" y="3361266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278" name="TextBox 17"/>
          <p:cNvSpPr txBox="1"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4580469" y="3513666"/>
            <a:ext cx="2824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dirty="0">
                <a:latin typeface="Calibri" panose="020F0502020204030204" pitchFamily="34" charset="0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6402008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>
                <a:latin typeface="Franklin Gothic Medium" panose="020B0603020102020204" pitchFamily="34" charset="0"/>
              </a:rPr>
              <a:t>Representation of Relations</a:t>
            </a:r>
          </a:p>
        </p:txBody>
      </p:sp>
      <p:sp>
        <p:nvSpPr>
          <p:cNvPr id="11267" name="TextBox 2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98209" y="1216378"/>
            <a:ext cx="6174319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2600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Directed Graph Representation (Digraph)</a:t>
            </a:r>
          </a:p>
        </p:txBody>
      </p:sp>
      <p:sp>
        <p:nvSpPr>
          <p:cNvPr id="11268" name="TextBox 3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33400" y="2153352"/>
            <a:ext cx="592502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2400" dirty="0">
                <a:latin typeface="Calibri" panose="020F0502020204030204" pitchFamily="34" charset="0"/>
              </a:rPr>
              <a:t>{(a, b),  (a, a),  (b, a), (c, a),  (c, d),  (c, e) (d, e) }</a:t>
            </a:r>
          </a:p>
        </p:txBody>
      </p:sp>
      <p:sp>
        <p:nvSpPr>
          <p:cNvPr id="5" name="Oval 4"/>
          <p:cNvSpPr/>
          <p:nvPr>
            <p:custDataLst>
              <p:tags r:id="rId4"/>
            </p:custDataLst>
          </p:nvPr>
        </p:nvSpPr>
        <p:spPr>
          <a:xfrm>
            <a:off x="2218269" y="4504266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270" name="TextBox 5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142069" y="4656666"/>
            <a:ext cx="29527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dirty="0">
                <a:latin typeface="Calibri" panose="020F0502020204030204" pitchFamily="34" charset="0"/>
              </a:rPr>
              <a:t>a</a:t>
            </a:r>
          </a:p>
        </p:txBody>
      </p:sp>
      <p:sp>
        <p:nvSpPr>
          <p:cNvPr id="11" name="Oval 10"/>
          <p:cNvSpPr/>
          <p:nvPr>
            <p:custDataLst>
              <p:tags r:id="rId6"/>
            </p:custDataLst>
          </p:nvPr>
        </p:nvSpPr>
        <p:spPr>
          <a:xfrm>
            <a:off x="5190069" y="4504266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272" name="TextBox 11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5113869" y="4656666"/>
            <a:ext cx="3127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dirty="0">
                <a:latin typeface="Calibri" panose="020F0502020204030204" pitchFamily="34" charset="0"/>
              </a:rPr>
              <a:t>d</a:t>
            </a:r>
          </a:p>
        </p:txBody>
      </p:sp>
      <p:sp>
        <p:nvSpPr>
          <p:cNvPr id="13" name="Oval 12"/>
          <p:cNvSpPr/>
          <p:nvPr>
            <p:custDataLst>
              <p:tags r:id="rId8"/>
            </p:custDataLst>
          </p:nvPr>
        </p:nvSpPr>
        <p:spPr>
          <a:xfrm>
            <a:off x="3742269" y="5571066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274" name="TextBox 13"/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3666069" y="5723466"/>
            <a:ext cx="30008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dirty="0">
                <a:latin typeface="Calibri" panose="020F0502020204030204" pitchFamily="34" charset="0"/>
              </a:rPr>
              <a:t>e</a:t>
            </a:r>
          </a:p>
        </p:txBody>
      </p:sp>
      <p:sp>
        <p:nvSpPr>
          <p:cNvPr id="15" name="Oval 14"/>
          <p:cNvSpPr/>
          <p:nvPr>
            <p:custDataLst>
              <p:tags r:id="rId10"/>
            </p:custDataLst>
          </p:nvPr>
        </p:nvSpPr>
        <p:spPr>
          <a:xfrm>
            <a:off x="2904069" y="3361266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276" name="TextBox 15"/>
          <p:cNvSpPr txBox="1"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2827869" y="3513666"/>
            <a:ext cx="3127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dirty="0">
                <a:latin typeface="Calibri" panose="020F0502020204030204" pitchFamily="34" charset="0"/>
              </a:rPr>
              <a:t>b</a:t>
            </a:r>
          </a:p>
        </p:txBody>
      </p:sp>
      <p:sp>
        <p:nvSpPr>
          <p:cNvPr id="17" name="Oval 16"/>
          <p:cNvSpPr/>
          <p:nvPr>
            <p:custDataLst>
              <p:tags r:id="rId12"/>
            </p:custDataLst>
          </p:nvPr>
        </p:nvSpPr>
        <p:spPr>
          <a:xfrm>
            <a:off x="4656669" y="3361266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278" name="TextBox 17"/>
          <p:cNvSpPr txBox="1"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4580469" y="3513666"/>
            <a:ext cx="2824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dirty="0">
                <a:latin typeface="Calibri" panose="020F0502020204030204" pitchFamily="34" charset="0"/>
              </a:rPr>
              <a:t>c</a:t>
            </a:r>
          </a:p>
        </p:txBody>
      </p:sp>
      <p:sp>
        <p:nvSpPr>
          <p:cNvPr id="2" name="Freeform 1"/>
          <p:cNvSpPr/>
          <p:nvPr/>
        </p:nvSpPr>
        <p:spPr>
          <a:xfrm>
            <a:off x="2283294" y="3541059"/>
            <a:ext cx="612306" cy="959223"/>
          </a:xfrm>
          <a:custGeom>
            <a:avLst/>
            <a:gdLst>
              <a:gd name="connsiteX0" fmla="*/ 47530 w 612306"/>
              <a:gd name="connsiteY0" fmla="*/ 959223 h 959223"/>
              <a:gd name="connsiteX1" fmla="*/ 56494 w 612306"/>
              <a:gd name="connsiteY1" fmla="*/ 475129 h 959223"/>
              <a:gd name="connsiteX2" fmla="*/ 612306 w 612306"/>
              <a:gd name="connsiteY2" fmla="*/ 0 h 9592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12306" h="959223">
                <a:moveTo>
                  <a:pt x="47530" y="959223"/>
                </a:moveTo>
                <a:cubicBezTo>
                  <a:pt x="4947" y="797111"/>
                  <a:pt x="-37635" y="635000"/>
                  <a:pt x="56494" y="475129"/>
                </a:cubicBezTo>
                <a:cubicBezTo>
                  <a:pt x="150623" y="315258"/>
                  <a:pt x="612306" y="0"/>
                  <a:pt x="612306" y="0"/>
                </a:cubicBezTo>
              </a:path>
            </a:pathLst>
          </a:custGeom>
          <a:noFill/>
          <a:ln>
            <a:solidFill>
              <a:srgbClr val="7030A0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reeform 15"/>
          <p:cNvSpPr/>
          <p:nvPr/>
        </p:nvSpPr>
        <p:spPr>
          <a:xfrm rot="10800000">
            <a:off x="2534441" y="3659343"/>
            <a:ext cx="612306" cy="959223"/>
          </a:xfrm>
          <a:custGeom>
            <a:avLst/>
            <a:gdLst>
              <a:gd name="connsiteX0" fmla="*/ 47530 w 612306"/>
              <a:gd name="connsiteY0" fmla="*/ 959223 h 959223"/>
              <a:gd name="connsiteX1" fmla="*/ 56494 w 612306"/>
              <a:gd name="connsiteY1" fmla="*/ 475129 h 959223"/>
              <a:gd name="connsiteX2" fmla="*/ 612306 w 612306"/>
              <a:gd name="connsiteY2" fmla="*/ 0 h 9592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12306" h="959223">
                <a:moveTo>
                  <a:pt x="47530" y="959223"/>
                </a:moveTo>
                <a:cubicBezTo>
                  <a:pt x="4947" y="797111"/>
                  <a:pt x="-37635" y="635000"/>
                  <a:pt x="56494" y="475129"/>
                </a:cubicBezTo>
                <a:cubicBezTo>
                  <a:pt x="150623" y="315258"/>
                  <a:pt x="612306" y="0"/>
                  <a:pt x="612306" y="0"/>
                </a:cubicBezTo>
              </a:path>
            </a:pathLst>
          </a:custGeom>
          <a:noFill/>
          <a:ln>
            <a:solidFill>
              <a:srgbClr val="7030A0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Freeform 2"/>
          <p:cNvSpPr/>
          <p:nvPr/>
        </p:nvSpPr>
        <p:spPr>
          <a:xfrm>
            <a:off x="1619741" y="4375582"/>
            <a:ext cx="602349" cy="393899"/>
          </a:xfrm>
          <a:custGeom>
            <a:avLst/>
            <a:gdLst>
              <a:gd name="connsiteX0" fmla="*/ 533524 w 602349"/>
              <a:gd name="connsiteY0" fmla="*/ 255412 h 393899"/>
              <a:gd name="connsiteX1" fmla="*/ 12414 w 602349"/>
              <a:gd name="connsiteY1" fmla="*/ 383231 h 393899"/>
              <a:gd name="connsiteX2" fmla="*/ 199227 w 602349"/>
              <a:gd name="connsiteY2" fmla="*/ 9605 h 393899"/>
              <a:gd name="connsiteX3" fmla="*/ 602349 w 602349"/>
              <a:gd name="connsiteY3" fmla="*/ 147257 h 393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2349" h="393899">
                <a:moveTo>
                  <a:pt x="533524" y="255412"/>
                </a:moveTo>
                <a:cubicBezTo>
                  <a:pt x="300827" y="339805"/>
                  <a:pt x="68130" y="424199"/>
                  <a:pt x="12414" y="383231"/>
                </a:cubicBezTo>
                <a:cubicBezTo>
                  <a:pt x="-43302" y="342263"/>
                  <a:pt x="100905" y="48934"/>
                  <a:pt x="199227" y="9605"/>
                </a:cubicBezTo>
                <a:cubicBezTo>
                  <a:pt x="297549" y="-29724"/>
                  <a:pt x="449949" y="58766"/>
                  <a:pt x="602349" y="147257"/>
                </a:cubicBezTo>
              </a:path>
            </a:pathLst>
          </a:custGeom>
          <a:noFill/>
          <a:ln>
            <a:solidFill>
              <a:srgbClr val="7030A0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2517058" y="3578942"/>
            <a:ext cx="2123768" cy="1291223"/>
          </a:xfrm>
          <a:custGeom>
            <a:avLst/>
            <a:gdLst>
              <a:gd name="connsiteX0" fmla="*/ 2123768 w 2123768"/>
              <a:gd name="connsiteY0" fmla="*/ 0 h 1291223"/>
              <a:gd name="connsiteX1" fmla="*/ 1484671 w 2123768"/>
              <a:gd name="connsiteY1" fmla="*/ 619432 h 1291223"/>
              <a:gd name="connsiteX2" fmla="*/ 481781 w 2123768"/>
              <a:gd name="connsiteY2" fmla="*/ 1258529 h 1291223"/>
              <a:gd name="connsiteX3" fmla="*/ 0 w 2123768"/>
              <a:gd name="connsiteY3" fmla="*/ 1140542 h 12912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23768" h="1291223">
                <a:moveTo>
                  <a:pt x="2123768" y="0"/>
                </a:moveTo>
                <a:cubicBezTo>
                  <a:pt x="1941051" y="204838"/>
                  <a:pt x="1758335" y="409677"/>
                  <a:pt x="1484671" y="619432"/>
                </a:cubicBezTo>
                <a:cubicBezTo>
                  <a:pt x="1211007" y="829187"/>
                  <a:pt x="729226" y="1171677"/>
                  <a:pt x="481781" y="1258529"/>
                </a:cubicBezTo>
                <a:cubicBezTo>
                  <a:pt x="234336" y="1345381"/>
                  <a:pt x="117168" y="1242961"/>
                  <a:pt x="0" y="1140542"/>
                </a:cubicBezTo>
              </a:path>
            </a:pathLst>
          </a:custGeom>
          <a:noFill/>
          <a:ln>
            <a:solidFill>
              <a:srgbClr val="7030A0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/>
          <p:cNvSpPr/>
          <p:nvPr/>
        </p:nvSpPr>
        <p:spPr>
          <a:xfrm>
            <a:off x="4925961" y="3578942"/>
            <a:ext cx="491991" cy="924232"/>
          </a:xfrm>
          <a:custGeom>
            <a:avLst/>
            <a:gdLst>
              <a:gd name="connsiteX0" fmla="*/ 0 w 491991"/>
              <a:gd name="connsiteY0" fmla="*/ 0 h 924232"/>
              <a:gd name="connsiteX1" fmla="*/ 442452 w 491991"/>
              <a:gd name="connsiteY1" fmla="*/ 324464 h 924232"/>
              <a:gd name="connsiteX2" fmla="*/ 462116 w 491991"/>
              <a:gd name="connsiteY2" fmla="*/ 924232 h 924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1991" h="924232">
                <a:moveTo>
                  <a:pt x="0" y="0"/>
                </a:moveTo>
                <a:cubicBezTo>
                  <a:pt x="182716" y="85212"/>
                  <a:pt x="365433" y="170425"/>
                  <a:pt x="442452" y="324464"/>
                </a:cubicBezTo>
                <a:cubicBezTo>
                  <a:pt x="519471" y="478503"/>
                  <a:pt x="490793" y="701367"/>
                  <a:pt x="462116" y="924232"/>
                </a:cubicBezTo>
              </a:path>
            </a:pathLst>
          </a:custGeom>
          <a:noFill/>
          <a:ln>
            <a:solidFill>
              <a:srgbClr val="7030A0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4001729" y="3677265"/>
            <a:ext cx="949318" cy="1897625"/>
          </a:xfrm>
          <a:custGeom>
            <a:avLst/>
            <a:gdLst>
              <a:gd name="connsiteX0" fmla="*/ 825910 w 949318"/>
              <a:gd name="connsiteY0" fmla="*/ 0 h 1897625"/>
              <a:gd name="connsiteX1" fmla="*/ 934065 w 949318"/>
              <a:gd name="connsiteY1" fmla="*/ 393290 h 1897625"/>
              <a:gd name="connsiteX2" fmla="*/ 530942 w 949318"/>
              <a:gd name="connsiteY2" fmla="*/ 1406012 h 1897625"/>
              <a:gd name="connsiteX3" fmla="*/ 0 w 949318"/>
              <a:gd name="connsiteY3" fmla="*/ 1897625 h 1897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49318" h="1897625">
                <a:moveTo>
                  <a:pt x="825910" y="0"/>
                </a:moveTo>
                <a:cubicBezTo>
                  <a:pt x="904568" y="79477"/>
                  <a:pt x="983226" y="158955"/>
                  <a:pt x="934065" y="393290"/>
                </a:cubicBezTo>
                <a:cubicBezTo>
                  <a:pt x="884904" y="627625"/>
                  <a:pt x="686619" y="1155290"/>
                  <a:pt x="530942" y="1406012"/>
                </a:cubicBezTo>
                <a:cubicBezTo>
                  <a:pt x="375264" y="1656735"/>
                  <a:pt x="187632" y="1777180"/>
                  <a:pt x="0" y="1897625"/>
                </a:cubicBezTo>
              </a:path>
            </a:pathLst>
          </a:custGeom>
          <a:noFill/>
          <a:ln>
            <a:solidFill>
              <a:srgbClr val="7030A0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4080387" y="4729316"/>
            <a:ext cx="1394696" cy="1022555"/>
          </a:xfrm>
          <a:custGeom>
            <a:avLst/>
            <a:gdLst>
              <a:gd name="connsiteX0" fmla="*/ 1356852 w 1394696"/>
              <a:gd name="connsiteY0" fmla="*/ 0 h 1022555"/>
              <a:gd name="connsiteX1" fmla="*/ 1356852 w 1394696"/>
              <a:gd name="connsiteY1" fmla="*/ 422787 h 1022555"/>
              <a:gd name="connsiteX2" fmla="*/ 963561 w 1394696"/>
              <a:gd name="connsiteY2" fmla="*/ 747252 h 1022555"/>
              <a:gd name="connsiteX3" fmla="*/ 0 w 1394696"/>
              <a:gd name="connsiteY3" fmla="*/ 1022555 h 1022555"/>
              <a:gd name="connsiteX4" fmla="*/ 0 w 1394696"/>
              <a:gd name="connsiteY4" fmla="*/ 1022555 h 10225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94696" h="1022555">
                <a:moveTo>
                  <a:pt x="1356852" y="0"/>
                </a:moveTo>
                <a:cubicBezTo>
                  <a:pt x="1389626" y="149122"/>
                  <a:pt x="1422400" y="298245"/>
                  <a:pt x="1356852" y="422787"/>
                </a:cubicBezTo>
                <a:cubicBezTo>
                  <a:pt x="1291304" y="547329"/>
                  <a:pt x="1189703" y="647291"/>
                  <a:pt x="963561" y="747252"/>
                </a:cubicBezTo>
                <a:cubicBezTo>
                  <a:pt x="737419" y="847213"/>
                  <a:pt x="0" y="1022555"/>
                  <a:pt x="0" y="1022555"/>
                </a:cubicBezTo>
                <a:lnTo>
                  <a:pt x="0" y="1022555"/>
                </a:lnTo>
              </a:path>
            </a:pathLst>
          </a:custGeom>
          <a:noFill/>
          <a:ln>
            <a:solidFill>
              <a:srgbClr val="7030A0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1059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Relational Composition using Digraphs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57200" y="1114778"/>
                <a:ext cx="8266558" cy="8925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600" dirty="0">
                    <a:latin typeface="Franklin Gothic Medium" panose="020B0603020102020204" pitchFamily="34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600" b="1" i="1" smtClean="0">
                        <a:solidFill>
                          <a:srgbClr val="00B050"/>
                        </a:solidFill>
                        <a:latin typeface="Cambria Math"/>
                      </a:rPr>
                      <m:t>𝑺</m:t>
                    </m:r>
                    <m:r>
                      <a:rPr lang="en-US" sz="2600" b="1" i="1" smtClean="0">
                        <a:solidFill>
                          <a:srgbClr val="00B050"/>
                        </a:solidFill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6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2600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600" b="1" i="1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𝟐</m:t>
                            </m:r>
                            <m:r>
                              <a:rPr lang="en-US" sz="2600" b="1" i="1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sz="2600" b="1" i="1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𝟐</m:t>
                            </m:r>
                          </m:e>
                        </m:d>
                        <m:r>
                          <a:rPr lang="en-US" sz="2600" b="1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, </m:t>
                        </m:r>
                        <m:d>
                          <m:dPr>
                            <m:ctrlPr>
                              <a:rPr lang="en-US" sz="2600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600" b="1" i="1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𝟐</m:t>
                            </m:r>
                            <m:r>
                              <a:rPr lang="en-US" sz="2600" b="1" i="1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sz="2600" b="1" i="1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𝟑</m:t>
                            </m:r>
                          </m:e>
                        </m:d>
                        <m:r>
                          <a:rPr lang="en-US" sz="2600" b="1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, </m:t>
                        </m:r>
                        <m:d>
                          <m:dPr>
                            <m:ctrlPr>
                              <a:rPr lang="en-US" sz="2600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600" b="1" i="1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𝟑</m:t>
                            </m:r>
                            <m:r>
                              <a:rPr lang="en-US" sz="2600" b="1" i="1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sz="2600" b="1" i="1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𝟏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600" dirty="0">
                    <a:latin typeface="Franklin Gothic Medium" panose="020B0603020102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600" b="1" i="1" smtClean="0">
                        <a:solidFill>
                          <a:srgbClr val="7030A0"/>
                        </a:solidFill>
                        <a:latin typeface="Cambria Math"/>
                      </a:rPr>
                      <m:t>𝑹</m:t>
                    </m:r>
                    <m:r>
                      <a:rPr lang="en-US" sz="2600" b="1" i="1" smtClean="0">
                        <a:solidFill>
                          <a:srgbClr val="7030A0"/>
                        </a:solidFill>
                        <a:latin typeface="Cambria Math"/>
                      </a:rPr>
                      <m:t>={</m:t>
                    </m:r>
                    <m:d>
                      <m:dPr>
                        <m:ctrlPr>
                          <a:rPr lang="en-US" sz="26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  <m:r>
                          <a:rPr lang="en-US" sz="2600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600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𝟐</m:t>
                        </m:r>
                      </m:e>
                    </m:d>
                    <m:r>
                      <a:rPr lang="en-US" sz="2600" b="1" i="1" smtClean="0">
                        <a:solidFill>
                          <a:srgbClr val="7030A0"/>
                        </a:solidFill>
                        <a:latin typeface="Cambria Math"/>
                      </a:rPr>
                      <m:t>,</m:t>
                    </m:r>
                    <m:d>
                      <m:dPr>
                        <m:ctrlPr>
                          <a:rPr lang="en-US" sz="26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𝟐</m:t>
                        </m:r>
                        <m:r>
                          <a:rPr lang="en-US" sz="2600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600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e>
                    </m:d>
                    <m:r>
                      <a:rPr lang="en-US" sz="2600" b="1" i="1" smtClean="0">
                        <a:solidFill>
                          <a:srgbClr val="7030A0"/>
                        </a:solidFill>
                        <a:latin typeface="Cambria Math"/>
                      </a:rPr>
                      <m:t>,</m:t>
                    </m:r>
                    <m:d>
                      <m:dPr>
                        <m:ctrlPr>
                          <a:rPr lang="en-US" sz="26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  <m:r>
                          <a:rPr lang="en-US" sz="2600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600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𝟑</m:t>
                        </m:r>
                      </m:e>
                    </m:d>
                    <m:r>
                      <a:rPr lang="en-US" sz="2600" b="1" i="1" smtClean="0">
                        <a:solidFill>
                          <a:srgbClr val="7030A0"/>
                        </a:solidFill>
                        <a:latin typeface="Cambria Math"/>
                      </a:rPr>
                      <m:t>}</m:t>
                    </m:r>
                  </m:oMath>
                </a14:m>
                <a:endParaRPr lang="en-US" sz="2600" b="1" dirty="0">
                  <a:latin typeface="Franklin Gothic Medium" panose="020B0603020102020204" pitchFamily="34" charset="0"/>
                </a:endParaRPr>
              </a:p>
              <a:p>
                <a:r>
                  <a:rPr lang="en-US" sz="2600" dirty="0">
                    <a:solidFill>
                      <a:srgbClr val="C00000"/>
                    </a:solidFill>
                    <a:latin typeface="Franklin Gothic Medium" panose="020B0603020102020204" pitchFamily="34" charset="0"/>
                  </a:rPr>
                  <a:t>Compute </a:t>
                </a:r>
                <a14:m>
                  <m:oMath xmlns:m="http://schemas.openxmlformats.org/officeDocument/2006/math">
                    <m:r>
                      <a:rPr lang="en-US" sz="26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𝑺</m:t>
                    </m:r>
                    <m:r>
                      <a:rPr lang="en-US" sz="2600" b="1" i="1" smtClean="0">
                        <a:solidFill>
                          <a:srgbClr val="C00000"/>
                        </a:solidFill>
                        <a:latin typeface="Cambria Math"/>
                      </a:rPr>
                      <m:t>∘</m:t>
                    </m:r>
                    <m:r>
                      <a:rPr lang="en-US" sz="26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endParaRPr lang="en-US" sz="2600" b="1" dirty="0">
                  <a:solidFill>
                    <a:srgbClr val="C00000"/>
                  </a:solidFill>
                  <a:latin typeface="Franklin Gothic Medium" panose="020B0603020102020204" pitchFamily="34" charset="0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14778"/>
                <a:ext cx="8266558" cy="892552"/>
              </a:xfrm>
              <a:prstGeom prst="rect">
                <a:avLst/>
              </a:prstGeom>
              <a:blipFill>
                <a:blip r:embed="rId8"/>
                <a:stretch>
                  <a:fillRect l="-1327" t="-5479" b="-171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/>
          <p:cNvGrpSpPr/>
          <p:nvPr/>
        </p:nvGrpSpPr>
        <p:grpSpPr>
          <a:xfrm>
            <a:off x="977523" y="2626480"/>
            <a:ext cx="2432505" cy="1829812"/>
            <a:chOff x="1065970" y="2512180"/>
            <a:chExt cx="2432505" cy="1829812"/>
          </a:xfrm>
        </p:grpSpPr>
        <p:sp>
          <p:nvSpPr>
            <p:cNvPr id="4" name="Oval 3"/>
            <p:cNvSpPr/>
            <p:nvPr>
              <p:custDataLst>
                <p:tags r:id="rId4"/>
              </p:custDataLst>
            </p:nvPr>
          </p:nvSpPr>
          <p:spPr>
            <a:xfrm>
              <a:off x="2904069" y="251218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" name="Oval 4"/>
            <p:cNvSpPr/>
            <p:nvPr>
              <p:custDataLst>
                <p:tags r:id="rId5"/>
              </p:custDataLst>
            </p:nvPr>
          </p:nvSpPr>
          <p:spPr>
            <a:xfrm>
              <a:off x="1203176" y="262648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" name="Oval 6"/>
            <p:cNvSpPr/>
            <p:nvPr>
              <p:custDataLst>
                <p:tags r:id="rId6"/>
              </p:custDataLst>
            </p:nvPr>
          </p:nvSpPr>
          <p:spPr>
            <a:xfrm>
              <a:off x="2193776" y="3771168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065970" y="2855080"/>
              <a:ext cx="3658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Franklin Gothic Medium"/>
                  <a:cs typeface="Franklin Gothic Medium"/>
                </a:rPr>
                <a:t>1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422376" y="3880327"/>
              <a:ext cx="3658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Franklin Gothic Medium"/>
                  <a:cs typeface="Franklin Gothic Medium"/>
                </a:rPr>
                <a:t>3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132669" y="2644854"/>
              <a:ext cx="3658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Franklin Gothic Medium"/>
                  <a:cs typeface="Franklin Gothic Medium"/>
                </a:rPr>
                <a:t>2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684008" y="2534513"/>
            <a:ext cx="2432505" cy="1829812"/>
            <a:chOff x="1065970" y="2512180"/>
            <a:chExt cx="2432505" cy="1829812"/>
          </a:xfrm>
        </p:grpSpPr>
        <p:sp>
          <p:nvSpPr>
            <p:cNvPr id="13" name="Oval 12"/>
            <p:cNvSpPr/>
            <p:nvPr>
              <p:custDataLst>
                <p:tags r:id="rId1"/>
              </p:custDataLst>
            </p:nvPr>
          </p:nvSpPr>
          <p:spPr>
            <a:xfrm>
              <a:off x="2904069" y="251218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4" name="Oval 13"/>
            <p:cNvSpPr/>
            <p:nvPr>
              <p:custDataLst>
                <p:tags r:id="rId2"/>
              </p:custDataLst>
            </p:nvPr>
          </p:nvSpPr>
          <p:spPr>
            <a:xfrm>
              <a:off x="1203176" y="262648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5" name="Oval 14"/>
            <p:cNvSpPr/>
            <p:nvPr>
              <p:custDataLst>
                <p:tags r:id="rId3"/>
              </p:custDataLst>
            </p:nvPr>
          </p:nvSpPr>
          <p:spPr>
            <a:xfrm>
              <a:off x="2193776" y="3771168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065970" y="2855080"/>
              <a:ext cx="3658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Franklin Gothic Medium"/>
                  <a:cs typeface="Franklin Gothic Medium"/>
                </a:rPr>
                <a:t>1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422376" y="3880327"/>
              <a:ext cx="3658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Franklin Gothic Medium"/>
                  <a:cs typeface="Franklin Gothic Medium"/>
                </a:rPr>
                <a:t>3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132669" y="2644854"/>
              <a:ext cx="3658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Franklin Gothic Medium"/>
                  <a:cs typeface="Franklin Gothic Medium"/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578624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Relational Composition using Digraphs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57200" y="1114778"/>
                <a:ext cx="8266558" cy="8925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600" dirty="0">
                    <a:latin typeface="Franklin Gothic Medium" panose="020B0603020102020204" pitchFamily="34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600" b="1" i="1" smtClean="0">
                        <a:solidFill>
                          <a:srgbClr val="00B050"/>
                        </a:solidFill>
                        <a:latin typeface="Cambria Math"/>
                      </a:rPr>
                      <m:t>𝑺</m:t>
                    </m:r>
                    <m:r>
                      <a:rPr lang="en-US" sz="2600" b="1" i="1" smtClean="0">
                        <a:solidFill>
                          <a:srgbClr val="00B050"/>
                        </a:solidFill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6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2600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600" b="1" i="1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𝟐</m:t>
                            </m:r>
                            <m:r>
                              <a:rPr lang="en-US" sz="2600" b="1" i="1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sz="2600" b="1" i="1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𝟐</m:t>
                            </m:r>
                          </m:e>
                        </m:d>
                        <m:r>
                          <a:rPr lang="en-US" sz="2600" b="1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, </m:t>
                        </m:r>
                        <m:d>
                          <m:dPr>
                            <m:ctrlPr>
                              <a:rPr lang="en-US" sz="2600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600" b="1" i="1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𝟐</m:t>
                            </m:r>
                            <m:r>
                              <a:rPr lang="en-US" sz="2600" b="1" i="1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sz="2600" b="1" i="1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𝟑</m:t>
                            </m:r>
                          </m:e>
                        </m:d>
                        <m:r>
                          <a:rPr lang="en-US" sz="2600" b="1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, </m:t>
                        </m:r>
                        <m:d>
                          <m:dPr>
                            <m:ctrlPr>
                              <a:rPr lang="en-US" sz="2600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600" b="1" i="1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𝟑</m:t>
                            </m:r>
                            <m:r>
                              <a:rPr lang="en-US" sz="2600" b="1" i="1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sz="2600" b="1" i="1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𝟏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600" dirty="0">
                    <a:latin typeface="Franklin Gothic Medium" panose="020B0603020102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600" b="1" i="1" smtClean="0">
                        <a:solidFill>
                          <a:srgbClr val="7030A0"/>
                        </a:solidFill>
                        <a:latin typeface="Cambria Math"/>
                      </a:rPr>
                      <m:t>𝑹</m:t>
                    </m:r>
                    <m:r>
                      <a:rPr lang="en-US" sz="2600" b="1" i="1" smtClean="0">
                        <a:solidFill>
                          <a:srgbClr val="7030A0"/>
                        </a:solidFill>
                        <a:latin typeface="Cambria Math"/>
                      </a:rPr>
                      <m:t>={</m:t>
                    </m:r>
                    <m:d>
                      <m:dPr>
                        <m:ctrlPr>
                          <a:rPr lang="en-US" sz="26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  <m:r>
                          <a:rPr lang="en-US" sz="2600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600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𝟐</m:t>
                        </m:r>
                      </m:e>
                    </m:d>
                    <m:r>
                      <a:rPr lang="en-US" sz="2600" b="1" i="1" smtClean="0">
                        <a:solidFill>
                          <a:srgbClr val="7030A0"/>
                        </a:solidFill>
                        <a:latin typeface="Cambria Math"/>
                      </a:rPr>
                      <m:t>,</m:t>
                    </m:r>
                    <m:d>
                      <m:dPr>
                        <m:ctrlPr>
                          <a:rPr lang="en-US" sz="26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𝟐</m:t>
                        </m:r>
                        <m:r>
                          <a:rPr lang="en-US" sz="2600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600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e>
                    </m:d>
                    <m:r>
                      <a:rPr lang="en-US" sz="2600" b="1" i="1" smtClean="0">
                        <a:solidFill>
                          <a:srgbClr val="7030A0"/>
                        </a:solidFill>
                        <a:latin typeface="Cambria Math"/>
                      </a:rPr>
                      <m:t>,</m:t>
                    </m:r>
                    <m:d>
                      <m:dPr>
                        <m:ctrlPr>
                          <a:rPr lang="en-US" sz="26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  <m:r>
                          <a:rPr lang="en-US" sz="2600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600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𝟑</m:t>
                        </m:r>
                      </m:e>
                    </m:d>
                    <m:r>
                      <a:rPr lang="en-US" sz="2600" b="1" i="1" smtClean="0">
                        <a:solidFill>
                          <a:srgbClr val="7030A0"/>
                        </a:solidFill>
                        <a:latin typeface="Cambria Math"/>
                      </a:rPr>
                      <m:t>}</m:t>
                    </m:r>
                  </m:oMath>
                </a14:m>
                <a:endParaRPr lang="en-US" sz="2600" b="1" dirty="0">
                  <a:latin typeface="Franklin Gothic Medium" panose="020B0603020102020204" pitchFamily="34" charset="0"/>
                </a:endParaRPr>
              </a:p>
              <a:p>
                <a:r>
                  <a:rPr lang="en-US" sz="2600" dirty="0">
                    <a:solidFill>
                      <a:srgbClr val="C00000"/>
                    </a:solidFill>
                    <a:latin typeface="Franklin Gothic Medium" panose="020B0603020102020204" pitchFamily="34" charset="0"/>
                  </a:rPr>
                  <a:t>Compute </a:t>
                </a:r>
                <a14:m>
                  <m:oMath xmlns:m="http://schemas.openxmlformats.org/officeDocument/2006/math">
                    <m:r>
                      <a:rPr lang="en-US" sz="26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𝑺</m:t>
                    </m:r>
                    <m:r>
                      <a:rPr lang="en-US" sz="2600" b="1" i="1" smtClean="0">
                        <a:solidFill>
                          <a:srgbClr val="C00000"/>
                        </a:solidFill>
                        <a:latin typeface="Cambria Math"/>
                      </a:rPr>
                      <m:t>∘</m:t>
                    </m:r>
                    <m:r>
                      <a:rPr lang="en-US" sz="26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endParaRPr lang="en-US" sz="2600" b="1" dirty="0">
                  <a:solidFill>
                    <a:srgbClr val="C00000"/>
                  </a:solidFill>
                  <a:latin typeface="Franklin Gothic Medium" panose="020B0603020102020204" pitchFamily="34" charset="0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14778"/>
                <a:ext cx="8266558" cy="892552"/>
              </a:xfrm>
              <a:prstGeom prst="rect">
                <a:avLst/>
              </a:prstGeom>
              <a:blipFill>
                <a:blip r:embed="rId8"/>
                <a:stretch>
                  <a:fillRect l="-1327" t="-5479" b="-171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/>
          <p:cNvGrpSpPr/>
          <p:nvPr/>
        </p:nvGrpSpPr>
        <p:grpSpPr>
          <a:xfrm>
            <a:off x="977523" y="2626480"/>
            <a:ext cx="2432505" cy="1829812"/>
            <a:chOff x="1065970" y="2512180"/>
            <a:chExt cx="2432505" cy="1829812"/>
          </a:xfrm>
        </p:grpSpPr>
        <p:sp>
          <p:nvSpPr>
            <p:cNvPr id="4" name="Oval 3"/>
            <p:cNvSpPr/>
            <p:nvPr>
              <p:custDataLst>
                <p:tags r:id="rId4"/>
              </p:custDataLst>
            </p:nvPr>
          </p:nvSpPr>
          <p:spPr>
            <a:xfrm>
              <a:off x="2904069" y="251218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" name="Oval 4"/>
            <p:cNvSpPr/>
            <p:nvPr>
              <p:custDataLst>
                <p:tags r:id="rId5"/>
              </p:custDataLst>
            </p:nvPr>
          </p:nvSpPr>
          <p:spPr>
            <a:xfrm>
              <a:off x="1203176" y="262648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" name="Oval 6"/>
            <p:cNvSpPr/>
            <p:nvPr>
              <p:custDataLst>
                <p:tags r:id="rId6"/>
              </p:custDataLst>
            </p:nvPr>
          </p:nvSpPr>
          <p:spPr>
            <a:xfrm>
              <a:off x="2193776" y="3771168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065970" y="2855080"/>
              <a:ext cx="3658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Franklin Gothic Medium"/>
                  <a:cs typeface="Franklin Gothic Medium"/>
                </a:rPr>
                <a:t>1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422376" y="3880327"/>
              <a:ext cx="3658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Franklin Gothic Medium"/>
                  <a:cs typeface="Franklin Gothic Medium"/>
                </a:rPr>
                <a:t>3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132669" y="2644854"/>
              <a:ext cx="3658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Franklin Gothic Medium"/>
                  <a:cs typeface="Franklin Gothic Medium"/>
                </a:rPr>
                <a:t>2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684008" y="2534513"/>
            <a:ext cx="2432505" cy="1829812"/>
            <a:chOff x="1065970" y="2512180"/>
            <a:chExt cx="2432505" cy="1829812"/>
          </a:xfrm>
        </p:grpSpPr>
        <p:sp>
          <p:nvSpPr>
            <p:cNvPr id="13" name="Oval 12"/>
            <p:cNvSpPr/>
            <p:nvPr>
              <p:custDataLst>
                <p:tags r:id="rId1"/>
              </p:custDataLst>
            </p:nvPr>
          </p:nvSpPr>
          <p:spPr>
            <a:xfrm>
              <a:off x="2904069" y="251218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4" name="Oval 13"/>
            <p:cNvSpPr/>
            <p:nvPr>
              <p:custDataLst>
                <p:tags r:id="rId2"/>
              </p:custDataLst>
            </p:nvPr>
          </p:nvSpPr>
          <p:spPr>
            <a:xfrm>
              <a:off x="1203176" y="262648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5" name="Oval 14"/>
            <p:cNvSpPr/>
            <p:nvPr>
              <p:custDataLst>
                <p:tags r:id="rId3"/>
              </p:custDataLst>
            </p:nvPr>
          </p:nvSpPr>
          <p:spPr>
            <a:xfrm>
              <a:off x="2193776" y="3771168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065970" y="2855080"/>
              <a:ext cx="3658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Franklin Gothic Medium"/>
                  <a:cs typeface="Franklin Gothic Medium"/>
                </a:rPr>
                <a:t>1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422376" y="3880327"/>
              <a:ext cx="3658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Franklin Gothic Medium"/>
                  <a:cs typeface="Franklin Gothic Medium"/>
                </a:rPr>
                <a:t>3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132669" y="2644854"/>
              <a:ext cx="3658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Franklin Gothic Medium"/>
                  <a:cs typeface="Franklin Gothic Medium"/>
                </a:rPr>
                <a:t>2</a:t>
              </a:r>
            </a:p>
          </p:txBody>
        </p:sp>
      </p:grpSp>
      <p:sp>
        <p:nvSpPr>
          <p:cNvPr id="20" name="Freeform 19"/>
          <p:cNvSpPr/>
          <p:nvPr/>
        </p:nvSpPr>
        <p:spPr>
          <a:xfrm>
            <a:off x="1387929" y="2674915"/>
            <a:ext cx="1420585" cy="166256"/>
          </a:xfrm>
          <a:custGeom>
            <a:avLst/>
            <a:gdLst>
              <a:gd name="connsiteX0" fmla="*/ 0 w 1420585"/>
              <a:gd name="connsiteY0" fmla="*/ 166256 h 166256"/>
              <a:gd name="connsiteX1" fmla="*/ 604157 w 1420585"/>
              <a:gd name="connsiteY1" fmla="*/ 2971 h 166256"/>
              <a:gd name="connsiteX2" fmla="*/ 1420585 w 1420585"/>
              <a:gd name="connsiteY2" fmla="*/ 76449 h 166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20585" h="166256">
                <a:moveTo>
                  <a:pt x="0" y="166256"/>
                </a:moveTo>
                <a:cubicBezTo>
                  <a:pt x="183696" y="92097"/>
                  <a:pt x="367393" y="17939"/>
                  <a:pt x="604157" y="2971"/>
                </a:cubicBezTo>
                <a:cubicBezTo>
                  <a:pt x="840921" y="-11997"/>
                  <a:pt x="1130753" y="32226"/>
                  <a:pt x="1420585" y="76449"/>
                </a:cubicBezTo>
              </a:path>
            </a:pathLst>
          </a:custGeom>
          <a:noFill/>
          <a:ln>
            <a:solidFill>
              <a:srgbClr val="7030A0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/>
          <p:cNvSpPr/>
          <p:nvPr/>
        </p:nvSpPr>
        <p:spPr>
          <a:xfrm>
            <a:off x="1404257" y="2914650"/>
            <a:ext cx="1412422" cy="204672"/>
          </a:xfrm>
          <a:custGeom>
            <a:avLst/>
            <a:gdLst>
              <a:gd name="connsiteX0" fmla="*/ 1412422 w 1412422"/>
              <a:gd name="connsiteY0" fmla="*/ 0 h 204672"/>
              <a:gd name="connsiteX1" fmla="*/ 604157 w 1412422"/>
              <a:gd name="connsiteY1" fmla="*/ 204107 h 204672"/>
              <a:gd name="connsiteX2" fmla="*/ 0 w 1412422"/>
              <a:gd name="connsiteY2" fmla="*/ 48986 h 204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12422" h="204672">
                <a:moveTo>
                  <a:pt x="1412422" y="0"/>
                </a:moveTo>
                <a:cubicBezTo>
                  <a:pt x="1125991" y="97971"/>
                  <a:pt x="839561" y="195943"/>
                  <a:pt x="604157" y="204107"/>
                </a:cubicBezTo>
                <a:cubicBezTo>
                  <a:pt x="368753" y="212271"/>
                  <a:pt x="184376" y="130628"/>
                  <a:pt x="0" y="48986"/>
                </a:cubicBezTo>
              </a:path>
            </a:pathLst>
          </a:custGeom>
          <a:noFill/>
          <a:ln>
            <a:solidFill>
              <a:srgbClr val="7030A0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/>
          <p:cNvSpPr/>
          <p:nvPr/>
        </p:nvSpPr>
        <p:spPr>
          <a:xfrm>
            <a:off x="1396093" y="3110593"/>
            <a:ext cx="710293" cy="783771"/>
          </a:xfrm>
          <a:custGeom>
            <a:avLst/>
            <a:gdLst>
              <a:gd name="connsiteX0" fmla="*/ 0 w 710293"/>
              <a:gd name="connsiteY0" fmla="*/ 0 h 783771"/>
              <a:gd name="connsiteX1" fmla="*/ 710293 w 710293"/>
              <a:gd name="connsiteY1" fmla="*/ 783771 h 783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10293" h="783771">
                <a:moveTo>
                  <a:pt x="0" y="0"/>
                </a:moveTo>
                <a:lnTo>
                  <a:pt x="710293" y="783771"/>
                </a:lnTo>
              </a:path>
            </a:pathLst>
          </a:custGeom>
          <a:noFill/>
          <a:ln>
            <a:solidFill>
              <a:srgbClr val="7030A0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25"/>
          <p:cNvSpPr/>
          <p:nvPr/>
        </p:nvSpPr>
        <p:spPr>
          <a:xfrm>
            <a:off x="3061607" y="2367444"/>
            <a:ext cx="376484" cy="351263"/>
          </a:xfrm>
          <a:custGeom>
            <a:avLst/>
            <a:gdLst>
              <a:gd name="connsiteX0" fmla="*/ 0 w 376484"/>
              <a:gd name="connsiteY0" fmla="*/ 261456 h 351263"/>
              <a:gd name="connsiteX1" fmla="*/ 277586 w 376484"/>
              <a:gd name="connsiteY1" fmla="*/ 199 h 351263"/>
              <a:gd name="connsiteX2" fmla="*/ 367393 w 376484"/>
              <a:gd name="connsiteY2" fmla="*/ 220635 h 351263"/>
              <a:gd name="connsiteX3" fmla="*/ 81643 w 376484"/>
              <a:gd name="connsiteY3" fmla="*/ 351263 h 351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6484" h="351263">
                <a:moveTo>
                  <a:pt x="0" y="261456"/>
                </a:moveTo>
                <a:cubicBezTo>
                  <a:pt x="108177" y="134229"/>
                  <a:pt x="216354" y="7003"/>
                  <a:pt x="277586" y="199"/>
                </a:cubicBezTo>
                <a:cubicBezTo>
                  <a:pt x="338818" y="-6605"/>
                  <a:pt x="400050" y="162124"/>
                  <a:pt x="367393" y="220635"/>
                </a:cubicBezTo>
                <a:cubicBezTo>
                  <a:pt x="334736" y="279146"/>
                  <a:pt x="208189" y="315204"/>
                  <a:pt x="81643" y="351263"/>
                </a:cubicBezTo>
              </a:path>
            </a:pathLst>
          </a:custGeom>
          <a:noFill/>
          <a:ln>
            <a:solidFill>
              <a:srgbClr val="00B050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26"/>
          <p:cNvSpPr/>
          <p:nvPr/>
        </p:nvSpPr>
        <p:spPr>
          <a:xfrm>
            <a:off x="2351314" y="2947307"/>
            <a:ext cx="563336" cy="906236"/>
          </a:xfrm>
          <a:custGeom>
            <a:avLst/>
            <a:gdLst>
              <a:gd name="connsiteX0" fmla="*/ 563336 w 563336"/>
              <a:gd name="connsiteY0" fmla="*/ 0 h 906236"/>
              <a:gd name="connsiteX1" fmla="*/ 0 w 563336"/>
              <a:gd name="connsiteY1" fmla="*/ 906236 h 906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63336" h="906236">
                <a:moveTo>
                  <a:pt x="563336" y="0"/>
                </a:moveTo>
                <a:lnTo>
                  <a:pt x="0" y="906236"/>
                </a:lnTo>
              </a:path>
            </a:pathLst>
          </a:custGeom>
          <a:noFill/>
          <a:ln>
            <a:solidFill>
              <a:srgbClr val="00B050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 27"/>
          <p:cNvSpPr/>
          <p:nvPr/>
        </p:nvSpPr>
        <p:spPr>
          <a:xfrm>
            <a:off x="1363436" y="3216729"/>
            <a:ext cx="653143" cy="767442"/>
          </a:xfrm>
          <a:custGeom>
            <a:avLst/>
            <a:gdLst>
              <a:gd name="connsiteX0" fmla="*/ 653143 w 653143"/>
              <a:gd name="connsiteY0" fmla="*/ 767442 h 767442"/>
              <a:gd name="connsiteX1" fmla="*/ 114300 w 653143"/>
              <a:gd name="connsiteY1" fmla="*/ 530678 h 767442"/>
              <a:gd name="connsiteX2" fmla="*/ 0 w 653143"/>
              <a:gd name="connsiteY2" fmla="*/ 0 h 767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53143" h="767442">
                <a:moveTo>
                  <a:pt x="653143" y="767442"/>
                </a:moveTo>
                <a:cubicBezTo>
                  <a:pt x="438150" y="713013"/>
                  <a:pt x="223157" y="658585"/>
                  <a:pt x="114300" y="530678"/>
                </a:cubicBezTo>
                <a:cubicBezTo>
                  <a:pt x="5443" y="402771"/>
                  <a:pt x="2721" y="201385"/>
                  <a:pt x="0" y="0"/>
                </a:cubicBezTo>
              </a:path>
            </a:pathLst>
          </a:custGeom>
          <a:noFill/>
          <a:ln>
            <a:solidFill>
              <a:srgbClr val="00B050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9299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Relational Composition using Digraphs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57200" y="1114778"/>
                <a:ext cx="8266558" cy="8925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600" dirty="0">
                    <a:latin typeface="Franklin Gothic Medium" panose="020B0603020102020204" pitchFamily="34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600" b="1" i="1" smtClean="0">
                        <a:solidFill>
                          <a:srgbClr val="00B050"/>
                        </a:solidFill>
                        <a:latin typeface="Cambria Math"/>
                      </a:rPr>
                      <m:t>𝑺</m:t>
                    </m:r>
                    <m:r>
                      <a:rPr lang="en-US" sz="2600" b="1" i="1" smtClean="0">
                        <a:solidFill>
                          <a:srgbClr val="00B050"/>
                        </a:solidFill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6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2600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600" b="1" i="1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𝟐</m:t>
                            </m:r>
                            <m:r>
                              <a:rPr lang="en-US" sz="2600" b="1" i="1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sz="2600" b="1" i="1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𝟐</m:t>
                            </m:r>
                          </m:e>
                        </m:d>
                        <m:r>
                          <a:rPr lang="en-US" sz="2600" b="1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, </m:t>
                        </m:r>
                        <m:d>
                          <m:dPr>
                            <m:ctrlPr>
                              <a:rPr lang="en-US" sz="2600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600" b="1" i="1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𝟐</m:t>
                            </m:r>
                            <m:r>
                              <a:rPr lang="en-US" sz="2600" b="1" i="1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sz="2600" b="1" i="1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𝟑</m:t>
                            </m:r>
                          </m:e>
                        </m:d>
                        <m:r>
                          <a:rPr lang="en-US" sz="2600" b="1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, </m:t>
                        </m:r>
                        <m:d>
                          <m:dPr>
                            <m:ctrlPr>
                              <a:rPr lang="en-US" sz="2600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600" b="1" i="1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𝟑</m:t>
                            </m:r>
                            <m:r>
                              <a:rPr lang="en-US" sz="2600" b="1" i="1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sz="2600" b="1" i="1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𝟏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600" dirty="0">
                    <a:latin typeface="Franklin Gothic Medium" panose="020B0603020102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600" b="1" i="1" smtClean="0">
                        <a:solidFill>
                          <a:srgbClr val="7030A0"/>
                        </a:solidFill>
                        <a:latin typeface="Cambria Math"/>
                      </a:rPr>
                      <m:t>𝑹</m:t>
                    </m:r>
                    <m:r>
                      <a:rPr lang="en-US" sz="2600" b="1" i="1" smtClean="0">
                        <a:solidFill>
                          <a:srgbClr val="7030A0"/>
                        </a:solidFill>
                        <a:latin typeface="Cambria Math"/>
                      </a:rPr>
                      <m:t>={</m:t>
                    </m:r>
                    <m:d>
                      <m:dPr>
                        <m:ctrlPr>
                          <a:rPr lang="en-US" sz="26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  <m:r>
                          <a:rPr lang="en-US" sz="2600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600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𝟐</m:t>
                        </m:r>
                      </m:e>
                    </m:d>
                    <m:r>
                      <a:rPr lang="en-US" sz="2600" b="1" i="1" smtClean="0">
                        <a:solidFill>
                          <a:srgbClr val="7030A0"/>
                        </a:solidFill>
                        <a:latin typeface="Cambria Math"/>
                      </a:rPr>
                      <m:t>,</m:t>
                    </m:r>
                    <m:d>
                      <m:dPr>
                        <m:ctrlPr>
                          <a:rPr lang="en-US" sz="26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𝟐</m:t>
                        </m:r>
                        <m:r>
                          <a:rPr lang="en-US" sz="2600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600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e>
                    </m:d>
                    <m:r>
                      <a:rPr lang="en-US" sz="2600" b="1" i="1" smtClean="0">
                        <a:solidFill>
                          <a:srgbClr val="7030A0"/>
                        </a:solidFill>
                        <a:latin typeface="Cambria Math"/>
                      </a:rPr>
                      <m:t>,</m:t>
                    </m:r>
                    <m:d>
                      <m:dPr>
                        <m:ctrlPr>
                          <a:rPr lang="en-US" sz="26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  <m:r>
                          <a:rPr lang="en-US" sz="2600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600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𝟑</m:t>
                        </m:r>
                      </m:e>
                    </m:d>
                    <m:r>
                      <a:rPr lang="en-US" sz="2600" b="1" i="1" smtClean="0">
                        <a:solidFill>
                          <a:srgbClr val="7030A0"/>
                        </a:solidFill>
                        <a:latin typeface="Cambria Math"/>
                      </a:rPr>
                      <m:t>}</m:t>
                    </m:r>
                  </m:oMath>
                </a14:m>
                <a:endParaRPr lang="en-US" sz="2600" b="1" dirty="0">
                  <a:latin typeface="Franklin Gothic Medium" panose="020B0603020102020204" pitchFamily="34" charset="0"/>
                </a:endParaRPr>
              </a:p>
              <a:p>
                <a:r>
                  <a:rPr lang="en-US" sz="2600" dirty="0">
                    <a:solidFill>
                      <a:srgbClr val="C00000"/>
                    </a:solidFill>
                    <a:latin typeface="Franklin Gothic Medium" panose="020B0603020102020204" pitchFamily="34" charset="0"/>
                  </a:rPr>
                  <a:t>Compute </a:t>
                </a:r>
                <a14:m>
                  <m:oMath xmlns:m="http://schemas.openxmlformats.org/officeDocument/2006/math">
                    <m:r>
                      <a:rPr lang="en-US" sz="26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𝑺</m:t>
                    </m:r>
                    <m:r>
                      <a:rPr lang="en-US" sz="2600" b="1" i="1" smtClean="0">
                        <a:solidFill>
                          <a:srgbClr val="C00000"/>
                        </a:solidFill>
                        <a:latin typeface="Cambria Math"/>
                      </a:rPr>
                      <m:t>∘</m:t>
                    </m:r>
                    <m:r>
                      <a:rPr lang="en-US" sz="26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endParaRPr lang="en-US" sz="2600" b="1" dirty="0">
                  <a:solidFill>
                    <a:srgbClr val="C00000"/>
                  </a:solidFill>
                  <a:latin typeface="Franklin Gothic Medium" panose="020B0603020102020204" pitchFamily="34" charset="0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14778"/>
                <a:ext cx="8266558" cy="892552"/>
              </a:xfrm>
              <a:prstGeom prst="rect">
                <a:avLst/>
              </a:prstGeom>
              <a:blipFill>
                <a:blip r:embed="rId8"/>
                <a:stretch>
                  <a:fillRect l="-1327" t="-5479" b="-171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/>
          <p:cNvGrpSpPr/>
          <p:nvPr/>
        </p:nvGrpSpPr>
        <p:grpSpPr>
          <a:xfrm>
            <a:off x="977523" y="2626480"/>
            <a:ext cx="2432505" cy="1829812"/>
            <a:chOff x="1065970" y="2512180"/>
            <a:chExt cx="2432505" cy="1829812"/>
          </a:xfrm>
        </p:grpSpPr>
        <p:sp>
          <p:nvSpPr>
            <p:cNvPr id="4" name="Oval 3"/>
            <p:cNvSpPr/>
            <p:nvPr>
              <p:custDataLst>
                <p:tags r:id="rId4"/>
              </p:custDataLst>
            </p:nvPr>
          </p:nvSpPr>
          <p:spPr>
            <a:xfrm>
              <a:off x="2904069" y="251218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" name="Oval 4"/>
            <p:cNvSpPr/>
            <p:nvPr>
              <p:custDataLst>
                <p:tags r:id="rId5"/>
              </p:custDataLst>
            </p:nvPr>
          </p:nvSpPr>
          <p:spPr>
            <a:xfrm>
              <a:off x="1203176" y="262648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" name="Oval 6"/>
            <p:cNvSpPr/>
            <p:nvPr>
              <p:custDataLst>
                <p:tags r:id="rId6"/>
              </p:custDataLst>
            </p:nvPr>
          </p:nvSpPr>
          <p:spPr>
            <a:xfrm>
              <a:off x="2193776" y="3771168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065970" y="2855080"/>
              <a:ext cx="3658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Franklin Gothic Medium"/>
                  <a:cs typeface="Franklin Gothic Medium"/>
                </a:rPr>
                <a:t>1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422376" y="3880327"/>
              <a:ext cx="3658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Franklin Gothic Medium"/>
                  <a:cs typeface="Franklin Gothic Medium"/>
                </a:rPr>
                <a:t>3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132669" y="2644854"/>
              <a:ext cx="3658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Franklin Gothic Medium"/>
                  <a:cs typeface="Franklin Gothic Medium"/>
                </a:rPr>
                <a:t>2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684008" y="2534513"/>
            <a:ext cx="2432505" cy="1829812"/>
            <a:chOff x="1065970" y="2512180"/>
            <a:chExt cx="2432505" cy="1829812"/>
          </a:xfrm>
        </p:grpSpPr>
        <p:sp>
          <p:nvSpPr>
            <p:cNvPr id="13" name="Oval 12"/>
            <p:cNvSpPr/>
            <p:nvPr>
              <p:custDataLst>
                <p:tags r:id="rId1"/>
              </p:custDataLst>
            </p:nvPr>
          </p:nvSpPr>
          <p:spPr>
            <a:xfrm>
              <a:off x="2904069" y="251218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4" name="Oval 13"/>
            <p:cNvSpPr/>
            <p:nvPr>
              <p:custDataLst>
                <p:tags r:id="rId2"/>
              </p:custDataLst>
            </p:nvPr>
          </p:nvSpPr>
          <p:spPr>
            <a:xfrm>
              <a:off x="1203176" y="262648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5" name="Oval 14"/>
            <p:cNvSpPr/>
            <p:nvPr>
              <p:custDataLst>
                <p:tags r:id="rId3"/>
              </p:custDataLst>
            </p:nvPr>
          </p:nvSpPr>
          <p:spPr>
            <a:xfrm>
              <a:off x="2193776" y="3771168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065970" y="2855080"/>
              <a:ext cx="3658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Franklin Gothic Medium"/>
                  <a:cs typeface="Franklin Gothic Medium"/>
                </a:rPr>
                <a:t>1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422376" y="3880327"/>
              <a:ext cx="3658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Franklin Gothic Medium"/>
                  <a:cs typeface="Franklin Gothic Medium"/>
                </a:rPr>
                <a:t>3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132669" y="2644854"/>
              <a:ext cx="3658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Franklin Gothic Medium"/>
                  <a:cs typeface="Franklin Gothic Medium"/>
                </a:rPr>
                <a:t>2</a:t>
              </a:r>
            </a:p>
          </p:txBody>
        </p:sp>
      </p:grpSp>
      <p:sp>
        <p:nvSpPr>
          <p:cNvPr id="20" name="Freeform 19"/>
          <p:cNvSpPr/>
          <p:nvPr/>
        </p:nvSpPr>
        <p:spPr>
          <a:xfrm>
            <a:off x="1387929" y="2674915"/>
            <a:ext cx="1420585" cy="166256"/>
          </a:xfrm>
          <a:custGeom>
            <a:avLst/>
            <a:gdLst>
              <a:gd name="connsiteX0" fmla="*/ 0 w 1420585"/>
              <a:gd name="connsiteY0" fmla="*/ 166256 h 166256"/>
              <a:gd name="connsiteX1" fmla="*/ 604157 w 1420585"/>
              <a:gd name="connsiteY1" fmla="*/ 2971 h 166256"/>
              <a:gd name="connsiteX2" fmla="*/ 1420585 w 1420585"/>
              <a:gd name="connsiteY2" fmla="*/ 76449 h 166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20585" h="166256">
                <a:moveTo>
                  <a:pt x="0" y="166256"/>
                </a:moveTo>
                <a:cubicBezTo>
                  <a:pt x="183696" y="92097"/>
                  <a:pt x="367393" y="17939"/>
                  <a:pt x="604157" y="2971"/>
                </a:cubicBezTo>
                <a:cubicBezTo>
                  <a:pt x="840921" y="-11997"/>
                  <a:pt x="1130753" y="32226"/>
                  <a:pt x="1420585" y="76449"/>
                </a:cubicBezTo>
              </a:path>
            </a:pathLst>
          </a:custGeom>
          <a:noFill/>
          <a:ln>
            <a:solidFill>
              <a:srgbClr val="7030A0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/>
          <p:cNvSpPr/>
          <p:nvPr/>
        </p:nvSpPr>
        <p:spPr>
          <a:xfrm>
            <a:off x="1404257" y="2914650"/>
            <a:ext cx="1412422" cy="204672"/>
          </a:xfrm>
          <a:custGeom>
            <a:avLst/>
            <a:gdLst>
              <a:gd name="connsiteX0" fmla="*/ 1412422 w 1412422"/>
              <a:gd name="connsiteY0" fmla="*/ 0 h 204672"/>
              <a:gd name="connsiteX1" fmla="*/ 604157 w 1412422"/>
              <a:gd name="connsiteY1" fmla="*/ 204107 h 204672"/>
              <a:gd name="connsiteX2" fmla="*/ 0 w 1412422"/>
              <a:gd name="connsiteY2" fmla="*/ 48986 h 204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12422" h="204672">
                <a:moveTo>
                  <a:pt x="1412422" y="0"/>
                </a:moveTo>
                <a:cubicBezTo>
                  <a:pt x="1125991" y="97971"/>
                  <a:pt x="839561" y="195943"/>
                  <a:pt x="604157" y="204107"/>
                </a:cubicBezTo>
                <a:cubicBezTo>
                  <a:pt x="368753" y="212271"/>
                  <a:pt x="184376" y="130628"/>
                  <a:pt x="0" y="48986"/>
                </a:cubicBezTo>
              </a:path>
            </a:pathLst>
          </a:custGeom>
          <a:noFill/>
          <a:ln>
            <a:solidFill>
              <a:srgbClr val="7030A0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/>
          <p:cNvSpPr/>
          <p:nvPr/>
        </p:nvSpPr>
        <p:spPr>
          <a:xfrm>
            <a:off x="1396093" y="3110593"/>
            <a:ext cx="710293" cy="783771"/>
          </a:xfrm>
          <a:custGeom>
            <a:avLst/>
            <a:gdLst>
              <a:gd name="connsiteX0" fmla="*/ 0 w 710293"/>
              <a:gd name="connsiteY0" fmla="*/ 0 h 783771"/>
              <a:gd name="connsiteX1" fmla="*/ 710293 w 710293"/>
              <a:gd name="connsiteY1" fmla="*/ 783771 h 783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10293" h="783771">
                <a:moveTo>
                  <a:pt x="0" y="0"/>
                </a:moveTo>
                <a:lnTo>
                  <a:pt x="710293" y="783771"/>
                </a:lnTo>
              </a:path>
            </a:pathLst>
          </a:custGeom>
          <a:noFill/>
          <a:ln>
            <a:solidFill>
              <a:srgbClr val="7030A0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25"/>
          <p:cNvSpPr/>
          <p:nvPr/>
        </p:nvSpPr>
        <p:spPr>
          <a:xfrm>
            <a:off x="3061607" y="2367444"/>
            <a:ext cx="376484" cy="351263"/>
          </a:xfrm>
          <a:custGeom>
            <a:avLst/>
            <a:gdLst>
              <a:gd name="connsiteX0" fmla="*/ 0 w 376484"/>
              <a:gd name="connsiteY0" fmla="*/ 261456 h 351263"/>
              <a:gd name="connsiteX1" fmla="*/ 277586 w 376484"/>
              <a:gd name="connsiteY1" fmla="*/ 199 h 351263"/>
              <a:gd name="connsiteX2" fmla="*/ 367393 w 376484"/>
              <a:gd name="connsiteY2" fmla="*/ 220635 h 351263"/>
              <a:gd name="connsiteX3" fmla="*/ 81643 w 376484"/>
              <a:gd name="connsiteY3" fmla="*/ 351263 h 351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6484" h="351263">
                <a:moveTo>
                  <a:pt x="0" y="261456"/>
                </a:moveTo>
                <a:cubicBezTo>
                  <a:pt x="108177" y="134229"/>
                  <a:pt x="216354" y="7003"/>
                  <a:pt x="277586" y="199"/>
                </a:cubicBezTo>
                <a:cubicBezTo>
                  <a:pt x="338818" y="-6605"/>
                  <a:pt x="400050" y="162124"/>
                  <a:pt x="367393" y="220635"/>
                </a:cubicBezTo>
                <a:cubicBezTo>
                  <a:pt x="334736" y="279146"/>
                  <a:pt x="208189" y="315204"/>
                  <a:pt x="81643" y="351263"/>
                </a:cubicBezTo>
              </a:path>
            </a:pathLst>
          </a:custGeom>
          <a:noFill/>
          <a:ln>
            <a:solidFill>
              <a:srgbClr val="00B050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26"/>
          <p:cNvSpPr/>
          <p:nvPr/>
        </p:nvSpPr>
        <p:spPr>
          <a:xfrm>
            <a:off x="2351314" y="2947307"/>
            <a:ext cx="563336" cy="906236"/>
          </a:xfrm>
          <a:custGeom>
            <a:avLst/>
            <a:gdLst>
              <a:gd name="connsiteX0" fmla="*/ 563336 w 563336"/>
              <a:gd name="connsiteY0" fmla="*/ 0 h 906236"/>
              <a:gd name="connsiteX1" fmla="*/ 0 w 563336"/>
              <a:gd name="connsiteY1" fmla="*/ 906236 h 906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63336" h="906236">
                <a:moveTo>
                  <a:pt x="563336" y="0"/>
                </a:moveTo>
                <a:lnTo>
                  <a:pt x="0" y="906236"/>
                </a:lnTo>
              </a:path>
            </a:pathLst>
          </a:custGeom>
          <a:noFill/>
          <a:ln>
            <a:solidFill>
              <a:srgbClr val="00B050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 27"/>
          <p:cNvSpPr/>
          <p:nvPr/>
        </p:nvSpPr>
        <p:spPr>
          <a:xfrm>
            <a:off x="1363436" y="3216729"/>
            <a:ext cx="653143" cy="767442"/>
          </a:xfrm>
          <a:custGeom>
            <a:avLst/>
            <a:gdLst>
              <a:gd name="connsiteX0" fmla="*/ 653143 w 653143"/>
              <a:gd name="connsiteY0" fmla="*/ 767442 h 767442"/>
              <a:gd name="connsiteX1" fmla="*/ 114300 w 653143"/>
              <a:gd name="connsiteY1" fmla="*/ 530678 h 767442"/>
              <a:gd name="connsiteX2" fmla="*/ 0 w 653143"/>
              <a:gd name="connsiteY2" fmla="*/ 0 h 767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53143" h="767442">
                <a:moveTo>
                  <a:pt x="653143" y="767442"/>
                </a:moveTo>
                <a:cubicBezTo>
                  <a:pt x="438150" y="713013"/>
                  <a:pt x="223157" y="658585"/>
                  <a:pt x="114300" y="530678"/>
                </a:cubicBezTo>
                <a:cubicBezTo>
                  <a:pt x="5443" y="402771"/>
                  <a:pt x="2721" y="201385"/>
                  <a:pt x="0" y="0"/>
                </a:cubicBezTo>
              </a:path>
            </a:pathLst>
          </a:custGeom>
          <a:noFill/>
          <a:ln>
            <a:solidFill>
              <a:srgbClr val="00B050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19">
            <a:extLst>
              <a:ext uri="{FF2B5EF4-FFF2-40B4-BE49-F238E27FC236}">
                <a16:creationId xmlns:a16="http://schemas.microsoft.com/office/drawing/2014/main" id="{A37BB529-C743-4ADA-9F91-1C1D1486A8B6}"/>
              </a:ext>
            </a:extLst>
          </p:cNvPr>
          <p:cNvSpPr/>
          <p:nvPr/>
        </p:nvSpPr>
        <p:spPr>
          <a:xfrm>
            <a:off x="6075668" y="2543352"/>
            <a:ext cx="1420585" cy="166256"/>
          </a:xfrm>
          <a:custGeom>
            <a:avLst/>
            <a:gdLst>
              <a:gd name="connsiteX0" fmla="*/ 0 w 1420585"/>
              <a:gd name="connsiteY0" fmla="*/ 166256 h 166256"/>
              <a:gd name="connsiteX1" fmla="*/ 604157 w 1420585"/>
              <a:gd name="connsiteY1" fmla="*/ 2971 h 166256"/>
              <a:gd name="connsiteX2" fmla="*/ 1420585 w 1420585"/>
              <a:gd name="connsiteY2" fmla="*/ 76449 h 166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20585" h="166256">
                <a:moveTo>
                  <a:pt x="0" y="166256"/>
                </a:moveTo>
                <a:cubicBezTo>
                  <a:pt x="183696" y="92097"/>
                  <a:pt x="367393" y="17939"/>
                  <a:pt x="604157" y="2971"/>
                </a:cubicBezTo>
                <a:cubicBezTo>
                  <a:pt x="840921" y="-11997"/>
                  <a:pt x="1130753" y="32226"/>
                  <a:pt x="1420585" y="76449"/>
                </a:cubicBezTo>
              </a:path>
            </a:pathLst>
          </a:custGeom>
          <a:noFill/>
          <a:ln>
            <a:solidFill>
              <a:srgbClr val="C00000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24">
            <a:extLst>
              <a:ext uri="{FF2B5EF4-FFF2-40B4-BE49-F238E27FC236}">
                <a16:creationId xmlns:a16="http://schemas.microsoft.com/office/drawing/2014/main" id="{3A263214-0664-4881-A565-8EC1BD8E89D7}"/>
              </a:ext>
            </a:extLst>
          </p:cNvPr>
          <p:cNvSpPr/>
          <p:nvPr/>
        </p:nvSpPr>
        <p:spPr>
          <a:xfrm>
            <a:off x="6049814" y="2859968"/>
            <a:ext cx="762000" cy="892552"/>
          </a:xfrm>
          <a:custGeom>
            <a:avLst/>
            <a:gdLst>
              <a:gd name="connsiteX0" fmla="*/ 0 w 710293"/>
              <a:gd name="connsiteY0" fmla="*/ 0 h 783771"/>
              <a:gd name="connsiteX1" fmla="*/ 710293 w 710293"/>
              <a:gd name="connsiteY1" fmla="*/ 783771 h 783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10293" h="783771">
                <a:moveTo>
                  <a:pt x="0" y="0"/>
                </a:moveTo>
                <a:lnTo>
                  <a:pt x="710293" y="783771"/>
                </a:lnTo>
              </a:path>
            </a:pathLst>
          </a:custGeom>
          <a:noFill/>
          <a:ln>
            <a:solidFill>
              <a:srgbClr val="C00000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30">
            <a:extLst>
              <a:ext uri="{FF2B5EF4-FFF2-40B4-BE49-F238E27FC236}">
                <a16:creationId xmlns:a16="http://schemas.microsoft.com/office/drawing/2014/main" id="{E49BA196-588F-4E5B-9830-2717E2690CF5}"/>
              </a:ext>
            </a:extLst>
          </p:cNvPr>
          <p:cNvSpPr/>
          <p:nvPr/>
        </p:nvSpPr>
        <p:spPr>
          <a:xfrm>
            <a:off x="5438025" y="2391793"/>
            <a:ext cx="366782" cy="408557"/>
          </a:xfrm>
          <a:custGeom>
            <a:avLst/>
            <a:gdLst>
              <a:gd name="connsiteX0" fmla="*/ 325961 w 366782"/>
              <a:gd name="connsiteY0" fmla="*/ 408557 h 408557"/>
              <a:gd name="connsiteX1" fmla="*/ 7554 w 366782"/>
              <a:gd name="connsiteY1" fmla="*/ 318750 h 408557"/>
              <a:gd name="connsiteX2" fmla="*/ 121854 w 366782"/>
              <a:gd name="connsiteY2" fmla="*/ 343 h 408557"/>
              <a:gd name="connsiteX3" fmla="*/ 366782 w 366782"/>
              <a:gd name="connsiteY3" fmla="*/ 269764 h 408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6782" h="408557">
                <a:moveTo>
                  <a:pt x="325961" y="408557"/>
                </a:moveTo>
                <a:cubicBezTo>
                  <a:pt x="183766" y="397671"/>
                  <a:pt x="41572" y="386786"/>
                  <a:pt x="7554" y="318750"/>
                </a:cubicBezTo>
                <a:cubicBezTo>
                  <a:pt x="-26464" y="250714"/>
                  <a:pt x="61983" y="8507"/>
                  <a:pt x="121854" y="343"/>
                </a:cubicBezTo>
                <a:cubicBezTo>
                  <a:pt x="181725" y="-7821"/>
                  <a:pt x="274253" y="130971"/>
                  <a:pt x="366782" y="269764"/>
                </a:cubicBezTo>
              </a:path>
            </a:pathLst>
          </a:custGeom>
          <a:noFill/>
          <a:ln>
            <a:solidFill>
              <a:srgbClr val="C00000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863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Last time: Relations</a:t>
            </a:r>
          </a:p>
        </p:txBody>
      </p:sp>
      <p:sp>
        <p:nvSpPr>
          <p:cNvPr id="4" name="TextBox 3"/>
          <p:cNvSpPr txBox="1"/>
          <p:nvPr>
            <p:custDataLst>
              <p:tags r:id="rId2"/>
            </p:custDataLst>
          </p:nvPr>
        </p:nvSpPr>
        <p:spPr>
          <a:xfrm>
            <a:off x="824088" y="1396998"/>
            <a:ext cx="7924800" cy="9540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bg2">
                <a:lumMod val="25000"/>
              </a:schemeClr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Let A and B be sets,  </a:t>
            </a:r>
          </a:p>
          <a:p>
            <a:pPr>
              <a:defRPr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binary relation from</a:t>
            </a:r>
            <a:r>
              <a:rPr lang="en-US" sz="2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B is a subset of A </a:t>
            </a:r>
            <a:r>
              <a:rPr lang="en-US" sz="2800" dirty="0">
                <a:latin typeface="Cambria Math" panose="02040503050406030204" pitchFamily="18" charset="0"/>
                <a:cs typeface="Calibri" panose="020F0502020204030204" pitchFamily="34" charset="0"/>
                <a:sym typeface="Symbol"/>
              </a:rPr>
              <a:t>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B</a:t>
            </a:r>
          </a:p>
        </p:txBody>
      </p:sp>
      <p:sp>
        <p:nvSpPr>
          <p:cNvPr id="5" name="TextBox 4"/>
          <p:cNvSpPr txBox="1"/>
          <p:nvPr>
            <p:custDataLst>
              <p:tags r:id="rId3"/>
            </p:custDataLst>
          </p:nvPr>
        </p:nvSpPr>
        <p:spPr>
          <a:xfrm>
            <a:off x="824088" y="3869275"/>
            <a:ext cx="6858000" cy="9540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bg2">
                <a:lumMod val="25000"/>
              </a:schemeClr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Let A be a set,</a:t>
            </a:r>
          </a:p>
          <a:p>
            <a:pPr>
              <a:defRPr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binary relation on 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A is a subset of A </a:t>
            </a:r>
            <a:r>
              <a:rPr lang="en-US" sz="2800" dirty="0">
                <a:latin typeface="Cambria Math" panose="02040503050406030204" pitchFamily="18" charset="0"/>
                <a:cs typeface="Calibri" panose="020F0502020204030204" pitchFamily="34" charset="0"/>
                <a:sym typeface="Symbol"/>
              </a:rPr>
              <a:t>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A</a:t>
            </a:r>
          </a:p>
        </p:txBody>
      </p:sp>
    </p:spTree>
    <p:extLst>
      <p:ext uri="{BB962C8B-B14F-4D97-AF65-F5344CB8AC3E}">
        <p14:creationId xmlns:p14="http://schemas.microsoft.com/office/powerpoint/2010/main" val="13441750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Relational Composition using Digraphs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57200" y="1114778"/>
                <a:ext cx="8266558" cy="8925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600" dirty="0">
                    <a:latin typeface="Franklin Gothic Medium" panose="020B0603020102020204" pitchFamily="34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6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sz="2600" b="1" i="1" smtClean="0">
                        <a:solidFill>
                          <a:srgbClr val="00B050"/>
                        </a:solidFill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6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2600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600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sz="2600" b="1" i="1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sz="2600" b="1" i="1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𝟐</m:t>
                            </m:r>
                          </m:e>
                        </m:d>
                        <m:r>
                          <a:rPr lang="en-US" sz="2600" b="1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, </m:t>
                        </m:r>
                        <m:d>
                          <m:dPr>
                            <m:ctrlPr>
                              <a:rPr lang="en-US" sz="2600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600" b="1" i="1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𝟐</m:t>
                            </m:r>
                            <m:r>
                              <a:rPr lang="en-US" sz="2600" b="1" i="1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sz="2600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</m:d>
                        <m:r>
                          <a:rPr lang="en-US" sz="2600" b="1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, </m:t>
                        </m:r>
                        <m:d>
                          <m:dPr>
                            <m:ctrlPr>
                              <a:rPr lang="en-US" sz="2600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600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sz="2600" b="1" i="1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sz="2600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600" dirty="0">
                    <a:latin typeface="Franklin Gothic Medium" panose="020B0603020102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600" b="1" i="1" smtClean="0">
                        <a:solidFill>
                          <a:srgbClr val="7030A0"/>
                        </a:solidFill>
                        <a:latin typeface="Cambria Math"/>
                      </a:rPr>
                      <m:t>𝑹</m:t>
                    </m:r>
                    <m:r>
                      <a:rPr lang="en-US" sz="2600" b="1" i="1" smtClean="0">
                        <a:solidFill>
                          <a:srgbClr val="7030A0"/>
                        </a:solidFill>
                        <a:latin typeface="Cambria Math"/>
                      </a:rPr>
                      <m:t>={</m:t>
                    </m:r>
                    <m:d>
                      <m:dPr>
                        <m:ctrlPr>
                          <a:rPr lang="en-US" sz="26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  <m:r>
                          <a:rPr lang="en-US" sz="2600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600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𝟐</m:t>
                        </m:r>
                      </m:e>
                    </m:d>
                    <m:r>
                      <a:rPr lang="en-US" sz="2600" b="1" i="1" smtClean="0">
                        <a:solidFill>
                          <a:srgbClr val="7030A0"/>
                        </a:solidFill>
                        <a:latin typeface="Cambria Math"/>
                      </a:rPr>
                      <m:t>,</m:t>
                    </m:r>
                    <m:d>
                      <m:dPr>
                        <m:ctrlPr>
                          <a:rPr lang="en-US" sz="26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𝟐</m:t>
                        </m:r>
                        <m:r>
                          <a:rPr lang="en-US" sz="2600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600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e>
                    </m:d>
                    <m:r>
                      <a:rPr lang="en-US" sz="2600" b="1" i="1" smtClean="0">
                        <a:solidFill>
                          <a:srgbClr val="7030A0"/>
                        </a:solidFill>
                        <a:latin typeface="Cambria Math"/>
                      </a:rPr>
                      <m:t>,</m:t>
                    </m:r>
                    <m:d>
                      <m:dPr>
                        <m:ctrlPr>
                          <a:rPr lang="en-US" sz="26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  <m:r>
                          <a:rPr lang="en-US" sz="2600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600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𝟑</m:t>
                        </m:r>
                      </m:e>
                    </m:d>
                    <m:r>
                      <a:rPr lang="en-US" sz="2600" b="1" i="1" smtClean="0">
                        <a:solidFill>
                          <a:srgbClr val="7030A0"/>
                        </a:solidFill>
                        <a:latin typeface="Cambria Math"/>
                      </a:rPr>
                      <m:t>}</m:t>
                    </m:r>
                  </m:oMath>
                </a14:m>
                <a:endParaRPr lang="en-US" sz="2600" b="1" dirty="0">
                  <a:latin typeface="Franklin Gothic Medium" panose="020B0603020102020204" pitchFamily="34" charset="0"/>
                </a:endParaRPr>
              </a:p>
              <a:p>
                <a:r>
                  <a:rPr lang="en-US" sz="2600" dirty="0">
                    <a:solidFill>
                      <a:srgbClr val="C00000"/>
                    </a:solidFill>
                    <a:latin typeface="Franklin Gothic Medium" panose="020B0603020102020204" pitchFamily="34" charset="0"/>
                  </a:rPr>
                  <a:t>Compute </a:t>
                </a:r>
                <a14:m>
                  <m:oMath xmlns:m="http://schemas.openxmlformats.org/officeDocument/2006/math">
                    <m:r>
                      <a:rPr lang="en-US" sz="26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sz="2600" b="1" i="1" smtClean="0">
                        <a:solidFill>
                          <a:srgbClr val="C00000"/>
                        </a:solidFill>
                        <a:latin typeface="Cambria Math"/>
                      </a:rPr>
                      <m:t>∘</m:t>
                    </m:r>
                    <m:r>
                      <a:rPr lang="en-US" sz="2600" b="1" i="1" smtClean="0">
                        <a:solidFill>
                          <a:srgbClr val="C00000"/>
                        </a:solidFill>
                        <a:latin typeface="Cambria Math"/>
                      </a:rPr>
                      <m:t>𝑹</m:t>
                    </m:r>
                  </m:oMath>
                </a14:m>
                <a:endParaRPr lang="en-US" sz="2600" b="1" dirty="0">
                  <a:solidFill>
                    <a:srgbClr val="C00000"/>
                  </a:solidFill>
                  <a:latin typeface="Franklin Gothic Medium" panose="020B0603020102020204" pitchFamily="34" charset="0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14778"/>
                <a:ext cx="8266558" cy="892552"/>
              </a:xfrm>
              <a:prstGeom prst="rect">
                <a:avLst/>
              </a:prstGeom>
              <a:blipFill>
                <a:blip r:embed="rId9"/>
                <a:stretch>
                  <a:fillRect l="-1382" t="-5634" r="-154" b="-140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/>
          <p:cNvGrpSpPr/>
          <p:nvPr/>
        </p:nvGrpSpPr>
        <p:grpSpPr>
          <a:xfrm>
            <a:off x="977523" y="2626480"/>
            <a:ext cx="2432505" cy="1829812"/>
            <a:chOff x="1065970" y="2512180"/>
            <a:chExt cx="2432505" cy="1829812"/>
          </a:xfrm>
        </p:grpSpPr>
        <p:sp>
          <p:nvSpPr>
            <p:cNvPr id="4" name="Oval 3"/>
            <p:cNvSpPr/>
            <p:nvPr>
              <p:custDataLst>
                <p:tags r:id="rId4"/>
              </p:custDataLst>
            </p:nvPr>
          </p:nvSpPr>
          <p:spPr>
            <a:xfrm>
              <a:off x="2904069" y="251218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" name="Oval 4"/>
            <p:cNvSpPr/>
            <p:nvPr>
              <p:custDataLst>
                <p:tags r:id="rId5"/>
              </p:custDataLst>
            </p:nvPr>
          </p:nvSpPr>
          <p:spPr>
            <a:xfrm>
              <a:off x="1203176" y="262648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" name="Oval 6"/>
            <p:cNvSpPr/>
            <p:nvPr>
              <p:custDataLst>
                <p:tags r:id="rId6"/>
              </p:custDataLst>
            </p:nvPr>
          </p:nvSpPr>
          <p:spPr>
            <a:xfrm>
              <a:off x="2193776" y="3771168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065970" y="2855080"/>
              <a:ext cx="3658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Franklin Gothic Medium"/>
                  <a:cs typeface="Franklin Gothic Medium"/>
                </a:rPr>
                <a:t>1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422376" y="3880327"/>
              <a:ext cx="3658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Franklin Gothic Medium"/>
                  <a:cs typeface="Franklin Gothic Medium"/>
                </a:rPr>
                <a:t>3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132669" y="2644854"/>
              <a:ext cx="3658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Franklin Gothic Medium"/>
                  <a:cs typeface="Franklin Gothic Medium"/>
                </a:rPr>
                <a:t>2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684008" y="2534513"/>
            <a:ext cx="2432505" cy="1829812"/>
            <a:chOff x="1065970" y="2512180"/>
            <a:chExt cx="2432505" cy="1829812"/>
          </a:xfrm>
        </p:grpSpPr>
        <p:sp>
          <p:nvSpPr>
            <p:cNvPr id="13" name="Oval 12"/>
            <p:cNvSpPr/>
            <p:nvPr>
              <p:custDataLst>
                <p:tags r:id="rId1"/>
              </p:custDataLst>
            </p:nvPr>
          </p:nvSpPr>
          <p:spPr>
            <a:xfrm>
              <a:off x="2904069" y="251218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4" name="Oval 13"/>
            <p:cNvSpPr/>
            <p:nvPr>
              <p:custDataLst>
                <p:tags r:id="rId2"/>
              </p:custDataLst>
            </p:nvPr>
          </p:nvSpPr>
          <p:spPr>
            <a:xfrm>
              <a:off x="1203176" y="262648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5" name="Oval 14"/>
            <p:cNvSpPr/>
            <p:nvPr>
              <p:custDataLst>
                <p:tags r:id="rId3"/>
              </p:custDataLst>
            </p:nvPr>
          </p:nvSpPr>
          <p:spPr>
            <a:xfrm>
              <a:off x="2193776" y="3771168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065970" y="2855080"/>
              <a:ext cx="3658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Franklin Gothic Medium"/>
                  <a:cs typeface="Franklin Gothic Medium"/>
                </a:rPr>
                <a:t>1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422376" y="3880327"/>
              <a:ext cx="3658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Franklin Gothic Medium"/>
                  <a:cs typeface="Franklin Gothic Medium"/>
                </a:rPr>
                <a:t>3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132669" y="2644854"/>
              <a:ext cx="3658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Franklin Gothic Medium"/>
                  <a:cs typeface="Franklin Gothic Medium"/>
                </a:rPr>
                <a:t>2</a:t>
              </a:r>
            </a:p>
          </p:txBody>
        </p:sp>
      </p:grpSp>
      <p:sp>
        <p:nvSpPr>
          <p:cNvPr id="20" name="Freeform 19"/>
          <p:cNvSpPr/>
          <p:nvPr/>
        </p:nvSpPr>
        <p:spPr>
          <a:xfrm>
            <a:off x="1387929" y="2674915"/>
            <a:ext cx="1420585" cy="166256"/>
          </a:xfrm>
          <a:custGeom>
            <a:avLst/>
            <a:gdLst>
              <a:gd name="connsiteX0" fmla="*/ 0 w 1420585"/>
              <a:gd name="connsiteY0" fmla="*/ 166256 h 166256"/>
              <a:gd name="connsiteX1" fmla="*/ 604157 w 1420585"/>
              <a:gd name="connsiteY1" fmla="*/ 2971 h 166256"/>
              <a:gd name="connsiteX2" fmla="*/ 1420585 w 1420585"/>
              <a:gd name="connsiteY2" fmla="*/ 76449 h 166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20585" h="166256">
                <a:moveTo>
                  <a:pt x="0" y="166256"/>
                </a:moveTo>
                <a:cubicBezTo>
                  <a:pt x="183696" y="92097"/>
                  <a:pt x="367393" y="17939"/>
                  <a:pt x="604157" y="2971"/>
                </a:cubicBezTo>
                <a:cubicBezTo>
                  <a:pt x="840921" y="-11997"/>
                  <a:pt x="1130753" y="32226"/>
                  <a:pt x="1420585" y="76449"/>
                </a:cubicBezTo>
              </a:path>
            </a:pathLst>
          </a:custGeom>
          <a:noFill/>
          <a:ln>
            <a:solidFill>
              <a:srgbClr val="7030A0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/>
          <p:cNvSpPr/>
          <p:nvPr/>
        </p:nvSpPr>
        <p:spPr>
          <a:xfrm>
            <a:off x="1404257" y="2884833"/>
            <a:ext cx="1412422" cy="204672"/>
          </a:xfrm>
          <a:custGeom>
            <a:avLst/>
            <a:gdLst>
              <a:gd name="connsiteX0" fmla="*/ 1412422 w 1412422"/>
              <a:gd name="connsiteY0" fmla="*/ 0 h 204672"/>
              <a:gd name="connsiteX1" fmla="*/ 604157 w 1412422"/>
              <a:gd name="connsiteY1" fmla="*/ 204107 h 204672"/>
              <a:gd name="connsiteX2" fmla="*/ 0 w 1412422"/>
              <a:gd name="connsiteY2" fmla="*/ 48986 h 204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12422" h="204672">
                <a:moveTo>
                  <a:pt x="1412422" y="0"/>
                </a:moveTo>
                <a:cubicBezTo>
                  <a:pt x="1125991" y="97971"/>
                  <a:pt x="839561" y="195943"/>
                  <a:pt x="604157" y="204107"/>
                </a:cubicBezTo>
                <a:cubicBezTo>
                  <a:pt x="368753" y="212271"/>
                  <a:pt x="184376" y="130628"/>
                  <a:pt x="0" y="48986"/>
                </a:cubicBezTo>
              </a:path>
            </a:pathLst>
          </a:custGeom>
          <a:noFill/>
          <a:ln>
            <a:solidFill>
              <a:srgbClr val="7030A0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/>
          <p:cNvSpPr/>
          <p:nvPr/>
        </p:nvSpPr>
        <p:spPr>
          <a:xfrm>
            <a:off x="1396093" y="3110593"/>
            <a:ext cx="710293" cy="783771"/>
          </a:xfrm>
          <a:custGeom>
            <a:avLst/>
            <a:gdLst>
              <a:gd name="connsiteX0" fmla="*/ 0 w 710293"/>
              <a:gd name="connsiteY0" fmla="*/ 0 h 783771"/>
              <a:gd name="connsiteX1" fmla="*/ 710293 w 710293"/>
              <a:gd name="connsiteY1" fmla="*/ 783771 h 783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10293" h="783771">
                <a:moveTo>
                  <a:pt x="0" y="0"/>
                </a:moveTo>
                <a:lnTo>
                  <a:pt x="710293" y="783771"/>
                </a:lnTo>
              </a:path>
            </a:pathLst>
          </a:custGeom>
          <a:noFill/>
          <a:ln>
            <a:solidFill>
              <a:srgbClr val="7030A0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47385B3C-4A88-CA4A-B72D-319AA43BFB34}"/>
              </a:ext>
            </a:extLst>
          </p:cNvPr>
          <p:cNvSpPr/>
          <p:nvPr/>
        </p:nvSpPr>
        <p:spPr>
          <a:xfrm>
            <a:off x="1339819" y="3183403"/>
            <a:ext cx="710293" cy="783771"/>
          </a:xfrm>
          <a:custGeom>
            <a:avLst/>
            <a:gdLst>
              <a:gd name="connsiteX0" fmla="*/ 0 w 710293"/>
              <a:gd name="connsiteY0" fmla="*/ 0 h 783771"/>
              <a:gd name="connsiteX1" fmla="*/ 710293 w 710293"/>
              <a:gd name="connsiteY1" fmla="*/ 783771 h 783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10293" h="783771">
                <a:moveTo>
                  <a:pt x="0" y="0"/>
                </a:moveTo>
                <a:lnTo>
                  <a:pt x="710293" y="783771"/>
                </a:lnTo>
              </a:path>
            </a:pathLst>
          </a:custGeom>
          <a:noFill/>
          <a:ln>
            <a:solidFill>
              <a:srgbClr val="00B14F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F4420DE5-51D2-4B44-9D69-A3313BCC4218}"/>
              </a:ext>
            </a:extLst>
          </p:cNvPr>
          <p:cNvSpPr/>
          <p:nvPr/>
        </p:nvSpPr>
        <p:spPr>
          <a:xfrm>
            <a:off x="1387929" y="2558255"/>
            <a:ext cx="1420585" cy="166256"/>
          </a:xfrm>
          <a:custGeom>
            <a:avLst/>
            <a:gdLst>
              <a:gd name="connsiteX0" fmla="*/ 0 w 1420585"/>
              <a:gd name="connsiteY0" fmla="*/ 166256 h 166256"/>
              <a:gd name="connsiteX1" fmla="*/ 604157 w 1420585"/>
              <a:gd name="connsiteY1" fmla="*/ 2971 h 166256"/>
              <a:gd name="connsiteX2" fmla="*/ 1420585 w 1420585"/>
              <a:gd name="connsiteY2" fmla="*/ 76449 h 166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20585" h="166256">
                <a:moveTo>
                  <a:pt x="0" y="166256"/>
                </a:moveTo>
                <a:cubicBezTo>
                  <a:pt x="183696" y="92097"/>
                  <a:pt x="367393" y="17939"/>
                  <a:pt x="604157" y="2971"/>
                </a:cubicBezTo>
                <a:cubicBezTo>
                  <a:pt x="840921" y="-11997"/>
                  <a:pt x="1130753" y="32226"/>
                  <a:pt x="1420585" y="76449"/>
                </a:cubicBezTo>
              </a:path>
            </a:pathLst>
          </a:custGeom>
          <a:noFill/>
          <a:ln>
            <a:solidFill>
              <a:srgbClr val="00B14F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121B9AB3-0C43-7F40-9C22-DC6F58E7878B}"/>
              </a:ext>
            </a:extLst>
          </p:cNvPr>
          <p:cNvSpPr/>
          <p:nvPr/>
        </p:nvSpPr>
        <p:spPr>
          <a:xfrm>
            <a:off x="1387929" y="2995540"/>
            <a:ext cx="1412422" cy="204672"/>
          </a:xfrm>
          <a:custGeom>
            <a:avLst/>
            <a:gdLst>
              <a:gd name="connsiteX0" fmla="*/ 1412422 w 1412422"/>
              <a:gd name="connsiteY0" fmla="*/ 0 h 204672"/>
              <a:gd name="connsiteX1" fmla="*/ 604157 w 1412422"/>
              <a:gd name="connsiteY1" fmla="*/ 204107 h 204672"/>
              <a:gd name="connsiteX2" fmla="*/ 0 w 1412422"/>
              <a:gd name="connsiteY2" fmla="*/ 48986 h 204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12422" h="204672">
                <a:moveTo>
                  <a:pt x="1412422" y="0"/>
                </a:moveTo>
                <a:cubicBezTo>
                  <a:pt x="1125991" y="97971"/>
                  <a:pt x="839561" y="195943"/>
                  <a:pt x="604157" y="204107"/>
                </a:cubicBezTo>
                <a:cubicBezTo>
                  <a:pt x="368753" y="212271"/>
                  <a:pt x="184376" y="130628"/>
                  <a:pt x="0" y="48986"/>
                </a:cubicBezTo>
              </a:path>
            </a:pathLst>
          </a:custGeom>
          <a:noFill/>
          <a:ln>
            <a:solidFill>
              <a:srgbClr val="00B14F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93">
                <a:extLst>
                  <a:ext uri="{FF2B5EF4-FFF2-40B4-BE49-F238E27FC236}">
                    <a16:creationId xmlns:a16="http://schemas.microsoft.com/office/drawing/2014/main" id="{A898C620-D878-5A43-893D-A44E384C39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77522" y="5257586"/>
                <a:ext cx="7823577" cy="7881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lnSpc>
                    <a:spcPct val="80000"/>
                  </a:lnSpc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  <m:r>
                          <a:rPr lang="en-US" sz="2400" b="1" i="1">
                            <a:latin typeface="Cambria Math"/>
                          </a:rPr>
                          <m:t>∘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/>
                  <a:t>	iff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⋀ (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)∈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  <a:p>
                <a:pPr>
                  <a:lnSpc>
                    <a:spcPct val="80000"/>
                  </a:lnSpc>
                </a:pPr>
                <a:endParaRPr lang="en-US" sz="800" dirty="0"/>
              </a:p>
              <a:p>
                <a:pPr>
                  <a:lnSpc>
                    <a:spcPct val="80000"/>
                  </a:lnSpc>
                </a:pPr>
                <a:r>
                  <a:rPr lang="en-US" sz="2400" dirty="0"/>
                  <a:t>						iff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lang="en-US" sz="240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400" dirty="0">
                    <a:solidFill>
                      <a:srgbClr val="7030A0"/>
                    </a:solidFill>
                  </a:rPr>
                  <a:t> such that a, b, c is a path</a:t>
                </a:r>
                <a:endParaRPr lang="en-US" sz="2000" dirty="0"/>
              </a:p>
            </p:txBody>
          </p:sp>
        </mc:Choice>
        <mc:Fallback xmlns="">
          <p:sp>
            <p:nvSpPr>
              <p:cNvPr id="35" name="Rectangle 93">
                <a:extLst>
                  <a:ext uri="{FF2B5EF4-FFF2-40B4-BE49-F238E27FC236}">
                    <a16:creationId xmlns:a16="http://schemas.microsoft.com/office/drawing/2014/main" id="{A898C620-D878-5A43-893D-A44E384C39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77522" y="5257586"/>
                <a:ext cx="7823577" cy="788164"/>
              </a:xfrm>
              <a:prstGeom prst="rect">
                <a:avLst/>
              </a:prstGeom>
              <a:blipFill>
                <a:blip r:embed="rId10"/>
                <a:stretch>
                  <a:fillRect t="-14615" b="-1615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77573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Relational Composition using Digraphs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57200" y="1114778"/>
                <a:ext cx="8266558" cy="8925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600" dirty="0">
                    <a:latin typeface="Franklin Gothic Medium" panose="020B0603020102020204" pitchFamily="34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6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sz="2600" b="1" i="1" smtClean="0">
                        <a:solidFill>
                          <a:srgbClr val="00B050"/>
                        </a:solidFill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6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2600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600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sz="2600" b="1" i="1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sz="2600" b="1" i="1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𝟐</m:t>
                            </m:r>
                          </m:e>
                        </m:d>
                        <m:r>
                          <a:rPr lang="en-US" sz="2600" b="1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, </m:t>
                        </m:r>
                        <m:d>
                          <m:dPr>
                            <m:ctrlPr>
                              <a:rPr lang="en-US" sz="2600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600" b="1" i="1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𝟐</m:t>
                            </m:r>
                            <m:r>
                              <a:rPr lang="en-US" sz="2600" b="1" i="1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sz="2600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</m:d>
                        <m:r>
                          <a:rPr lang="en-US" sz="2600" b="1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, </m:t>
                        </m:r>
                        <m:d>
                          <m:dPr>
                            <m:ctrlPr>
                              <a:rPr lang="en-US" sz="2600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600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sz="2600" b="1" i="1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sz="2600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600" dirty="0">
                    <a:latin typeface="Franklin Gothic Medium" panose="020B0603020102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600" b="1" i="1" smtClean="0">
                        <a:solidFill>
                          <a:srgbClr val="7030A0"/>
                        </a:solidFill>
                        <a:latin typeface="Cambria Math"/>
                      </a:rPr>
                      <m:t>𝑹</m:t>
                    </m:r>
                    <m:r>
                      <a:rPr lang="en-US" sz="2600" b="1" i="1" smtClean="0">
                        <a:solidFill>
                          <a:srgbClr val="7030A0"/>
                        </a:solidFill>
                        <a:latin typeface="Cambria Math"/>
                      </a:rPr>
                      <m:t>={</m:t>
                    </m:r>
                    <m:d>
                      <m:dPr>
                        <m:ctrlPr>
                          <a:rPr lang="en-US" sz="26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  <m:r>
                          <a:rPr lang="en-US" sz="2600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600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𝟐</m:t>
                        </m:r>
                      </m:e>
                    </m:d>
                    <m:r>
                      <a:rPr lang="en-US" sz="2600" b="1" i="1" smtClean="0">
                        <a:solidFill>
                          <a:srgbClr val="7030A0"/>
                        </a:solidFill>
                        <a:latin typeface="Cambria Math"/>
                      </a:rPr>
                      <m:t>,</m:t>
                    </m:r>
                    <m:d>
                      <m:dPr>
                        <m:ctrlPr>
                          <a:rPr lang="en-US" sz="26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𝟐</m:t>
                        </m:r>
                        <m:r>
                          <a:rPr lang="en-US" sz="2600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600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e>
                    </m:d>
                    <m:r>
                      <a:rPr lang="en-US" sz="2600" b="1" i="1" smtClean="0">
                        <a:solidFill>
                          <a:srgbClr val="7030A0"/>
                        </a:solidFill>
                        <a:latin typeface="Cambria Math"/>
                      </a:rPr>
                      <m:t>,</m:t>
                    </m:r>
                    <m:d>
                      <m:dPr>
                        <m:ctrlPr>
                          <a:rPr lang="en-US" sz="26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  <m:r>
                          <a:rPr lang="en-US" sz="2600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600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𝟑</m:t>
                        </m:r>
                      </m:e>
                    </m:d>
                    <m:r>
                      <a:rPr lang="en-US" sz="2600" b="1" i="1" smtClean="0">
                        <a:solidFill>
                          <a:srgbClr val="7030A0"/>
                        </a:solidFill>
                        <a:latin typeface="Cambria Math"/>
                      </a:rPr>
                      <m:t>}</m:t>
                    </m:r>
                  </m:oMath>
                </a14:m>
                <a:endParaRPr lang="en-US" sz="2600" b="1" dirty="0">
                  <a:latin typeface="Franklin Gothic Medium" panose="020B0603020102020204" pitchFamily="34" charset="0"/>
                </a:endParaRPr>
              </a:p>
              <a:p>
                <a:r>
                  <a:rPr lang="en-US" sz="2600" dirty="0">
                    <a:solidFill>
                      <a:srgbClr val="C00000"/>
                    </a:solidFill>
                    <a:latin typeface="Franklin Gothic Medium" panose="020B0603020102020204" pitchFamily="34" charset="0"/>
                  </a:rPr>
                  <a:t>Compute </a:t>
                </a:r>
                <a14:m>
                  <m:oMath xmlns:m="http://schemas.openxmlformats.org/officeDocument/2006/math">
                    <m:r>
                      <a:rPr lang="en-US" sz="26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sz="2600" b="1" i="1" smtClean="0">
                        <a:solidFill>
                          <a:srgbClr val="C00000"/>
                        </a:solidFill>
                        <a:latin typeface="Cambria Math"/>
                      </a:rPr>
                      <m:t>∘</m:t>
                    </m:r>
                    <m:r>
                      <a:rPr lang="en-US" sz="2600" b="1" i="1" smtClean="0">
                        <a:solidFill>
                          <a:srgbClr val="C00000"/>
                        </a:solidFill>
                        <a:latin typeface="Cambria Math"/>
                      </a:rPr>
                      <m:t>𝑹</m:t>
                    </m:r>
                  </m:oMath>
                </a14:m>
                <a:endParaRPr lang="en-US" sz="2600" b="1" dirty="0">
                  <a:solidFill>
                    <a:srgbClr val="C00000"/>
                  </a:solidFill>
                  <a:latin typeface="Franklin Gothic Medium" panose="020B0603020102020204" pitchFamily="34" charset="0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14778"/>
                <a:ext cx="8266558" cy="892552"/>
              </a:xfrm>
              <a:prstGeom prst="rect">
                <a:avLst/>
              </a:prstGeom>
              <a:blipFill>
                <a:blip r:embed="rId9"/>
                <a:stretch>
                  <a:fillRect l="-1382" t="-5634" r="-154" b="-140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/>
          <p:cNvGrpSpPr/>
          <p:nvPr/>
        </p:nvGrpSpPr>
        <p:grpSpPr>
          <a:xfrm>
            <a:off x="977523" y="2626480"/>
            <a:ext cx="2432505" cy="1829812"/>
            <a:chOff x="1065970" y="2512180"/>
            <a:chExt cx="2432505" cy="1829812"/>
          </a:xfrm>
        </p:grpSpPr>
        <p:sp>
          <p:nvSpPr>
            <p:cNvPr id="4" name="Oval 3"/>
            <p:cNvSpPr/>
            <p:nvPr>
              <p:custDataLst>
                <p:tags r:id="rId4"/>
              </p:custDataLst>
            </p:nvPr>
          </p:nvSpPr>
          <p:spPr>
            <a:xfrm>
              <a:off x="2904069" y="251218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" name="Oval 4"/>
            <p:cNvSpPr/>
            <p:nvPr>
              <p:custDataLst>
                <p:tags r:id="rId5"/>
              </p:custDataLst>
            </p:nvPr>
          </p:nvSpPr>
          <p:spPr>
            <a:xfrm>
              <a:off x="1203176" y="262648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" name="Oval 6"/>
            <p:cNvSpPr/>
            <p:nvPr>
              <p:custDataLst>
                <p:tags r:id="rId6"/>
              </p:custDataLst>
            </p:nvPr>
          </p:nvSpPr>
          <p:spPr>
            <a:xfrm>
              <a:off x="2193776" y="3771168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065970" y="2855080"/>
              <a:ext cx="3658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Franklin Gothic Medium"/>
                  <a:cs typeface="Franklin Gothic Medium"/>
                </a:rPr>
                <a:t>1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422376" y="3880327"/>
              <a:ext cx="3658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Franklin Gothic Medium"/>
                  <a:cs typeface="Franklin Gothic Medium"/>
                </a:rPr>
                <a:t>3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132669" y="2644854"/>
              <a:ext cx="3658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Franklin Gothic Medium"/>
                  <a:cs typeface="Franklin Gothic Medium"/>
                </a:rPr>
                <a:t>2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684008" y="2534513"/>
            <a:ext cx="2432505" cy="1829812"/>
            <a:chOff x="1065970" y="2512180"/>
            <a:chExt cx="2432505" cy="1829812"/>
          </a:xfrm>
        </p:grpSpPr>
        <p:sp>
          <p:nvSpPr>
            <p:cNvPr id="13" name="Oval 12"/>
            <p:cNvSpPr/>
            <p:nvPr>
              <p:custDataLst>
                <p:tags r:id="rId1"/>
              </p:custDataLst>
            </p:nvPr>
          </p:nvSpPr>
          <p:spPr>
            <a:xfrm>
              <a:off x="2904069" y="251218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4" name="Oval 13"/>
            <p:cNvSpPr/>
            <p:nvPr>
              <p:custDataLst>
                <p:tags r:id="rId2"/>
              </p:custDataLst>
            </p:nvPr>
          </p:nvSpPr>
          <p:spPr>
            <a:xfrm>
              <a:off x="1203176" y="262648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5" name="Oval 14"/>
            <p:cNvSpPr/>
            <p:nvPr>
              <p:custDataLst>
                <p:tags r:id="rId3"/>
              </p:custDataLst>
            </p:nvPr>
          </p:nvSpPr>
          <p:spPr>
            <a:xfrm>
              <a:off x="2193776" y="3771168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065970" y="2855080"/>
              <a:ext cx="3658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Franklin Gothic Medium"/>
                  <a:cs typeface="Franklin Gothic Medium"/>
                </a:rPr>
                <a:t>1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422376" y="3880327"/>
              <a:ext cx="3658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Franklin Gothic Medium"/>
                  <a:cs typeface="Franklin Gothic Medium"/>
                </a:rPr>
                <a:t>3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132669" y="2644854"/>
              <a:ext cx="3658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Franklin Gothic Medium"/>
                  <a:cs typeface="Franklin Gothic Medium"/>
                </a:rPr>
                <a:t>2</a:t>
              </a:r>
            </a:p>
          </p:txBody>
        </p:sp>
      </p:grpSp>
      <p:sp>
        <p:nvSpPr>
          <p:cNvPr id="20" name="Freeform 19"/>
          <p:cNvSpPr/>
          <p:nvPr/>
        </p:nvSpPr>
        <p:spPr>
          <a:xfrm>
            <a:off x="1387929" y="2674915"/>
            <a:ext cx="1420585" cy="166256"/>
          </a:xfrm>
          <a:custGeom>
            <a:avLst/>
            <a:gdLst>
              <a:gd name="connsiteX0" fmla="*/ 0 w 1420585"/>
              <a:gd name="connsiteY0" fmla="*/ 166256 h 166256"/>
              <a:gd name="connsiteX1" fmla="*/ 604157 w 1420585"/>
              <a:gd name="connsiteY1" fmla="*/ 2971 h 166256"/>
              <a:gd name="connsiteX2" fmla="*/ 1420585 w 1420585"/>
              <a:gd name="connsiteY2" fmla="*/ 76449 h 166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20585" h="166256">
                <a:moveTo>
                  <a:pt x="0" y="166256"/>
                </a:moveTo>
                <a:cubicBezTo>
                  <a:pt x="183696" y="92097"/>
                  <a:pt x="367393" y="17939"/>
                  <a:pt x="604157" y="2971"/>
                </a:cubicBezTo>
                <a:cubicBezTo>
                  <a:pt x="840921" y="-11997"/>
                  <a:pt x="1130753" y="32226"/>
                  <a:pt x="1420585" y="76449"/>
                </a:cubicBezTo>
              </a:path>
            </a:pathLst>
          </a:custGeom>
          <a:noFill/>
          <a:ln>
            <a:solidFill>
              <a:srgbClr val="7030A0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/>
          <p:cNvSpPr/>
          <p:nvPr/>
        </p:nvSpPr>
        <p:spPr>
          <a:xfrm>
            <a:off x="1404257" y="2884833"/>
            <a:ext cx="1412422" cy="204672"/>
          </a:xfrm>
          <a:custGeom>
            <a:avLst/>
            <a:gdLst>
              <a:gd name="connsiteX0" fmla="*/ 1412422 w 1412422"/>
              <a:gd name="connsiteY0" fmla="*/ 0 h 204672"/>
              <a:gd name="connsiteX1" fmla="*/ 604157 w 1412422"/>
              <a:gd name="connsiteY1" fmla="*/ 204107 h 204672"/>
              <a:gd name="connsiteX2" fmla="*/ 0 w 1412422"/>
              <a:gd name="connsiteY2" fmla="*/ 48986 h 204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12422" h="204672">
                <a:moveTo>
                  <a:pt x="1412422" y="0"/>
                </a:moveTo>
                <a:cubicBezTo>
                  <a:pt x="1125991" y="97971"/>
                  <a:pt x="839561" y="195943"/>
                  <a:pt x="604157" y="204107"/>
                </a:cubicBezTo>
                <a:cubicBezTo>
                  <a:pt x="368753" y="212271"/>
                  <a:pt x="184376" y="130628"/>
                  <a:pt x="0" y="48986"/>
                </a:cubicBezTo>
              </a:path>
            </a:pathLst>
          </a:custGeom>
          <a:noFill/>
          <a:ln>
            <a:solidFill>
              <a:srgbClr val="7030A0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/>
          <p:cNvSpPr/>
          <p:nvPr/>
        </p:nvSpPr>
        <p:spPr>
          <a:xfrm>
            <a:off x="1396093" y="3110593"/>
            <a:ext cx="710293" cy="783771"/>
          </a:xfrm>
          <a:custGeom>
            <a:avLst/>
            <a:gdLst>
              <a:gd name="connsiteX0" fmla="*/ 0 w 710293"/>
              <a:gd name="connsiteY0" fmla="*/ 0 h 783771"/>
              <a:gd name="connsiteX1" fmla="*/ 710293 w 710293"/>
              <a:gd name="connsiteY1" fmla="*/ 783771 h 783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10293" h="783771">
                <a:moveTo>
                  <a:pt x="0" y="0"/>
                </a:moveTo>
                <a:lnTo>
                  <a:pt x="710293" y="783771"/>
                </a:lnTo>
              </a:path>
            </a:pathLst>
          </a:custGeom>
          <a:noFill/>
          <a:ln>
            <a:solidFill>
              <a:srgbClr val="7030A0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29"/>
          <p:cNvSpPr/>
          <p:nvPr/>
        </p:nvSpPr>
        <p:spPr>
          <a:xfrm flipH="1">
            <a:off x="6987649" y="2800349"/>
            <a:ext cx="556149" cy="993151"/>
          </a:xfrm>
          <a:custGeom>
            <a:avLst/>
            <a:gdLst>
              <a:gd name="connsiteX0" fmla="*/ 0 w 751114"/>
              <a:gd name="connsiteY0" fmla="*/ 0 h 914400"/>
              <a:gd name="connsiteX1" fmla="*/ 751114 w 751114"/>
              <a:gd name="connsiteY1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51114" h="914400">
                <a:moveTo>
                  <a:pt x="0" y="0"/>
                </a:moveTo>
                <a:lnTo>
                  <a:pt x="751114" y="914400"/>
                </a:lnTo>
              </a:path>
            </a:pathLst>
          </a:custGeom>
          <a:noFill/>
          <a:ln>
            <a:solidFill>
              <a:srgbClr val="C00000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30"/>
          <p:cNvSpPr/>
          <p:nvPr/>
        </p:nvSpPr>
        <p:spPr>
          <a:xfrm>
            <a:off x="5438025" y="2391793"/>
            <a:ext cx="366782" cy="408557"/>
          </a:xfrm>
          <a:custGeom>
            <a:avLst/>
            <a:gdLst>
              <a:gd name="connsiteX0" fmla="*/ 325961 w 366782"/>
              <a:gd name="connsiteY0" fmla="*/ 408557 h 408557"/>
              <a:gd name="connsiteX1" fmla="*/ 7554 w 366782"/>
              <a:gd name="connsiteY1" fmla="*/ 318750 h 408557"/>
              <a:gd name="connsiteX2" fmla="*/ 121854 w 366782"/>
              <a:gd name="connsiteY2" fmla="*/ 343 h 408557"/>
              <a:gd name="connsiteX3" fmla="*/ 366782 w 366782"/>
              <a:gd name="connsiteY3" fmla="*/ 269764 h 408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6782" h="408557">
                <a:moveTo>
                  <a:pt x="325961" y="408557"/>
                </a:moveTo>
                <a:cubicBezTo>
                  <a:pt x="183766" y="397671"/>
                  <a:pt x="41572" y="386786"/>
                  <a:pt x="7554" y="318750"/>
                </a:cubicBezTo>
                <a:cubicBezTo>
                  <a:pt x="-26464" y="250714"/>
                  <a:pt x="61983" y="8507"/>
                  <a:pt x="121854" y="343"/>
                </a:cubicBezTo>
                <a:cubicBezTo>
                  <a:pt x="181725" y="-7821"/>
                  <a:pt x="274253" y="130971"/>
                  <a:pt x="366782" y="269764"/>
                </a:cubicBezTo>
              </a:path>
            </a:pathLst>
          </a:custGeom>
          <a:noFill/>
          <a:ln>
            <a:solidFill>
              <a:srgbClr val="C00000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47385B3C-4A88-CA4A-B72D-319AA43BFB34}"/>
              </a:ext>
            </a:extLst>
          </p:cNvPr>
          <p:cNvSpPr/>
          <p:nvPr/>
        </p:nvSpPr>
        <p:spPr>
          <a:xfrm>
            <a:off x="1339819" y="3183403"/>
            <a:ext cx="710293" cy="783771"/>
          </a:xfrm>
          <a:custGeom>
            <a:avLst/>
            <a:gdLst>
              <a:gd name="connsiteX0" fmla="*/ 0 w 710293"/>
              <a:gd name="connsiteY0" fmla="*/ 0 h 783771"/>
              <a:gd name="connsiteX1" fmla="*/ 710293 w 710293"/>
              <a:gd name="connsiteY1" fmla="*/ 783771 h 783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10293" h="783771">
                <a:moveTo>
                  <a:pt x="0" y="0"/>
                </a:moveTo>
                <a:lnTo>
                  <a:pt x="710293" y="783771"/>
                </a:lnTo>
              </a:path>
            </a:pathLst>
          </a:custGeom>
          <a:noFill/>
          <a:ln>
            <a:solidFill>
              <a:srgbClr val="00B14F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F4420DE5-51D2-4B44-9D69-A3313BCC4218}"/>
              </a:ext>
            </a:extLst>
          </p:cNvPr>
          <p:cNvSpPr/>
          <p:nvPr/>
        </p:nvSpPr>
        <p:spPr>
          <a:xfrm>
            <a:off x="1387929" y="2558255"/>
            <a:ext cx="1420585" cy="166256"/>
          </a:xfrm>
          <a:custGeom>
            <a:avLst/>
            <a:gdLst>
              <a:gd name="connsiteX0" fmla="*/ 0 w 1420585"/>
              <a:gd name="connsiteY0" fmla="*/ 166256 h 166256"/>
              <a:gd name="connsiteX1" fmla="*/ 604157 w 1420585"/>
              <a:gd name="connsiteY1" fmla="*/ 2971 h 166256"/>
              <a:gd name="connsiteX2" fmla="*/ 1420585 w 1420585"/>
              <a:gd name="connsiteY2" fmla="*/ 76449 h 166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20585" h="166256">
                <a:moveTo>
                  <a:pt x="0" y="166256"/>
                </a:moveTo>
                <a:cubicBezTo>
                  <a:pt x="183696" y="92097"/>
                  <a:pt x="367393" y="17939"/>
                  <a:pt x="604157" y="2971"/>
                </a:cubicBezTo>
                <a:cubicBezTo>
                  <a:pt x="840921" y="-11997"/>
                  <a:pt x="1130753" y="32226"/>
                  <a:pt x="1420585" y="76449"/>
                </a:cubicBezTo>
              </a:path>
            </a:pathLst>
          </a:custGeom>
          <a:noFill/>
          <a:ln>
            <a:solidFill>
              <a:srgbClr val="00B14F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121B9AB3-0C43-7F40-9C22-DC6F58E7878B}"/>
              </a:ext>
            </a:extLst>
          </p:cNvPr>
          <p:cNvSpPr/>
          <p:nvPr/>
        </p:nvSpPr>
        <p:spPr>
          <a:xfrm>
            <a:off x="1387929" y="2995540"/>
            <a:ext cx="1412422" cy="204672"/>
          </a:xfrm>
          <a:custGeom>
            <a:avLst/>
            <a:gdLst>
              <a:gd name="connsiteX0" fmla="*/ 1412422 w 1412422"/>
              <a:gd name="connsiteY0" fmla="*/ 0 h 204672"/>
              <a:gd name="connsiteX1" fmla="*/ 604157 w 1412422"/>
              <a:gd name="connsiteY1" fmla="*/ 204107 h 204672"/>
              <a:gd name="connsiteX2" fmla="*/ 0 w 1412422"/>
              <a:gd name="connsiteY2" fmla="*/ 48986 h 204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12422" h="204672">
                <a:moveTo>
                  <a:pt x="1412422" y="0"/>
                </a:moveTo>
                <a:cubicBezTo>
                  <a:pt x="1125991" y="97971"/>
                  <a:pt x="839561" y="195943"/>
                  <a:pt x="604157" y="204107"/>
                </a:cubicBezTo>
                <a:cubicBezTo>
                  <a:pt x="368753" y="212271"/>
                  <a:pt x="184376" y="130628"/>
                  <a:pt x="0" y="48986"/>
                </a:cubicBezTo>
              </a:path>
            </a:pathLst>
          </a:custGeom>
          <a:noFill/>
          <a:ln>
            <a:solidFill>
              <a:srgbClr val="00B14F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93">
                <a:extLst>
                  <a:ext uri="{FF2B5EF4-FFF2-40B4-BE49-F238E27FC236}">
                    <a16:creationId xmlns:a16="http://schemas.microsoft.com/office/drawing/2014/main" id="{A898C620-D878-5A43-893D-A44E384C39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77522" y="5257586"/>
                <a:ext cx="7823577" cy="7881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lnSpc>
                    <a:spcPct val="80000"/>
                  </a:lnSpc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  <m:r>
                          <a:rPr lang="en-US" sz="2400" b="1" i="1">
                            <a:latin typeface="Cambria Math"/>
                          </a:rPr>
                          <m:t>∘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/>
                  <a:t>	iff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⋀ (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)∈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  <a:p>
                <a:pPr>
                  <a:lnSpc>
                    <a:spcPct val="80000"/>
                  </a:lnSpc>
                </a:pPr>
                <a:endParaRPr lang="en-US" sz="800" dirty="0"/>
              </a:p>
              <a:p>
                <a:pPr>
                  <a:lnSpc>
                    <a:spcPct val="80000"/>
                  </a:lnSpc>
                </a:pPr>
                <a:r>
                  <a:rPr lang="en-US" sz="2400" dirty="0"/>
                  <a:t>						iff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lang="en-US" sz="240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400" dirty="0">
                    <a:solidFill>
                      <a:srgbClr val="7030A0"/>
                    </a:solidFill>
                  </a:rPr>
                  <a:t> such that a, b, c is a path</a:t>
                </a:r>
                <a:endParaRPr lang="en-US" sz="2000" dirty="0"/>
              </a:p>
            </p:txBody>
          </p:sp>
        </mc:Choice>
        <mc:Fallback xmlns="">
          <p:sp>
            <p:nvSpPr>
              <p:cNvPr id="35" name="Rectangle 93">
                <a:extLst>
                  <a:ext uri="{FF2B5EF4-FFF2-40B4-BE49-F238E27FC236}">
                    <a16:creationId xmlns:a16="http://schemas.microsoft.com/office/drawing/2014/main" id="{A898C620-D878-5A43-893D-A44E384C39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77522" y="5257586"/>
                <a:ext cx="7823577" cy="788164"/>
              </a:xfrm>
              <a:prstGeom prst="rect">
                <a:avLst/>
              </a:prstGeom>
              <a:blipFill>
                <a:blip r:embed="rId10"/>
                <a:stretch>
                  <a:fillRect t="-14615" b="-1615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reeform 2">
            <a:extLst>
              <a:ext uri="{FF2B5EF4-FFF2-40B4-BE49-F238E27FC236}">
                <a16:creationId xmlns:a16="http://schemas.microsoft.com/office/drawing/2014/main" id="{A3C8E641-1438-80F1-FBAA-4EAAF2E74DFB}"/>
              </a:ext>
            </a:extLst>
          </p:cNvPr>
          <p:cNvSpPr/>
          <p:nvPr/>
        </p:nvSpPr>
        <p:spPr>
          <a:xfrm>
            <a:off x="7138918" y="2288118"/>
            <a:ext cx="366782" cy="408557"/>
          </a:xfrm>
          <a:custGeom>
            <a:avLst/>
            <a:gdLst>
              <a:gd name="connsiteX0" fmla="*/ 325961 w 366782"/>
              <a:gd name="connsiteY0" fmla="*/ 408557 h 408557"/>
              <a:gd name="connsiteX1" fmla="*/ 7554 w 366782"/>
              <a:gd name="connsiteY1" fmla="*/ 318750 h 408557"/>
              <a:gd name="connsiteX2" fmla="*/ 121854 w 366782"/>
              <a:gd name="connsiteY2" fmla="*/ 343 h 408557"/>
              <a:gd name="connsiteX3" fmla="*/ 366782 w 366782"/>
              <a:gd name="connsiteY3" fmla="*/ 269764 h 408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6782" h="408557">
                <a:moveTo>
                  <a:pt x="325961" y="408557"/>
                </a:moveTo>
                <a:cubicBezTo>
                  <a:pt x="183766" y="397671"/>
                  <a:pt x="41572" y="386786"/>
                  <a:pt x="7554" y="318750"/>
                </a:cubicBezTo>
                <a:cubicBezTo>
                  <a:pt x="-26464" y="250714"/>
                  <a:pt x="61983" y="8507"/>
                  <a:pt x="121854" y="343"/>
                </a:cubicBezTo>
                <a:cubicBezTo>
                  <a:pt x="181725" y="-7821"/>
                  <a:pt x="274253" y="130971"/>
                  <a:pt x="366782" y="269764"/>
                </a:cubicBezTo>
              </a:path>
            </a:pathLst>
          </a:custGeom>
          <a:noFill/>
          <a:ln>
            <a:solidFill>
              <a:srgbClr val="C00000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6270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Relational Composition using Digraphs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57200" y="1114778"/>
                <a:ext cx="8266558" cy="8925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600" dirty="0">
                    <a:latin typeface="Franklin Gothic Medium" panose="020B0603020102020204" pitchFamily="34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6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sz="2600" b="1" i="1" smtClean="0">
                        <a:solidFill>
                          <a:srgbClr val="00B050"/>
                        </a:solidFill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6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2600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600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sz="2600" b="1" i="1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sz="2600" b="1" i="1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𝟐</m:t>
                            </m:r>
                          </m:e>
                        </m:d>
                        <m:r>
                          <a:rPr lang="en-US" sz="2600" b="1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, </m:t>
                        </m:r>
                        <m:d>
                          <m:dPr>
                            <m:ctrlPr>
                              <a:rPr lang="en-US" sz="2600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600" b="1" i="1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𝟐</m:t>
                            </m:r>
                            <m:r>
                              <a:rPr lang="en-US" sz="2600" b="1" i="1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sz="2600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</m:d>
                        <m:r>
                          <a:rPr lang="en-US" sz="2600" b="1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, </m:t>
                        </m:r>
                        <m:d>
                          <m:dPr>
                            <m:ctrlPr>
                              <a:rPr lang="en-US" sz="2600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600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sz="2600" b="1" i="1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sz="2600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600" dirty="0">
                    <a:latin typeface="Franklin Gothic Medium" panose="020B0603020102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600" b="1" i="1" smtClean="0">
                        <a:solidFill>
                          <a:srgbClr val="7030A0"/>
                        </a:solidFill>
                        <a:latin typeface="Cambria Math"/>
                      </a:rPr>
                      <m:t>𝑹</m:t>
                    </m:r>
                    <m:r>
                      <a:rPr lang="en-US" sz="2600" b="1" i="1" smtClean="0">
                        <a:solidFill>
                          <a:srgbClr val="7030A0"/>
                        </a:solidFill>
                        <a:latin typeface="Cambria Math"/>
                      </a:rPr>
                      <m:t>={</m:t>
                    </m:r>
                    <m:d>
                      <m:dPr>
                        <m:ctrlPr>
                          <a:rPr lang="en-US" sz="26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  <m:r>
                          <a:rPr lang="en-US" sz="2600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600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𝟐</m:t>
                        </m:r>
                      </m:e>
                    </m:d>
                    <m:r>
                      <a:rPr lang="en-US" sz="2600" b="1" i="1" smtClean="0">
                        <a:solidFill>
                          <a:srgbClr val="7030A0"/>
                        </a:solidFill>
                        <a:latin typeface="Cambria Math"/>
                      </a:rPr>
                      <m:t>,</m:t>
                    </m:r>
                    <m:d>
                      <m:dPr>
                        <m:ctrlPr>
                          <a:rPr lang="en-US" sz="26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𝟐</m:t>
                        </m:r>
                        <m:r>
                          <a:rPr lang="en-US" sz="2600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600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e>
                    </m:d>
                    <m:r>
                      <a:rPr lang="en-US" sz="2600" b="1" i="1" smtClean="0">
                        <a:solidFill>
                          <a:srgbClr val="7030A0"/>
                        </a:solidFill>
                        <a:latin typeface="Cambria Math"/>
                      </a:rPr>
                      <m:t>,</m:t>
                    </m:r>
                    <m:d>
                      <m:dPr>
                        <m:ctrlPr>
                          <a:rPr lang="en-US" sz="26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  <m:r>
                          <a:rPr lang="en-US" sz="2600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600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𝟑</m:t>
                        </m:r>
                      </m:e>
                    </m:d>
                    <m:r>
                      <a:rPr lang="en-US" sz="2600" b="1" i="1" smtClean="0">
                        <a:solidFill>
                          <a:srgbClr val="7030A0"/>
                        </a:solidFill>
                        <a:latin typeface="Cambria Math"/>
                      </a:rPr>
                      <m:t>}</m:t>
                    </m:r>
                  </m:oMath>
                </a14:m>
                <a:endParaRPr lang="en-US" sz="2600" b="1" dirty="0">
                  <a:latin typeface="Franklin Gothic Medium" panose="020B0603020102020204" pitchFamily="34" charset="0"/>
                </a:endParaRPr>
              </a:p>
              <a:p>
                <a:r>
                  <a:rPr lang="en-US" sz="2600" dirty="0">
                    <a:solidFill>
                      <a:srgbClr val="C00000"/>
                    </a:solidFill>
                    <a:latin typeface="Franklin Gothic Medium" panose="020B0603020102020204" pitchFamily="34" charset="0"/>
                  </a:rPr>
                  <a:t>Compute </a:t>
                </a:r>
                <a14:m>
                  <m:oMath xmlns:m="http://schemas.openxmlformats.org/officeDocument/2006/math">
                    <m:r>
                      <a:rPr lang="en-US" sz="26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sz="2600" b="1" i="1" smtClean="0">
                        <a:solidFill>
                          <a:srgbClr val="C00000"/>
                        </a:solidFill>
                        <a:latin typeface="Cambria Math"/>
                      </a:rPr>
                      <m:t>∘</m:t>
                    </m:r>
                    <m:r>
                      <a:rPr lang="en-US" sz="2600" b="1" i="1" smtClean="0">
                        <a:solidFill>
                          <a:srgbClr val="C00000"/>
                        </a:solidFill>
                        <a:latin typeface="Cambria Math"/>
                      </a:rPr>
                      <m:t>𝑹</m:t>
                    </m:r>
                  </m:oMath>
                </a14:m>
                <a:endParaRPr lang="en-US" sz="2600" b="1" dirty="0">
                  <a:solidFill>
                    <a:srgbClr val="C00000"/>
                  </a:solidFill>
                  <a:latin typeface="Franklin Gothic Medium" panose="020B0603020102020204" pitchFamily="34" charset="0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14778"/>
                <a:ext cx="8266558" cy="892552"/>
              </a:xfrm>
              <a:prstGeom prst="rect">
                <a:avLst/>
              </a:prstGeom>
              <a:blipFill>
                <a:blip r:embed="rId10"/>
                <a:stretch>
                  <a:fillRect l="-1382" t="-5634" r="-154" b="-140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/>
          <p:cNvGrpSpPr/>
          <p:nvPr/>
        </p:nvGrpSpPr>
        <p:grpSpPr>
          <a:xfrm>
            <a:off x="977523" y="2626480"/>
            <a:ext cx="2432505" cy="1829812"/>
            <a:chOff x="1065970" y="2512180"/>
            <a:chExt cx="2432505" cy="1829812"/>
          </a:xfrm>
        </p:grpSpPr>
        <p:sp>
          <p:nvSpPr>
            <p:cNvPr id="4" name="Oval 3"/>
            <p:cNvSpPr/>
            <p:nvPr>
              <p:custDataLst>
                <p:tags r:id="rId5"/>
              </p:custDataLst>
            </p:nvPr>
          </p:nvSpPr>
          <p:spPr>
            <a:xfrm>
              <a:off x="2904069" y="251218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" name="Oval 4"/>
            <p:cNvSpPr/>
            <p:nvPr>
              <p:custDataLst>
                <p:tags r:id="rId6"/>
              </p:custDataLst>
            </p:nvPr>
          </p:nvSpPr>
          <p:spPr>
            <a:xfrm>
              <a:off x="1203176" y="262648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" name="Oval 6"/>
            <p:cNvSpPr/>
            <p:nvPr>
              <p:custDataLst>
                <p:tags r:id="rId7"/>
              </p:custDataLst>
            </p:nvPr>
          </p:nvSpPr>
          <p:spPr>
            <a:xfrm>
              <a:off x="2193776" y="3771168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065970" y="2855080"/>
              <a:ext cx="3658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Franklin Gothic Medium"/>
                  <a:cs typeface="Franklin Gothic Medium"/>
                </a:rPr>
                <a:t>1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422376" y="3880327"/>
              <a:ext cx="3658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Franklin Gothic Medium"/>
                  <a:cs typeface="Franklin Gothic Medium"/>
                </a:rPr>
                <a:t>3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132669" y="2644854"/>
              <a:ext cx="3658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Franklin Gothic Medium"/>
                  <a:cs typeface="Franklin Gothic Medium"/>
                </a:rPr>
                <a:t>2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684008" y="2534513"/>
            <a:ext cx="2432505" cy="1829812"/>
            <a:chOff x="1065970" y="2512180"/>
            <a:chExt cx="2432505" cy="1829812"/>
          </a:xfrm>
        </p:grpSpPr>
        <p:sp>
          <p:nvSpPr>
            <p:cNvPr id="13" name="Oval 12"/>
            <p:cNvSpPr/>
            <p:nvPr>
              <p:custDataLst>
                <p:tags r:id="rId2"/>
              </p:custDataLst>
            </p:nvPr>
          </p:nvSpPr>
          <p:spPr>
            <a:xfrm>
              <a:off x="2904069" y="251218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4" name="Oval 13"/>
            <p:cNvSpPr/>
            <p:nvPr>
              <p:custDataLst>
                <p:tags r:id="rId3"/>
              </p:custDataLst>
            </p:nvPr>
          </p:nvSpPr>
          <p:spPr>
            <a:xfrm>
              <a:off x="1203176" y="262648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5" name="Oval 14"/>
            <p:cNvSpPr/>
            <p:nvPr>
              <p:custDataLst>
                <p:tags r:id="rId4"/>
              </p:custDataLst>
            </p:nvPr>
          </p:nvSpPr>
          <p:spPr>
            <a:xfrm>
              <a:off x="2193776" y="3771168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065970" y="2855080"/>
              <a:ext cx="3658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Franklin Gothic Medium"/>
                  <a:cs typeface="Franklin Gothic Medium"/>
                </a:rPr>
                <a:t>1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422376" y="3880327"/>
              <a:ext cx="3658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Franklin Gothic Medium"/>
                  <a:cs typeface="Franklin Gothic Medium"/>
                </a:rPr>
                <a:t>3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132669" y="2644854"/>
              <a:ext cx="3658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Franklin Gothic Medium"/>
                  <a:cs typeface="Franklin Gothic Medium"/>
                </a:rPr>
                <a:t>2</a:t>
              </a:r>
            </a:p>
          </p:txBody>
        </p:sp>
      </p:grpSp>
      <p:sp>
        <p:nvSpPr>
          <p:cNvPr id="20" name="Freeform 19"/>
          <p:cNvSpPr/>
          <p:nvPr/>
        </p:nvSpPr>
        <p:spPr>
          <a:xfrm>
            <a:off x="1387929" y="2674915"/>
            <a:ext cx="1420585" cy="166256"/>
          </a:xfrm>
          <a:custGeom>
            <a:avLst/>
            <a:gdLst>
              <a:gd name="connsiteX0" fmla="*/ 0 w 1420585"/>
              <a:gd name="connsiteY0" fmla="*/ 166256 h 166256"/>
              <a:gd name="connsiteX1" fmla="*/ 604157 w 1420585"/>
              <a:gd name="connsiteY1" fmla="*/ 2971 h 166256"/>
              <a:gd name="connsiteX2" fmla="*/ 1420585 w 1420585"/>
              <a:gd name="connsiteY2" fmla="*/ 76449 h 166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20585" h="166256">
                <a:moveTo>
                  <a:pt x="0" y="166256"/>
                </a:moveTo>
                <a:cubicBezTo>
                  <a:pt x="183696" y="92097"/>
                  <a:pt x="367393" y="17939"/>
                  <a:pt x="604157" y="2971"/>
                </a:cubicBezTo>
                <a:cubicBezTo>
                  <a:pt x="840921" y="-11997"/>
                  <a:pt x="1130753" y="32226"/>
                  <a:pt x="1420585" y="76449"/>
                </a:cubicBezTo>
              </a:path>
            </a:pathLst>
          </a:custGeom>
          <a:noFill/>
          <a:ln>
            <a:solidFill>
              <a:srgbClr val="7030A0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/>
          <p:cNvSpPr/>
          <p:nvPr/>
        </p:nvSpPr>
        <p:spPr>
          <a:xfrm>
            <a:off x="1404257" y="2884833"/>
            <a:ext cx="1412422" cy="204672"/>
          </a:xfrm>
          <a:custGeom>
            <a:avLst/>
            <a:gdLst>
              <a:gd name="connsiteX0" fmla="*/ 1412422 w 1412422"/>
              <a:gd name="connsiteY0" fmla="*/ 0 h 204672"/>
              <a:gd name="connsiteX1" fmla="*/ 604157 w 1412422"/>
              <a:gd name="connsiteY1" fmla="*/ 204107 h 204672"/>
              <a:gd name="connsiteX2" fmla="*/ 0 w 1412422"/>
              <a:gd name="connsiteY2" fmla="*/ 48986 h 204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12422" h="204672">
                <a:moveTo>
                  <a:pt x="1412422" y="0"/>
                </a:moveTo>
                <a:cubicBezTo>
                  <a:pt x="1125991" y="97971"/>
                  <a:pt x="839561" y="195943"/>
                  <a:pt x="604157" y="204107"/>
                </a:cubicBezTo>
                <a:cubicBezTo>
                  <a:pt x="368753" y="212271"/>
                  <a:pt x="184376" y="130628"/>
                  <a:pt x="0" y="48986"/>
                </a:cubicBezTo>
              </a:path>
            </a:pathLst>
          </a:custGeom>
          <a:noFill/>
          <a:ln>
            <a:solidFill>
              <a:srgbClr val="7030A0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/>
          <p:cNvSpPr/>
          <p:nvPr/>
        </p:nvSpPr>
        <p:spPr>
          <a:xfrm>
            <a:off x="1396093" y="3110593"/>
            <a:ext cx="710293" cy="783771"/>
          </a:xfrm>
          <a:custGeom>
            <a:avLst/>
            <a:gdLst>
              <a:gd name="connsiteX0" fmla="*/ 0 w 710293"/>
              <a:gd name="connsiteY0" fmla="*/ 0 h 783771"/>
              <a:gd name="connsiteX1" fmla="*/ 710293 w 710293"/>
              <a:gd name="connsiteY1" fmla="*/ 783771 h 783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10293" h="783771">
                <a:moveTo>
                  <a:pt x="0" y="0"/>
                </a:moveTo>
                <a:lnTo>
                  <a:pt x="710293" y="783771"/>
                </a:lnTo>
              </a:path>
            </a:pathLst>
          </a:custGeom>
          <a:noFill/>
          <a:ln>
            <a:solidFill>
              <a:srgbClr val="7030A0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29"/>
          <p:cNvSpPr/>
          <p:nvPr/>
        </p:nvSpPr>
        <p:spPr>
          <a:xfrm flipH="1">
            <a:off x="6987649" y="2800349"/>
            <a:ext cx="556149" cy="993151"/>
          </a:xfrm>
          <a:custGeom>
            <a:avLst/>
            <a:gdLst>
              <a:gd name="connsiteX0" fmla="*/ 0 w 751114"/>
              <a:gd name="connsiteY0" fmla="*/ 0 h 914400"/>
              <a:gd name="connsiteX1" fmla="*/ 751114 w 751114"/>
              <a:gd name="connsiteY1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51114" h="914400">
                <a:moveTo>
                  <a:pt x="0" y="0"/>
                </a:moveTo>
                <a:lnTo>
                  <a:pt x="751114" y="914400"/>
                </a:lnTo>
              </a:path>
            </a:pathLst>
          </a:custGeom>
          <a:noFill/>
          <a:ln>
            <a:solidFill>
              <a:srgbClr val="C00000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30"/>
          <p:cNvSpPr/>
          <p:nvPr/>
        </p:nvSpPr>
        <p:spPr>
          <a:xfrm>
            <a:off x="5438025" y="2391793"/>
            <a:ext cx="366782" cy="408557"/>
          </a:xfrm>
          <a:custGeom>
            <a:avLst/>
            <a:gdLst>
              <a:gd name="connsiteX0" fmla="*/ 325961 w 366782"/>
              <a:gd name="connsiteY0" fmla="*/ 408557 h 408557"/>
              <a:gd name="connsiteX1" fmla="*/ 7554 w 366782"/>
              <a:gd name="connsiteY1" fmla="*/ 318750 h 408557"/>
              <a:gd name="connsiteX2" fmla="*/ 121854 w 366782"/>
              <a:gd name="connsiteY2" fmla="*/ 343 h 408557"/>
              <a:gd name="connsiteX3" fmla="*/ 366782 w 366782"/>
              <a:gd name="connsiteY3" fmla="*/ 269764 h 408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6782" h="408557">
                <a:moveTo>
                  <a:pt x="325961" y="408557"/>
                </a:moveTo>
                <a:cubicBezTo>
                  <a:pt x="183766" y="397671"/>
                  <a:pt x="41572" y="386786"/>
                  <a:pt x="7554" y="318750"/>
                </a:cubicBezTo>
                <a:cubicBezTo>
                  <a:pt x="-26464" y="250714"/>
                  <a:pt x="61983" y="8507"/>
                  <a:pt x="121854" y="343"/>
                </a:cubicBezTo>
                <a:cubicBezTo>
                  <a:pt x="181725" y="-7821"/>
                  <a:pt x="274253" y="130971"/>
                  <a:pt x="366782" y="269764"/>
                </a:cubicBezTo>
              </a:path>
            </a:pathLst>
          </a:custGeom>
          <a:noFill/>
          <a:ln>
            <a:solidFill>
              <a:srgbClr val="C00000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47385B3C-4A88-CA4A-B72D-319AA43BFB34}"/>
              </a:ext>
            </a:extLst>
          </p:cNvPr>
          <p:cNvSpPr/>
          <p:nvPr/>
        </p:nvSpPr>
        <p:spPr>
          <a:xfrm>
            <a:off x="1339819" y="3183403"/>
            <a:ext cx="710293" cy="783771"/>
          </a:xfrm>
          <a:custGeom>
            <a:avLst/>
            <a:gdLst>
              <a:gd name="connsiteX0" fmla="*/ 0 w 710293"/>
              <a:gd name="connsiteY0" fmla="*/ 0 h 783771"/>
              <a:gd name="connsiteX1" fmla="*/ 710293 w 710293"/>
              <a:gd name="connsiteY1" fmla="*/ 783771 h 783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10293" h="783771">
                <a:moveTo>
                  <a:pt x="0" y="0"/>
                </a:moveTo>
                <a:lnTo>
                  <a:pt x="710293" y="783771"/>
                </a:lnTo>
              </a:path>
            </a:pathLst>
          </a:custGeom>
          <a:noFill/>
          <a:ln>
            <a:solidFill>
              <a:srgbClr val="00B14F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F4420DE5-51D2-4B44-9D69-A3313BCC4218}"/>
              </a:ext>
            </a:extLst>
          </p:cNvPr>
          <p:cNvSpPr/>
          <p:nvPr/>
        </p:nvSpPr>
        <p:spPr>
          <a:xfrm>
            <a:off x="1387929" y="2558255"/>
            <a:ext cx="1420585" cy="166256"/>
          </a:xfrm>
          <a:custGeom>
            <a:avLst/>
            <a:gdLst>
              <a:gd name="connsiteX0" fmla="*/ 0 w 1420585"/>
              <a:gd name="connsiteY0" fmla="*/ 166256 h 166256"/>
              <a:gd name="connsiteX1" fmla="*/ 604157 w 1420585"/>
              <a:gd name="connsiteY1" fmla="*/ 2971 h 166256"/>
              <a:gd name="connsiteX2" fmla="*/ 1420585 w 1420585"/>
              <a:gd name="connsiteY2" fmla="*/ 76449 h 166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20585" h="166256">
                <a:moveTo>
                  <a:pt x="0" y="166256"/>
                </a:moveTo>
                <a:cubicBezTo>
                  <a:pt x="183696" y="92097"/>
                  <a:pt x="367393" y="17939"/>
                  <a:pt x="604157" y="2971"/>
                </a:cubicBezTo>
                <a:cubicBezTo>
                  <a:pt x="840921" y="-11997"/>
                  <a:pt x="1130753" y="32226"/>
                  <a:pt x="1420585" y="76449"/>
                </a:cubicBezTo>
              </a:path>
            </a:pathLst>
          </a:custGeom>
          <a:noFill/>
          <a:ln>
            <a:solidFill>
              <a:srgbClr val="00B14F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121B9AB3-0C43-7F40-9C22-DC6F58E7878B}"/>
              </a:ext>
            </a:extLst>
          </p:cNvPr>
          <p:cNvSpPr/>
          <p:nvPr/>
        </p:nvSpPr>
        <p:spPr>
          <a:xfrm>
            <a:off x="1387929" y="2995540"/>
            <a:ext cx="1412422" cy="204672"/>
          </a:xfrm>
          <a:custGeom>
            <a:avLst/>
            <a:gdLst>
              <a:gd name="connsiteX0" fmla="*/ 1412422 w 1412422"/>
              <a:gd name="connsiteY0" fmla="*/ 0 h 204672"/>
              <a:gd name="connsiteX1" fmla="*/ 604157 w 1412422"/>
              <a:gd name="connsiteY1" fmla="*/ 204107 h 204672"/>
              <a:gd name="connsiteX2" fmla="*/ 0 w 1412422"/>
              <a:gd name="connsiteY2" fmla="*/ 48986 h 204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12422" h="204672">
                <a:moveTo>
                  <a:pt x="1412422" y="0"/>
                </a:moveTo>
                <a:cubicBezTo>
                  <a:pt x="1125991" y="97971"/>
                  <a:pt x="839561" y="195943"/>
                  <a:pt x="604157" y="204107"/>
                </a:cubicBezTo>
                <a:cubicBezTo>
                  <a:pt x="368753" y="212271"/>
                  <a:pt x="184376" y="130628"/>
                  <a:pt x="0" y="48986"/>
                </a:cubicBezTo>
              </a:path>
            </a:pathLst>
          </a:custGeom>
          <a:noFill/>
          <a:ln>
            <a:solidFill>
              <a:srgbClr val="00B14F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51CF2AE-A4B0-5598-AA15-2F198AB64472}"/>
                  </a:ext>
                </a:extLst>
              </p:cNvPr>
              <p:cNvSpPr txBox="1">
                <a:spLocks noChangeArrowheads="1"/>
              </p:cNvSpPr>
              <p:nvPr>
                <p:custDataLst>
                  <p:tags r:id="rId1"/>
                </p:custDataLst>
              </p:nvPr>
            </p:nvSpPr>
            <p:spPr bwMode="auto">
              <a:xfrm>
                <a:off x="784577" y="4964017"/>
                <a:ext cx="7574845" cy="17543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r>
                  <a:rPr lang="en-US" dirty="0">
                    <a:latin typeface="Franklin Gothic Medium" panose="020B0603020102020204" pitchFamily="34" charset="0"/>
                  </a:rPr>
                  <a:t>Special case: 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b="1" i="1">
                        <a:solidFill>
                          <a:srgbClr val="C00000"/>
                        </a:solidFill>
                        <a:latin typeface="Cambria Math"/>
                      </a:rPr>
                      <m:t>∘</m:t>
                    </m:r>
                    <m:r>
                      <a:rPr lang="en-US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en-US" dirty="0">
                    <a:latin typeface="Franklin Gothic Medium" panose="020B0603020102020204" pitchFamily="34" charset="0"/>
                  </a:rPr>
                  <a:t> is paths of length 2.</a:t>
                </a:r>
              </a:p>
              <a:p>
                <a:pPr eaLnBrk="1" hangingPunct="1"/>
                <a:endParaRPr lang="en-US" sz="1200" dirty="0">
                  <a:latin typeface="Franklin Gothic Medium" panose="020B0603020102020204" pitchFamily="34" charset="0"/>
                </a:endParaRPr>
              </a:p>
              <a:p>
                <a:pPr marL="342900" indent="-342900" eaLnBrk="1" hangingPunct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en-US" dirty="0">
                    <a:latin typeface="Franklin Gothic Medium" panose="020B0603020102020204" pitchFamily="34" charset="0"/>
                  </a:rPr>
                  <a:t> is paths of length 1</a:t>
                </a:r>
              </a:p>
              <a:p>
                <a:pPr marL="342900" indent="-342900" eaLnBrk="1" hangingPunct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b="1" i="1" baseline="3000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dirty="0">
                    <a:latin typeface="Franklin Gothic Medium" panose="020B0603020102020204" pitchFamily="34" charset="0"/>
                  </a:rPr>
                  <a:t> is paths of length 0 (can’t go anywhere)</a:t>
                </a:r>
              </a:p>
              <a:p>
                <a:pPr marL="342900" indent="-342900" eaLnBrk="1" hangingPunct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b="1" i="1" baseline="3000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b="1" i="1" baseline="3000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b="1" i="1">
                        <a:solidFill>
                          <a:srgbClr val="C00000"/>
                        </a:solidFill>
                        <a:latin typeface="Cambria Math"/>
                      </a:rPr>
                      <m:t>∘</m:t>
                    </m:r>
                    <m:r>
                      <a:rPr lang="en-US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en-US" dirty="0">
                    <a:latin typeface="Franklin Gothic Medium" panose="020B0603020102020204" pitchFamily="34" charset="0"/>
                  </a:rPr>
                  <a:t> </a:t>
                </a:r>
                <a:r>
                  <a:rPr lang="en-US" dirty="0" err="1">
                    <a:latin typeface="Franklin Gothic Medium" panose="020B0603020102020204" pitchFamily="34" charset="0"/>
                  </a:rPr>
                  <a:t>etc</a:t>
                </a:r>
                <a:r>
                  <a:rPr lang="en-US" dirty="0">
                    <a:latin typeface="Franklin Gothic Medium" panose="020B0603020102020204" pitchFamily="34" charset="0"/>
                  </a:rPr>
                  <a:t>, so is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b="1" i="1" baseline="3000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dirty="0">
                    <a:latin typeface="Franklin Gothic Medium" panose="020B0603020102020204" pitchFamily="34" charset="0"/>
                  </a:rPr>
                  <a:t> paths of length n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51CF2AE-A4B0-5598-AA15-2F198AB644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11"/>
                </p:custDataLst>
              </p:nvPr>
            </p:nvSpPr>
            <p:spPr bwMode="auto">
              <a:xfrm>
                <a:off x="784577" y="4964017"/>
                <a:ext cx="7574845" cy="1754326"/>
              </a:xfrm>
              <a:prstGeom prst="rect">
                <a:avLst/>
              </a:prstGeom>
              <a:blipFill>
                <a:blip r:embed="rId12"/>
                <a:stretch>
                  <a:fillRect l="-1171" t="-2878" b="-791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Freeform 18">
            <a:extLst>
              <a:ext uri="{FF2B5EF4-FFF2-40B4-BE49-F238E27FC236}">
                <a16:creationId xmlns:a16="http://schemas.microsoft.com/office/drawing/2014/main" id="{A65C7CB5-3A68-67A2-8613-F3F172DDF444}"/>
              </a:ext>
            </a:extLst>
          </p:cNvPr>
          <p:cNvSpPr/>
          <p:nvPr/>
        </p:nvSpPr>
        <p:spPr>
          <a:xfrm>
            <a:off x="7138918" y="2288118"/>
            <a:ext cx="366782" cy="408557"/>
          </a:xfrm>
          <a:custGeom>
            <a:avLst/>
            <a:gdLst>
              <a:gd name="connsiteX0" fmla="*/ 325961 w 366782"/>
              <a:gd name="connsiteY0" fmla="*/ 408557 h 408557"/>
              <a:gd name="connsiteX1" fmla="*/ 7554 w 366782"/>
              <a:gd name="connsiteY1" fmla="*/ 318750 h 408557"/>
              <a:gd name="connsiteX2" fmla="*/ 121854 w 366782"/>
              <a:gd name="connsiteY2" fmla="*/ 343 h 408557"/>
              <a:gd name="connsiteX3" fmla="*/ 366782 w 366782"/>
              <a:gd name="connsiteY3" fmla="*/ 269764 h 408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6782" h="408557">
                <a:moveTo>
                  <a:pt x="325961" y="408557"/>
                </a:moveTo>
                <a:cubicBezTo>
                  <a:pt x="183766" y="397671"/>
                  <a:pt x="41572" y="386786"/>
                  <a:pt x="7554" y="318750"/>
                </a:cubicBezTo>
                <a:cubicBezTo>
                  <a:pt x="-26464" y="250714"/>
                  <a:pt x="61983" y="8507"/>
                  <a:pt x="121854" y="343"/>
                </a:cubicBezTo>
                <a:cubicBezTo>
                  <a:pt x="181725" y="-7821"/>
                  <a:pt x="274253" y="130971"/>
                  <a:pt x="366782" y="269764"/>
                </a:cubicBezTo>
              </a:path>
            </a:pathLst>
          </a:custGeom>
          <a:noFill/>
          <a:ln>
            <a:solidFill>
              <a:srgbClr val="C00000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215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ranklin Gothic Medium" panose="020B0603020102020204" pitchFamily="34" charset="0"/>
              </a:rPr>
              <a:t>Paths in Graphs and Relations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7700" y="1590254"/>
            <a:ext cx="8039100" cy="95410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800" dirty="0">
                <a:ea typeface="MS PGothic" pitchFamily="34" charset="-128"/>
                <a:cs typeface="+mn-cs"/>
              </a:rPr>
              <a:t>Def: The </a:t>
            </a:r>
            <a:r>
              <a:rPr lang="en-US" sz="2800" b="1" dirty="0">
                <a:ea typeface="MS PGothic" pitchFamily="34" charset="-128"/>
                <a:cs typeface="+mn-cs"/>
              </a:rPr>
              <a:t>length</a:t>
            </a:r>
            <a:r>
              <a:rPr lang="en-US" sz="2800" dirty="0">
                <a:ea typeface="MS PGothic" pitchFamily="34" charset="-128"/>
                <a:cs typeface="+mn-cs"/>
              </a:rPr>
              <a:t> of a path in a graph is the number of edges in it (counting repetitions if edge used &gt; once).</a:t>
            </a:r>
            <a:endParaRPr lang="en-US" sz="2800" baseline="30000" dirty="0">
              <a:ea typeface="MS PGothic" pitchFamily="34" charset="-128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2">
                <a:extLst>
                  <a:ext uri="{FF2B5EF4-FFF2-40B4-BE49-F238E27FC236}">
                    <a16:creationId xmlns:a16="http://schemas.microsoft.com/office/drawing/2014/main" id="{FDB29F19-D8F3-C64B-BA1B-0DA7005AD47A}"/>
                  </a:ext>
                </a:extLst>
              </p:cNvPr>
              <p:cNvSpPr txBox="1">
                <a:spLocks noChangeArrowheads="1"/>
              </p:cNvSpPr>
              <p:nvPr>
                <p:custDataLst>
                  <p:tags r:id="rId1"/>
                </p:custDataLst>
              </p:nvPr>
            </p:nvSpPr>
            <p:spPr bwMode="auto">
              <a:xfrm>
                <a:off x="1842686" y="3672373"/>
                <a:ext cx="6095969" cy="15638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r>
                  <a:rPr lang="en-US" sz="2200" dirty="0">
                    <a:latin typeface="Franklin Gothic Medium" panose="020B0603020102020204" pitchFamily="34" charset="0"/>
                  </a:rPr>
                  <a:t>Elements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/>
                          </a:rPr>
                          <m:t>𝑹</m:t>
                        </m:r>
                      </m:e>
                      <m:sup>
                        <m:r>
                          <a:rPr lang="en-US" b="1" i="1">
                            <a:latin typeface="Cambria Math"/>
                          </a:rPr>
                          <m:t>𝟎</m:t>
                        </m:r>
                      </m:sup>
                    </m:sSup>
                  </m:oMath>
                </a14:m>
                <a:r>
                  <a:rPr lang="en-US" sz="2200" dirty="0">
                    <a:latin typeface="Franklin Gothic Medium" panose="020B0603020102020204" pitchFamily="34" charset="0"/>
                  </a:rPr>
                  <a:t> correspond to paths of length 0.</a:t>
                </a:r>
              </a:p>
              <a:p>
                <a:pPr eaLnBrk="1" hangingPunct="1"/>
                <a:r>
                  <a:rPr lang="en-US" sz="2200" dirty="0">
                    <a:latin typeface="Franklin Gothic Medium" panose="020B0603020102020204" pitchFamily="34" charset="0"/>
                  </a:rPr>
                  <a:t>Elements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/>
                          </a:rPr>
                          <m:t>𝑹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en-US" sz="2200" dirty="0">
                    <a:latin typeface="Franklin Gothic Medium" panose="020B0603020102020204" pitchFamily="34" charset="0"/>
                  </a:rPr>
                  <a:t> are paths of length 1.</a:t>
                </a:r>
              </a:p>
              <a:p>
                <a:pPr eaLnBrk="1" hangingPunct="1"/>
                <a:r>
                  <a:rPr lang="en-US" sz="2200" dirty="0">
                    <a:latin typeface="Franklin Gothic Medium" panose="020B0603020102020204" pitchFamily="34" charset="0"/>
                  </a:rPr>
                  <a:t>Elements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/>
                          </a:rPr>
                          <m:t>𝑹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2200" dirty="0">
                    <a:latin typeface="Franklin Gothic Medium" panose="020B0603020102020204" pitchFamily="34" charset="0"/>
                  </a:rPr>
                  <a:t> are paths of length 2.</a:t>
                </a:r>
              </a:p>
              <a:p>
                <a:pPr eaLnBrk="1" hangingPunct="1"/>
                <a:r>
                  <a:rPr lang="en-US" sz="2200" dirty="0">
                    <a:latin typeface="Franklin Gothic Medium" panose="020B0603020102020204" pitchFamily="34" charset="0"/>
                  </a:rPr>
                  <a:t>...</a:t>
                </a:r>
                <a:endParaRPr lang="en-US" sz="2200" dirty="0">
                  <a:latin typeface="+mn-lt"/>
                </a:endParaRPr>
              </a:p>
            </p:txBody>
          </p:sp>
        </mc:Choice>
        <mc:Fallback xmlns="">
          <p:sp>
            <p:nvSpPr>
              <p:cNvPr id="6" name="TextBox 2">
                <a:extLst>
                  <a:ext uri="{FF2B5EF4-FFF2-40B4-BE49-F238E27FC236}">
                    <a16:creationId xmlns:a16="http://schemas.microsoft.com/office/drawing/2014/main" id="{FDB29F19-D8F3-C64B-BA1B-0DA7005AD4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3"/>
                </p:custDataLst>
              </p:nvPr>
            </p:nvSpPr>
            <p:spPr bwMode="auto">
              <a:xfrm>
                <a:off x="1842686" y="3672373"/>
                <a:ext cx="6095969" cy="1563890"/>
              </a:xfrm>
              <a:prstGeom prst="rect">
                <a:avLst/>
              </a:prstGeom>
              <a:blipFill>
                <a:blip r:embed="rId4"/>
                <a:stretch>
                  <a:fillRect l="-1040" b="-645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08325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ranklin Gothic Medium" panose="020B0603020102020204" pitchFamily="34" charset="0"/>
              </a:rPr>
              <a:t>Paths in Graphs and Relations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47700" y="3189464"/>
                <a:ext cx="7848600" cy="1508105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28575">
                <a:solidFill>
                  <a:schemeClr val="tx2">
                    <a:lumMod val="50000"/>
                  </a:schemeClr>
                </a:solidFill>
              </a:ln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sz="2800" dirty="0">
                    <a:ea typeface="MS PGothic" pitchFamily="34" charset="-128"/>
                    <a:cs typeface="+mn-cs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latin typeface="Cambria Math" panose="02040503050406030204" pitchFamily="18" charset="0"/>
                        <a:ea typeface="MS PGothic" pitchFamily="34" charset="-128"/>
                        <a:cs typeface="+mn-cs"/>
                      </a:rPr>
                      <m:t>𝑹</m:t>
                    </m:r>
                  </m:oMath>
                </a14:m>
                <a:r>
                  <a:rPr lang="en-US" sz="2800" dirty="0">
                    <a:ea typeface="MS PGothic" pitchFamily="34" charset="-128"/>
                    <a:cs typeface="+mn-cs"/>
                  </a:rPr>
                  <a:t> be a relation on a set 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latin typeface="Cambria Math" panose="02040503050406030204" pitchFamily="18" charset="0"/>
                        <a:ea typeface="MS PGothic" pitchFamily="34" charset="-128"/>
                        <a:cs typeface="+mn-cs"/>
                      </a:rPr>
                      <m:t>𝑨</m:t>
                    </m:r>
                  </m:oMath>
                </a14:m>
                <a:r>
                  <a:rPr lang="en-US" sz="2800" dirty="0">
                    <a:ea typeface="MS PGothic" pitchFamily="34" charset="-128"/>
                    <a:cs typeface="+mn-cs"/>
                  </a:rPr>
                  <a:t>.</a:t>
                </a:r>
              </a:p>
              <a:p>
                <a:pPr>
                  <a:defRPr/>
                </a:pPr>
                <a:endParaRPr lang="en-US" sz="800" dirty="0">
                  <a:ea typeface="MS PGothic" pitchFamily="34" charset="-128"/>
                  <a:cs typeface="+mn-cs"/>
                </a:endParaRPr>
              </a:p>
              <a:p>
                <a:pPr>
                  <a:defRPr/>
                </a:pPr>
                <a:r>
                  <a:rPr lang="en-US" sz="2800" dirty="0">
                    <a:ea typeface="MS PGothic" pitchFamily="34" charset="-128"/>
                    <a:cs typeface="+mn-cs"/>
                  </a:rPr>
                  <a:t>There is a path of length 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latin typeface="Cambria Math" panose="02040503050406030204" pitchFamily="18" charset="0"/>
                        <a:ea typeface="MS PGothic" pitchFamily="34" charset="-128"/>
                        <a:cs typeface="+mn-cs"/>
                      </a:rPr>
                      <m:t>𝒏</m:t>
                    </m:r>
                  </m:oMath>
                </a14:m>
                <a:r>
                  <a:rPr lang="en-US" sz="2800" dirty="0">
                    <a:ea typeface="MS PGothic" pitchFamily="34" charset="-128"/>
                    <a:cs typeface="+mn-cs"/>
                  </a:rPr>
                  <a:t> from </a:t>
                </a:r>
                <a:r>
                  <a:rPr lang="en-US" sz="2800" b="1" dirty="0">
                    <a:ea typeface="MS PGothic" pitchFamily="34" charset="-128"/>
                    <a:cs typeface="+mn-cs"/>
                  </a:rPr>
                  <a:t>a</a:t>
                </a:r>
                <a:r>
                  <a:rPr lang="en-US" sz="2800" dirty="0">
                    <a:ea typeface="MS PGothic" pitchFamily="34" charset="-128"/>
                    <a:cs typeface="+mn-cs"/>
                  </a:rPr>
                  <a:t> to </a:t>
                </a:r>
                <a:r>
                  <a:rPr lang="en-US" sz="2800" b="1" dirty="0">
                    <a:ea typeface="MS PGothic" pitchFamily="34" charset="-128"/>
                    <a:cs typeface="+mn-cs"/>
                  </a:rPr>
                  <a:t>b</a:t>
                </a:r>
                <a:r>
                  <a:rPr lang="en-US" sz="2800" dirty="0">
                    <a:ea typeface="MS PGothic" pitchFamily="34" charset="-128"/>
                    <a:cs typeface="+mn-cs"/>
                  </a:rPr>
                  <a:t> in the digraph for </a:t>
                </a:r>
                <a14:m>
                  <m:oMath xmlns:m="http://schemas.openxmlformats.org/officeDocument/2006/math">
                    <m:r>
                      <a:rPr lang="en-US" sz="2800" b="1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MS PGothic" pitchFamily="34" charset="-128"/>
                      </a:rPr>
                      <m:t>𝑹</m:t>
                    </m:r>
                  </m:oMath>
                </a14:m>
                <a:r>
                  <a:rPr lang="en-US" sz="2800" dirty="0">
                    <a:ea typeface="MS PGothic" pitchFamily="34" charset="-128"/>
                    <a:cs typeface="+mn-cs"/>
                  </a:rPr>
                  <a:t> if and only if (</a:t>
                </a:r>
                <a:r>
                  <a:rPr lang="en-US" sz="2800" b="1" dirty="0" err="1">
                    <a:ea typeface="MS PGothic" pitchFamily="34" charset="-128"/>
                    <a:cs typeface="+mn-cs"/>
                  </a:rPr>
                  <a:t>a,b</a:t>
                </a:r>
                <a:r>
                  <a:rPr lang="en-US" sz="2800" dirty="0">
                    <a:ea typeface="MS PGothic" pitchFamily="34" charset="-128"/>
                    <a:cs typeface="+mn-cs"/>
                  </a:rPr>
                  <a:t>) 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latin typeface="Cambria Math" panose="02040503050406030204" pitchFamily="18" charset="0"/>
                        <a:ea typeface="MS PGothic" pitchFamily="34" charset="-128"/>
                        <a:cs typeface="+mn-cs"/>
                        <a:sym typeface="Symbol"/>
                      </a:rPr>
                      <m:t> </m:t>
                    </m:r>
                    <m:r>
                      <a:rPr lang="en-US" sz="2800" b="1" i="1" dirty="0" err="1" smtClean="0">
                        <a:latin typeface="Cambria Math" panose="02040503050406030204" pitchFamily="18" charset="0"/>
                        <a:ea typeface="MS PGothic" pitchFamily="34" charset="-128"/>
                        <a:cs typeface="+mn-cs"/>
                        <a:sym typeface="Symbol"/>
                      </a:rPr>
                      <m:t>𝑹</m:t>
                    </m:r>
                    <m:r>
                      <a:rPr lang="en-US" sz="2800" b="1" i="1" baseline="30000" dirty="0" err="1" smtClean="0">
                        <a:latin typeface="Cambria Math" panose="02040503050406030204" pitchFamily="18" charset="0"/>
                        <a:ea typeface="MS PGothic" pitchFamily="34" charset="-128"/>
                        <a:cs typeface="+mn-cs"/>
                        <a:sym typeface="Symbol"/>
                      </a:rPr>
                      <m:t>𝒏</m:t>
                    </m:r>
                  </m:oMath>
                </a14:m>
                <a:endParaRPr lang="en-US" sz="2800" b="1" baseline="30000" dirty="0">
                  <a:ea typeface="MS PGothic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700" y="3189464"/>
                <a:ext cx="7848600" cy="1508105"/>
              </a:xfrm>
              <a:prstGeom prst="rect">
                <a:avLst/>
              </a:prstGeom>
              <a:blipFill>
                <a:blip r:embed="rId3"/>
                <a:stretch>
                  <a:fillRect l="-1449" t="-3279" r="-1449" b="-9016"/>
                </a:stretch>
              </a:blipFill>
              <a:ln w="28575">
                <a:solidFill>
                  <a:schemeClr val="tx2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647700" y="1590254"/>
            <a:ext cx="8039100" cy="95410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800" dirty="0">
                <a:ea typeface="MS PGothic" pitchFamily="34" charset="-128"/>
                <a:cs typeface="+mn-cs"/>
              </a:rPr>
              <a:t>Def: The </a:t>
            </a:r>
            <a:r>
              <a:rPr lang="en-US" sz="2800" b="1" dirty="0">
                <a:ea typeface="MS PGothic" pitchFamily="34" charset="-128"/>
                <a:cs typeface="+mn-cs"/>
              </a:rPr>
              <a:t>length</a:t>
            </a:r>
            <a:r>
              <a:rPr lang="en-US" sz="2800" dirty="0">
                <a:ea typeface="MS PGothic" pitchFamily="34" charset="-128"/>
                <a:cs typeface="+mn-cs"/>
              </a:rPr>
              <a:t> of a path in a graph is the number of edges in it (counting repetitions if edge used &gt; once).</a:t>
            </a:r>
            <a:endParaRPr lang="en-US" sz="2800" baseline="30000" dirty="0">
              <a:ea typeface="MS PGothic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9206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ranklin Gothic Medium" panose="020B0603020102020204" pitchFamily="34" charset="0"/>
              </a:rPr>
              <a:t>Connectivity In Graphs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79778" y="3045084"/>
                <a:ext cx="8229600" cy="1384995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19050">
                <a:solidFill>
                  <a:schemeClr val="bg2">
                    <a:lumMod val="25000"/>
                  </a:schemeClr>
                </a:solidFill>
              </a:ln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sz="2800" dirty="0">
                    <a:ea typeface="MS PGothic" pitchFamily="34" charset="-128"/>
                    <a:cs typeface="+mn-cs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latin typeface="Cambria Math" panose="02040503050406030204" pitchFamily="18" charset="0"/>
                        <a:ea typeface="MS PGothic" pitchFamily="34" charset="-128"/>
                        <a:cs typeface="+mn-cs"/>
                      </a:rPr>
                      <m:t>𝑹</m:t>
                    </m:r>
                  </m:oMath>
                </a14:m>
                <a:r>
                  <a:rPr lang="en-US" sz="2800" dirty="0">
                    <a:ea typeface="MS PGothic" pitchFamily="34" charset="-128"/>
                    <a:cs typeface="+mn-cs"/>
                  </a:rPr>
                  <a:t> be a relation on a set 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latin typeface="Cambria Math" panose="02040503050406030204" pitchFamily="18" charset="0"/>
                        <a:ea typeface="MS PGothic" pitchFamily="34" charset="-128"/>
                        <a:cs typeface="+mn-cs"/>
                      </a:rPr>
                      <m:t>𝑨</m:t>
                    </m:r>
                  </m:oMath>
                </a14:m>
                <a:r>
                  <a:rPr lang="en-US" sz="2800" dirty="0">
                    <a:ea typeface="MS PGothic" pitchFamily="34" charset="-128"/>
                    <a:cs typeface="+mn-cs"/>
                  </a:rPr>
                  <a:t>.  The </a:t>
                </a:r>
                <a:r>
                  <a:rPr lang="en-US" sz="2800" b="1" dirty="0">
                    <a:ea typeface="MS PGothic" pitchFamily="34" charset="-128"/>
                    <a:cs typeface="+mn-cs"/>
                  </a:rPr>
                  <a:t>connectivity</a:t>
                </a:r>
                <a:r>
                  <a:rPr lang="en-US" sz="2800" dirty="0">
                    <a:ea typeface="MS PGothic" pitchFamily="34" charset="-128"/>
                    <a:cs typeface="+mn-cs"/>
                  </a:rPr>
                  <a:t> relation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1" i="1" dirty="0" smtClean="0">
                            <a:latin typeface="Cambria Math" panose="02040503050406030204" pitchFamily="18" charset="0"/>
                            <a:ea typeface="MS PGothic" pitchFamily="34" charset="-128"/>
                            <a:cs typeface="+mn-cs"/>
                          </a:rPr>
                        </m:ctrlPr>
                      </m:sSupPr>
                      <m:e>
                        <m:r>
                          <a:rPr lang="en-US" sz="2800" b="1" i="1" dirty="0" smtClean="0">
                            <a:latin typeface="Cambria Math" panose="02040503050406030204" pitchFamily="18" charset="0"/>
                            <a:ea typeface="MS PGothic" pitchFamily="34" charset="-128"/>
                            <a:cs typeface="+mn-cs"/>
                          </a:rPr>
                          <m:t>𝑹</m:t>
                        </m:r>
                      </m:e>
                      <m:sup>
                        <m:r>
                          <a:rPr lang="en-US" sz="2800" b="1" i="1" dirty="0" smtClean="0">
                            <a:latin typeface="Cambria Math" panose="02040503050406030204" pitchFamily="18" charset="0"/>
                            <a:ea typeface="MS PGothic" pitchFamily="34" charset="-128"/>
                            <a:cs typeface="+mn-cs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800" dirty="0">
                    <a:ea typeface="MS PGothic" pitchFamily="34" charset="-128"/>
                    <a:cs typeface="+mn-cs"/>
                  </a:rPr>
                  <a:t> consists of the pairs (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  <a:ea typeface="MS PGothic" pitchFamily="34" charset="-128"/>
                        <a:cs typeface="+mn-cs"/>
                      </a:rPr>
                      <m:t>𝑎</m:t>
                    </m:r>
                  </m:oMath>
                </a14:m>
                <a:r>
                  <a:rPr lang="en-US" sz="2800" dirty="0" err="1">
                    <a:ea typeface="MS PGothic" pitchFamily="34" charset="-128"/>
                    <a:cs typeface="+mn-cs"/>
                  </a:rPr>
                  <a:t>,</a:t>
                </a:r>
                <a14:m>
                  <m:oMath xmlns:m="http://schemas.openxmlformats.org/officeDocument/2006/math">
                    <m:r>
                      <a:rPr lang="en-US" sz="2800" b="0" i="0" dirty="0" smtClean="0">
                        <a:latin typeface="Cambria Math" panose="02040503050406030204" pitchFamily="18" charset="0"/>
                        <a:ea typeface="MS PGothic" pitchFamily="34" charset="-128"/>
                        <a:cs typeface="+mn-cs"/>
                      </a:rPr>
                      <m:t>   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  <a:ea typeface="MS PGothic" pitchFamily="34" charset="-128"/>
                        <a:cs typeface="+mn-cs"/>
                      </a:rPr>
                      <m:t>𝑏</m:t>
                    </m:r>
                  </m:oMath>
                </a14:m>
                <a:r>
                  <a:rPr lang="en-US" sz="2800" dirty="0">
                    <a:ea typeface="MS PGothic" pitchFamily="34" charset="-128"/>
                    <a:cs typeface="+mn-cs"/>
                  </a:rPr>
                  <a:t>) such that there is a path from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  <a:ea typeface="MS PGothic" pitchFamily="34" charset="-128"/>
                        <a:cs typeface="+mn-cs"/>
                      </a:rPr>
                      <m:t>𝑎</m:t>
                    </m:r>
                  </m:oMath>
                </a14:m>
                <a:r>
                  <a:rPr lang="en-US" sz="2800" dirty="0">
                    <a:ea typeface="MS PGothic" pitchFamily="34" charset="-128"/>
                    <a:cs typeface="+mn-cs"/>
                  </a:rPr>
                  <a:t> to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  <a:ea typeface="MS PGothic" pitchFamily="34" charset="-128"/>
                        <a:cs typeface="+mn-cs"/>
                      </a:rPr>
                      <m:t>𝑏</m:t>
                    </m:r>
                  </m:oMath>
                </a14:m>
                <a:r>
                  <a:rPr lang="en-US" sz="2800" dirty="0">
                    <a:ea typeface="MS PGothic" pitchFamily="34" charset="-128"/>
                    <a:cs typeface="+mn-cs"/>
                  </a:rPr>
                  <a:t> in 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latin typeface="Cambria Math" panose="02040503050406030204" pitchFamily="18" charset="0"/>
                        <a:ea typeface="MS PGothic" pitchFamily="34" charset="-128"/>
                        <a:cs typeface="+mn-cs"/>
                      </a:rPr>
                      <m:t>𝑹</m:t>
                    </m:r>
                  </m:oMath>
                </a14:m>
                <a:r>
                  <a:rPr lang="en-US" sz="2800" dirty="0">
                    <a:ea typeface="MS PGothic" pitchFamily="34" charset="-128"/>
                    <a:cs typeface="+mn-cs"/>
                  </a:rPr>
                  <a:t>.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778" y="3045084"/>
                <a:ext cx="8229600" cy="1384995"/>
              </a:xfrm>
              <a:prstGeom prst="rect">
                <a:avLst/>
              </a:prstGeom>
              <a:blipFill>
                <a:blip r:embed="rId2"/>
                <a:stretch>
                  <a:fillRect l="-1382" t="-3571" r="-1382" b="-8929"/>
                </a:stretch>
              </a:blipFill>
              <a:ln w="19050">
                <a:solidFill>
                  <a:schemeClr val="bg2">
                    <a:lumMod val="2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319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021331"/>
            <a:ext cx="3105150" cy="1503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727498" y="6134099"/>
                <a:ext cx="639117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Note:  The Rosen book uses the wrong definition of this quantity.</a:t>
                </a:r>
              </a:p>
              <a:p>
                <a:r>
                  <a:rPr lang="en-US" b="1" dirty="0"/>
                  <a:t>What the Rosen defines (ignoring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b="1" dirty="0"/>
                  <a:t>) is usually called R</a:t>
                </a:r>
                <a:r>
                  <a:rPr lang="en-US" b="1" baseline="30000" dirty="0"/>
                  <a:t>+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7498" y="6134099"/>
                <a:ext cx="6391173" cy="646331"/>
              </a:xfrm>
              <a:prstGeom prst="rect">
                <a:avLst/>
              </a:prstGeom>
              <a:blipFill>
                <a:blip r:embed="rId4"/>
                <a:stretch>
                  <a:fillRect l="-763"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479778" y="1363107"/>
            <a:ext cx="8229600" cy="95410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bg2">
                <a:lumMod val="25000"/>
              </a:schemeClr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800" b="1" dirty="0">
                <a:ea typeface="MS PGothic" pitchFamily="34" charset="-128"/>
                <a:cs typeface="+mn-cs"/>
              </a:rPr>
              <a:t>Def</a:t>
            </a:r>
            <a:r>
              <a:rPr lang="en-US" sz="2800" dirty="0">
                <a:ea typeface="MS PGothic" pitchFamily="34" charset="-128"/>
                <a:cs typeface="+mn-cs"/>
              </a:rPr>
              <a:t>: Two vertices in a graph are </a:t>
            </a:r>
            <a:r>
              <a:rPr lang="en-US" sz="2800" b="1" dirty="0">
                <a:ea typeface="MS PGothic" pitchFamily="34" charset="-128"/>
                <a:cs typeface="+mn-cs"/>
              </a:rPr>
              <a:t>connected</a:t>
            </a:r>
            <a:r>
              <a:rPr lang="en-US" sz="2800" dirty="0">
                <a:ea typeface="MS PGothic" pitchFamily="34" charset="-128"/>
                <a:cs typeface="+mn-cs"/>
              </a:rPr>
              <a:t> iff there is a path between them.</a:t>
            </a:r>
          </a:p>
        </p:txBody>
      </p:sp>
    </p:spTree>
    <p:extLst>
      <p:ext uri="{BB962C8B-B14F-4D97-AF65-F5344CB8AC3E}">
        <p14:creationId xmlns:p14="http://schemas.microsoft.com/office/powerpoint/2010/main" val="24417250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Properties of Relations show up in Graphs</a:t>
            </a:r>
          </a:p>
        </p:txBody>
      </p:sp>
      <p:sp>
        <p:nvSpPr>
          <p:cNvPr id="6146" name="TextBox 3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8533" y="1016063"/>
            <a:ext cx="366491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2800" dirty="0">
                <a:latin typeface="Calibri" panose="020F0502020204030204" pitchFamily="34" charset="0"/>
              </a:rPr>
              <a:t>Let R be a relation on A.</a:t>
            </a:r>
          </a:p>
        </p:txBody>
      </p:sp>
      <p:sp>
        <p:nvSpPr>
          <p:cNvPr id="5" name="TextBox 4"/>
          <p:cNvSpPr txBox="1"/>
          <p:nvPr>
            <p:custDataLst>
              <p:tags r:id="rId3"/>
            </p:custDataLst>
          </p:nvPr>
        </p:nvSpPr>
        <p:spPr>
          <a:xfrm>
            <a:off x="539042" y="1619195"/>
            <a:ext cx="8065915" cy="5232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bg2">
                <a:lumMod val="2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800" dirty="0">
                <a:cs typeface="Calibri" panose="020F0502020204030204" pitchFamily="34" charset="0"/>
              </a:rPr>
              <a:t>R is </a:t>
            </a:r>
            <a:r>
              <a:rPr lang="en-US" sz="2800" b="1" dirty="0">
                <a:cs typeface="Calibri" panose="020F0502020204030204" pitchFamily="34" charset="0"/>
              </a:rPr>
              <a:t>reflexive</a:t>
            </a:r>
            <a:r>
              <a:rPr lang="en-US" sz="2800" dirty="0">
                <a:cs typeface="Calibri" panose="020F0502020204030204" pitchFamily="34" charset="0"/>
              </a:rPr>
              <a:t> </a:t>
            </a:r>
            <a:r>
              <a:rPr lang="en-US" sz="2800" dirty="0" err="1">
                <a:cs typeface="Calibri" panose="020F0502020204030204" pitchFamily="34" charset="0"/>
              </a:rPr>
              <a:t>iff</a:t>
            </a:r>
            <a:r>
              <a:rPr lang="en-US" sz="2800" dirty="0">
                <a:cs typeface="Calibri" panose="020F0502020204030204" pitchFamily="34" charset="0"/>
              </a:rPr>
              <a:t> (</a:t>
            </a:r>
            <a:r>
              <a:rPr lang="en-US" sz="2800" dirty="0" err="1">
                <a:cs typeface="Calibri" panose="020F0502020204030204" pitchFamily="34" charset="0"/>
              </a:rPr>
              <a:t>a,a</a:t>
            </a:r>
            <a:r>
              <a:rPr lang="en-US" sz="2800" dirty="0">
                <a:cs typeface="Calibri" panose="020F0502020204030204" pitchFamily="34" charset="0"/>
              </a:rPr>
              <a:t>) </a:t>
            </a:r>
            <a:r>
              <a:rPr lang="en-US" sz="2800" dirty="0">
                <a:cs typeface="Calibri" panose="020F0502020204030204" pitchFamily="34" charset="0"/>
                <a:sym typeface="Symbol"/>
              </a:rPr>
              <a:t></a:t>
            </a:r>
            <a:r>
              <a:rPr lang="en-US" sz="2800" dirty="0">
                <a:cs typeface="Calibri" panose="020F0502020204030204" pitchFamily="34" charset="0"/>
              </a:rPr>
              <a:t> R for every a </a:t>
            </a:r>
            <a:r>
              <a:rPr lang="en-US" sz="2800" dirty="0">
                <a:cs typeface="Calibri" panose="020F0502020204030204" pitchFamily="34" charset="0"/>
                <a:sym typeface="Symbol"/>
              </a:rPr>
              <a:t></a:t>
            </a:r>
            <a:r>
              <a:rPr lang="en-US" sz="2800" dirty="0">
                <a:cs typeface="Calibri" panose="020F0502020204030204" pitchFamily="34" charset="0"/>
              </a:rPr>
              <a:t> A</a:t>
            </a:r>
          </a:p>
        </p:txBody>
      </p:sp>
      <p:sp>
        <p:nvSpPr>
          <p:cNvPr id="6" name="TextBox 5"/>
          <p:cNvSpPr txBox="1"/>
          <p:nvPr>
            <p:custDataLst>
              <p:tags r:id="rId4"/>
            </p:custDataLst>
          </p:nvPr>
        </p:nvSpPr>
        <p:spPr>
          <a:xfrm>
            <a:off x="539043" y="2857908"/>
            <a:ext cx="8065914" cy="5232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bg2">
                <a:lumMod val="2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R is 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symmetric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iff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a,b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en-US" sz="2800" dirty="0">
                <a:latin typeface="Cambria Math" panose="02040503050406030204" pitchFamily="18" charset="0"/>
                <a:cs typeface="Calibri" panose="020F0502020204030204" pitchFamily="34" charset="0"/>
                <a:sym typeface="Symbol"/>
              </a:rPr>
              <a:t>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R implies (b, a)</a:t>
            </a:r>
            <a:r>
              <a:rPr lang="en-US" sz="2800" dirty="0">
                <a:latin typeface="Cambria Math" panose="02040503050406030204" pitchFamily="18" charset="0"/>
                <a:cs typeface="Calibri" panose="020F0502020204030204" pitchFamily="34" charset="0"/>
                <a:sym typeface="Symbol"/>
              </a:rPr>
              <a:t>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R</a:t>
            </a:r>
          </a:p>
        </p:txBody>
      </p:sp>
      <p:sp>
        <p:nvSpPr>
          <p:cNvPr id="8" name="TextBox 7"/>
          <p:cNvSpPr txBox="1"/>
          <p:nvPr>
            <p:custDataLst>
              <p:tags r:id="rId5"/>
            </p:custDataLst>
          </p:nvPr>
        </p:nvSpPr>
        <p:spPr>
          <a:xfrm>
            <a:off x="539042" y="5380178"/>
            <a:ext cx="8426824" cy="5232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bg2">
                <a:lumMod val="2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R is 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transitive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iff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a,b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en-US" sz="2800" dirty="0">
                <a:latin typeface="Cambria Math" panose="02040503050406030204" pitchFamily="18" charset="0"/>
                <a:cs typeface="Calibri" panose="020F0502020204030204" pitchFamily="34" charset="0"/>
                <a:sym typeface="Symbol"/>
              </a:rPr>
              <a:t>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R and (b, c)</a:t>
            </a:r>
            <a:r>
              <a:rPr lang="en-US" sz="2800" dirty="0">
                <a:latin typeface="Cambria Math" panose="02040503050406030204" pitchFamily="18" charset="0"/>
                <a:cs typeface="Calibri" panose="020F0502020204030204" pitchFamily="34" charset="0"/>
                <a:sym typeface="Symbol"/>
              </a:rPr>
              <a:t>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R </a:t>
            </a:r>
            <a:r>
              <a:rPr lang="en-US" sz="2800" dirty="0">
                <a:cs typeface="Calibri" panose="020F0502020204030204" pitchFamily="34" charset="0"/>
                <a:sym typeface="Symbol"/>
              </a:rPr>
              <a:t>implies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(a, c) </a:t>
            </a:r>
            <a:r>
              <a:rPr lang="en-US" sz="2800" dirty="0">
                <a:latin typeface="Cambria Math" panose="02040503050406030204" pitchFamily="18" charset="0"/>
                <a:cs typeface="Calibri" panose="020F0502020204030204" pitchFamily="34" charset="0"/>
                <a:sym typeface="Symbol"/>
              </a:rPr>
              <a:t>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>
                <p:custDataLst>
                  <p:tags r:id="rId6"/>
                </p:custDataLst>
              </p:nvPr>
            </p:nvSpPr>
            <p:spPr>
              <a:xfrm>
                <a:off x="359748" y="4162037"/>
                <a:ext cx="8606118" cy="52322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28575">
                <a:solidFill>
                  <a:schemeClr val="bg2">
                    <a:lumMod val="25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R is </a:t>
                </a:r>
                <a:r>
                  <a:rPr lang="en-US" sz="2800" b="1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antisymmetric</a:t>
                </a:r>
                <a:r>
                  <a:rPr lang="en-US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2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iff</a:t>
                </a:r>
                <a:r>
                  <a:rPr lang="en-US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(</a:t>
                </a:r>
                <a:r>
                  <a:rPr lang="en-US" sz="2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a,b</a:t>
                </a:r>
                <a:r>
                  <a:rPr lang="en-US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) </a:t>
                </a:r>
                <a:r>
                  <a:rPr lang="en-US" sz="2800" dirty="0">
                    <a:latin typeface="Cambria Math" panose="02040503050406030204" pitchFamily="18" charset="0"/>
                    <a:cs typeface="Calibri" panose="020F0502020204030204" pitchFamily="34" charset="0"/>
                    <a:sym typeface="Symbol"/>
                  </a:rPr>
                  <a:t></a:t>
                </a:r>
                <a:r>
                  <a:rPr lang="en-US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R and a </a:t>
                </a:r>
                <a:r>
                  <a:rPr lang="en-US" sz="2800" dirty="0">
                    <a:latin typeface="Cambria Math" panose="02040503050406030204" pitchFamily="18" charset="0"/>
                    <a:cs typeface="Calibri" panose="020F0502020204030204" pitchFamily="34" charset="0"/>
                    <a:sym typeface="Symbol"/>
                  </a:rPr>
                  <a:t></a:t>
                </a:r>
                <a:r>
                  <a:rPr lang="en-US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b implies (</a:t>
                </a:r>
                <a:r>
                  <a:rPr lang="en-US" sz="2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b,a</a:t>
                </a:r>
                <a:r>
                  <a:rPr lang="en-US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)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  <a:cs typeface="Arial" charset="0"/>
                      </a:rPr>
                      <m:t>∉</m:t>
                    </m:r>
                  </m:oMath>
                </a14:m>
                <a:r>
                  <a:rPr lang="en-US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R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8"/>
                </p:custDataLst>
              </p:nvPr>
            </p:nvSpPr>
            <p:spPr>
              <a:xfrm>
                <a:off x="359748" y="4162037"/>
                <a:ext cx="8606118" cy="523220"/>
              </a:xfrm>
              <a:prstGeom prst="rect">
                <a:avLst/>
              </a:prstGeom>
              <a:blipFill rotWithShape="0">
                <a:blip r:embed="rId9"/>
                <a:stretch>
                  <a:fillRect l="-1270" t="-12088" b="-27473"/>
                </a:stretch>
              </a:blipFill>
              <a:ln w="28575">
                <a:solidFill>
                  <a:schemeClr val="bg2">
                    <a:lumMod val="2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33249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Properties of Relations show up in Graphs</a:t>
            </a:r>
          </a:p>
        </p:txBody>
      </p:sp>
      <p:sp>
        <p:nvSpPr>
          <p:cNvPr id="6146" name="TextBox 3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8533" y="1016063"/>
            <a:ext cx="366491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2800" dirty="0">
                <a:latin typeface="Calibri" panose="020F0502020204030204" pitchFamily="34" charset="0"/>
              </a:rPr>
              <a:t>Let R be a relation on A.</a:t>
            </a:r>
          </a:p>
        </p:txBody>
      </p:sp>
      <p:sp>
        <p:nvSpPr>
          <p:cNvPr id="5" name="TextBox 4"/>
          <p:cNvSpPr txBox="1"/>
          <p:nvPr>
            <p:custDataLst>
              <p:tags r:id="rId3"/>
            </p:custDataLst>
          </p:nvPr>
        </p:nvSpPr>
        <p:spPr>
          <a:xfrm>
            <a:off x="539042" y="1619195"/>
            <a:ext cx="8065915" cy="5232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bg2">
                <a:lumMod val="2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800" dirty="0">
                <a:cs typeface="Calibri" panose="020F0502020204030204" pitchFamily="34" charset="0"/>
              </a:rPr>
              <a:t>R is </a:t>
            </a:r>
            <a:r>
              <a:rPr lang="en-US" sz="2800" b="1" dirty="0">
                <a:cs typeface="Calibri" panose="020F0502020204030204" pitchFamily="34" charset="0"/>
              </a:rPr>
              <a:t>reflexive</a:t>
            </a:r>
            <a:r>
              <a:rPr lang="en-US" sz="2800" dirty="0">
                <a:cs typeface="Calibri" panose="020F0502020204030204" pitchFamily="34" charset="0"/>
              </a:rPr>
              <a:t> </a:t>
            </a:r>
            <a:r>
              <a:rPr lang="en-US" sz="2800" dirty="0" err="1">
                <a:cs typeface="Calibri" panose="020F0502020204030204" pitchFamily="34" charset="0"/>
              </a:rPr>
              <a:t>iff</a:t>
            </a:r>
            <a:r>
              <a:rPr lang="en-US" sz="2800" dirty="0">
                <a:cs typeface="Calibri" panose="020F0502020204030204" pitchFamily="34" charset="0"/>
              </a:rPr>
              <a:t> (</a:t>
            </a:r>
            <a:r>
              <a:rPr lang="en-US" sz="2800" dirty="0" err="1">
                <a:cs typeface="Calibri" panose="020F0502020204030204" pitchFamily="34" charset="0"/>
              </a:rPr>
              <a:t>a,a</a:t>
            </a:r>
            <a:r>
              <a:rPr lang="en-US" sz="2800" dirty="0">
                <a:cs typeface="Calibri" panose="020F0502020204030204" pitchFamily="34" charset="0"/>
              </a:rPr>
              <a:t>) </a:t>
            </a:r>
            <a:r>
              <a:rPr lang="en-US" sz="2800" dirty="0">
                <a:cs typeface="Calibri" panose="020F0502020204030204" pitchFamily="34" charset="0"/>
                <a:sym typeface="Symbol"/>
              </a:rPr>
              <a:t></a:t>
            </a:r>
            <a:r>
              <a:rPr lang="en-US" sz="2800" dirty="0">
                <a:cs typeface="Calibri" panose="020F0502020204030204" pitchFamily="34" charset="0"/>
              </a:rPr>
              <a:t> R for every a </a:t>
            </a:r>
            <a:r>
              <a:rPr lang="en-US" sz="2800" dirty="0">
                <a:cs typeface="Calibri" panose="020F0502020204030204" pitchFamily="34" charset="0"/>
                <a:sym typeface="Symbol"/>
              </a:rPr>
              <a:t></a:t>
            </a:r>
            <a:r>
              <a:rPr lang="en-US" sz="2800" dirty="0">
                <a:cs typeface="Calibri" panose="020F0502020204030204" pitchFamily="34" charset="0"/>
              </a:rPr>
              <a:t> A</a:t>
            </a:r>
          </a:p>
        </p:txBody>
      </p:sp>
      <p:sp>
        <p:nvSpPr>
          <p:cNvPr id="6" name="TextBox 5"/>
          <p:cNvSpPr txBox="1"/>
          <p:nvPr>
            <p:custDataLst>
              <p:tags r:id="rId4"/>
            </p:custDataLst>
          </p:nvPr>
        </p:nvSpPr>
        <p:spPr>
          <a:xfrm>
            <a:off x="539043" y="2857908"/>
            <a:ext cx="8065914" cy="5232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bg2">
                <a:lumMod val="2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R is 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symmetric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iff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a,b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en-US" sz="2800" dirty="0">
                <a:latin typeface="Cambria Math" panose="02040503050406030204" pitchFamily="18" charset="0"/>
                <a:cs typeface="Calibri" panose="020F0502020204030204" pitchFamily="34" charset="0"/>
                <a:sym typeface="Symbol"/>
              </a:rPr>
              <a:t>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R implies (b, a)</a:t>
            </a:r>
            <a:r>
              <a:rPr lang="en-US" sz="2800" dirty="0">
                <a:latin typeface="Cambria Math" panose="02040503050406030204" pitchFamily="18" charset="0"/>
                <a:cs typeface="Calibri" panose="020F0502020204030204" pitchFamily="34" charset="0"/>
                <a:sym typeface="Symbol"/>
              </a:rPr>
              <a:t>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R</a:t>
            </a:r>
          </a:p>
        </p:txBody>
      </p:sp>
      <p:sp>
        <p:nvSpPr>
          <p:cNvPr id="8" name="TextBox 7"/>
          <p:cNvSpPr txBox="1"/>
          <p:nvPr>
            <p:custDataLst>
              <p:tags r:id="rId5"/>
            </p:custDataLst>
          </p:nvPr>
        </p:nvSpPr>
        <p:spPr>
          <a:xfrm>
            <a:off x="539042" y="5380178"/>
            <a:ext cx="8426824" cy="5232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bg2">
                <a:lumMod val="2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R is 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transitive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iff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a,b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en-US" sz="2800" dirty="0">
                <a:latin typeface="Cambria Math" panose="02040503050406030204" pitchFamily="18" charset="0"/>
                <a:cs typeface="Calibri" panose="020F0502020204030204" pitchFamily="34" charset="0"/>
                <a:sym typeface="Symbol"/>
              </a:rPr>
              <a:t>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R and (b, c)</a:t>
            </a:r>
            <a:r>
              <a:rPr lang="en-US" sz="2800" dirty="0">
                <a:latin typeface="Cambria Math" panose="02040503050406030204" pitchFamily="18" charset="0"/>
                <a:cs typeface="Calibri" panose="020F0502020204030204" pitchFamily="34" charset="0"/>
                <a:sym typeface="Symbol"/>
              </a:rPr>
              <a:t>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R </a:t>
            </a:r>
            <a:r>
              <a:rPr lang="en-US" sz="2800" dirty="0">
                <a:cs typeface="Calibri" panose="020F0502020204030204" pitchFamily="34" charset="0"/>
                <a:sym typeface="Symbol"/>
              </a:rPr>
              <a:t>implies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(a, c) </a:t>
            </a:r>
            <a:r>
              <a:rPr lang="en-US" sz="2800" dirty="0">
                <a:latin typeface="Cambria Math" panose="02040503050406030204" pitchFamily="18" charset="0"/>
                <a:cs typeface="Calibri" panose="020F0502020204030204" pitchFamily="34" charset="0"/>
                <a:sym typeface="Symbol"/>
              </a:rPr>
              <a:t>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>
                <p:custDataLst>
                  <p:tags r:id="rId6"/>
                </p:custDataLst>
              </p:nvPr>
            </p:nvSpPr>
            <p:spPr>
              <a:xfrm>
                <a:off x="359748" y="4162037"/>
                <a:ext cx="8606118" cy="52322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28575">
                <a:solidFill>
                  <a:schemeClr val="bg2">
                    <a:lumMod val="25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R is </a:t>
                </a:r>
                <a:r>
                  <a:rPr lang="en-US" sz="2800" b="1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antisymmetric</a:t>
                </a:r>
                <a:r>
                  <a:rPr lang="en-US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2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iff</a:t>
                </a:r>
                <a:r>
                  <a:rPr lang="en-US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(</a:t>
                </a:r>
                <a:r>
                  <a:rPr lang="en-US" sz="2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a,b</a:t>
                </a:r>
                <a:r>
                  <a:rPr lang="en-US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) </a:t>
                </a:r>
                <a:r>
                  <a:rPr lang="en-US" sz="2800" dirty="0">
                    <a:latin typeface="Cambria Math" panose="02040503050406030204" pitchFamily="18" charset="0"/>
                    <a:cs typeface="Calibri" panose="020F0502020204030204" pitchFamily="34" charset="0"/>
                    <a:sym typeface="Symbol"/>
                  </a:rPr>
                  <a:t></a:t>
                </a:r>
                <a:r>
                  <a:rPr lang="en-US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R and a </a:t>
                </a:r>
                <a:r>
                  <a:rPr lang="en-US" sz="2800" dirty="0">
                    <a:latin typeface="Cambria Math" panose="02040503050406030204" pitchFamily="18" charset="0"/>
                    <a:cs typeface="Calibri" panose="020F0502020204030204" pitchFamily="34" charset="0"/>
                    <a:sym typeface="Symbol"/>
                  </a:rPr>
                  <a:t></a:t>
                </a:r>
                <a:r>
                  <a:rPr lang="en-US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b implies (</a:t>
                </a:r>
                <a:r>
                  <a:rPr lang="en-US" sz="2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b,a</a:t>
                </a:r>
                <a:r>
                  <a:rPr lang="en-US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)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  <a:cs typeface="Arial" charset="0"/>
                      </a:rPr>
                      <m:t>∉</m:t>
                    </m:r>
                  </m:oMath>
                </a14:m>
                <a:r>
                  <a:rPr lang="en-US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R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22"/>
                </p:custDataLst>
              </p:nvPr>
            </p:nvSpPr>
            <p:spPr>
              <a:xfrm>
                <a:off x="359748" y="4162037"/>
                <a:ext cx="8606118" cy="523220"/>
              </a:xfrm>
              <a:prstGeom prst="rect">
                <a:avLst/>
              </a:prstGeom>
              <a:blipFill rotWithShape="0">
                <a:blip r:embed="rId23"/>
                <a:stretch>
                  <a:fillRect l="-1270" t="-12088" b="-27473"/>
                </a:stretch>
              </a:blipFill>
              <a:ln w="28575">
                <a:solidFill>
                  <a:schemeClr val="bg2">
                    <a:lumMod val="2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Oval 10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2643251" y="2391019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2357053" y="2323986"/>
            <a:ext cx="286198" cy="207945"/>
          </a:xfrm>
          <a:custGeom>
            <a:avLst/>
            <a:gdLst>
              <a:gd name="connsiteX0" fmla="*/ 533524 w 602349"/>
              <a:gd name="connsiteY0" fmla="*/ 255412 h 393899"/>
              <a:gd name="connsiteX1" fmla="*/ 12414 w 602349"/>
              <a:gd name="connsiteY1" fmla="*/ 383231 h 393899"/>
              <a:gd name="connsiteX2" fmla="*/ 199227 w 602349"/>
              <a:gd name="connsiteY2" fmla="*/ 9605 h 393899"/>
              <a:gd name="connsiteX3" fmla="*/ 602349 w 602349"/>
              <a:gd name="connsiteY3" fmla="*/ 147257 h 393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2349" h="393899">
                <a:moveTo>
                  <a:pt x="533524" y="255412"/>
                </a:moveTo>
                <a:cubicBezTo>
                  <a:pt x="300827" y="339805"/>
                  <a:pt x="68130" y="424199"/>
                  <a:pt x="12414" y="383231"/>
                </a:cubicBezTo>
                <a:cubicBezTo>
                  <a:pt x="-43302" y="342263"/>
                  <a:pt x="100905" y="48934"/>
                  <a:pt x="199227" y="9605"/>
                </a:cubicBezTo>
                <a:cubicBezTo>
                  <a:pt x="297549" y="-29724"/>
                  <a:pt x="449949" y="58766"/>
                  <a:pt x="602349" y="147257"/>
                </a:cubicBezTo>
              </a:path>
            </a:pathLst>
          </a:custGeom>
          <a:noFill/>
          <a:ln>
            <a:solidFill>
              <a:srgbClr val="7030A0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799673" y="2197125"/>
            <a:ext cx="19782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at every node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2345903" y="3671658"/>
            <a:ext cx="763647" cy="102650"/>
            <a:chOff x="2345903" y="3671658"/>
            <a:chExt cx="763647" cy="102650"/>
          </a:xfrm>
        </p:grpSpPr>
        <p:sp>
          <p:nvSpPr>
            <p:cNvPr id="23" name="Oval 22"/>
            <p:cNvSpPr>
              <a:spLocks noChangeAspect="1"/>
            </p:cNvSpPr>
            <p:nvPr>
              <p:custDataLst>
                <p:tags r:id="rId19"/>
              </p:custDataLst>
            </p:nvPr>
          </p:nvSpPr>
          <p:spPr>
            <a:xfrm>
              <a:off x="3018110" y="3671658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4" name="Oval 23"/>
            <p:cNvSpPr>
              <a:spLocks noChangeAspect="1"/>
            </p:cNvSpPr>
            <p:nvPr>
              <p:custDataLst>
                <p:tags r:id="rId20"/>
              </p:custDataLst>
            </p:nvPr>
          </p:nvSpPr>
          <p:spPr>
            <a:xfrm>
              <a:off x="2345903" y="3682868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3582882" y="3506507"/>
            <a:ext cx="4507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or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4571999" y="3686014"/>
            <a:ext cx="763647" cy="102650"/>
            <a:chOff x="2345903" y="3671658"/>
            <a:chExt cx="763647" cy="102650"/>
          </a:xfrm>
        </p:grpSpPr>
        <p:sp>
          <p:nvSpPr>
            <p:cNvPr id="28" name="Oval 27"/>
            <p:cNvSpPr>
              <a:spLocks noChangeAspect="1"/>
            </p:cNvSpPr>
            <p:nvPr>
              <p:custDataLst>
                <p:tags r:id="rId17"/>
              </p:custDataLst>
            </p:nvPr>
          </p:nvSpPr>
          <p:spPr>
            <a:xfrm>
              <a:off x="3018110" y="3671658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9" name="Oval 28"/>
            <p:cNvSpPr>
              <a:spLocks noChangeAspect="1"/>
            </p:cNvSpPr>
            <p:nvPr>
              <p:custDataLst>
                <p:tags r:id="rId18"/>
              </p:custDataLst>
            </p:nvPr>
          </p:nvSpPr>
          <p:spPr>
            <a:xfrm>
              <a:off x="2345903" y="3682868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30" name="Freeform 29"/>
          <p:cNvSpPr/>
          <p:nvPr/>
        </p:nvSpPr>
        <p:spPr>
          <a:xfrm flipV="1">
            <a:off x="4642515" y="3610212"/>
            <a:ext cx="601689" cy="107165"/>
          </a:xfrm>
          <a:custGeom>
            <a:avLst/>
            <a:gdLst>
              <a:gd name="connsiteX0" fmla="*/ 47530 w 612306"/>
              <a:gd name="connsiteY0" fmla="*/ 959223 h 959223"/>
              <a:gd name="connsiteX1" fmla="*/ 56494 w 612306"/>
              <a:gd name="connsiteY1" fmla="*/ 475129 h 959223"/>
              <a:gd name="connsiteX2" fmla="*/ 612306 w 612306"/>
              <a:gd name="connsiteY2" fmla="*/ 0 h 959223"/>
              <a:gd name="connsiteX0" fmla="*/ 4407 w 569183"/>
              <a:gd name="connsiteY0" fmla="*/ 959223 h 959223"/>
              <a:gd name="connsiteX1" fmla="*/ 333735 w 569183"/>
              <a:gd name="connsiteY1" fmla="*/ 697113 h 959223"/>
              <a:gd name="connsiteX2" fmla="*/ 569183 w 569183"/>
              <a:gd name="connsiteY2" fmla="*/ 0 h 959223"/>
              <a:gd name="connsiteX0" fmla="*/ 4190 w 584983"/>
              <a:gd name="connsiteY0" fmla="*/ 348759 h 721952"/>
              <a:gd name="connsiteX1" fmla="*/ 349535 w 584983"/>
              <a:gd name="connsiteY1" fmla="*/ 697113 h 721952"/>
              <a:gd name="connsiteX2" fmla="*/ 584983 w 584983"/>
              <a:gd name="connsiteY2" fmla="*/ 0 h 721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4983" h="721952">
                <a:moveTo>
                  <a:pt x="4190" y="348759"/>
                </a:moveTo>
                <a:cubicBezTo>
                  <a:pt x="-38393" y="186647"/>
                  <a:pt x="255406" y="856984"/>
                  <a:pt x="349535" y="697113"/>
                </a:cubicBezTo>
                <a:cubicBezTo>
                  <a:pt x="443664" y="537242"/>
                  <a:pt x="584983" y="0"/>
                  <a:pt x="584983" y="0"/>
                </a:cubicBezTo>
              </a:path>
            </a:pathLst>
          </a:custGeom>
          <a:noFill/>
          <a:ln>
            <a:solidFill>
              <a:srgbClr val="7030A0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Freeform 30"/>
          <p:cNvSpPr/>
          <p:nvPr/>
        </p:nvSpPr>
        <p:spPr>
          <a:xfrm>
            <a:off x="4646233" y="3778959"/>
            <a:ext cx="601689" cy="107165"/>
          </a:xfrm>
          <a:custGeom>
            <a:avLst/>
            <a:gdLst>
              <a:gd name="connsiteX0" fmla="*/ 47530 w 612306"/>
              <a:gd name="connsiteY0" fmla="*/ 959223 h 959223"/>
              <a:gd name="connsiteX1" fmla="*/ 56494 w 612306"/>
              <a:gd name="connsiteY1" fmla="*/ 475129 h 959223"/>
              <a:gd name="connsiteX2" fmla="*/ 612306 w 612306"/>
              <a:gd name="connsiteY2" fmla="*/ 0 h 959223"/>
              <a:gd name="connsiteX0" fmla="*/ 4407 w 569183"/>
              <a:gd name="connsiteY0" fmla="*/ 959223 h 959223"/>
              <a:gd name="connsiteX1" fmla="*/ 333735 w 569183"/>
              <a:gd name="connsiteY1" fmla="*/ 697113 h 959223"/>
              <a:gd name="connsiteX2" fmla="*/ 569183 w 569183"/>
              <a:gd name="connsiteY2" fmla="*/ 0 h 959223"/>
              <a:gd name="connsiteX0" fmla="*/ 4190 w 584983"/>
              <a:gd name="connsiteY0" fmla="*/ 348759 h 721952"/>
              <a:gd name="connsiteX1" fmla="*/ 349535 w 584983"/>
              <a:gd name="connsiteY1" fmla="*/ 697113 h 721952"/>
              <a:gd name="connsiteX2" fmla="*/ 584983 w 584983"/>
              <a:gd name="connsiteY2" fmla="*/ 0 h 721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4983" h="721952">
                <a:moveTo>
                  <a:pt x="4190" y="348759"/>
                </a:moveTo>
                <a:cubicBezTo>
                  <a:pt x="-38393" y="186647"/>
                  <a:pt x="255406" y="856984"/>
                  <a:pt x="349535" y="697113"/>
                </a:cubicBezTo>
                <a:cubicBezTo>
                  <a:pt x="443664" y="537242"/>
                  <a:pt x="584983" y="0"/>
                  <a:pt x="584983" y="0"/>
                </a:cubicBezTo>
              </a:path>
            </a:pathLst>
          </a:custGeom>
          <a:noFill/>
          <a:ln>
            <a:solidFill>
              <a:srgbClr val="7030A0"/>
            </a:solidFill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2" name="Group 41"/>
          <p:cNvGrpSpPr/>
          <p:nvPr/>
        </p:nvGrpSpPr>
        <p:grpSpPr>
          <a:xfrm>
            <a:off x="3269999" y="6180904"/>
            <a:ext cx="763647" cy="102650"/>
            <a:chOff x="2345903" y="3671658"/>
            <a:chExt cx="763647" cy="102650"/>
          </a:xfrm>
        </p:grpSpPr>
        <p:sp>
          <p:nvSpPr>
            <p:cNvPr id="43" name="Oval 42"/>
            <p:cNvSpPr>
              <a:spLocks noChangeAspect="1"/>
            </p:cNvSpPr>
            <p:nvPr>
              <p:custDataLst>
                <p:tags r:id="rId15"/>
              </p:custDataLst>
            </p:nvPr>
          </p:nvSpPr>
          <p:spPr>
            <a:xfrm>
              <a:off x="3018110" y="3671658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4" name="Oval 43"/>
            <p:cNvSpPr>
              <a:spLocks noChangeAspect="1"/>
            </p:cNvSpPr>
            <p:nvPr>
              <p:custDataLst>
                <p:tags r:id="rId16"/>
              </p:custDataLst>
            </p:nvPr>
          </p:nvSpPr>
          <p:spPr>
            <a:xfrm>
              <a:off x="2345903" y="3682868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47" name="Oval 46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4366709" y="6558204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8" name="Freeform 47"/>
          <p:cNvSpPr/>
          <p:nvPr/>
        </p:nvSpPr>
        <p:spPr>
          <a:xfrm flipV="1">
            <a:off x="3350978" y="6073739"/>
            <a:ext cx="601689" cy="107165"/>
          </a:xfrm>
          <a:custGeom>
            <a:avLst/>
            <a:gdLst>
              <a:gd name="connsiteX0" fmla="*/ 47530 w 612306"/>
              <a:gd name="connsiteY0" fmla="*/ 959223 h 959223"/>
              <a:gd name="connsiteX1" fmla="*/ 56494 w 612306"/>
              <a:gd name="connsiteY1" fmla="*/ 475129 h 959223"/>
              <a:gd name="connsiteX2" fmla="*/ 612306 w 612306"/>
              <a:gd name="connsiteY2" fmla="*/ 0 h 959223"/>
              <a:gd name="connsiteX0" fmla="*/ 4407 w 569183"/>
              <a:gd name="connsiteY0" fmla="*/ 959223 h 959223"/>
              <a:gd name="connsiteX1" fmla="*/ 333735 w 569183"/>
              <a:gd name="connsiteY1" fmla="*/ 697113 h 959223"/>
              <a:gd name="connsiteX2" fmla="*/ 569183 w 569183"/>
              <a:gd name="connsiteY2" fmla="*/ 0 h 959223"/>
              <a:gd name="connsiteX0" fmla="*/ 4190 w 584983"/>
              <a:gd name="connsiteY0" fmla="*/ 348759 h 721952"/>
              <a:gd name="connsiteX1" fmla="*/ 349535 w 584983"/>
              <a:gd name="connsiteY1" fmla="*/ 697113 h 721952"/>
              <a:gd name="connsiteX2" fmla="*/ 584983 w 584983"/>
              <a:gd name="connsiteY2" fmla="*/ 0 h 721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4983" h="721952">
                <a:moveTo>
                  <a:pt x="4190" y="348759"/>
                </a:moveTo>
                <a:cubicBezTo>
                  <a:pt x="-38393" y="186647"/>
                  <a:pt x="255406" y="856984"/>
                  <a:pt x="349535" y="697113"/>
                </a:cubicBezTo>
                <a:cubicBezTo>
                  <a:pt x="443664" y="537242"/>
                  <a:pt x="584983" y="0"/>
                  <a:pt x="584983" y="0"/>
                </a:cubicBezTo>
              </a:path>
            </a:pathLst>
          </a:custGeom>
          <a:noFill/>
          <a:ln>
            <a:solidFill>
              <a:srgbClr val="7030A0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0" name="Straight Arrow Connector 39"/>
          <p:cNvCxnSpPr>
            <a:stCxn id="43" idx="5"/>
            <a:endCxn id="47" idx="1"/>
          </p:cNvCxnSpPr>
          <p:nvPr/>
        </p:nvCxnSpPr>
        <p:spPr>
          <a:xfrm>
            <a:off x="4020255" y="6258953"/>
            <a:ext cx="359845" cy="312642"/>
          </a:xfrm>
          <a:prstGeom prst="straightConnector1">
            <a:avLst/>
          </a:prstGeom>
          <a:ln>
            <a:solidFill>
              <a:srgbClr val="7030A0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4" idx="5"/>
          </p:cNvCxnSpPr>
          <p:nvPr/>
        </p:nvCxnSpPr>
        <p:spPr>
          <a:xfrm>
            <a:off x="3348048" y="6270163"/>
            <a:ext cx="955595" cy="328156"/>
          </a:xfrm>
          <a:prstGeom prst="straightConnector1">
            <a:avLst/>
          </a:prstGeom>
          <a:ln>
            <a:solidFill>
              <a:srgbClr val="7030A0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2F2B6AD-B574-8E4E-A66F-DB4894A485A9}"/>
              </a:ext>
            </a:extLst>
          </p:cNvPr>
          <p:cNvGrpSpPr/>
          <p:nvPr/>
        </p:nvGrpSpPr>
        <p:grpSpPr>
          <a:xfrm>
            <a:off x="2345903" y="4928476"/>
            <a:ext cx="763647" cy="102650"/>
            <a:chOff x="2345903" y="3671658"/>
            <a:chExt cx="763647" cy="102650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55BEC7DD-04BA-1D4E-B9FC-D47FECD9FD3C}"/>
                </a:ext>
              </a:extLst>
            </p:cNvPr>
            <p:cNvSpPr>
              <a:spLocks noChangeAspect="1"/>
            </p:cNvSpPr>
            <p:nvPr>
              <p:custDataLst>
                <p:tags r:id="rId13"/>
              </p:custDataLst>
            </p:nvPr>
          </p:nvSpPr>
          <p:spPr>
            <a:xfrm>
              <a:off x="3018110" y="3671658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DC0F5116-C85B-7C4A-92EA-765CF6F18176}"/>
                </a:ext>
              </a:extLst>
            </p:cNvPr>
            <p:cNvSpPr>
              <a:spLocks noChangeAspect="1"/>
            </p:cNvSpPr>
            <p:nvPr>
              <p:custDataLst>
                <p:tags r:id="rId14"/>
              </p:custDataLst>
            </p:nvPr>
          </p:nvSpPr>
          <p:spPr>
            <a:xfrm>
              <a:off x="2345903" y="3682868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C1FA7F7E-FB3E-FA41-B4DE-000EFD3A6DDB}"/>
              </a:ext>
            </a:extLst>
          </p:cNvPr>
          <p:cNvGrpSpPr/>
          <p:nvPr/>
        </p:nvGrpSpPr>
        <p:grpSpPr>
          <a:xfrm>
            <a:off x="4571999" y="4942832"/>
            <a:ext cx="763647" cy="102650"/>
            <a:chOff x="2345903" y="3671658"/>
            <a:chExt cx="763647" cy="102650"/>
          </a:xfrm>
        </p:grpSpPr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0B01B48F-AF31-0B42-AFCC-875773C50B5C}"/>
                </a:ext>
              </a:extLst>
            </p:cNvPr>
            <p:cNvSpPr>
              <a:spLocks noChangeAspect="1"/>
            </p:cNvSpPr>
            <p:nvPr>
              <p:custDataLst>
                <p:tags r:id="rId11"/>
              </p:custDataLst>
            </p:nvPr>
          </p:nvSpPr>
          <p:spPr>
            <a:xfrm>
              <a:off x="3018110" y="3671658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89509D24-184A-0B49-99D2-496F39131015}"/>
                </a:ext>
              </a:extLst>
            </p:cNvPr>
            <p:cNvSpPr>
              <a:spLocks noChangeAspect="1"/>
            </p:cNvSpPr>
            <p:nvPr>
              <p:custDataLst>
                <p:tags r:id="rId12"/>
              </p:custDataLst>
            </p:nvPr>
          </p:nvSpPr>
          <p:spPr>
            <a:xfrm>
              <a:off x="2345903" y="3682868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52" name="Freeform 51">
            <a:extLst>
              <a:ext uri="{FF2B5EF4-FFF2-40B4-BE49-F238E27FC236}">
                <a16:creationId xmlns:a16="http://schemas.microsoft.com/office/drawing/2014/main" id="{D22CF95C-35B4-F04D-B14D-29621C730BC3}"/>
              </a:ext>
            </a:extLst>
          </p:cNvPr>
          <p:cNvSpPr/>
          <p:nvPr/>
        </p:nvSpPr>
        <p:spPr>
          <a:xfrm flipV="1">
            <a:off x="4642515" y="4867030"/>
            <a:ext cx="601689" cy="107165"/>
          </a:xfrm>
          <a:custGeom>
            <a:avLst/>
            <a:gdLst>
              <a:gd name="connsiteX0" fmla="*/ 47530 w 612306"/>
              <a:gd name="connsiteY0" fmla="*/ 959223 h 959223"/>
              <a:gd name="connsiteX1" fmla="*/ 56494 w 612306"/>
              <a:gd name="connsiteY1" fmla="*/ 475129 h 959223"/>
              <a:gd name="connsiteX2" fmla="*/ 612306 w 612306"/>
              <a:gd name="connsiteY2" fmla="*/ 0 h 959223"/>
              <a:gd name="connsiteX0" fmla="*/ 4407 w 569183"/>
              <a:gd name="connsiteY0" fmla="*/ 959223 h 959223"/>
              <a:gd name="connsiteX1" fmla="*/ 333735 w 569183"/>
              <a:gd name="connsiteY1" fmla="*/ 697113 h 959223"/>
              <a:gd name="connsiteX2" fmla="*/ 569183 w 569183"/>
              <a:gd name="connsiteY2" fmla="*/ 0 h 959223"/>
              <a:gd name="connsiteX0" fmla="*/ 4190 w 584983"/>
              <a:gd name="connsiteY0" fmla="*/ 348759 h 721952"/>
              <a:gd name="connsiteX1" fmla="*/ 349535 w 584983"/>
              <a:gd name="connsiteY1" fmla="*/ 697113 h 721952"/>
              <a:gd name="connsiteX2" fmla="*/ 584983 w 584983"/>
              <a:gd name="connsiteY2" fmla="*/ 0 h 721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4983" h="721952">
                <a:moveTo>
                  <a:pt x="4190" y="348759"/>
                </a:moveTo>
                <a:cubicBezTo>
                  <a:pt x="-38393" y="186647"/>
                  <a:pt x="255406" y="856984"/>
                  <a:pt x="349535" y="697113"/>
                </a:cubicBezTo>
                <a:cubicBezTo>
                  <a:pt x="443664" y="537242"/>
                  <a:pt x="584983" y="0"/>
                  <a:pt x="584983" y="0"/>
                </a:cubicBezTo>
              </a:path>
            </a:pathLst>
          </a:custGeom>
          <a:noFill/>
          <a:ln>
            <a:solidFill>
              <a:srgbClr val="7030A0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F02BADA-1CB5-3E4C-8B9C-F2ECBA2ACBEA}"/>
              </a:ext>
            </a:extLst>
          </p:cNvPr>
          <p:cNvSpPr txBox="1"/>
          <p:nvPr/>
        </p:nvSpPr>
        <p:spPr>
          <a:xfrm>
            <a:off x="3579489" y="4774516"/>
            <a:ext cx="4507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or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9F550A5-8999-724F-B1A2-50E248131C2F}"/>
              </a:ext>
            </a:extLst>
          </p:cNvPr>
          <p:cNvSpPr txBox="1"/>
          <p:nvPr/>
        </p:nvSpPr>
        <p:spPr>
          <a:xfrm>
            <a:off x="5707899" y="4774535"/>
            <a:ext cx="4507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or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2FF3A70A-4687-4948-833D-3E12B87EE5C7}"/>
              </a:ext>
            </a:extLst>
          </p:cNvPr>
          <p:cNvGrpSpPr/>
          <p:nvPr/>
        </p:nvGrpSpPr>
        <p:grpSpPr>
          <a:xfrm>
            <a:off x="6697016" y="4954042"/>
            <a:ext cx="763647" cy="102650"/>
            <a:chOff x="2345903" y="3671658"/>
            <a:chExt cx="763647" cy="102650"/>
          </a:xfrm>
        </p:grpSpPr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FBD61F33-79A0-D54B-BBB9-8C7C634AB1EE}"/>
                </a:ext>
              </a:extLst>
            </p:cNvPr>
            <p:cNvSpPr>
              <a:spLocks noChangeAspect="1"/>
            </p:cNvSpPr>
            <p:nvPr>
              <p:custDataLst>
                <p:tags r:id="rId9"/>
              </p:custDataLst>
            </p:nvPr>
          </p:nvSpPr>
          <p:spPr>
            <a:xfrm>
              <a:off x="3018110" y="3671658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B476F407-4FF7-B14E-A1F5-C3C4BF729EC1}"/>
                </a:ext>
              </a:extLst>
            </p:cNvPr>
            <p:cNvSpPr>
              <a:spLocks noChangeAspect="1"/>
            </p:cNvSpPr>
            <p:nvPr>
              <p:custDataLst>
                <p:tags r:id="rId10"/>
              </p:custDataLst>
            </p:nvPr>
          </p:nvSpPr>
          <p:spPr>
            <a:xfrm>
              <a:off x="2345903" y="3682868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60" name="Freeform 59">
            <a:extLst>
              <a:ext uri="{FF2B5EF4-FFF2-40B4-BE49-F238E27FC236}">
                <a16:creationId xmlns:a16="http://schemas.microsoft.com/office/drawing/2014/main" id="{1C3470B7-02CA-134F-8DF3-947C52A36A5A}"/>
              </a:ext>
            </a:extLst>
          </p:cNvPr>
          <p:cNvSpPr/>
          <p:nvPr/>
        </p:nvSpPr>
        <p:spPr>
          <a:xfrm>
            <a:off x="6771250" y="5046987"/>
            <a:ext cx="601689" cy="107165"/>
          </a:xfrm>
          <a:custGeom>
            <a:avLst/>
            <a:gdLst>
              <a:gd name="connsiteX0" fmla="*/ 47530 w 612306"/>
              <a:gd name="connsiteY0" fmla="*/ 959223 h 959223"/>
              <a:gd name="connsiteX1" fmla="*/ 56494 w 612306"/>
              <a:gd name="connsiteY1" fmla="*/ 475129 h 959223"/>
              <a:gd name="connsiteX2" fmla="*/ 612306 w 612306"/>
              <a:gd name="connsiteY2" fmla="*/ 0 h 959223"/>
              <a:gd name="connsiteX0" fmla="*/ 4407 w 569183"/>
              <a:gd name="connsiteY0" fmla="*/ 959223 h 959223"/>
              <a:gd name="connsiteX1" fmla="*/ 333735 w 569183"/>
              <a:gd name="connsiteY1" fmla="*/ 697113 h 959223"/>
              <a:gd name="connsiteX2" fmla="*/ 569183 w 569183"/>
              <a:gd name="connsiteY2" fmla="*/ 0 h 959223"/>
              <a:gd name="connsiteX0" fmla="*/ 4190 w 584983"/>
              <a:gd name="connsiteY0" fmla="*/ 348759 h 721952"/>
              <a:gd name="connsiteX1" fmla="*/ 349535 w 584983"/>
              <a:gd name="connsiteY1" fmla="*/ 697113 h 721952"/>
              <a:gd name="connsiteX2" fmla="*/ 584983 w 584983"/>
              <a:gd name="connsiteY2" fmla="*/ 0 h 721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4983" h="721952">
                <a:moveTo>
                  <a:pt x="4190" y="348759"/>
                </a:moveTo>
                <a:cubicBezTo>
                  <a:pt x="-38393" y="186647"/>
                  <a:pt x="255406" y="856984"/>
                  <a:pt x="349535" y="697113"/>
                </a:cubicBezTo>
                <a:cubicBezTo>
                  <a:pt x="443664" y="537242"/>
                  <a:pt x="584983" y="0"/>
                  <a:pt x="584983" y="0"/>
                </a:cubicBezTo>
              </a:path>
            </a:pathLst>
          </a:custGeom>
          <a:noFill/>
          <a:ln>
            <a:solidFill>
              <a:srgbClr val="7030A0"/>
            </a:solidFill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12680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ranklin Gothic Medium" panose="020B0603020102020204" pitchFamily="34" charset="0"/>
              </a:rPr>
              <a:t>Transitive-Reflexive Closure</a:t>
            </a:r>
          </a:p>
        </p:txBody>
      </p:sp>
      <p:sp>
        <p:nvSpPr>
          <p:cNvPr id="12" name="Oval 5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473222" y="2714973"/>
            <a:ext cx="228600" cy="228600"/>
          </a:xfrm>
          <a:prstGeom prst="ellipse">
            <a:avLst/>
          </a:prstGeom>
          <a:solidFill>
            <a:srgbClr val="BBE0E3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  <a:ea typeface="MS PGothic" pitchFamily="34" charset="-128"/>
              <a:cs typeface="+mn-cs"/>
            </a:endParaRPr>
          </a:p>
        </p:txBody>
      </p:sp>
      <p:sp>
        <p:nvSpPr>
          <p:cNvPr id="14" name="Oval 7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692422" y="1952973"/>
            <a:ext cx="228600" cy="228600"/>
          </a:xfrm>
          <a:prstGeom prst="ellipse">
            <a:avLst/>
          </a:prstGeom>
          <a:solidFill>
            <a:srgbClr val="BBE0E3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  <a:ea typeface="MS PGothic" pitchFamily="34" charset="-128"/>
              <a:cs typeface="+mn-cs"/>
            </a:endParaRPr>
          </a:p>
        </p:txBody>
      </p:sp>
      <p:sp>
        <p:nvSpPr>
          <p:cNvPr id="16" name="Oval 9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101622" y="3324573"/>
            <a:ext cx="228600" cy="228600"/>
          </a:xfrm>
          <a:prstGeom prst="ellipse">
            <a:avLst/>
          </a:prstGeom>
          <a:solidFill>
            <a:srgbClr val="BBE0E3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  <a:ea typeface="MS PGothic" pitchFamily="34" charset="-128"/>
              <a:cs typeface="+mn-cs"/>
            </a:endParaRPr>
          </a:p>
        </p:txBody>
      </p:sp>
      <p:sp>
        <p:nvSpPr>
          <p:cNvPr id="17" name="Oval 10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320822" y="3553173"/>
            <a:ext cx="228600" cy="228600"/>
          </a:xfrm>
          <a:prstGeom prst="ellipse">
            <a:avLst/>
          </a:prstGeom>
          <a:solidFill>
            <a:srgbClr val="BBE0E3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  <a:ea typeface="MS PGothic" pitchFamily="34" charset="-128"/>
              <a:cs typeface="+mn-cs"/>
            </a:endParaRPr>
          </a:p>
        </p:txBody>
      </p:sp>
      <p:sp>
        <p:nvSpPr>
          <p:cNvPr id="18" name="Oval 11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168422" y="1648173"/>
            <a:ext cx="228600" cy="228600"/>
          </a:xfrm>
          <a:prstGeom prst="ellipse">
            <a:avLst/>
          </a:prstGeom>
          <a:solidFill>
            <a:srgbClr val="BBE0E3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  <a:ea typeface="MS PGothic" pitchFamily="34" charset="-128"/>
              <a:cs typeface="+mn-cs"/>
            </a:endParaRPr>
          </a:p>
        </p:txBody>
      </p:sp>
      <p:sp>
        <p:nvSpPr>
          <p:cNvPr id="19" name="Oval 12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6530622" y="1343373"/>
            <a:ext cx="228600" cy="228600"/>
          </a:xfrm>
          <a:prstGeom prst="ellipse">
            <a:avLst/>
          </a:prstGeom>
          <a:solidFill>
            <a:srgbClr val="BBE0E3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  <a:ea typeface="MS PGothic" pitchFamily="34" charset="-128"/>
              <a:cs typeface="+mn-cs"/>
            </a:endParaRPr>
          </a:p>
        </p:txBody>
      </p:sp>
      <p:sp>
        <p:nvSpPr>
          <p:cNvPr id="20" name="Oval 13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6378222" y="2714973"/>
            <a:ext cx="228600" cy="228600"/>
          </a:xfrm>
          <a:prstGeom prst="ellipse">
            <a:avLst/>
          </a:prstGeom>
          <a:solidFill>
            <a:srgbClr val="BBE0E3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  <a:ea typeface="MS PGothic" pitchFamily="34" charset="-128"/>
              <a:cs typeface="+mn-cs"/>
            </a:endParaRPr>
          </a:p>
        </p:txBody>
      </p:sp>
      <p:sp>
        <p:nvSpPr>
          <p:cNvPr id="22" name="Oval 15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5997222" y="3476973"/>
            <a:ext cx="228600" cy="228600"/>
          </a:xfrm>
          <a:prstGeom prst="ellipse">
            <a:avLst/>
          </a:prstGeom>
          <a:solidFill>
            <a:srgbClr val="BBE0E3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  <a:ea typeface="MS PGothic" pitchFamily="34" charset="-128"/>
              <a:cs typeface="+mn-cs"/>
            </a:endParaRPr>
          </a:p>
        </p:txBody>
      </p:sp>
      <p:sp>
        <p:nvSpPr>
          <p:cNvPr id="27" name="Line 20"/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 flipV="1">
            <a:off x="3323973" y="2824842"/>
            <a:ext cx="1125360" cy="526246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  <a:ea typeface="MS PGothic" pitchFamily="34" charset="-128"/>
              <a:cs typeface="+mn-cs"/>
            </a:endParaRPr>
          </a:p>
        </p:txBody>
      </p:sp>
      <p:sp>
        <p:nvSpPr>
          <p:cNvPr id="32" name="Line 25"/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 flipV="1">
            <a:off x="3354715" y="2899312"/>
            <a:ext cx="1143000" cy="5334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 type="triangle" w="med" len="med"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  <a:ea typeface="MS PGothic" pitchFamily="34" charset="-128"/>
              <a:cs typeface="+mn-cs"/>
            </a:endParaRPr>
          </a:p>
        </p:txBody>
      </p:sp>
      <p:sp>
        <p:nvSpPr>
          <p:cNvPr id="34" name="Line 27"/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>
            <a:off x="3330222" y="3553173"/>
            <a:ext cx="990600" cy="1524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 type="triangle" w="med" len="med"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  <a:ea typeface="MS PGothic" pitchFamily="34" charset="-128"/>
              <a:cs typeface="+mn-cs"/>
            </a:endParaRPr>
          </a:p>
        </p:txBody>
      </p:sp>
      <p:sp>
        <p:nvSpPr>
          <p:cNvPr id="35" name="Line 28"/>
          <p:cNvSpPr>
            <a:spLocks noChangeShapeType="1"/>
          </p:cNvSpPr>
          <p:nvPr>
            <p:custDataLst>
              <p:tags r:id="rId12"/>
            </p:custDataLst>
          </p:nvPr>
        </p:nvSpPr>
        <p:spPr bwMode="auto">
          <a:xfrm flipH="1">
            <a:off x="4473222" y="2943573"/>
            <a:ext cx="76200" cy="6096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  <a:ea typeface="MS PGothic" pitchFamily="34" charset="-128"/>
              <a:cs typeface="+mn-cs"/>
            </a:endParaRPr>
          </a:p>
        </p:txBody>
      </p:sp>
      <p:sp>
        <p:nvSpPr>
          <p:cNvPr id="36" name="Line 29"/>
          <p:cNvSpPr>
            <a:spLocks noChangeShapeType="1"/>
          </p:cNvSpPr>
          <p:nvPr>
            <p:custDataLst>
              <p:tags r:id="rId13"/>
            </p:custDataLst>
          </p:nvPr>
        </p:nvSpPr>
        <p:spPr bwMode="auto">
          <a:xfrm flipV="1">
            <a:off x="4549422" y="3629373"/>
            <a:ext cx="1447800" cy="762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 type="triangle" w="med" len="med"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  <a:ea typeface="MS PGothic" pitchFamily="34" charset="-128"/>
              <a:cs typeface="+mn-cs"/>
            </a:endParaRPr>
          </a:p>
        </p:txBody>
      </p:sp>
      <p:sp>
        <p:nvSpPr>
          <p:cNvPr id="37" name="Line 30"/>
          <p:cNvSpPr>
            <a:spLocks noChangeShapeType="1"/>
          </p:cNvSpPr>
          <p:nvPr>
            <p:custDataLst>
              <p:tags r:id="rId14"/>
            </p:custDataLst>
          </p:nvPr>
        </p:nvSpPr>
        <p:spPr bwMode="auto">
          <a:xfrm flipV="1">
            <a:off x="6149622" y="2943573"/>
            <a:ext cx="304800" cy="5334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 type="triangle" w="med" len="med"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  <a:ea typeface="MS PGothic" pitchFamily="34" charset="-128"/>
              <a:cs typeface="+mn-cs"/>
            </a:endParaRPr>
          </a:p>
        </p:txBody>
      </p:sp>
      <p:sp>
        <p:nvSpPr>
          <p:cNvPr id="40" name="Line 33"/>
          <p:cNvSpPr>
            <a:spLocks noChangeShapeType="1"/>
          </p:cNvSpPr>
          <p:nvPr>
            <p:custDataLst>
              <p:tags r:id="rId15"/>
            </p:custDataLst>
          </p:nvPr>
        </p:nvSpPr>
        <p:spPr bwMode="auto">
          <a:xfrm>
            <a:off x="4397022" y="1800573"/>
            <a:ext cx="1295400" cy="2286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 type="triangle" w="med" len="med"/>
            <a:tailEnd type="none" w="med" len="med"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  <a:ea typeface="MS PGothic" pitchFamily="34" charset="-128"/>
              <a:cs typeface="+mn-cs"/>
            </a:endParaRPr>
          </a:p>
        </p:txBody>
      </p:sp>
      <p:sp>
        <p:nvSpPr>
          <p:cNvPr id="41" name="Line 34"/>
          <p:cNvSpPr>
            <a:spLocks noChangeShapeType="1"/>
          </p:cNvSpPr>
          <p:nvPr>
            <p:custDataLst>
              <p:tags r:id="rId16"/>
            </p:custDataLst>
          </p:nvPr>
        </p:nvSpPr>
        <p:spPr bwMode="auto">
          <a:xfrm flipH="1">
            <a:off x="5921022" y="1571973"/>
            <a:ext cx="685800" cy="4572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  <a:ea typeface="MS PGothic" pitchFamily="34" charset="-128"/>
              <a:cs typeface="+mn-cs"/>
            </a:endParaRPr>
          </a:p>
        </p:txBody>
      </p:sp>
      <p:sp>
        <p:nvSpPr>
          <p:cNvPr id="42" name="Line 63"/>
          <p:cNvSpPr>
            <a:spLocks noChangeShapeType="1"/>
          </p:cNvSpPr>
          <p:nvPr>
            <p:custDataLst>
              <p:tags r:id="rId17"/>
            </p:custDataLst>
          </p:nvPr>
        </p:nvSpPr>
        <p:spPr bwMode="auto">
          <a:xfrm flipH="1">
            <a:off x="5844822" y="1495773"/>
            <a:ext cx="685800" cy="4572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 type="triangle" w="med" len="med"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  <a:ea typeface="MS PGothic" pitchFamily="34" charset="-128"/>
              <a:cs typeface="+mn-cs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01322" y="4479895"/>
            <a:ext cx="7985478" cy="83099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bg2">
                <a:lumMod val="2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400" dirty="0">
                <a:ea typeface="MS PGothic" pitchFamily="34" charset="-128"/>
                <a:cs typeface="+mn-cs"/>
              </a:rPr>
              <a:t>Add the </a:t>
            </a:r>
            <a:r>
              <a:rPr lang="en-US" sz="2400" b="1" dirty="0">
                <a:ea typeface="MS PGothic" pitchFamily="34" charset="-128"/>
                <a:cs typeface="+mn-cs"/>
              </a:rPr>
              <a:t>minimum possible</a:t>
            </a:r>
            <a:r>
              <a:rPr lang="en-US" sz="2400" dirty="0">
                <a:ea typeface="MS PGothic" pitchFamily="34" charset="-128"/>
                <a:cs typeface="+mn-cs"/>
              </a:rPr>
              <a:t> number of edges to make the relation transitive and reflexive.</a:t>
            </a:r>
          </a:p>
        </p:txBody>
      </p:sp>
    </p:spTree>
    <p:extLst>
      <p:ext uri="{BB962C8B-B14F-4D97-AF65-F5344CB8AC3E}">
        <p14:creationId xmlns:p14="http://schemas.microsoft.com/office/powerpoint/2010/main" val="26573916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ranklin Gothic Medium" panose="020B0603020102020204" pitchFamily="34" charset="0"/>
              </a:rPr>
              <a:t>Transitive-Reflexive Closure</a:t>
            </a:r>
          </a:p>
        </p:txBody>
      </p:sp>
      <p:sp>
        <p:nvSpPr>
          <p:cNvPr id="12" name="Oval 5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473222" y="2714973"/>
            <a:ext cx="228600" cy="228600"/>
          </a:xfrm>
          <a:prstGeom prst="ellipse">
            <a:avLst/>
          </a:prstGeom>
          <a:solidFill>
            <a:srgbClr val="BBE0E3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  <a:ea typeface="MS PGothic" pitchFamily="34" charset="-128"/>
              <a:cs typeface="+mn-cs"/>
            </a:endParaRPr>
          </a:p>
        </p:txBody>
      </p:sp>
      <p:sp>
        <p:nvSpPr>
          <p:cNvPr id="14" name="Oval 7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692422" y="1952973"/>
            <a:ext cx="228600" cy="228600"/>
          </a:xfrm>
          <a:prstGeom prst="ellipse">
            <a:avLst/>
          </a:prstGeom>
          <a:solidFill>
            <a:srgbClr val="BBE0E3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  <a:ea typeface="MS PGothic" pitchFamily="34" charset="-128"/>
              <a:cs typeface="+mn-cs"/>
            </a:endParaRPr>
          </a:p>
        </p:txBody>
      </p:sp>
      <p:sp>
        <p:nvSpPr>
          <p:cNvPr id="16" name="Oval 9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101622" y="3324573"/>
            <a:ext cx="228600" cy="228600"/>
          </a:xfrm>
          <a:prstGeom prst="ellipse">
            <a:avLst/>
          </a:prstGeom>
          <a:solidFill>
            <a:srgbClr val="BBE0E3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  <a:ea typeface="MS PGothic" pitchFamily="34" charset="-128"/>
              <a:cs typeface="+mn-cs"/>
            </a:endParaRPr>
          </a:p>
        </p:txBody>
      </p:sp>
      <p:sp>
        <p:nvSpPr>
          <p:cNvPr id="17" name="Oval 10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320822" y="3553173"/>
            <a:ext cx="228600" cy="228600"/>
          </a:xfrm>
          <a:prstGeom prst="ellipse">
            <a:avLst/>
          </a:prstGeom>
          <a:solidFill>
            <a:srgbClr val="BBE0E3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  <a:ea typeface="MS PGothic" pitchFamily="34" charset="-128"/>
              <a:cs typeface="+mn-cs"/>
            </a:endParaRPr>
          </a:p>
        </p:txBody>
      </p:sp>
      <p:sp>
        <p:nvSpPr>
          <p:cNvPr id="18" name="Oval 11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168422" y="1648173"/>
            <a:ext cx="228600" cy="228600"/>
          </a:xfrm>
          <a:prstGeom prst="ellipse">
            <a:avLst/>
          </a:prstGeom>
          <a:solidFill>
            <a:srgbClr val="BBE0E3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  <a:ea typeface="MS PGothic" pitchFamily="34" charset="-128"/>
              <a:cs typeface="+mn-cs"/>
            </a:endParaRPr>
          </a:p>
        </p:txBody>
      </p:sp>
      <p:sp>
        <p:nvSpPr>
          <p:cNvPr id="19" name="Oval 12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6530622" y="1343373"/>
            <a:ext cx="228600" cy="228600"/>
          </a:xfrm>
          <a:prstGeom prst="ellipse">
            <a:avLst/>
          </a:prstGeom>
          <a:solidFill>
            <a:srgbClr val="BBE0E3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  <a:ea typeface="MS PGothic" pitchFamily="34" charset="-128"/>
              <a:cs typeface="+mn-cs"/>
            </a:endParaRPr>
          </a:p>
        </p:txBody>
      </p:sp>
      <p:sp>
        <p:nvSpPr>
          <p:cNvPr id="20" name="Oval 13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6378222" y="2714973"/>
            <a:ext cx="228600" cy="228600"/>
          </a:xfrm>
          <a:prstGeom prst="ellipse">
            <a:avLst/>
          </a:prstGeom>
          <a:solidFill>
            <a:srgbClr val="BBE0E3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  <a:ea typeface="MS PGothic" pitchFamily="34" charset="-128"/>
              <a:cs typeface="+mn-cs"/>
            </a:endParaRPr>
          </a:p>
        </p:txBody>
      </p:sp>
      <p:sp>
        <p:nvSpPr>
          <p:cNvPr id="22" name="Oval 15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5997222" y="3476973"/>
            <a:ext cx="228600" cy="228600"/>
          </a:xfrm>
          <a:prstGeom prst="ellipse">
            <a:avLst/>
          </a:prstGeom>
          <a:solidFill>
            <a:srgbClr val="BBE0E3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  <a:ea typeface="MS PGothic" pitchFamily="34" charset="-128"/>
              <a:cs typeface="+mn-cs"/>
            </a:endParaRPr>
          </a:p>
        </p:txBody>
      </p:sp>
      <p:sp>
        <p:nvSpPr>
          <p:cNvPr id="27" name="Line 20"/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 flipV="1">
            <a:off x="3323973" y="2824842"/>
            <a:ext cx="1125360" cy="526246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  <a:ea typeface="MS PGothic" pitchFamily="34" charset="-128"/>
              <a:cs typeface="+mn-cs"/>
            </a:endParaRPr>
          </a:p>
        </p:txBody>
      </p:sp>
      <p:sp>
        <p:nvSpPr>
          <p:cNvPr id="32" name="Line 25"/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 flipV="1">
            <a:off x="3354715" y="2899312"/>
            <a:ext cx="1143000" cy="5334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 type="triangle" w="med" len="med"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  <a:ea typeface="MS PGothic" pitchFamily="34" charset="-128"/>
              <a:cs typeface="+mn-cs"/>
            </a:endParaRPr>
          </a:p>
        </p:txBody>
      </p:sp>
      <p:sp>
        <p:nvSpPr>
          <p:cNvPr id="34" name="Line 27"/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>
            <a:off x="3330222" y="3553173"/>
            <a:ext cx="990600" cy="1524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 type="triangle" w="med" len="med"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  <a:ea typeface="MS PGothic" pitchFamily="34" charset="-128"/>
              <a:cs typeface="+mn-cs"/>
            </a:endParaRPr>
          </a:p>
        </p:txBody>
      </p:sp>
      <p:sp>
        <p:nvSpPr>
          <p:cNvPr id="35" name="Line 28"/>
          <p:cNvSpPr>
            <a:spLocks noChangeShapeType="1"/>
          </p:cNvSpPr>
          <p:nvPr>
            <p:custDataLst>
              <p:tags r:id="rId12"/>
            </p:custDataLst>
          </p:nvPr>
        </p:nvSpPr>
        <p:spPr bwMode="auto">
          <a:xfrm flipH="1">
            <a:off x="4473222" y="2943573"/>
            <a:ext cx="76200" cy="6096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  <a:ea typeface="MS PGothic" pitchFamily="34" charset="-128"/>
              <a:cs typeface="+mn-cs"/>
            </a:endParaRPr>
          </a:p>
        </p:txBody>
      </p:sp>
      <p:sp>
        <p:nvSpPr>
          <p:cNvPr id="36" name="Line 29"/>
          <p:cNvSpPr>
            <a:spLocks noChangeShapeType="1"/>
          </p:cNvSpPr>
          <p:nvPr>
            <p:custDataLst>
              <p:tags r:id="rId13"/>
            </p:custDataLst>
          </p:nvPr>
        </p:nvSpPr>
        <p:spPr bwMode="auto">
          <a:xfrm flipV="1">
            <a:off x="4549422" y="3629373"/>
            <a:ext cx="1447800" cy="762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 type="triangle" w="med" len="med"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  <a:ea typeface="MS PGothic" pitchFamily="34" charset="-128"/>
              <a:cs typeface="+mn-cs"/>
            </a:endParaRPr>
          </a:p>
        </p:txBody>
      </p:sp>
      <p:sp>
        <p:nvSpPr>
          <p:cNvPr id="37" name="Line 30"/>
          <p:cNvSpPr>
            <a:spLocks noChangeShapeType="1"/>
          </p:cNvSpPr>
          <p:nvPr>
            <p:custDataLst>
              <p:tags r:id="rId14"/>
            </p:custDataLst>
          </p:nvPr>
        </p:nvSpPr>
        <p:spPr bwMode="auto">
          <a:xfrm flipV="1">
            <a:off x="6149622" y="2943573"/>
            <a:ext cx="304800" cy="5334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 type="triangle" w="med" len="med"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  <a:ea typeface="MS PGothic" pitchFamily="34" charset="-128"/>
              <a:cs typeface="+mn-cs"/>
            </a:endParaRPr>
          </a:p>
        </p:txBody>
      </p:sp>
      <p:sp>
        <p:nvSpPr>
          <p:cNvPr id="40" name="Line 33"/>
          <p:cNvSpPr>
            <a:spLocks noChangeShapeType="1"/>
          </p:cNvSpPr>
          <p:nvPr>
            <p:custDataLst>
              <p:tags r:id="rId15"/>
            </p:custDataLst>
          </p:nvPr>
        </p:nvSpPr>
        <p:spPr bwMode="auto">
          <a:xfrm>
            <a:off x="4397022" y="1800573"/>
            <a:ext cx="1295400" cy="2286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 type="triangle" w="med" len="med"/>
            <a:tailEnd type="none" w="med" len="med"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  <a:ea typeface="MS PGothic" pitchFamily="34" charset="-128"/>
              <a:cs typeface="+mn-cs"/>
            </a:endParaRPr>
          </a:p>
        </p:txBody>
      </p:sp>
      <p:sp>
        <p:nvSpPr>
          <p:cNvPr id="41" name="Line 34"/>
          <p:cNvSpPr>
            <a:spLocks noChangeShapeType="1"/>
          </p:cNvSpPr>
          <p:nvPr>
            <p:custDataLst>
              <p:tags r:id="rId16"/>
            </p:custDataLst>
          </p:nvPr>
        </p:nvSpPr>
        <p:spPr bwMode="auto">
          <a:xfrm flipH="1">
            <a:off x="5921022" y="1571973"/>
            <a:ext cx="685800" cy="4572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  <a:ea typeface="MS PGothic" pitchFamily="34" charset="-128"/>
              <a:cs typeface="+mn-cs"/>
            </a:endParaRPr>
          </a:p>
        </p:txBody>
      </p:sp>
      <p:sp>
        <p:nvSpPr>
          <p:cNvPr id="42" name="Line 63"/>
          <p:cNvSpPr>
            <a:spLocks noChangeShapeType="1"/>
          </p:cNvSpPr>
          <p:nvPr>
            <p:custDataLst>
              <p:tags r:id="rId17"/>
            </p:custDataLst>
          </p:nvPr>
        </p:nvSpPr>
        <p:spPr bwMode="auto">
          <a:xfrm flipH="1">
            <a:off x="5844822" y="1495773"/>
            <a:ext cx="685800" cy="4572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 type="triangle" w="med" len="med"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  <a:ea typeface="MS PGothic" pitchFamily="34" charset="-128"/>
              <a:cs typeface="+mn-cs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01322" y="4479895"/>
            <a:ext cx="7985478" cy="83099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bg2">
                <a:lumMod val="2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400" dirty="0">
                <a:ea typeface="MS PGothic" pitchFamily="34" charset="-128"/>
                <a:cs typeface="+mn-cs"/>
              </a:rPr>
              <a:t>Relation with the </a:t>
            </a:r>
            <a:r>
              <a:rPr lang="en-US" sz="2400" b="1" dirty="0">
                <a:ea typeface="MS PGothic" pitchFamily="34" charset="-128"/>
                <a:cs typeface="+mn-cs"/>
              </a:rPr>
              <a:t>minimum possible</a:t>
            </a:r>
            <a:r>
              <a:rPr lang="en-US" sz="2400" dirty="0">
                <a:ea typeface="MS PGothic" pitchFamily="34" charset="-128"/>
                <a:cs typeface="+mn-cs"/>
              </a:rPr>
              <a:t> number of </a:t>
            </a:r>
            <a:r>
              <a:rPr lang="en-US" sz="2400" b="1" dirty="0">
                <a:ea typeface="MS PGothic" pitchFamily="34" charset="-128"/>
                <a:cs typeface="+mn-cs"/>
              </a:rPr>
              <a:t>extra edges </a:t>
            </a:r>
            <a:r>
              <a:rPr lang="en-US" sz="2400" dirty="0">
                <a:ea typeface="MS PGothic" pitchFamily="34" charset="-128"/>
                <a:cs typeface="+mn-cs"/>
              </a:rPr>
              <a:t>to make the relation both transitive and reflexive.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685800" y="5562600"/>
                <a:ext cx="8001000" cy="830997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19050">
                <a:solidFill>
                  <a:schemeClr val="bg2">
                    <a:lumMod val="25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sz="2400" dirty="0">
                    <a:ea typeface="MS PGothic" pitchFamily="34" charset="-128"/>
                    <a:cs typeface="+mn-cs"/>
                  </a:rPr>
                  <a:t>The </a:t>
                </a:r>
                <a:r>
                  <a:rPr lang="en-US" sz="2400" b="1" dirty="0">
                    <a:ea typeface="MS PGothic" pitchFamily="34" charset="-128"/>
                    <a:cs typeface="+mn-cs"/>
                  </a:rPr>
                  <a:t>transitive-reflexive closure</a:t>
                </a:r>
                <a:r>
                  <a:rPr lang="en-US" sz="2400" dirty="0">
                    <a:ea typeface="MS PGothic" pitchFamily="34" charset="-128"/>
                    <a:cs typeface="+mn-cs"/>
                  </a:rPr>
                  <a:t> of a relation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  <a:ea typeface="MS PGothic" pitchFamily="34" charset="-128"/>
                        <a:cs typeface="+mn-cs"/>
                      </a:rPr>
                      <m:t>𝑹</m:t>
                    </m:r>
                  </m:oMath>
                </a14:m>
                <a:r>
                  <a:rPr lang="en-US" sz="2400" dirty="0">
                    <a:ea typeface="MS PGothic" pitchFamily="34" charset="-128"/>
                    <a:cs typeface="+mn-cs"/>
                  </a:rPr>
                  <a:t> is the connectivity relation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  <a:ea typeface="MS PGothic" pitchFamily="34" charset="-128"/>
                        <a:cs typeface="+mn-cs"/>
                      </a:rPr>
                      <m:t>𝑹</m:t>
                    </m:r>
                  </m:oMath>
                </a14:m>
                <a:r>
                  <a:rPr lang="en-US" sz="2400" dirty="0">
                    <a:ea typeface="MS PGothic" pitchFamily="34" charset="-128"/>
                    <a:cs typeface="+mn-cs"/>
                  </a:rPr>
                  <a:t>*</a:t>
                </a:r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5562600"/>
                <a:ext cx="8001000" cy="830997"/>
              </a:xfrm>
              <a:prstGeom prst="rect">
                <a:avLst/>
              </a:prstGeom>
              <a:blipFill rotWithShape="0">
                <a:blip r:embed="rId30"/>
                <a:stretch>
                  <a:fillRect l="-1141" t="-5036" b="-13669"/>
                </a:stretch>
              </a:blipFill>
              <a:ln w="19050">
                <a:solidFill>
                  <a:schemeClr val="bg2">
                    <a:lumMod val="2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reeform 3"/>
          <p:cNvSpPr/>
          <p:nvPr/>
        </p:nvSpPr>
        <p:spPr>
          <a:xfrm>
            <a:off x="6776357" y="1315469"/>
            <a:ext cx="294480" cy="309195"/>
          </a:xfrm>
          <a:custGeom>
            <a:avLst/>
            <a:gdLst>
              <a:gd name="connsiteX0" fmla="*/ 0 w 294480"/>
              <a:gd name="connsiteY0" fmla="*/ 64295 h 309195"/>
              <a:gd name="connsiteX1" fmla="*/ 285750 w 294480"/>
              <a:gd name="connsiteY1" fmla="*/ 15310 h 309195"/>
              <a:gd name="connsiteX2" fmla="*/ 204107 w 294480"/>
              <a:gd name="connsiteY2" fmla="*/ 301060 h 309195"/>
              <a:gd name="connsiteX3" fmla="*/ 32657 w 294480"/>
              <a:gd name="connsiteY3" fmla="*/ 203088 h 3091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480" h="309195">
                <a:moveTo>
                  <a:pt x="0" y="64295"/>
                </a:moveTo>
                <a:cubicBezTo>
                  <a:pt x="125866" y="20072"/>
                  <a:pt x="251732" y="-24151"/>
                  <a:pt x="285750" y="15310"/>
                </a:cubicBezTo>
                <a:cubicBezTo>
                  <a:pt x="319768" y="54771"/>
                  <a:pt x="246289" y="269764"/>
                  <a:pt x="204107" y="301060"/>
                </a:cubicBezTo>
                <a:cubicBezTo>
                  <a:pt x="161925" y="332356"/>
                  <a:pt x="97291" y="267722"/>
                  <a:pt x="32657" y="203088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4414157" y="1454488"/>
            <a:ext cx="2057400" cy="22689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Freeform 9"/>
          <p:cNvSpPr/>
          <p:nvPr/>
        </p:nvSpPr>
        <p:spPr>
          <a:xfrm>
            <a:off x="5791528" y="2188029"/>
            <a:ext cx="275928" cy="234943"/>
          </a:xfrm>
          <a:custGeom>
            <a:avLst/>
            <a:gdLst>
              <a:gd name="connsiteX0" fmla="*/ 13279 w 275928"/>
              <a:gd name="connsiteY0" fmla="*/ 16328 h 234943"/>
              <a:gd name="connsiteX1" fmla="*/ 29608 w 275928"/>
              <a:gd name="connsiteY1" fmla="*/ 228600 h 234943"/>
              <a:gd name="connsiteX2" fmla="*/ 274536 w 275928"/>
              <a:gd name="connsiteY2" fmla="*/ 163285 h 234943"/>
              <a:gd name="connsiteX3" fmla="*/ 111251 w 275928"/>
              <a:gd name="connsiteY3" fmla="*/ 0 h 234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5928" h="234943">
                <a:moveTo>
                  <a:pt x="13279" y="16328"/>
                </a:moveTo>
                <a:cubicBezTo>
                  <a:pt x="-328" y="110217"/>
                  <a:pt x="-13935" y="204107"/>
                  <a:pt x="29608" y="228600"/>
                </a:cubicBezTo>
                <a:cubicBezTo>
                  <a:pt x="73151" y="253093"/>
                  <a:pt x="260929" y="201385"/>
                  <a:pt x="274536" y="163285"/>
                </a:cubicBezTo>
                <a:cubicBezTo>
                  <a:pt x="288143" y="125185"/>
                  <a:pt x="199697" y="62592"/>
                  <a:pt x="111251" y="0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/>
          <p:cNvSpPr/>
          <p:nvPr/>
        </p:nvSpPr>
        <p:spPr>
          <a:xfrm>
            <a:off x="4165712" y="1379537"/>
            <a:ext cx="283621" cy="261484"/>
          </a:xfrm>
          <a:custGeom>
            <a:avLst/>
            <a:gdLst>
              <a:gd name="connsiteX0" fmla="*/ 112374 w 283621"/>
              <a:gd name="connsiteY0" fmla="*/ 253320 h 261484"/>
              <a:gd name="connsiteX1" fmla="*/ 6238 w 283621"/>
              <a:gd name="connsiteY1" fmla="*/ 24720 h 261484"/>
              <a:gd name="connsiteX2" fmla="*/ 275659 w 283621"/>
              <a:gd name="connsiteY2" fmla="*/ 32884 h 261484"/>
              <a:gd name="connsiteX3" fmla="*/ 185852 w 283621"/>
              <a:gd name="connsiteY3" fmla="*/ 261484 h 261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621" h="261484">
                <a:moveTo>
                  <a:pt x="112374" y="253320"/>
                </a:moveTo>
                <a:cubicBezTo>
                  <a:pt x="45699" y="157389"/>
                  <a:pt x="-20976" y="61459"/>
                  <a:pt x="6238" y="24720"/>
                </a:cubicBezTo>
                <a:cubicBezTo>
                  <a:pt x="33452" y="-12019"/>
                  <a:pt x="245723" y="-6577"/>
                  <a:pt x="275659" y="32884"/>
                </a:cubicBezTo>
                <a:cubicBezTo>
                  <a:pt x="305595" y="72345"/>
                  <a:pt x="245723" y="166914"/>
                  <a:pt x="185852" y="261484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29"/>
          <p:cNvSpPr/>
          <p:nvPr/>
        </p:nvSpPr>
        <p:spPr>
          <a:xfrm>
            <a:off x="4130795" y="3336491"/>
            <a:ext cx="253685" cy="248604"/>
          </a:xfrm>
          <a:custGeom>
            <a:avLst/>
            <a:gdLst>
              <a:gd name="connsiteX0" fmla="*/ 147550 w 253685"/>
              <a:gd name="connsiteY0" fmla="*/ 248604 h 248604"/>
              <a:gd name="connsiteX1" fmla="*/ 592 w 253685"/>
              <a:gd name="connsiteY1" fmla="*/ 93482 h 248604"/>
              <a:gd name="connsiteX2" fmla="*/ 196535 w 253685"/>
              <a:gd name="connsiteY2" fmla="*/ 3675 h 248604"/>
              <a:gd name="connsiteX3" fmla="*/ 253685 w 253685"/>
              <a:gd name="connsiteY3" fmla="*/ 215947 h 248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3685" h="248604">
                <a:moveTo>
                  <a:pt x="147550" y="248604"/>
                </a:moveTo>
                <a:cubicBezTo>
                  <a:pt x="69989" y="191454"/>
                  <a:pt x="-7572" y="134304"/>
                  <a:pt x="592" y="93482"/>
                </a:cubicBezTo>
                <a:cubicBezTo>
                  <a:pt x="8756" y="52660"/>
                  <a:pt x="154353" y="-16736"/>
                  <a:pt x="196535" y="3675"/>
                </a:cubicBezTo>
                <a:cubicBezTo>
                  <a:pt x="238717" y="24086"/>
                  <a:pt x="246201" y="120016"/>
                  <a:pt x="253685" y="215947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32"/>
          <p:cNvSpPr/>
          <p:nvPr/>
        </p:nvSpPr>
        <p:spPr>
          <a:xfrm>
            <a:off x="2864619" y="3036076"/>
            <a:ext cx="318904" cy="319332"/>
          </a:xfrm>
          <a:custGeom>
            <a:avLst/>
            <a:gdLst>
              <a:gd name="connsiteX0" fmla="*/ 180111 w 318904"/>
              <a:gd name="connsiteY0" fmla="*/ 319332 h 319332"/>
              <a:gd name="connsiteX1" fmla="*/ 496 w 318904"/>
              <a:gd name="connsiteY1" fmla="*/ 180539 h 319332"/>
              <a:gd name="connsiteX2" fmla="*/ 229096 w 318904"/>
              <a:gd name="connsiteY2" fmla="*/ 925 h 319332"/>
              <a:gd name="connsiteX3" fmla="*/ 318904 w 318904"/>
              <a:gd name="connsiteY3" fmla="*/ 262182 h 319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8904" h="319332">
                <a:moveTo>
                  <a:pt x="180111" y="319332"/>
                </a:moveTo>
                <a:cubicBezTo>
                  <a:pt x="86221" y="276469"/>
                  <a:pt x="-7668" y="233607"/>
                  <a:pt x="496" y="180539"/>
                </a:cubicBezTo>
                <a:cubicBezTo>
                  <a:pt x="8660" y="127471"/>
                  <a:pt x="176028" y="-12682"/>
                  <a:pt x="229096" y="925"/>
                </a:cubicBezTo>
                <a:cubicBezTo>
                  <a:pt x="282164" y="14532"/>
                  <a:pt x="300534" y="138357"/>
                  <a:pt x="318904" y="262182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 42"/>
          <p:cNvSpPr/>
          <p:nvPr/>
        </p:nvSpPr>
        <p:spPr>
          <a:xfrm>
            <a:off x="6637564" y="2679179"/>
            <a:ext cx="310986" cy="277505"/>
          </a:xfrm>
          <a:custGeom>
            <a:avLst/>
            <a:gdLst>
              <a:gd name="connsiteX0" fmla="*/ 0 w 310986"/>
              <a:gd name="connsiteY0" fmla="*/ 96678 h 277505"/>
              <a:gd name="connsiteX1" fmla="*/ 220436 w 310986"/>
              <a:gd name="connsiteY1" fmla="*/ 6871 h 277505"/>
              <a:gd name="connsiteX2" fmla="*/ 302079 w 310986"/>
              <a:gd name="connsiteY2" fmla="*/ 259964 h 277505"/>
              <a:gd name="connsiteX3" fmla="*/ 24493 w 310986"/>
              <a:gd name="connsiteY3" fmla="*/ 235471 h 277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0986" h="277505">
                <a:moveTo>
                  <a:pt x="0" y="96678"/>
                </a:moveTo>
                <a:cubicBezTo>
                  <a:pt x="85045" y="38167"/>
                  <a:pt x="170090" y="-20343"/>
                  <a:pt x="220436" y="6871"/>
                </a:cubicBezTo>
                <a:cubicBezTo>
                  <a:pt x="270782" y="34085"/>
                  <a:pt x="334736" y="221864"/>
                  <a:pt x="302079" y="259964"/>
                </a:cubicBezTo>
                <a:cubicBezTo>
                  <a:pt x="269422" y="298064"/>
                  <a:pt x="146957" y="266767"/>
                  <a:pt x="24493" y="235471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reeform 46"/>
          <p:cNvSpPr/>
          <p:nvPr/>
        </p:nvSpPr>
        <p:spPr>
          <a:xfrm>
            <a:off x="6196693" y="3560429"/>
            <a:ext cx="278157" cy="264358"/>
          </a:xfrm>
          <a:custGeom>
            <a:avLst/>
            <a:gdLst>
              <a:gd name="connsiteX0" fmla="*/ 40821 w 278157"/>
              <a:gd name="connsiteY0" fmla="*/ 7364 h 264358"/>
              <a:gd name="connsiteX1" fmla="*/ 244928 w 278157"/>
              <a:gd name="connsiteY1" fmla="*/ 31857 h 264358"/>
              <a:gd name="connsiteX2" fmla="*/ 253093 w 278157"/>
              <a:gd name="connsiteY2" fmla="*/ 260457 h 264358"/>
              <a:gd name="connsiteX3" fmla="*/ 0 w 278157"/>
              <a:gd name="connsiteY3" fmla="*/ 154321 h 264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8157" h="264358">
                <a:moveTo>
                  <a:pt x="40821" y="7364"/>
                </a:moveTo>
                <a:cubicBezTo>
                  <a:pt x="125185" y="-1481"/>
                  <a:pt x="209549" y="-10325"/>
                  <a:pt x="244928" y="31857"/>
                </a:cubicBezTo>
                <a:cubicBezTo>
                  <a:pt x="280307" y="74039"/>
                  <a:pt x="293914" y="240046"/>
                  <a:pt x="253093" y="260457"/>
                </a:cubicBezTo>
                <a:cubicBezTo>
                  <a:pt x="212272" y="280868"/>
                  <a:pt x="106136" y="217594"/>
                  <a:pt x="0" y="154321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reeform 47"/>
          <p:cNvSpPr/>
          <p:nvPr/>
        </p:nvSpPr>
        <p:spPr>
          <a:xfrm>
            <a:off x="4661807" y="2500868"/>
            <a:ext cx="337311" cy="261506"/>
          </a:xfrm>
          <a:custGeom>
            <a:avLst/>
            <a:gdLst>
              <a:gd name="connsiteX0" fmla="*/ 0 w 337311"/>
              <a:gd name="connsiteY0" fmla="*/ 163534 h 261506"/>
              <a:gd name="connsiteX1" fmla="*/ 163286 w 337311"/>
              <a:gd name="connsiteY1" fmla="*/ 249 h 261506"/>
              <a:gd name="connsiteX2" fmla="*/ 334736 w 337311"/>
              <a:gd name="connsiteY2" fmla="*/ 196192 h 261506"/>
              <a:gd name="connsiteX3" fmla="*/ 24493 w 337311"/>
              <a:gd name="connsiteY3" fmla="*/ 261506 h 261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7311" h="261506">
                <a:moveTo>
                  <a:pt x="0" y="163534"/>
                </a:moveTo>
                <a:cubicBezTo>
                  <a:pt x="53748" y="79170"/>
                  <a:pt x="107497" y="-5194"/>
                  <a:pt x="163286" y="249"/>
                </a:cubicBezTo>
                <a:cubicBezTo>
                  <a:pt x="219075" y="5692"/>
                  <a:pt x="357868" y="152649"/>
                  <a:pt x="334736" y="196192"/>
                </a:cubicBezTo>
                <a:cubicBezTo>
                  <a:pt x="311604" y="239735"/>
                  <a:pt x="168048" y="250620"/>
                  <a:pt x="24493" y="261506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reeform 51"/>
          <p:cNvSpPr/>
          <p:nvPr/>
        </p:nvSpPr>
        <p:spPr>
          <a:xfrm>
            <a:off x="4555671" y="2971800"/>
            <a:ext cx="81643" cy="620486"/>
          </a:xfrm>
          <a:custGeom>
            <a:avLst/>
            <a:gdLst>
              <a:gd name="connsiteX0" fmla="*/ 0 w 81643"/>
              <a:gd name="connsiteY0" fmla="*/ 620486 h 620486"/>
              <a:gd name="connsiteX1" fmla="*/ 81643 w 81643"/>
              <a:gd name="connsiteY1" fmla="*/ 0 h 620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1643" h="620486">
                <a:moveTo>
                  <a:pt x="0" y="620486"/>
                </a:moveTo>
                <a:lnTo>
                  <a:pt x="81643" y="0"/>
                </a:ln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Freeform 52"/>
          <p:cNvSpPr/>
          <p:nvPr/>
        </p:nvSpPr>
        <p:spPr>
          <a:xfrm>
            <a:off x="3322864" y="3641271"/>
            <a:ext cx="987879" cy="138793"/>
          </a:xfrm>
          <a:custGeom>
            <a:avLst/>
            <a:gdLst>
              <a:gd name="connsiteX0" fmla="*/ 0 w 987879"/>
              <a:gd name="connsiteY0" fmla="*/ 0 h 138793"/>
              <a:gd name="connsiteX1" fmla="*/ 987879 w 987879"/>
              <a:gd name="connsiteY1" fmla="*/ 138793 h 138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87879" h="138793">
                <a:moveTo>
                  <a:pt x="0" y="0"/>
                </a:moveTo>
                <a:lnTo>
                  <a:pt x="987879" y="138793"/>
                </a:ln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reeform 53"/>
          <p:cNvSpPr/>
          <p:nvPr/>
        </p:nvSpPr>
        <p:spPr>
          <a:xfrm>
            <a:off x="4661807" y="2873829"/>
            <a:ext cx="1698172" cy="718457"/>
          </a:xfrm>
          <a:custGeom>
            <a:avLst/>
            <a:gdLst>
              <a:gd name="connsiteX0" fmla="*/ 1698172 w 1698172"/>
              <a:gd name="connsiteY0" fmla="*/ 0 h 718457"/>
              <a:gd name="connsiteX1" fmla="*/ 0 w 1698172"/>
              <a:gd name="connsiteY1" fmla="*/ 718457 h 718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698172" h="718457">
                <a:moveTo>
                  <a:pt x="1698172" y="0"/>
                </a:moveTo>
                <a:lnTo>
                  <a:pt x="0" y="718457"/>
                </a:ln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reeform 55"/>
          <p:cNvSpPr/>
          <p:nvPr/>
        </p:nvSpPr>
        <p:spPr>
          <a:xfrm>
            <a:off x="4735286" y="2784021"/>
            <a:ext cx="1592035" cy="130629"/>
          </a:xfrm>
          <a:custGeom>
            <a:avLst/>
            <a:gdLst>
              <a:gd name="connsiteX0" fmla="*/ 1592035 w 1592035"/>
              <a:gd name="connsiteY0" fmla="*/ 0 h 130629"/>
              <a:gd name="connsiteX1" fmla="*/ 0 w 1592035"/>
              <a:gd name="connsiteY1" fmla="*/ 130629 h 130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92035" h="130629">
                <a:moveTo>
                  <a:pt x="1592035" y="0"/>
                </a:moveTo>
                <a:lnTo>
                  <a:pt x="0" y="130629"/>
                </a:ln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Freeform 56"/>
          <p:cNvSpPr/>
          <p:nvPr/>
        </p:nvSpPr>
        <p:spPr>
          <a:xfrm>
            <a:off x="4767943" y="3004457"/>
            <a:ext cx="1200150" cy="506186"/>
          </a:xfrm>
          <a:custGeom>
            <a:avLst/>
            <a:gdLst>
              <a:gd name="connsiteX0" fmla="*/ 1200150 w 1200150"/>
              <a:gd name="connsiteY0" fmla="*/ 506186 h 506186"/>
              <a:gd name="connsiteX1" fmla="*/ 0 w 1200150"/>
              <a:gd name="connsiteY1" fmla="*/ 0 h 506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00150" h="506186">
                <a:moveTo>
                  <a:pt x="1200150" y="506186"/>
                </a:moveTo>
                <a:lnTo>
                  <a:pt x="0" y="0"/>
                </a:ln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reeform 57"/>
          <p:cNvSpPr/>
          <p:nvPr/>
        </p:nvSpPr>
        <p:spPr>
          <a:xfrm>
            <a:off x="3208564" y="3682093"/>
            <a:ext cx="2841172" cy="506329"/>
          </a:xfrm>
          <a:custGeom>
            <a:avLst/>
            <a:gdLst>
              <a:gd name="connsiteX0" fmla="*/ 2841172 w 2841172"/>
              <a:gd name="connsiteY0" fmla="*/ 40821 h 506329"/>
              <a:gd name="connsiteX1" fmla="*/ 1665515 w 2841172"/>
              <a:gd name="connsiteY1" fmla="*/ 506186 h 506329"/>
              <a:gd name="connsiteX2" fmla="*/ 0 w 2841172"/>
              <a:gd name="connsiteY2" fmla="*/ 0 h 506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41172" h="506329">
                <a:moveTo>
                  <a:pt x="2841172" y="40821"/>
                </a:moveTo>
                <a:cubicBezTo>
                  <a:pt x="2490108" y="276905"/>
                  <a:pt x="2139044" y="512989"/>
                  <a:pt x="1665515" y="506186"/>
                </a:cubicBezTo>
                <a:cubicBezTo>
                  <a:pt x="1191986" y="499383"/>
                  <a:pt x="595993" y="249691"/>
                  <a:pt x="0" y="0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Freeform 58"/>
          <p:cNvSpPr/>
          <p:nvPr/>
        </p:nvSpPr>
        <p:spPr>
          <a:xfrm>
            <a:off x="3273879" y="2241583"/>
            <a:ext cx="3086100" cy="1024131"/>
          </a:xfrm>
          <a:custGeom>
            <a:avLst/>
            <a:gdLst>
              <a:gd name="connsiteX0" fmla="*/ 3086100 w 3086100"/>
              <a:gd name="connsiteY0" fmla="*/ 452631 h 1024131"/>
              <a:gd name="connsiteX1" fmla="*/ 1771650 w 3086100"/>
              <a:gd name="connsiteY1" fmla="*/ 85238 h 1024131"/>
              <a:gd name="connsiteX2" fmla="*/ 1004207 w 3086100"/>
              <a:gd name="connsiteY2" fmla="*/ 85238 h 1024131"/>
              <a:gd name="connsiteX3" fmla="*/ 0 w 3086100"/>
              <a:gd name="connsiteY3" fmla="*/ 1024131 h 1024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86100" h="1024131">
                <a:moveTo>
                  <a:pt x="3086100" y="452631"/>
                </a:moveTo>
                <a:cubicBezTo>
                  <a:pt x="2602366" y="299550"/>
                  <a:pt x="2118632" y="146470"/>
                  <a:pt x="1771650" y="85238"/>
                </a:cubicBezTo>
                <a:cubicBezTo>
                  <a:pt x="1424668" y="24006"/>
                  <a:pt x="1299482" y="-71244"/>
                  <a:pt x="1004207" y="85238"/>
                </a:cubicBezTo>
                <a:cubicBezTo>
                  <a:pt x="708932" y="241720"/>
                  <a:pt x="354466" y="632925"/>
                  <a:pt x="0" y="1024131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416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Last time: Properties of Relations</a:t>
            </a:r>
          </a:p>
        </p:txBody>
      </p:sp>
      <p:sp>
        <p:nvSpPr>
          <p:cNvPr id="6146" name="TextBox 3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8533" y="1261533"/>
            <a:ext cx="366491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2800" dirty="0">
                <a:latin typeface="Calibri" panose="020F0502020204030204" pitchFamily="34" charset="0"/>
              </a:rPr>
              <a:t>Let R be a relation on A.</a:t>
            </a:r>
          </a:p>
        </p:txBody>
      </p:sp>
      <p:sp>
        <p:nvSpPr>
          <p:cNvPr id="5" name="TextBox 4"/>
          <p:cNvSpPr txBox="1"/>
          <p:nvPr>
            <p:custDataLst>
              <p:tags r:id="rId3"/>
            </p:custDataLst>
          </p:nvPr>
        </p:nvSpPr>
        <p:spPr>
          <a:xfrm>
            <a:off x="620885" y="2136035"/>
            <a:ext cx="8065915" cy="5232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bg2">
                <a:lumMod val="2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800" dirty="0">
                <a:cs typeface="Calibri" panose="020F0502020204030204" pitchFamily="34" charset="0"/>
              </a:rPr>
              <a:t>R is </a:t>
            </a:r>
            <a:r>
              <a:rPr lang="en-US" sz="2800" b="1" dirty="0">
                <a:cs typeface="Calibri" panose="020F0502020204030204" pitchFamily="34" charset="0"/>
              </a:rPr>
              <a:t>reflexive</a:t>
            </a:r>
            <a:r>
              <a:rPr lang="en-US" sz="2800" dirty="0">
                <a:cs typeface="Calibri" panose="020F0502020204030204" pitchFamily="34" charset="0"/>
              </a:rPr>
              <a:t> </a:t>
            </a:r>
            <a:r>
              <a:rPr lang="en-US" sz="2800" dirty="0" err="1">
                <a:cs typeface="Calibri" panose="020F0502020204030204" pitchFamily="34" charset="0"/>
              </a:rPr>
              <a:t>iff</a:t>
            </a:r>
            <a:r>
              <a:rPr lang="en-US" sz="2800" dirty="0">
                <a:cs typeface="Calibri" panose="020F0502020204030204" pitchFamily="34" charset="0"/>
              </a:rPr>
              <a:t> (</a:t>
            </a:r>
            <a:r>
              <a:rPr lang="en-US" sz="2800" dirty="0" err="1">
                <a:cs typeface="Calibri" panose="020F0502020204030204" pitchFamily="34" charset="0"/>
              </a:rPr>
              <a:t>a,a</a:t>
            </a:r>
            <a:r>
              <a:rPr lang="en-US" sz="2800" dirty="0">
                <a:cs typeface="Calibri" panose="020F0502020204030204" pitchFamily="34" charset="0"/>
              </a:rPr>
              <a:t>) </a:t>
            </a:r>
            <a:r>
              <a:rPr lang="en-US" sz="2800" dirty="0">
                <a:cs typeface="Calibri" panose="020F0502020204030204" pitchFamily="34" charset="0"/>
                <a:sym typeface="Symbol"/>
              </a:rPr>
              <a:t></a:t>
            </a:r>
            <a:r>
              <a:rPr lang="en-US" sz="2800" dirty="0">
                <a:cs typeface="Calibri" panose="020F0502020204030204" pitchFamily="34" charset="0"/>
              </a:rPr>
              <a:t> R for every a </a:t>
            </a:r>
            <a:r>
              <a:rPr lang="en-US" sz="2800" dirty="0">
                <a:cs typeface="Calibri" panose="020F0502020204030204" pitchFamily="34" charset="0"/>
                <a:sym typeface="Symbol"/>
              </a:rPr>
              <a:t></a:t>
            </a:r>
            <a:r>
              <a:rPr lang="en-US" sz="2800" dirty="0">
                <a:cs typeface="Calibri" panose="020F0502020204030204" pitchFamily="34" charset="0"/>
              </a:rPr>
              <a:t> A</a:t>
            </a:r>
          </a:p>
        </p:txBody>
      </p:sp>
      <p:sp>
        <p:nvSpPr>
          <p:cNvPr id="6" name="TextBox 5"/>
          <p:cNvSpPr txBox="1"/>
          <p:nvPr>
            <p:custDataLst>
              <p:tags r:id="rId4"/>
            </p:custDataLst>
          </p:nvPr>
        </p:nvSpPr>
        <p:spPr>
          <a:xfrm>
            <a:off x="620886" y="3225798"/>
            <a:ext cx="8065914" cy="5232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bg2">
                <a:lumMod val="2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R is 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symmetric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iff (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a,b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en-US" sz="2800" dirty="0">
                <a:latin typeface="Cambria Math" panose="02040503050406030204" pitchFamily="18" charset="0"/>
                <a:cs typeface="Calibri" panose="020F0502020204030204" pitchFamily="34" charset="0"/>
                <a:sym typeface="Symbol"/>
              </a:rPr>
              <a:t>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R implies (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b,a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en-US" sz="2800" dirty="0">
                <a:latin typeface="Cambria Math" panose="02040503050406030204" pitchFamily="18" charset="0"/>
                <a:cs typeface="Calibri" panose="020F0502020204030204" pitchFamily="34" charset="0"/>
                <a:sym typeface="Symbol"/>
              </a:rPr>
              <a:t>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>
                <p:custDataLst>
                  <p:tags r:id="rId5"/>
                </p:custDataLst>
              </p:nvPr>
            </p:nvSpPr>
            <p:spPr>
              <a:xfrm>
                <a:off x="367553" y="4354689"/>
                <a:ext cx="8606118" cy="52322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28575">
                <a:solidFill>
                  <a:schemeClr val="bg2">
                    <a:lumMod val="25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R is </a:t>
                </a:r>
                <a:r>
                  <a:rPr lang="en-US" sz="2800" b="1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antisymmetric</a:t>
                </a:r>
                <a:r>
                  <a:rPr lang="en-US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2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iff</a:t>
                </a:r>
                <a:r>
                  <a:rPr lang="en-US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(</a:t>
                </a:r>
                <a:r>
                  <a:rPr lang="en-US" sz="2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a,b</a:t>
                </a:r>
                <a:r>
                  <a:rPr lang="en-US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) </a:t>
                </a:r>
                <a:r>
                  <a:rPr lang="en-US" sz="2800" dirty="0">
                    <a:latin typeface="Cambria Math" panose="02040503050406030204" pitchFamily="18" charset="0"/>
                    <a:cs typeface="Calibri" panose="020F0502020204030204" pitchFamily="34" charset="0"/>
                    <a:sym typeface="Symbol"/>
                  </a:rPr>
                  <a:t></a:t>
                </a:r>
                <a:r>
                  <a:rPr lang="en-US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R and a </a:t>
                </a:r>
                <a:r>
                  <a:rPr lang="en-US" sz="2800" dirty="0">
                    <a:latin typeface="Cambria Math" panose="02040503050406030204" pitchFamily="18" charset="0"/>
                    <a:cs typeface="Calibri" panose="020F0502020204030204" pitchFamily="34" charset="0"/>
                    <a:sym typeface="Symbol"/>
                  </a:rPr>
                  <a:t></a:t>
                </a:r>
                <a:r>
                  <a:rPr lang="en-US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b implies (</a:t>
                </a:r>
                <a:r>
                  <a:rPr lang="en-US" sz="2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b,a</a:t>
                </a:r>
                <a:r>
                  <a:rPr lang="en-US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)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  <a:cs typeface="Arial" charset="0"/>
                      </a:rPr>
                      <m:t>∉</m:t>
                    </m:r>
                  </m:oMath>
                </a14:m>
                <a:r>
                  <a:rPr lang="en-US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R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8"/>
                </p:custDataLst>
              </p:nvPr>
            </p:nvSpPr>
            <p:spPr>
              <a:xfrm>
                <a:off x="367553" y="4354689"/>
                <a:ext cx="8606118" cy="523220"/>
              </a:xfrm>
              <a:prstGeom prst="rect">
                <a:avLst/>
              </a:prstGeom>
              <a:blipFill rotWithShape="0">
                <a:blip r:embed="rId9"/>
                <a:stretch>
                  <a:fillRect l="-1270" t="-10989" b="-27473"/>
                </a:stretch>
              </a:blipFill>
              <a:ln w="28575">
                <a:solidFill>
                  <a:schemeClr val="bg2">
                    <a:lumMod val="2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>
            <p:custDataLst>
              <p:tags r:id="rId6"/>
            </p:custDataLst>
          </p:nvPr>
        </p:nvSpPr>
        <p:spPr>
          <a:xfrm>
            <a:off x="457200" y="5562603"/>
            <a:ext cx="8426824" cy="5232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bg2">
                <a:lumMod val="2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R is 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transitive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iff (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a,b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en-US" sz="2800" dirty="0">
                <a:latin typeface="Cambria Math" panose="02040503050406030204" pitchFamily="18" charset="0"/>
                <a:cs typeface="Calibri" panose="020F0502020204030204" pitchFamily="34" charset="0"/>
                <a:sym typeface="Symbol"/>
              </a:rPr>
              <a:t>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R and (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b,c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en-US" sz="2800" dirty="0">
                <a:latin typeface="Cambria Math" panose="02040503050406030204" pitchFamily="18" charset="0"/>
                <a:cs typeface="Calibri" panose="020F0502020204030204" pitchFamily="34" charset="0"/>
                <a:sym typeface="Symbol"/>
              </a:rPr>
              <a:t>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R </a:t>
            </a:r>
            <a:r>
              <a:rPr lang="en-US" sz="2800" dirty="0">
                <a:cs typeface="Calibri" panose="020F0502020204030204" pitchFamily="34" charset="0"/>
                <a:sym typeface="Symbol"/>
              </a:rPr>
              <a:t>implies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a,c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en-US" sz="2800" dirty="0">
                <a:latin typeface="Cambria Math" panose="02040503050406030204" pitchFamily="18" charset="0"/>
                <a:cs typeface="Calibri" panose="020F0502020204030204" pitchFamily="34" charset="0"/>
                <a:sym typeface="Symbol"/>
              </a:rPr>
              <a:t>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R</a:t>
            </a:r>
          </a:p>
        </p:txBody>
      </p:sp>
    </p:spTree>
    <p:extLst>
      <p:ext uri="{BB962C8B-B14F-4D97-AF65-F5344CB8AC3E}">
        <p14:creationId xmlns:p14="http://schemas.microsoft.com/office/powerpoint/2010/main" val="15450583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7409" name="Title 1"/>
              <p:cNvSpPr>
                <a:spLocks noGrp="1"/>
              </p:cNvSpPr>
              <p:nvPr>
                <p:ph type="title"/>
                <p:custDataLst>
                  <p:tags r:id="rId1"/>
                </p:custDataLst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-</a:t>
                </a:r>
                <a:r>
                  <a:rPr lang="en-US" dirty="0" err="1"/>
                  <a:t>ary</a:t>
                </a:r>
                <a:r>
                  <a:rPr lang="en-US" dirty="0"/>
                  <a:t> Relations</a:t>
                </a:r>
              </a:p>
            </p:txBody>
          </p:sp>
        </mc:Choice>
        <mc:Fallback xmlns="">
          <p:sp>
            <p:nvSpPr>
              <p:cNvPr id="17409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  <p:custDataLst>
                  <p:tags r:id="rId4"/>
                </p:custDataLst>
              </p:nvPr>
            </p:nvSpPr>
            <p:spPr>
              <a:blipFill rotWithShape="0">
                <a:blip r:embed="rId5"/>
                <a:stretch>
                  <a:fillRect t="-12000" b="-29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>
                <p:custDataLst>
                  <p:tags r:id="rId2"/>
                </p:custDataLst>
              </p:nvPr>
            </p:nvSpPr>
            <p:spPr>
              <a:xfrm>
                <a:off x="632178" y="1233310"/>
                <a:ext cx="6206251" cy="830997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28575">
                <a:solidFill>
                  <a:schemeClr val="accent2">
                    <a:lumMod val="75000"/>
                  </a:schemeClr>
                </a:solidFill>
              </a:ln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𝑨</m:t>
                    </m:r>
                    <m:r>
                      <a:rPr lang="en-US" b="1" i="1" baseline="-25000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𝟏</m:t>
                    </m:r>
                    <m:r>
                      <a:rPr lang="en-US" b="1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 </m:t>
                    </m:r>
                    <m:r>
                      <a:rPr lang="en-US" b="1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𝑨</m:t>
                    </m:r>
                    <m:r>
                      <a:rPr lang="en-US" b="1" i="1" baseline="-25000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𝟐</m:t>
                    </m:r>
                    <m:r>
                      <a:rPr lang="en-US" b="1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 …, </m:t>
                    </m:r>
                    <m:sSub>
                      <m:sSubPr>
                        <m:ctrlPr>
                          <a:rPr lang="en-US" b="1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b="1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𝑨</m:t>
                        </m:r>
                      </m:e>
                      <m:sub>
                        <m:r>
                          <a:rPr lang="en-US" b="1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be sets.  An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𝒏</m:t>
                    </m:r>
                  </m:oMath>
                </a14:m>
                <a:r>
                  <a:rPr lang="en-US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-</a:t>
                </a:r>
                <a:r>
                  <a:rPr lang="en-US" b="1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ary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relation on </a:t>
                </a:r>
              </a:p>
              <a:p>
                <a:pPr eaLnBrk="1" hangingPunct="1"/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these sets is a subset of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𝑨</m:t>
                    </m:r>
                    <m:r>
                      <a:rPr lang="en-US" b="1" i="1" baseline="-25000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𝟏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  <a:cs typeface="Calibri" panose="020F0502020204030204" pitchFamily="34" charset="0"/>
                    <a:sym typeface="Symbol" pitchFamily="18" charset="2"/>
                  </a:rPr>
                  <a:t>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𝑨</m:t>
                    </m:r>
                    <m:r>
                      <a:rPr lang="en-US" b="1" i="1" baseline="-25000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𝟐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  <a:cs typeface="Calibri" panose="020F0502020204030204" pitchFamily="34" charset="0"/>
                    <a:sym typeface="Symbol" pitchFamily="18" charset="2"/>
                  </a:rPr>
                  <a:t>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cs typeface="Arial" pitchFamily="34" charset="0"/>
                      </a:rPr>
                      <m:t>⋯ 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  <a:cs typeface="Calibri" panose="020F0502020204030204" pitchFamily="34" charset="0"/>
                    <a:sym typeface="Symbol" pitchFamily="18" charset="2"/>
                  </a:rPr>
                  <a:t>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𝑨</m:t>
                    </m:r>
                    <m:r>
                      <a:rPr lang="en-US" b="1" i="1" baseline="-25000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𝒏</m:t>
                    </m:r>
                  </m:oMath>
                </a14:m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6"/>
                </p:custDataLst>
              </p:nvPr>
            </p:nvSpPr>
            <p:spPr>
              <a:xfrm>
                <a:off x="632178" y="1233310"/>
                <a:ext cx="6206251" cy="830997"/>
              </a:xfrm>
              <a:prstGeom prst="rect">
                <a:avLst/>
              </a:prstGeom>
              <a:blipFill>
                <a:blip r:embed="rId7"/>
                <a:stretch>
                  <a:fillRect l="-1369" t="-4225" b="-12676"/>
                </a:stretch>
              </a:blipFill>
              <a:ln w="28575">
                <a:solidFill>
                  <a:schemeClr val="accent2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65670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Relational Databases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1562100" y="1995488"/>
          <a:ext cx="6019800" cy="29670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80">
                <a:tc>
                  <a:txBody>
                    <a:bodyPr/>
                    <a:lstStyle/>
                    <a:p>
                      <a:r>
                        <a:rPr lang="en-US" sz="1800" dirty="0" err="1"/>
                        <a:t>Student_Name</a:t>
                      </a:r>
                      <a:endParaRPr lang="en-US" sz="1800" dirty="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 err="1"/>
                        <a:t>ID_Number</a:t>
                      </a:r>
                      <a:endParaRPr lang="en-US" sz="1800" dirty="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Office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GPA</a:t>
                      </a:r>
                    </a:p>
                  </a:txBody>
                  <a:tcPr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80">
                <a:tc>
                  <a:txBody>
                    <a:bodyPr/>
                    <a:lstStyle/>
                    <a:p>
                      <a:r>
                        <a:rPr lang="en-US" sz="1800" dirty="0"/>
                        <a:t>Knuth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328012098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022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4.00</a:t>
                      </a:r>
                    </a:p>
                  </a:txBody>
                  <a:tcPr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80">
                <a:tc>
                  <a:txBody>
                    <a:bodyPr/>
                    <a:lstStyle/>
                    <a:p>
                      <a:r>
                        <a:rPr lang="en-US" sz="1800" dirty="0"/>
                        <a:t>Von </a:t>
                      </a:r>
                      <a:r>
                        <a:rPr lang="en-US" sz="1800" dirty="0" err="1"/>
                        <a:t>Neuman</a:t>
                      </a:r>
                      <a:endParaRPr lang="en-US" sz="1800" dirty="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481080220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555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3.78</a:t>
                      </a:r>
                    </a:p>
                  </a:txBody>
                  <a:tcPr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80">
                <a:tc>
                  <a:txBody>
                    <a:bodyPr/>
                    <a:lstStyle/>
                    <a:p>
                      <a:r>
                        <a:rPr lang="en-US" sz="1800" dirty="0"/>
                        <a:t>Russell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238082388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022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3.85</a:t>
                      </a:r>
                    </a:p>
                  </a:txBody>
                  <a:tcPr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80">
                <a:tc>
                  <a:txBody>
                    <a:bodyPr/>
                    <a:lstStyle/>
                    <a:p>
                      <a:r>
                        <a:rPr lang="en-US" sz="1800" dirty="0"/>
                        <a:t>Einstein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238001920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022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2.11</a:t>
                      </a:r>
                    </a:p>
                  </a:txBody>
                  <a:tcPr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80">
                <a:tc>
                  <a:txBody>
                    <a:bodyPr/>
                    <a:lstStyle/>
                    <a:p>
                      <a:r>
                        <a:rPr lang="en-US" sz="1800" dirty="0"/>
                        <a:t>Newton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1727017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333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3.61</a:t>
                      </a:r>
                    </a:p>
                  </a:txBody>
                  <a:tcPr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80">
                <a:tc>
                  <a:txBody>
                    <a:bodyPr/>
                    <a:lstStyle/>
                    <a:p>
                      <a:r>
                        <a:rPr lang="en-US" sz="1800" dirty="0"/>
                        <a:t>Karp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348882811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022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3.98</a:t>
                      </a:r>
                    </a:p>
                  </a:txBody>
                  <a:tcPr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80">
                <a:tc>
                  <a:txBody>
                    <a:bodyPr/>
                    <a:lstStyle/>
                    <a:p>
                      <a:r>
                        <a:rPr lang="en-US" sz="1800" dirty="0"/>
                        <a:t>Bernoulli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2921938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022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3.21</a:t>
                      </a:r>
                    </a:p>
                  </a:txBody>
                  <a:tcPr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8484" name="TextBox 5"/>
          <p:cNvSpPr txBox="1">
            <a:spLocks noChangeArrowheads="1"/>
          </p:cNvSpPr>
          <p:nvPr/>
        </p:nvSpPr>
        <p:spPr bwMode="auto">
          <a:xfrm>
            <a:off x="1582738" y="1582738"/>
            <a:ext cx="106471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1800" dirty="0">
                <a:latin typeface="Calibri" panose="020F0502020204030204" pitchFamily="34" charset="0"/>
              </a:rPr>
              <a:t>STUDENT</a:t>
            </a:r>
          </a:p>
        </p:txBody>
      </p:sp>
    </p:spTree>
    <p:extLst>
      <p:ext uri="{BB962C8B-B14F-4D97-AF65-F5344CB8AC3E}">
        <p14:creationId xmlns:p14="http://schemas.microsoft.com/office/powerpoint/2010/main" val="27114247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 to Languages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102090-AC67-B24F-9997-6CF91D0016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1143000"/>
            <a:ext cx="8128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6237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72500" cy="606642"/>
          </a:xfrm>
        </p:spPr>
        <p:txBody>
          <a:bodyPr>
            <a:normAutofit fontScale="90000"/>
          </a:bodyPr>
          <a:lstStyle/>
          <a:p>
            <a:r>
              <a:rPr lang="en-US" dirty="0"/>
              <a:t>Selecting strings using labeled graphs as “machines”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0892" y="1131375"/>
            <a:ext cx="2915587" cy="5191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02510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Finite State Machines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0892" y="1131375"/>
            <a:ext cx="2915587" cy="5191791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>
          <a:xfrm>
            <a:off x="2420912" y="3507699"/>
            <a:ext cx="472190" cy="539646"/>
          </a:xfrm>
          <a:prstGeom prst="ellipse">
            <a:avLst/>
          </a:prstGeom>
          <a:solidFill>
            <a:srgbClr val="FFFF00">
              <a:alpha val="14000"/>
            </a:srgbClr>
          </a:solidFill>
          <a:ln>
            <a:solidFill>
              <a:schemeClr val="tx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91522" y="3423579"/>
            <a:ext cx="9593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C00000"/>
                </a:solidFill>
                <a:latin typeface="Franklin Gothic Medium"/>
                <a:cs typeface="Franklin Gothic Medium"/>
              </a:rPr>
              <a:t>“Start here”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7352" y="4381560"/>
            <a:ext cx="36813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C00000"/>
                </a:solidFill>
                <a:latin typeface="Franklin Gothic Medium"/>
                <a:cs typeface="Franklin Gothic Medium"/>
              </a:rPr>
              <a:t>“If I get this symbol, follow the arrow…”</a:t>
            </a:r>
          </a:p>
        </p:txBody>
      </p:sp>
      <p:sp>
        <p:nvSpPr>
          <p:cNvPr id="9" name="Oval 8"/>
          <p:cNvSpPr/>
          <p:nvPr/>
        </p:nvSpPr>
        <p:spPr>
          <a:xfrm>
            <a:off x="3994881" y="4859312"/>
            <a:ext cx="1510258" cy="911901"/>
          </a:xfrm>
          <a:prstGeom prst="ellipse">
            <a:avLst/>
          </a:prstGeom>
          <a:solidFill>
            <a:srgbClr val="FFFF00">
              <a:alpha val="14000"/>
            </a:srgbClr>
          </a:solidFill>
          <a:ln>
            <a:solidFill>
              <a:schemeClr val="tx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503264" y="4831831"/>
            <a:ext cx="34077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  <a:latin typeface="Franklin Gothic Medium"/>
                <a:cs typeface="Franklin Gothic Medium"/>
              </a:rPr>
              <a:t>The circles are called “states”</a:t>
            </a:r>
          </a:p>
          <a:p>
            <a:r>
              <a:rPr lang="en-US" sz="2000" dirty="0">
                <a:solidFill>
                  <a:srgbClr val="C00000"/>
                </a:solidFill>
                <a:latin typeface="Franklin Gothic Medium"/>
                <a:cs typeface="Franklin Gothic Medium"/>
              </a:rPr>
              <a:t>We’re only in a single state at any point in time…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05467" y="1591536"/>
            <a:ext cx="3905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C00000"/>
                </a:solidFill>
                <a:latin typeface="Franklin Gothic Medium"/>
                <a:cs typeface="Franklin Gothic Medium"/>
              </a:rPr>
              <a:t>The “double circle” means “the input is good if it ends here”</a:t>
            </a:r>
          </a:p>
        </p:txBody>
      </p:sp>
    </p:spTree>
    <p:extLst>
      <p:ext uri="{BB962C8B-B14F-4D97-AF65-F5344CB8AC3E}">
        <p14:creationId xmlns:p14="http://schemas.microsoft.com/office/powerpoint/2010/main" val="1040234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  <p:bldP spid="8" grpId="0"/>
      <p:bldP spid="9" grpId="0" animBg="1"/>
      <p:bldP spid="12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72500" cy="606642"/>
          </a:xfrm>
        </p:spPr>
        <p:txBody>
          <a:bodyPr>
            <a:normAutofit/>
          </a:bodyPr>
          <a:lstStyle/>
          <a:p>
            <a:r>
              <a:rPr lang="en-US" dirty="0"/>
              <a:t>Which strings does this machine say are OK?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0892" y="1131375"/>
            <a:ext cx="2915587" cy="5191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94255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72500" cy="606642"/>
          </a:xfrm>
        </p:spPr>
        <p:txBody>
          <a:bodyPr>
            <a:normAutofit/>
          </a:bodyPr>
          <a:lstStyle/>
          <a:p>
            <a:r>
              <a:rPr lang="en-US" dirty="0"/>
              <a:t>Which strings does this machine say are OK?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0892" y="1131375"/>
            <a:ext cx="2915587" cy="519179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992585" y="4359728"/>
            <a:ext cx="29269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The set of all binary strings that end in 0</a:t>
            </a:r>
          </a:p>
        </p:txBody>
      </p:sp>
    </p:spTree>
    <p:extLst>
      <p:ext uri="{BB962C8B-B14F-4D97-AF65-F5344CB8AC3E}">
        <p14:creationId xmlns:p14="http://schemas.microsoft.com/office/powerpoint/2010/main" val="308863061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Finite State Machines</a:t>
            </a:r>
          </a:p>
        </p:txBody>
      </p:sp>
      <p:sp>
        <p:nvSpPr>
          <p:cNvPr id="5123" name="Content Placeholder 5"/>
          <p:cNvSpPr>
            <a:spLocks noGrp="1"/>
          </p:cNvSpPr>
          <p:nvPr>
            <p:ph idx="1"/>
          </p:nvPr>
        </p:nvSpPr>
        <p:spPr>
          <a:xfrm>
            <a:off x="457200" y="1069617"/>
            <a:ext cx="8229600" cy="2971800"/>
          </a:xfrm>
        </p:spPr>
        <p:txBody>
          <a:bodyPr/>
          <a:lstStyle/>
          <a:p>
            <a:r>
              <a:rPr lang="en-US" sz="2800" dirty="0"/>
              <a:t>States</a:t>
            </a:r>
          </a:p>
          <a:p>
            <a:r>
              <a:rPr lang="en-US" sz="2800" dirty="0"/>
              <a:t>Transitions on input symbols</a:t>
            </a:r>
          </a:p>
          <a:p>
            <a:r>
              <a:rPr lang="en-US" sz="2800" dirty="0"/>
              <a:t>Start state and final states</a:t>
            </a:r>
          </a:p>
          <a:p>
            <a:r>
              <a:rPr lang="en-US" sz="2800" dirty="0"/>
              <a:t>The “language recognized” by the machine is the set of strings that reach a final state from the start</a:t>
            </a:r>
          </a:p>
        </p:txBody>
      </p:sp>
      <p:sp>
        <p:nvSpPr>
          <p:cNvPr id="7" name="Oval 6"/>
          <p:cNvSpPr/>
          <p:nvPr/>
        </p:nvSpPr>
        <p:spPr>
          <a:xfrm>
            <a:off x="4572000" y="4738506"/>
            <a:ext cx="533400" cy="5334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 dirty="0">
                <a:solidFill>
                  <a:prstClr val="black"/>
                </a:solidFill>
              </a:rPr>
              <a:t>s</a:t>
            </a:r>
            <a:r>
              <a:rPr lang="en-US" sz="2000" b="1" baseline="-25000" dirty="0">
                <a:solidFill>
                  <a:prstClr val="black"/>
                </a:solidFill>
              </a:rPr>
              <a:t>0</a:t>
            </a:r>
          </a:p>
        </p:txBody>
      </p:sp>
      <p:sp>
        <p:nvSpPr>
          <p:cNvPr id="8" name="Oval 7"/>
          <p:cNvSpPr/>
          <p:nvPr/>
        </p:nvSpPr>
        <p:spPr>
          <a:xfrm>
            <a:off x="7010400" y="4738506"/>
            <a:ext cx="533400" cy="5334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 dirty="0">
                <a:solidFill>
                  <a:prstClr val="black"/>
                </a:solidFill>
              </a:rPr>
              <a:t>s</a:t>
            </a:r>
            <a:r>
              <a:rPr lang="en-US" sz="2000" b="1" baseline="-25000" dirty="0">
                <a:solidFill>
                  <a:prstClr val="black"/>
                </a:solidFill>
              </a:rPr>
              <a:t>2</a:t>
            </a:r>
          </a:p>
        </p:txBody>
      </p:sp>
      <p:sp>
        <p:nvSpPr>
          <p:cNvPr id="9" name="Oval 8"/>
          <p:cNvSpPr/>
          <p:nvPr/>
        </p:nvSpPr>
        <p:spPr>
          <a:xfrm>
            <a:off x="8229600" y="4738506"/>
            <a:ext cx="533400" cy="5334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 dirty="0">
                <a:solidFill>
                  <a:prstClr val="black"/>
                </a:solidFill>
              </a:rPr>
              <a:t>s</a:t>
            </a:r>
            <a:r>
              <a:rPr lang="en-US" sz="2000" b="1" baseline="-25000" dirty="0">
                <a:solidFill>
                  <a:prstClr val="black"/>
                </a:solidFill>
              </a:rPr>
              <a:t>3</a:t>
            </a:r>
          </a:p>
        </p:txBody>
      </p:sp>
      <p:sp>
        <p:nvSpPr>
          <p:cNvPr id="10" name="Oval 9"/>
          <p:cNvSpPr/>
          <p:nvPr/>
        </p:nvSpPr>
        <p:spPr>
          <a:xfrm>
            <a:off x="5791200" y="4738506"/>
            <a:ext cx="533400" cy="5334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 dirty="0">
                <a:solidFill>
                  <a:prstClr val="black"/>
                </a:solidFill>
              </a:rPr>
              <a:t>s</a:t>
            </a:r>
            <a:r>
              <a:rPr lang="en-US" sz="2000" b="1" baseline="-25000" dirty="0">
                <a:solidFill>
                  <a:prstClr val="black"/>
                </a:solidFill>
              </a:rPr>
              <a:t>1</a:t>
            </a:r>
          </a:p>
        </p:txBody>
      </p:sp>
      <p:sp>
        <p:nvSpPr>
          <p:cNvPr id="5131" name="TextBox 14"/>
          <p:cNvSpPr txBox="1">
            <a:spLocks noChangeArrowheads="1"/>
          </p:cNvSpPr>
          <p:nvPr/>
        </p:nvSpPr>
        <p:spPr bwMode="auto">
          <a:xfrm>
            <a:off x="7555089" y="4628439"/>
            <a:ext cx="228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2000">
                <a:solidFill>
                  <a:prstClr val="black"/>
                </a:solidFill>
              </a:rPr>
              <a:t>1</a:t>
            </a:r>
          </a:p>
        </p:txBody>
      </p:sp>
      <p:sp>
        <p:nvSpPr>
          <p:cNvPr id="5132" name="TextBox 15"/>
          <p:cNvSpPr txBox="1">
            <a:spLocks noChangeArrowheads="1"/>
          </p:cNvSpPr>
          <p:nvPr/>
        </p:nvSpPr>
        <p:spPr bwMode="auto">
          <a:xfrm>
            <a:off x="6400800" y="4617150"/>
            <a:ext cx="228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2000">
                <a:solidFill>
                  <a:prstClr val="black"/>
                </a:solidFill>
              </a:rPr>
              <a:t>1</a:t>
            </a:r>
          </a:p>
        </p:txBody>
      </p:sp>
      <p:cxnSp>
        <p:nvCxnSpPr>
          <p:cNvPr id="15" name="Straight Arrow Connector 14"/>
          <p:cNvCxnSpPr>
            <a:stCxn id="7" idx="6"/>
            <a:endCxn id="10" idx="2"/>
          </p:cNvCxnSpPr>
          <p:nvPr/>
        </p:nvCxnSpPr>
        <p:spPr>
          <a:xfrm>
            <a:off x="5105400" y="5005206"/>
            <a:ext cx="6858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34" name="TextBox 18"/>
          <p:cNvSpPr txBox="1">
            <a:spLocks noChangeArrowheads="1"/>
          </p:cNvSpPr>
          <p:nvPr/>
        </p:nvSpPr>
        <p:spPr bwMode="auto">
          <a:xfrm>
            <a:off x="5150556" y="4651017"/>
            <a:ext cx="228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2000" dirty="0">
                <a:solidFill>
                  <a:prstClr val="black"/>
                </a:solidFill>
              </a:rPr>
              <a:t>1</a:t>
            </a:r>
          </a:p>
        </p:txBody>
      </p:sp>
      <p:sp>
        <p:nvSpPr>
          <p:cNvPr id="5136" name="TextBox 23"/>
          <p:cNvSpPr txBox="1">
            <a:spLocks noChangeArrowheads="1"/>
          </p:cNvSpPr>
          <p:nvPr/>
        </p:nvSpPr>
        <p:spPr bwMode="auto">
          <a:xfrm>
            <a:off x="8229599" y="5599284"/>
            <a:ext cx="80151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2000">
                <a:solidFill>
                  <a:prstClr val="black"/>
                </a:solidFill>
              </a:rPr>
              <a:t>0,1</a:t>
            </a:r>
          </a:p>
        </p:txBody>
      </p:sp>
      <p:sp>
        <p:nvSpPr>
          <p:cNvPr id="5137" name="TextBox 24"/>
          <p:cNvSpPr txBox="1">
            <a:spLocks noChangeArrowheads="1"/>
          </p:cNvSpPr>
          <p:nvPr/>
        </p:nvSpPr>
        <p:spPr bwMode="auto">
          <a:xfrm>
            <a:off x="7086600" y="4030128"/>
            <a:ext cx="228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2000" dirty="0">
                <a:solidFill>
                  <a:prstClr val="black"/>
                </a:solidFill>
              </a:rPr>
              <a:t>0</a:t>
            </a:r>
          </a:p>
        </p:txBody>
      </p:sp>
      <p:sp>
        <p:nvSpPr>
          <p:cNvPr id="5138" name="TextBox 27"/>
          <p:cNvSpPr txBox="1">
            <a:spLocks noChangeArrowheads="1"/>
          </p:cNvSpPr>
          <p:nvPr/>
        </p:nvSpPr>
        <p:spPr bwMode="auto">
          <a:xfrm>
            <a:off x="4690533" y="5633151"/>
            <a:ext cx="228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2000">
                <a:solidFill>
                  <a:prstClr val="black"/>
                </a:solidFill>
              </a:rPr>
              <a:t>0</a:t>
            </a:r>
          </a:p>
        </p:txBody>
      </p:sp>
      <p:sp>
        <p:nvSpPr>
          <p:cNvPr id="5139" name="TextBox 28"/>
          <p:cNvSpPr txBox="1">
            <a:spLocks noChangeArrowheads="1"/>
          </p:cNvSpPr>
          <p:nvPr/>
        </p:nvSpPr>
        <p:spPr bwMode="auto">
          <a:xfrm>
            <a:off x="5791200" y="4159950"/>
            <a:ext cx="228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2000" dirty="0">
                <a:solidFill>
                  <a:prstClr val="black"/>
                </a:solidFill>
              </a:rPr>
              <a:t>0</a:t>
            </a:r>
          </a:p>
        </p:txBody>
      </p:sp>
      <p:sp>
        <p:nvSpPr>
          <p:cNvPr id="27" name="Arc 26"/>
          <p:cNvSpPr/>
          <p:nvPr/>
        </p:nvSpPr>
        <p:spPr>
          <a:xfrm>
            <a:off x="4953000" y="4390844"/>
            <a:ext cx="1066800" cy="652462"/>
          </a:xfrm>
          <a:prstGeom prst="arc">
            <a:avLst>
              <a:gd name="adj1" fmla="val 10855616"/>
              <a:gd name="adj2" fmla="val 0"/>
            </a:avLst>
          </a:prstGeom>
          <a:ln w="28575">
            <a:solidFill>
              <a:schemeClr val="tx1"/>
            </a:solidFill>
            <a:headEnd type="stealth" w="lg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28" name="Arc 27"/>
          <p:cNvSpPr/>
          <p:nvPr/>
        </p:nvSpPr>
        <p:spPr>
          <a:xfrm>
            <a:off x="4724400" y="3976506"/>
            <a:ext cx="2590800" cy="1447800"/>
          </a:xfrm>
          <a:prstGeom prst="arc">
            <a:avLst>
              <a:gd name="adj1" fmla="val 10677123"/>
              <a:gd name="adj2" fmla="val 0"/>
            </a:avLst>
          </a:prstGeom>
          <a:ln w="28575">
            <a:solidFill>
              <a:schemeClr val="tx1"/>
            </a:solidFill>
            <a:headEnd type="stealth" w="lg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2000">
              <a:solidFill>
                <a:prstClr val="black"/>
              </a:solidFill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6324600" y="4967106"/>
            <a:ext cx="6858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7543800" y="4967106"/>
            <a:ext cx="6858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Arc 32"/>
          <p:cNvSpPr/>
          <p:nvPr/>
        </p:nvSpPr>
        <p:spPr>
          <a:xfrm rot="14988361">
            <a:off x="4670425" y="5294131"/>
            <a:ext cx="381000" cy="381000"/>
          </a:xfrm>
          <a:prstGeom prst="arc">
            <a:avLst>
              <a:gd name="adj1" fmla="val 1453660"/>
              <a:gd name="adj2" fmla="val 0"/>
            </a:avLst>
          </a:prstGeom>
          <a:ln w="28575">
            <a:solidFill>
              <a:schemeClr val="tx1"/>
            </a:solidFill>
            <a:headEnd type="none" w="med" len="me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34" name="Arc 33"/>
          <p:cNvSpPr/>
          <p:nvPr/>
        </p:nvSpPr>
        <p:spPr>
          <a:xfrm rot="14988361">
            <a:off x="8283575" y="5249681"/>
            <a:ext cx="381000" cy="381000"/>
          </a:xfrm>
          <a:prstGeom prst="arc">
            <a:avLst>
              <a:gd name="adj1" fmla="val 1453660"/>
              <a:gd name="adj2" fmla="val 0"/>
            </a:avLst>
          </a:prstGeom>
          <a:ln w="28575">
            <a:solidFill>
              <a:schemeClr val="tx1"/>
            </a:solidFill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2000">
              <a:solidFill>
                <a:prstClr val="black"/>
              </a:solidFill>
            </a:endParaRPr>
          </a:p>
        </p:txBody>
      </p:sp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1776902"/>
              </p:ext>
            </p:extLst>
          </p:nvPr>
        </p:nvGraphicFramePr>
        <p:xfrm>
          <a:off x="342901" y="4237650"/>
          <a:ext cx="3376788" cy="2133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777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34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55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988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Old 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988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s</a:t>
                      </a:r>
                      <a:r>
                        <a:rPr lang="en-US" sz="2200" baseline="-25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s</a:t>
                      </a:r>
                      <a:r>
                        <a:rPr lang="en-US" sz="2200" baseline="-25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s</a:t>
                      </a:r>
                      <a:r>
                        <a:rPr lang="en-US" sz="2200" baseline="-250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988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s</a:t>
                      </a:r>
                      <a:r>
                        <a:rPr lang="en-US" sz="2200" baseline="-25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s</a:t>
                      </a:r>
                      <a:r>
                        <a:rPr lang="en-US" sz="2200" baseline="-25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s</a:t>
                      </a:r>
                      <a:r>
                        <a:rPr lang="en-US" sz="2200" baseline="-250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988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s</a:t>
                      </a:r>
                      <a:r>
                        <a:rPr lang="en-US" sz="2200" baseline="-25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s</a:t>
                      </a:r>
                      <a:r>
                        <a:rPr lang="en-US" sz="2200" baseline="-25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s</a:t>
                      </a:r>
                      <a:r>
                        <a:rPr lang="en-US" sz="2200" baseline="-250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988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s</a:t>
                      </a:r>
                      <a:r>
                        <a:rPr lang="en-US" sz="2200" baseline="-25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s</a:t>
                      </a:r>
                      <a:r>
                        <a:rPr lang="en-US" sz="2200" baseline="-25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s</a:t>
                      </a:r>
                      <a:r>
                        <a:rPr lang="en-US" sz="2200" baseline="-250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29" name="Straight Arrow Connector 28"/>
          <p:cNvCxnSpPr/>
          <p:nvPr/>
        </p:nvCxnSpPr>
        <p:spPr>
          <a:xfrm>
            <a:off x="4267200" y="4967106"/>
            <a:ext cx="304800" cy="0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057989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4426368"/>
              </p:ext>
            </p:extLst>
          </p:nvPr>
        </p:nvGraphicFramePr>
        <p:xfrm>
          <a:off x="342901" y="4237650"/>
          <a:ext cx="3376788" cy="2133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777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34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55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988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Old 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988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s</a:t>
                      </a:r>
                      <a:r>
                        <a:rPr lang="en-US" sz="2200" baseline="-25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s</a:t>
                      </a:r>
                      <a:r>
                        <a:rPr lang="en-US" sz="2200" baseline="-25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s</a:t>
                      </a:r>
                      <a:r>
                        <a:rPr lang="en-US" sz="2200" baseline="-250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988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s</a:t>
                      </a:r>
                      <a:r>
                        <a:rPr lang="en-US" sz="2200" baseline="-25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s</a:t>
                      </a:r>
                      <a:r>
                        <a:rPr lang="en-US" sz="2200" baseline="-25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s</a:t>
                      </a:r>
                      <a:r>
                        <a:rPr lang="en-US" sz="2200" baseline="-250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988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s</a:t>
                      </a:r>
                      <a:r>
                        <a:rPr lang="en-US" sz="2200" baseline="-25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s</a:t>
                      </a:r>
                      <a:r>
                        <a:rPr lang="en-US" sz="2200" baseline="-25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s</a:t>
                      </a:r>
                      <a:r>
                        <a:rPr lang="en-US" sz="2200" baseline="-250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988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s</a:t>
                      </a:r>
                      <a:r>
                        <a:rPr lang="en-US" sz="2200" baseline="-25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s</a:t>
                      </a:r>
                      <a:r>
                        <a:rPr lang="en-US" sz="2200" baseline="-25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s</a:t>
                      </a:r>
                      <a:r>
                        <a:rPr lang="en-US" sz="2200" baseline="-250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Finite State Machines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23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69617"/>
                <a:ext cx="8229600" cy="2971800"/>
              </a:xfrm>
            </p:spPr>
            <p:txBody>
              <a:bodyPr/>
              <a:lstStyle/>
              <a:p>
                <a:r>
                  <a:rPr lang="en-US" sz="2800" dirty="0"/>
                  <a:t>Each machine designed for strings over some fixed alphabet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8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Σ</m:t>
                    </m:r>
                  </m:oMath>
                </a14:m>
                <a:r>
                  <a:rPr lang="en-US" sz="2800" dirty="0"/>
                  <a:t>.</a:t>
                </a:r>
              </a:p>
              <a:p>
                <a:endParaRPr lang="en-US" sz="2800" dirty="0"/>
              </a:p>
              <a:p>
                <a:r>
                  <a:rPr lang="en-US" sz="2800" dirty="0"/>
                  <a:t>Must have a transition defined from each state for </a:t>
                </a:r>
                <a:r>
                  <a:rPr lang="en-US" sz="2800" b="1" i="1" dirty="0"/>
                  <a:t>every</a:t>
                </a:r>
                <a:r>
                  <a:rPr lang="en-US" sz="2800" dirty="0"/>
                  <a:t> symbol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80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Σ</m:t>
                    </m:r>
                  </m:oMath>
                </a14:m>
                <a:r>
                  <a:rPr lang="en-US" sz="2800" dirty="0"/>
                  <a:t>.</a:t>
                </a:r>
              </a:p>
            </p:txBody>
          </p:sp>
        </mc:Choice>
        <mc:Fallback xmlns="">
          <p:sp>
            <p:nvSpPr>
              <p:cNvPr id="5123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69617"/>
                <a:ext cx="8229600" cy="2971800"/>
              </a:xfrm>
              <a:blipFill rotWithShape="0">
                <a:blip r:embed="rId2"/>
                <a:stretch>
                  <a:fillRect l="-1333" t="-1844" r="-1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val 6"/>
          <p:cNvSpPr/>
          <p:nvPr/>
        </p:nvSpPr>
        <p:spPr>
          <a:xfrm>
            <a:off x="4572000" y="4738506"/>
            <a:ext cx="533400" cy="5334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 dirty="0">
                <a:solidFill>
                  <a:prstClr val="black"/>
                </a:solidFill>
              </a:rPr>
              <a:t>s</a:t>
            </a:r>
            <a:r>
              <a:rPr lang="en-US" sz="2000" b="1" baseline="-25000" dirty="0">
                <a:solidFill>
                  <a:prstClr val="black"/>
                </a:solidFill>
              </a:rPr>
              <a:t>0</a:t>
            </a:r>
          </a:p>
        </p:txBody>
      </p:sp>
      <p:sp>
        <p:nvSpPr>
          <p:cNvPr id="8" name="Oval 7"/>
          <p:cNvSpPr/>
          <p:nvPr/>
        </p:nvSpPr>
        <p:spPr>
          <a:xfrm>
            <a:off x="7010400" y="4738506"/>
            <a:ext cx="533400" cy="5334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 dirty="0">
                <a:solidFill>
                  <a:prstClr val="black"/>
                </a:solidFill>
              </a:rPr>
              <a:t>s</a:t>
            </a:r>
            <a:r>
              <a:rPr lang="en-US" sz="2000" b="1" baseline="-25000" dirty="0">
                <a:solidFill>
                  <a:prstClr val="black"/>
                </a:solidFill>
              </a:rPr>
              <a:t>2</a:t>
            </a:r>
          </a:p>
        </p:txBody>
      </p:sp>
      <p:sp>
        <p:nvSpPr>
          <p:cNvPr id="9" name="Oval 8"/>
          <p:cNvSpPr/>
          <p:nvPr/>
        </p:nvSpPr>
        <p:spPr>
          <a:xfrm>
            <a:off x="8229600" y="4738506"/>
            <a:ext cx="533400" cy="5334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 dirty="0">
                <a:solidFill>
                  <a:prstClr val="black"/>
                </a:solidFill>
              </a:rPr>
              <a:t>s</a:t>
            </a:r>
            <a:r>
              <a:rPr lang="en-US" sz="2000" b="1" baseline="-25000" dirty="0">
                <a:solidFill>
                  <a:prstClr val="black"/>
                </a:solidFill>
              </a:rPr>
              <a:t>3</a:t>
            </a:r>
          </a:p>
        </p:txBody>
      </p:sp>
      <p:sp>
        <p:nvSpPr>
          <p:cNvPr id="10" name="Oval 9"/>
          <p:cNvSpPr/>
          <p:nvPr/>
        </p:nvSpPr>
        <p:spPr>
          <a:xfrm>
            <a:off x="5791200" y="4738506"/>
            <a:ext cx="533400" cy="5334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 dirty="0">
                <a:solidFill>
                  <a:prstClr val="black"/>
                </a:solidFill>
              </a:rPr>
              <a:t>s</a:t>
            </a:r>
            <a:r>
              <a:rPr lang="en-US" sz="2000" b="1" baseline="-25000" dirty="0">
                <a:solidFill>
                  <a:prstClr val="black"/>
                </a:solidFill>
              </a:rPr>
              <a:t>1</a:t>
            </a:r>
          </a:p>
        </p:txBody>
      </p:sp>
      <p:sp>
        <p:nvSpPr>
          <p:cNvPr id="5131" name="TextBox 14"/>
          <p:cNvSpPr txBox="1">
            <a:spLocks noChangeArrowheads="1"/>
          </p:cNvSpPr>
          <p:nvPr/>
        </p:nvSpPr>
        <p:spPr bwMode="auto">
          <a:xfrm>
            <a:off x="7555089" y="4628439"/>
            <a:ext cx="228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2000">
                <a:solidFill>
                  <a:prstClr val="black"/>
                </a:solidFill>
              </a:rPr>
              <a:t>1</a:t>
            </a:r>
          </a:p>
        </p:txBody>
      </p:sp>
      <p:sp>
        <p:nvSpPr>
          <p:cNvPr id="5132" name="TextBox 15"/>
          <p:cNvSpPr txBox="1">
            <a:spLocks noChangeArrowheads="1"/>
          </p:cNvSpPr>
          <p:nvPr/>
        </p:nvSpPr>
        <p:spPr bwMode="auto">
          <a:xfrm>
            <a:off x="6400800" y="4617150"/>
            <a:ext cx="228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2000">
                <a:solidFill>
                  <a:prstClr val="black"/>
                </a:solidFill>
              </a:rPr>
              <a:t>1</a:t>
            </a:r>
          </a:p>
        </p:txBody>
      </p:sp>
      <p:cxnSp>
        <p:nvCxnSpPr>
          <p:cNvPr id="15" name="Straight Arrow Connector 14"/>
          <p:cNvCxnSpPr>
            <a:stCxn id="7" idx="6"/>
            <a:endCxn id="10" idx="2"/>
          </p:cNvCxnSpPr>
          <p:nvPr/>
        </p:nvCxnSpPr>
        <p:spPr>
          <a:xfrm>
            <a:off x="5105400" y="5005206"/>
            <a:ext cx="6858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34" name="TextBox 18"/>
          <p:cNvSpPr txBox="1">
            <a:spLocks noChangeArrowheads="1"/>
          </p:cNvSpPr>
          <p:nvPr/>
        </p:nvSpPr>
        <p:spPr bwMode="auto">
          <a:xfrm>
            <a:off x="5150556" y="4651017"/>
            <a:ext cx="228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2000" dirty="0">
                <a:solidFill>
                  <a:prstClr val="black"/>
                </a:solidFill>
              </a:rPr>
              <a:t>1</a:t>
            </a:r>
          </a:p>
        </p:txBody>
      </p:sp>
      <p:sp>
        <p:nvSpPr>
          <p:cNvPr id="5136" name="TextBox 23"/>
          <p:cNvSpPr txBox="1">
            <a:spLocks noChangeArrowheads="1"/>
          </p:cNvSpPr>
          <p:nvPr/>
        </p:nvSpPr>
        <p:spPr bwMode="auto">
          <a:xfrm>
            <a:off x="8229599" y="5599284"/>
            <a:ext cx="80151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2000">
                <a:solidFill>
                  <a:prstClr val="black"/>
                </a:solidFill>
              </a:rPr>
              <a:t>0,1</a:t>
            </a:r>
          </a:p>
        </p:txBody>
      </p:sp>
      <p:sp>
        <p:nvSpPr>
          <p:cNvPr id="5137" name="TextBox 24"/>
          <p:cNvSpPr txBox="1">
            <a:spLocks noChangeArrowheads="1"/>
          </p:cNvSpPr>
          <p:nvPr/>
        </p:nvSpPr>
        <p:spPr bwMode="auto">
          <a:xfrm>
            <a:off x="7086600" y="4030128"/>
            <a:ext cx="228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2000" dirty="0">
                <a:solidFill>
                  <a:prstClr val="black"/>
                </a:solidFill>
              </a:rPr>
              <a:t>0</a:t>
            </a:r>
          </a:p>
        </p:txBody>
      </p:sp>
      <p:sp>
        <p:nvSpPr>
          <p:cNvPr id="5138" name="TextBox 27"/>
          <p:cNvSpPr txBox="1">
            <a:spLocks noChangeArrowheads="1"/>
          </p:cNvSpPr>
          <p:nvPr/>
        </p:nvSpPr>
        <p:spPr bwMode="auto">
          <a:xfrm>
            <a:off x="4690533" y="5633151"/>
            <a:ext cx="228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2000">
                <a:solidFill>
                  <a:prstClr val="black"/>
                </a:solidFill>
              </a:rPr>
              <a:t>0</a:t>
            </a:r>
          </a:p>
        </p:txBody>
      </p:sp>
      <p:sp>
        <p:nvSpPr>
          <p:cNvPr id="5139" name="TextBox 28"/>
          <p:cNvSpPr txBox="1">
            <a:spLocks noChangeArrowheads="1"/>
          </p:cNvSpPr>
          <p:nvPr/>
        </p:nvSpPr>
        <p:spPr bwMode="auto">
          <a:xfrm>
            <a:off x="5791200" y="4159950"/>
            <a:ext cx="228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2000" dirty="0">
                <a:solidFill>
                  <a:prstClr val="black"/>
                </a:solidFill>
              </a:rPr>
              <a:t>0</a:t>
            </a:r>
          </a:p>
        </p:txBody>
      </p:sp>
      <p:sp>
        <p:nvSpPr>
          <p:cNvPr id="27" name="Arc 26"/>
          <p:cNvSpPr/>
          <p:nvPr/>
        </p:nvSpPr>
        <p:spPr>
          <a:xfrm>
            <a:off x="4953000" y="4390844"/>
            <a:ext cx="1066800" cy="652462"/>
          </a:xfrm>
          <a:prstGeom prst="arc">
            <a:avLst>
              <a:gd name="adj1" fmla="val 10855616"/>
              <a:gd name="adj2" fmla="val 0"/>
            </a:avLst>
          </a:prstGeom>
          <a:ln w="28575">
            <a:solidFill>
              <a:schemeClr val="tx1"/>
            </a:solidFill>
            <a:headEnd type="stealth" w="lg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28" name="Arc 27"/>
          <p:cNvSpPr/>
          <p:nvPr/>
        </p:nvSpPr>
        <p:spPr>
          <a:xfrm>
            <a:off x="4724400" y="3976506"/>
            <a:ext cx="2590800" cy="1447800"/>
          </a:xfrm>
          <a:prstGeom prst="arc">
            <a:avLst>
              <a:gd name="adj1" fmla="val 10677123"/>
              <a:gd name="adj2" fmla="val 0"/>
            </a:avLst>
          </a:prstGeom>
          <a:ln w="28575">
            <a:solidFill>
              <a:schemeClr val="tx1"/>
            </a:solidFill>
            <a:headEnd type="stealth" w="lg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2000">
              <a:solidFill>
                <a:prstClr val="black"/>
              </a:solidFill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6324600" y="4967106"/>
            <a:ext cx="6858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7543800" y="4967106"/>
            <a:ext cx="6858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Arc 32"/>
          <p:cNvSpPr/>
          <p:nvPr/>
        </p:nvSpPr>
        <p:spPr>
          <a:xfrm rot="14988361">
            <a:off x="4670425" y="5294131"/>
            <a:ext cx="381000" cy="381000"/>
          </a:xfrm>
          <a:prstGeom prst="arc">
            <a:avLst>
              <a:gd name="adj1" fmla="val 1453660"/>
              <a:gd name="adj2" fmla="val 0"/>
            </a:avLst>
          </a:prstGeom>
          <a:ln w="28575">
            <a:solidFill>
              <a:schemeClr val="tx1"/>
            </a:solidFill>
            <a:headEnd type="none" w="med" len="me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34" name="Arc 33"/>
          <p:cNvSpPr/>
          <p:nvPr/>
        </p:nvSpPr>
        <p:spPr>
          <a:xfrm rot="14988361">
            <a:off x="8283575" y="5249681"/>
            <a:ext cx="381000" cy="381000"/>
          </a:xfrm>
          <a:prstGeom prst="arc">
            <a:avLst>
              <a:gd name="adj1" fmla="val 1453660"/>
              <a:gd name="adj2" fmla="val 0"/>
            </a:avLst>
          </a:prstGeom>
          <a:ln w="28575">
            <a:solidFill>
              <a:schemeClr val="tx1"/>
            </a:solidFill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2000">
              <a:solidFill>
                <a:prstClr val="black"/>
              </a:solidFill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4267200" y="4967106"/>
            <a:ext cx="304800" cy="0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323530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4426368"/>
              </p:ext>
            </p:extLst>
          </p:nvPr>
        </p:nvGraphicFramePr>
        <p:xfrm>
          <a:off x="342901" y="4237650"/>
          <a:ext cx="3376788" cy="2133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777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34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55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988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Old 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988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s</a:t>
                      </a:r>
                      <a:r>
                        <a:rPr lang="en-US" sz="2200" baseline="-25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s</a:t>
                      </a:r>
                      <a:r>
                        <a:rPr lang="en-US" sz="2200" baseline="-25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s</a:t>
                      </a:r>
                      <a:r>
                        <a:rPr lang="en-US" sz="2200" baseline="-250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988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s</a:t>
                      </a:r>
                      <a:r>
                        <a:rPr lang="en-US" sz="2200" baseline="-25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s</a:t>
                      </a:r>
                      <a:r>
                        <a:rPr lang="en-US" sz="2200" baseline="-25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s</a:t>
                      </a:r>
                      <a:r>
                        <a:rPr lang="en-US" sz="2200" baseline="-250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988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s</a:t>
                      </a:r>
                      <a:r>
                        <a:rPr lang="en-US" sz="2200" baseline="-25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s</a:t>
                      </a:r>
                      <a:r>
                        <a:rPr lang="en-US" sz="2200" baseline="-25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s</a:t>
                      </a:r>
                      <a:r>
                        <a:rPr lang="en-US" sz="2200" baseline="-250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988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s</a:t>
                      </a:r>
                      <a:r>
                        <a:rPr lang="en-US" sz="2200" baseline="-25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s</a:t>
                      </a:r>
                      <a:r>
                        <a:rPr lang="en-US" sz="2200" baseline="-25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s</a:t>
                      </a:r>
                      <a:r>
                        <a:rPr lang="en-US" sz="2200" baseline="-250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language does this machine recognize?</a:t>
            </a:r>
          </a:p>
        </p:txBody>
      </p:sp>
      <p:sp>
        <p:nvSpPr>
          <p:cNvPr id="7" name="Oval 6"/>
          <p:cNvSpPr/>
          <p:nvPr/>
        </p:nvSpPr>
        <p:spPr>
          <a:xfrm>
            <a:off x="4572000" y="4738506"/>
            <a:ext cx="533400" cy="5334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 dirty="0">
                <a:solidFill>
                  <a:prstClr val="black"/>
                </a:solidFill>
              </a:rPr>
              <a:t>s</a:t>
            </a:r>
            <a:r>
              <a:rPr lang="en-US" sz="2000" b="1" baseline="-25000" dirty="0">
                <a:solidFill>
                  <a:prstClr val="black"/>
                </a:solidFill>
              </a:rPr>
              <a:t>0</a:t>
            </a:r>
          </a:p>
        </p:txBody>
      </p:sp>
      <p:sp>
        <p:nvSpPr>
          <p:cNvPr id="8" name="Oval 7"/>
          <p:cNvSpPr/>
          <p:nvPr/>
        </p:nvSpPr>
        <p:spPr>
          <a:xfrm>
            <a:off x="7010400" y="4738506"/>
            <a:ext cx="533400" cy="5334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 dirty="0">
                <a:solidFill>
                  <a:prstClr val="black"/>
                </a:solidFill>
              </a:rPr>
              <a:t>s</a:t>
            </a:r>
            <a:r>
              <a:rPr lang="en-US" sz="2000" b="1" baseline="-25000" dirty="0">
                <a:solidFill>
                  <a:prstClr val="black"/>
                </a:solidFill>
              </a:rPr>
              <a:t>2</a:t>
            </a:r>
          </a:p>
        </p:txBody>
      </p:sp>
      <p:sp>
        <p:nvSpPr>
          <p:cNvPr id="9" name="Oval 8"/>
          <p:cNvSpPr/>
          <p:nvPr/>
        </p:nvSpPr>
        <p:spPr>
          <a:xfrm>
            <a:off x="8229600" y="4738506"/>
            <a:ext cx="533400" cy="5334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 dirty="0">
                <a:solidFill>
                  <a:prstClr val="black"/>
                </a:solidFill>
              </a:rPr>
              <a:t>s</a:t>
            </a:r>
            <a:r>
              <a:rPr lang="en-US" sz="2000" b="1" baseline="-25000" dirty="0">
                <a:solidFill>
                  <a:prstClr val="black"/>
                </a:solidFill>
              </a:rPr>
              <a:t>3</a:t>
            </a:r>
          </a:p>
        </p:txBody>
      </p:sp>
      <p:sp>
        <p:nvSpPr>
          <p:cNvPr id="10" name="Oval 9"/>
          <p:cNvSpPr/>
          <p:nvPr/>
        </p:nvSpPr>
        <p:spPr>
          <a:xfrm>
            <a:off x="5791200" y="4738506"/>
            <a:ext cx="533400" cy="5334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 dirty="0">
                <a:solidFill>
                  <a:prstClr val="black"/>
                </a:solidFill>
              </a:rPr>
              <a:t>s</a:t>
            </a:r>
            <a:r>
              <a:rPr lang="en-US" sz="2000" b="1" baseline="-25000" dirty="0">
                <a:solidFill>
                  <a:prstClr val="black"/>
                </a:solidFill>
              </a:rPr>
              <a:t>1</a:t>
            </a:r>
          </a:p>
        </p:txBody>
      </p:sp>
      <p:sp>
        <p:nvSpPr>
          <p:cNvPr id="5131" name="TextBox 14"/>
          <p:cNvSpPr txBox="1">
            <a:spLocks noChangeArrowheads="1"/>
          </p:cNvSpPr>
          <p:nvPr/>
        </p:nvSpPr>
        <p:spPr bwMode="auto">
          <a:xfrm>
            <a:off x="7555089" y="4628439"/>
            <a:ext cx="228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2000">
                <a:solidFill>
                  <a:prstClr val="black"/>
                </a:solidFill>
              </a:rPr>
              <a:t>1</a:t>
            </a:r>
          </a:p>
        </p:txBody>
      </p:sp>
      <p:sp>
        <p:nvSpPr>
          <p:cNvPr id="5132" name="TextBox 15"/>
          <p:cNvSpPr txBox="1">
            <a:spLocks noChangeArrowheads="1"/>
          </p:cNvSpPr>
          <p:nvPr/>
        </p:nvSpPr>
        <p:spPr bwMode="auto">
          <a:xfrm>
            <a:off x="6400800" y="4617150"/>
            <a:ext cx="228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2000">
                <a:solidFill>
                  <a:prstClr val="black"/>
                </a:solidFill>
              </a:rPr>
              <a:t>1</a:t>
            </a:r>
          </a:p>
        </p:txBody>
      </p:sp>
      <p:cxnSp>
        <p:nvCxnSpPr>
          <p:cNvPr id="15" name="Straight Arrow Connector 14"/>
          <p:cNvCxnSpPr>
            <a:stCxn id="7" idx="6"/>
            <a:endCxn id="10" idx="2"/>
          </p:cNvCxnSpPr>
          <p:nvPr/>
        </p:nvCxnSpPr>
        <p:spPr>
          <a:xfrm>
            <a:off x="5105400" y="5005206"/>
            <a:ext cx="6858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34" name="TextBox 18"/>
          <p:cNvSpPr txBox="1">
            <a:spLocks noChangeArrowheads="1"/>
          </p:cNvSpPr>
          <p:nvPr/>
        </p:nvSpPr>
        <p:spPr bwMode="auto">
          <a:xfrm>
            <a:off x="5150556" y="4651017"/>
            <a:ext cx="228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2000" dirty="0">
                <a:solidFill>
                  <a:prstClr val="black"/>
                </a:solidFill>
              </a:rPr>
              <a:t>1</a:t>
            </a:r>
          </a:p>
        </p:txBody>
      </p:sp>
      <p:sp>
        <p:nvSpPr>
          <p:cNvPr id="5136" name="TextBox 23"/>
          <p:cNvSpPr txBox="1">
            <a:spLocks noChangeArrowheads="1"/>
          </p:cNvSpPr>
          <p:nvPr/>
        </p:nvSpPr>
        <p:spPr bwMode="auto">
          <a:xfrm>
            <a:off x="8229599" y="5599284"/>
            <a:ext cx="80151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2000">
                <a:solidFill>
                  <a:prstClr val="black"/>
                </a:solidFill>
              </a:rPr>
              <a:t>0,1</a:t>
            </a:r>
          </a:p>
        </p:txBody>
      </p:sp>
      <p:sp>
        <p:nvSpPr>
          <p:cNvPr id="5137" name="TextBox 24"/>
          <p:cNvSpPr txBox="1">
            <a:spLocks noChangeArrowheads="1"/>
          </p:cNvSpPr>
          <p:nvPr/>
        </p:nvSpPr>
        <p:spPr bwMode="auto">
          <a:xfrm>
            <a:off x="7086600" y="4030128"/>
            <a:ext cx="228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2000" dirty="0">
                <a:solidFill>
                  <a:prstClr val="black"/>
                </a:solidFill>
              </a:rPr>
              <a:t>0</a:t>
            </a:r>
          </a:p>
        </p:txBody>
      </p:sp>
      <p:sp>
        <p:nvSpPr>
          <p:cNvPr id="5138" name="TextBox 27"/>
          <p:cNvSpPr txBox="1">
            <a:spLocks noChangeArrowheads="1"/>
          </p:cNvSpPr>
          <p:nvPr/>
        </p:nvSpPr>
        <p:spPr bwMode="auto">
          <a:xfrm>
            <a:off x="4690533" y="5633151"/>
            <a:ext cx="228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2000">
                <a:solidFill>
                  <a:prstClr val="black"/>
                </a:solidFill>
              </a:rPr>
              <a:t>0</a:t>
            </a:r>
          </a:p>
        </p:txBody>
      </p:sp>
      <p:sp>
        <p:nvSpPr>
          <p:cNvPr id="5139" name="TextBox 28"/>
          <p:cNvSpPr txBox="1">
            <a:spLocks noChangeArrowheads="1"/>
          </p:cNvSpPr>
          <p:nvPr/>
        </p:nvSpPr>
        <p:spPr bwMode="auto">
          <a:xfrm>
            <a:off x="5791200" y="4159950"/>
            <a:ext cx="228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2000" dirty="0">
                <a:solidFill>
                  <a:prstClr val="black"/>
                </a:solidFill>
              </a:rPr>
              <a:t>0</a:t>
            </a:r>
          </a:p>
        </p:txBody>
      </p:sp>
      <p:sp>
        <p:nvSpPr>
          <p:cNvPr id="27" name="Arc 26"/>
          <p:cNvSpPr/>
          <p:nvPr/>
        </p:nvSpPr>
        <p:spPr>
          <a:xfrm>
            <a:off x="4953000" y="4390844"/>
            <a:ext cx="1066800" cy="652462"/>
          </a:xfrm>
          <a:prstGeom prst="arc">
            <a:avLst>
              <a:gd name="adj1" fmla="val 10855616"/>
              <a:gd name="adj2" fmla="val 0"/>
            </a:avLst>
          </a:prstGeom>
          <a:ln w="28575">
            <a:solidFill>
              <a:schemeClr val="tx1"/>
            </a:solidFill>
            <a:headEnd type="stealth" w="lg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28" name="Arc 27"/>
          <p:cNvSpPr/>
          <p:nvPr/>
        </p:nvSpPr>
        <p:spPr>
          <a:xfrm>
            <a:off x="4724400" y="3976506"/>
            <a:ext cx="2590800" cy="1447800"/>
          </a:xfrm>
          <a:prstGeom prst="arc">
            <a:avLst>
              <a:gd name="adj1" fmla="val 10677123"/>
              <a:gd name="adj2" fmla="val 0"/>
            </a:avLst>
          </a:prstGeom>
          <a:ln w="28575">
            <a:solidFill>
              <a:schemeClr val="tx1"/>
            </a:solidFill>
            <a:headEnd type="stealth" w="lg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2000">
              <a:solidFill>
                <a:prstClr val="black"/>
              </a:solidFill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6324600" y="4967106"/>
            <a:ext cx="6858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7543800" y="4967106"/>
            <a:ext cx="6858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Arc 32"/>
          <p:cNvSpPr/>
          <p:nvPr/>
        </p:nvSpPr>
        <p:spPr>
          <a:xfrm rot="14988361">
            <a:off x="4670425" y="5294131"/>
            <a:ext cx="381000" cy="381000"/>
          </a:xfrm>
          <a:prstGeom prst="arc">
            <a:avLst>
              <a:gd name="adj1" fmla="val 1453660"/>
              <a:gd name="adj2" fmla="val 0"/>
            </a:avLst>
          </a:prstGeom>
          <a:ln w="28575">
            <a:solidFill>
              <a:schemeClr val="tx1"/>
            </a:solidFill>
            <a:headEnd type="none" w="med" len="me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34" name="Arc 33"/>
          <p:cNvSpPr/>
          <p:nvPr/>
        </p:nvSpPr>
        <p:spPr>
          <a:xfrm rot="14988361">
            <a:off x="8283575" y="5249681"/>
            <a:ext cx="381000" cy="381000"/>
          </a:xfrm>
          <a:prstGeom prst="arc">
            <a:avLst>
              <a:gd name="adj1" fmla="val 1453660"/>
              <a:gd name="adj2" fmla="val 0"/>
            </a:avLst>
          </a:prstGeom>
          <a:ln w="28575">
            <a:solidFill>
              <a:schemeClr val="tx1"/>
            </a:solidFill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2000">
              <a:solidFill>
                <a:prstClr val="black"/>
              </a:solidFill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4267200" y="4967106"/>
            <a:ext cx="304800" cy="0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6204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70" name="TextBox 2"/>
              <p:cNvSpPr txBox="1">
                <a:spLocks noChangeArrowheads="1"/>
              </p:cNvSpPr>
              <p:nvPr>
                <p:custDataLst>
                  <p:tags r:id="rId2"/>
                </p:custDataLst>
              </p:nvPr>
            </p:nvSpPr>
            <p:spPr bwMode="auto">
              <a:xfrm>
                <a:off x="654755" y="1315156"/>
                <a:ext cx="7574845" cy="8309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r>
                  <a:rPr lang="en-US" dirty="0">
                    <a:latin typeface="Franklin Gothic Medium" panose="020B0603020102020204" pitchFamily="34" charset="0"/>
                  </a:rPr>
                  <a:t>A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>
                    <a:latin typeface="Franklin Gothic Medium" panose="020B0603020102020204" pitchFamily="34" charset="0"/>
                  </a:rPr>
                  <a:t> 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>
                    <a:latin typeface="Franklin Gothic Medium" panose="020B0603020102020204" pitchFamily="34" charset="0"/>
                  </a:rPr>
                  <a:t> as input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>
                    <a:latin typeface="Franklin Gothic Medium" panose="020B0603020102020204" pitchFamily="34" charset="0"/>
                  </a:rPr>
                  <a:t> as output) is a special type of relation.</a:t>
                </a:r>
              </a:p>
            </p:txBody>
          </p:sp>
        </mc:Choice>
        <mc:Fallback xmlns="">
          <p:sp>
            <p:nvSpPr>
              <p:cNvPr id="7170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7"/>
                </p:custDataLst>
              </p:nvPr>
            </p:nvSpPr>
            <p:spPr bwMode="auto">
              <a:xfrm>
                <a:off x="654755" y="1315156"/>
                <a:ext cx="7574845" cy="830997"/>
              </a:xfrm>
              <a:prstGeom prst="rect">
                <a:avLst/>
              </a:prstGeom>
              <a:blipFill>
                <a:blip r:embed="rId8"/>
                <a:stretch>
                  <a:fillRect l="-1207" t="-5147" b="-1691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CAE6680-AE74-6A47-93E3-C08DE5747B58}"/>
                  </a:ext>
                </a:extLst>
              </p:cNvPr>
              <p:cNvSpPr txBox="1"/>
              <p:nvPr>
                <p:custDataLst>
                  <p:tags r:id="rId3"/>
                </p:custDataLst>
              </p:nvPr>
            </p:nvSpPr>
            <p:spPr>
              <a:xfrm>
                <a:off x="713478" y="2465528"/>
                <a:ext cx="7868460" cy="830997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28575">
                <a:solidFill>
                  <a:schemeClr val="bg2">
                    <a:lumMod val="25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algn="ctr">
                  <a:defRPr/>
                </a:pPr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 </a:t>
                </a:r>
                <a:r>
                  <a:rPr lang="en-US" sz="24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function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𝑓</m:t>
                    </m:r>
                    <m:r>
                      <a:rPr lang="en-US" sz="2400" b="1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</m:oMath>
                </a14:m>
                <a:r>
                  <a:rPr lang="en-US" sz="24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from</a:t>
                </a:r>
                <a:r>
                  <a:rPr lang="en-US" sz="2400" dirty="0">
                    <a:solidFill>
                      <a:srgbClr val="FF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𝐴</m:t>
                    </m:r>
                  </m:oMath>
                </a14:m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24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to</a:t>
                </a:r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𝐵</m:t>
                    </m:r>
                  </m:oMath>
                </a14:m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a relation from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𝐴</m:t>
                    </m:r>
                  </m:oMath>
                </a14:m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to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𝐵</m:t>
                    </m:r>
                  </m:oMath>
                </a14:m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such that:</a:t>
                </a:r>
              </a:p>
              <a:p>
                <a:pPr algn="ctr">
                  <a:defRPr/>
                </a:pPr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for every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𝑎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∈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𝐴</m:t>
                    </m:r>
                  </m:oMath>
                </a14:m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there is </a:t>
                </a:r>
                <a:r>
                  <a:rPr lang="en-US" sz="2400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exactly one</a:t>
                </a:r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𝑏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∈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𝐵</m:t>
                    </m:r>
                  </m:oMath>
                </a14:m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with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𝑎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𝑏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)∈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𝑓</m:t>
                    </m:r>
                  </m:oMath>
                </a14:m>
                <a:endParaRPr lang="en-US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CAE6680-AE74-6A47-93E3-C08DE5747B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9"/>
                </p:custDataLst>
              </p:nvPr>
            </p:nvSpPr>
            <p:spPr>
              <a:xfrm>
                <a:off x="713478" y="2465528"/>
                <a:ext cx="7868460" cy="830997"/>
              </a:xfrm>
              <a:prstGeom prst="rect">
                <a:avLst/>
              </a:prstGeom>
              <a:blipFill>
                <a:blip r:embed="rId10"/>
                <a:stretch>
                  <a:fillRect t="-4225" b="-12676"/>
                </a:stretch>
              </a:blipFill>
              <a:ln w="28575">
                <a:solidFill>
                  <a:schemeClr val="bg2">
                    <a:lumMod val="2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2">
                <a:extLst>
                  <a:ext uri="{FF2B5EF4-FFF2-40B4-BE49-F238E27FC236}">
                    <a16:creationId xmlns:a16="http://schemas.microsoft.com/office/drawing/2014/main" id="{04211BE7-C349-1046-97DF-766627852B84}"/>
                  </a:ext>
                </a:extLst>
              </p:cNvPr>
              <p:cNvSpPr txBox="1">
                <a:spLocks noChangeArrowheads="1"/>
              </p:cNvSpPr>
              <p:nvPr>
                <p:custDataLst>
                  <p:tags r:id="rId4"/>
                </p:custDataLst>
              </p:nvPr>
            </p:nvSpPr>
            <p:spPr bwMode="auto">
              <a:xfrm>
                <a:off x="784577" y="3616491"/>
                <a:ext cx="7574845" cy="8309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r>
                  <a:rPr lang="en-US" dirty="0">
                    <a:latin typeface="Franklin Gothic Medium" panose="020B0603020102020204" pitchFamily="34" charset="0"/>
                  </a:rPr>
                  <a:t>i.e., for every input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𝐴</m:t>
                    </m:r>
                  </m:oMath>
                </a14:m>
                <a:r>
                  <a:rPr lang="en-US" dirty="0">
                    <a:latin typeface="Franklin Gothic Medium" panose="020B0603020102020204" pitchFamily="34" charset="0"/>
                  </a:rPr>
                  <a:t>, there is one output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𝐵</m:t>
                    </m:r>
                  </m:oMath>
                </a14:m>
                <a:r>
                  <a:rPr lang="en-US" dirty="0">
                    <a:latin typeface="Franklin Gothic Medium" panose="020B0603020102020204" pitchFamily="34" charset="0"/>
                  </a:rPr>
                  <a:t>.</a:t>
                </a:r>
              </a:p>
              <a:p>
                <a:pPr eaLnBrk="1" hangingPunct="1"/>
                <a:r>
                  <a:rPr lang="en-US" dirty="0">
                    <a:latin typeface="Franklin Gothic Medium" panose="020B0603020102020204" pitchFamily="34" charset="0"/>
                  </a:rPr>
                  <a:t>We denote this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𝑏</m:t>
                    </m:r>
                  </m:oMath>
                </a14:m>
                <a:r>
                  <a:rPr lang="en-US" dirty="0">
                    <a:latin typeface="Franklin Gothic Medium" panose="020B0603020102020204" pitchFamily="34" charset="0"/>
                  </a:rPr>
                  <a:t>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latin typeface="Franklin Gothic Medium" panose="020B06030201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5" name="TextBox 2">
                <a:extLst>
                  <a:ext uri="{FF2B5EF4-FFF2-40B4-BE49-F238E27FC236}">
                    <a16:creationId xmlns:a16="http://schemas.microsoft.com/office/drawing/2014/main" id="{04211BE7-C349-1046-97DF-766627852B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11"/>
                </p:custDataLst>
              </p:nvPr>
            </p:nvSpPr>
            <p:spPr bwMode="auto">
              <a:xfrm>
                <a:off x="784577" y="3616491"/>
                <a:ext cx="7574845" cy="830997"/>
              </a:xfrm>
              <a:prstGeom prst="rect">
                <a:avLst/>
              </a:prstGeom>
              <a:blipFill>
                <a:blip r:embed="rId12"/>
                <a:stretch>
                  <a:fillRect l="-1288" t="-5109" b="-1605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578E4A1-F310-4B2C-88A9-64E0F38BAF4D}"/>
                  </a:ext>
                </a:extLst>
              </p:cNvPr>
              <p:cNvSpPr txBox="1"/>
              <p:nvPr/>
            </p:nvSpPr>
            <p:spPr>
              <a:xfrm>
                <a:off x="784578" y="5016617"/>
                <a:ext cx="7705082" cy="1200329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Franklin Gothic Medium"/>
                    <a:cs typeface="Franklin Gothic Medium"/>
                  </a:rPr>
                  <a:t>Function composition:  </a:t>
                </a:r>
                <a:r>
                  <a:rPr lang="en-US" sz="2400" dirty="0">
                    <a:cs typeface="Franklin Gothic Medium"/>
                  </a:rPr>
                  <a:t>If</a:t>
                </a:r>
                <a:r>
                  <a:rPr lang="en-US" sz="2400" dirty="0">
                    <a:latin typeface="Franklin Gothic Medium"/>
                    <a:cs typeface="Franklin Gothic Medium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→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>
                    <a:latin typeface="Franklin Gothic Medium"/>
                    <a:cs typeface="Franklin Gothic Medium"/>
                  </a:rPr>
                  <a:t> </a:t>
                </a:r>
                <a:r>
                  <a:rPr lang="en-US" sz="2400" dirty="0">
                    <a:cs typeface="Franklin Gothic Medium"/>
                  </a:rPr>
                  <a:t>and</a:t>
                </a:r>
                <a:r>
                  <a:rPr lang="en-US" sz="2400" dirty="0">
                    <a:latin typeface="Franklin Gothic Medium"/>
                    <a:cs typeface="Franklin Gothic Medium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: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→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400" dirty="0">
                    <a:latin typeface="Franklin Gothic Medium"/>
                    <a:cs typeface="Franklin Gothic Medium"/>
                  </a:rPr>
                  <a:t>  </a:t>
                </a:r>
                <a:r>
                  <a:rPr lang="en-US" sz="2400" dirty="0">
                    <a:cs typeface="Franklin Gothic Medium"/>
                  </a:rPr>
                  <a:t>then their </a:t>
                </a:r>
                <a:r>
                  <a:rPr lang="en-US" sz="2400" dirty="0">
                    <a:latin typeface="Franklin Gothic Medium" panose="020B0603020102020204" pitchFamily="34" charset="0"/>
                    <a:cs typeface="Franklin Gothic Medium"/>
                  </a:rPr>
                  <a:t>composition</a:t>
                </a:r>
                <a:r>
                  <a:rPr lang="en-US" sz="2400" dirty="0">
                    <a:latin typeface="Franklin Gothic Medium"/>
                    <a:cs typeface="Franklin Gothic Medium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Franklin Gothic Medium"/>
                      </a:rPr>
                      <m:t>𝑔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Franklin Gothic Medium"/>
                      </a:rPr>
                      <m:t>∘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Franklin Gothic Medium"/>
                      </a:rPr>
                      <m:t>𝑓</m:t>
                    </m:r>
                    <m:r>
                      <a:rPr lang="en-US" sz="2400" b="0" i="0" smtClean="0">
                        <a:latin typeface="Cambria Math" panose="02040503050406030204" pitchFamily="18" charset="0"/>
                        <a:cs typeface="Franklin Gothic Medium"/>
                      </a:rPr>
                      <m:t>: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→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400" dirty="0">
                    <a:latin typeface="Franklin Gothic Medium"/>
                    <a:cs typeface="Franklin Gothic Medium"/>
                  </a:rPr>
                  <a:t> </a:t>
                </a:r>
                <a:r>
                  <a:rPr lang="en-US" sz="2400" dirty="0">
                    <a:cs typeface="Franklin Gothic Medium"/>
                  </a:rPr>
                  <a:t>is defined by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cs typeface="Franklin Gothic Medium"/>
                        </a:rPr>
                        <m:t>𝑔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Franklin Gothic Medium"/>
                        </a:rPr>
                        <m:t>∘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Franklin Gothic Medium"/>
                        </a:rPr>
                        <m:t>𝑓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Franklin Gothic Medium"/>
                        </a:rPr>
                        <m:t> 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Franklin Gothic Medium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Franklin Gothic Medium"/>
                            </a:rPr>
                            <m:t>𝑎</m:t>
                          </m:r>
                        </m:e>
                      </m:d>
                      <m:r>
                        <a:rPr lang="en-US" sz="2400" b="0" i="0" smtClean="0">
                          <a:latin typeface="Cambria Math" panose="02040503050406030204" pitchFamily="18" charset="0"/>
                          <a:cs typeface="Franklin Gothic Medium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Franklin Gothic Medium"/>
                        </a:rPr>
                        <m:t>𝑔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  <a:cs typeface="Franklin Gothic Medium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Franklin Gothic Medium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Franklin Gothic Medium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Franklin Gothic Medium"/>
                            </a:rPr>
                            <m:t>𝑎</m:t>
                          </m:r>
                        </m:e>
                      </m:d>
                      <m:r>
                        <a:rPr lang="en-US" sz="2400" b="0" i="0" smtClean="0">
                          <a:latin typeface="Cambria Math" panose="02040503050406030204" pitchFamily="18" charset="0"/>
                          <a:cs typeface="Franklin Gothic Medium"/>
                        </a:rPr>
                        <m:t>)</m:t>
                      </m:r>
                    </m:oMath>
                  </m:oMathPara>
                </a14:m>
                <a:endParaRPr lang="en-US" sz="2400" dirty="0">
                  <a:latin typeface="Franklin Gothic Medium"/>
                  <a:cs typeface="Franklin Gothic Medium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578E4A1-F310-4B2C-88A9-64E0F38BAF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578" y="5016617"/>
                <a:ext cx="7705082" cy="1200329"/>
              </a:xfrm>
              <a:prstGeom prst="rect">
                <a:avLst/>
              </a:prstGeom>
              <a:blipFill>
                <a:blip r:embed="rId13"/>
                <a:stretch>
                  <a:fillRect l="-1103" t="-3465" b="-5446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5151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4426368"/>
              </p:ext>
            </p:extLst>
          </p:nvPr>
        </p:nvGraphicFramePr>
        <p:xfrm>
          <a:off x="342901" y="4237650"/>
          <a:ext cx="3376788" cy="2133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777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34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55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988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Old 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988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s</a:t>
                      </a:r>
                      <a:r>
                        <a:rPr lang="en-US" sz="2200" baseline="-25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s</a:t>
                      </a:r>
                      <a:r>
                        <a:rPr lang="en-US" sz="2200" baseline="-25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s</a:t>
                      </a:r>
                      <a:r>
                        <a:rPr lang="en-US" sz="2200" baseline="-250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988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s</a:t>
                      </a:r>
                      <a:r>
                        <a:rPr lang="en-US" sz="2200" baseline="-25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s</a:t>
                      </a:r>
                      <a:r>
                        <a:rPr lang="en-US" sz="2200" baseline="-25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s</a:t>
                      </a:r>
                      <a:r>
                        <a:rPr lang="en-US" sz="2200" baseline="-250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988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s</a:t>
                      </a:r>
                      <a:r>
                        <a:rPr lang="en-US" sz="2200" baseline="-25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s</a:t>
                      </a:r>
                      <a:r>
                        <a:rPr lang="en-US" sz="2200" baseline="-25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s</a:t>
                      </a:r>
                      <a:r>
                        <a:rPr lang="en-US" sz="2200" baseline="-250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988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s</a:t>
                      </a:r>
                      <a:r>
                        <a:rPr lang="en-US" sz="2200" baseline="-25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s</a:t>
                      </a:r>
                      <a:r>
                        <a:rPr lang="en-US" sz="2200" baseline="-25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s</a:t>
                      </a:r>
                      <a:r>
                        <a:rPr lang="en-US" sz="2200" baseline="-250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language does this machine recognize?</a:t>
            </a:r>
          </a:p>
        </p:txBody>
      </p:sp>
      <p:sp>
        <p:nvSpPr>
          <p:cNvPr id="7" name="Oval 6"/>
          <p:cNvSpPr/>
          <p:nvPr/>
        </p:nvSpPr>
        <p:spPr>
          <a:xfrm>
            <a:off x="4572000" y="4738506"/>
            <a:ext cx="533400" cy="5334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 dirty="0">
                <a:solidFill>
                  <a:prstClr val="black"/>
                </a:solidFill>
              </a:rPr>
              <a:t>s</a:t>
            </a:r>
            <a:r>
              <a:rPr lang="en-US" sz="2000" b="1" baseline="-25000" dirty="0">
                <a:solidFill>
                  <a:prstClr val="black"/>
                </a:solidFill>
              </a:rPr>
              <a:t>0</a:t>
            </a:r>
          </a:p>
        </p:txBody>
      </p:sp>
      <p:sp>
        <p:nvSpPr>
          <p:cNvPr id="8" name="Oval 7"/>
          <p:cNvSpPr/>
          <p:nvPr/>
        </p:nvSpPr>
        <p:spPr>
          <a:xfrm>
            <a:off x="7010400" y="4738506"/>
            <a:ext cx="533400" cy="5334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 dirty="0">
                <a:solidFill>
                  <a:prstClr val="black"/>
                </a:solidFill>
              </a:rPr>
              <a:t>s</a:t>
            </a:r>
            <a:r>
              <a:rPr lang="en-US" sz="2000" b="1" baseline="-25000" dirty="0">
                <a:solidFill>
                  <a:prstClr val="black"/>
                </a:solidFill>
              </a:rPr>
              <a:t>2</a:t>
            </a:r>
          </a:p>
        </p:txBody>
      </p:sp>
      <p:sp>
        <p:nvSpPr>
          <p:cNvPr id="9" name="Oval 8"/>
          <p:cNvSpPr/>
          <p:nvPr/>
        </p:nvSpPr>
        <p:spPr>
          <a:xfrm>
            <a:off x="8229600" y="4738506"/>
            <a:ext cx="533400" cy="5334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 dirty="0">
                <a:solidFill>
                  <a:prstClr val="black"/>
                </a:solidFill>
              </a:rPr>
              <a:t>s</a:t>
            </a:r>
            <a:r>
              <a:rPr lang="en-US" sz="2000" b="1" baseline="-25000" dirty="0">
                <a:solidFill>
                  <a:prstClr val="black"/>
                </a:solidFill>
              </a:rPr>
              <a:t>3</a:t>
            </a:r>
          </a:p>
        </p:txBody>
      </p:sp>
      <p:sp>
        <p:nvSpPr>
          <p:cNvPr id="10" name="Oval 9"/>
          <p:cNvSpPr/>
          <p:nvPr/>
        </p:nvSpPr>
        <p:spPr>
          <a:xfrm>
            <a:off x="5791200" y="4738506"/>
            <a:ext cx="533400" cy="5334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 dirty="0">
                <a:solidFill>
                  <a:prstClr val="black"/>
                </a:solidFill>
              </a:rPr>
              <a:t>s</a:t>
            </a:r>
            <a:r>
              <a:rPr lang="en-US" sz="2000" b="1" baseline="-25000" dirty="0">
                <a:solidFill>
                  <a:prstClr val="black"/>
                </a:solidFill>
              </a:rPr>
              <a:t>1</a:t>
            </a:r>
          </a:p>
        </p:txBody>
      </p:sp>
      <p:sp>
        <p:nvSpPr>
          <p:cNvPr id="5131" name="TextBox 14"/>
          <p:cNvSpPr txBox="1">
            <a:spLocks noChangeArrowheads="1"/>
          </p:cNvSpPr>
          <p:nvPr/>
        </p:nvSpPr>
        <p:spPr bwMode="auto">
          <a:xfrm>
            <a:off x="7555089" y="4628439"/>
            <a:ext cx="228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2000">
                <a:solidFill>
                  <a:prstClr val="black"/>
                </a:solidFill>
              </a:rPr>
              <a:t>1</a:t>
            </a:r>
          </a:p>
        </p:txBody>
      </p:sp>
      <p:sp>
        <p:nvSpPr>
          <p:cNvPr id="5132" name="TextBox 15"/>
          <p:cNvSpPr txBox="1">
            <a:spLocks noChangeArrowheads="1"/>
          </p:cNvSpPr>
          <p:nvPr/>
        </p:nvSpPr>
        <p:spPr bwMode="auto">
          <a:xfrm>
            <a:off x="6400800" y="4617150"/>
            <a:ext cx="228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2000">
                <a:solidFill>
                  <a:prstClr val="black"/>
                </a:solidFill>
              </a:rPr>
              <a:t>1</a:t>
            </a:r>
          </a:p>
        </p:txBody>
      </p:sp>
      <p:cxnSp>
        <p:nvCxnSpPr>
          <p:cNvPr id="15" name="Straight Arrow Connector 14"/>
          <p:cNvCxnSpPr>
            <a:stCxn id="7" idx="6"/>
            <a:endCxn id="10" idx="2"/>
          </p:cNvCxnSpPr>
          <p:nvPr/>
        </p:nvCxnSpPr>
        <p:spPr>
          <a:xfrm>
            <a:off x="5105400" y="5005206"/>
            <a:ext cx="6858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34" name="TextBox 18"/>
          <p:cNvSpPr txBox="1">
            <a:spLocks noChangeArrowheads="1"/>
          </p:cNvSpPr>
          <p:nvPr/>
        </p:nvSpPr>
        <p:spPr bwMode="auto">
          <a:xfrm>
            <a:off x="5150556" y="4651017"/>
            <a:ext cx="228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2000" dirty="0">
                <a:solidFill>
                  <a:prstClr val="black"/>
                </a:solidFill>
              </a:rPr>
              <a:t>1</a:t>
            </a:r>
          </a:p>
        </p:txBody>
      </p:sp>
      <p:sp>
        <p:nvSpPr>
          <p:cNvPr id="5136" name="TextBox 23"/>
          <p:cNvSpPr txBox="1">
            <a:spLocks noChangeArrowheads="1"/>
          </p:cNvSpPr>
          <p:nvPr/>
        </p:nvSpPr>
        <p:spPr bwMode="auto">
          <a:xfrm>
            <a:off x="8229599" y="5599284"/>
            <a:ext cx="80151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2000">
                <a:solidFill>
                  <a:prstClr val="black"/>
                </a:solidFill>
              </a:rPr>
              <a:t>0,1</a:t>
            </a:r>
          </a:p>
        </p:txBody>
      </p:sp>
      <p:sp>
        <p:nvSpPr>
          <p:cNvPr id="5137" name="TextBox 24"/>
          <p:cNvSpPr txBox="1">
            <a:spLocks noChangeArrowheads="1"/>
          </p:cNvSpPr>
          <p:nvPr/>
        </p:nvSpPr>
        <p:spPr bwMode="auto">
          <a:xfrm>
            <a:off x="7086600" y="4030128"/>
            <a:ext cx="228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2000" dirty="0">
                <a:solidFill>
                  <a:prstClr val="black"/>
                </a:solidFill>
              </a:rPr>
              <a:t>0</a:t>
            </a:r>
          </a:p>
        </p:txBody>
      </p:sp>
      <p:sp>
        <p:nvSpPr>
          <p:cNvPr id="5138" name="TextBox 27"/>
          <p:cNvSpPr txBox="1">
            <a:spLocks noChangeArrowheads="1"/>
          </p:cNvSpPr>
          <p:nvPr/>
        </p:nvSpPr>
        <p:spPr bwMode="auto">
          <a:xfrm>
            <a:off x="4690533" y="5633151"/>
            <a:ext cx="228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2000">
                <a:solidFill>
                  <a:prstClr val="black"/>
                </a:solidFill>
              </a:rPr>
              <a:t>0</a:t>
            </a:r>
          </a:p>
        </p:txBody>
      </p:sp>
      <p:sp>
        <p:nvSpPr>
          <p:cNvPr id="5139" name="TextBox 28"/>
          <p:cNvSpPr txBox="1">
            <a:spLocks noChangeArrowheads="1"/>
          </p:cNvSpPr>
          <p:nvPr/>
        </p:nvSpPr>
        <p:spPr bwMode="auto">
          <a:xfrm>
            <a:off x="5791200" y="4159950"/>
            <a:ext cx="228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2000" dirty="0">
                <a:solidFill>
                  <a:prstClr val="black"/>
                </a:solidFill>
              </a:rPr>
              <a:t>0</a:t>
            </a:r>
          </a:p>
        </p:txBody>
      </p:sp>
      <p:sp>
        <p:nvSpPr>
          <p:cNvPr id="27" name="Arc 26"/>
          <p:cNvSpPr/>
          <p:nvPr/>
        </p:nvSpPr>
        <p:spPr>
          <a:xfrm>
            <a:off x="4953000" y="4390844"/>
            <a:ext cx="1066800" cy="652462"/>
          </a:xfrm>
          <a:prstGeom prst="arc">
            <a:avLst>
              <a:gd name="adj1" fmla="val 10855616"/>
              <a:gd name="adj2" fmla="val 0"/>
            </a:avLst>
          </a:prstGeom>
          <a:ln w="28575">
            <a:solidFill>
              <a:schemeClr val="tx1"/>
            </a:solidFill>
            <a:headEnd type="stealth" w="lg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28" name="Arc 27"/>
          <p:cNvSpPr/>
          <p:nvPr/>
        </p:nvSpPr>
        <p:spPr>
          <a:xfrm>
            <a:off x="4724400" y="3976506"/>
            <a:ext cx="2590800" cy="1447800"/>
          </a:xfrm>
          <a:prstGeom prst="arc">
            <a:avLst>
              <a:gd name="adj1" fmla="val 10677123"/>
              <a:gd name="adj2" fmla="val 0"/>
            </a:avLst>
          </a:prstGeom>
          <a:ln w="28575">
            <a:solidFill>
              <a:schemeClr val="tx1"/>
            </a:solidFill>
            <a:headEnd type="stealth" w="lg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2000">
              <a:solidFill>
                <a:prstClr val="black"/>
              </a:solidFill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6324600" y="4967106"/>
            <a:ext cx="6858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7543800" y="4967106"/>
            <a:ext cx="6858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Arc 32"/>
          <p:cNvSpPr/>
          <p:nvPr/>
        </p:nvSpPr>
        <p:spPr>
          <a:xfrm rot="14988361">
            <a:off x="4670425" y="5294131"/>
            <a:ext cx="381000" cy="381000"/>
          </a:xfrm>
          <a:prstGeom prst="arc">
            <a:avLst>
              <a:gd name="adj1" fmla="val 1453660"/>
              <a:gd name="adj2" fmla="val 0"/>
            </a:avLst>
          </a:prstGeom>
          <a:ln w="28575">
            <a:solidFill>
              <a:schemeClr val="tx1"/>
            </a:solidFill>
            <a:headEnd type="none" w="med" len="me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34" name="Arc 33"/>
          <p:cNvSpPr/>
          <p:nvPr/>
        </p:nvSpPr>
        <p:spPr>
          <a:xfrm rot="14988361">
            <a:off x="8283575" y="5249681"/>
            <a:ext cx="381000" cy="381000"/>
          </a:xfrm>
          <a:prstGeom prst="arc">
            <a:avLst>
              <a:gd name="adj1" fmla="val 1453660"/>
              <a:gd name="adj2" fmla="val 0"/>
            </a:avLst>
          </a:prstGeom>
          <a:ln w="28575">
            <a:solidFill>
              <a:schemeClr val="tx1"/>
            </a:solidFill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2000">
              <a:solidFill>
                <a:prstClr val="black"/>
              </a:solidFill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4267200" y="4967106"/>
            <a:ext cx="304800" cy="0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788238" y="2293194"/>
            <a:ext cx="601395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The set of all binary strings that contain 111</a:t>
            </a:r>
          </a:p>
          <a:p>
            <a:r>
              <a:rPr lang="en-US" sz="24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or don’t end in 1</a:t>
            </a:r>
          </a:p>
        </p:txBody>
      </p:sp>
    </p:spTree>
    <p:extLst>
      <p:ext uri="{BB962C8B-B14F-4D97-AF65-F5344CB8AC3E}">
        <p14:creationId xmlns:p14="http://schemas.microsoft.com/office/powerpoint/2010/main" val="28993156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Composing Relations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70" name="TextBox 2"/>
              <p:cNvSpPr txBox="1">
                <a:spLocks noChangeArrowheads="1"/>
              </p:cNvSpPr>
              <p:nvPr>
                <p:custDataLst>
                  <p:tags r:id="rId2"/>
                </p:custDataLst>
              </p:nvPr>
            </p:nvSpPr>
            <p:spPr bwMode="auto">
              <a:xfrm>
                <a:off x="654755" y="1315156"/>
                <a:ext cx="7574845" cy="40318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r>
                  <a:rPr lang="en-US" dirty="0">
                    <a:latin typeface="Franklin Gothic Medium" panose="020B0603020102020204" pitchFamily="34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en-US" dirty="0">
                    <a:latin typeface="Franklin Gothic Medium" panose="020B0603020102020204" pitchFamily="34" charset="0"/>
                  </a:rPr>
                  <a:t> be a relation from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dirty="0">
                    <a:latin typeface="Franklin Gothic Medium" panose="020B0603020102020204" pitchFamily="34" charset="0"/>
                  </a:rPr>
                  <a:t> to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en-US" dirty="0">
                    <a:latin typeface="Franklin Gothic Medium" panose="020B0603020102020204" pitchFamily="34" charset="0"/>
                  </a:rPr>
                  <a:t>.</a:t>
                </a:r>
              </a:p>
              <a:p>
                <a:pPr eaLnBrk="1" hangingPunct="1"/>
                <a:r>
                  <a:rPr lang="en-US" dirty="0">
                    <a:latin typeface="Franklin Gothic Medium" panose="020B0603020102020204" pitchFamily="34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en-US" dirty="0">
                    <a:latin typeface="Franklin Gothic Medium" panose="020B0603020102020204" pitchFamily="34" charset="0"/>
                  </a:rPr>
                  <a:t> be a relation from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en-US" dirty="0">
                    <a:latin typeface="Franklin Gothic Medium" panose="020B0603020102020204" pitchFamily="34" charset="0"/>
                  </a:rPr>
                  <a:t> to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𝑪</m:t>
                    </m:r>
                  </m:oMath>
                </a14:m>
                <a:r>
                  <a:rPr lang="en-US" dirty="0">
                    <a:latin typeface="Franklin Gothic Medium" panose="020B0603020102020204" pitchFamily="34" charset="0"/>
                  </a:rPr>
                  <a:t>.</a:t>
                </a:r>
              </a:p>
              <a:p>
                <a:pPr eaLnBrk="1" hangingPunct="1"/>
                <a:endParaRPr lang="en-US" dirty="0">
                  <a:latin typeface="Franklin Gothic Medium" panose="020B0603020102020204" pitchFamily="34" charset="0"/>
                </a:endParaRPr>
              </a:p>
              <a:p>
                <a:pPr eaLnBrk="1" hangingPunct="1"/>
                <a:r>
                  <a:rPr lang="en-US" dirty="0">
                    <a:latin typeface="Franklin Gothic Medium" panose="020B0603020102020204" pitchFamily="34" charset="0"/>
                  </a:rPr>
                  <a:t>The </a:t>
                </a:r>
                <a:r>
                  <a:rPr lang="en-US" dirty="0">
                    <a:solidFill>
                      <a:srgbClr val="C00000"/>
                    </a:solidFill>
                    <a:latin typeface="Franklin Gothic Medium" panose="020B0603020102020204" pitchFamily="34" charset="0"/>
                  </a:rPr>
                  <a:t>composition</a:t>
                </a:r>
                <a:r>
                  <a:rPr lang="en-US" dirty="0">
                    <a:latin typeface="Franklin Gothic Medium" panose="020B0603020102020204" pitchFamily="34" charset="0"/>
                  </a:rPr>
                  <a:t> of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en-US" dirty="0">
                    <a:latin typeface="Franklin Gothic Medium" panose="020B0603020102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en-US" dirty="0">
                    <a:latin typeface="Franklin Gothic Medium" panose="020B0603020102020204" pitchFamily="34" charset="0"/>
                  </a:rPr>
                  <a:t>, 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  <a:latin typeface="Franklin Gothic Medium" panose="020B06030201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/>
                      </a:rPr>
                      <m:t>∘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  <a:latin typeface="Franklin Gothic Medium" panose="020B06030201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  <a:latin typeface="Franklin Gothic Medium" panose="020B0603020102020204" pitchFamily="34" charset="0"/>
                  </a:rPr>
                  <a:t> </a:t>
                </a:r>
                <a:r>
                  <a:rPr lang="en-US" dirty="0">
                    <a:latin typeface="Franklin Gothic Medium" panose="020B0603020102020204" pitchFamily="34" charset="0"/>
                  </a:rPr>
                  <a:t>is the relation </a:t>
                </a:r>
              </a:p>
              <a:p>
                <a:pPr eaLnBrk="1" hangingPunct="1"/>
                <a:r>
                  <a:rPr lang="en-US" dirty="0">
                    <a:latin typeface="Franklin Gothic Medium" panose="020B0603020102020204" pitchFamily="34" charset="0"/>
                  </a:rPr>
                  <a:t>from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dirty="0">
                    <a:latin typeface="Franklin Gothic Medium" panose="020B0603020102020204" pitchFamily="34" charset="0"/>
                  </a:rPr>
                  <a:t> to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𝑪</m:t>
                    </m:r>
                  </m:oMath>
                </a14:m>
                <a:r>
                  <a:rPr lang="en-US" dirty="0">
                    <a:latin typeface="Franklin Gothic Medium" panose="020B0603020102020204" pitchFamily="34" charset="0"/>
                  </a:rPr>
                  <a:t> defined by:</a:t>
                </a:r>
              </a:p>
              <a:p>
                <a:pPr eaLnBrk="1" hangingPunct="1"/>
                <a:endParaRPr lang="en-US" dirty="0">
                  <a:latin typeface="Franklin Gothic Medium" panose="020B0603020102020204" pitchFamily="34" charset="0"/>
                </a:endParaRPr>
              </a:p>
              <a:p>
                <a:pPr eaLnBrk="1" hangingPunct="1"/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  <a:latin typeface="Franklin Gothic Medium" panose="020B06030201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/>
                      </a:rPr>
                      <m:t>∘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  <a:latin typeface="Franklin Gothic Medium" panose="020B0603020102020204" pitchFamily="34" charset="0"/>
                    <a:sym typeface="Symbol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  <a:latin typeface="Franklin Gothic Medium" panose="020B0603020102020204" pitchFamily="34" charset="0"/>
                  </a:rPr>
                  <a:t> = </a:t>
                </a:r>
                <a:r>
                  <a:rPr lang="en-US" sz="3200" dirty="0">
                    <a:solidFill>
                      <a:srgbClr val="C00000"/>
                    </a:solidFill>
                    <a:latin typeface="+mn-lt"/>
                  </a:rPr>
                  <a:t>{</a:t>
                </a:r>
                <a:r>
                  <a:rPr lang="en-US" dirty="0">
                    <a:solidFill>
                      <a:srgbClr val="C00000"/>
                    </a:solidFill>
                    <a:latin typeface="Franklin Gothic Medium" panose="020B0603020102020204" pitchFamily="34" charset="0"/>
                  </a:rPr>
                  <a:t>(a, c) : </a:t>
                </a:r>
                <a:r>
                  <a:rPr lang="en-US" dirty="0">
                    <a:solidFill>
                      <a:srgbClr val="C00000"/>
                    </a:solidFill>
                    <a:latin typeface="Franklin Gothic Medium" panose="020B0603020102020204" pitchFamily="34" charset="0"/>
                    <a:sym typeface="Symbol" pitchFamily="18" charset="2"/>
                  </a:rPr>
                  <a:t></a:t>
                </a:r>
                <a:r>
                  <a:rPr lang="en-US" dirty="0">
                    <a:solidFill>
                      <a:srgbClr val="C00000"/>
                    </a:solidFill>
                    <a:latin typeface="Franklin Gothic Medium" panose="020B0603020102020204" pitchFamily="34" charset="0"/>
                  </a:rPr>
                  <a:t> b such that (a, b) </a:t>
                </a:r>
                <a:r>
                  <a:rPr lang="en-US" dirty="0">
                    <a:solidFill>
                      <a:srgbClr val="C00000"/>
                    </a:solidFill>
                    <a:latin typeface="Franklin Gothic Medium" panose="020B0603020102020204" pitchFamily="34" charset="0"/>
                    <a:sym typeface="Symbol" pitchFamily="18" charset="2"/>
                  </a:rPr>
                  <a:t></a:t>
                </a:r>
                <a:r>
                  <a:rPr lang="en-US" dirty="0">
                    <a:solidFill>
                      <a:srgbClr val="C00000"/>
                    </a:solidFill>
                    <a:latin typeface="Franklin Gothic Medium" panose="020B06030201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  <a:latin typeface="Franklin Gothic Medium" panose="020B0603020102020204" pitchFamily="34" charset="0"/>
                  </a:rPr>
                  <a:t> and (b, c) </a:t>
                </a:r>
                <a:r>
                  <a:rPr lang="en-US" dirty="0">
                    <a:solidFill>
                      <a:srgbClr val="C00000"/>
                    </a:solidFill>
                    <a:latin typeface="Franklin Gothic Medium" panose="020B0603020102020204" pitchFamily="34" charset="0"/>
                    <a:sym typeface="Symbol" pitchFamily="18" charset="2"/>
                  </a:rPr>
                  <a:t></a:t>
                </a:r>
                <a:r>
                  <a:rPr lang="en-US" dirty="0">
                    <a:solidFill>
                      <a:srgbClr val="C00000"/>
                    </a:solidFill>
                    <a:latin typeface="Franklin Gothic Medium" panose="020B06030201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en-US" sz="3200" dirty="0">
                    <a:solidFill>
                      <a:srgbClr val="C00000"/>
                    </a:solidFill>
                    <a:latin typeface="+mn-lt"/>
                  </a:rPr>
                  <a:t>}</a:t>
                </a:r>
              </a:p>
              <a:p>
                <a:pPr eaLnBrk="1" hangingPunct="1"/>
                <a:endParaRPr lang="en-US" sz="3200" dirty="0">
                  <a:solidFill>
                    <a:srgbClr val="C00000"/>
                  </a:solidFill>
                  <a:latin typeface="Franklin Gothic Medium" panose="020B0603020102020204" pitchFamily="34" charset="0"/>
                </a:endParaRPr>
              </a:p>
              <a:p>
                <a:pPr eaLnBrk="1" hangingPunct="1"/>
                <a:r>
                  <a:rPr lang="en-US" dirty="0">
                    <a:latin typeface="Franklin Gothic Medium" panose="020B0603020102020204" pitchFamily="34" charset="0"/>
                  </a:rPr>
                  <a:t>Intuitively, a pair is in the composition if there is a “connection” from the first to the second.</a:t>
                </a:r>
              </a:p>
            </p:txBody>
          </p:sp>
        </mc:Choice>
        <mc:Fallback xmlns="">
          <p:sp>
            <p:nvSpPr>
              <p:cNvPr id="7170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4"/>
                </p:custDataLst>
              </p:nvPr>
            </p:nvSpPr>
            <p:spPr bwMode="auto">
              <a:xfrm>
                <a:off x="654755" y="1315156"/>
                <a:ext cx="7574845" cy="4031873"/>
              </a:xfrm>
              <a:prstGeom prst="rect">
                <a:avLst/>
              </a:prstGeom>
              <a:blipFill>
                <a:blip r:embed="rId5"/>
                <a:stretch>
                  <a:fillRect l="-1207" t="-1059" b="-272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2DEA0C73-6056-415C-A962-671AFD003638}"/>
              </a:ext>
            </a:extLst>
          </p:cNvPr>
          <p:cNvSpPr txBox="1"/>
          <p:nvPr/>
        </p:nvSpPr>
        <p:spPr>
          <a:xfrm>
            <a:off x="654755" y="5662569"/>
            <a:ext cx="836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The order of writing composition generalizes the function case</a:t>
            </a:r>
          </a:p>
        </p:txBody>
      </p:sp>
    </p:spTree>
    <p:extLst>
      <p:ext uri="{BB962C8B-B14F-4D97-AF65-F5344CB8AC3E}">
        <p14:creationId xmlns:p14="http://schemas.microsoft.com/office/powerpoint/2010/main" val="9973085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94" name="Content Placeholder 2"/>
              <p:cNvSpPr>
                <a:spLocks noGrp="1"/>
              </p:cNvSpPr>
              <p:nvPr>
                <p:ph idx="1"/>
                <p:custDataLst>
                  <p:tags r:id="rId2"/>
                </p:custDataLst>
              </p:nvPr>
            </p:nvSpPr>
            <p:spPr/>
            <p:txBody>
              <a:bodyPr/>
              <a:lstStyle/>
              <a:p>
                <a:pPr>
                  <a:buFont typeface="Arial" pitchFamily="34" charset="0"/>
                  <a:buNone/>
                </a:pPr>
                <a:r>
                  <a:rPr lang="en-US" dirty="0">
                    <a:solidFill>
                      <a:srgbClr val="C00000"/>
                    </a:solidFill>
                  </a:rPr>
                  <a:t>(</a:t>
                </a:r>
                <a:r>
                  <a:rPr lang="en-US" dirty="0" err="1">
                    <a:solidFill>
                      <a:srgbClr val="C00000"/>
                    </a:solidFill>
                  </a:rPr>
                  <a:t>a,b</a:t>
                </a:r>
                <a:r>
                  <a:rPr lang="en-US" dirty="0">
                    <a:solidFill>
                      <a:srgbClr val="C00000"/>
                    </a:solidFill>
                  </a:rPr>
                  <a:t>) </a:t>
                </a:r>
                <a:r>
                  <a:rPr lang="en-US" dirty="0">
                    <a:solidFill>
                      <a:srgbClr val="C00000"/>
                    </a:solidFill>
                    <a:latin typeface="Cambria Math" panose="02040503050406030204" pitchFamily="18" charset="0"/>
                    <a:sym typeface="Symbol" pitchFamily="18" charset="2"/>
                  </a:rPr>
                  <a:t></a:t>
                </a:r>
                <a:r>
                  <a:rPr lang="en-US" dirty="0">
                    <a:solidFill>
                      <a:srgbClr val="C00000"/>
                    </a:solidFill>
                  </a:rPr>
                  <a:t> Parent</a:t>
                </a:r>
                <a:r>
                  <a:rPr lang="en-US" dirty="0"/>
                  <a:t> </a:t>
                </a:r>
                <a:r>
                  <a:rPr lang="en-US" dirty="0" err="1"/>
                  <a:t>iff</a:t>
                </a:r>
                <a:r>
                  <a:rPr lang="en-US" dirty="0"/>
                  <a:t> 	b is a parent of a</a:t>
                </a:r>
              </a:p>
              <a:p>
                <a:pPr>
                  <a:buFont typeface="Arial" pitchFamily="34" charset="0"/>
                  <a:buNone/>
                </a:pPr>
                <a:r>
                  <a:rPr lang="en-US" dirty="0">
                    <a:solidFill>
                      <a:srgbClr val="C00000"/>
                    </a:solidFill>
                  </a:rPr>
                  <a:t>(</a:t>
                </a:r>
                <a:r>
                  <a:rPr lang="en-US" dirty="0" err="1">
                    <a:solidFill>
                      <a:srgbClr val="C00000"/>
                    </a:solidFill>
                  </a:rPr>
                  <a:t>a,b</a:t>
                </a:r>
                <a:r>
                  <a:rPr lang="en-US" dirty="0">
                    <a:solidFill>
                      <a:srgbClr val="C00000"/>
                    </a:solidFill>
                  </a:rPr>
                  <a:t>) </a:t>
                </a:r>
                <a:r>
                  <a:rPr lang="en-US" dirty="0">
                    <a:solidFill>
                      <a:srgbClr val="C00000"/>
                    </a:solidFill>
                    <a:latin typeface="Cambria Math" panose="02040503050406030204" pitchFamily="18" charset="0"/>
                    <a:sym typeface="Symbol" pitchFamily="18" charset="2"/>
                  </a:rPr>
                  <a:t></a:t>
                </a:r>
                <a:r>
                  <a:rPr lang="en-US" dirty="0">
                    <a:solidFill>
                      <a:srgbClr val="C00000"/>
                    </a:solidFill>
                  </a:rPr>
                  <a:t> Sister</a:t>
                </a:r>
                <a:r>
                  <a:rPr lang="en-US" dirty="0"/>
                  <a:t>   </a:t>
                </a:r>
                <a:r>
                  <a:rPr lang="en-US" dirty="0" err="1"/>
                  <a:t>iff</a:t>
                </a:r>
                <a:r>
                  <a:rPr lang="en-US" dirty="0"/>
                  <a:t>  	b is a sister of a</a:t>
                </a:r>
              </a:p>
              <a:p>
                <a:pPr>
                  <a:buFont typeface="Arial" pitchFamily="34" charset="0"/>
                  <a:buNone/>
                </a:pPr>
                <a:endParaRPr lang="en-US" dirty="0"/>
              </a:p>
              <a:p>
                <a:pPr>
                  <a:buFont typeface="Arial" pitchFamily="34" charset="0"/>
                  <a:buNone/>
                </a:pPr>
                <a:r>
                  <a:rPr lang="en-US" dirty="0"/>
                  <a:t>When is (</a:t>
                </a:r>
                <a:r>
                  <a:rPr lang="en-US" dirty="0" err="1"/>
                  <a:t>x,y</a:t>
                </a:r>
                <a:r>
                  <a:rPr lang="en-US" dirty="0"/>
                  <a:t>)</a:t>
                </a:r>
                <a:r>
                  <a:rPr lang="en-US" dirty="0">
                    <a:latin typeface="Cambria Math" panose="02040503050406030204" pitchFamily="18" charset="0"/>
                    <a:sym typeface="Symbol" pitchFamily="18" charset="2"/>
                  </a:rPr>
                  <a:t> </a:t>
                </a:r>
                <a:r>
                  <a:rPr lang="en-US" dirty="0"/>
                  <a:t> Sister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∘</m:t>
                    </m:r>
                  </m:oMath>
                </a14:m>
                <a:r>
                  <a:rPr lang="en-US" dirty="0"/>
                  <a:t> Parent?</a:t>
                </a:r>
              </a:p>
              <a:p>
                <a:pPr>
                  <a:buFont typeface="Arial" pitchFamily="34" charset="0"/>
                  <a:buNone/>
                </a:pPr>
                <a:endParaRPr lang="en-US" dirty="0"/>
              </a:p>
              <a:p>
                <a:pPr>
                  <a:buFont typeface="Arial" pitchFamily="34" charset="0"/>
                  <a:buNone/>
                </a:pPr>
                <a:r>
                  <a:rPr lang="en-US" dirty="0"/>
                  <a:t>When is (</a:t>
                </a:r>
                <a:r>
                  <a:rPr lang="en-US" dirty="0" err="1"/>
                  <a:t>x,y</a:t>
                </a:r>
                <a:r>
                  <a:rPr lang="en-US" dirty="0"/>
                  <a:t>)</a:t>
                </a:r>
                <a:r>
                  <a:rPr lang="en-US" dirty="0">
                    <a:latin typeface="Cambria Math" panose="02040503050406030204" pitchFamily="18" charset="0"/>
                    <a:sym typeface="Symbol" pitchFamily="18" charset="2"/>
                  </a:rPr>
                  <a:t> </a:t>
                </a:r>
                <a:r>
                  <a:rPr lang="en-US" dirty="0"/>
                  <a:t> Parent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∘</m:t>
                    </m:r>
                  </m:oMath>
                </a14:m>
                <a:r>
                  <a:rPr lang="en-US" dirty="0"/>
                  <a:t> Sister?</a:t>
                </a:r>
              </a:p>
              <a:p>
                <a:pPr>
                  <a:buFont typeface="Arial" pitchFamily="34" charset="0"/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8194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  <p:custDataLst>
                  <p:tags r:id="rId6"/>
                </p:custDataLst>
              </p:nvPr>
            </p:nvSpPr>
            <p:spPr>
              <a:blipFill>
                <a:blip r:embed="rId7"/>
                <a:stretch>
                  <a:fillRect l="-1852" t="-15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>
                <p:custDataLst>
                  <p:tags r:id="rId3"/>
                </p:custDataLst>
              </p:nvPr>
            </p:nvSpPr>
            <p:spPr>
              <a:xfrm>
                <a:off x="2590800" y="6324600"/>
                <a:ext cx="6400800" cy="461665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19050">
                <a:solidFill>
                  <a:schemeClr val="bg2">
                    <a:lumMod val="25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  <a:cs typeface="Arial" charset="0"/>
                      </a:rPr>
                      <m:t>∘</m:t>
                    </m:r>
                  </m:oMath>
                </a14:m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R = {(a, c) | </a:t>
                </a:r>
                <a:r>
                  <a:rPr lang="en-US" sz="2400" dirty="0">
                    <a:latin typeface="Cambria Math" panose="02040503050406030204" pitchFamily="18" charset="0"/>
                    <a:cs typeface="Calibri" panose="020F0502020204030204" pitchFamily="34" charset="0"/>
                    <a:sym typeface="Symbol" pitchFamily="18" charset="2"/>
                  </a:rPr>
                  <a:t></a:t>
                </a:r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b such that (</a:t>
                </a:r>
                <a:r>
                  <a:rPr lang="en-US" sz="24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a,b</a:t>
                </a:r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)</a:t>
                </a:r>
                <a:r>
                  <a:rPr lang="en-US" sz="2400" dirty="0">
                    <a:latin typeface="Cambria Math" panose="02040503050406030204" pitchFamily="18" charset="0"/>
                    <a:cs typeface="Calibri" panose="020F0502020204030204" pitchFamily="34" charset="0"/>
                    <a:sym typeface="Symbol" pitchFamily="18" charset="2"/>
                  </a:rPr>
                  <a:t></a:t>
                </a:r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R and (</a:t>
                </a:r>
                <a:r>
                  <a:rPr lang="en-US" sz="24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b,c</a:t>
                </a:r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)</a:t>
                </a:r>
                <a:r>
                  <a:rPr lang="en-US" sz="2400" dirty="0">
                    <a:latin typeface="Cambria Math" panose="02040503050406030204" pitchFamily="18" charset="0"/>
                    <a:cs typeface="Calibri" panose="020F0502020204030204" pitchFamily="34" charset="0"/>
                    <a:sym typeface="Symbol" pitchFamily="18" charset="2"/>
                  </a:rPr>
                  <a:t></a:t>
                </a:r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S}</a:t>
                </a: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8"/>
                </p:custDataLst>
              </p:nvPr>
            </p:nvSpPr>
            <p:spPr>
              <a:xfrm>
                <a:off x="2590800" y="6324600"/>
                <a:ext cx="6400800" cy="461665"/>
              </a:xfrm>
              <a:prstGeom prst="rect">
                <a:avLst/>
              </a:prstGeom>
              <a:blipFill>
                <a:blip r:embed="rId9"/>
                <a:stretch>
                  <a:fillRect l="-1330" t="-11538" r="-1045" b="-25641"/>
                </a:stretch>
              </a:blipFill>
              <a:ln w="19050">
                <a:solidFill>
                  <a:schemeClr val="bg2">
                    <a:lumMod val="2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3169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Powers of a Relation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42" name="Rectangle 2"/>
              <p:cNvSpPr>
                <a:spLocks noChangeArrowheads="1"/>
              </p:cNvSpPr>
              <p:nvPr>
                <p:custDataLst>
                  <p:tags r:id="rId2"/>
                </p:custDataLst>
              </p:nvPr>
            </p:nvSpPr>
            <p:spPr bwMode="auto">
              <a:xfrm>
                <a:off x="479778" y="1250244"/>
                <a:ext cx="8867422" cy="47456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US" sz="2600" b="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6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600" b="1" i="1" smtClean="0">
                            <a:latin typeface="Cambria Math"/>
                          </a:rPr>
                          <m:t>𝑹</m:t>
                        </m:r>
                      </m:e>
                      <m:sup>
                        <m:r>
                          <a:rPr lang="en-US" sz="2600" b="1" i="1" smtClean="0">
                            <a:latin typeface="Cambria Math"/>
                          </a:rPr>
                          <m:t>𝟐</m:t>
                        </m:r>
                      </m:sup>
                    </m:sSup>
                    <m:r>
                      <a:rPr lang="en-US" sz="2600" b="1" i="1" smtClean="0">
                        <a:latin typeface="Cambria Math"/>
                      </a:rPr>
                      <m:t>  =</m:t>
                    </m:r>
                    <m:r>
                      <a:rPr lang="en-US" sz="2600" b="1" i="1" smtClean="0">
                        <a:latin typeface="Cambria Math"/>
                      </a:rPr>
                      <m:t>𝑹</m:t>
                    </m:r>
                    <m:r>
                      <a:rPr lang="en-US" sz="2600" b="1" i="1" smtClean="0">
                        <a:latin typeface="Cambria Math"/>
                      </a:rPr>
                      <m:t>∘</m:t>
                    </m:r>
                    <m:r>
                      <a:rPr lang="en-US" sz="2600" b="1" i="1" smtClean="0">
                        <a:latin typeface="Cambria Math"/>
                      </a:rPr>
                      <m:t>𝑹</m:t>
                    </m:r>
                  </m:oMath>
                </a14:m>
                <a:endParaRPr lang="en-US" sz="2600" b="1" i="1" dirty="0">
                  <a:latin typeface="Cambria Math"/>
                </a:endParaRPr>
              </a:p>
              <a:p>
                <a:r>
                  <a:rPr lang="en-US" sz="2600" b="0" dirty="0"/>
                  <a:t> 	  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/>
                      </a:rPr>
                      <m:t>={</m:t>
                    </m:r>
                    <m:d>
                      <m:d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b="1" i="1" smtClean="0">
                            <a:latin typeface="Cambria Math"/>
                          </a:rPr>
                          <m:t>𝒂</m:t>
                        </m:r>
                        <m:r>
                          <a:rPr lang="en-US" sz="2600" b="1" i="1" smtClean="0">
                            <a:latin typeface="Cambria Math"/>
                          </a:rPr>
                          <m:t>,</m:t>
                        </m:r>
                        <m:r>
                          <a:rPr lang="en-US" sz="2600" b="1" i="1" smtClean="0">
                            <a:latin typeface="Cambria Math"/>
                          </a:rPr>
                          <m:t>𝒄</m:t>
                        </m:r>
                      </m:e>
                    </m:d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en-US" sz="2600" b="0" i="1" smtClean="0">
                        <a:latin typeface="Cambria Math"/>
                      </a:rPr>
                      <m:t>∃</m:t>
                    </m:r>
                    <m:r>
                      <a:rPr lang="en-US" sz="2600" b="1" i="1" smtClean="0">
                        <a:latin typeface="Cambria Math"/>
                      </a:rPr>
                      <m:t>𝒃</m:t>
                    </m:r>
                    <m:r>
                      <a:rPr lang="en-US" sz="2600" b="0" i="1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2600" b="0" i="0" smtClean="0">
                        <a:latin typeface="Cambria Math"/>
                      </a:rPr>
                      <m:t>such</m:t>
                    </m:r>
                    <m:r>
                      <a:rPr lang="en-US" sz="2600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2600" b="0" i="0" smtClean="0">
                        <a:latin typeface="Cambria Math"/>
                      </a:rPr>
                      <m:t>that</m:t>
                    </m:r>
                    <m:r>
                      <a:rPr lang="en-US" sz="2600" b="0" i="1" smtClean="0">
                        <a:latin typeface="Cambria Math"/>
                      </a:rPr>
                      <m:t> </m:t>
                    </m:r>
                    <m:d>
                      <m:d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b="1" i="1" smtClean="0">
                            <a:latin typeface="Cambria Math"/>
                          </a:rPr>
                          <m:t>𝒂</m:t>
                        </m:r>
                        <m:r>
                          <a:rPr lang="en-US" sz="2600" b="0" i="1" smtClean="0">
                            <a:latin typeface="Cambria Math"/>
                          </a:rPr>
                          <m:t>,</m:t>
                        </m:r>
                        <m:r>
                          <a:rPr lang="en-US" sz="2600" b="1" i="1" smtClean="0">
                            <a:latin typeface="Cambria Math"/>
                          </a:rPr>
                          <m:t>𝒃</m:t>
                        </m:r>
                      </m:e>
                    </m:d>
                    <m:r>
                      <a:rPr lang="en-US" sz="2600" b="0" i="1" smtClean="0">
                        <a:latin typeface="Cambria Math"/>
                      </a:rPr>
                      <m:t>∈</m:t>
                    </m:r>
                    <m:r>
                      <a:rPr lang="en-US" sz="2600" b="1" i="1" smtClean="0">
                        <a:latin typeface="Cambria Math"/>
                      </a:rPr>
                      <m:t>𝑹</m:t>
                    </m:r>
                    <m:r>
                      <a:rPr lang="en-US" sz="2600" b="0" i="1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2600" b="0" i="0" smtClean="0">
                        <a:latin typeface="Cambria Math"/>
                      </a:rPr>
                      <m:t>and</m:t>
                    </m:r>
                    <m:r>
                      <a:rPr lang="en-US" sz="2600" b="0" i="1" smtClean="0">
                        <a:latin typeface="Cambria Math"/>
                      </a:rPr>
                      <m:t> </m:t>
                    </m:r>
                    <m:d>
                      <m:d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b="1" i="1" smtClean="0">
                            <a:latin typeface="Cambria Math"/>
                          </a:rPr>
                          <m:t>𝒃</m:t>
                        </m:r>
                        <m:r>
                          <a:rPr lang="en-US" sz="2600" b="0" i="1" smtClean="0">
                            <a:latin typeface="Cambria Math"/>
                          </a:rPr>
                          <m:t>,</m:t>
                        </m:r>
                        <m:r>
                          <a:rPr lang="en-US" sz="2600" b="1" i="1" smtClean="0">
                            <a:latin typeface="Cambria Math"/>
                          </a:rPr>
                          <m:t>𝒄</m:t>
                        </m:r>
                      </m:e>
                    </m:d>
                    <m:r>
                      <a:rPr lang="en-US" sz="2600" b="0" i="1" smtClean="0">
                        <a:latin typeface="Cambria Math"/>
                      </a:rPr>
                      <m:t>∈</m:t>
                    </m:r>
                    <m:r>
                      <a:rPr lang="en-US" sz="2600" b="1" i="1" smtClean="0">
                        <a:latin typeface="Cambria Math"/>
                      </a:rPr>
                      <m:t>𝑹</m:t>
                    </m:r>
                    <m:r>
                      <a:rPr lang="en-US" sz="2600" b="0" i="1" smtClean="0">
                        <a:latin typeface="Cambria Math"/>
                      </a:rPr>
                      <m:t> }</m:t>
                    </m:r>
                  </m:oMath>
                </a14:m>
                <a:endParaRPr lang="en-US" sz="2600" dirty="0"/>
              </a:p>
              <a:p>
                <a:endParaRPr lang="en-US" sz="2600" dirty="0"/>
              </a:p>
              <a:p>
                <a:endParaRPr lang="en-US" sz="2600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6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600" b="1" i="1" smtClean="0">
                            <a:latin typeface="Cambria Math"/>
                          </a:rPr>
                          <m:t>𝑹</m:t>
                        </m:r>
                      </m:e>
                      <m:sup>
                        <m:r>
                          <a:rPr lang="en-US" sz="2600" b="1" i="1" smtClean="0">
                            <a:latin typeface="Cambria Math"/>
                          </a:rPr>
                          <m:t>𝟎</m:t>
                        </m:r>
                      </m:sup>
                    </m:sSup>
                    <m:r>
                      <a:rPr lang="en-US" sz="2600" b="0" i="1" smtClean="0">
                        <a:latin typeface="Cambria Math"/>
                      </a:rPr>
                      <m:t>    ={</m:t>
                    </m:r>
                    <m:d>
                      <m:d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b="1" i="1" smtClean="0">
                            <a:latin typeface="Cambria Math"/>
                          </a:rPr>
                          <m:t>𝒂</m:t>
                        </m:r>
                        <m:r>
                          <a:rPr lang="en-US" sz="2600" b="0" i="1" smtClean="0">
                            <a:latin typeface="Cambria Math"/>
                          </a:rPr>
                          <m:t>,</m:t>
                        </m:r>
                        <m:r>
                          <a:rPr lang="en-US" sz="2600" b="1" i="1" smtClean="0">
                            <a:latin typeface="Cambria Math"/>
                          </a:rPr>
                          <m:t>𝒂</m:t>
                        </m:r>
                      </m:e>
                    </m:d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en-US" sz="2600" b="1" i="1" smtClean="0">
                        <a:latin typeface="Cambria Math"/>
                      </a:rPr>
                      <m:t>𝒂</m:t>
                    </m:r>
                    <m:r>
                      <a:rPr lang="en-US" sz="2600" b="1" i="1" smtClean="0">
                        <a:latin typeface="Cambria Math"/>
                      </a:rPr>
                      <m:t>∈</m:t>
                    </m:r>
                    <m:r>
                      <a:rPr lang="en-US" sz="2600" b="1" i="1" smtClean="0">
                        <a:latin typeface="Cambria Math"/>
                      </a:rPr>
                      <m:t>𝑨</m:t>
                    </m:r>
                    <m:r>
                      <a:rPr lang="en-US" sz="2600" b="0" i="1" smtClean="0">
                        <a:latin typeface="Cambria Math"/>
                      </a:rPr>
                      <m:t>}</m:t>
                    </m:r>
                  </m:oMath>
                </a14:m>
                <a:r>
                  <a:rPr lang="en-US" sz="2600" dirty="0"/>
                  <a:t>        “the equality relation on </a:t>
                </a:r>
                <a14:m>
                  <m:oMath xmlns:m="http://schemas.openxmlformats.org/officeDocument/2006/math">
                    <m:r>
                      <a:rPr lang="en-US" sz="2600" b="1" i="1" dirty="0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sz="2600" dirty="0"/>
                  <a:t>”</a:t>
                </a:r>
              </a:p>
              <a:p>
                <a:endParaRPr lang="en-US" sz="1400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6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600" b="1" i="1" smtClean="0">
                            <a:latin typeface="Cambria Math"/>
                          </a:rPr>
                          <m:t>𝑹</m:t>
                        </m:r>
                      </m:e>
                      <m:sup>
                        <m:r>
                          <a:rPr lang="en-US" sz="2600" b="1" i="1" smtClean="0">
                            <a:latin typeface="Cambria Math"/>
                          </a:rPr>
                          <m:t>𝒏</m:t>
                        </m:r>
                        <m:r>
                          <a:rPr lang="en-US" sz="2600" b="1" i="1" smtClean="0">
                            <a:latin typeface="Cambria Math"/>
                          </a:rPr>
                          <m:t>+</m:t>
                        </m:r>
                        <m:r>
                          <a:rPr lang="en-US" sz="2600" b="1" i="1" smtClean="0">
                            <a:latin typeface="Cambria Math"/>
                          </a:rPr>
                          <m:t>𝟏</m:t>
                        </m:r>
                      </m:sup>
                    </m:sSup>
                    <m:r>
                      <a:rPr lang="en-US" sz="2600" b="0" i="0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sz="26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6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600" b="1" i="1" smtClean="0">
                            <a:latin typeface="Cambria Math"/>
                          </a:rPr>
                          <m:t>𝑹</m:t>
                        </m:r>
                      </m:e>
                      <m:sup>
                        <m:r>
                          <a:rPr lang="en-US" sz="2600" b="1" i="1" smtClean="0">
                            <a:latin typeface="Cambria Math"/>
                          </a:rPr>
                          <m:t>𝒏</m:t>
                        </m:r>
                      </m:sup>
                    </m:sSup>
                  </m:oMath>
                </a14:m>
                <a:r>
                  <a:rPr lang="en-US" sz="2600" b="1" dirty="0"/>
                  <a:t> </a:t>
                </a:r>
                <a14:m>
                  <m:oMath xmlns:m="http://schemas.openxmlformats.org/officeDocument/2006/math">
                    <m:r>
                      <a:rPr lang="en-US" sz="2600" b="1" i="1" smtClean="0">
                        <a:latin typeface="Cambria Math"/>
                      </a:rPr>
                      <m:t>∘</m:t>
                    </m:r>
                  </m:oMath>
                </a14:m>
                <a:r>
                  <a:rPr lang="en-US" sz="2600" b="1" dirty="0"/>
                  <a:t> </a:t>
                </a:r>
                <a14:m>
                  <m:oMath xmlns:m="http://schemas.openxmlformats.org/officeDocument/2006/math">
                    <m:r>
                      <a:rPr lang="en-US" sz="2600" b="1" i="1" dirty="0" smtClean="0">
                        <a:latin typeface="Cambria Math"/>
                      </a:rPr>
                      <m:t>𝑹</m:t>
                    </m:r>
                  </m:oMath>
                </a14:m>
                <a:r>
                  <a:rPr lang="en-US" sz="2600" dirty="0"/>
                  <a:t>   for  </a:t>
                </a:r>
                <a14:m>
                  <m:oMath xmlns:m="http://schemas.openxmlformats.org/officeDocument/2006/math">
                    <m:r>
                      <a:rPr lang="en-US" sz="2600" b="1" i="1" dirty="0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600" b="1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≥</m:t>
                    </m:r>
                    <m:r>
                      <a:rPr lang="en-US" sz="2600" b="1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𝟎</m:t>
                    </m:r>
                  </m:oMath>
                </a14:m>
                <a:endParaRPr lang="en-US" sz="2600" b="1" dirty="0">
                  <a:cs typeface="Calibri" panose="020F0502020204030204" pitchFamily="34" charset="0"/>
                </a:endParaRPr>
              </a:p>
              <a:p>
                <a:endParaRPr lang="en-US" sz="2600" b="1" dirty="0"/>
              </a:p>
              <a:p>
                <a:endParaRPr lang="en-US" sz="2600" b="1" dirty="0"/>
              </a:p>
              <a:p>
                <a:r>
                  <a:rPr lang="en-US" sz="2600" dirty="0">
                    <a:latin typeface="Franklin Gothic Medium" panose="020B0603020102020204" pitchFamily="34" charset="0"/>
                  </a:rPr>
                  <a:t>e.g.,</a:t>
                </a:r>
                <a:r>
                  <a:rPr lang="en-US" sz="2600" dirty="0"/>
                  <a:t>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6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600" b="1" i="1">
                            <a:latin typeface="Cambria Math"/>
                          </a:rPr>
                          <m:t>𝑹</m:t>
                        </m:r>
                      </m:e>
                      <m:sup>
                        <m:r>
                          <a:rPr lang="en-US" sz="2600" b="1" i="1">
                            <a:latin typeface="Cambria Math"/>
                          </a:rPr>
                          <m:t>𝟏</m:t>
                        </m:r>
                      </m:sup>
                    </m:sSup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600" i="1">
                        <a:solidFill>
                          <a:prstClr val="black"/>
                        </a:solidFill>
                        <a:latin typeface="Cambria Math"/>
                      </a:rPr>
                      <m:t>=</m:t>
                    </m:r>
                    <m:r>
                      <a:rPr lang="en-US" sz="26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26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600" b="1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𝑹</m:t>
                        </m:r>
                      </m:e>
                      <m:sup>
                        <m:r>
                          <a:rPr lang="en-US" sz="26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p>
                    </m:sSup>
                    <m:r>
                      <m:rPr>
                        <m:nor/>
                      </m:rPr>
                      <a:rPr lang="en-US" sz="2600" b="1" dirty="0">
                        <a:solidFill>
                          <a:prstClr val="black"/>
                        </a:solidFill>
                      </a:rPr>
                      <m:t> </m:t>
                    </m:r>
                    <m:r>
                      <a:rPr lang="en-US" sz="2600" b="1" i="1">
                        <a:solidFill>
                          <a:prstClr val="black"/>
                        </a:solidFill>
                        <a:latin typeface="Cambria Math"/>
                      </a:rPr>
                      <m:t>∘</m:t>
                    </m:r>
                    <m:r>
                      <m:rPr>
                        <m:nor/>
                      </m:rPr>
                      <a:rPr lang="en-US" sz="2600" b="1" dirty="0">
                        <a:solidFill>
                          <a:prstClr val="black"/>
                        </a:solidFill>
                      </a:rPr>
                      <m:t> </m:t>
                    </m:r>
                    <m:r>
                      <a:rPr lang="en-US" sz="2600" b="1" i="1" dirty="0">
                        <a:solidFill>
                          <a:prstClr val="black"/>
                        </a:solidFill>
                        <a:latin typeface="Cambria Math"/>
                      </a:rPr>
                      <m:t>𝑹</m:t>
                    </m:r>
                    <m:r>
                      <a:rPr lang="en-US" sz="2600" b="1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2600" i="1">
                        <a:latin typeface="Cambria Math"/>
                      </a:rPr>
                      <m:t>=</m:t>
                    </m:r>
                    <m:r>
                      <a:rPr lang="en-US" sz="2600" b="1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2600" b="1" i="1">
                        <a:latin typeface="Cambria Math"/>
                      </a:rPr>
                      <m:t>𝑹</m:t>
                    </m:r>
                  </m:oMath>
                </a14:m>
                <a:endParaRPr lang="en-US" sz="2600" b="1" dirty="0"/>
              </a:p>
              <a:p>
                <a:r>
                  <a:rPr lang="en-US" sz="2600" b="1" dirty="0"/>
                  <a:t>	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6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600" b="1" i="1">
                            <a:latin typeface="Cambria Math"/>
                          </a:rPr>
                          <m:t>𝑹</m:t>
                        </m:r>
                      </m:e>
                      <m:sup>
                        <m:r>
                          <a:rPr lang="en-US" sz="26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sz="26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600" i="1">
                        <a:solidFill>
                          <a:prstClr val="black"/>
                        </a:solidFill>
                        <a:latin typeface="Cambria Math"/>
                      </a:rPr>
                      <m:t>=</m:t>
                    </m:r>
                    <m:r>
                      <a:rPr lang="en-US" sz="26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26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600" b="1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𝑹</m:t>
                        </m:r>
                      </m:e>
                      <m:sup>
                        <m:r>
                          <a:rPr lang="en-US" sz="26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m:rPr>
                        <m:nor/>
                      </m:rPr>
                      <a:rPr lang="en-US" sz="2600" b="1" dirty="0">
                        <a:solidFill>
                          <a:prstClr val="black"/>
                        </a:solidFill>
                      </a:rPr>
                      <m:t> </m:t>
                    </m:r>
                    <m:r>
                      <a:rPr lang="en-US" sz="2600" b="1" i="1">
                        <a:solidFill>
                          <a:prstClr val="black"/>
                        </a:solidFill>
                        <a:latin typeface="Cambria Math"/>
                      </a:rPr>
                      <m:t>∘</m:t>
                    </m:r>
                    <m:r>
                      <m:rPr>
                        <m:nor/>
                      </m:rPr>
                      <a:rPr lang="en-US" sz="2600" b="1" dirty="0">
                        <a:solidFill>
                          <a:prstClr val="black"/>
                        </a:solidFill>
                      </a:rPr>
                      <m:t> </m:t>
                    </m:r>
                    <m:r>
                      <a:rPr lang="en-US" sz="2600" b="1" i="1" dirty="0">
                        <a:solidFill>
                          <a:prstClr val="black"/>
                        </a:solidFill>
                        <a:latin typeface="Cambria Math"/>
                      </a:rPr>
                      <m:t>𝑹</m:t>
                    </m:r>
                    <m:r>
                      <a:rPr lang="en-US" sz="2600" b="1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2600" i="1">
                        <a:latin typeface="Cambria Math"/>
                      </a:rPr>
                      <m:t>=</m:t>
                    </m:r>
                    <m:r>
                      <a:rPr lang="en-US" sz="2600" b="1" i="1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2600" b="1" i="1">
                        <a:latin typeface="Cambria Math"/>
                      </a:rPr>
                      <m:t>𝑹</m:t>
                    </m:r>
                    <m:r>
                      <a:rPr lang="en-US" sz="2600" b="1" i="1" smtClean="0">
                        <a:solidFill>
                          <a:prstClr val="black"/>
                        </a:solidFill>
                        <a:latin typeface="Cambria Math"/>
                      </a:rPr>
                      <m:t>∘</m:t>
                    </m:r>
                    <m:r>
                      <a:rPr lang="en-US" sz="2600" b="1" i="1" dirty="0">
                        <a:solidFill>
                          <a:prstClr val="black"/>
                        </a:solidFill>
                        <a:latin typeface="Cambria Math"/>
                      </a:rPr>
                      <m:t>𝑹</m:t>
                    </m:r>
                  </m:oMath>
                </a14:m>
                <a:endParaRPr lang="en-US" sz="2600" b="1" dirty="0"/>
              </a:p>
              <a:p>
                <a:endParaRPr lang="en-US" sz="2600" b="1" dirty="0"/>
              </a:p>
            </p:txBody>
          </p:sp>
        </mc:Choice>
        <mc:Fallback xmlns="">
          <p:sp>
            <p:nvSpPr>
              <p:cNvPr id="10242" name="Rectangle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4"/>
                </p:custDataLst>
              </p:nvPr>
            </p:nvSpPr>
            <p:spPr bwMode="auto">
              <a:xfrm>
                <a:off x="479778" y="1250244"/>
                <a:ext cx="8867422" cy="4745658"/>
              </a:xfrm>
              <a:prstGeom prst="rect">
                <a:avLst/>
              </a:prstGeom>
              <a:blipFill>
                <a:blip r:embed="rId5"/>
                <a:stretch>
                  <a:fillRect l="-114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17635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>
                <a:latin typeface="Franklin Gothic Medium" panose="020B0603020102020204" pitchFamily="34" charset="0"/>
              </a:rPr>
              <a:t>Matrix Representation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19" name="TextBox 4"/>
              <p:cNvSpPr txBox="1">
                <a:spLocks noChangeArrowheads="1"/>
              </p:cNvSpPr>
              <p:nvPr>
                <p:custDataLst>
                  <p:tags r:id="rId2"/>
                </p:custDataLst>
              </p:nvPr>
            </p:nvSpPr>
            <p:spPr bwMode="auto">
              <a:xfrm>
                <a:off x="674712" y="1064956"/>
                <a:ext cx="5216428" cy="584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9pPr>
              </a:lstStyle>
              <a:p>
                <a:pPr eaLnBrk="1" hangingPunct="1"/>
                <a:r>
                  <a:rPr lang="en-US" sz="3200" dirty="0">
                    <a:latin typeface="+mn-lt"/>
                  </a:rPr>
                  <a:t>Relation </a:t>
                </a:r>
                <a14:m>
                  <m:oMath xmlns:m="http://schemas.openxmlformats.org/officeDocument/2006/math">
                    <m:r>
                      <a:rPr lang="en-US" sz="3200" b="1" i="1">
                        <a:latin typeface="Cambria Math"/>
                      </a:rPr>
                      <m:t>𝑹</m:t>
                    </m:r>
                  </m:oMath>
                </a14:m>
                <a:r>
                  <a:rPr lang="en-US" sz="3200" dirty="0">
                    <a:latin typeface="Calibri" panose="020F0502020204030204" pitchFamily="34" charset="0"/>
                  </a:rPr>
                  <a:t> </a:t>
                </a:r>
                <a:r>
                  <a:rPr lang="en-US" sz="3200" dirty="0">
                    <a:latin typeface="+mn-lt"/>
                  </a:rPr>
                  <a:t>on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latin typeface="Cambria Math"/>
                      </a:rPr>
                      <m:t>𝑨</m:t>
                    </m:r>
                    <m:r>
                      <a:rPr lang="en-US" sz="3200" b="0" i="1" smtClean="0">
                        <a:latin typeface="Cambria Math"/>
                      </a:rPr>
                      <m:t>={</m:t>
                    </m:r>
                    <m:sSub>
                      <m:sSub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32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latin typeface="Cambria Math"/>
                      </a:rPr>
                      <m:t>,…, </m:t>
                    </m:r>
                    <m:sSub>
                      <m:sSub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3200" b="0" i="1" smtClean="0">
                        <a:latin typeface="Cambria Math"/>
                      </a:rPr>
                      <m:t>}</m:t>
                    </m:r>
                  </m:oMath>
                </a14:m>
                <a:endParaRPr lang="en-US" sz="3200" dirty="0"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9219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5"/>
                </p:custDataLst>
              </p:nvPr>
            </p:nvSpPr>
            <p:spPr bwMode="auto">
              <a:xfrm>
                <a:off x="674712" y="1064956"/>
                <a:ext cx="5216428" cy="584775"/>
              </a:xfrm>
              <a:prstGeom prst="rect">
                <a:avLst/>
              </a:prstGeom>
              <a:blipFill>
                <a:blip r:embed="rId6"/>
                <a:stretch>
                  <a:fillRect l="-3041" t="-12500" b="-3437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20" name="TextBox 5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801290" y="3673888"/>
            <a:ext cx="689490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2000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{ (1, 1), (1, 2),  (1, 4),  (2, 1),  (2, 3), (3, 2), (3, 3), (4, 2), (4, 3) }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743200" y="4394199"/>
          <a:ext cx="3810000" cy="1854200"/>
        </p:xfrm>
        <a:graphic>
          <a:graphicData uri="http://schemas.openxmlformats.org/drawingml/2006/table">
            <a:tbl>
              <a:tblPr firstRow="1" firstCol="1">
                <a:tableStyleId>{073A0DAA-6AF3-43AB-8588-CEC1D06C72B9}</a:tableStyleId>
              </a:tblPr>
              <a:tblGrid>
                <a:gridCol w="5388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51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145823" y="2004579"/>
                <a:ext cx="4876527" cy="12790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1" i="1" smtClean="0">
                              <a:latin typeface="Cambria Math" panose="02040503050406030204" pitchFamily="18" charset="0"/>
                              <a:cs typeface="Franklin Gothic Medium"/>
                            </a:rPr>
                          </m:ctrlPr>
                        </m:sSub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  <a:cs typeface="Franklin Gothic Medium"/>
                            </a:rPr>
                            <m:t>𝒎</m:t>
                          </m:r>
                        </m:e>
                        <m:sub>
                          <m:r>
                            <a:rPr lang="en-US" sz="3200" b="1" i="1" smtClean="0">
                              <a:latin typeface="Cambria Math" panose="02040503050406030204" pitchFamily="18" charset="0"/>
                              <a:cs typeface="Franklin Gothic Medium"/>
                            </a:rPr>
                            <m:t>𝒊𝒋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  <a:cs typeface="Franklin Gothic Medium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      </m:t>
                                </m:r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n-US" sz="3200" b="0" i="0" smtClean="0"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3200" b="0" i="0" smtClean="0">
                                    <a:latin typeface="Cambria Math" panose="02040503050406030204" pitchFamily="18" charset="0"/>
                                  </a:rPr>
                                  <m:t>f</m:t>
                                </m:r>
                                <m:r>
                                  <m:rPr>
                                    <m:brk m:alnAt="7"/>
                                  </m:r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d>
                                  <m:d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32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m:rPr>
                                        <m:brk m:alnAt="7"/>
                                      </m:r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US" sz="3200" b="1" i="1" smtClean="0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  <m:r>
                                  <a:rPr lang="en-US" sz="3200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0      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3200" b="0" i="0" smtClean="0">
                                    <a:latin typeface="Cambria Math" panose="02040503050406030204" pitchFamily="18" charset="0"/>
                                  </a:rPr>
                                  <m:t>if</m:t>
                                </m:r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d>
                                  <m:d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∉</m:t>
                                </m:r>
                                <m:r>
                                  <a:rPr lang="en-US" sz="32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>
                  <a:latin typeface="Franklin Gothic Medium"/>
                  <a:cs typeface="Franklin Gothic Medium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5823" y="2004579"/>
                <a:ext cx="4876527" cy="1279004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6751864" y="1877786"/>
            <a:ext cx="270486" cy="1543050"/>
          </a:xfrm>
          <a:prstGeom prst="rect">
            <a:avLst/>
          </a:prstGeom>
          <a:solidFill>
            <a:schemeClr val="bg1"/>
          </a:solidFill>
          <a:ln>
            <a:noFill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4977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Properties using matrix representation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75195" y="1659743"/>
            <a:ext cx="12856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ranklin Gothic Medium"/>
                <a:cs typeface="Franklin Gothic Medium"/>
              </a:rPr>
              <a:t>reflexive</a:t>
            </a:r>
          </a:p>
        </p:txBody>
      </p:sp>
      <p:sp>
        <p:nvSpPr>
          <p:cNvPr id="6" name="Rectangle 5"/>
          <p:cNvSpPr>
            <a:spLocks noChangeAspect="1"/>
          </p:cNvSpPr>
          <p:nvPr/>
        </p:nvSpPr>
        <p:spPr>
          <a:xfrm>
            <a:off x="1818933" y="1328927"/>
            <a:ext cx="1643471" cy="1643471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57200" y="3770371"/>
            <a:ext cx="15758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ranklin Gothic Medium"/>
                <a:cs typeface="Franklin Gothic Medium"/>
              </a:rPr>
              <a:t>symmetric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789557" y="5794866"/>
            <a:ext cx="21577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ranklin Gothic Medium"/>
                <a:cs typeface="Franklin Gothic Medium"/>
              </a:rPr>
              <a:t>anti-symmetric</a:t>
            </a:r>
          </a:p>
        </p:txBody>
      </p:sp>
      <p:sp>
        <p:nvSpPr>
          <p:cNvPr id="9" name="Rectangle 8"/>
          <p:cNvSpPr>
            <a:spLocks noChangeAspect="1"/>
          </p:cNvSpPr>
          <p:nvPr/>
        </p:nvSpPr>
        <p:spPr>
          <a:xfrm>
            <a:off x="2640668" y="3393211"/>
            <a:ext cx="1643471" cy="1643471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2640668" y="3393211"/>
            <a:ext cx="1643471" cy="164347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1818933" y="1328927"/>
            <a:ext cx="1643470" cy="164347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818932" y="1328927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Franklin Gothic Medium"/>
                <a:cs typeface="Franklin Gothic Medium"/>
              </a:rPr>
              <a:t>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971332" y="1481327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Franklin Gothic Medium"/>
                <a:cs typeface="Franklin Gothic Medium"/>
              </a:rPr>
              <a:t>1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123732" y="1633727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Franklin Gothic Medium"/>
                <a:cs typeface="Franklin Gothic Medium"/>
              </a:rPr>
              <a:t>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276132" y="1786127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Franklin Gothic Medium"/>
                <a:cs typeface="Franklin Gothic Medium"/>
              </a:rPr>
              <a:t>1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428532" y="1938527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Franklin Gothic Medium"/>
                <a:cs typeface="Franklin Gothic Medium"/>
              </a:rPr>
              <a:t>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580932" y="2090927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Franklin Gothic Medium"/>
                <a:cs typeface="Franklin Gothic Medium"/>
              </a:rPr>
              <a:t>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733332" y="2243327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Franklin Gothic Medium"/>
                <a:cs typeface="Franklin Gothic Medium"/>
              </a:rPr>
              <a:t>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885732" y="2395727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Franklin Gothic Medium"/>
                <a:cs typeface="Franklin Gothic Medium"/>
              </a:rPr>
              <a:t>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038132" y="2548127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Franklin Gothic Medium"/>
                <a:cs typeface="Franklin Gothic Medium"/>
              </a:rPr>
              <a:t>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190532" y="2700527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Franklin Gothic Medium"/>
                <a:cs typeface="Franklin Gothic Medium"/>
              </a:rPr>
              <a:t>1</a:t>
            </a:r>
          </a:p>
        </p:txBody>
      </p:sp>
      <p:grpSp>
        <p:nvGrpSpPr>
          <p:cNvPr id="41" name="Group 40"/>
          <p:cNvGrpSpPr/>
          <p:nvPr/>
        </p:nvGrpSpPr>
        <p:grpSpPr>
          <a:xfrm>
            <a:off x="3116708" y="3909262"/>
            <a:ext cx="800522" cy="763301"/>
            <a:chOff x="3142015" y="3876392"/>
            <a:chExt cx="800522" cy="763301"/>
          </a:xfrm>
        </p:grpSpPr>
        <p:sp>
          <p:nvSpPr>
            <p:cNvPr id="32" name="TextBox 31"/>
            <p:cNvSpPr txBox="1"/>
            <p:nvPr/>
          </p:nvSpPr>
          <p:spPr>
            <a:xfrm>
              <a:off x="3637645" y="3876392"/>
              <a:ext cx="3048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Franklin Gothic Medium"/>
                  <a:cs typeface="Franklin Gothic Medium"/>
                </a:rPr>
                <a:t>0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142015" y="4301139"/>
              <a:ext cx="3048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Franklin Gothic Medium"/>
                  <a:cs typeface="Franklin Gothic Medium"/>
                </a:rPr>
                <a:t>0</a:t>
              </a:r>
            </a:p>
          </p:txBody>
        </p:sp>
        <p:cxnSp>
          <p:nvCxnSpPr>
            <p:cNvPr id="36" name="Straight Connector 35"/>
            <p:cNvCxnSpPr>
              <a:cxnSpLocks noChangeAspect="1"/>
            </p:cNvCxnSpPr>
            <p:nvPr/>
          </p:nvCxnSpPr>
          <p:spPr>
            <a:xfrm flipH="1">
              <a:off x="3405116" y="4117709"/>
              <a:ext cx="274320" cy="274320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/>
          <p:cNvGrpSpPr/>
          <p:nvPr/>
        </p:nvGrpSpPr>
        <p:grpSpPr>
          <a:xfrm>
            <a:off x="2793849" y="3533508"/>
            <a:ext cx="764448" cy="741283"/>
            <a:chOff x="2640668" y="3408822"/>
            <a:chExt cx="764448" cy="741283"/>
          </a:xfrm>
        </p:grpSpPr>
        <p:sp>
          <p:nvSpPr>
            <p:cNvPr id="31" name="TextBox 30"/>
            <p:cNvSpPr txBox="1"/>
            <p:nvPr/>
          </p:nvSpPr>
          <p:spPr>
            <a:xfrm>
              <a:off x="3100224" y="3408822"/>
              <a:ext cx="3048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Franklin Gothic Medium"/>
                  <a:cs typeface="Franklin Gothic Medium"/>
                </a:rPr>
                <a:t>1</a:t>
              </a:r>
            </a:p>
          </p:txBody>
        </p:sp>
        <p:cxnSp>
          <p:nvCxnSpPr>
            <p:cNvPr id="35" name="Straight Connector 34"/>
            <p:cNvCxnSpPr>
              <a:cxnSpLocks noChangeAspect="1"/>
            </p:cNvCxnSpPr>
            <p:nvPr/>
          </p:nvCxnSpPr>
          <p:spPr>
            <a:xfrm flipH="1">
              <a:off x="2885732" y="3648681"/>
              <a:ext cx="274320" cy="274320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2640668" y="3811551"/>
              <a:ext cx="3048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Franklin Gothic Medium"/>
                  <a:cs typeface="Franklin Gothic Medium"/>
                </a:rPr>
                <a:t>1</a:t>
              </a: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5974399" y="4880658"/>
            <a:ext cx="1643471" cy="1643471"/>
            <a:chOff x="6414092" y="4825771"/>
            <a:chExt cx="1643471" cy="1643471"/>
          </a:xfrm>
        </p:grpSpPr>
        <p:sp>
          <p:nvSpPr>
            <p:cNvPr id="10" name="Rectangle 9"/>
            <p:cNvSpPr>
              <a:spLocks noChangeAspect="1"/>
            </p:cNvSpPr>
            <p:nvPr/>
          </p:nvSpPr>
          <p:spPr>
            <a:xfrm>
              <a:off x="6414092" y="4825771"/>
              <a:ext cx="1643471" cy="1643471"/>
            </a:xfrm>
            <a:prstGeom prst="rect">
              <a:avLst/>
            </a:prstGeom>
            <a:noFill/>
            <a:ln>
              <a:solidFill>
                <a:srgbClr val="FF0000"/>
              </a:solidFill>
              <a:headEnd type="none" w="med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6414092" y="4825771"/>
              <a:ext cx="1643471" cy="164347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2" name="Group 41"/>
            <p:cNvGrpSpPr/>
            <p:nvPr/>
          </p:nvGrpSpPr>
          <p:grpSpPr>
            <a:xfrm>
              <a:off x="6458986" y="4910501"/>
              <a:ext cx="800522" cy="763301"/>
              <a:chOff x="3142015" y="3876392"/>
              <a:chExt cx="800522" cy="763301"/>
            </a:xfrm>
          </p:grpSpPr>
          <p:sp>
            <p:nvSpPr>
              <p:cNvPr id="43" name="TextBox 42"/>
              <p:cNvSpPr txBox="1"/>
              <p:nvPr/>
            </p:nvSpPr>
            <p:spPr>
              <a:xfrm>
                <a:off x="3637645" y="3876392"/>
                <a:ext cx="30489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Franklin Gothic Medium"/>
                    <a:cs typeface="Franklin Gothic Medium"/>
                  </a:rPr>
                  <a:t>0</a:t>
                </a:r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3142015" y="4301139"/>
                <a:ext cx="30489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Franklin Gothic Medium"/>
                    <a:cs typeface="Franklin Gothic Medium"/>
                  </a:rPr>
                  <a:t>0</a:t>
                </a:r>
              </a:p>
            </p:txBody>
          </p:sp>
          <p:cxnSp>
            <p:nvCxnSpPr>
              <p:cNvPr id="45" name="Straight Connector 44"/>
              <p:cNvCxnSpPr>
                <a:cxnSpLocks noChangeAspect="1"/>
              </p:cNvCxnSpPr>
              <p:nvPr/>
            </p:nvCxnSpPr>
            <p:spPr>
              <a:xfrm flipH="1">
                <a:off x="3405116" y="4117709"/>
                <a:ext cx="274320" cy="274320"/>
              </a:xfrm>
              <a:prstGeom prst="line">
                <a:avLst/>
              </a:prstGeom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Group 45"/>
            <p:cNvGrpSpPr/>
            <p:nvPr/>
          </p:nvGrpSpPr>
          <p:grpSpPr>
            <a:xfrm>
              <a:off x="6778773" y="5207511"/>
              <a:ext cx="800522" cy="763301"/>
              <a:chOff x="3142015" y="3876392"/>
              <a:chExt cx="800522" cy="763301"/>
            </a:xfrm>
          </p:grpSpPr>
          <p:sp>
            <p:nvSpPr>
              <p:cNvPr id="47" name="TextBox 46"/>
              <p:cNvSpPr txBox="1"/>
              <p:nvPr/>
            </p:nvSpPr>
            <p:spPr>
              <a:xfrm>
                <a:off x="3637645" y="3876392"/>
                <a:ext cx="30489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Franklin Gothic Medium"/>
                    <a:cs typeface="Franklin Gothic Medium"/>
                  </a:rPr>
                  <a:t>0</a:t>
                </a: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3142015" y="4301139"/>
                <a:ext cx="30489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Franklin Gothic Medium"/>
                    <a:cs typeface="Franklin Gothic Medium"/>
                  </a:rPr>
                  <a:t>1</a:t>
                </a:r>
              </a:p>
            </p:txBody>
          </p:sp>
          <p:cxnSp>
            <p:nvCxnSpPr>
              <p:cNvPr id="49" name="Straight Connector 48"/>
              <p:cNvCxnSpPr>
                <a:cxnSpLocks noChangeAspect="1"/>
              </p:cNvCxnSpPr>
              <p:nvPr/>
            </p:nvCxnSpPr>
            <p:spPr>
              <a:xfrm flipH="1">
                <a:off x="3405116" y="4117709"/>
                <a:ext cx="274320" cy="274320"/>
              </a:xfrm>
              <a:prstGeom prst="line">
                <a:avLst/>
              </a:prstGeom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0" name="Group 49"/>
            <p:cNvGrpSpPr/>
            <p:nvPr/>
          </p:nvGrpSpPr>
          <p:grpSpPr>
            <a:xfrm>
              <a:off x="7098560" y="5504521"/>
              <a:ext cx="800522" cy="763301"/>
              <a:chOff x="3142015" y="3876392"/>
              <a:chExt cx="800522" cy="763301"/>
            </a:xfrm>
          </p:grpSpPr>
          <p:sp>
            <p:nvSpPr>
              <p:cNvPr id="51" name="TextBox 50"/>
              <p:cNvSpPr txBox="1"/>
              <p:nvPr/>
            </p:nvSpPr>
            <p:spPr>
              <a:xfrm>
                <a:off x="3637645" y="3876392"/>
                <a:ext cx="30489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Franklin Gothic Medium"/>
                    <a:cs typeface="Franklin Gothic Medium"/>
                  </a:rPr>
                  <a:t>1</a:t>
                </a:r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3142015" y="4301139"/>
                <a:ext cx="30489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Franklin Gothic Medium"/>
                    <a:cs typeface="Franklin Gothic Medium"/>
                  </a:rPr>
                  <a:t>0</a:t>
                </a:r>
              </a:p>
            </p:txBody>
          </p:sp>
          <p:cxnSp>
            <p:nvCxnSpPr>
              <p:cNvPr id="53" name="Straight Connector 52"/>
              <p:cNvCxnSpPr>
                <a:cxnSpLocks noChangeAspect="1"/>
              </p:cNvCxnSpPr>
              <p:nvPr/>
            </p:nvCxnSpPr>
            <p:spPr>
              <a:xfrm flipH="1">
                <a:off x="3405116" y="4117709"/>
                <a:ext cx="274320" cy="274320"/>
              </a:xfrm>
              <a:prstGeom prst="line">
                <a:avLst/>
              </a:prstGeom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4" name="TextBox 53"/>
          <p:cNvSpPr txBox="1"/>
          <p:nvPr/>
        </p:nvSpPr>
        <p:spPr>
          <a:xfrm>
            <a:off x="4314243" y="3574742"/>
            <a:ext cx="18271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  <a:latin typeface="Franklin Gothic Medium"/>
                <a:cs typeface="Franklin Gothic Medium"/>
              </a:rPr>
              <a:t>Same when rows &amp; columns swapped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7662764" y="5134383"/>
            <a:ext cx="1422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  <a:latin typeface="Franklin Gothic Medium"/>
                <a:cs typeface="Franklin Gothic Medium"/>
              </a:rPr>
              <a:t>No 1-1 pairs</a:t>
            </a:r>
          </a:p>
        </p:txBody>
      </p:sp>
    </p:spTree>
    <p:extLst>
      <p:ext uri="{BB962C8B-B14F-4D97-AF65-F5344CB8AC3E}">
        <p14:creationId xmlns:p14="http://schemas.microsoft.com/office/powerpoint/2010/main" val="391834878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VIOUS_ACTIVE_SLIDE" val="565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Office Theme">
  <a:themeElements>
    <a:clrScheme name="Custom 2">
      <a:dk1>
        <a:sysClr val="windowText" lastClr="000000"/>
      </a:dk1>
      <a:lt1>
        <a:sysClr val="window" lastClr="FFFFFF"/>
      </a:lt1>
      <a:dk2>
        <a:srgbClr val="666666"/>
      </a:dk2>
      <a:lt2>
        <a:srgbClr val="EEECE1"/>
      </a:lt2>
      <a:accent1>
        <a:srgbClr val="FF9933"/>
      </a:accent1>
      <a:accent2>
        <a:srgbClr val="FF6600"/>
      </a:accent2>
      <a:accent3>
        <a:srgbClr val="FF9900"/>
      </a:accent3>
      <a:accent4>
        <a:srgbClr val="9999FF"/>
      </a:accent4>
      <a:accent5>
        <a:srgbClr val="6666CC"/>
      </a:accent5>
      <a:accent6>
        <a:srgbClr val="3333CC"/>
      </a:accent6>
      <a:hlink>
        <a:srgbClr val="666666"/>
      </a:hlink>
      <a:folHlink>
        <a:srgbClr val="99999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FF0000"/>
          </a:solidFill>
          <a:headEnd type="none" w="med" len="med"/>
          <a:tailEnd type="triangle" w="med" len="med"/>
        </a:ln>
        <a:effectLst/>
      </a:spPr>
      <a:bodyPr rtlCol="0" anchor="ctr"/>
      <a:lstStyle>
        <a:defPPr algn="ctr">
          <a:defRPr/>
        </a:defPPr>
      </a:lstStyle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spDef>
    <a:lnDef>
      <a:spPr>
        <a:ln>
          <a:solidFill>
            <a:srgbClr val="7030A0"/>
          </a:solidFill>
          <a:tailEnd type="stealth" w="lg" len="lg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400" dirty="0" smtClean="0">
            <a:latin typeface="Franklin Gothic Medium"/>
            <a:cs typeface="Franklin Gothic Medium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15015</TotalTime>
  <Words>2228</Words>
  <Application>Microsoft Macintosh PowerPoint</Application>
  <PresentationFormat>On-screen Show (4:3)</PresentationFormat>
  <Paragraphs>438</Paragraphs>
  <Slides>40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5" baseType="lpstr">
      <vt:lpstr>Arial</vt:lpstr>
      <vt:lpstr>Calibri</vt:lpstr>
      <vt:lpstr>Cambria Math</vt:lpstr>
      <vt:lpstr>Franklin Gothic Medium</vt:lpstr>
      <vt:lpstr>Office Theme</vt:lpstr>
      <vt:lpstr>CSE 311: Foundations of Computing</vt:lpstr>
      <vt:lpstr>Last time: Relations</vt:lpstr>
      <vt:lpstr>Last time: Properties of Relations</vt:lpstr>
      <vt:lpstr>Functions</vt:lpstr>
      <vt:lpstr>Composing Relations</vt:lpstr>
      <vt:lpstr>Examples</vt:lpstr>
      <vt:lpstr>Powers of a Relation</vt:lpstr>
      <vt:lpstr>Matrix Representation</vt:lpstr>
      <vt:lpstr>Properties using matrix representation</vt:lpstr>
      <vt:lpstr>Directed Graphs</vt:lpstr>
      <vt:lpstr>Directed Graphs</vt:lpstr>
      <vt:lpstr>Directed Graphs</vt:lpstr>
      <vt:lpstr>Directed Graphs</vt:lpstr>
      <vt:lpstr>Directed Graphs</vt:lpstr>
      <vt:lpstr>Representation of Relations</vt:lpstr>
      <vt:lpstr>Representation of Relations</vt:lpstr>
      <vt:lpstr>Relational Composition using Digraphs</vt:lpstr>
      <vt:lpstr>Relational Composition using Digraphs</vt:lpstr>
      <vt:lpstr>Relational Composition using Digraphs</vt:lpstr>
      <vt:lpstr>Relational Composition using Digraphs</vt:lpstr>
      <vt:lpstr>Relational Composition using Digraphs</vt:lpstr>
      <vt:lpstr>Relational Composition using Digraphs</vt:lpstr>
      <vt:lpstr>Paths in Graphs and Relations</vt:lpstr>
      <vt:lpstr>Paths in Graphs and Relations</vt:lpstr>
      <vt:lpstr>Connectivity In Graphs</vt:lpstr>
      <vt:lpstr>How Properties of Relations show up in Graphs</vt:lpstr>
      <vt:lpstr>How Properties of Relations show up in Graphs</vt:lpstr>
      <vt:lpstr>Transitive-Reflexive Closure</vt:lpstr>
      <vt:lpstr>Transitive-Reflexive Closure</vt:lpstr>
      <vt:lpstr>n-ary Relations</vt:lpstr>
      <vt:lpstr>Relational Databases</vt:lpstr>
      <vt:lpstr>Back to Languages</vt:lpstr>
      <vt:lpstr>Selecting strings using labeled graphs as “machines”</vt:lpstr>
      <vt:lpstr>Finite State Machines</vt:lpstr>
      <vt:lpstr>Which strings does this machine say are OK?</vt:lpstr>
      <vt:lpstr>Which strings does this machine say are OK?</vt:lpstr>
      <vt:lpstr>Finite State Machines</vt:lpstr>
      <vt:lpstr>Finite State Machines</vt:lpstr>
      <vt:lpstr>What language does this machine recognize?</vt:lpstr>
      <vt:lpstr>What language does this machine recognize?</vt:lpstr>
    </vt:vector>
  </TitlesOfParts>
  <Company>Chinese University of Hong Kong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311 (Fall 13)</dc:title>
  <dc:creator>James;R. Lee</dc:creator>
  <cp:lastModifiedBy>James R. Wilcox</cp:lastModifiedBy>
  <cp:revision>536</cp:revision>
  <cp:lastPrinted>2023-05-13T06:14:40Z</cp:lastPrinted>
  <dcterms:created xsi:type="dcterms:W3CDTF">2013-01-07T07:20:47Z</dcterms:created>
  <dcterms:modified xsi:type="dcterms:W3CDTF">2023-05-15T19:17:35Z</dcterms:modified>
</cp:coreProperties>
</file>