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650" r:id="rId2"/>
    <p:sldId id="695" r:id="rId3"/>
    <p:sldId id="682" r:id="rId4"/>
    <p:sldId id="614" r:id="rId5"/>
    <p:sldId id="633" r:id="rId6"/>
    <p:sldId id="683" r:id="rId7"/>
    <p:sldId id="684" r:id="rId8"/>
    <p:sldId id="687" r:id="rId9"/>
    <p:sldId id="688" r:id="rId10"/>
    <p:sldId id="681" r:id="rId11"/>
    <p:sldId id="689" r:id="rId12"/>
    <p:sldId id="691" r:id="rId13"/>
    <p:sldId id="637" r:id="rId14"/>
    <p:sldId id="693" r:id="rId15"/>
    <p:sldId id="694" r:id="rId16"/>
    <p:sldId id="692" r:id="rId17"/>
    <p:sldId id="623" r:id="rId18"/>
    <p:sldId id="641" r:id="rId19"/>
    <p:sldId id="643" r:id="rId20"/>
    <p:sldId id="644" r:id="rId21"/>
    <p:sldId id="656" r:id="rId22"/>
    <p:sldId id="658" r:id="rId23"/>
    <p:sldId id="647" r:id="rId24"/>
    <p:sldId id="659" r:id="rId25"/>
    <p:sldId id="660" r:id="rId26"/>
    <p:sldId id="649" r:id="rId27"/>
    <p:sldId id="655" r:id="rId28"/>
    <p:sldId id="651" r:id="rId29"/>
    <p:sldId id="652" r:id="rId30"/>
    <p:sldId id="653" r:id="rId31"/>
    <p:sldId id="654" r:id="rId32"/>
  </p:sldIdLst>
  <p:sldSz cx="9144000" cy="6858000" type="screen4x3"/>
  <p:notesSz cx="9601200" cy="73152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 autoAdjust="0"/>
    <p:restoredTop sz="90476" autoAdjust="0"/>
  </p:normalViewPr>
  <p:slideViewPr>
    <p:cSldViewPr snapToGrid="0" snapToObjects="1">
      <p:cViewPr varScale="1">
        <p:scale>
          <a:sx n="76" d="100"/>
          <a:sy n="76" d="100"/>
        </p:scale>
        <p:origin x="9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information are we going to keep track of in a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52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information are we going to keep track of in a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8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information are we going to keep track of in a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79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information are we going to keep track of in a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04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Keep track of what?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67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Keep track of what? (Last 3 digits)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22:  Finite State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2366962"/>
            <a:ext cx="65627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1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Design Recipe</a:t>
            </a:r>
            <a:endParaRPr lang="en-US" dirty="0">
              <a:latin typeface="+mn-lt"/>
            </a:endParaRP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343380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Given a language, how do you design a state machine for it?</a:t>
            </a:r>
            <a:endParaRPr lang="en-US" sz="24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</a:rPr>
              <a:t>Create states to remember enough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(about the portion of the input string that it has already seen) </a:t>
            </a: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</a:rPr>
              <a:t>to correctly answer “accept/reject” </a:t>
            </a:r>
            <a:r>
              <a:rPr lang="en-US" sz="2400" dirty="0">
                <a:latin typeface="+mn-lt"/>
              </a:rPr>
              <a:t>on the whole string after seeing the rest.</a:t>
            </a: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b="1" dirty="0">
                <a:latin typeface="+mn-lt"/>
              </a:rPr>
              <a:t>Add labeled edges to show how the memory (state) should be updated for each new symbol.</a:t>
            </a:r>
          </a:p>
          <a:p>
            <a:pPr marL="0" indent="0">
              <a:buNone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972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over </a:t>
            </a:r>
            <a:r>
              <a:rPr lang="en-US" dirty="0">
                <a:latin typeface="+mn-lt"/>
              </a:rPr>
              <a:t>{0, 1, 2}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2</a:t>
            </a:r>
            <a:r>
              <a:rPr lang="en-US" sz="2800" dirty="0"/>
              <a:t>: Strings where the sum of digits mod </a:t>
            </a:r>
            <a:r>
              <a:rPr lang="en-US" sz="2800" dirty="0">
                <a:latin typeface="+mn-lt"/>
              </a:rPr>
              <a:t>3</a:t>
            </a:r>
            <a:r>
              <a:rPr lang="en-US" sz="2800" dirty="0"/>
              <a:t> is </a:t>
            </a:r>
            <a:r>
              <a:rPr lang="en-US" sz="2800" dirty="0">
                <a:latin typeface="+mn-l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4881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over </a:t>
            </a:r>
            <a:r>
              <a:rPr lang="en-US" dirty="0">
                <a:latin typeface="+mn-lt"/>
              </a:rPr>
              <a:t>{0, 1, 2}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2</a:t>
            </a:r>
            <a:r>
              <a:rPr lang="en-US" sz="2800" dirty="0"/>
              <a:t>: Strings where the sum of digits mod </a:t>
            </a:r>
            <a:r>
              <a:rPr lang="en-US" sz="2800" dirty="0">
                <a:latin typeface="+mn-lt"/>
              </a:rPr>
              <a:t>3</a:t>
            </a:r>
            <a:r>
              <a:rPr lang="en-US" sz="2800" dirty="0"/>
              <a:t> is </a:t>
            </a:r>
            <a:r>
              <a:rPr lang="en-US" sz="2800" dirty="0">
                <a:latin typeface="+mn-lt"/>
              </a:rPr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50C5F63-F77E-0B45-ACF7-1719E19F342E}"/>
              </a:ext>
            </a:extLst>
          </p:cNvPr>
          <p:cNvSpPr/>
          <p:nvPr/>
        </p:nvSpPr>
        <p:spPr>
          <a:xfrm>
            <a:off x="3323212" y="4079833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9ABDB3D-1785-1546-A308-EB2837AF0BBF}"/>
              </a:ext>
            </a:extLst>
          </p:cNvPr>
          <p:cNvSpPr/>
          <p:nvPr/>
        </p:nvSpPr>
        <p:spPr>
          <a:xfrm>
            <a:off x="5456812" y="408777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A0CDFD-7B9B-FF44-9572-C9A4DD2A8EE5}"/>
              </a:ext>
            </a:extLst>
          </p:cNvPr>
          <p:cNvCxnSpPr/>
          <p:nvPr/>
        </p:nvCxnSpPr>
        <p:spPr>
          <a:xfrm>
            <a:off x="2897056" y="4369816"/>
            <a:ext cx="3810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8807D47-BB24-AF46-B8FA-9839B088A9BD}"/>
              </a:ext>
            </a:extLst>
          </p:cNvPr>
          <p:cNvSpPr/>
          <p:nvPr/>
        </p:nvSpPr>
        <p:spPr>
          <a:xfrm>
            <a:off x="4305874" y="2936833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98106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over </a:t>
            </a:r>
            <a:r>
              <a:rPr lang="en-US" dirty="0">
                <a:latin typeface="+mn-lt"/>
              </a:rPr>
              <a:t>{0, 1, 2}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2</a:t>
            </a:r>
            <a:r>
              <a:rPr lang="en-US" sz="2800" dirty="0"/>
              <a:t>: Strings where the sum of digits mod </a:t>
            </a:r>
            <a:r>
              <a:rPr lang="en-US" sz="2800" dirty="0">
                <a:latin typeface="+mn-lt"/>
              </a:rPr>
              <a:t>3</a:t>
            </a:r>
            <a:r>
              <a:rPr lang="en-US" sz="2800" dirty="0"/>
              <a:t> is </a:t>
            </a:r>
            <a:r>
              <a:rPr lang="en-US" sz="2800" dirty="0">
                <a:latin typeface="+mn-lt"/>
              </a:rPr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316072" y="4066718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7030A0"/>
                </a:solidFill>
              </a:rPr>
              <a:t>t</a:t>
            </a:r>
            <a:r>
              <a:rPr lang="en-US" sz="2000" b="1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4" name="Oval 13"/>
          <p:cNvSpPr/>
          <p:nvPr/>
        </p:nvSpPr>
        <p:spPr>
          <a:xfrm>
            <a:off x="5456238" y="4046538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7030A0"/>
                </a:solidFill>
              </a:rPr>
              <a:t>t</a:t>
            </a:r>
            <a:r>
              <a:rPr lang="en-US" sz="2000" b="1" baseline="-25000" dirty="0">
                <a:solidFill>
                  <a:srgbClr val="7030A0"/>
                </a:solidFill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96482" y="4328583"/>
            <a:ext cx="3810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305300" y="2895600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7030A0"/>
                </a:solidFill>
              </a:rPr>
              <a:t>t</a:t>
            </a:r>
            <a:r>
              <a:rPr lang="en-US" sz="2000" b="1" baseline="-25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Arc 20"/>
          <p:cNvSpPr/>
          <p:nvPr/>
        </p:nvSpPr>
        <p:spPr>
          <a:xfrm rot="3229459">
            <a:off x="4199964" y="2520674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23" name="Arc 22"/>
          <p:cNvSpPr/>
          <p:nvPr/>
        </p:nvSpPr>
        <p:spPr>
          <a:xfrm rot="7971470">
            <a:off x="5898333" y="3845973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 rot="3229459">
            <a:off x="3164418" y="3667903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01492" y="38077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73756" y="24824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54006" y="35769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sp>
        <p:nvSpPr>
          <p:cNvPr id="30" name="Freeform 29"/>
          <p:cNvSpPr/>
          <p:nvPr/>
        </p:nvSpPr>
        <p:spPr>
          <a:xfrm rot="18413297">
            <a:off x="3490680" y="3558625"/>
            <a:ext cx="987666" cy="116161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2820000">
            <a:off x="4743814" y="3537283"/>
            <a:ext cx="1130183" cy="137420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853846" y="4183621"/>
            <a:ext cx="1630617" cy="24424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62089" y="3103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12733" y="31358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84473" y="46577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6" name="Freeform 35"/>
          <p:cNvSpPr/>
          <p:nvPr/>
        </p:nvSpPr>
        <p:spPr>
          <a:xfrm rot="7620000">
            <a:off x="3643080" y="3711025"/>
            <a:ext cx="987666" cy="116161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92030" y="35654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38" name="Freeform 37"/>
          <p:cNvSpPr/>
          <p:nvPr/>
        </p:nvSpPr>
        <p:spPr>
          <a:xfrm rot="13620000">
            <a:off x="4539707" y="3709572"/>
            <a:ext cx="1130183" cy="137420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651957" y="3537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40" name="Freeform 39"/>
          <p:cNvSpPr/>
          <p:nvPr/>
        </p:nvSpPr>
        <p:spPr>
          <a:xfrm rot="10513883">
            <a:off x="3846387" y="4474135"/>
            <a:ext cx="1630617" cy="247356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475764" y="41383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57284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language does this machine recognize?</a:t>
            </a:r>
          </a:p>
        </p:txBody>
      </p:sp>
      <p:sp>
        <p:nvSpPr>
          <p:cNvPr id="7" name="Oval 6"/>
          <p:cNvSpPr/>
          <p:nvPr/>
        </p:nvSpPr>
        <p:spPr>
          <a:xfrm>
            <a:off x="1271411" y="16348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271411" y="34636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100211" y="34636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100211" y="16348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81011" y="17872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81011" y="20158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4" name="TextBox 14"/>
          <p:cNvSpPr txBox="1">
            <a:spLocks noChangeArrowheads="1"/>
          </p:cNvSpPr>
          <p:nvPr/>
        </p:nvSpPr>
        <p:spPr bwMode="auto">
          <a:xfrm>
            <a:off x="2033411" y="14062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205" name="TextBox 15"/>
          <p:cNvSpPr txBox="1">
            <a:spLocks noChangeArrowheads="1"/>
          </p:cNvSpPr>
          <p:nvPr/>
        </p:nvSpPr>
        <p:spPr bwMode="auto">
          <a:xfrm>
            <a:off x="2719211" y="2092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881011" y="36160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81011" y="38446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8" name="TextBox 18"/>
          <p:cNvSpPr txBox="1">
            <a:spLocks noChangeArrowheads="1"/>
          </p:cNvSpPr>
          <p:nvPr/>
        </p:nvSpPr>
        <p:spPr bwMode="auto">
          <a:xfrm>
            <a:off x="2033411" y="3235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209" name="TextBox 19"/>
          <p:cNvSpPr txBox="1">
            <a:spLocks noChangeArrowheads="1"/>
          </p:cNvSpPr>
          <p:nvPr/>
        </p:nvSpPr>
        <p:spPr bwMode="auto">
          <a:xfrm>
            <a:off x="2795411" y="39208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81211" y="2246048"/>
            <a:ext cx="0" cy="11414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52611" y="2244461"/>
            <a:ext cx="0" cy="11414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2" name="TextBox 23"/>
          <p:cNvSpPr txBox="1">
            <a:spLocks noChangeArrowheads="1"/>
          </p:cNvSpPr>
          <p:nvPr/>
        </p:nvSpPr>
        <p:spPr bwMode="auto">
          <a:xfrm>
            <a:off x="3557411" y="22444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213" name="TextBox 24"/>
          <p:cNvSpPr txBox="1">
            <a:spLocks noChangeArrowheads="1"/>
          </p:cNvSpPr>
          <p:nvPr/>
        </p:nvSpPr>
        <p:spPr bwMode="auto">
          <a:xfrm>
            <a:off x="2947811" y="2854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52411" y="2246048"/>
            <a:ext cx="0" cy="11414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23811" y="2244461"/>
            <a:ext cx="0" cy="11414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6" name="TextBox 27"/>
          <p:cNvSpPr txBox="1">
            <a:spLocks noChangeArrowheads="1"/>
          </p:cNvSpPr>
          <p:nvPr/>
        </p:nvSpPr>
        <p:spPr bwMode="auto">
          <a:xfrm>
            <a:off x="1728611" y="22444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217" name="TextBox 28"/>
          <p:cNvSpPr txBox="1">
            <a:spLocks noChangeArrowheads="1"/>
          </p:cNvSpPr>
          <p:nvPr/>
        </p:nvSpPr>
        <p:spPr bwMode="auto">
          <a:xfrm>
            <a:off x="1119011" y="2854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72961" y="1896798"/>
            <a:ext cx="3048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638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language does this machine recognize?</a:t>
            </a:r>
          </a:p>
        </p:txBody>
      </p:sp>
      <p:sp>
        <p:nvSpPr>
          <p:cNvPr id="7" name="Oval 6"/>
          <p:cNvSpPr/>
          <p:nvPr/>
        </p:nvSpPr>
        <p:spPr>
          <a:xfrm>
            <a:off x="1271411" y="16348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271411" y="34636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100211" y="34636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100211" y="16348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81011" y="17872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81011" y="20158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4" name="TextBox 14"/>
          <p:cNvSpPr txBox="1">
            <a:spLocks noChangeArrowheads="1"/>
          </p:cNvSpPr>
          <p:nvPr/>
        </p:nvSpPr>
        <p:spPr bwMode="auto">
          <a:xfrm>
            <a:off x="2033411" y="14062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205" name="TextBox 15"/>
          <p:cNvSpPr txBox="1">
            <a:spLocks noChangeArrowheads="1"/>
          </p:cNvSpPr>
          <p:nvPr/>
        </p:nvSpPr>
        <p:spPr bwMode="auto">
          <a:xfrm>
            <a:off x="2719211" y="2092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881011" y="36160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81011" y="38446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8" name="TextBox 18"/>
          <p:cNvSpPr txBox="1">
            <a:spLocks noChangeArrowheads="1"/>
          </p:cNvSpPr>
          <p:nvPr/>
        </p:nvSpPr>
        <p:spPr bwMode="auto">
          <a:xfrm>
            <a:off x="2033411" y="3235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209" name="TextBox 19"/>
          <p:cNvSpPr txBox="1">
            <a:spLocks noChangeArrowheads="1"/>
          </p:cNvSpPr>
          <p:nvPr/>
        </p:nvSpPr>
        <p:spPr bwMode="auto">
          <a:xfrm>
            <a:off x="2795411" y="39208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81211" y="2246048"/>
            <a:ext cx="0" cy="11414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52611" y="2244461"/>
            <a:ext cx="0" cy="11414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2" name="TextBox 23"/>
          <p:cNvSpPr txBox="1">
            <a:spLocks noChangeArrowheads="1"/>
          </p:cNvSpPr>
          <p:nvPr/>
        </p:nvSpPr>
        <p:spPr bwMode="auto">
          <a:xfrm>
            <a:off x="3557411" y="22444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213" name="TextBox 24"/>
          <p:cNvSpPr txBox="1">
            <a:spLocks noChangeArrowheads="1"/>
          </p:cNvSpPr>
          <p:nvPr/>
        </p:nvSpPr>
        <p:spPr bwMode="auto">
          <a:xfrm>
            <a:off x="2947811" y="2854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52411" y="2246048"/>
            <a:ext cx="0" cy="11414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23811" y="2244461"/>
            <a:ext cx="0" cy="11414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6" name="TextBox 27"/>
          <p:cNvSpPr txBox="1">
            <a:spLocks noChangeArrowheads="1"/>
          </p:cNvSpPr>
          <p:nvPr/>
        </p:nvSpPr>
        <p:spPr bwMode="auto">
          <a:xfrm>
            <a:off x="1728611" y="22444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217" name="TextBox 28"/>
          <p:cNvSpPr txBox="1">
            <a:spLocks noChangeArrowheads="1"/>
          </p:cNvSpPr>
          <p:nvPr/>
        </p:nvSpPr>
        <p:spPr bwMode="auto">
          <a:xfrm>
            <a:off x="1119011" y="2854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72961" y="1896798"/>
            <a:ext cx="3048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15617" y="4589138"/>
            <a:ext cx="7971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set of all binary strings with # of 1’s 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≣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# of 0’s (mod 2)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(both are even or both are odd).</a:t>
            </a:r>
          </a:p>
          <a:p>
            <a:endParaRPr lang="en-US" sz="2400" dirty="0">
              <a:solidFill>
                <a:srgbClr val="7030A0"/>
              </a:solidFill>
              <a:latin typeface="Franklin Gothic Medium"/>
              <a:cs typeface="Franklin Gothic Medium"/>
            </a:endParaRP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Can you think of a simpler description?</a:t>
            </a:r>
          </a:p>
        </p:txBody>
      </p:sp>
    </p:spTree>
    <p:extLst>
      <p:ext uri="{BB962C8B-B14F-4D97-AF65-F5344CB8AC3E}">
        <p14:creationId xmlns:p14="http://schemas.microsoft.com/office/powerpoint/2010/main" val="805046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over </a:t>
            </a:r>
            <a:r>
              <a:rPr lang="en-US" dirty="0">
                <a:latin typeface="+mn-lt"/>
              </a:rPr>
              <a:t>{0, 1, 2}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1</a:t>
            </a:r>
            <a:r>
              <a:rPr lang="en-US" sz="2800" dirty="0"/>
              <a:t>: Strings with an even number of </a:t>
            </a:r>
            <a:r>
              <a:rPr lang="en-US" sz="2800" dirty="0">
                <a:latin typeface="+mn-lt"/>
              </a:rPr>
              <a:t>2</a:t>
            </a:r>
            <a:r>
              <a:rPr lang="en-US" sz="2800" dirty="0"/>
              <a:t>’s</a:t>
            </a:r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2</a:t>
            </a:r>
            <a:r>
              <a:rPr lang="en-US" sz="2800" dirty="0"/>
              <a:t>: Strings where the sum of digits mod </a:t>
            </a:r>
            <a:r>
              <a:rPr lang="en-US" sz="2800" dirty="0">
                <a:latin typeface="+mn-lt"/>
              </a:rPr>
              <a:t>3</a:t>
            </a:r>
            <a:r>
              <a:rPr lang="en-US" sz="2800" dirty="0"/>
              <a:t> is </a:t>
            </a:r>
            <a:r>
              <a:rPr lang="en-US" sz="2800" dirty="0">
                <a:latin typeface="+mn-lt"/>
              </a:rPr>
              <a:t>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25331" y="1786874"/>
            <a:ext cx="4092433" cy="1630724"/>
            <a:chOff x="2225331" y="1786874"/>
            <a:chExt cx="4092433" cy="1630724"/>
          </a:xfrm>
        </p:grpSpPr>
        <p:sp>
          <p:nvSpPr>
            <p:cNvPr id="7" name="Oval 6"/>
            <p:cNvSpPr/>
            <p:nvPr/>
          </p:nvSpPr>
          <p:spPr>
            <a:xfrm>
              <a:off x="2946402" y="2359374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7030A0"/>
                  </a:solidFill>
                </a:rPr>
                <a:t>s</a:t>
              </a:r>
              <a:r>
                <a:rPr lang="en-US" sz="2000" b="1" baseline="-25000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080002" y="2367312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7030A0"/>
                  </a:solidFill>
                </a:rPr>
                <a:t>s</a:t>
              </a:r>
              <a:r>
                <a:rPr lang="en-US" sz="2000" b="1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520246" y="2638068"/>
              <a:ext cx="381000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c 16"/>
            <p:cNvSpPr/>
            <p:nvPr/>
          </p:nvSpPr>
          <p:spPr>
            <a:xfrm rot="6000954">
              <a:off x="5376930" y="2016781"/>
              <a:ext cx="381000" cy="381000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prstClr val="black"/>
                </a:solidFill>
              </a:endParaRPr>
            </a:p>
          </p:txBody>
        </p:sp>
        <p:sp>
          <p:nvSpPr>
            <p:cNvPr id="18" name="Arc 17"/>
            <p:cNvSpPr/>
            <p:nvPr/>
          </p:nvSpPr>
          <p:spPr>
            <a:xfrm rot="3229459">
              <a:off x="2820111" y="1977389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78259" y="178687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45171" y="1939182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0,1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25331" y="1935668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0,1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429000" y="2245349"/>
              <a:ext cx="1709530" cy="199677"/>
            </a:xfrm>
            <a:custGeom>
              <a:avLst/>
              <a:gdLst>
                <a:gd name="connsiteX0" fmla="*/ 0 w 1709530"/>
                <a:gd name="connsiteY0" fmla="*/ 140042 h 199677"/>
                <a:gd name="connsiteX1" fmla="*/ 944217 w 1709530"/>
                <a:gd name="connsiteY1" fmla="*/ 894 h 199677"/>
                <a:gd name="connsiteX2" fmla="*/ 1709530 w 1709530"/>
                <a:gd name="connsiteY2" fmla="*/ 199677 h 19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9530" h="199677">
                  <a:moveTo>
                    <a:pt x="0" y="140042"/>
                  </a:moveTo>
                  <a:cubicBezTo>
                    <a:pt x="329647" y="65498"/>
                    <a:pt x="659295" y="-9045"/>
                    <a:pt x="944217" y="894"/>
                  </a:cubicBezTo>
                  <a:cubicBezTo>
                    <a:pt x="1229139" y="10833"/>
                    <a:pt x="1469334" y="105255"/>
                    <a:pt x="1709530" y="199677"/>
                  </a:cubicBezTo>
                </a:path>
              </a:pathLst>
            </a:custGeom>
            <a:noFill/>
            <a:ln>
              <a:solidFill>
                <a:srgbClr val="7030A0"/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rot="10800000">
              <a:off x="3396025" y="2785730"/>
              <a:ext cx="1709530" cy="199677"/>
            </a:xfrm>
            <a:custGeom>
              <a:avLst/>
              <a:gdLst>
                <a:gd name="connsiteX0" fmla="*/ 0 w 1709530"/>
                <a:gd name="connsiteY0" fmla="*/ 140042 h 199677"/>
                <a:gd name="connsiteX1" fmla="*/ 944217 w 1709530"/>
                <a:gd name="connsiteY1" fmla="*/ 894 h 199677"/>
                <a:gd name="connsiteX2" fmla="*/ 1709530 w 1709530"/>
                <a:gd name="connsiteY2" fmla="*/ 199677 h 19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9530" h="199677">
                  <a:moveTo>
                    <a:pt x="0" y="140042"/>
                  </a:moveTo>
                  <a:cubicBezTo>
                    <a:pt x="329647" y="65498"/>
                    <a:pt x="659295" y="-9045"/>
                    <a:pt x="944217" y="894"/>
                  </a:cubicBezTo>
                  <a:cubicBezTo>
                    <a:pt x="1229139" y="10833"/>
                    <a:pt x="1469334" y="105255"/>
                    <a:pt x="1709530" y="199677"/>
                  </a:cubicBezTo>
                </a:path>
              </a:pathLst>
            </a:custGeom>
            <a:noFill/>
            <a:ln>
              <a:solidFill>
                <a:srgbClr val="7030A0"/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64433" y="295593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00199" y="4031865"/>
            <a:ext cx="3787644" cy="2636955"/>
            <a:chOff x="2700199" y="4031865"/>
            <a:chExt cx="3787644" cy="2636955"/>
          </a:xfrm>
        </p:grpSpPr>
        <p:sp>
          <p:nvSpPr>
            <p:cNvPr id="13" name="Oval 12"/>
            <p:cNvSpPr/>
            <p:nvPr/>
          </p:nvSpPr>
          <p:spPr>
            <a:xfrm>
              <a:off x="3162265" y="5616116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7030A0"/>
                  </a:solidFill>
                </a:rPr>
                <a:t>t</a:t>
              </a:r>
              <a:r>
                <a:rPr lang="en-US" sz="2000" b="1" baseline="-25000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302431" y="5595936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7030A0"/>
                  </a:solidFill>
                </a:rPr>
                <a:t>t</a:t>
              </a:r>
              <a:r>
                <a:rPr lang="en-US" sz="2000" b="1" baseline="-25000" dirty="0">
                  <a:solidFill>
                    <a:srgbClr val="7030A0"/>
                  </a:solidFill>
                </a:rPr>
                <a:t>2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742675" y="5877981"/>
              <a:ext cx="381000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4151493" y="4444998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7030A0"/>
                  </a:solidFill>
                </a:rPr>
                <a:t>t</a:t>
              </a:r>
              <a:r>
                <a:rPr lang="en-US" sz="2000" b="1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21" name="Arc 20"/>
            <p:cNvSpPr/>
            <p:nvPr/>
          </p:nvSpPr>
          <p:spPr>
            <a:xfrm rot="3229459">
              <a:off x="4046157" y="4070072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23" name="Arc 22"/>
            <p:cNvSpPr/>
            <p:nvPr/>
          </p:nvSpPr>
          <p:spPr>
            <a:xfrm rot="7971470">
              <a:off x="5744526" y="5395371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26" name="Arc 25"/>
            <p:cNvSpPr/>
            <p:nvPr/>
          </p:nvSpPr>
          <p:spPr>
            <a:xfrm rot="3229459">
              <a:off x="3010611" y="5217301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47685" y="535716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19949" y="403186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00199" y="512633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  <p:sp>
          <p:nvSpPr>
            <p:cNvPr id="30" name="Freeform 29"/>
            <p:cNvSpPr/>
            <p:nvPr/>
          </p:nvSpPr>
          <p:spPr>
            <a:xfrm rot="18413297">
              <a:off x="3336873" y="5108023"/>
              <a:ext cx="987666" cy="116161"/>
            </a:xfrm>
            <a:custGeom>
              <a:avLst/>
              <a:gdLst>
                <a:gd name="connsiteX0" fmla="*/ 0 w 1709530"/>
                <a:gd name="connsiteY0" fmla="*/ 140042 h 199677"/>
                <a:gd name="connsiteX1" fmla="*/ 944217 w 1709530"/>
                <a:gd name="connsiteY1" fmla="*/ 894 h 199677"/>
                <a:gd name="connsiteX2" fmla="*/ 1709530 w 1709530"/>
                <a:gd name="connsiteY2" fmla="*/ 199677 h 19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9530" h="199677">
                  <a:moveTo>
                    <a:pt x="0" y="140042"/>
                  </a:moveTo>
                  <a:cubicBezTo>
                    <a:pt x="329647" y="65498"/>
                    <a:pt x="659295" y="-9045"/>
                    <a:pt x="944217" y="894"/>
                  </a:cubicBezTo>
                  <a:cubicBezTo>
                    <a:pt x="1229139" y="10833"/>
                    <a:pt x="1469334" y="105255"/>
                    <a:pt x="1709530" y="199677"/>
                  </a:cubicBezTo>
                </a:path>
              </a:pathLst>
            </a:custGeom>
            <a:noFill/>
            <a:ln>
              <a:solidFill>
                <a:srgbClr val="7030A0"/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rot="2820000">
              <a:off x="4590007" y="5086681"/>
              <a:ext cx="1130183" cy="137420"/>
            </a:xfrm>
            <a:custGeom>
              <a:avLst/>
              <a:gdLst>
                <a:gd name="connsiteX0" fmla="*/ 0 w 1709530"/>
                <a:gd name="connsiteY0" fmla="*/ 140042 h 199677"/>
                <a:gd name="connsiteX1" fmla="*/ 944217 w 1709530"/>
                <a:gd name="connsiteY1" fmla="*/ 894 h 199677"/>
                <a:gd name="connsiteX2" fmla="*/ 1709530 w 1709530"/>
                <a:gd name="connsiteY2" fmla="*/ 199677 h 19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9530" h="199677">
                  <a:moveTo>
                    <a:pt x="0" y="140042"/>
                  </a:moveTo>
                  <a:cubicBezTo>
                    <a:pt x="329647" y="65498"/>
                    <a:pt x="659295" y="-9045"/>
                    <a:pt x="944217" y="894"/>
                  </a:cubicBezTo>
                  <a:cubicBezTo>
                    <a:pt x="1229139" y="10833"/>
                    <a:pt x="1469334" y="105255"/>
                    <a:pt x="1709530" y="199677"/>
                  </a:cubicBezTo>
                </a:path>
              </a:pathLst>
            </a:custGeom>
            <a:noFill/>
            <a:ln w="25400">
              <a:solidFill>
                <a:srgbClr val="7030A0"/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3700039" y="5733019"/>
              <a:ext cx="1630617" cy="244247"/>
            </a:xfrm>
            <a:custGeom>
              <a:avLst/>
              <a:gdLst>
                <a:gd name="connsiteX0" fmla="*/ 0 w 1709530"/>
                <a:gd name="connsiteY0" fmla="*/ 140042 h 199677"/>
                <a:gd name="connsiteX1" fmla="*/ 944217 w 1709530"/>
                <a:gd name="connsiteY1" fmla="*/ 894 h 199677"/>
                <a:gd name="connsiteX2" fmla="*/ 1709530 w 1709530"/>
                <a:gd name="connsiteY2" fmla="*/ 199677 h 19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9530" h="199677">
                  <a:moveTo>
                    <a:pt x="0" y="140042"/>
                  </a:moveTo>
                  <a:cubicBezTo>
                    <a:pt x="329647" y="65498"/>
                    <a:pt x="659295" y="-9045"/>
                    <a:pt x="944217" y="894"/>
                  </a:cubicBezTo>
                  <a:cubicBezTo>
                    <a:pt x="1229139" y="10833"/>
                    <a:pt x="1469334" y="105255"/>
                    <a:pt x="1709530" y="199677"/>
                  </a:cubicBezTo>
                </a:path>
              </a:pathLst>
            </a:custGeom>
            <a:noFill/>
            <a:ln w="25400">
              <a:solidFill>
                <a:srgbClr val="7030A0"/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08282" y="465320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58926" y="468521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30666" y="620715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1</a:t>
              </a:r>
            </a:p>
          </p:txBody>
        </p:sp>
        <p:sp>
          <p:nvSpPr>
            <p:cNvPr id="36" name="Freeform 35"/>
            <p:cNvSpPr/>
            <p:nvPr/>
          </p:nvSpPr>
          <p:spPr>
            <a:xfrm rot="7620000">
              <a:off x="3489273" y="5260423"/>
              <a:ext cx="987666" cy="116161"/>
            </a:xfrm>
            <a:custGeom>
              <a:avLst/>
              <a:gdLst>
                <a:gd name="connsiteX0" fmla="*/ 0 w 1709530"/>
                <a:gd name="connsiteY0" fmla="*/ 140042 h 199677"/>
                <a:gd name="connsiteX1" fmla="*/ 944217 w 1709530"/>
                <a:gd name="connsiteY1" fmla="*/ 894 h 199677"/>
                <a:gd name="connsiteX2" fmla="*/ 1709530 w 1709530"/>
                <a:gd name="connsiteY2" fmla="*/ 199677 h 19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9530" h="199677">
                  <a:moveTo>
                    <a:pt x="0" y="140042"/>
                  </a:moveTo>
                  <a:cubicBezTo>
                    <a:pt x="329647" y="65498"/>
                    <a:pt x="659295" y="-9045"/>
                    <a:pt x="944217" y="894"/>
                  </a:cubicBezTo>
                  <a:cubicBezTo>
                    <a:pt x="1229139" y="10833"/>
                    <a:pt x="1469334" y="105255"/>
                    <a:pt x="1709530" y="199677"/>
                  </a:cubicBezTo>
                </a:path>
              </a:pathLst>
            </a:custGeom>
            <a:noFill/>
            <a:ln>
              <a:solidFill>
                <a:srgbClr val="7030A0"/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38223" y="511487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2</a:t>
              </a:r>
            </a:p>
          </p:txBody>
        </p:sp>
        <p:sp>
          <p:nvSpPr>
            <p:cNvPr id="38" name="Freeform 37"/>
            <p:cNvSpPr/>
            <p:nvPr/>
          </p:nvSpPr>
          <p:spPr>
            <a:xfrm rot="13620000">
              <a:off x="4385900" y="5258970"/>
              <a:ext cx="1130183" cy="137420"/>
            </a:xfrm>
            <a:custGeom>
              <a:avLst/>
              <a:gdLst>
                <a:gd name="connsiteX0" fmla="*/ 0 w 1709530"/>
                <a:gd name="connsiteY0" fmla="*/ 140042 h 199677"/>
                <a:gd name="connsiteX1" fmla="*/ 944217 w 1709530"/>
                <a:gd name="connsiteY1" fmla="*/ 894 h 199677"/>
                <a:gd name="connsiteX2" fmla="*/ 1709530 w 1709530"/>
                <a:gd name="connsiteY2" fmla="*/ 199677 h 19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9530" h="199677">
                  <a:moveTo>
                    <a:pt x="0" y="140042"/>
                  </a:moveTo>
                  <a:cubicBezTo>
                    <a:pt x="329647" y="65498"/>
                    <a:pt x="659295" y="-9045"/>
                    <a:pt x="944217" y="894"/>
                  </a:cubicBezTo>
                  <a:cubicBezTo>
                    <a:pt x="1229139" y="10833"/>
                    <a:pt x="1469334" y="105255"/>
                    <a:pt x="1709530" y="199677"/>
                  </a:cubicBezTo>
                </a:path>
              </a:pathLst>
            </a:custGeom>
            <a:noFill/>
            <a:ln w="25400">
              <a:solidFill>
                <a:srgbClr val="7030A0"/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98150" y="508649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2</a:t>
              </a:r>
            </a:p>
          </p:txBody>
        </p:sp>
        <p:sp>
          <p:nvSpPr>
            <p:cNvPr id="40" name="Freeform 39"/>
            <p:cNvSpPr/>
            <p:nvPr/>
          </p:nvSpPr>
          <p:spPr>
            <a:xfrm rot="10513883">
              <a:off x="3692580" y="6023533"/>
              <a:ext cx="1630617" cy="247356"/>
            </a:xfrm>
            <a:custGeom>
              <a:avLst/>
              <a:gdLst>
                <a:gd name="connsiteX0" fmla="*/ 0 w 1709530"/>
                <a:gd name="connsiteY0" fmla="*/ 140042 h 199677"/>
                <a:gd name="connsiteX1" fmla="*/ 944217 w 1709530"/>
                <a:gd name="connsiteY1" fmla="*/ 894 h 199677"/>
                <a:gd name="connsiteX2" fmla="*/ 1709530 w 1709530"/>
                <a:gd name="connsiteY2" fmla="*/ 199677 h 19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9530" h="199677">
                  <a:moveTo>
                    <a:pt x="0" y="140042"/>
                  </a:moveTo>
                  <a:cubicBezTo>
                    <a:pt x="329647" y="65498"/>
                    <a:pt x="659295" y="-9045"/>
                    <a:pt x="944217" y="894"/>
                  </a:cubicBezTo>
                  <a:cubicBezTo>
                    <a:pt x="1229139" y="10833"/>
                    <a:pt x="1469334" y="105255"/>
                    <a:pt x="1709530" y="199677"/>
                  </a:cubicBezTo>
                </a:path>
              </a:pathLst>
            </a:custGeom>
            <a:noFill/>
            <a:ln w="25400">
              <a:solidFill>
                <a:srgbClr val="7030A0"/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21957" y="568774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0960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88235" y="230342"/>
            <a:ext cx="8776251" cy="481718"/>
          </a:xfrm>
        </p:spPr>
        <p:txBody>
          <a:bodyPr>
            <a:noAutofit/>
          </a:bodyPr>
          <a:lstStyle/>
          <a:p>
            <a:r>
              <a:rPr lang="en-US" sz="2600" dirty="0"/>
              <a:t>Strings over </a:t>
            </a:r>
            <a:r>
              <a:rPr lang="en-US" sz="2600" dirty="0">
                <a:latin typeface="+mn-lt"/>
              </a:rPr>
              <a:t>{0,1,2} </a:t>
            </a:r>
            <a:r>
              <a:rPr lang="en-US" sz="2600" dirty="0"/>
              <a:t>w/ even number of </a:t>
            </a:r>
            <a:r>
              <a:rPr lang="en-US" sz="2600" dirty="0">
                <a:latin typeface="+mn-lt"/>
              </a:rPr>
              <a:t>2</a:t>
            </a:r>
            <a:r>
              <a:rPr lang="en-US" sz="2600" dirty="0"/>
              <a:t>’s and mod </a:t>
            </a:r>
            <a:r>
              <a:rPr lang="en-US" sz="2600" dirty="0">
                <a:latin typeface="+mj-lt"/>
              </a:rPr>
              <a:t>3</a:t>
            </a:r>
            <a:r>
              <a:rPr lang="en-US" sz="2600" dirty="0"/>
              <a:t> sum </a:t>
            </a:r>
            <a:r>
              <a:rPr lang="en-US" sz="2600" dirty="0">
                <a:latin typeface="+mn-lt"/>
              </a:rPr>
              <a:t>0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854162" y="149312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s</a:t>
            </a:r>
            <a:r>
              <a:rPr lang="en-US" sz="2200" b="1" baseline="-25000" dirty="0">
                <a:solidFill>
                  <a:schemeClr val="tx1"/>
                </a:solidFill>
              </a:rPr>
              <a:t>0</a:t>
            </a: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200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115414" y="1500653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s</a:t>
            </a:r>
            <a:r>
              <a:rPr lang="en-US" sz="2200" b="1" baseline="-25000" dirty="0">
                <a:solidFill>
                  <a:schemeClr val="tx1"/>
                </a:solidFill>
              </a:rPr>
              <a:t>1</a:t>
            </a: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200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854162" y="3336046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s</a:t>
            </a:r>
            <a:r>
              <a:rPr lang="en-US" sz="2200" b="1" baseline="-25000" dirty="0">
                <a:solidFill>
                  <a:schemeClr val="tx1"/>
                </a:solidFill>
              </a:rPr>
              <a:t>0</a:t>
            </a: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2854162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s</a:t>
            </a:r>
            <a:r>
              <a:rPr lang="en-US" sz="2200" b="1" baseline="-25000" dirty="0">
                <a:solidFill>
                  <a:schemeClr val="tx1"/>
                </a:solidFill>
              </a:rPr>
              <a:t>0</a:t>
            </a: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115414" y="3343578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s</a:t>
            </a:r>
            <a:r>
              <a:rPr lang="en-US" sz="2200" b="1" baseline="-25000" dirty="0">
                <a:solidFill>
                  <a:schemeClr val="tx1"/>
                </a:solidFill>
              </a:rPr>
              <a:t>1</a:t>
            </a: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200" b="1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51314" y="1900070"/>
            <a:ext cx="502848" cy="1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>
            <a:spLocks noChangeAspect="1"/>
          </p:cNvSpPr>
          <p:nvPr/>
        </p:nvSpPr>
        <p:spPr>
          <a:xfrm>
            <a:off x="6115414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s</a:t>
            </a:r>
            <a:r>
              <a:rPr lang="en-US" sz="2200" b="1" baseline="-25000" dirty="0">
                <a:solidFill>
                  <a:schemeClr val="tx1"/>
                </a:solidFill>
              </a:rPr>
              <a:t>1</a:t>
            </a: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200" b="1" baseline="-25000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" y="952473"/>
            <a:ext cx="1661169" cy="7071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67233"/>
            <a:ext cx="1676847" cy="119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88235" y="230342"/>
            <a:ext cx="8776251" cy="481718"/>
          </a:xfrm>
        </p:spPr>
        <p:txBody>
          <a:bodyPr>
            <a:noAutofit/>
          </a:bodyPr>
          <a:lstStyle/>
          <a:p>
            <a:r>
              <a:rPr lang="en-US" sz="2600" dirty="0"/>
              <a:t>Strings over </a:t>
            </a:r>
            <a:r>
              <a:rPr lang="en-US" sz="2600" dirty="0">
                <a:latin typeface="+mn-lt"/>
              </a:rPr>
              <a:t>{0,1,2} </a:t>
            </a:r>
            <a:r>
              <a:rPr lang="en-US" sz="2600" dirty="0"/>
              <a:t>w/ even number of </a:t>
            </a:r>
            <a:r>
              <a:rPr lang="en-US" sz="2600" dirty="0">
                <a:latin typeface="+mn-lt"/>
              </a:rPr>
              <a:t>2</a:t>
            </a:r>
            <a:r>
              <a:rPr lang="en-US" sz="2600" dirty="0"/>
              <a:t>’s and mod </a:t>
            </a:r>
            <a:r>
              <a:rPr lang="en-US" sz="2600" dirty="0">
                <a:latin typeface="+mj-lt"/>
              </a:rPr>
              <a:t>3</a:t>
            </a:r>
            <a:r>
              <a:rPr lang="en-US" sz="2600" dirty="0"/>
              <a:t> sum </a:t>
            </a:r>
            <a:r>
              <a:rPr lang="en-US" sz="2600" dirty="0">
                <a:latin typeface="+mn-lt"/>
              </a:rPr>
              <a:t>0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854162" y="149312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115414" y="1500653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854162" y="3336046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2854162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115414" y="3343578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51314" y="1900070"/>
            <a:ext cx="502848" cy="1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>
            <a:spLocks noChangeAspect="1"/>
          </p:cNvSpPr>
          <p:nvPr/>
        </p:nvSpPr>
        <p:spPr>
          <a:xfrm>
            <a:off x="6115414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87781" y="1134216"/>
            <a:ext cx="756882" cy="510888"/>
            <a:chOff x="2287781" y="1288183"/>
            <a:chExt cx="756882" cy="510888"/>
          </a:xfrm>
        </p:grpSpPr>
        <p:sp>
          <p:nvSpPr>
            <p:cNvPr id="15" name="Arc 14"/>
            <p:cNvSpPr/>
            <p:nvPr/>
          </p:nvSpPr>
          <p:spPr>
            <a:xfrm rot="1877194">
              <a:off x="2663663" y="1413818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7781" y="128818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51394" y="1188932"/>
            <a:ext cx="711649" cy="461665"/>
            <a:chOff x="6890187" y="1435617"/>
            <a:chExt cx="711649" cy="461665"/>
          </a:xfrm>
        </p:grpSpPr>
        <p:sp>
          <p:nvSpPr>
            <p:cNvPr id="18" name="Arc 17"/>
            <p:cNvSpPr>
              <a:spLocks noChangeAspect="1"/>
            </p:cNvSpPr>
            <p:nvPr/>
          </p:nvSpPr>
          <p:spPr>
            <a:xfrm rot="19722806" flipH="1">
              <a:off x="6890187" y="1500933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61678" y="143561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3439" y="2316081"/>
            <a:ext cx="1592203" cy="1656529"/>
            <a:chOff x="1673439" y="2316081"/>
            <a:chExt cx="1592203" cy="1656529"/>
          </a:xfrm>
        </p:grpSpPr>
        <p:cxnSp>
          <p:nvCxnSpPr>
            <p:cNvPr id="20" name="Straight Arrow Connector 19"/>
            <p:cNvCxnSpPr>
              <a:stCxn id="7" idx="4"/>
              <a:endCxn id="10" idx="0"/>
            </p:cNvCxnSpPr>
            <p:nvPr/>
          </p:nvCxnSpPr>
          <p:spPr>
            <a:xfrm>
              <a:off x="3265642" y="2316081"/>
              <a:ext cx="0" cy="1019965"/>
            </a:xfrm>
            <a:prstGeom prst="straightConnector1">
              <a:avLst/>
            </a:prstGeom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925484" y="24663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73439" y="351094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1</a:t>
              </a:r>
            </a:p>
          </p:txBody>
        </p:sp>
      </p:grpSp>
      <p:cxnSp>
        <p:nvCxnSpPr>
          <p:cNvPr id="22" name="Straight Arrow Connector 21"/>
          <p:cNvCxnSpPr>
            <a:stCxn id="10" idx="4"/>
            <a:endCxn id="11" idx="0"/>
          </p:cNvCxnSpPr>
          <p:nvPr/>
        </p:nvCxnSpPr>
        <p:spPr>
          <a:xfrm>
            <a:off x="3265642" y="4159006"/>
            <a:ext cx="0" cy="1019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46917" y="4305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27" name="Straight Arrow Connector 26"/>
          <p:cNvCxnSpPr>
            <a:stCxn id="9" idx="4"/>
            <a:endCxn id="12" idx="0"/>
          </p:cNvCxnSpPr>
          <p:nvPr/>
        </p:nvCxnSpPr>
        <p:spPr>
          <a:xfrm>
            <a:off x="6526894" y="2323613"/>
            <a:ext cx="0" cy="1019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08982" y="2534100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36" name="Straight Arrow Connector 35"/>
          <p:cNvCxnSpPr>
            <a:stCxn id="12" idx="4"/>
            <a:endCxn id="205" idx="0"/>
          </p:cNvCxnSpPr>
          <p:nvPr/>
        </p:nvCxnSpPr>
        <p:spPr>
          <a:xfrm>
            <a:off x="6526894" y="4166538"/>
            <a:ext cx="0" cy="1012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422436" y="3132283"/>
            <a:ext cx="418193" cy="786210"/>
            <a:chOff x="752729" y="3135534"/>
            <a:chExt cx="418193" cy="786210"/>
          </a:xfrm>
        </p:grpSpPr>
        <p:sp>
          <p:nvSpPr>
            <p:cNvPr id="41" name="Arc 40"/>
            <p:cNvSpPr/>
            <p:nvPr/>
          </p:nvSpPr>
          <p:spPr>
            <a:xfrm>
              <a:off x="789922" y="3536491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2729" y="31355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265714" y="5658170"/>
            <a:ext cx="724449" cy="530784"/>
            <a:chOff x="2248362" y="5781810"/>
            <a:chExt cx="724449" cy="530784"/>
          </a:xfrm>
        </p:grpSpPr>
        <p:sp>
          <p:nvSpPr>
            <p:cNvPr id="44" name="Arc 43"/>
            <p:cNvSpPr>
              <a:spLocks noChangeAspect="1"/>
            </p:cNvSpPr>
            <p:nvPr/>
          </p:nvSpPr>
          <p:spPr>
            <a:xfrm rot="19722806" flipV="1">
              <a:off x="2591811" y="5927341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48362" y="578181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sp>
        <p:nvSpPr>
          <p:cNvPr id="47" name="Arc 46"/>
          <p:cNvSpPr/>
          <p:nvPr/>
        </p:nvSpPr>
        <p:spPr>
          <a:xfrm rot="1877194" flipH="1" flipV="1">
            <a:off x="6855065" y="5792495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27279" y="56565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6991306" y="3068788"/>
            <a:ext cx="406052" cy="849705"/>
            <a:chOff x="8604936" y="3209791"/>
            <a:chExt cx="406052" cy="849705"/>
          </a:xfrm>
        </p:grpSpPr>
        <p:sp>
          <p:nvSpPr>
            <p:cNvPr id="50" name="Arc 49"/>
            <p:cNvSpPr/>
            <p:nvPr/>
          </p:nvSpPr>
          <p:spPr>
            <a:xfrm rot="9582308">
              <a:off x="8604936" y="3674243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670830" y="32097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526893" y="4305825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9" name="Freeform 38"/>
          <p:cNvSpPr/>
          <p:nvPr/>
        </p:nvSpPr>
        <p:spPr>
          <a:xfrm>
            <a:off x="2024732" y="2179864"/>
            <a:ext cx="947068" cy="3167743"/>
          </a:xfrm>
          <a:custGeom>
            <a:avLst/>
            <a:gdLst>
              <a:gd name="connsiteX0" fmla="*/ 930739 w 947068"/>
              <a:gd name="connsiteY0" fmla="*/ 3167743 h 3167743"/>
              <a:gd name="connsiteX1" fmla="*/ 11 w 947068"/>
              <a:gd name="connsiteY1" fmla="*/ 1502229 h 3167743"/>
              <a:gd name="connsiteX2" fmla="*/ 947068 w 947068"/>
              <a:gd name="connsiteY2" fmla="*/ 0 h 31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068" h="3167743">
                <a:moveTo>
                  <a:pt x="930739" y="3167743"/>
                </a:moveTo>
                <a:cubicBezTo>
                  <a:pt x="464014" y="2598964"/>
                  <a:pt x="-2710" y="2030186"/>
                  <a:pt x="11" y="1502229"/>
                </a:cubicBezTo>
                <a:cubicBezTo>
                  <a:pt x="2732" y="974272"/>
                  <a:pt x="474900" y="487136"/>
                  <a:pt x="947068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flipH="1">
            <a:off x="6867051" y="2121901"/>
            <a:ext cx="991198" cy="3225706"/>
          </a:xfrm>
          <a:custGeom>
            <a:avLst/>
            <a:gdLst>
              <a:gd name="connsiteX0" fmla="*/ 930739 w 947068"/>
              <a:gd name="connsiteY0" fmla="*/ 3167743 h 3167743"/>
              <a:gd name="connsiteX1" fmla="*/ 11 w 947068"/>
              <a:gd name="connsiteY1" fmla="*/ 1502229 h 3167743"/>
              <a:gd name="connsiteX2" fmla="*/ 947068 w 947068"/>
              <a:gd name="connsiteY2" fmla="*/ 0 h 31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068" h="3167743">
                <a:moveTo>
                  <a:pt x="930739" y="3167743"/>
                </a:moveTo>
                <a:cubicBezTo>
                  <a:pt x="464014" y="2598964"/>
                  <a:pt x="-2710" y="2030186"/>
                  <a:pt x="11" y="1502229"/>
                </a:cubicBezTo>
                <a:cubicBezTo>
                  <a:pt x="2732" y="974272"/>
                  <a:pt x="474900" y="487136"/>
                  <a:pt x="947068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888158" y="3544739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58" name="Straight Arrow Connector 57"/>
          <p:cNvCxnSpPr>
            <a:stCxn id="9" idx="3"/>
            <a:endCxn id="11" idx="7"/>
          </p:cNvCxnSpPr>
          <p:nvPr/>
        </p:nvCxnSpPr>
        <p:spPr>
          <a:xfrm flipH="1">
            <a:off x="3556602" y="2203093"/>
            <a:ext cx="2679332" cy="3096398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5"/>
            <a:endCxn id="205" idx="1"/>
          </p:cNvCxnSpPr>
          <p:nvPr/>
        </p:nvCxnSpPr>
        <p:spPr>
          <a:xfrm>
            <a:off x="3556602" y="2195561"/>
            <a:ext cx="2679332" cy="3103930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2"/>
          </p:cNvCxnSpPr>
          <p:nvPr/>
        </p:nvCxnSpPr>
        <p:spPr>
          <a:xfrm flipV="1">
            <a:off x="3556602" y="1912133"/>
            <a:ext cx="2558812" cy="1544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2" idx="1"/>
            <a:endCxn id="7" idx="6"/>
          </p:cNvCxnSpPr>
          <p:nvPr/>
        </p:nvCxnSpPr>
        <p:spPr>
          <a:xfrm flipH="1" flipV="1">
            <a:off x="3677122" y="1904601"/>
            <a:ext cx="2558812" cy="1559497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6"/>
            <a:endCxn id="12" idx="3"/>
          </p:cNvCxnSpPr>
          <p:nvPr/>
        </p:nvCxnSpPr>
        <p:spPr>
          <a:xfrm flipV="1">
            <a:off x="3677122" y="4046018"/>
            <a:ext cx="2558812" cy="1544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05" idx="2"/>
            <a:endCxn id="10" idx="5"/>
          </p:cNvCxnSpPr>
          <p:nvPr/>
        </p:nvCxnSpPr>
        <p:spPr>
          <a:xfrm flipH="1" flipV="1">
            <a:off x="3556602" y="4038486"/>
            <a:ext cx="2558812" cy="1551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726680" y="20624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79463" y="324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47102" y="49709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665437" y="49709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64590" y="32482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63743" y="20724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68678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88235" y="230342"/>
            <a:ext cx="8776251" cy="481718"/>
          </a:xfrm>
        </p:spPr>
        <p:txBody>
          <a:bodyPr>
            <a:noAutofit/>
          </a:bodyPr>
          <a:lstStyle/>
          <a:p>
            <a:r>
              <a:rPr lang="en-US" sz="2600" dirty="0"/>
              <a:t>Strings over </a:t>
            </a:r>
            <a:r>
              <a:rPr lang="en-US" sz="2600" dirty="0">
                <a:latin typeface="+mn-lt"/>
              </a:rPr>
              <a:t>{0,1,2} </a:t>
            </a:r>
            <a:r>
              <a:rPr lang="en-US" sz="2600" dirty="0"/>
              <a:t>w/ even number of </a:t>
            </a:r>
            <a:r>
              <a:rPr lang="en-US" sz="2600" dirty="0">
                <a:latin typeface="+mn-lt"/>
              </a:rPr>
              <a:t>2</a:t>
            </a:r>
            <a:r>
              <a:rPr lang="en-US" sz="2600" dirty="0"/>
              <a:t>’s </a:t>
            </a:r>
            <a:r>
              <a:rPr lang="en-US" sz="2600" dirty="0">
                <a:solidFill>
                  <a:srgbClr val="C00000"/>
                </a:solidFill>
              </a:rPr>
              <a:t>OR</a:t>
            </a:r>
            <a:r>
              <a:rPr lang="en-US" sz="2600" dirty="0"/>
              <a:t> mod </a:t>
            </a:r>
            <a:r>
              <a:rPr lang="en-US" sz="2600" dirty="0">
                <a:latin typeface="+mj-lt"/>
              </a:rPr>
              <a:t>3</a:t>
            </a:r>
            <a:r>
              <a:rPr lang="en-US" sz="2600" dirty="0"/>
              <a:t> sum </a:t>
            </a:r>
            <a:r>
              <a:rPr lang="en-US" sz="2600" dirty="0">
                <a:latin typeface="+mn-lt"/>
              </a:rPr>
              <a:t>0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854162" y="149312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115414" y="1500653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854162" y="3336046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2854162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115414" y="3343578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51314" y="1900070"/>
            <a:ext cx="502848" cy="1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>
            <a:spLocks noChangeAspect="1"/>
          </p:cNvSpPr>
          <p:nvPr/>
        </p:nvSpPr>
        <p:spPr>
          <a:xfrm>
            <a:off x="6115414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87781" y="1134216"/>
            <a:ext cx="756882" cy="510888"/>
            <a:chOff x="2287781" y="1288183"/>
            <a:chExt cx="756882" cy="510888"/>
          </a:xfrm>
        </p:grpSpPr>
        <p:sp>
          <p:nvSpPr>
            <p:cNvPr id="15" name="Arc 14"/>
            <p:cNvSpPr/>
            <p:nvPr/>
          </p:nvSpPr>
          <p:spPr>
            <a:xfrm rot="1877194">
              <a:off x="2663663" y="1413818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7781" y="128818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51394" y="1188932"/>
            <a:ext cx="711649" cy="461665"/>
            <a:chOff x="6890187" y="1435617"/>
            <a:chExt cx="711649" cy="461665"/>
          </a:xfrm>
        </p:grpSpPr>
        <p:sp>
          <p:nvSpPr>
            <p:cNvPr id="18" name="Arc 17"/>
            <p:cNvSpPr>
              <a:spLocks noChangeAspect="1"/>
            </p:cNvSpPr>
            <p:nvPr/>
          </p:nvSpPr>
          <p:spPr>
            <a:xfrm rot="19722806" flipH="1">
              <a:off x="6890187" y="1500933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61678" y="143561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3439" y="2316081"/>
            <a:ext cx="1592203" cy="1656529"/>
            <a:chOff x="1673439" y="2316081"/>
            <a:chExt cx="1592203" cy="1656529"/>
          </a:xfrm>
        </p:grpSpPr>
        <p:cxnSp>
          <p:nvCxnSpPr>
            <p:cNvPr id="20" name="Straight Arrow Connector 19"/>
            <p:cNvCxnSpPr>
              <a:stCxn id="7" idx="4"/>
              <a:endCxn id="10" idx="0"/>
            </p:cNvCxnSpPr>
            <p:nvPr/>
          </p:nvCxnSpPr>
          <p:spPr>
            <a:xfrm>
              <a:off x="3265642" y="2316081"/>
              <a:ext cx="0" cy="1019965"/>
            </a:xfrm>
            <a:prstGeom prst="straightConnector1">
              <a:avLst/>
            </a:prstGeom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925484" y="24663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73439" y="351094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1</a:t>
              </a:r>
            </a:p>
          </p:txBody>
        </p:sp>
      </p:grpSp>
      <p:cxnSp>
        <p:nvCxnSpPr>
          <p:cNvPr id="22" name="Straight Arrow Connector 21"/>
          <p:cNvCxnSpPr>
            <a:stCxn id="10" idx="4"/>
            <a:endCxn id="11" idx="0"/>
          </p:cNvCxnSpPr>
          <p:nvPr/>
        </p:nvCxnSpPr>
        <p:spPr>
          <a:xfrm>
            <a:off x="3265642" y="4159006"/>
            <a:ext cx="0" cy="1019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46917" y="4305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27" name="Straight Arrow Connector 26"/>
          <p:cNvCxnSpPr>
            <a:stCxn id="9" idx="4"/>
            <a:endCxn id="12" idx="0"/>
          </p:cNvCxnSpPr>
          <p:nvPr/>
        </p:nvCxnSpPr>
        <p:spPr>
          <a:xfrm>
            <a:off x="6526894" y="2323613"/>
            <a:ext cx="0" cy="1019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08982" y="2534100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36" name="Straight Arrow Connector 35"/>
          <p:cNvCxnSpPr>
            <a:stCxn id="12" idx="4"/>
            <a:endCxn id="205" idx="0"/>
          </p:cNvCxnSpPr>
          <p:nvPr/>
        </p:nvCxnSpPr>
        <p:spPr>
          <a:xfrm>
            <a:off x="6526894" y="4166538"/>
            <a:ext cx="0" cy="1012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422436" y="3132283"/>
            <a:ext cx="418193" cy="786210"/>
            <a:chOff x="752729" y="3135534"/>
            <a:chExt cx="418193" cy="786210"/>
          </a:xfrm>
        </p:grpSpPr>
        <p:sp>
          <p:nvSpPr>
            <p:cNvPr id="41" name="Arc 40"/>
            <p:cNvSpPr/>
            <p:nvPr/>
          </p:nvSpPr>
          <p:spPr>
            <a:xfrm>
              <a:off x="789922" y="3536491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2729" y="31355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265714" y="5658170"/>
            <a:ext cx="724449" cy="530784"/>
            <a:chOff x="2248362" y="5781810"/>
            <a:chExt cx="724449" cy="530784"/>
          </a:xfrm>
        </p:grpSpPr>
        <p:sp>
          <p:nvSpPr>
            <p:cNvPr id="44" name="Arc 43"/>
            <p:cNvSpPr>
              <a:spLocks noChangeAspect="1"/>
            </p:cNvSpPr>
            <p:nvPr/>
          </p:nvSpPr>
          <p:spPr>
            <a:xfrm rot="19722806" flipV="1">
              <a:off x="2591811" y="5927341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48362" y="578181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sp>
        <p:nvSpPr>
          <p:cNvPr id="47" name="Arc 46"/>
          <p:cNvSpPr/>
          <p:nvPr/>
        </p:nvSpPr>
        <p:spPr>
          <a:xfrm rot="1877194" flipH="1" flipV="1">
            <a:off x="6855065" y="5792495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27279" y="56565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6991306" y="3068788"/>
            <a:ext cx="406052" cy="849705"/>
            <a:chOff x="8604936" y="3209791"/>
            <a:chExt cx="406052" cy="849705"/>
          </a:xfrm>
        </p:grpSpPr>
        <p:sp>
          <p:nvSpPr>
            <p:cNvPr id="50" name="Arc 49"/>
            <p:cNvSpPr/>
            <p:nvPr/>
          </p:nvSpPr>
          <p:spPr>
            <a:xfrm rot="9582308">
              <a:off x="8604936" y="3674243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670830" y="32097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526893" y="4305825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9" name="Freeform 38"/>
          <p:cNvSpPr/>
          <p:nvPr/>
        </p:nvSpPr>
        <p:spPr>
          <a:xfrm>
            <a:off x="2024732" y="2179864"/>
            <a:ext cx="947068" cy="3167743"/>
          </a:xfrm>
          <a:custGeom>
            <a:avLst/>
            <a:gdLst>
              <a:gd name="connsiteX0" fmla="*/ 930739 w 947068"/>
              <a:gd name="connsiteY0" fmla="*/ 3167743 h 3167743"/>
              <a:gd name="connsiteX1" fmla="*/ 11 w 947068"/>
              <a:gd name="connsiteY1" fmla="*/ 1502229 h 3167743"/>
              <a:gd name="connsiteX2" fmla="*/ 947068 w 947068"/>
              <a:gd name="connsiteY2" fmla="*/ 0 h 31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068" h="3167743">
                <a:moveTo>
                  <a:pt x="930739" y="3167743"/>
                </a:moveTo>
                <a:cubicBezTo>
                  <a:pt x="464014" y="2598964"/>
                  <a:pt x="-2710" y="2030186"/>
                  <a:pt x="11" y="1502229"/>
                </a:cubicBezTo>
                <a:cubicBezTo>
                  <a:pt x="2732" y="974272"/>
                  <a:pt x="474900" y="487136"/>
                  <a:pt x="947068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flipH="1">
            <a:off x="6867051" y="2121901"/>
            <a:ext cx="991198" cy="3225706"/>
          </a:xfrm>
          <a:custGeom>
            <a:avLst/>
            <a:gdLst>
              <a:gd name="connsiteX0" fmla="*/ 930739 w 947068"/>
              <a:gd name="connsiteY0" fmla="*/ 3167743 h 3167743"/>
              <a:gd name="connsiteX1" fmla="*/ 11 w 947068"/>
              <a:gd name="connsiteY1" fmla="*/ 1502229 h 3167743"/>
              <a:gd name="connsiteX2" fmla="*/ 947068 w 947068"/>
              <a:gd name="connsiteY2" fmla="*/ 0 h 31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068" h="3167743">
                <a:moveTo>
                  <a:pt x="930739" y="3167743"/>
                </a:moveTo>
                <a:cubicBezTo>
                  <a:pt x="464014" y="2598964"/>
                  <a:pt x="-2710" y="2030186"/>
                  <a:pt x="11" y="1502229"/>
                </a:cubicBezTo>
                <a:cubicBezTo>
                  <a:pt x="2732" y="974272"/>
                  <a:pt x="474900" y="487136"/>
                  <a:pt x="947068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888158" y="3544739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58" name="Straight Arrow Connector 57"/>
          <p:cNvCxnSpPr>
            <a:stCxn id="9" idx="3"/>
            <a:endCxn id="11" idx="7"/>
          </p:cNvCxnSpPr>
          <p:nvPr/>
        </p:nvCxnSpPr>
        <p:spPr>
          <a:xfrm flipH="1">
            <a:off x="3556602" y="2203093"/>
            <a:ext cx="2679332" cy="3096398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5"/>
            <a:endCxn id="205" idx="1"/>
          </p:cNvCxnSpPr>
          <p:nvPr/>
        </p:nvCxnSpPr>
        <p:spPr>
          <a:xfrm>
            <a:off x="3556602" y="2195561"/>
            <a:ext cx="2679332" cy="3103930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2"/>
          </p:cNvCxnSpPr>
          <p:nvPr/>
        </p:nvCxnSpPr>
        <p:spPr>
          <a:xfrm flipV="1">
            <a:off x="3556602" y="1912133"/>
            <a:ext cx="2558812" cy="1544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2" idx="1"/>
            <a:endCxn id="7" idx="6"/>
          </p:cNvCxnSpPr>
          <p:nvPr/>
        </p:nvCxnSpPr>
        <p:spPr>
          <a:xfrm flipH="1" flipV="1">
            <a:off x="3677122" y="1904601"/>
            <a:ext cx="2558812" cy="1559497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6"/>
            <a:endCxn id="12" idx="3"/>
          </p:cNvCxnSpPr>
          <p:nvPr/>
        </p:nvCxnSpPr>
        <p:spPr>
          <a:xfrm flipV="1">
            <a:off x="3677122" y="4046018"/>
            <a:ext cx="2558812" cy="1544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05" idx="2"/>
            <a:endCxn id="10" idx="5"/>
          </p:cNvCxnSpPr>
          <p:nvPr/>
        </p:nvCxnSpPr>
        <p:spPr>
          <a:xfrm flipH="1" flipV="1">
            <a:off x="3556602" y="4038486"/>
            <a:ext cx="2558812" cy="1551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726680" y="20624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79463" y="324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47102" y="49709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665437" y="49709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64590" y="32482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63743" y="20724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6427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AD7F-6A3C-4F40-A93F-59B6FD89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Midterm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7BA7-AE39-48B3-94D7-9D258D1D2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We will release midterm grades at the end of the day today. 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Preliminary information:  </a:t>
            </a:r>
          </a:p>
          <a:p>
            <a:pPr marL="0" indent="0">
              <a:buNone/>
            </a:pPr>
            <a:r>
              <a:rPr lang="en-US" sz="2400" dirty="0"/>
              <a:t>Median:   81      Average:   75      Standard Deviation:  19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Grade Distribution:</a:t>
            </a:r>
            <a:br>
              <a:rPr lang="en-US" sz="2400" dirty="0"/>
            </a:br>
            <a:r>
              <a:rPr lang="en-US" sz="2400" dirty="0"/>
              <a:t>90+     25%</a:t>
            </a:r>
            <a:br>
              <a:rPr lang="en-US" sz="2400" dirty="0"/>
            </a:br>
            <a:r>
              <a:rPr lang="en-US" sz="2400" dirty="0"/>
              <a:t>80’s    29%</a:t>
            </a:r>
          </a:p>
          <a:p>
            <a:pPr marL="0" indent="0">
              <a:buNone/>
            </a:pPr>
            <a:r>
              <a:rPr lang="en-US" sz="2400" dirty="0"/>
              <a:t>70’s    14%</a:t>
            </a:r>
            <a:br>
              <a:rPr lang="en-US" sz="2400" dirty="0"/>
            </a:br>
            <a:r>
              <a:rPr lang="en-US" sz="2400" dirty="0"/>
              <a:t>60’s    11%</a:t>
            </a:r>
            <a:br>
              <a:rPr lang="en-US" sz="2400" dirty="0"/>
            </a:br>
            <a:r>
              <a:rPr lang="en-US" sz="2400" dirty="0"/>
              <a:t>50’s      9%</a:t>
            </a:r>
            <a:br>
              <a:rPr lang="en-US" sz="2400" dirty="0"/>
            </a:br>
            <a:r>
              <a:rPr lang="en-US" sz="2400" dirty="0"/>
              <a:t>40’s      7%</a:t>
            </a:r>
            <a:br>
              <a:rPr lang="en-US" sz="2400" dirty="0"/>
            </a:br>
            <a:r>
              <a:rPr lang="en-US" sz="2400" dirty="0"/>
              <a:t>&lt;40       5%      </a:t>
            </a:r>
          </a:p>
        </p:txBody>
      </p:sp>
    </p:spTree>
    <p:extLst>
      <p:ext uri="{BB962C8B-B14F-4D97-AF65-F5344CB8AC3E}">
        <p14:creationId xmlns:p14="http://schemas.microsoft.com/office/powerpoint/2010/main" val="2210467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20513" y="364950"/>
            <a:ext cx="8686800" cy="470429"/>
          </a:xfrm>
        </p:spPr>
        <p:txBody>
          <a:bodyPr>
            <a:normAutofit/>
          </a:bodyPr>
          <a:lstStyle/>
          <a:p>
            <a:r>
              <a:rPr lang="en-US" sz="2200" dirty="0"/>
              <a:t>The set of binary strings with a 1 in the 3</a:t>
            </a:r>
            <a:r>
              <a:rPr lang="en-US" sz="2200" baseline="30000" dirty="0"/>
              <a:t>rd</a:t>
            </a:r>
            <a:r>
              <a:rPr lang="en-US" sz="2200" dirty="0"/>
              <a:t> position from the start</a:t>
            </a:r>
          </a:p>
        </p:txBody>
      </p:sp>
    </p:spTree>
    <p:extLst>
      <p:ext uri="{BB962C8B-B14F-4D97-AF65-F5344CB8AC3E}">
        <p14:creationId xmlns:p14="http://schemas.microsoft.com/office/powerpoint/2010/main" val="991135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20513" y="364950"/>
            <a:ext cx="8686800" cy="470429"/>
          </a:xfrm>
        </p:spPr>
        <p:txBody>
          <a:bodyPr>
            <a:normAutofit/>
          </a:bodyPr>
          <a:lstStyle/>
          <a:p>
            <a:r>
              <a:rPr lang="en-US" sz="2200" dirty="0"/>
              <a:t>The set of binary strings with a 1 in the 3</a:t>
            </a:r>
            <a:r>
              <a:rPr lang="en-US" sz="2200" baseline="30000" dirty="0"/>
              <a:t>rd</a:t>
            </a:r>
            <a:r>
              <a:rPr lang="en-US" sz="2200" dirty="0"/>
              <a:t> position from the start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77489" y="1800139"/>
            <a:ext cx="4978878" cy="2314212"/>
            <a:chOff x="76200" y="3424238"/>
            <a:chExt cx="3947736" cy="1614730"/>
          </a:xfrm>
        </p:grpSpPr>
        <p:sp>
          <p:nvSpPr>
            <p:cNvPr id="4" name="Oval 3"/>
            <p:cNvSpPr/>
            <p:nvPr/>
          </p:nvSpPr>
          <p:spPr bwMode="auto">
            <a:xfrm>
              <a:off x="319088" y="4360863"/>
              <a:ext cx="425450" cy="3857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7030A0"/>
                  </a:solidFill>
                </a:rPr>
                <a:t>s</a:t>
              </a:r>
              <a:r>
                <a:rPr lang="en-US" sz="2000" b="1" baseline="-25000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2262188" y="4360863"/>
              <a:ext cx="423862" cy="3857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7030A0"/>
                  </a:solidFill>
                </a:rPr>
                <a:t>s</a:t>
              </a:r>
              <a:r>
                <a:rPr lang="en-US" sz="2000" b="1" baseline="-25000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232150" y="4360863"/>
              <a:ext cx="425450" cy="3857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7030A0"/>
                  </a:solidFill>
                </a:rPr>
                <a:t>A</a:t>
              </a:r>
              <a:endParaRPr lang="en-US" sz="2000" b="1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290638" y="4360863"/>
              <a:ext cx="423862" cy="3857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7030A0"/>
                  </a:solidFill>
                </a:rPr>
                <a:t>s</a:t>
              </a:r>
              <a:r>
                <a:rPr lang="en-US" sz="2000" b="1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8" name="TextBox 14"/>
            <p:cNvSpPr txBox="1">
              <a:spLocks noChangeArrowheads="1"/>
            </p:cNvSpPr>
            <p:nvPr/>
          </p:nvSpPr>
          <p:spPr bwMode="auto">
            <a:xfrm>
              <a:off x="2686373" y="4306080"/>
              <a:ext cx="182105" cy="2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9" name="TextBox 15"/>
            <p:cNvSpPr txBox="1">
              <a:spLocks noChangeArrowheads="1"/>
            </p:cNvSpPr>
            <p:nvPr/>
          </p:nvSpPr>
          <p:spPr bwMode="auto">
            <a:xfrm>
              <a:off x="1775847" y="4306080"/>
              <a:ext cx="416396" cy="2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7030A0"/>
                  </a:solidFill>
                </a:rPr>
                <a:t>0,1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7" idx="2"/>
            </p:cNvCxnSpPr>
            <p:nvPr/>
          </p:nvCxnSpPr>
          <p:spPr bwMode="auto">
            <a:xfrm>
              <a:off x="744538" y="4554538"/>
              <a:ext cx="5461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8"/>
            <p:cNvSpPr txBox="1">
              <a:spLocks noChangeArrowheads="1"/>
            </p:cNvSpPr>
            <p:nvPr/>
          </p:nvSpPr>
          <p:spPr bwMode="auto">
            <a:xfrm>
              <a:off x="743919" y="4306080"/>
              <a:ext cx="425662" cy="2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7030A0"/>
                  </a:solidFill>
                </a:rPr>
                <a:t>0,1</a:t>
              </a:r>
            </a:p>
          </p:txBody>
        </p:sp>
        <p:sp>
          <p:nvSpPr>
            <p:cNvPr id="12" name="TextBox 23"/>
            <p:cNvSpPr txBox="1">
              <a:spLocks noChangeArrowheads="1"/>
            </p:cNvSpPr>
            <p:nvPr/>
          </p:nvSpPr>
          <p:spPr bwMode="auto">
            <a:xfrm>
              <a:off x="3599024" y="4781268"/>
              <a:ext cx="424912" cy="2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/>
                <a:t>0,1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1714500" y="4525963"/>
              <a:ext cx="54768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2686050" y="4525963"/>
              <a:ext cx="5461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 bwMode="auto">
            <a:xfrm rot="14988361">
              <a:off x="3335698" y="4745292"/>
              <a:ext cx="276225" cy="304800"/>
            </a:xfrm>
            <a:prstGeom prst="arc">
              <a:avLst>
                <a:gd name="adj1" fmla="val 1453660"/>
                <a:gd name="adj2" fmla="val 0"/>
              </a:avLst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 b="1"/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6200" y="4525963"/>
              <a:ext cx="24288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 bwMode="auto">
            <a:xfrm>
              <a:off x="3233738" y="3424238"/>
              <a:ext cx="423862" cy="3857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7030A0"/>
                  </a:solidFill>
                </a:rPr>
                <a:t>R</a:t>
              </a:r>
              <a:endParaRPr lang="en-US" sz="2000" b="1" baseline="-25000" dirty="0">
                <a:solidFill>
                  <a:srgbClr val="7030A0"/>
                </a:solidFill>
              </a:endParaRPr>
            </a:p>
          </p:txBody>
        </p:sp>
        <p:cxnSp>
          <p:nvCxnSpPr>
            <p:cNvPr id="18" name="Straight Arrow Connector 17"/>
            <p:cNvCxnSpPr>
              <a:endCxn id="17" idx="3"/>
            </p:cNvCxnSpPr>
            <p:nvPr/>
          </p:nvCxnSpPr>
          <p:spPr bwMode="auto">
            <a:xfrm flipV="1">
              <a:off x="2565400" y="3753506"/>
              <a:ext cx="730411" cy="61212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4"/>
            <p:cNvSpPr txBox="1">
              <a:spLocks noChangeArrowheads="1"/>
            </p:cNvSpPr>
            <p:nvPr/>
          </p:nvSpPr>
          <p:spPr bwMode="auto">
            <a:xfrm>
              <a:off x="2644365" y="3952526"/>
              <a:ext cx="182105" cy="2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20" name="TextBox 23"/>
            <p:cNvSpPr txBox="1">
              <a:spLocks noChangeArrowheads="1"/>
            </p:cNvSpPr>
            <p:nvPr/>
          </p:nvSpPr>
          <p:spPr bwMode="auto">
            <a:xfrm>
              <a:off x="3599024" y="3791598"/>
              <a:ext cx="424912" cy="2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7030A0"/>
                  </a:solidFill>
                </a:rPr>
                <a:t>0,1</a:t>
              </a:r>
            </a:p>
          </p:txBody>
        </p:sp>
        <p:sp>
          <p:nvSpPr>
            <p:cNvPr id="21" name="Arc 20"/>
            <p:cNvSpPr/>
            <p:nvPr/>
          </p:nvSpPr>
          <p:spPr bwMode="auto">
            <a:xfrm rot="14988361">
              <a:off x="3333213" y="3800126"/>
              <a:ext cx="276225" cy="304800"/>
            </a:xfrm>
            <a:prstGeom prst="arc">
              <a:avLst>
                <a:gd name="adj1" fmla="val 1453660"/>
                <a:gd name="adj2" fmla="val 0"/>
              </a:avLst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 b="1"/>
            </a:p>
          </p:txBody>
        </p:sp>
      </p:grpSp>
    </p:spTree>
    <p:extLst>
      <p:ext uri="{BB962C8B-B14F-4D97-AF65-F5344CB8AC3E}">
        <p14:creationId xmlns:p14="http://schemas.microsoft.com/office/powerpoint/2010/main" val="1686663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20513" y="364950"/>
            <a:ext cx="8686800" cy="470429"/>
          </a:xfrm>
        </p:spPr>
        <p:txBody>
          <a:bodyPr>
            <a:normAutofit/>
          </a:bodyPr>
          <a:lstStyle/>
          <a:p>
            <a:r>
              <a:rPr lang="en-US" sz="2200" dirty="0"/>
              <a:t>The set of binary strings with a 1 in the 3</a:t>
            </a:r>
            <a:r>
              <a:rPr lang="en-US" sz="2200" baseline="30000" dirty="0"/>
              <a:t>rd</a:t>
            </a:r>
            <a:r>
              <a:rPr lang="en-US" sz="2200" dirty="0"/>
              <a:t> position from the end</a:t>
            </a:r>
          </a:p>
        </p:txBody>
      </p:sp>
    </p:spTree>
    <p:extLst>
      <p:ext uri="{BB962C8B-B14F-4D97-AF65-F5344CB8AC3E}">
        <p14:creationId xmlns:p14="http://schemas.microsoft.com/office/powerpoint/2010/main" val="854978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bit shift register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1514" y="310484"/>
            <a:ext cx="5037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“Remember the last three bits”</a:t>
            </a:r>
          </a:p>
        </p:txBody>
      </p:sp>
      <p:grpSp>
        <p:nvGrpSpPr>
          <p:cNvPr id="79" name="Group 4">
            <a:extLst>
              <a:ext uri="{FF2B5EF4-FFF2-40B4-BE49-F238E27FC236}">
                <a16:creationId xmlns:a16="http://schemas.microsoft.com/office/drawing/2014/main" id="{50565654-F670-EB4C-B4D9-9B8562D0127D}"/>
              </a:ext>
            </a:extLst>
          </p:cNvPr>
          <p:cNvGrpSpPr>
            <a:grpSpLocks/>
          </p:cNvGrpSpPr>
          <p:nvPr/>
        </p:nvGrpSpPr>
        <p:grpSpPr bwMode="auto">
          <a:xfrm>
            <a:off x="1824038" y="3703638"/>
            <a:ext cx="5791200" cy="2438400"/>
            <a:chOff x="1149" y="2333"/>
            <a:chExt cx="3648" cy="1536"/>
          </a:xfrm>
        </p:grpSpPr>
        <p:grpSp>
          <p:nvGrpSpPr>
            <p:cNvPr id="80" name="Group 5">
              <a:extLst>
                <a:ext uri="{FF2B5EF4-FFF2-40B4-BE49-F238E27FC236}">
                  <a16:creationId xmlns:a16="http://schemas.microsoft.com/office/drawing/2014/main" id="{1853996F-7923-F24A-8173-3FF4F1D315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5" y="2333"/>
              <a:ext cx="384" cy="384"/>
              <a:chOff x="1725" y="2333"/>
              <a:chExt cx="384" cy="384"/>
            </a:xfrm>
          </p:grpSpPr>
          <p:sp>
            <p:nvSpPr>
              <p:cNvPr id="102" name="Oval 6">
                <a:extLst>
                  <a:ext uri="{FF2B5EF4-FFF2-40B4-BE49-F238E27FC236}">
                    <a16:creationId xmlns:a16="http://schemas.microsoft.com/office/drawing/2014/main" id="{E20399AC-E7D4-0647-B23C-7018D8890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Text Box 7">
                <a:extLst>
                  <a:ext uri="{FF2B5EF4-FFF2-40B4-BE49-F238E27FC236}">
                    <a16:creationId xmlns:a16="http://schemas.microsoft.com/office/drawing/2014/main" id="{87CD8D18-F8E1-BE48-9D85-9C53830CAB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001</a:t>
                </a:r>
              </a:p>
            </p:txBody>
          </p:sp>
        </p:grpSp>
        <p:grpSp>
          <p:nvGrpSpPr>
            <p:cNvPr id="81" name="Group 8">
              <a:extLst>
                <a:ext uri="{FF2B5EF4-FFF2-40B4-BE49-F238E27FC236}">
                  <a16:creationId xmlns:a16="http://schemas.microsoft.com/office/drawing/2014/main" id="{6F11009D-1EB5-624E-99FF-2D704F009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7" y="2333"/>
              <a:ext cx="384" cy="384"/>
              <a:chOff x="3837" y="2333"/>
              <a:chExt cx="384" cy="384"/>
            </a:xfrm>
          </p:grpSpPr>
          <p:sp>
            <p:nvSpPr>
              <p:cNvPr id="100" name="Oval 9">
                <a:extLst>
                  <a:ext uri="{FF2B5EF4-FFF2-40B4-BE49-F238E27FC236}">
                    <a16:creationId xmlns:a16="http://schemas.microsoft.com/office/drawing/2014/main" id="{183624A8-DF33-6740-AD31-A5757070F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7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Text Box 10">
                <a:extLst>
                  <a:ext uri="{FF2B5EF4-FFF2-40B4-BE49-F238E27FC236}">
                    <a16:creationId xmlns:a16="http://schemas.microsoft.com/office/drawing/2014/main" id="{149B1FCF-97C5-B44C-951E-3FF01CF94E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7" y="2409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011</a:t>
                </a:r>
              </a:p>
            </p:txBody>
          </p:sp>
        </p:grpSp>
        <p:grpSp>
          <p:nvGrpSpPr>
            <p:cNvPr id="82" name="Group 11">
              <a:extLst>
                <a:ext uri="{FF2B5EF4-FFF2-40B4-BE49-F238E27FC236}">
                  <a16:creationId xmlns:a16="http://schemas.microsoft.com/office/drawing/2014/main" id="{FF6A220D-BB64-4344-8C10-ABE591C009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3" y="2909"/>
              <a:ext cx="384" cy="384"/>
              <a:chOff x="4413" y="2909"/>
              <a:chExt cx="384" cy="384"/>
            </a:xfrm>
          </p:grpSpPr>
          <p:sp>
            <p:nvSpPr>
              <p:cNvPr id="98" name="Oval 12">
                <a:extLst>
                  <a:ext uri="{FF2B5EF4-FFF2-40B4-BE49-F238E27FC236}">
                    <a16:creationId xmlns:a16="http://schemas.microsoft.com/office/drawing/2014/main" id="{D5D5469C-9099-B944-A2AA-F4B26FC14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3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Text Box 13">
                <a:extLst>
                  <a:ext uri="{FF2B5EF4-FFF2-40B4-BE49-F238E27FC236}">
                    <a16:creationId xmlns:a16="http://schemas.microsoft.com/office/drawing/2014/main" id="{B631832E-C719-194F-A86E-BFC1CBD5F6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1" y="2987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111</a:t>
                </a:r>
              </a:p>
            </p:txBody>
          </p:sp>
        </p:grpSp>
        <p:grpSp>
          <p:nvGrpSpPr>
            <p:cNvPr id="83" name="Group 14">
              <a:extLst>
                <a:ext uri="{FF2B5EF4-FFF2-40B4-BE49-F238E27FC236}">
                  <a16:creationId xmlns:a16="http://schemas.microsoft.com/office/drawing/2014/main" id="{C6C0D5C2-CF91-1641-AB38-771FDFD6B0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7" y="3485"/>
              <a:ext cx="384" cy="384"/>
              <a:chOff x="3837" y="3485"/>
              <a:chExt cx="384" cy="384"/>
            </a:xfrm>
          </p:grpSpPr>
          <p:sp>
            <p:nvSpPr>
              <p:cNvPr id="96" name="Oval 15">
                <a:extLst>
                  <a:ext uri="{FF2B5EF4-FFF2-40B4-BE49-F238E27FC236}">
                    <a16:creationId xmlns:a16="http://schemas.microsoft.com/office/drawing/2014/main" id="{ED985EF0-4598-3B4D-ADB6-2B01C6EB9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7" y="3485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Text Box 16">
                <a:extLst>
                  <a:ext uri="{FF2B5EF4-FFF2-40B4-BE49-F238E27FC236}">
                    <a16:creationId xmlns:a16="http://schemas.microsoft.com/office/drawing/2014/main" id="{95D9D24B-377F-0C43-AF2C-C2ACFBA49F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5" y="3563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110</a:t>
                </a:r>
              </a:p>
            </p:txBody>
          </p:sp>
        </p:grpSp>
        <p:grpSp>
          <p:nvGrpSpPr>
            <p:cNvPr id="84" name="Group 17">
              <a:extLst>
                <a:ext uri="{FF2B5EF4-FFF2-40B4-BE49-F238E27FC236}">
                  <a16:creationId xmlns:a16="http://schemas.microsoft.com/office/drawing/2014/main" id="{93B56E1D-E16E-724E-B35A-A86B12203D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1" y="2909"/>
              <a:ext cx="384" cy="384"/>
              <a:chOff x="3261" y="2909"/>
              <a:chExt cx="384" cy="384"/>
            </a:xfrm>
          </p:grpSpPr>
          <p:sp>
            <p:nvSpPr>
              <p:cNvPr id="94" name="Oval 18">
                <a:extLst>
                  <a:ext uri="{FF2B5EF4-FFF2-40B4-BE49-F238E27FC236}">
                    <a16:creationId xmlns:a16="http://schemas.microsoft.com/office/drawing/2014/main" id="{C7B1A068-69EA-F943-805F-F10E0327B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1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Text Box 19">
                <a:extLst>
                  <a:ext uri="{FF2B5EF4-FFF2-40B4-BE49-F238E27FC236}">
                    <a16:creationId xmlns:a16="http://schemas.microsoft.com/office/drawing/2014/main" id="{D6C08FD1-0278-264D-B480-39C50E52C5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9" y="2985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101</a:t>
                </a:r>
              </a:p>
            </p:txBody>
          </p:sp>
        </p:grpSp>
        <p:grpSp>
          <p:nvGrpSpPr>
            <p:cNvPr id="85" name="Group 20">
              <a:extLst>
                <a:ext uri="{FF2B5EF4-FFF2-40B4-BE49-F238E27FC236}">
                  <a16:creationId xmlns:a16="http://schemas.microsoft.com/office/drawing/2014/main" id="{BF0FD82B-EFD9-8E4E-9DFE-732A143D4C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1" y="2909"/>
              <a:ext cx="384" cy="384"/>
              <a:chOff x="2301" y="2909"/>
              <a:chExt cx="384" cy="384"/>
            </a:xfrm>
          </p:grpSpPr>
          <p:sp>
            <p:nvSpPr>
              <p:cNvPr id="92" name="Oval 21">
                <a:extLst>
                  <a:ext uri="{FF2B5EF4-FFF2-40B4-BE49-F238E27FC236}">
                    <a16:creationId xmlns:a16="http://schemas.microsoft.com/office/drawing/2014/main" id="{86EE5FA6-A954-F94C-BA1C-894876A39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1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Text Box 22">
                <a:extLst>
                  <a:ext uri="{FF2B5EF4-FFF2-40B4-BE49-F238E27FC236}">
                    <a16:creationId xmlns:a16="http://schemas.microsoft.com/office/drawing/2014/main" id="{6681027F-CBBA-C745-9EE9-18F3A846FC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9" y="2985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010</a:t>
                </a:r>
              </a:p>
            </p:txBody>
          </p:sp>
        </p:grpSp>
        <p:grpSp>
          <p:nvGrpSpPr>
            <p:cNvPr id="86" name="Group 23">
              <a:extLst>
                <a:ext uri="{FF2B5EF4-FFF2-40B4-BE49-F238E27FC236}">
                  <a16:creationId xmlns:a16="http://schemas.microsoft.com/office/drawing/2014/main" id="{EDB6B85C-3932-764A-90A6-675AC6FB9F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9" y="2909"/>
              <a:ext cx="384" cy="384"/>
              <a:chOff x="1149" y="2909"/>
              <a:chExt cx="384" cy="384"/>
            </a:xfrm>
          </p:grpSpPr>
          <p:sp>
            <p:nvSpPr>
              <p:cNvPr id="90" name="Oval 24">
                <a:extLst>
                  <a:ext uri="{FF2B5EF4-FFF2-40B4-BE49-F238E27FC236}">
                    <a16:creationId xmlns:a16="http://schemas.microsoft.com/office/drawing/2014/main" id="{0FA4F106-6881-084E-BC41-3B1AA1C28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9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Text Box 25">
                <a:extLst>
                  <a:ext uri="{FF2B5EF4-FFF2-40B4-BE49-F238E27FC236}">
                    <a16:creationId xmlns:a16="http://schemas.microsoft.com/office/drawing/2014/main" id="{2AC7759F-D594-C04B-BAD4-A327EF43F5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9" y="2997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000</a:t>
                </a:r>
              </a:p>
            </p:txBody>
          </p:sp>
        </p:grpSp>
        <p:grpSp>
          <p:nvGrpSpPr>
            <p:cNvPr id="87" name="Group 26">
              <a:extLst>
                <a:ext uri="{FF2B5EF4-FFF2-40B4-BE49-F238E27FC236}">
                  <a16:creationId xmlns:a16="http://schemas.microsoft.com/office/drawing/2014/main" id="{B380E362-5868-7D41-8C01-3E4A46E03E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5" y="3485"/>
              <a:ext cx="384" cy="384"/>
              <a:chOff x="1725" y="3485"/>
              <a:chExt cx="384" cy="384"/>
            </a:xfrm>
          </p:grpSpPr>
          <p:sp>
            <p:nvSpPr>
              <p:cNvPr id="88" name="Oval 27">
                <a:extLst>
                  <a:ext uri="{FF2B5EF4-FFF2-40B4-BE49-F238E27FC236}">
                    <a16:creationId xmlns:a16="http://schemas.microsoft.com/office/drawing/2014/main" id="{BEA73426-53CF-AA48-80C0-3C7C50EC1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5" y="3485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Text Box 28">
                <a:extLst>
                  <a:ext uri="{FF2B5EF4-FFF2-40B4-BE49-F238E27FC236}">
                    <a16:creationId xmlns:a16="http://schemas.microsoft.com/office/drawing/2014/main" id="{196AB9AF-0030-3249-9135-15ECB87B8E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" y="3561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100</a:t>
                </a:r>
              </a:p>
            </p:txBody>
          </p:sp>
        </p:grpSp>
      </p:grpSp>
      <p:grpSp>
        <p:nvGrpSpPr>
          <p:cNvPr id="104" name="Group 29">
            <a:extLst>
              <a:ext uri="{FF2B5EF4-FFF2-40B4-BE49-F238E27FC236}">
                <a16:creationId xmlns:a16="http://schemas.microsoft.com/office/drawing/2014/main" id="{794806CB-71ED-644A-96D9-2910AF5FF88F}"/>
              </a:ext>
            </a:extLst>
          </p:cNvPr>
          <p:cNvGrpSpPr>
            <a:grpSpLocks/>
          </p:cNvGrpSpPr>
          <p:nvPr/>
        </p:nvGrpSpPr>
        <p:grpSpPr bwMode="auto">
          <a:xfrm>
            <a:off x="3348041" y="3721100"/>
            <a:ext cx="2743200" cy="336550"/>
            <a:chOff x="2016" y="2603"/>
            <a:chExt cx="1728" cy="212"/>
          </a:xfrm>
        </p:grpSpPr>
        <p:cxnSp>
          <p:nvCxnSpPr>
            <p:cNvPr id="105" name="AutoShape 30">
              <a:extLst>
                <a:ext uri="{FF2B5EF4-FFF2-40B4-BE49-F238E27FC236}">
                  <a16:creationId xmlns:a16="http://schemas.microsoft.com/office/drawing/2014/main" id="{DE0E24A3-C753-8F44-B899-04A8CF8E6BA7}"/>
                </a:ext>
              </a:extLst>
            </p:cNvPr>
            <p:cNvCxnSpPr>
              <a:cxnSpLocks noChangeShapeType="1"/>
              <a:stCxn id="102" idx="6"/>
              <a:endCxn id="100" idx="2"/>
            </p:cNvCxnSpPr>
            <p:nvPr/>
          </p:nvCxnSpPr>
          <p:spPr bwMode="auto">
            <a:xfrm>
              <a:off x="2016" y="2784"/>
              <a:ext cx="172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6" name="Text Box 31">
              <a:extLst>
                <a:ext uri="{FF2B5EF4-FFF2-40B4-BE49-F238E27FC236}">
                  <a16:creationId xmlns:a16="http://schemas.microsoft.com/office/drawing/2014/main" id="{401C058D-8D29-EA43-B7F8-79175A026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4" y="2603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 dirty="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107" name="Group 32">
            <a:extLst>
              <a:ext uri="{FF2B5EF4-FFF2-40B4-BE49-F238E27FC236}">
                <a16:creationId xmlns:a16="http://schemas.microsoft.com/office/drawing/2014/main" id="{C35BD132-C965-3C4D-8F22-5D3D78B1907A}"/>
              </a:ext>
            </a:extLst>
          </p:cNvPr>
          <p:cNvGrpSpPr>
            <a:grpSpLocks/>
          </p:cNvGrpSpPr>
          <p:nvPr/>
        </p:nvGrpSpPr>
        <p:grpSpPr bwMode="auto">
          <a:xfrm>
            <a:off x="4173541" y="4349750"/>
            <a:ext cx="1092200" cy="358776"/>
            <a:chOff x="2536" y="2999"/>
            <a:chExt cx="688" cy="226"/>
          </a:xfrm>
        </p:grpSpPr>
        <p:cxnSp>
          <p:nvCxnSpPr>
            <p:cNvPr id="108" name="AutoShape 33">
              <a:extLst>
                <a:ext uri="{FF2B5EF4-FFF2-40B4-BE49-F238E27FC236}">
                  <a16:creationId xmlns:a16="http://schemas.microsoft.com/office/drawing/2014/main" id="{14D5A8EC-C552-4B40-AD14-EA4C32488B9B}"/>
                </a:ext>
              </a:extLst>
            </p:cNvPr>
            <p:cNvCxnSpPr>
              <a:cxnSpLocks noChangeShapeType="1"/>
              <a:stCxn id="92" idx="7"/>
              <a:endCxn id="94" idx="1"/>
            </p:cNvCxnSpPr>
            <p:nvPr/>
          </p:nvCxnSpPr>
          <p:spPr bwMode="auto">
            <a:xfrm rot="5400000" flipV="1">
              <a:off x="2879" y="2881"/>
              <a:ext cx="1" cy="688"/>
            </a:xfrm>
            <a:prstGeom prst="curvedConnector3">
              <a:avLst>
                <a:gd name="adj1" fmla="val -200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9" name="Text Box 34">
              <a:extLst>
                <a:ext uri="{FF2B5EF4-FFF2-40B4-BE49-F238E27FC236}">
                  <a16:creationId xmlns:a16="http://schemas.microsoft.com/office/drawing/2014/main" id="{1179CFCB-7CD2-1043-A1F6-59B7C4E11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2999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110" name="Group 38">
            <a:extLst>
              <a:ext uri="{FF2B5EF4-FFF2-40B4-BE49-F238E27FC236}">
                <a16:creationId xmlns:a16="http://schemas.microsoft.com/office/drawing/2014/main" id="{245C1BB7-710C-7042-BF97-15E76286AD03}"/>
              </a:ext>
            </a:extLst>
          </p:cNvPr>
          <p:cNvGrpSpPr>
            <a:grpSpLocks/>
          </p:cNvGrpSpPr>
          <p:nvPr/>
        </p:nvGrpSpPr>
        <p:grpSpPr bwMode="auto">
          <a:xfrm>
            <a:off x="2344740" y="4219575"/>
            <a:ext cx="482600" cy="487363"/>
            <a:chOff x="1384" y="2917"/>
            <a:chExt cx="304" cy="307"/>
          </a:xfrm>
        </p:grpSpPr>
        <p:cxnSp>
          <p:nvCxnSpPr>
            <p:cNvPr id="111" name="AutoShape 39">
              <a:extLst>
                <a:ext uri="{FF2B5EF4-FFF2-40B4-BE49-F238E27FC236}">
                  <a16:creationId xmlns:a16="http://schemas.microsoft.com/office/drawing/2014/main" id="{41D033B4-8E63-024E-A2C2-6A4B75B066A4}"/>
                </a:ext>
              </a:extLst>
            </p:cNvPr>
            <p:cNvCxnSpPr>
              <a:cxnSpLocks noChangeShapeType="1"/>
              <a:stCxn id="90" idx="7"/>
              <a:endCxn id="102" idx="3"/>
            </p:cNvCxnSpPr>
            <p:nvPr/>
          </p:nvCxnSpPr>
          <p:spPr bwMode="auto">
            <a:xfrm flipV="1">
              <a:off x="1384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12" name="Text Box 40">
              <a:extLst>
                <a:ext uri="{FF2B5EF4-FFF2-40B4-BE49-F238E27FC236}">
                  <a16:creationId xmlns:a16="http://schemas.microsoft.com/office/drawing/2014/main" id="{BE36E80B-634B-874E-901B-A3826C63F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917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113" name="Group 44">
            <a:extLst>
              <a:ext uri="{FF2B5EF4-FFF2-40B4-BE49-F238E27FC236}">
                <a16:creationId xmlns:a16="http://schemas.microsoft.com/office/drawing/2014/main" id="{081BF8F1-11C1-C440-8717-F5F40A3BA161}"/>
              </a:ext>
            </a:extLst>
          </p:cNvPr>
          <p:cNvGrpSpPr>
            <a:grpSpLocks/>
          </p:cNvGrpSpPr>
          <p:nvPr/>
        </p:nvGrpSpPr>
        <p:grpSpPr bwMode="auto">
          <a:xfrm>
            <a:off x="3259141" y="4186247"/>
            <a:ext cx="482600" cy="520701"/>
            <a:chOff x="1960" y="2896"/>
            <a:chExt cx="304" cy="328"/>
          </a:xfrm>
        </p:grpSpPr>
        <p:cxnSp>
          <p:nvCxnSpPr>
            <p:cNvPr id="114" name="AutoShape 45">
              <a:extLst>
                <a:ext uri="{FF2B5EF4-FFF2-40B4-BE49-F238E27FC236}">
                  <a16:creationId xmlns:a16="http://schemas.microsoft.com/office/drawing/2014/main" id="{49C3463D-1B30-ED48-8035-0806E5BC1D12}"/>
                </a:ext>
              </a:extLst>
            </p:cNvPr>
            <p:cNvCxnSpPr>
              <a:cxnSpLocks noChangeShapeType="1"/>
              <a:stCxn id="102" idx="5"/>
              <a:endCxn id="92" idx="1"/>
            </p:cNvCxnSpPr>
            <p:nvPr/>
          </p:nvCxnSpPr>
          <p:spPr bwMode="auto">
            <a:xfrm>
              <a:off x="1960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15" name="Text Box 46">
              <a:extLst>
                <a:ext uri="{FF2B5EF4-FFF2-40B4-BE49-F238E27FC236}">
                  <a16:creationId xmlns:a16="http://schemas.microsoft.com/office/drawing/2014/main" id="{1AFFB55E-0BC0-BE49-B646-DB83CCE1D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" y="2896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116" name="Group 54">
            <a:extLst>
              <a:ext uri="{FF2B5EF4-FFF2-40B4-BE49-F238E27FC236}">
                <a16:creationId xmlns:a16="http://schemas.microsoft.com/office/drawing/2014/main" id="{6EA0BE1A-20DA-7C49-ADB3-0EE7A1665457}"/>
              </a:ext>
            </a:extLst>
          </p:cNvPr>
          <p:cNvGrpSpPr>
            <a:grpSpLocks/>
          </p:cNvGrpSpPr>
          <p:nvPr/>
        </p:nvGrpSpPr>
        <p:grpSpPr bwMode="auto">
          <a:xfrm>
            <a:off x="5695950" y="4224339"/>
            <a:ext cx="484188" cy="482600"/>
            <a:chOff x="3495" y="2920"/>
            <a:chExt cx="305" cy="304"/>
          </a:xfrm>
        </p:grpSpPr>
        <p:cxnSp>
          <p:nvCxnSpPr>
            <p:cNvPr id="117" name="AutoShape 55">
              <a:extLst>
                <a:ext uri="{FF2B5EF4-FFF2-40B4-BE49-F238E27FC236}">
                  <a16:creationId xmlns:a16="http://schemas.microsoft.com/office/drawing/2014/main" id="{91824250-B99F-1146-860C-3BAFB9828CD2}"/>
                </a:ext>
              </a:extLst>
            </p:cNvPr>
            <p:cNvCxnSpPr>
              <a:cxnSpLocks noChangeShapeType="1"/>
              <a:stCxn id="94" idx="7"/>
              <a:endCxn id="100" idx="3"/>
            </p:cNvCxnSpPr>
            <p:nvPr/>
          </p:nvCxnSpPr>
          <p:spPr bwMode="auto">
            <a:xfrm flipV="1">
              <a:off x="3496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18" name="Text Box 56">
              <a:extLst>
                <a:ext uri="{FF2B5EF4-FFF2-40B4-BE49-F238E27FC236}">
                  <a16:creationId xmlns:a16="http://schemas.microsoft.com/office/drawing/2014/main" id="{3289A726-CEF3-AF40-85EE-5CDBFE3B5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5" y="2950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119" name="Group 57">
            <a:extLst>
              <a:ext uri="{FF2B5EF4-FFF2-40B4-BE49-F238E27FC236}">
                <a16:creationId xmlns:a16="http://schemas.microsoft.com/office/drawing/2014/main" id="{86AB533C-25EF-1C48-BBF5-5A12283C9937}"/>
              </a:ext>
            </a:extLst>
          </p:cNvPr>
          <p:cNvGrpSpPr>
            <a:grpSpLocks/>
          </p:cNvGrpSpPr>
          <p:nvPr/>
        </p:nvGrpSpPr>
        <p:grpSpPr bwMode="auto">
          <a:xfrm>
            <a:off x="7526338" y="4706939"/>
            <a:ext cx="620712" cy="431800"/>
            <a:chOff x="4648" y="3224"/>
            <a:chExt cx="391" cy="272"/>
          </a:xfrm>
        </p:grpSpPr>
        <p:cxnSp>
          <p:nvCxnSpPr>
            <p:cNvPr id="120" name="AutoShape 58">
              <a:extLst>
                <a:ext uri="{FF2B5EF4-FFF2-40B4-BE49-F238E27FC236}">
                  <a16:creationId xmlns:a16="http://schemas.microsoft.com/office/drawing/2014/main" id="{8ED8CB27-6FA5-1B46-9AAA-94E2A057E728}"/>
                </a:ext>
              </a:extLst>
            </p:cNvPr>
            <p:cNvCxnSpPr>
              <a:cxnSpLocks noChangeShapeType="1"/>
              <a:stCxn id="98" idx="5"/>
              <a:endCxn id="98" idx="7"/>
            </p:cNvCxnSpPr>
            <p:nvPr/>
          </p:nvCxnSpPr>
          <p:spPr bwMode="auto">
            <a:xfrm rot="5400000" flipH="1" flipV="1">
              <a:off x="4513" y="3359"/>
              <a:ext cx="272" cy="1"/>
            </a:xfrm>
            <a:prstGeom prst="curvedConnector5">
              <a:avLst>
                <a:gd name="adj1" fmla="val -73528"/>
                <a:gd name="adj2" fmla="val 36399986"/>
                <a:gd name="adj3" fmla="val 173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1" name="Text Box 59">
              <a:extLst>
                <a:ext uri="{FF2B5EF4-FFF2-40B4-BE49-F238E27FC236}">
                  <a16:creationId xmlns:a16="http://schemas.microsoft.com/office/drawing/2014/main" id="{85A618F9-1A09-0147-9D09-EED180E76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3" y="3232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122" name="Group 69">
            <a:extLst>
              <a:ext uri="{FF2B5EF4-FFF2-40B4-BE49-F238E27FC236}">
                <a16:creationId xmlns:a16="http://schemas.microsoft.com/office/drawing/2014/main" id="{57B0271C-7591-2E4D-91EB-00F6672E2164}"/>
              </a:ext>
            </a:extLst>
          </p:cNvPr>
          <p:cNvGrpSpPr>
            <a:grpSpLocks/>
          </p:cNvGrpSpPr>
          <p:nvPr/>
        </p:nvGrpSpPr>
        <p:grpSpPr bwMode="auto">
          <a:xfrm>
            <a:off x="6611938" y="4186247"/>
            <a:ext cx="500062" cy="520701"/>
            <a:chOff x="4072" y="2896"/>
            <a:chExt cx="315" cy="328"/>
          </a:xfrm>
        </p:grpSpPr>
        <p:cxnSp>
          <p:nvCxnSpPr>
            <p:cNvPr id="123" name="AutoShape 70">
              <a:extLst>
                <a:ext uri="{FF2B5EF4-FFF2-40B4-BE49-F238E27FC236}">
                  <a16:creationId xmlns:a16="http://schemas.microsoft.com/office/drawing/2014/main" id="{68E71F52-9D76-8C4B-BEFD-2C0DB269C109}"/>
                </a:ext>
              </a:extLst>
            </p:cNvPr>
            <p:cNvCxnSpPr>
              <a:cxnSpLocks noChangeShapeType="1"/>
              <a:stCxn id="100" idx="5"/>
              <a:endCxn id="98" idx="1"/>
            </p:cNvCxnSpPr>
            <p:nvPr/>
          </p:nvCxnSpPr>
          <p:spPr bwMode="auto">
            <a:xfrm>
              <a:off x="4072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4" name="Text Box 71">
              <a:extLst>
                <a:ext uri="{FF2B5EF4-FFF2-40B4-BE49-F238E27FC236}">
                  <a16:creationId xmlns:a16="http://schemas.microsoft.com/office/drawing/2014/main" id="{191519F6-D073-9247-B2E4-D4311B6D5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1" y="2896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125" name="Group 126">
            <a:extLst>
              <a:ext uri="{FF2B5EF4-FFF2-40B4-BE49-F238E27FC236}">
                <a16:creationId xmlns:a16="http://schemas.microsoft.com/office/drawing/2014/main" id="{FEF5E95D-3F40-404D-BFBC-0D48EAD64C1A}"/>
              </a:ext>
            </a:extLst>
          </p:cNvPr>
          <p:cNvGrpSpPr>
            <a:grpSpLocks/>
          </p:cNvGrpSpPr>
          <p:nvPr/>
        </p:nvGrpSpPr>
        <p:grpSpPr bwMode="auto">
          <a:xfrm>
            <a:off x="2344741" y="4313241"/>
            <a:ext cx="4813297" cy="1811332"/>
            <a:chOff x="2344741" y="4313243"/>
            <a:chExt cx="4813297" cy="1811332"/>
          </a:xfrm>
        </p:grpSpPr>
        <p:grpSp>
          <p:nvGrpSpPr>
            <p:cNvPr id="126" name="Group 35">
              <a:extLst>
                <a:ext uri="{FF2B5EF4-FFF2-40B4-BE49-F238E27FC236}">
                  <a16:creationId xmlns:a16="http://schemas.microsoft.com/office/drawing/2014/main" id="{F895B4A9-2A44-8B43-8A18-2E8933D46D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7175" y="4313243"/>
              <a:ext cx="295275" cy="1219200"/>
              <a:chOff x="1669" y="2976"/>
              <a:chExt cx="186" cy="768"/>
            </a:xfrm>
          </p:grpSpPr>
          <p:cxnSp>
            <p:nvCxnSpPr>
              <p:cNvPr id="148" name="AutoShape 36">
                <a:extLst>
                  <a:ext uri="{FF2B5EF4-FFF2-40B4-BE49-F238E27FC236}">
                    <a16:creationId xmlns:a16="http://schemas.microsoft.com/office/drawing/2014/main" id="{C3766669-3C1D-764E-B77D-D15EF0F1ED34}"/>
                  </a:ext>
                </a:extLst>
              </p:cNvPr>
              <p:cNvCxnSpPr>
                <a:cxnSpLocks noChangeShapeType="1"/>
                <a:stCxn id="88" idx="0"/>
                <a:endCxn id="102" idx="4"/>
              </p:cNvCxnSpPr>
              <p:nvPr/>
            </p:nvCxnSpPr>
            <p:spPr bwMode="auto">
              <a:xfrm flipV="1">
                <a:off x="1824" y="2976"/>
                <a:ext cx="0" cy="7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49" name="Text Box 37">
                <a:extLst>
                  <a:ext uri="{FF2B5EF4-FFF2-40B4-BE49-F238E27FC236}">
                    <a16:creationId xmlns:a16="http://schemas.microsoft.com/office/drawing/2014/main" id="{13CC9360-13BF-F14D-AED2-C6E62E132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9" y="325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27" name="Group 41">
              <a:extLst>
                <a:ext uri="{FF2B5EF4-FFF2-40B4-BE49-F238E27FC236}">
                  <a16:creationId xmlns:a16="http://schemas.microsoft.com/office/drawing/2014/main" id="{0DD0EF0F-19DE-C64C-ACF3-77BCE3A41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9141" y="5138738"/>
              <a:ext cx="482600" cy="512762"/>
              <a:chOff x="1960" y="3496"/>
              <a:chExt cx="304" cy="323"/>
            </a:xfrm>
          </p:grpSpPr>
          <p:cxnSp>
            <p:nvCxnSpPr>
              <p:cNvPr id="146" name="AutoShape 42">
                <a:extLst>
                  <a:ext uri="{FF2B5EF4-FFF2-40B4-BE49-F238E27FC236}">
                    <a16:creationId xmlns:a16="http://schemas.microsoft.com/office/drawing/2014/main" id="{FA1FD82A-DCCA-A249-ACC8-CE315919AAC4}"/>
                  </a:ext>
                </a:extLst>
              </p:cNvPr>
              <p:cNvCxnSpPr>
                <a:cxnSpLocks noChangeShapeType="1"/>
                <a:stCxn id="92" idx="3"/>
                <a:endCxn id="88" idx="7"/>
              </p:cNvCxnSpPr>
              <p:nvPr/>
            </p:nvCxnSpPr>
            <p:spPr bwMode="auto">
              <a:xfrm flipH="1">
                <a:off x="1960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47" name="Text Box 43">
                <a:extLst>
                  <a:ext uri="{FF2B5EF4-FFF2-40B4-BE49-F238E27FC236}">
                    <a16:creationId xmlns:a16="http://schemas.microsoft.com/office/drawing/2014/main" id="{8FA1D82A-470B-7848-8151-02922C5A8F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1" y="3607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128" name="Group 47">
              <a:extLst>
                <a:ext uri="{FF2B5EF4-FFF2-40B4-BE49-F238E27FC236}">
                  <a16:creationId xmlns:a16="http://schemas.microsoft.com/office/drawing/2014/main" id="{B267744E-3C1F-CE46-9D14-EC08F3AD68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4741" y="5138738"/>
              <a:ext cx="482600" cy="490537"/>
              <a:chOff x="1384" y="3496"/>
              <a:chExt cx="304" cy="309"/>
            </a:xfrm>
          </p:grpSpPr>
          <p:cxnSp>
            <p:nvCxnSpPr>
              <p:cNvPr id="144" name="AutoShape 48">
                <a:extLst>
                  <a:ext uri="{FF2B5EF4-FFF2-40B4-BE49-F238E27FC236}">
                    <a16:creationId xmlns:a16="http://schemas.microsoft.com/office/drawing/2014/main" id="{F36E2A46-C53E-CF40-B6C2-8EA6859B4E8B}"/>
                  </a:ext>
                </a:extLst>
              </p:cNvPr>
              <p:cNvCxnSpPr>
                <a:cxnSpLocks noChangeShapeType="1"/>
                <a:stCxn id="88" idx="1"/>
                <a:endCxn id="90" idx="5"/>
              </p:cNvCxnSpPr>
              <p:nvPr/>
            </p:nvCxnSpPr>
            <p:spPr bwMode="auto">
              <a:xfrm flipH="1" flipV="1">
                <a:off x="1384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45" name="Text Box 49">
                <a:extLst>
                  <a:ext uri="{FF2B5EF4-FFF2-40B4-BE49-F238E27FC236}">
                    <a16:creationId xmlns:a16="http://schemas.microsoft.com/office/drawing/2014/main" id="{A6627C24-5010-FA48-9BFE-0ECF03C1F3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3" y="3593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129" name="Group 51">
              <a:extLst>
                <a:ext uri="{FF2B5EF4-FFF2-40B4-BE49-F238E27FC236}">
                  <a16:creationId xmlns:a16="http://schemas.microsoft.com/office/drawing/2014/main" id="{A4F2EFB4-976C-FB4A-B74F-1E6B899D5B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3541" y="5138738"/>
              <a:ext cx="1092200" cy="355600"/>
              <a:chOff x="2536" y="3496"/>
              <a:chExt cx="688" cy="224"/>
            </a:xfrm>
          </p:grpSpPr>
          <p:cxnSp>
            <p:nvCxnSpPr>
              <p:cNvPr id="142" name="AutoShape 52">
                <a:extLst>
                  <a:ext uri="{FF2B5EF4-FFF2-40B4-BE49-F238E27FC236}">
                    <a16:creationId xmlns:a16="http://schemas.microsoft.com/office/drawing/2014/main" id="{53FBC16E-D7AF-344B-BD99-BA0A46893456}"/>
                  </a:ext>
                </a:extLst>
              </p:cNvPr>
              <p:cNvCxnSpPr>
                <a:cxnSpLocks noChangeShapeType="1"/>
                <a:stCxn id="94" idx="3"/>
                <a:endCxn id="92" idx="5"/>
              </p:cNvCxnSpPr>
              <p:nvPr/>
            </p:nvCxnSpPr>
            <p:spPr bwMode="auto">
              <a:xfrm rot="5400000">
                <a:off x="2879" y="3153"/>
                <a:ext cx="1" cy="688"/>
              </a:xfrm>
              <a:prstGeom prst="curvedConnector3">
                <a:avLst>
                  <a:gd name="adj1" fmla="val 200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43" name="Text Box 53">
                <a:extLst>
                  <a:ext uri="{FF2B5EF4-FFF2-40B4-BE49-F238E27FC236}">
                    <a16:creationId xmlns:a16="http://schemas.microsoft.com/office/drawing/2014/main" id="{53EF0319-FFAD-854B-ADA6-D109CE788B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0" y="3508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130" name="Group 60">
              <a:extLst>
                <a:ext uri="{FF2B5EF4-FFF2-40B4-BE49-F238E27FC236}">
                  <a16:creationId xmlns:a16="http://schemas.microsoft.com/office/drawing/2014/main" id="{4956B35D-3D82-DB4A-B65A-6F28DCC53D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7541" y="5138738"/>
              <a:ext cx="482600" cy="482600"/>
              <a:chOff x="3496" y="3496"/>
              <a:chExt cx="304" cy="304"/>
            </a:xfrm>
          </p:grpSpPr>
          <p:cxnSp>
            <p:nvCxnSpPr>
              <p:cNvPr id="140" name="AutoShape 61">
                <a:extLst>
                  <a:ext uri="{FF2B5EF4-FFF2-40B4-BE49-F238E27FC236}">
                    <a16:creationId xmlns:a16="http://schemas.microsoft.com/office/drawing/2014/main" id="{C44659C0-35D5-3043-95BB-922B6209DC34}"/>
                  </a:ext>
                </a:extLst>
              </p:cNvPr>
              <p:cNvCxnSpPr>
                <a:cxnSpLocks noChangeShapeType="1"/>
                <a:stCxn id="96" idx="1"/>
                <a:endCxn id="94" idx="5"/>
              </p:cNvCxnSpPr>
              <p:nvPr/>
            </p:nvCxnSpPr>
            <p:spPr bwMode="auto">
              <a:xfrm flipH="1" flipV="1">
                <a:off x="3496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41" name="Text Box 62">
                <a:extLst>
                  <a:ext uri="{FF2B5EF4-FFF2-40B4-BE49-F238E27FC236}">
                    <a16:creationId xmlns:a16="http://schemas.microsoft.com/office/drawing/2014/main" id="{4C8E1F1B-7F4B-6440-AF4A-991EC24B78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5" y="3582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31" name="Group 63">
              <a:extLst>
                <a:ext uri="{FF2B5EF4-FFF2-40B4-BE49-F238E27FC236}">
                  <a16:creationId xmlns:a16="http://schemas.microsoft.com/office/drawing/2014/main" id="{C7B608BA-CE75-AB4D-BE2D-B2E474F77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041" y="5788025"/>
              <a:ext cx="2743200" cy="336550"/>
              <a:chOff x="2016" y="3905"/>
              <a:chExt cx="1728" cy="212"/>
            </a:xfrm>
          </p:grpSpPr>
          <p:cxnSp>
            <p:nvCxnSpPr>
              <p:cNvPr id="138" name="AutoShape 64">
                <a:extLst>
                  <a:ext uri="{FF2B5EF4-FFF2-40B4-BE49-F238E27FC236}">
                    <a16:creationId xmlns:a16="http://schemas.microsoft.com/office/drawing/2014/main" id="{797143B6-E954-F046-8078-8E2A7FA5091F}"/>
                  </a:ext>
                </a:extLst>
              </p:cNvPr>
              <p:cNvCxnSpPr>
                <a:cxnSpLocks noChangeShapeType="1"/>
                <a:stCxn id="96" idx="2"/>
                <a:endCxn id="88" idx="6"/>
              </p:cNvCxnSpPr>
              <p:nvPr/>
            </p:nvCxnSpPr>
            <p:spPr bwMode="auto">
              <a:xfrm flipH="1">
                <a:off x="2016" y="3936"/>
                <a:ext cx="17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39" name="Text Box 65">
                <a:extLst>
                  <a:ext uri="{FF2B5EF4-FFF2-40B4-BE49-F238E27FC236}">
                    <a16:creationId xmlns:a16="http://schemas.microsoft.com/office/drawing/2014/main" id="{2C4BCE92-6D5F-0D41-B27A-86490ABCCD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3" y="390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132" name="Group 66">
              <a:extLst>
                <a:ext uri="{FF2B5EF4-FFF2-40B4-BE49-F238E27FC236}">
                  <a16:creationId xmlns:a16="http://schemas.microsoft.com/office/drawing/2014/main" id="{98668334-9316-CC4C-AFC4-B291042BDD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11938" y="5138738"/>
              <a:ext cx="546100" cy="482600"/>
              <a:chOff x="4072" y="3496"/>
              <a:chExt cx="344" cy="304"/>
            </a:xfrm>
          </p:grpSpPr>
          <p:cxnSp>
            <p:nvCxnSpPr>
              <p:cNvPr id="136" name="AutoShape 67">
                <a:extLst>
                  <a:ext uri="{FF2B5EF4-FFF2-40B4-BE49-F238E27FC236}">
                    <a16:creationId xmlns:a16="http://schemas.microsoft.com/office/drawing/2014/main" id="{7B6B270B-5707-B242-BC7F-73C72D8B7A4E}"/>
                  </a:ext>
                </a:extLst>
              </p:cNvPr>
              <p:cNvCxnSpPr>
                <a:cxnSpLocks noChangeShapeType="1"/>
                <a:stCxn id="98" idx="3"/>
                <a:endCxn id="96" idx="7"/>
              </p:cNvCxnSpPr>
              <p:nvPr/>
            </p:nvCxnSpPr>
            <p:spPr bwMode="auto">
              <a:xfrm flipH="1">
                <a:off x="4072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37" name="Text Box 68">
                <a:extLst>
                  <a:ext uri="{FF2B5EF4-FFF2-40B4-BE49-F238E27FC236}">
                    <a16:creationId xmlns:a16="http://schemas.microsoft.com/office/drawing/2014/main" id="{25BF443E-7515-F145-AEBB-BB5D1CAA6D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0" y="358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 dirty="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133" name="Group 72">
              <a:extLst>
                <a:ext uri="{FF2B5EF4-FFF2-40B4-BE49-F238E27FC236}">
                  <a16:creationId xmlns:a16="http://schemas.microsoft.com/office/drawing/2014/main" id="{CC42E5DB-5592-6840-B744-69642CDD19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1113" y="4313243"/>
              <a:ext cx="295275" cy="1219200"/>
              <a:chOff x="3914" y="2976"/>
              <a:chExt cx="186" cy="768"/>
            </a:xfrm>
          </p:grpSpPr>
          <p:cxnSp>
            <p:nvCxnSpPr>
              <p:cNvPr id="134" name="AutoShape 73">
                <a:extLst>
                  <a:ext uri="{FF2B5EF4-FFF2-40B4-BE49-F238E27FC236}">
                    <a16:creationId xmlns:a16="http://schemas.microsoft.com/office/drawing/2014/main" id="{7CDBCF34-8365-3645-87B3-7FE4CB9DD7F0}"/>
                  </a:ext>
                </a:extLst>
              </p:cNvPr>
              <p:cNvCxnSpPr>
                <a:cxnSpLocks noChangeShapeType="1"/>
                <a:stCxn id="100" idx="4"/>
                <a:endCxn id="96" idx="0"/>
              </p:cNvCxnSpPr>
              <p:nvPr/>
            </p:nvCxnSpPr>
            <p:spPr bwMode="auto">
              <a:xfrm>
                <a:off x="3936" y="2976"/>
                <a:ext cx="0" cy="7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35" name="Text Box 74">
                <a:extLst>
                  <a:ext uri="{FF2B5EF4-FFF2-40B4-BE49-F238E27FC236}">
                    <a16:creationId xmlns:a16="http://schemas.microsoft.com/office/drawing/2014/main" id="{0949E16E-F027-3C4F-A28E-0CBF3BEF4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4" y="3251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</p:grpSp>
      <p:grpSp>
        <p:nvGrpSpPr>
          <p:cNvPr id="150" name="Group 75">
            <a:extLst>
              <a:ext uri="{FF2B5EF4-FFF2-40B4-BE49-F238E27FC236}">
                <a16:creationId xmlns:a16="http://schemas.microsoft.com/office/drawing/2014/main" id="{136E9F83-4466-464F-84D8-7521D7E38114}"/>
              </a:ext>
            </a:extLst>
          </p:cNvPr>
          <p:cNvGrpSpPr>
            <a:grpSpLocks/>
          </p:cNvGrpSpPr>
          <p:nvPr/>
        </p:nvGrpSpPr>
        <p:grpSpPr bwMode="auto">
          <a:xfrm>
            <a:off x="1277940" y="4706941"/>
            <a:ext cx="636588" cy="431800"/>
            <a:chOff x="712" y="3224"/>
            <a:chExt cx="401" cy="272"/>
          </a:xfrm>
        </p:grpSpPr>
        <p:cxnSp>
          <p:nvCxnSpPr>
            <p:cNvPr id="151" name="AutoShape 76">
              <a:extLst>
                <a:ext uri="{FF2B5EF4-FFF2-40B4-BE49-F238E27FC236}">
                  <a16:creationId xmlns:a16="http://schemas.microsoft.com/office/drawing/2014/main" id="{CA9428DE-40F8-AE4A-B272-BE968EF3D9FF}"/>
                </a:ext>
              </a:extLst>
            </p:cNvPr>
            <p:cNvCxnSpPr>
              <a:cxnSpLocks noChangeShapeType="1"/>
              <a:stCxn id="90" idx="3"/>
              <a:endCxn id="90" idx="1"/>
            </p:cNvCxnSpPr>
            <p:nvPr/>
          </p:nvCxnSpPr>
          <p:spPr bwMode="auto">
            <a:xfrm rot="5400000" flipH="1" flipV="1">
              <a:off x="977" y="3359"/>
              <a:ext cx="272" cy="1"/>
            </a:xfrm>
            <a:prstGeom prst="curvedConnector5">
              <a:avLst>
                <a:gd name="adj1" fmla="val -73528"/>
                <a:gd name="adj2" fmla="val -38800014"/>
                <a:gd name="adj3" fmla="val 173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52" name="Text Box 77">
              <a:extLst>
                <a:ext uri="{FF2B5EF4-FFF2-40B4-BE49-F238E27FC236}">
                  <a16:creationId xmlns:a16="http://schemas.microsoft.com/office/drawing/2014/main" id="{6F44D8A4-790E-BB44-B07F-F27403A2F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" y="3265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AE3DFE8-18EC-384F-8332-F6CE911C989B}"/>
              </a:ext>
            </a:extLst>
          </p:cNvPr>
          <p:cNvCxnSpPr>
            <a:endCxn id="90" idx="0"/>
          </p:cNvCxnSpPr>
          <p:nvPr/>
        </p:nvCxnSpPr>
        <p:spPr>
          <a:xfrm>
            <a:off x="2128838" y="4349750"/>
            <a:ext cx="0" cy="2682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421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02544" y="1228727"/>
            <a:ext cx="6869112" cy="5219474"/>
            <a:chOff x="1277938" y="228600"/>
            <a:chExt cx="6869112" cy="5913438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2738438" y="3703638"/>
              <a:ext cx="609600" cy="609600"/>
              <a:chOff x="1725" y="2333"/>
              <a:chExt cx="384" cy="384"/>
            </a:xfrm>
          </p:grpSpPr>
          <p:sp>
            <p:nvSpPr>
              <p:cNvPr id="123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Text Box 7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001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6091238" y="3703638"/>
              <a:ext cx="609600" cy="609600"/>
              <a:chOff x="3837" y="2333"/>
              <a:chExt cx="384" cy="384"/>
            </a:xfrm>
          </p:grpSpPr>
          <p:sp>
            <p:nvSpPr>
              <p:cNvPr id="121" name="Oval 9"/>
              <p:cNvSpPr>
                <a:spLocks noChangeArrowheads="1"/>
              </p:cNvSpPr>
              <p:nvPr/>
            </p:nvSpPr>
            <p:spPr bwMode="auto">
              <a:xfrm>
                <a:off x="3837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Text Box 10"/>
              <p:cNvSpPr txBox="1">
                <a:spLocks noChangeArrowheads="1"/>
              </p:cNvSpPr>
              <p:nvPr/>
            </p:nvSpPr>
            <p:spPr bwMode="auto">
              <a:xfrm>
                <a:off x="3867" y="2409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011</a:t>
                </a: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7005638" y="4618038"/>
              <a:ext cx="609600" cy="609600"/>
              <a:chOff x="4413" y="2909"/>
              <a:chExt cx="384" cy="384"/>
            </a:xfrm>
          </p:grpSpPr>
          <p:sp>
            <p:nvSpPr>
              <p:cNvPr id="119" name="Oval 12"/>
              <p:cNvSpPr>
                <a:spLocks noChangeArrowheads="1"/>
              </p:cNvSpPr>
              <p:nvPr/>
            </p:nvSpPr>
            <p:spPr bwMode="auto">
              <a:xfrm>
                <a:off x="4413" y="2909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Text Box 13"/>
              <p:cNvSpPr txBox="1">
                <a:spLocks noChangeArrowheads="1"/>
              </p:cNvSpPr>
              <p:nvPr/>
            </p:nvSpPr>
            <p:spPr bwMode="auto">
              <a:xfrm>
                <a:off x="4451" y="2987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111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6091238" y="5532438"/>
              <a:ext cx="609600" cy="609600"/>
              <a:chOff x="3837" y="3485"/>
              <a:chExt cx="384" cy="384"/>
            </a:xfrm>
          </p:grpSpPr>
          <p:sp>
            <p:nvSpPr>
              <p:cNvPr id="117" name="Oval 15"/>
              <p:cNvSpPr>
                <a:spLocks noChangeArrowheads="1"/>
              </p:cNvSpPr>
              <p:nvPr/>
            </p:nvSpPr>
            <p:spPr bwMode="auto">
              <a:xfrm>
                <a:off x="3837" y="3485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Text Box 16"/>
              <p:cNvSpPr txBox="1">
                <a:spLocks noChangeArrowheads="1"/>
              </p:cNvSpPr>
              <p:nvPr/>
            </p:nvSpPr>
            <p:spPr bwMode="auto">
              <a:xfrm>
                <a:off x="3875" y="3563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110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5176838" y="4618038"/>
              <a:ext cx="609600" cy="609600"/>
              <a:chOff x="3261" y="2909"/>
              <a:chExt cx="384" cy="384"/>
            </a:xfrm>
          </p:grpSpPr>
          <p:sp>
            <p:nvSpPr>
              <p:cNvPr id="115" name="Oval 18"/>
              <p:cNvSpPr>
                <a:spLocks noChangeArrowheads="1"/>
              </p:cNvSpPr>
              <p:nvPr/>
            </p:nvSpPr>
            <p:spPr bwMode="auto">
              <a:xfrm>
                <a:off x="3261" y="2909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Text Box 19"/>
              <p:cNvSpPr txBox="1">
                <a:spLocks noChangeArrowheads="1"/>
              </p:cNvSpPr>
              <p:nvPr/>
            </p:nvSpPr>
            <p:spPr bwMode="auto">
              <a:xfrm>
                <a:off x="3289" y="2985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101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3652838" y="4618038"/>
              <a:ext cx="609600" cy="609600"/>
              <a:chOff x="2301" y="2909"/>
              <a:chExt cx="384" cy="384"/>
            </a:xfrm>
          </p:grpSpPr>
          <p:sp>
            <p:nvSpPr>
              <p:cNvPr id="113" name="Oval 21"/>
              <p:cNvSpPr>
                <a:spLocks noChangeArrowheads="1"/>
              </p:cNvSpPr>
              <p:nvPr/>
            </p:nvSpPr>
            <p:spPr bwMode="auto">
              <a:xfrm>
                <a:off x="2301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Text Box 22"/>
              <p:cNvSpPr txBox="1">
                <a:spLocks noChangeArrowheads="1"/>
              </p:cNvSpPr>
              <p:nvPr/>
            </p:nvSpPr>
            <p:spPr bwMode="auto">
              <a:xfrm>
                <a:off x="2329" y="2985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010</a:t>
                </a:r>
              </a:p>
            </p:txBody>
          </p:sp>
        </p:grpSp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1824038" y="4618038"/>
              <a:ext cx="609600" cy="609600"/>
              <a:chOff x="1149" y="2909"/>
              <a:chExt cx="384" cy="384"/>
            </a:xfrm>
          </p:grpSpPr>
          <p:sp>
            <p:nvSpPr>
              <p:cNvPr id="111" name="Oval 24"/>
              <p:cNvSpPr>
                <a:spLocks noChangeArrowheads="1"/>
              </p:cNvSpPr>
              <p:nvPr/>
            </p:nvSpPr>
            <p:spPr bwMode="auto">
              <a:xfrm>
                <a:off x="1149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Text Box 25"/>
              <p:cNvSpPr txBox="1">
                <a:spLocks noChangeArrowheads="1"/>
              </p:cNvSpPr>
              <p:nvPr/>
            </p:nvSpPr>
            <p:spPr bwMode="auto">
              <a:xfrm>
                <a:off x="1179" y="2997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000</a:t>
                </a:r>
              </a:p>
            </p:txBody>
          </p:sp>
        </p:grpSp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2738438" y="5532438"/>
              <a:ext cx="609600" cy="609600"/>
              <a:chOff x="1725" y="3485"/>
              <a:chExt cx="384" cy="384"/>
            </a:xfrm>
          </p:grpSpPr>
          <p:sp>
            <p:nvSpPr>
              <p:cNvPr id="109" name="Oval 27"/>
              <p:cNvSpPr>
                <a:spLocks noChangeArrowheads="1"/>
              </p:cNvSpPr>
              <p:nvPr/>
            </p:nvSpPr>
            <p:spPr bwMode="auto">
              <a:xfrm>
                <a:off x="1725" y="3485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Text Box 28"/>
              <p:cNvSpPr txBox="1">
                <a:spLocks noChangeArrowheads="1"/>
              </p:cNvSpPr>
              <p:nvPr/>
            </p:nvSpPr>
            <p:spPr bwMode="auto">
              <a:xfrm>
                <a:off x="1763" y="3561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100</a:t>
                </a:r>
              </a:p>
            </p:txBody>
          </p:sp>
        </p:grpSp>
        <p:grpSp>
          <p:nvGrpSpPr>
            <p:cNvPr id="12" name="Group 29"/>
            <p:cNvGrpSpPr>
              <a:grpSpLocks/>
            </p:cNvGrpSpPr>
            <p:nvPr/>
          </p:nvGrpSpPr>
          <p:grpSpPr bwMode="auto">
            <a:xfrm>
              <a:off x="3348038" y="3721100"/>
              <a:ext cx="2743200" cy="336550"/>
              <a:chOff x="2016" y="2603"/>
              <a:chExt cx="1728" cy="212"/>
            </a:xfrm>
          </p:grpSpPr>
          <p:cxnSp>
            <p:nvCxnSpPr>
              <p:cNvPr id="107" name="AutoShape 30"/>
              <p:cNvCxnSpPr>
                <a:cxnSpLocks noChangeShapeType="1"/>
                <a:stCxn id="123" idx="6"/>
                <a:endCxn id="121" idx="2"/>
              </p:cNvCxnSpPr>
              <p:nvPr/>
            </p:nvCxnSpPr>
            <p:spPr bwMode="auto">
              <a:xfrm>
                <a:off x="2016" y="2784"/>
                <a:ext cx="17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08" name="Text Box 31"/>
              <p:cNvSpPr txBox="1">
                <a:spLocks noChangeArrowheads="1"/>
              </p:cNvSpPr>
              <p:nvPr/>
            </p:nvSpPr>
            <p:spPr bwMode="auto">
              <a:xfrm>
                <a:off x="2804" y="2603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4173538" y="4349750"/>
              <a:ext cx="1092200" cy="358775"/>
              <a:chOff x="2536" y="2999"/>
              <a:chExt cx="688" cy="226"/>
            </a:xfrm>
          </p:grpSpPr>
          <p:cxnSp>
            <p:nvCxnSpPr>
              <p:cNvPr id="105" name="AutoShape 33"/>
              <p:cNvCxnSpPr>
                <a:cxnSpLocks noChangeShapeType="1"/>
                <a:stCxn id="113" idx="7"/>
                <a:endCxn id="115" idx="1"/>
              </p:cNvCxnSpPr>
              <p:nvPr/>
            </p:nvCxnSpPr>
            <p:spPr bwMode="auto">
              <a:xfrm rot="5400000" flipV="1">
                <a:off x="2879" y="2881"/>
                <a:ext cx="1" cy="688"/>
              </a:xfrm>
              <a:prstGeom prst="curvedConnector3">
                <a:avLst>
                  <a:gd name="adj1" fmla="val -200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06" name="Text Box 34"/>
              <p:cNvSpPr txBox="1">
                <a:spLocks noChangeArrowheads="1"/>
              </p:cNvSpPr>
              <p:nvPr/>
            </p:nvSpPr>
            <p:spPr bwMode="auto">
              <a:xfrm>
                <a:off x="2810" y="2999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344738" y="4219575"/>
              <a:ext cx="482600" cy="487363"/>
              <a:chOff x="1384" y="2917"/>
              <a:chExt cx="304" cy="307"/>
            </a:xfrm>
          </p:grpSpPr>
          <p:cxnSp>
            <p:nvCxnSpPr>
              <p:cNvPr id="103" name="AutoShape 39"/>
              <p:cNvCxnSpPr>
                <a:cxnSpLocks noChangeShapeType="1"/>
                <a:stCxn id="111" idx="7"/>
                <a:endCxn id="123" idx="3"/>
              </p:cNvCxnSpPr>
              <p:nvPr/>
            </p:nvCxnSpPr>
            <p:spPr bwMode="auto">
              <a:xfrm flipV="1">
                <a:off x="1384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04" name="Text Box 40"/>
              <p:cNvSpPr txBox="1">
                <a:spLocks noChangeArrowheads="1"/>
              </p:cNvSpPr>
              <p:nvPr/>
            </p:nvSpPr>
            <p:spPr bwMode="auto">
              <a:xfrm>
                <a:off x="1392" y="2917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3259138" y="4186238"/>
              <a:ext cx="482600" cy="520700"/>
              <a:chOff x="1960" y="2896"/>
              <a:chExt cx="304" cy="328"/>
            </a:xfrm>
          </p:grpSpPr>
          <p:cxnSp>
            <p:nvCxnSpPr>
              <p:cNvPr id="101" name="AutoShape 45"/>
              <p:cNvCxnSpPr>
                <a:cxnSpLocks noChangeShapeType="1"/>
                <a:stCxn id="123" idx="5"/>
                <a:endCxn id="113" idx="1"/>
              </p:cNvCxnSpPr>
              <p:nvPr/>
            </p:nvCxnSpPr>
            <p:spPr bwMode="auto">
              <a:xfrm>
                <a:off x="1960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02" name="Text Box 46"/>
              <p:cNvSpPr txBox="1">
                <a:spLocks noChangeArrowheads="1"/>
              </p:cNvSpPr>
              <p:nvPr/>
            </p:nvSpPr>
            <p:spPr bwMode="auto">
              <a:xfrm>
                <a:off x="2063" y="289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16" name="Group 54"/>
            <p:cNvGrpSpPr>
              <a:grpSpLocks/>
            </p:cNvGrpSpPr>
            <p:nvPr/>
          </p:nvGrpSpPr>
          <p:grpSpPr bwMode="auto">
            <a:xfrm>
              <a:off x="5695950" y="4224338"/>
              <a:ext cx="484188" cy="482600"/>
              <a:chOff x="3495" y="2920"/>
              <a:chExt cx="305" cy="304"/>
            </a:xfrm>
          </p:grpSpPr>
          <p:cxnSp>
            <p:nvCxnSpPr>
              <p:cNvPr id="99" name="AutoShape 55"/>
              <p:cNvCxnSpPr>
                <a:cxnSpLocks noChangeShapeType="1"/>
                <a:stCxn id="115" idx="7"/>
                <a:endCxn id="121" idx="3"/>
              </p:cNvCxnSpPr>
              <p:nvPr/>
            </p:nvCxnSpPr>
            <p:spPr bwMode="auto">
              <a:xfrm flipV="1">
                <a:off x="3496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00" name="Text Box 56"/>
              <p:cNvSpPr txBox="1">
                <a:spLocks noChangeArrowheads="1"/>
              </p:cNvSpPr>
              <p:nvPr/>
            </p:nvSpPr>
            <p:spPr bwMode="auto">
              <a:xfrm>
                <a:off x="3495" y="2950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7" name="Group 57"/>
            <p:cNvGrpSpPr>
              <a:grpSpLocks/>
            </p:cNvGrpSpPr>
            <p:nvPr/>
          </p:nvGrpSpPr>
          <p:grpSpPr bwMode="auto">
            <a:xfrm>
              <a:off x="7526338" y="4706938"/>
              <a:ext cx="620712" cy="431800"/>
              <a:chOff x="4648" y="3224"/>
              <a:chExt cx="391" cy="272"/>
            </a:xfrm>
          </p:grpSpPr>
          <p:cxnSp>
            <p:nvCxnSpPr>
              <p:cNvPr id="97" name="AutoShape 58"/>
              <p:cNvCxnSpPr>
                <a:cxnSpLocks noChangeShapeType="1"/>
                <a:stCxn id="119" idx="5"/>
                <a:endCxn id="119" idx="7"/>
              </p:cNvCxnSpPr>
              <p:nvPr/>
            </p:nvCxnSpPr>
            <p:spPr bwMode="auto">
              <a:xfrm rot="5400000" flipH="1" flipV="1">
                <a:off x="4513" y="3359"/>
                <a:ext cx="272" cy="1"/>
              </a:xfrm>
              <a:prstGeom prst="curvedConnector5">
                <a:avLst>
                  <a:gd name="adj1" fmla="val -73528"/>
                  <a:gd name="adj2" fmla="val 36399986"/>
                  <a:gd name="adj3" fmla="val 1735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98" name="Text Box 59"/>
              <p:cNvSpPr txBox="1">
                <a:spLocks noChangeArrowheads="1"/>
              </p:cNvSpPr>
              <p:nvPr/>
            </p:nvSpPr>
            <p:spPr bwMode="auto">
              <a:xfrm>
                <a:off x="4853" y="3232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8" name="Group 69"/>
            <p:cNvGrpSpPr>
              <a:grpSpLocks/>
            </p:cNvGrpSpPr>
            <p:nvPr/>
          </p:nvGrpSpPr>
          <p:grpSpPr bwMode="auto">
            <a:xfrm>
              <a:off x="6611938" y="4186238"/>
              <a:ext cx="500062" cy="520700"/>
              <a:chOff x="4072" y="2896"/>
              <a:chExt cx="315" cy="328"/>
            </a:xfrm>
          </p:grpSpPr>
          <p:cxnSp>
            <p:nvCxnSpPr>
              <p:cNvPr id="95" name="AutoShape 70"/>
              <p:cNvCxnSpPr>
                <a:cxnSpLocks noChangeShapeType="1"/>
                <a:stCxn id="121" idx="5"/>
                <a:endCxn id="119" idx="1"/>
              </p:cNvCxnSpPr>
              <p:nvPr/>
            </p:nvCxnSpPr>
            <p:spPr bwMode="auto">
              <a:xfrm>
                <a:off x="4072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96" name="Text Box 71"/>
              <p:cNvSpPr txBox="1">
                <a:spLocks noChangeArrowheads="1"/>
              </p:cNvSpPr>
              <p:nvPr/>
            </p:nvSpPr>
            <p:spPr bwMode="auto">
              <a:xfrm>
                <a:off x="4201" y="289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9" name="Group 126"/>
            <p:cNvGrpSpPr>
              <a:grpSpLocks/>
            </p:cNvGrpSpPr>
            <p:nvPr/>
          </p:nvGrpSpPr>
          <p:grpSpPr bwMode="auto">
            <a:xfrm>
              <a:off x="2344738" y="4313238"/>
              <a:ext cx="4813300" cy="1811337"/>
              <a:chOff x="2344738" y="4313238"/>
              <a:chExt cx="4813300" cy="1811337"/>
            </a:xfrm>
          </p:grpSpPr>
          <p:grpSp>
            <p:nvGrpSpPr>
              <p:cNvPr id="71" name="Group 35"/>
              <p:cNvGrpSpPr>
                <a:grpSpLocks/>
              </p:cNvGrpSpPr>
              <p:nvPr/>
            </p:nvGrpSpPr>
            <p:grpSpPr bwMode="auto">
              <a:xfrm>
                <a:off x="2797175" y="4313238"/>
                <a:ext cx="295275" cy="1219200"/>
                <a:chOff x="1669" y="2976"/>
                <a:chExt cx="186" cy="768"/>
              </a:xfrm>
            </p:grpSpPr>
            <p:cxnSp>
              <p:nvCxnSpPr>
                <p:cNvPr id="93" name="AutoShape 36"/>
                <p:cNvCxnSpPr>
                  <a:cxnSpLocks noChangeShapeType="1"/>
                  <a:stCxn id="109" idx="0"/>
                  <a:endCxn id="123" idx="4"/>
                </p:cNvCxnSpPr>
                <p:nvPr/>
              </p:nvCxnSpPr>
              <p:spPr bwMode="auto">
                <a:xfrm flipV="1">
                  <a:off x="1824" y="2976"/>
                  <a:ext cx="0" cy="7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94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669" y="3255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72" name="Group 41"/>
              <p:cNvGrpSpPr>
                <a:grpSpLocks/>
              </p:cNvGrpSpPr>
              <p:nvPr/>
            </p:nvGrpSpPr>
            <p:grpSpPr bwMode="auto">
              <a:xfrm>
                <a:off x="3259138" y="5138738"/>
                <a:ext cx="482600" cy="512762"/>
                <a:chOff x="1960" y="3496"/>
                <a:chExt cx="304" cy="323"/>
              </a:xfrm>
            </p:grpSpPr>
            <p:cxnSp>
              <p:nvCxnSpPr>
                <p:cNvPr id="91" name="AutoShape 42"/>
                <p:cNvCxnSpPr>
                  <a:cxnSpLocks noChangeShapeType="1"/>
                  <a:stCxn id="113" idx="3"/>
                  <a:endCxn id="109" idx="7"/>
                </p:cNvCxnSpPr>
                <p:nvPr/>
              </p:nvCxnSpPr>
              <p:spPr bwMode="auto">
                <a:xfrm flipH="1">
                  <a:off x="1960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9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071" y="3607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73" name="Group 47"/>
              <p:cNvGrpSpPr>
                <a:grpSpLocks/>
              </p:cNvGrpSpPr>
              <p:nvPr/>
            </p:nvGrpSpPr>
            <p:grpSpPr bwMode="auto">
              <a:xfrm>
                <a:off x="2344738" y="5138738"/>
                <a:ext cx="482600" cy="490537"/>
                <a:chOff x="1384" y="3496"/>
                <a:chExt cx="304" cy="309"/>
              </a:xfrm>
            </p:grpSpPr>
            <p:cxnSp>
              <p:nvCxnSpPr>
                <p:cNvPr id="89" name="AutoShape 48"/>
                <p:cNvCxnSpPr>
                  <a:cxnSpLocks noChangeShapeType="1"/>
                  <a:stCxn id="109" idx="1"/>
                  <a:endCxn id="111" idx="5"/>
                </p:cNvCxnSpPr>
                <p:nvPr/>
              </p:nvCxnSpPr>
              <p:spPr bwMode="auto">
                <a:xfrm flipH="1" flipV="1">
                  <a:off x="1384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90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393" y="3593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74" name="Group 51"/>
              <p:cNvGrpSpPr>
                <a:grpSpLocks/>
              </p:cNvGrpSpPr>
              <p:nvPr/>
            </p:nvGrpSpPr>
            <p:grpSpPr bwMode="auto">
              <a:xfrm>
                <a:off x="4173538" y="5138738"/>
                <a:ext cx="1092200" cy="355600"/>
                <a:chOff x="2536" y="3496"/>
                <a:chExt cx="688" cy="224"/>
              </a:xfrm>
            </p:grpSpPr>
            <p:cxnSp>
              <p:nvCxnSpPr>
                <p:cNvPr id="87" name="AutoShape 52"/>
                <p:cNvCxnSpPr>
                  <a:cxnSpLocks noChangeShapeType="1"/>
                  <a:stCxn id="115" idx="3"/>
                  <a:endCxn id="113" idx="5"/>
                </p:cNvCxnSpPr>
                <p:nvPr/>
              </p:nvCxnSpPr>
              <p:spPr bwMode="auto">
                <a:xfrm rot="5400000">
                  <a:off x="2879" y="3153"/>
                  <a:ext cx="1" cy="688"/>
                </a:xfrm>
                <a:prstGeom prst="curvedConnector3">
                  <a:avLst>
                    <a:gd name="adj1" fmla="val 20000009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88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810" y="3508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75" name="Group 60"/>
              <p:cNvGrpSpPr>
                <a:grpSpLocks/>
              </p:cNvGrpSpPr>
              <p:nvPr/>
            </p:nvGrpSpPr>
            <p:grpSpPr bwMode="auto">
              <a:xfrm>
                <a:off x="5697538" y="5138738"/>
                <a:ext cx="482600" cy="482600"/>
                <a:chOff x="3496" y="3496"/>
                <a:chExt cx="304" cy="304"/>
              </a:xfrm>
            </p:grpSpPr>
            <p:cxnSp>
              <p:nvCxnSpPr>
                <p:cNvPr id="85" name="AutoShape 61"/>
                <p:cNvCxnSpPr>
                  <a:cxnSpLocks noChangeShapeType="1"/>
                  <a:stCxn id="117" idx="1"/>
                  <a:endCxn id="115" idx="5"/>
                </p:cNvCxnSpPr>
                <p:nvPr/>
              </p:nvCxnSpPr>
              <p:spPr bwMode="auto">
                <a:xfrm flipH="1" flipV="1">
                  <a:off x="3496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86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515" y="3582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76" name="Group 63"/>
              <p:cNvGrpSpPr>
                <a:grpSpLocks/>
              </p:cNvGrpSpPr>
              <p:nvPr/>
            </p:nvGrpSpPr>
            <p:grpSpPr bwMode="auto">
              <a:xfrm>
                <a:off x="3348038" y="5788025"/>
                <a:ext cx="2743200" cy="336550"/>
                <a:chOff x="2016" y="3905"/>
                <a:chExt cx="1728" cy="212"/>
              </a:xfrm>
            </p:grpSpPr>
            <p:cxnSp>
              <p:nvCxnSpPr>
                <p:cNvPr id="83" name="AutoShape 64"/>
                <p:cNvCxnSpPr>
                  <a:cxnSpLocks noChangeShapeType="1"/>
                  <a:stCxn id="117" idx="2"/>
                  <a:endCxn id="109" idx="6"/>
                </p:cNvCxnSpPr>
                <p:nvPr/>
              </p:nvCxnSpPr>
              <p:spPr bwMode="auto">
                <a:xfrm flipH="1">
                  <a:off x="2016" y="3936"/>
                  <a:ext cx="172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84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823" y="3905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77" name="Group 66"/>
              <p:cNvGrpSpPr>
                <a:grpSpLocks/>
              </p:cNvGrpSpPr>
              <p:nvPr/>
            </p:nvGrpSpPr>
            <p:grpSpPr bwMode="auto">
              <a:xfrm>
                <a:off x="6611938" y="5138738"/>
                <a:ext cx="546100" cy="482600"/>
                <a:chOff x="4072" y="3496"/>
                <a:chExt cx="344" cy="304"/>
              </a:xfrm>
            </p:grpSpPr>
            <p:cxnSp>
              <p:nvCxnSpPr>
                <p:cNvPr id="81" name="AutoShape 67"/>
                <p:cNvCxnSpPr>
                  <a:cxnSpLocks noChangeShapeType="1"/>
                  <a:stCxn id="119" idx="3"/>
                  <a:endCxn id="117" idx="7"/>
                </p:cNvCxnSpPr>
                <p:nvPr/>
              </p:nvCxnSpPr>
              <p:spPr bwMode="auto">
                <a:xfrm flipH="1">
                  <a:off x="4072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8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230" y="3586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78" name="Group 72"/>
              <p:cNvGrpSpPr>
                <a:grpSpLocks/>
              </p:cNvGrpSpPr>
              <p:nvPr/>
            </p:nvGrpSpPr>
            <p:grpSpPr bwMode="auto">
              <a:xfrm>
                <a:off x="6361113" y="4313238"/>
                <a:ext cx="295275" cy="1219200"/>
                <a:chOff x="3914" y="2976"/>
                <a:chExt cx="186" cy="768"/>
              </a:xfrm>
            </p:grpSpPr>
            <p:cxnSp>
              <p:nvCxnSpPr>
                <p:cNvPr id="79" name="AutoShape 73"/>
                <p:cNvCxnSpPr>
                  <a:cxnSpLocks noChangeShapeType="1"/>
                  <a:stCxn id="121" idx="4"/>
                  <a:endCxn id="117" idx="0"/>
                </p:cNvCxnSpPr>
                <p:nvPr/>
              </p:nvCxnSpPr>
              <p:spPr bwMode="auto">
                <a:xfrm>
                  <a:off x="3936" y="2976"/>
                  <a:ext cx="0" cy="7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80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914" y="3251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20" name="Group 75"/>
            <p:cNvGrpSpPr>
              <a:grpSpLocks/>
            </p:cNvGrpSpPr>
            <p:nvPr/>
          </p:nvGrpSpPr>
          <p:grpSpPr bwMode="auto">
            <a:xfrm>
              <a:off x="1277938" y="4706938"/>
              <a:ext cx="636587" cy="431800"/>
              <a:chOff x="712" y="3224"/>
              <a:chExt cx="401" cy="272"/>
            </a:xfrm>
          </p:grpSpPr>
          <p:cxnSp>
            <p:nvCxnSpPr>
              <p:cNvPr id="69" name="AutoShape 76"/>
              <p:cNvCxnSpPr>
                <a:cxnSpLocks noChangeShapeType="1"/>
                <a:stCxn id="111" idx="3"/>
                <a:endCxn id="111" idx="1"/>
              </p:cNvCxnSpPr>
              <p:nvPr/>
            </p:nvCxnSpPr>
            <p:spPr bwMode="auto">
              <a:xfrm rot="5400000" flipH="1" flipV="1">
                <a:off x="977" y="3359"/>
                <a:ext cx="272" cy="1"/>
              </a:xfrm>
              <a:prstGeom prst="curvedConnector5">
                <a:avLst>
                  <a:gd name="adj1" fmla="val -73528"/>
                  <a:gd name="adj2" fmla="val -38800014"/>
                  <a:gd name="adj3" fmla="val 1735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70" name="Text Box 77"/>
              <p:cNvSpPr txBox="1">
                <a:spLocks noChangeArrowheads="1"/>
              </p:cNvSpPr>
              <p:nvPr/>
            </p:nvSpPr>
            <p:spPr bwMode="auto">
              <a:xfrm>
                <a:off x="712" y="326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4386263" y="228600"/>
              <a:ext cx="609600" cy="609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1" charset="-128"/>
              </a:endParaRPr>
            </a:p>
          </p:txBody>
        </p:sp>
        <p:grpSp>
          <p:nvGrpSpPr>
            <p:cNvPr id="22" name="Group 5"/>
            <p:cNvGrpSpPr>
              <a:grpSpLocks/>
            </p:cNvGrpSpPr>
            <p:nvPr/>
          </p:nvGrpSpPr>
          <p:grpSpPr bwMode="auto">
            <a:xfrm>
              <a:off x="5786438" y="1082675"/>
              <a:ext cx="609600" cy="609600"/>
              <a:chOff x="1725" y="2333"/>
              <a:chExt cx="384" cy="384"/>
            </a:xfrm>
          </p:grpSpPr>
          <p:sp>
            <p:nvSpPr>
              <p:cNvPr id="67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Text Box 7"/>
              <p:cNvSpPr txBox="1">
                <a:spLocks noChangeArrowheads="1"/>
              </p:cNvSpPr>
              <p:nvPr/>
            </p:nvSpPr>
            <p:spPr bwMode="auto">
              <a:xfrm>
                <a:off x="1837" y="2419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23" name="Group 5"/>
            <p:cNvGrpSpPr>
              <a:grpSpLocks/>
            </p:cNvGrpSpPr>
            <p:nvPr/>
          </p:nvGrpSpPr>
          <p:grpSpPr bwMode="auto">
            <a:xfrm>
              <a:off x="2894013" y="1082675"/>
              <a:ext cx="609600" cy="609600"/>
              <a:chOff x="1725" y="2333"/>
              <a:chExt cx="384" cy="384"/>
            </a:xfrm>
          </p:grpSpPr>
          <p:sp>
            <p:nvSpPr>
              <p:cNvPr id="65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Text Box 7"/>
              <p:cNvSpPr txBox="1">
                <a:spLocks noChangeArrowheads="1"/>
              </p:cNvSpPr>
              <p:nvPr/>
            </p:nvSpPr>
            <p:spPr bwMode="auto">
              <a:xfrm>
                <a:off x="1841" y="2419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 dirty="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24" name="Group 5"/>
            <p:cNvGrpSpPr>
              <a:grpSpLocks/>
            </p:cNvGrpSpPr>
            <p:nvPr/>
          </p:nvGrpSpPr>
          <p:grpSpPr bwMode="auto">
            <a:xfrm>
              <a:off x="2151063" y="2138363"/>
              <a:ext cx="609600" cy="609600"/>
              <a:chOff x="1725" y="2333"/>
              <a:chExt cx="384" cy="384"/>
            </a:xfrm>
          </p:grpSpPr>
          <p:sp>
            <p:nvSpPr>
              <p:cNvPr id="63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Text Box 7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2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</a:t>
                </a:r>
              </a:p>
            </p:txBody>
          </p:sp>
        </p:grpSp>
        <p:grpSp>
          <p:nvGrpSpPr>
            <p:cNvPr id="25" name="Group 5"/>
            <p:cNvGrpSpPr>
              <a:grpSpLocks/>
            </p:cNvGrpSpPr>
            <p:nvPr/>
          </p:nvGrpSpPr>
          <p:grpSpPr bwMode="auto">
            <a:xfrm>
              <a:off x="3582988" y="2154238"/>
              <a:ext cx="609600" cy="609600"/>
              <a:chOff x="1725" y="2333"/>
              <a:chExt cx="384" cy="384"/>
            </a:xfrm>
          </p:grpSpPr>
          <p:sp>
            <p:nvSpPr>
              <p:cNvPr id="61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Text Box 7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2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</a:t>
                </a:r>
              </a:p>
            </p:txBody>
          </p:sp>
        </p:grpSp>
        <p:grpSp>
          <p:nvGrpSpPr>
            <p:cNvPr id="26" name="Group 5"/>
            <p:cNvGrpSpPr>
              <a:grpSpLocks/>
            </p:cNvGrpSpPr>
            <p:nvPr/>
          </p:nvGrpSpPr>
          <p:grpSpPr bwMode="auto">
            <a:xfrm>
              <a:off x="5129213" y="2114550"/>
              <a:ext cx="609600" cy="609600"/>
              <a:chOff x="1725" y="2333"/>
              <a:chExt cx="384" cy="384"/>
            </a:xfrm>
          </p:grpSpPr>
          <p:sp>
            <p:nvSpPr>
              <p:cNvPr id="59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7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2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27" name="Group 5"/>
            <p:cNvGrpSpPr>
              <a:grpSpLocks/>
            </p:cNvGrpSpPr>
            <p:nvPr/>
          </p:nvGrpSpPr>
          <p:grpSpPr bwMode="auto">
            <a:xfrm>
              <a:off x="6665913" y="2098675"/>
              <a:ext cx="609600" cy="609600"/>
              <a:chOff x="1725" y="2333"/>
              <a:chExt cx="384" cy="384"/>
            </a:xfrm>
          </p:grpSpPr>
          <p:sp>
            <p:nvSpPr>
              <p:cNvPr id="57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Text Box 7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2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</a:t>
                </a:r>
              </a:p>
            </p:txBody>
          </p:sp>
        </p:grpSp>
        <p:cxnSp>
          <p:nvCxnSpPr>
            <p:cNvPr id="28" name="AutoShape 70"/>
            <p:cNvCxnSpPr>
              <a:cxnSpLocks noChangeShapeType="1"/>
              <a:endCxn id="67" idx="1"/>
            </p:cNvCxnSpPr>
            <p:nvPr/>
          </p:nvCxnSpPr>
          <p:spPr bwMode="auto">
            <a:xfrm>
              <a:off x="4935538" y="711200"/>
              <a:ext cx="939800" cy="4603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AutoShape 70"/>
            <p:cNvCxnSpPr>
              <a:cxnSpLocks noChangeShapeType="1"/>
              <a:endCxn id="57" idx="1"/>
            </p:cNvCxnSpPr>
            <p:nvPr/>
          </p:nvCxnSpPr>
          <p:spPr bwMode="auto">
            <a:xfrm>
              <a:off x="6335713" y="1557338"/>
              <a:ext cx="419100" cy="6302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AutoShape 70"/>
            <p:cNvCxnSpPr>
              <a:cxnSpLocks noChangeShapeType="1"/>
              <a:endCxn id="59" idx="7"/>
            </p:cNvCxnSpPr>
            <p:nvPr/>
          </p:nvCxnSpPr>
          <p:spPr bwMode="auto">
            <a:xfrm flipH="1">
              <a:off x="5649913" y="1643063"/>
              <a:ext cx="265112" cy="5603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" name="AutoShape 70"/>
            <p:cNvCxnSpPr>
              <a:cxnSpLocks noChangeShapeType="1"/>
              <a:endCxn id="65" idx="7"/>
            </p:cNvCxnSpPr>
            <p:nvPr/>
          </p:nvCxnSpPr>
          <p:spPr bwMode="auto">
            <a:xfrm flipH="1">
              <a:off x="3414713" y="669925"/>
              <a:ext cx="1023937" cy="5016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" name="AutoShape 70"/>
            <p:cNvCxnSpPr>
              <a:cxnSpLocks noChangeShapeType="1"/>
              <a:endCxn id="63" idx="0"/>
            </p:cNvCxnSpPr>
            <p:nvPr/>
          </p:nvCxnSpPr>
          <p:spPr bwMode="auto">
            <a:xfrm flipH="1">
              <a:off x="2455863" y="1589088"/>
              <a:ext cx="520700" cy="5492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3" name="AutoShape 70"/>
            <p:cNvCxnSpPr>
              <a:cxnSpLocks noChangeShapeType="1"/>
              <a:endCxn id="61" idx="1"/>
            </p:cNvCxnSpPr>
            <p:nvPr/>
          </p:nvCxnSpPr>
          <p:spPr bwMode="auto">
            <a:xfrm>
              <a:off x="3357563" y="1643063"/>
              <a:ext cx="314325" cy="6000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4" name="Text Box 59"/>
            <p:cNvSpPr txBox="1">
              <a:spLocks noChangeArrowheads="1"/>
            </p:cNvSpPr>
            <p:nvPr/>
          </p:nvSpPr>
          <p:spPr bwMode="auto">
            <a:xfrm>
              <a:off x="6440488" y="157321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sp>
          <p:nvSpPr>
            <p:cNvPr id="35" name="Text Box 59"/>
            <p:cNvSpPr txBox="1">
              <a:spLocks noChangeArrowheads="1"/>
            </p:cNvSpPr>
            <p:nvPr/>
          </p:nvSpPr>
          <p:spPr bwMode="auto">
            <a:xfrm>
              <a:off x="3422650" y="1692275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sp>
          <p:nvSpPr>
            <p:cNvPr id="36" name="Text Box 59"/>
            <p:cNvSpPr txBox="1">
              <a:spLocks noChangeArrowheads="1"/>
            </p:cNvSpPr>
            <p:nvPr/>
          </p:nvSpPr>
          <p:spPr bwMode="auto">
            <a:xfrm>
              <a:off x="4543425" y="2654300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sp>
          <p:nvSpPr>
            <p:cNvPr id="37" name="Text Box 68"/>
            <p:cNvSpPr txBox="1">
              <a:spLocks noChangeArrowheads="1"/>
            </p:cNvSpPr>
            <p:nvPr/>
          </p:nvSpPr>
          <p:spPr bwMode="auto">
            <a:xfrm>
              <a:off x="3686175" y="669925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sp>
          <p:nvSpPr>
            <p:cNvPr id="38" name="Text Box 68"/>
            <p:cNvSpPr txBox="1">
              <a:spLocks noChangeArrowheads="1"/>
            </p:cNvSpPr>
            <p:nvPr/>
          </p:nvSpPr>
          <p:spPr bwMode="auto">
            <a:xfrm>
              <a:off x="2473325" y="157321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sp>
          <p:nvSpPr>
            <p:cNvPr id="39" name="Text Box 68"/>
            <p:cNvSpPr txBox="1">
              <a:spLocks noChangeArrowheads="1"/>
            </p:cNvSpPr>
            <p:nvPr/>
          </p:nvSpPr>
          <p:spPr bwMode="auto">
            <a:xfrm>
              <a:off x="5549900" y="1633538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cxnSp>
          <p:nvCxnSpPr>
            <p:cNvPr id="40" name="AutoShape 70"/>
            <p:cNvCxnSpPr>
              <a:cxnSpLocks noChangeShapeType="1"/>
              <a:endCxn id="111" idx="0"/>
            </p:cNvCxnSpPr>
            <p:nvPr/>
          </p:nvCxnSpPr>
          <p:spPr bwMode="auto">
            <a:xfrm flipH="1">
              <a:off x="2128838" y="2732088"/>
              <a:ext cx="207962" cy="18859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" name="AutoShape 70"/>
            <p:cNvCxnSpPr>
              <a:cxnSpLocks noChangeShapeType="1"/>
            </p:cNvCxnSpPr>
            <p:nvPr/>
          </p:nvCxnSpPr>
          <p:spPr bwMode="auto">
            <a:xfrm>
              <a:off x="2586038" y="2708275"/>
              <a:ext cx="457200" cy="9953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2" name="Text Box 68"/>
            <p:cNvSpPr txBox="1">
              <a:spLocks noChangeArrowheads="1"/>
            </p:cNvSpPr>
            <p:nvPr/>
          </p:nvSpPr>
          <p:spPr bwMode="auto">
            <a:xfrm>
              <a:off x="1982788" y="321151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cxnSp>
          <p:nvCxnSpPr>
            <p:cNvPr id="43" name="AutoShape 70"/>
            <p:cNvCxnSpPr>
              <a:cxnSpLocks noChangeShapeType="1"/>
              <a:endCxn id="113" idx="0"/>
            </p:cNvCxnSpPr>
            <p:nvPr/>
          </p:nvCxnSpPr>
          <p:spPr bwMode="auto">
            <a:xfrm>
              <a:off x="3808413" y="2747963"/>
              <a:ext cx="149225" cy="18700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" name="AutoShape 70"/>
            <p:cNvCxnSpPr>
              <a:cxnSpLocks noChangeShapeType="1"/>
            </p:cNvCxnSpPr>
            <p:nvPr/>
          </p:nvCxnSpPr>
          <p:spPr bwMode="auto">
            <a:xfrm>
              <a:off x="4064000" y="2689225"/>
              <a:ext cx="2332038" cy="10144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" name="AutoShape 70"/>
            <p:cNvCxnSpPr>
              <a:cxnSpLocks noChangeShapeType="1"/>
              <a:endCxn id="109" idx="0"/>
            </p:cNvCxnSpPr>
            <p:nvPr/>
          </p:nvCxnSpPr>
          <p:spPr bwMode="auto">
            <a:xfrm flipH="1">
              <a:off x="3043238" y="2676525"/>
              <a:ext cx="2208212" cy="28559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" name="AutoShape 70"/>
            <p:cNvCxnSpPr>
              <a:cxnSpLocks noChangeShapeType="1"/>
              <a:endCxn id="115" idx="0"/>
            </p:cNvCxnSpPr>
            <p:nvPr/>
          </p:nvCxnSpPr>
          <p:spPr bwMode="auto">
            <a:xfrm flipH="1">
              <a:off x="5481638" y="2732088"/>
              <a:ext cx="36512" cy="18859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" name="AutoShape 70"/>
            <p:cNvCxnSpPr>
              <a:cxnSpLocks noChangeShapeType="1"/>
              <a:endCxn id="117" idx="0"/>
            </p:cNvCxnSpPr>
            <p:nvPr/>
          </p:nvCxnSpPr>
          <p:spPr bwMode="auto">
            <a:xfrm flipH="1">
              <a:off x="6396038" y="2676525"/>
              <a:ext cx="460375" cy="28559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" name="AutoShape 70"/>
            <p:cNvCxnSpPr>
              <a:cxnSpLocks noChangeShapeType="1"/>
              <a:endCxn id="119" idx="0"/>
            </p:cNvCxnSpPr>
            <p:nvPr/>
          </p:nvCxnSpPr>
          <p:spPr bwMode="auto">
            <a:xfrm>
              <a:off x="7116763" y="2671763"/>
              <a:ext cx="193675" cy="19462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9" name="Text Box 68"/>
            <p:cNvSpPr txBox="1">
              <a:spLocks noChangeArrowheads="1"/>
            </p:cNvSpPr>
            <p:nvPr/>
          </p:nvSpPr>
          <p:spPr bwMode="auto">
            <a:xfrm>
              <a:off x="3624263" y="321151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sp>
          <p:nvSpPr>
            <p:cNvPr id="50" name="Text Box 68"/>
            <p:cNvSpPr txBox="1">
              <a:spLocks noChangeArrowheads="1"/>
            </p:cNvSpPr>
            <p:nvPr/>
          </p:nvSpPr>
          <p:spPr bwMode="auto">
            <a:xfrm>
              <a:off x="4441825" y="321151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sp>
          <p:nvSpPr>
            <p:cNvPr id="51" name="Text Box 68"/>
            <p:cNvSpPr txBox="1">
              <a:spLocks noChangeArrowheads="1"/>
            </p:cNvSpPr>
            <p:nvPr/>
          </p:nvSpPr>
          <p:spPr bwMode="auto">
            <a:xfrm>
              <a:off x="6478588" y="321151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sp>
          <p:nvSpPr>
            <p:cNvPr id="52" name="Text Box 59"/>
            <p:cNvSpPr txBox="1">
              <a:spLocks noChangeArrowheads="1"/>
            </p:cNvSpPr>
            <p:nvPr/>
          </p:nvSpPr>
          <p:spPr bwMode="auto">
            <a:xfrm>
              <a:off x="2814638" y="3048000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sp>
          <p:nvSpPr>
            <p:cNvPr id="53" name="Text Box 59"/>
            <p:cNvSpPr txBox="1">
              <a:spLocks noChangeArrowheads="1"/>
            </p:cNvSpPr>
            <p:nvPr/>
          </p:nvSpPr>
          <p:spPr bwMode="auto">
            <a:xfrm>
              <a:off x="5481638" y="724958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sp>
          <p:nvSpPr>
            <p:cNvPr id="54" name="Text Box 59"/>
            <p:cNvSpPr txBox="1">
              <a:spLocks noChangeArrowheads="1"/>
            </p:cNvSpPr>
            <p:nvPr/>
          </p:nvSpPr>
          <p:spPr bwMode="auto">
            <a:xfrm>
              <a:off x="5475288" y="287496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sp>
          <p:nvSpPr>
            <p:cNvPr id="55" name="Text Box 59"/>
            <p:cNvSpPr txBox="1">
              <a:spLocks noChangeArrowheads="1"/>
            </p:cNvSpPr>
            <p:nvPr/>
          </p:nvSpPr>
          <p:spPr bwMode="auto">
            <a:xfrm>
              <a:off x="7162800" y="3195638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cxnSp>
          <p:nvCxnSpPr>
            <p:cNvPr id="56" name="AutoShape 30"/>
            <p:cNvCxnSpPr>
              <a:cxnSpLocks noChangeShapeType="1"/>
            </p:cNvCxnSpPr>
            <p:nvPr/>
          </p:nvCxnSpPr>
          <p:spPr bwMode="auto">
            <a:xfrm>
              <a:off x="3981450" y="457200"/>
              <a:ext cx="361950" cy="0"/>
            </a:xfrm>
            <a:prstGeom prst="straightConnector1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2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set of binary strings with a 1 in the 3</a:t>
            </a:r>
            <a:r>
              <a:rPr lang="en-US" sz="2200" baseline="30000" dirty="0"/>
              <a:t>rd</a:t>
            </a:r>
            <a:r>
              <a:rPr lang="en-US" sz="2200" dirty="0"/>
              <a:t> position from the end</a:t>
            </a:r>
          </a:p>
        </p:txBody>
      </p:sp>
    </p:spTree>
    <p:extLst>
      <p:ext uri="{BB962C8B-B14F-4D97-AF65-F5344CB8AC3E}">
        <p14:creationId xmlns:p14="http://schemas.microsoft.com/office/powerpoint/2010/main" val="310310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2" name="Group 4"/>
          <p:cNvGrpSpPr>
            <a:grpSpLocks/>
          </p:cNvGrpSpPr>
          <p:nvPr/>
        </p:nvGrpSpPr>
        <p:grpSpPr bwMode="auto">
          <a:xfrm>
            <a:off x="1824038" y="3703638"/>
            <a:ext cx="5791200" cy="2438400"/>
            <a:chOff x="1149" y="2333"/>
            <a:chExt cx="3648" cy="1536"/>
          </a:xfrm>
        </p:grpSpPr>
        <p:grpSp>
          <p:nvGrpSpPr>
            <p:cNvPr id="9272" name="Group 5"/>
            <p:cNvGrpSpPr>
              <a:grpSpLocks/>
            </p:cNvGrpSpPr>
            <p:nvPr/>
          </p:nvGrpSpPr>
          <p:grpSpPr bwMode="auto">
            <a:xfrm>
              <a:off x="1725" y="2333"/>
              <a:ext cx="384" cy="384"/>
              <a:chOff x="1725" y="2333"/>
              <a:chExt cx="384" cy="384"/>
            </a:xfrm>
          </p:grpSpPr>
          <p:sp>
            <p:nvSpPr>
              <p:cNvPr id="9294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5" name="Text Box 7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001</a:t>
                </a:r>
              </a:p>
            </p:txBody>
          </p:sp>
        </p:grpSp>
        <p:grpSp>
          <p:nvGrpSpPr>
            <p:cNvPr id="9273" name="Group 8"/>
            <p:cNvGrpSpPr>
              <a:grpSpLocks/>
            </p:cNvGrpSpPr>
            <p:nvPr/>
          </p:nvGrpSpPr>
          <p:grpSpPr bwMode="auto">
            <a:xfrm>
              <a:off x="3837" y="2333"/>
              <a:ext cx="384" cy="384"/>
              <a:chOff x="3837" y="2333"/>
              <a:chExt cx="384" cy="384"/>
            </a:xfrm>
          </p:grpSpPr>
          <p:sp>
            <p:nvSpPr>
              <p:cNvPr id="9292" name="Oval 9"/>
              <p:cNvSpPr>
                <a:spLocks noChangeArrowheads="1"/>
              </p:cNvSpPr>
              <p:nvPr/>
            </p:nvSpPr>
            <p:spPr bwMode="auto">
              <a:xfrm>
                <a:off x="3837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3" name="Text Box 10"/>
              <p:cNvSpPr txBox="1">
                <a:spLocks noChangeArrowheads="1"/>
              </p:cNvSpPr>
              <p:nvPr/>
            </p:nvSpPr>
            <p:spPr bwMode="auto">
              <a:xfrm>
                <a:off x="3867" y="2409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011</a:t>
                </a:r>
              </a:p>
            </p:txBody>
          </p:sp>
        </p:grpSp>
        <p:grpSp>
          <p:nvGrpSpPr>
            <p:cNvPr id="9274" name="Group 11"/>
            <p:cNvGrpSpPr>
              <a:grpSpLocks/>
            </p:cNvGrpSpPr>
            <p:nvPr/>
          </p:nvGrpSpPr>
          <p:grpSpPr bwMode="auto">
            <a:xfrm>
              <a:off x="4413" y="2909"/>
              <a:ext cx="384" cy="384"/>
              <a:chOff x="4413" y="2909"/>
              <a:chExt cx="384" cy="384"/>
            </a:xfrm>
          </p:grpSpPr>
          <p:sp>
            <p:nvSpPr>
              <p:cNvPr id="9290" name="Oval 12"/>
              <p:cNvSpPr>
                <a:spLocks noChangeArrowheads="1"/>
              </p:cNvSpPr>
              <p:nvPr/>
            </p:nvSpPr>
            <p:spPr bwMode="auto">
              <a:xfrm>
                <a:off x="4413" y="2909"/>
                <a:ext cx="384" cy="384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1" name="Text Box 13"/>
              <p:cNvSpPr txBox="1">
                <a:spLocks noChangeArrowheads="1"/>
              </p:cNvSpPr>
              <p:nvPr/>
            </p:nvSpPr>
            <p:spPr bwMode="auto">
              <a:xfrm>
                <a:off x="4451" y="2987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111</a:t>
                </a:r>
              </a:p>
            </p:txBody>
          </p:sp>
        </p:grpSp>
        <p:grpSp>
          <p:nvGrpSpPr>
            <p:cNvPr id="9275" name="Group 14"/>
            <p:cNvGrpSpPr>
              <a:grpSpLocks/>
            </p:cNvGrpSpPr>
            <p:nvPr/>
          </p:nvGrpSpPr>
          <p:grpSpPr bwMode="auto">
            <a:xfrm>
              <a:off x="3837" y="3485"/>
              <a:ext cx="384" cy="384"/>
              <a:chOff x="3837" y="3485"/>
              <a:chExt cx="384" cy="384"/>
            </a:xfrm>
          </p:grpSpPr>
          <p:sp>
            <p:nvSpPr>
              <p:cNvPr id="9288" name="Oval 15"/>
              <p:cNvSpPr>
                <a:spLocks noChangeArrowheads="1"/>
              </p:cNvSpPr>
              <p:nvPr/>
            </p:nvSpPr>
            <p:spPr bwMode="auto">
              <a:xfrm>
                <a:off x="3837" y="3485"/>
                <a:ext cx="384" cy="384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9" name="Text Box 16"/>
              <p:cNvSpPr txBox="1">
                <a:spLocks noChangeArrowheads="1"/>
              </p:cNvSpPr>
              <p:nvPr/>
            </p:nvSpPr>
            <p:spPr bwMode="auto">
              <a:xfrm>
                <a:off x="3875" y="3563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110</a:t>
                </a:r>
              </a:p>
            </p:txBody>
          </p:sp>
        </p:grpSp>
        <p:grpSp>
          <p:nvGrpSpPr>
            <p:cNvPr id="9276" name="Group 17"/>
            <p:cNvGrpSpPr>
              <a:grpSpLocks/>
            </p:cNvGrpSpPr>
            <p:nvPr/>
          </p:nvGrpSpPr>
          <p:grpSpPr bwMode="auto">
            <a:xfrm>
              <a:off x="3261" y="2909"/>
              <a:ext cx="384" cy="384"/>
              <a:chOff x="3261" y="2909"/>
              <a:chExt cx="384" cy="384"/>
            </a:xfrm>
          </p:grpSpPr>
          <p:sp>
            <p:nvSpPr>
              <p:cNvPr id="9286" name="Oval 18"/>
              <p:cNvSpPr>
                <a:spLocks noChangeArrowheads="1"/>
              </p:cNvSpPr>
              <p:nvPr/>
            </p:nvSpPr>
            <p:spPr bwMode="auto">
              <a:xfrm>
                <a:off x="3261" y="2909"/>
                <a:ext cx="384" cy="384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7" name="Text Box 19"/>
              <p:cNvSpPr txBox="1">
                <a:spLocks noChangeArrowheads="1"/>
              </p:cNvSpPr>
              <p:nvPr/>
            </p:nvSpPr>
            <p:spPr bwMode="auto">
              <a:xfrm>
                <a:off x="3289" y="2985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101</a:t>
                </a:r>
              </a:p>
            </p:txBody>
          </p:sp>
        </p:grpSp>
        <p:grpSp>
          <p:nvGrpSpPr>
            <p:cNvPr id="9277" name="Group 20"/>
            <p:cNvGrpSpPr>
              <a:grpSpLocks/>
            </p:cNvGrpSpPr>
            <p:nvPr/>
          </p:nvGrpSpPr>
          <p:grpSpPr bwMode="auto">
            <a:xfrm>
              <a:off x="2301" y="2909"/>
              <a:ext cx="384" cy="384"/>
              <a:chOff x="2301" y="2909"/>
              <a:chExt cx="384" cy="384"/>
            </a:xfrm>
          </p:grpSpPr>
          <p:sp>
            <p:nvSpPr>
              <p:cNvPr id="9284" name="Oval 21"/>
              <p:cNvSpPr>
                <a:spLocks noChangeArrowheads="1"/>
              </p:cNvSpPr>
              <p:nvPr/>
            </p:nvSpPr>
            <p:spPr bwMode="auto">
              <a:xfrm>
                <a:off x="2301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5" name="Text Box 22"/>
              <p:cNvSpPr txBox="1">
                <a:spLocks noChangeArrowheads="1"/>
              </p:cNvSpPr>
              <p:nvPr/>
            </p:nvSpPr>
            <p:spPr bwMode="auto">
              <a:xfrm>
                <a:off x="2329" y="2985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010</a:t>
                </a:r>
              </a:p>
            </p:txBody>
          </p:sp>
        </p:grpSp>
        <p:grpSp>
          <p:nvGrpSpPr>
            <p:cNvPr id="9278" name="Group 23"/>
            <p:cNvGrpSpPr>
              <a:grpSpLocks/>
            </p:cNvGrpSpPr>
            <p:nvPr/>
          </p:nvGrpSpPr>
          <p:grpSpPr bwMode="auto">
            <a:xfrm>
              <a:off x="1149" y="2909"/>
              <a:ext cx="384" cy="384"/>
              <a:chOff x="1149" y="2909"/>
              <a:chExt cx="384" cy="384"/>
            </a:xfrm>
          </p:grpSpPr>
          <p:sp>
            <p:nvSpPr>
              <p:cNvPr id="9282" name="Oval 24"/>
              <p:cNvSpPr>
                <a:spLocks noChangeArrowheads="1"/>
              </p:cNvSpPr>
              <p:nvPr/>
            </p:nvSpPr>
            <p:spPr bwMode="auto">
              <a:xfrm>
                <a:off x="1149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3" name="Text Box 25"/>
              <p:cNvSpPr txBox="1">
                <a:spLocks noChangeArrowheads="1"/>
              </p:cNvSpPr>
              <p:nvPr/>
            </p:nvSpPr>
            <p:spPr bwMode="auto">
              <a:xfrm>
                <a:off x="1179" y="2997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000</a:t>
                </a:r>
              </a:p>
            </p:txBody>
          </p:sp>
        </p:grpSp>
        <p:grpSp>
          <p:nvGrpSpPr>
            <p:cNvPr id="9279" name="Group 26"/>
            <p:cNvGrpSpPr>
              <a:grpSpLocks/>
            </p:cNvGrpSpPr>
            <p:nvPr/>
          </p:nvGrpSpPr>
          <p:grpSpPr bwMode="auto">
            <a:xfrm>
              <a:off x="1725" y="3485"/>
              <a:ext cx="384" cy="384"/>
              <a:chOff x="1725" y="3485"/>
              <a:chExt cx="384" cy="384"/>
            </a:xfrm>
          </p:grpSpPr>
          <p:sp>
            <p:nvSpPr>
              <p:cNvPr id="9280" name="Oval 27"/>
              <p:cNvSpPr>
                <a:spLocks noChangeArrowheads="1"/>
              </p:cNvSpPr>
              <p:nvPr/>
            </p:nvSpPr>
            <p:spPr bwMode="auto">
              <a:xfrm>
                <a:off x="1725" y="3485"/>
                <a:ext cx="384" cy="384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1" name="Text Box 28"/>
              <p:cNvSpPr txBox="1">
                <a:spLocks noChangeArrowheads="1"/>
              </p:cNvSpPr>
              <p:nvPr/>
            </p:nvSpPr>
            <p:spPr bwMode="auto">
              <a:xfrm>
                <a:off x="1763" y="3561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100</a:t>
                </a:r>
              </a:p>
            </p:txBody>
          </p:sp>
        </p:grpSp>
      </p:grpSp>
      <p:grpSp>
        <p:nvGrpSpPr>
          <p:cNvPr id="9223" name="Group 29"/>
          <p:cNvGrpSpPr>
            <a:grpSpLocks/>
          </p:cNvGrpSpPr>
          <p:nvPr/>
        </p:nvGrpSpPr>
        <p:grpSpPr bwMode="auto">
          <a:xfrm>
            <a:off x="3348038" y="3721100"/>
            <a:ext cx="2743200" cy="336550"/>
            <a:chOff x="2016" y="2603"/>
            <a:chExt cx="1728" cy="212"/>
          </a:xfrm>
        </p:grpSpPr>
        <p:cxnSp>
          <p:nvCxnSpPr>
            <p:cNvPr id="9270" name="AutoShape 30"/>
            <p:cNvCxnSpPr>
              <a:cxnSpLocks noChangeShapeType="1"/>
              <a:stCxn id="9294" idx="6"/>
              <a:endCxn id="9292" idx="2"/>
            </p:cNvCxnSpPr>
            <p:nvPr/>
          </p:nvCxnSpPr>
          <p:spPr bwMode="auto">
            <a:xfrm>
              <a:off x="2016" y="2784"/>
              <a:ext cx="172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271" name="Text Box 31"/>
            <p:cNvSpPr txBox="1">
              <a:spLocks noChangeArrowheads="1"/>
            </p:cNvSpPr>
            <p:nvPr/>
          </p:nvSpPr>
          <p:spPr bwMode="auto">
            <a:xfrm>
              <a:off x="2804" y="2603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4" name="Group 32"/>
          <p:cNvGrpSpPr>
            <a:grpSpLocks/>
          </p:cNvGrpSpPr>
          <p:nvPr/>
        </p:nvGrpSpPr>
        <p:grpSpPr bwMode="auto">
          <a:xfrm>
            <a:off x="4173538" y="4349750"/>
            <a:ext cx="1092200" cy="358775"/>
            <a:chOff x="2536" y="2999"/>
            <a:chExt cx="688" cy="226"/>
          </a:xfrm>
        </p:grpSpPr>
        <p:cxnSp>
          <p:nvCxnSpPr>
            <p:cNvPr id="9268" name="AutoShape 33"/>
            <p:cNvCxnSpPr>
              <a:cxnSpLocks noChangeShapeType="1"/>
              <a:stCxn id="9284" idx="7"/>
              <a:endCxn id="9286" idx="1"/>
            </p:cNvCxnSpPr>
            <p:nvPr/>
          </p:nvCxnSpPr>
          <p:spPr bwMode="auto">
            <a:xfrm rot="5400000" flipV="1">
              <a:off x="2879" y="2881"/>
              <a:ext cx="1" cy="688"/>
            </a:xfrm>
            <a:prstGeom prst="curvedConnector3">
              <a:avLst>
                <a:gd name="adj1" fmla="val -200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269" name="Text Box 34"/>
            <p:cNvSpPr txBox="1">
              <a:spLocks noChangeArrowheads="1"/>
            </p:cNvSpPr>
            <p:nvPr/>
          </p:nvSpPr>
          <p:spPr bwMode="auto">
            <a:xfrm>
              <a:off x="2810" y="2999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5" name="Group 38"/>
          <p:cNvGrpSpPr>
            <a:grpSpLocks/>
          </p:cNvGrpSpPr>
          <p:nvPr/>
        </p:nvGrpSpPr>
        <p:grpSpPr bwMode="auto">
          <a:xfrm>
            <a:off x="2344738" y="4219575"/>
            <a:ext cx="482600" cy="487363"/>
            <a:chOff x="1384" y="2917"/>
            <a:chExt cx="304" cy="307"/>
          </a:xfrm>
        </p:grpSpPr>
        <p:cxnSp>
          <p:nvCxnSpPr>
            <p:cNvPr id="9266" name="AutoShape 39"/>
            <p:cNvCxnSpPr>
              <a:cxnSpLocks noChangeShapeType="1"/>
              <a:stCxn id="9282" idx="7"/>
              <a:endCxn id="9294" idx="3"/>
            </p:cNvCxnSpPr>
            <p:nvPr/>
          </p:nvCxnSpPr>
          <p:spPr bwMode="auto">
            <a:xfrm flipV="1">
              <a:off x="1384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267" name="Text Box 40"/>
            <p:cNvSpPr txBox="1">
              <a:spLocks noChangeArrowheads="1"/>
            </p:cNvSpPr>
            <p:nvPr/>
          </p:nvSpPr>
          <p:spPr bwMode="auto">
            <a:xfrm>
              <a:off x="1392" y="2917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6" name="Group 44"/>
          <p:cNvGrpSpPr>
            <a:grpSpLocks/>
          </p:cNvGrpSpPr>
          <p:nvPr/>
        </p:nvGrpSpPr>
        <p:grpSpPr bwMode="auto">
          <a:xfrm>
            <a:off x="3259138" y="4186238"/>
            <a:ext cx="482600" cy="520700"/>
            <a:chOff x="1960" y="2896"/>
            <a:chExt cx="304" cy="328"/>
          </a:xfrm>
        </p:grpSpPr>
        <p:cxnSp>
          <p:nvCxnSpPr>
            <p:cNvPr id="9264" name="AutoShape 45"/>
            <p:cNvCxnSpPr>
              <a:cxnSpLocks noChangeShapeType="1"/>
              <a:stCxn id="9294" idx="5"/>
              <a:endCxn id="9284" idx="1"/>
            </p:cNvCxnSpPr>
            <p:nvPr/>
          </p:nvCxnSpPr>
          <p:spPr bwMode="auto">
            <a:xfrm>
              <a:off x="1960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265" name="Text Box 46"/>
            <p:cNvSpPr txBox="1">
              <a:spLocks noChangeArrowheads="1"/>
            </p:cNvSpPr>
            <p:nvPr/>
          </p:nvSpPr>
          <p:spPr bwMode="auto">
            <a:xfrm>
              <a:off x="2063" y="2896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9227" name="Group 54"/>
          <p:cNvGrpSpPr>
            <a:grpSpLocks/>
          </p:cNvGrpSpPr>
          <p:nvPr/>
        </p:nvGrpSpPr>
        <p:grpSpPr bwMode="auto">
          <a:xfrm>
            <a:off x="5695950" y="4224338"/>
            <a:ext cx="484188" cy="482600"/>
            <a:chOff x="3495" y="2920"/>
            <a:chExt cx="305" cy="304"/>
          </a:xfrm>
        </p:grpSpPr>
        <p:cxnSp>
          <p:nvCxnSpPr>
            <p:cNvPr id="9262" name="AutoShape 55"/>
            <p:cNvCxnSpPr>
              <a:cxnSpLocks noChangeShapeType="1"/>
              <a:stCxn id="9286" idx="7"/>
              <a:endCxn id="9292" idx="3"/>
            </p:cNvCxnSpPr>
            <p:nvPr/>
          </p:nvCxnSpPr>
          <p:spPr bwMode="auto">
            <a:xfrm flipV="1">
              <a:off x="3496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263" name="Text Box 56"/>
            <p:cNvSpPr txBox="1">
              <a:spLocks noChangeArrowheads="1"/>
            </p:cNvSpPr>
            <p:nvPr/>
          </p:nvSpPr>
          <p:spPr bwMode="auto">
            <a:xfrm>
              <a:off x="3495" y="2950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8" name="Group 57"/>
          <p:cNvGrpSpPr>
            <a:grpSpLocks/>
          </p:cNvGrpSpPr>
          <p:nvPr/>
        </p:nvGrpSpPr>
        <p:grpSpPr bwMode="auto">
          <a:xfrm>
            <a:off x="7526338" y="4706938"/>
            <a:ext cx="620712" cy="431800"/>
            <a:chOff x="4648" y="3224"/>
            <a:chExt cx="391" cy="272"/>
          </a:xfrm>
        </p:grpSpPr>
        <p:cxnSp>
          <p:nvCxnSpPr>
            <p:cNvPr id="9260" name="AutoShape 58"/>
            <p:cNvCxnSpPr>
              <a:cxnSpLocks noChangeShapeType="1"/>
              <a:stCxn id="9290" idx="5"/>
              <a:endCxn id="9290" idx="7"/>
            </p:cNvCxnSpPr>
            <p:nvPr/>
          </p:nvCxnSpPr>
          <p:spPr bwMode="auto">
            <a:xfrm rot="5400000" flipH="1" flipV="1">
              <a:off x="4513" y="3359"/>
              <a:ext cx="272" cy="1"/>
            </a:xfrm>
            <a:prstGeom prst="curvedConnector5">
              <a:avLst>
                <a:gd name="adj1" fmla="val -73528"/>
                <a:gd name="adj2" fmla="val 36399986"/>
                <a:gd name="adj3" fmla="val 173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261" name="Text Box 59"/>
            <p:cNvSpPr txBox="1">
              <a:spLocks noChangeArrowheads="1"/>
            </p:cNvSpPr>
            <p:nvPr/>
          </p:nvSpPr>
          <p:spPr bwMode="auto">
            <a:xfrm>
              <a:off x="4853" y="3232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9" name="Group 69"/>
          <p:cNvGrpSpPr>
            <a:grpSpLocks/>
          </p:cNvGrpSpPr>
          <p:nvPr/>
        </p:nvGrpSpPr>
        <p:grpSpPr bwMode="auto">
          <a:xfrm>
            <a:off x="6611938" y="4186238"/>
            <a:ext cx="500062" cy="520700"/>
            <a:chOff x="4072" y="2896"/>
            <a:chExt cx="315" cy="328"/>
          </a:xfrm>
        </p:grpSpPr>
        <p:cxnSp>
          <p:nvCxnSpPr>
            <p:cNvPr id="9258" name="AutoShape 70"/>
            <p:cNvCxnSpPr>
              <a:cxnSpLocks noChangeShapeType="1"/>
              <a:stCxn id="9292" idx="5"/>
              <a:endCxn id="9290" idx="1"/>
            </p:cNvCxnSpPr>
            <p:nvPr/>
          </p:nvCxnSpPr>
          <p:spPr bwMode="auto">
            <a:xfrm>
              <a:off x="4072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259" name="Text Box 71"/>
            <p:cNvSpPr txBox="1">
              <a:spLocks noChangeArrowheads="1"/>
            </p:cNvSpPr>
            <p:nvPr/>
          </p:nvSpPr>
          <p:spPr bwMode="auto">
            <a:xfrm>
              <a:off x="4201" y="2896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30" name="Group 126"/>
          <p:cNvGrpSpPr>
            <a:grpSpLocks/>
          </p:cNvGrpSpPr>
          <p:nvPr/>
        </p:nvGrpSpPr>
        <p:grpSpPr bwMode="auto">
          <a:xfrm>
            <a:off x="2344738" y="4313238"/>
            <a:ext cx="4813300" cy="1811337"/>
            <a:chOff x="2344738" y="4313238"/>
            <a:chExt cx="4813300" cy="1811337"/>
          </a:xfrm>
        </p:grpSpPr>
        <p:grpSp>
          <p:nvGrpSpPr>
            <p:cNvPr id="9234" name="Group 35"/>
            <p:cNvGrpSpPr>
              <a:grpSpLocks/>
            </p:cNvGrpSpPr>
            <p:nvPr/>
          </p:nvGrpSpPr>
          <p:grpSpPr bwMode="auto">
            <a:xfrm>
              <a:off x="2797175" y="4313238"/>
              <a:ext cx="295275" cy="1219200"/>
              <a:chOff x="1669" y="2976"/>
              <a:chExt cx="186" cy="768"/>
            </a:xfrm>
          </p:grpSpPr>
          <p:cxnSp>
            <p:nvCxnSpPr>
              <p:cNvPr id="9256" name="AutoShape 36"/>
              <p:cNvCxnSpPr>
                <a:cxnSpLocks noChangeShapeType="1"/>
                <a:stCxn id="9280" idx="0"/>
                <a:endCxn id="9294" idx="4"/>
              </p:cNvCxnSpPr>
              <p:nvPr/>
            </p:nvCxnSpPr>
            <p:spPr bwMode="auto">
              <a:xfrm flipV="1">
                <a:off x="1824" y="2976"/>
                <a:ext cx="0" cy="7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9257" name="Text Box 37"/>
              <p:cNvSpPr txBox="1">
                <a:spLocks noChangeArrowheads="1"/>
              </p:cNvSpPr>
              <p:nvPr/>
            </p:nvSpPr>
            <p:spPr bwMode="auto">
              <a:xfrm>
                <a:off x="1669" y="325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9235" name="Group 41"/>
            <p:cNvGrpSpPr>
              <a:grpSpLocks/>
            </p:cNvGrpSpPr>
            <p:nvPr/>
          </p:nvGrpSpPr>
          <p:grpSpPr bwMode="auto">
            <a:xfrm>
              <a:off x="3259138" y="5138738"/>
              <a:ext cx="482600" cy="512762"/>
              <a:chOff x="1960" y="3496"/>
              <a:chExt cx="304" cy="323"/>
            </a:xfrm>
          </p:grpSpPr>
          <p:cxnSp>
            <p:nvCxnSpPr>
              <p:cNvPr id="9254" name="AutoShape 42"/>
              <p:cNvCxnSpPr>
                <a:cxnSpLocks noChangeShapeType="1"/>
                <a:stCxn id="9284" idx="3"/>
                <a:endCxn id="9280" idx="7"/>
              </p:cNvCxnSpPr>
              <p:nvPr/>
            </p:nvCxnSpPr>
            <p:spPr bwMode="auto">
              <a:xfrm flipH="1">
                <a:off x="1960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9255" name="Text Box 43"/>
              <p:cNvSpPr txBox="1">
                <a:spLocks noChangeArrowheads="1"/>
              </p:cNvSpPr>
              <p:nvPr/>
            </p:nvSpPr>
            <p:spPr bwMode="auto">
              <a:xfrm>
                <a:off x="2071" y="3607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36" name="Group 47"/>
            <p:cNvGrpSpPr>
              <a:grpSpLocks/>
            </p:cNvGrpSpPr>
            <p:nvPr/>
          </p:nvGrpSpPr>
          <p:grpSpPr bwMode="auto">
            <a:xfrm>
              <a:off x="2344738" y="5138738"/>
              <a:ext cx="482600" cy="490537"/>
              <a:chOff x="1384" y="3496"/>
              <a:chExt cx="304" cy="309"/>
            </a:xfrm>
          </p:grpSpPr>
          <p:cxnSp>
            <p:nvCxnSpPr>
              <p:cNvPr id="9252" name="AutoShape 48"/>
              <p:cNvCxnSpPr>
                <a:cxnSpLocks noChangeShapeType="1"/>
                <a:stCxn id="9280" idx="1"/>
                <a:endCxn id="9282" idx="5"/>
              </p:cNvCxnSpPr>
              <p:nvPr/>
            </p:nvCxnSpPr>
            <p:spPr bwMode="auto">
              <a:xfrm flipH="1" flipV="1">
                <a:off x="1384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9253" name="Text Box 49"/>
              <p:cNvSpPr txBox="1">
                <a:spLocks noChangeArrowheads="1"/>
              </p:cNvSpPr>
              <p:nvPr/>
            </p:nvSpPr>
            <p:spPr bwMode="auto">
              <a:xfrm>
                <a:off x="1393" y="3593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37" name="Group 51"/>
            <p:cNvGrpSpPr>
              <a:grpSpLocks/>
            </p:cNvGrpSpPr>
            <p:nvPr/>
          </p:nvGrpSpPr>
          <p:grpSpPr bwMode="auto">
            <a:xfrm>
              <a:off x="4173538" y="5138738"/>
              <a:ext cx="1092200" cy="355600"/>
              <a:chOff x="2536" y="3496"/>
              <a:chExt cx="688" cy="224"/>
            </a:xfrm>
          </p:grpSpPr>
          <p:cxnSp>
            <p:nvCxnSpPr>
              <p:cNvPr id="9250" name="AutoShape 52"/>
              <p:cNvCxnSpPr>
                <a:cxnSpLocks noChangeShapeType="1"/>
                <a:stCxn id="9286" idx="3"/>
                <a:endCxn id="9284" idx="5"/>
              </p:cNvCxnSpPr>
              <p:nvPr/>
            </p:nvCxnSpPr>
            <p:spPr bwMode="auto">
              <a:xfrm rot="5400000">
                <a:off x="2879" y="3153"/>
                <a:ext cx="1" cy="688"/>
              </a:xfrm>
              <a:prstGeom prst="curvedConnector3">
                <a:avLst>
                  <a:gd name="adj1" fmla="val 200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9251" name="Text Box 53"/>
              <p:cNvSpPr txBox="1">
                <a:spLocks noChangeArrowheads="1"/>
              </p:cNvSpPr>
              <p:nvPr/>
            </p:nvSpPr>
            <p:spPr bwMode="auto">
              <a:xfrm>
                <a:off x="2810" y="3508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38" name="Group 60"/>
            <p:cNvGrpSpPr>
              <a:grpSpLocks/>
            </p:cNvGrpSpPr>
            <p:nvPr/>
          </p:nvGrpSpPr>
          <p:grpSpPr bwMode="auto">
            <a:xfrm>
              <a:off x="5697538" y="5138738"/>
              <a:ext cx="482600" cy="482600"/>
              <a:chOff x="3496" y="3496"/>
              <a:chExt cx="304" cy="304"/>
            </a:xfrm>
          </p:grpSpPr>
          <p:cxnSp>
            <p:nvCxnSpPr>
              <p:cNvPr id="9248" name="AutoShape 61"/>
              <p:cNvCxnSpPr>
                <a:cxnSpLocks noChangeShapeType="1"/>
                <a:stCxn id="9288" idx="1"/>
                <a:endCxn id="9286" idx="5"/>
              </p:cNvCxnSpPr>
              <p:nvPr/>
            </p:nvCxnSpPr>
            <p:spPr bwMode="auto">
              <a:xfrm flipH="1" flipV="1">
                <a:off x="3496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9249" name="Text Box 62"/>
              <p:cNvSpPr txBox="1">
                <a:spLocks noChangeArrowheads="1"/>
              </p:cNvSpPr>
              <p:nvPr/>
            </p:nvSpPr>
            <p:spPr bwMode="auto">
              <a:xfrm>
                <a:off x="3515" y="3582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9239" name="Group 63"/>
            <p:cNvGrpSpPr>
              <a:grpSpLocks/>
            </p:cNvGrpSpPr>
            <p:nvPr/>
          </p:nvGrpSpPr>
          <p:grpSpPr bwMode="auto">
            <a:xfrm>
              <a:off x="3348038" y="5788025"/>
              <a:ext cx="2743200" cy="336550"/>
              <a:chOff x="2016" y="3905"/>
              <a:chExt cx="1728" cy="212"/>
            </a:xfrm>
          </p:grpSpPr>
          <p:cxnSp>
            <p:nvCxnSpPr>
              <p:cNvPr id="9246" name="AutoShape 64"/>
              <p:cNvCxnSpPr>
                <a:cxnSpLocks noChangeShapeType="1"/>
                <a:stCxn id="9288" idx="2"/>
                <a:endCxn id="9280" idx="6"/>
              </p:cNvCxnSpPr>
              <p:nvPr/>
            </p:nvCxnSpPr>
            <p:spPr bwMode="auto">
              <a:xfrm flipH="1">
                <a:off x="2016" y="3936"/>
                <a:ext cx="17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9247" name="Text Box 65"/>
              <p:cNvSpPr txBox="1">
                <a:spLocks noChangeArrowheads="1"/>
              </p:cNvSpPr>
              <p:nvPr/>
            </p:nvSpPr>
            <p:spPr bwMode="auto">
              <a:xfrm>
                <a:off x="2823" y="390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40" name="Group 66"/>
            <p:cNvGrpSpPr>
              <a:grpSpLocks/>
            </p:cNvGrpSpPr>
            <p:nvPr/>
          </p:nvGrpSpPr>
          <p:grpSpPr bwMode="auto">
            <a:xfrm>
              <a:off x="6611938" y="5138738"/>
              <a:ext cx="546100" cy="482600"/>
              <a:chOff x="4072" y="3496"/>
              <a:chExt cx="344" cy="304"/>
            </a:xfrm>
          </p:grpSpPr>
          <p:cxnSp>
            <p:nvCxnSpPr>
              <p:cNvPr id="9244" name="AutoShape 67"/>
              <p:cNvCxnSpPr>
                <a:cxnSpLocks noChangeShapeType="1"/>
                <a:stCxn id="9290" idx="3"/>
                <a:endCxn id="9288" idx="7"/>
              </p:cNvCxnSpPr>
              <p:nvPr/>
            </p:nvCxnSpPr>
            <p:spPr bwMode="auto">
              <a:xfrm flipH="1">
                <a:off x="4072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9245" name="Text Box 68"/>
              <p:cNvSpPr txBox="1">
                <a:spLocks noChangeArrowheads="1"/>
              </p:cNvSpPr>
              <p:nvPr/>
            </p:nvSpPr>
            <p:spPr bwMode="auto">
              <a:xfrm>
                <a:off x="4230" y="358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41" name="Group 72"/>
            <p:cNvGrpSpPr>
              <a:grpSpLocks/>
            </p:cNvGrpSpPr>
            <p:nvPr/>
          </p:nvGrpSpPr>
          <p:grpSpPr bwMode="auto">
            <a:xfrm>
              <a:off x="6361113" y="4313238"/>
              <a:ext cx="295275" cy="1219200"/>
              <a:chOff x="3914" y="2976"/>
              <a:chExt cx="186" cy="768"/>
            </a:xfrm>
          </p:grpSpPr>
          <p:cxnSp>
            <p:nvCxnSpPr>
              <p:cNvPr id="9242" name="AutoShape 73"/>
              <p:cNvCxnSpPr>
                <a:cxnSpLocks noChangeShapeType="1"/>
                <a:stCxn id="9292" idx="4"/>
                <a:endCxn id="9288" idx="0"/>
              </p:cNvCxnSpPr>
              <p:nvPr/>
            </p:nvCxnSpPr>
            <p:spPr bwMode="auto">
              <a:xfrm>
                <a:off x="3936" y="2976"/>
                <a:ext cx="0" cy="7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9243" name="Text Box 74"/>
              <p:cNvSpPr txBox="1">
                <a:spLocks noChangeArrowheads="1"/>
              </p:cNvSpPr>
              <p:nvPr/>
            </p:nvSpPr>
            <p:spPr bwMode="auto">
              <a:xfrm>
                <a:off x="3914" y="3251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</p:grpSp>
      <p:grpSp>
        <p:nvGrpSpPr>
          <p:cNvPr id="9231" name="Group 75"/>
          <p:cNvGrpSpPr>
            <a:grpSpLocks/>
          </p:cNvGrpSpPr>
          <p:nvPr/>
        </p:nvGrpSpPr>
        <p:grpSpPr bwMode="auto">
          <a:xfrm>
            <a:off x="1277938" y="4706938"/>
            <a:ext cx="636587" cy="431800"/>
            <a:chOff x="712" y="3224"/>
            <a:chExt cx="401" cy="272"/>
          </a:xfrm>
        </p:grpSpPr>
        <p:cxnSp>
          <p:nvCxnSpPr>
            <p:cNvPr id="9232" name="AutoShape 76"/>
            <p:cNvCxnSpPr>
              <a:cxnSpLocks noChangeShapeType="1"/>
              <a:stCxn id="9282" idx="3"/>
              <a:endCxn id="9282" idx="1"/>
            </p:cNvCxnSpPr>
            <p:nvPr/>
          </p:nvCxnSpPr>
          <p:spPr bwMode="auto">
            <a:xfrm rot="5400000" flipH="1" flipV="1">
              <a:off x="977" y="3359"/>
              <a:ext cx="272" cy="1"/>
            </a:xfrm>
            <a:prstGeom prst="curvedConnector5">
              <a:avLst>
                <a:gd name="adj1" fmla="val -73528"/>
                <a:gd name="adj2" fmla="val -38800014"/>
                <a:gd name="adj3" fmla="val 173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233" name="Text Box 77"/>
            <p:cNvSpPr txBox="1">
              <a:spLocks noChangeArrowheads="1"/>
            </p:cNvSpPr>
            <p:nvPr/>
          </p:nvSpPr>
          <p:spPr bwMode="auto">
            <a:xfrm>
              <a:off x="712" y="3265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</p:grpSp>
      <p:cxnSp>
        <p:nvCxnSpPr>
          <p:cNvPr id="4" name="Straight Arrow Connector 3"/>
          <p:cNvCxnSpPr>
            <a:endCxn id="9282" idx="0"/>
          </p:cNvCxnSpPr>
          <p:nvPr/>
        </p:nvCxnSpPr>
        <p:spPr>
          <a:xfrm>
            <a:off x="2128838" y="4349750"/>
            <a:ext cx="0" cy="2682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set of binary strings with a 1 in the 3</a:t>
            </a:r>
            <a:r>
              <a:rPr lang="en-US" sz="2200" baseline="30000" dirty="0"/>
              <a:t>rd</a:t>
            </a:r>
            <a:r>
              <a:rPr lang="en-US" sz="2200" dirty="0"/>
              <a:t> position from the end</a:t>
            </a:r>
          </a:p>
        </p:txBody>
      </p:sp>
    </p:spTree>
    <p:extLst>
      <p:ext uri="{BB962C8B-B14F-4D97-AF65-F5344CB8AC3E}">
        <p14:creationId xmlns:p14="http://schemas.microsoft.com/office/powerpoint/2010/main" val="3451473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beginning versus the end</a:t>
            </a:r>
          </a:p>
        </p:txBody>
      </p:sp>
      <p:grpSp>
        <p:nvGrpSpPr>
          <p:cNvPr id="4103" name="Group 29"/>
          <p:cNvGrpSpPr>
            <a:grpSpLocks/>
          </p:cNvGrpSpPr>
          <p:nvPr/>
        </p:nvGrpSpPr>
        <p:grpSpPr bwMode="auto">
          <a:xfrm>
            <a:off x="1840089" y="4636911"/>
            <a:ext cx="4800600" cy="1570038"/>
            <a:chOff x="1277938" y="3703638"/>
            <a:chExt cx="6945313" cy="2438400"/>
          </a:xfrm>
        </p:grpSpPr>
        <p:grpSp>
          <p:nvGrpSpPr>
            <p:cNvPr id="4124" name="Group 4"/>
            <p:cNvGrpSpPr>
              <a:grpSpLocks/>
            </p:cNvGrpSpPr>
            <p:nvPr/>
          </p:nvGrpSpPr>
          <p:grpSpPr bwMode="auto">
            <a:xfrm>
              <a:off x="1824038" y="3703638"/>
              <a:ext cx="5824538" cy="2438400"/>
              <a:chOff x="1149" y="2333"/>
              <a:chExt cx="3669" cy="1536"/>
            </a:xfrm>
          </p:grpSpPr>
          <p:grpSp>
            <p:nvGrpSpPr>
              <p:cNvPr id="4175" name="Group 5"/>
              <p:cNvGrpSpPr>
                <a:grpSpLocks/>
              </p:cNvGrpSpPr>
              <p:nvPr/>
            </p:nvGrpSpPr>
            <p:grpSpPr bwMode="auto">
              <a:xfrm>
                <a:off x="1725" y="2333"/>
                <a:ext cx="405" cy="384"/>
                <a:chOff x="1725" y="2333"/>
                <a:chExt cx="405" cy="384"/>
              </a:xfrm>
            </p:grpSpPr>
            <p:sp>
              <p:nvSpPr>
                <p:cNvPr id="4197" name="Oval 6"/>
                <p:cNvSpPr>
                  <a:spLocks noChangeArrowheads="1"/>
                </p:cNvSpPr>
                <p:nvPr/>
              </p:nvSpPr>
              <p:spPr bwMode="auto">
                <a:xfrm>
                  <a:off x="1725" y="2333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9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63" y="2419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001</a:t>
                  </a:r>
                </a:p>
              </p:txBody>
            </p:sp>
          </p:grpSp>
          <p:grpSp>
            <p:nvGrpSpPr>
              <p:cNvPr id="4176" name="Group 8"/>
              <p:cNvGrpSpPr>
                <a:grpSpLocks/>
              </p:cNvGrpSpPr>
              <p:nvPr/>
            </p:nvGrpSpPr>
            <p:grpSpPr bwMode="auto">
              <a:xfrm>
                <a:off x="3837" y="2333"/>
                <a:ext cx="397" cy="384"/>
                <a:chOff x="3837" y="2333"/>
                <a:chExt cx="397" cy="384"/>
              </a:xfrm>
            </p:grpSpPr>
            <p:sp>
              <p:nvSpPr>
                <p:cNvPr id="4195" name="Oval 9"/>
                <p:cNvSpPr>
                  <a:spLocks noChangeArrowheads="1"/>
                </p:cNvSpPr>
                <p:nvPr/>
              </p:nvSpPr>
              <p:spPr bwMode="auto">
                <a:xfrm>
                  <a:off x="3837" y="2333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9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867" y="2409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011</a:t>
                  </a:r>
                </a:p>
              </p:txBody>
            </p:sp>
          </p:grpSp>
          <p:grpSp>
            <p:nvGrpSpPr>
              <p:cNvPr id="4177" name="Group 11"/>
              <p:cNvGrpSpPr>
                <a:grpSpLocks/>
              </p:cNvGrpSpPr>
              <p:nvPr/>
            </p:nvGrpSpPr>
            <p:grpSpPr bwMode="auto">
              <a:xfrm>
                <a:off x="4413" y="2909"/>
                <a:ext cx="405" cy="384"/>
                <a:chOff x="4413" y="2909"/>
                <a:chExt cx="405" cy="384"/>
              </a:xfrm>
            </p:grpSpPr>
            <p:sp>
              <p:nvSpPr>
                <p:cNvPr id="4193" name="Oval 12"/>
                <p:cNvSpPr>
                  <a:spLocks noChangeArrowheads="1"/>
                </p:cNvSpPr>
                <p:nvPr/>
              </p:nvSpPr>
              <p:spPr bwMode="auto">
                <a:xfrm>
                  <a:off x="4413" y="2909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9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451" y="2987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111</a:t>
                  </a:r>
                </a:p>
              </p:txBody>
            </p:sp>
          </p:grpSp>
          <p:grpSp>
            <p:nvGrpSpPr>
              <p:cNvPr id="4178" name="Group 14"/>
              <p:cNvGrpSpPr>
                <a:grpSpLocks/>
              </p:cNvGrpSpPr>
              <p:nvPr/>
            </p:nvGrpSpPr>
            <p:grpSpPr bwMode="auto">
              <a:xfrm>
                <a:off x="3837" y="3485"/>
                <a:ext cx="405" cy="384"/>
                <a:chOff x="3837" y="3485"/>
                <a:chExt cx="405" cy="384"/>
              </a:xfrm>
            </p:grpSpPr>
            <p:sp>
              <p:nvSpPr>
                <p:cNvPr id="4191" name="Oval 15"/>
                <p:cNvSpPr>
                  <a:spLocks noChangeArrowheads="1"/>
                </p:cNvSpPr>
                <p:nvPr/>
              </p:nvSpPr>
              <p:spPr bwMode="auto">
                <a:xfrm>
                  <a:off x="3837" y="3485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9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875" y="3563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110</a:t>
                  </a:r>
                </a:p>
              </p:txBody>
            </p:sp>
          </p:grpSp>
          <p:grpSp>
            <p:nvGrpSpPr>
              <p:cNvPr id="4179" name="Group 17"/>
              <p:cNvGrpSpPr>
                <a:grpSpLocks/>
              </p:cNvGrpSpPr>
              <p:nvPr/>
            </p:nvGrpSpPr>
            <p:grpSpPr bwMode="auto">
              <a:xfrm>
                <a:off x="3261" y="2909"/>
                <a:ext cx="395" cy="384"/>
                <a:chOff x="3261" y="2909"/>
                <a:chExt cx="395" cy="384"/>
              </a:xfrm>
            </p:grpSpPr>
            <p:sp>
              <p:nvSpPr>
                <p:cNvPr id="4189" name="Oval 18"/>
                <p:cNvSpPr>
                  <a:spLocks noChangeArrowheads="1"/>
                </p:cNvSpPr>
                <p:nvPr/>
              </p:nvSpPr>
              <p:spPr bwMode="auto">
                <a:xfrm>
                  <a:off x="3261" y="2909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9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289" y="2985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101</a:t>
                  </a:r>
                </a:p>
              </p:txBody>
            </p:sp>
          </p:grpSp>
          <p:grpSp>
            <p:nvGrpSpPr>
              <p:cNvPr id="4180" name="Group 20"/>
              <p:cNvGrpSpPr>
                <a:grpSpLocks/>
              </p:cNvGrpSpPr>
              <p:nvPr/>
            </p:nvGrpSpPr>
            <p:grpSpPr bwMode="auto">
              <a:xfrm>
                <a:off x="2301" y="2909"/>
                <a:ext cx="395" cy="384"/>
                <a:chOff x="2301" y="2909"/>
                <a:chExt cx="395" cy="384"/>
              </a:xfrm>
            </p:grpSpPr>
            <p:sp>
              <p:nvSpPr>
                <p:cNvPr id="4187" name="Oval 21"/>
                <p:cNvSpPr>
                  <a:spLocks noChangeArrowheads="1"/>
                </p:cNvSpPr>
                <p:nvPr/>
              </p:nvSpPr>
              <p:spPr bwMode="auto">
                <a:xfrm>
                  <a:off x="2301" y="2909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8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29" y="2985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010</a:t>
                  </a:r>
                </a:p>
              </p:txBody>
            </p:sp>
          </p:grpSp>
          <p:grpSp>
            <p:nvGrpSpPr>
              <p:cNvPr id="4181" name="Group 23"/>
              <p:cNvGrpSpPr>
                <a:grpSpLocks/>
              </p:cNvGrpSpPr>
              <p:nvPr/>
            </p:nvGrpSpPr>
            <p:grpSpPr bwMode="auto">
              <a:xfrm>
                <a:off x="1149" y="2909"/>
                <a:ext cx="397" cy="384"/>
                <a:chOff x="1149" y="2909"/>
                <a:chExt cx="397" cy="384"/>
              </a:xfrm>
            </p:grpSpPr>
            <p:sp>
              <p:nvSpPr>
                <p:cNvPr id="4185" name="Oval 24"/>
                <p:cNvSpPr>
                  <a:spLocks noChangeArrowheads="1"/>
                </p:cNvSpPr>
                <p:nvPr/>
              </p:nvSpPr>
              <p:spPr bwMode="auto">
                <a:xfrm>
                  <a:off x="1149" y="2909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8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79" y="2997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000</a:t>
                  </a:r>
                </a:p>
              </p:txBody>
            </p:sp>
          </p:grpSp>
          <p:grpSp>
            <p:nvGrpSpPr>
              <p:cNvPr id="4182" name="Group 26"/>
              <p:cNvGrpSpPr>
                <a:grpSpLocks/>
              </p:cNvGrpSpPr>
              <p:nvPr/>
            </p:nvGrpSpPr>
            <p:grpSpPr bwMode="auto">
              <a:xfrm>
                <a:off x="1725" y="3485"/>
                <a:ext cx="405" cy="384"/>
                <a:chOff x="1725" y="3485"/>
                <a:chExt cx="405" cy="384"/>
              </a:xfrm>
            </p:grpSpPr>
            <p:sp>
              <p:nvSpPr>
                <p:cNvPr id="4183" name="Oval 27"/>
                <p:cNvSpPr>
                  <a:spLocks noChangeArrowheads="1"/>
                </p:cNvSpPr>
                <p:nvPr/>
              </p:nvSpPr>
              <p:spPr bwMode="auto">
                <a:xfrm>
                  <a:off x="1725" y="3485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8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63" y="3561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100</a:t>
                  </a:r>
                </a:p>
              </p:txBody>
            </p:sp>
          </p:grpSp>
        </p:grpSp>
        <p:grpSp>
          <p:nvGrpSpPr>
            <p:cNvPr id="4125" name="Group 29"/>
            <p:cNvGrpSpPr>
              <a:grpSpLocks/>
            </p:cNvGrpSpPr>
            <p:nvPr/>
          </p:nvGrpSpPr>
          <p:grpSpPr bwMode="auto">
            <a:xfrm>
              <a:off x="3348038" y="3721100"/>
              <a:ext cx="2743200" cy="288925"/>
              <a:chOff x="2016" y="2603"/>
              <a:chExt cx="1728" cy="182"/>
            </a:xfrm>
          </p:grpSpPr>
          <p:cxnSp>
            <p:nvCxnSpPr>
              <p:cNvPr id="4173" name="AutoShape 30"/>
              <p:cNvCxnSpPr>
                <a:cxnSpLocks noChangeShapeType="1"/>
                <a:stCxn id="4197" idx="6"/>
                <a:endCxn id="4195" idx="2"/>
              </p:cNvCxnSpPr>
              <p:nvPr/>
            </p:nvCxnSpPr>
            <p:spPr bwMode="auto">
              <a:xfrm>
                <a:off x="2016" y="2784"/>
                <a:ext cx="17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4174" name="Text Box 31"/>
              <p:cNvSpPr txBox="1">
                <a:spLocks noChangeArrowheads="1"/>
              </p:cNvSpPr>
              <p:nvPr/>
            </p:nvSpPr>
            <p:spPr bwMode="auto">
              <a:xfrm>
                <a:off x="2804" y="2603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126" name="Group 32"/>
            <p:cNvGrpSpPr>
              <a:grpSpLocks/>
            </p:cNvGrpSpPr>
            <p:nvPr/>
          </p:nvGrpSpPr>
          <p:grpSpPr bwMode="auto">
            <a:xfrm>
              <a:off x="4173538" y="4349750"/>
              <a:ext cx="1092200" cy="358775"/>
              <a:chOff x="2536" y="2999"/>
              <a:chExt cx="688" cy="226"/>
            </a:xfrm>
          </p:grpSpPr>
          <p:cxnSp>
            <p:nvCxnSpPr>
              <p:cNvPr id="4171" name="AutoShape 33"/>
              <p:cNvCxnSpPr>
                <a:cxnSpLocks noChangeShapeType="1"/>
                <a:stCxn id="4187" idx="7"/>
                <a:endCxn id="4189" idx="1"/>
              </p:cNvCxnSpPr>
              <p:nvPr/>
            </p:nvCxnSpPr>
            <p:spPr bwMode="auto">
              <a:xfrm rot="5400000" flipV="1">
                <a:off x="2879" y="2881"/>
                <a:ext cx="1" cy="688"/>
              </a:xfrm>
              <a:prstGeom prst="curvedConnector3">
                <a:avLst>
                  <a:gd name="adj1" fmla="val -200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4172" name="Text Box 34"/>
              <p:cNvSpPr txBox="1">
                <a:spLocks noChangeArrowheads="1"/>
              </p:cNvSpPr>
              <p:nvPr/>
            </p:nvSpPr>
            <p:spPr bwMode="auto">
              <a:xfrm>
                <a:off x="2810" y="2999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127" name="Group 38"/>
            <p:cNvGrpSpPr>
              <a:grpSpLocks/>
            </p:cNvGrpSpPr>
            <p:nvPr/>
          </p:nvGrpSpPr>
          <p:grpSpPr bwMode="auto">
            <a:xfrm>
              <a:off x="2344738" y="4219575"/>
              <a:ext cx="482600" cy="487363"/>
              <a:chOff x="1384" y="2917"/>
              <a:chExt cx="304" cy="307"/>
            </a:xfrm>
          </p:grpSpPr>
          <p:cxnSp>
            <p:nvCxnSpPr>
              <p:cNvPr id="4169" name="AutoShape 39"/>
              <p:cNvCxnSpPr>
                <a:cxnSpLocks noChangeShapeType="1"/>
                <a:stCxn id="4185" idx="7"/>
                <a:endCxn id="4197" idx="3"/>
              </p:cNvCxnSpPr>
              <p:nvPr/>
            </p:nvCxnSpPr>
            <p:spPr bwMode="auto">
              <a:xfrm flipV="1">
                <a:off x="1384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4170" name="Text Box 40"/>
              <p:cNvSpPr txBox="1">
                <a:spLocks noChangeArrowheads="1"/>
              </p:cNvSpPr>
              <p:nvPr/>
            </p:nvSpPr>
            <p:spPr bwMode="auto">
              <a:xfrm>
                <a:off x="1392" y="2917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128" name="Group 44"/>
            <p:cNvGrpSpPr>
              <a:grpSpLocks/>
            </p:cNvGrpSpPr>
            <p:nvPr/>
          </p:nvGrpSpPr>
          <p:grpSpPr bwMode="auto">
            <a:xfrm>
              <a:off x="3259141" y="4186238"/>
              <a:ext cx="534988" cy="520700"/>
              <a:chOff x="1960" y="2896"/>
              <a:chExt cx="337" cy="328"/>
            </a:xfrm>
          </p:grpSpPr>
          <p:cxnSp>
            <p:nvCxnSpPr>
              <p:cNvPr id="4167" name="AutoShape 45"/>
              <p:cNvCxnSpPr>
                <a:cxnSpLocks noChangeShapeType="1"/>
                <a:stCxn id="4197" idx="5"/>
                <a:endCxn id="4187" idx="1"/>
              </p:cNvCxnSpPr>
              <p:nvPr/>
            </p:nvCxnSpPr>
            <p:spPr bwMode="auto">
              <a:xfrm>
                <a:off x="1960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4168" name="Text Box 46"/>
              <p:cNvSpPr txBox="1">
                <a:spLocks noChangeArrowheads="1"/>
              </p:cNvSpPr>
              <p:nvPr/>
            </p:nvSpPr>
            <p:spPr bwMode="auto">
              <a:xfrm>
                <a:off x="2063" y="2896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4129" name="Group 54"/>
            <p:cNvGrpSpPr>
              <a:grpSpLocks/>
            </p:cNvGrpSpPr>
            <p:nvPr/>
          </p:nvGrpSpPr>
          <p:grpSpPr bwMode="auto">
            <a:xfrm>
              <a:off x="5695950" y="4224338"/>
              <a:ext cx="484188" cy="482600"/>
              <a:chOff x="3495" y="2920"/>
              <a:chExt cx="305" cy="304"/>
            </a:xfrm>
          </p:grpSpPr>
          <p:cxnSp>
            <p:nvCxnSpPr>
              <p:cNvPr id="4165" name="AutoShape 55"/>
              <p:cNvCxnSpPr>
                <a:cxnSpLocks noChangeShapeType="1"/>
                <a:stCxn id="4189" idx="7"/>
                <a:endCxn id="4195" idx="3"/>
              </p:cNvCxnSpPr>
              <p:nvPr/>
            </p:nvCxnSpPr>
            <p:spPr bwMode="auto">
              <a:xfrm flipV="1">
                <a:off x="3496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4166" name="Text Box 56"/>
              <p:cNvSpPr txBox="1">
                <a:spLocks noChangeArrowheads="1"/>
              </p:cNvSpPr>
              <p:nvPr/>
            </p:nvSpPr>
            <p:spPr bwMode="auto">
              <a:xfrm>
                <a:off x="3495" y="2950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130" name="Group 57"/>
            <p:cNvGrpSpPr>
              <a:grpSpLocks/>
            </p:cNvGrpSpPr>
            <p:nvPr/>
          </p:nvGrpSpPr>
          <p:grpSpPr bwMode="auto">
            <a:xfrm>
              <a:off x="7526339" y="4706938"/>
              <a:ext cx="696912" cy="431800"/>
              <a:chOff x="4648" y="3224"/>
              <a:chExt cx="439" cy="272"/>
            </a:xfrm>
          </p:grpSpPr>
          <p:cxnSp>
            <p:nvCxnSpPr>
              <p:cNvPr id="4163" name="AutoShape 58"/>
              <p:cNvCxnSpPr>
                <a:cxnSpLocks noChangeShapeType="1"/>
                <a:stCxn id="4193" idx="5"/>
                <a:endCxn id="4193" idx="7"/>
              </p:cNvCxnSpPr>
              <p:nvPr/>
            </p:nvCxnSpPr>
            <p:spPr bwMode="auto">
              <a:xfrm rot="5400000" flipH="1" flipV="1">
                <a:off x="4513" y="3359"/>
                <a:ext cx="272" cy="1"/>
              </a:xfrm>
              <a:prstGeom prst="curvedConnector5">
                <a:avLst>
                  <a:gd name="adj1" fmla="val -73528"/>
                  <a:gd name="adj2" fmla="val 36399986"/>
                  <a:gd name="adj3" fmla="val 1735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4164" name="Text Box 59"/>
              <p:cNvSpPr txBox="1">
                <a:spLocks noChangeArrowheads="1"/>
              </p:cNvSpPr>
              <p:nvPr/>
            </p:nvSpPr>
            <p:spPr bwMode="auto">
              <a:xfrm>
                <a:off x="4853" y="3232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131" name="Group 69"/>
            <p:cNvGrpSpPr>
              <a:grpSpLocks/>
            </p:cNvGrpSpPr>
            <p:nvPr/>
          </p:nvGrpSpPr>
          <p:grpSpPr bwMode="auto">
            <a:xfrm>
              <a:off x="6611939" y="4186238"/>
              <a:ext cx="576262" cy="520700"/>
              <a:chOff x="4072" y="2896"/>
              <a:chExt cx="363" cy="328"/>
            </a:xfrm>
          </p:grpSpPr>
          <p:cxnSp>
            <p:nvCxnSpPr>
              <p:cNvPr id="4161" name="AutoShape 70"/>
              <p:cNvCxnSpPr>
                <a:cxnSpLocks noChangeShapeType="1"/>
                <a:stCxn id="4195" idx="5"/>
                <a:endCxn id="4193" idx="1"/>
              </p:cNvCxnSpPr>
              <p:nvPr/>
            </p:nvCxnSpPr>
            <p:spPr bwMode="auto">
              <a:xfrm>
                <a:off x="4072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4162" name="Text Box 71"/>
              <p:cNvSpPr txBox="1">
                <a:spLocks noChangeArrowheads="1"/>
              </p:cNvSpPr>
              <p:nvPr/>
            </p:nvSpPr>
            <p:spPr bwMode="auto">
              <a:xfrm>
                <a:off x="4201" y="2896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132" name="Group 126"/>
            <p:cNvGrpSpPr>
              <a:grpSpLocks/>
            </p:cNvGrpSpPr>
            <p:nvPr/>
          </p:nvGrpSpPr>
          <p:grpSpPr bwMode="auto">
            <a:xfrm>
              <a:off x="2344738" y="4313238"/>
              <a:ext cx="4889501" cy="1763712"/>
              <a:chOff x="2344738" y="4313238"/>
              <a:chExt cx="4889501" cy="1763712"/>
            </a:xfrm>
          </p:grpSpPr>
          <p:grpSp>
            <p:nvGrpSpPr>
              <p:cNvPr id="4137" name="Group 35"/>
              <p:cNvGrpSpPr>
                <a:grpSpLocks/>
              </p:cNvGrpSpPr>
              <p:nvPr/>
            </p:nvGrpSpPr>
            <p:grpSpPr bwMode="auto">
              <a:xfrm>
                <a:off x="2797175" y="4313238"/>
                <a:ext cx="371475" cy="1219200"/>
                <a:chOff x="1669" y="2976"/>
                <a:chExt cx="234" cy="768"/>
              </a:xfrm>
            </p:grpSpPr>
            <p:cxnSp>
              <p:nvCxnSpPr>
                <p:cNvPr id="4159" name="AutoShape 36"/>
                <p:cNvCxnSpPr>
                  <a:cxnSpLocks noChangeShapeType="1"/>
                  <a:stCxn id="4183" idx="0"/>
                  <a:endCxn id="4197" idx="4"/>
                </p:cNvCxnSpPr>
                <p:nvPr/>
              </p:nvCxnSpPr>
              <p:spPr bwMode="auto">
                <a:xfrm flipV="1">
                  <a:off x="1824" y="2976"/>
                  <a:ext cx="0" cy="7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416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669" y="3255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4138" name="Group 41"/>
              <p:cNvGrpSpPr>
                <a:grpSpLocks/>
              </p:cNvGrpSpPr>
              <p:nvPr/>
            </p:nvGrpSpPr>
            <p:grpSpPr bwMode="auto">
              <a:xfrm>
                <a:off x="3259141" y="5138744"/>
                <a:ext cx="547688" cy="482600"/>
                <a:chOff x="1960" y="3496"/>
                <a:chExt cx="345" cy="304"/>
              </a:xfrm>
            </p:grpSpPr>
            <p:cxnSp>
              <p:nvCxnSpPr>
                <p:cNvPr id="4157" name="AutoShape 42"/>
                <p:cNvCxnSpPr>
                  <a:cxnSpLocks noChangeShapeType="1"/>
                  <a:stCxn id="4187" idx="3"/>
                  <a:endCxn id="4183" idx="7"/>
                </p:cNvCxnSpPr>
                <p:nvPr/>
              </p:nvCxnSpPr>
              <p:spPr bwMode="auto">
                <a:xfrm flipH="1">
                  <a:off x="1960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415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071" y="3607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4139" name="Group 47"/>
              <p:cNvGrpSpPr>
                <a:grpSpLocks/>
              </p:cNvGrpSpPr>
              <p:nvPr/>
            </p:nvGrpSpPr>
            <p:grpSpPr bwMode="auto">
              <a:xfrm>
                <a:off x="2344738" y="5138744"/>
                <a:ext cx="482600" cy="482600"/>
                <a:chOff x="1384" y="3496"/>
                <a:chExt cx="304" cy="304"/>
              </a:xfrm>
            </p:grpSpPr>
            <p:cxnSp>
              <p:nvCxnSpPr>
                <p:cNvPr id="4155" name="AutoShape 48"/>
                <p:cNvCxnSpPr>
                  <a:cxnSpLocks noChangeShapeType="1"/>
                  <a:stCxn id="4183" idx="1"/>
                  <a:endCxn id="4185" idx="5"/>
                </p:cNvCxnSpPr>
                <p:nvPr/>
              </p:nvCxnSpPr>
              <p:spPr bwMode="auto">
                <a:xfrm flipH="1" flipV="1">
                  <a:off x="1384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4156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393" y="3593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4140" name="Group 51"/>
              <p:cNvGrpSpPr>
                <a:grpSpLocks/>
              </p:cNvGrpSpPr>
              <p:nvPr/>
            </p:nvGrpSpPr>
            <p:grpSpPr bwMode="auto">
              <a:xfrm>
                <a:off x="4173538" y="5138738"/>
                <a:ext cx="1092200" cy="307975"/>
                <a:chOff x="2536" y="3496"/>
                <a:chExt cx="688" cy="194"/>
              </a:xfrm>
            </p:grpSpPr>
            <p:cxnSp>
              <p:nvCxnSpPr>
                <p:cNvPr id="4153" name="AutoShape 52"/>
                <p:cNvCxnSpPr>
                  <a:cxnSpLocks noChangeShapeType="1"/>
                  <a:stCxn id="4189" idx="3"/>
                  <a:endCxn id="4187" idx="5"/>
                </p:cNvCxnSpPr>
                <p:nvPr/>
              </p:nvCxnSpPr>
              <p:spPr bwMode="auto">
                <a:xfrm rot="5400000">
                  <a:off x="2879" y="3153"/>
                  <a:ext cx="1" cy="688"/>
                </a:xfrm>
                <a:prstGeom prst="curvedConnector3">
                  <a:avLst>
                    <a:gd name="adj1" fmla="val 20000009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4154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810" y="3508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4141" name="Group 60"/>
              <p:cNvGrpSpPr>
                <a:grpSpLocks/>
              </p:cNvGrpSpPr>
              <p:nvPr/>
            </p:nvGrpSpPr>
            <p:grpSpPr bwMode="auto">
              <a:xfrm>
                <a:off x="5697538" y="5138738"/>
                <a:ext cx="482600" cy="482600"/>
                <a:chOff x="3496" y="3496"/>
                <a:chExt cx="304" cy="304"/>
              </a:xfrm>
            </p:grpSpPr>
            <p:cxnSp>
              <p:nvCxnSpPr>
                <p:cNvPr id="4151" name="AutoShape 61"/>
                <p:cNvCxnSpPr>
                  <a:cxnSpLocks noChangeShapeType="1"/>
                  <a:stCxn id="4191" idx="1"/>
                  <a:endCxn id="4189" idx="5"/>
                </p:cNvCxnSpPr>
                <p:nvPr/>
              </p:nvCxnSpPr>
              <p:spPr bwMode="auto">
                <a:xfrm flipH="1" flipV="1">
                  <a:off x="3496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415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515" y="3582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4142" name="Group 63"/>
              <p:cNvGrpSpPr>
                <a:grpSpLocks/>
              </p:cNvGrpSpPr>
              <p:nvPr/>
            </p:nvGrpSpPr>
            <p:grpSpPr bwMode="auto">
              <a:xfrm>
                <a:off x="3348038" y="5788025"/>
                <a:ext cx="2743200" cy="288925"/>
                <a:chOff x="2016" y="3905"/>
                <a:chExt cx="1728" cy="182"/>
              </a:xfrm>
            </p:grpSpPr>
            <p:cxnSp>
              <p:nvCxnSpPr>
                <p:cNvPr id="4149" name="AutoShape 64"/>
                <p:cNvCxnSpPr>
                  <a:cxnSpLocks noChangeShapeType="1"/>
                  <a:stCxn id="4191" idx="2"/>
                  <a:endCxn id="4183" idx="6"/>
                </p:cNvCxnSpPr>
                <p:nvPr/>
              </p:nvCxnSpPr>
              <p:spPr bwMode="auto">
                <a:xfrm flipH="1">
                  <a:off x="2016" y="3936"/>
                  <a:ext cx="172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415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823" y="3905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4143" name="Group 66"/>
              <p:cNvGrpSpPr>
                <a:grpSpLocks/>
              </p:cNvGrpSpPr>
              <p:nvPr/>
            </p:nvGrpSpPr>
            <p:grpSpPr bwMode="auto">
              <a:xfrm>
                <a:off x="6611939" y="5138738"/>
                <a:ext cx="622300" cy="482600"/>
                <a:chOff x="4072" y="3496"/>
                <a:chExt cx="392" cy="304"/>
              </a:xfrm>
            </p:grpSpPr>
            <p:cxnSp>
              <p:nvCxnSpPr>
                <p:cNvPr id="4147" name="AutoShape 67"/>
                <p:cNvCxnSpPr>
                  <a:cxnSpLocks noChangeShapeType="1"/>
                  <a:stCxn id="4193" idx="3"/>
                  <a:endCxn id="4191" idx="7"/>
                </p:cNvCxnSpPr>
                <p:nvPr/>
              </p:nvCxnSpPr>
              <p:spPr bwMode="auto">
                <a:xfrm flipH="1">
                  <a:off x="4072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414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230" y="3586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4144" name="Group 72"/>
              <p:cNvGrpSpPr>
                <a:grpSpLocks/>
              </p:cNvGrpSpPr>
              <p:nvPr/>
            </p:nvGrpSpPr>
            <p:grpSpPr bwMode="auto">
              <a:xfrm>
                <a:off x="6361113" y="4313238"/>
                <a:ext cx="371475" cy="1219200"/>
                <a:chOff x="3914" y="2976"/>
                <a:chExt cx="234" cy="768"/>
              </a:xfrm>
            </p:grpSpPr>
            <p:cxnSp>
              <p:nvCxnSpPr>
                <p:cNvPr id="4145" name="AutoShape 73"/>
                <p:cNvCxnSpPr>
                  <a:cxnSpLocks noChangeShapeType="1"/>
                  <a:stCxn id="4195" idx="4"/>
                  <a:endCxn id="4191" idx="0"/>
                </p:cNvCxnSpPr>
                <p:nvPr/>
              </p:nvCxnSpPr>
              <p:spPr bwMode="auto">
                <a:xfrm>
                  <a:off x="3936" y="2976"/>
                  <a:ext cx="0" cy="7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4146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914" y="3251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4133" name="Group 75"/>
            <p:cNvGrpSpPr>
              <a:grpSpLocks/>
            </p:cNvGrpSpPr>
            <p:nvPr/>
          </p:nvGrpSpPr>
          <p:grpSpPr bwMode="auto">
            <a:xfrm>
              <a:off x="1277938" y="4706938"/>
              <a:ext cx="636587" cy="431800"/>
              <a:chOff x="712" y="3224"/>
              <a:chExt cx="401" cy="272"/>
            </a:xfrm>
          </p:grpSpPr>
          <p:cxnSp>
            <p:nvCxnSpPr>
              <p:cNvPr id="4135" name="AutoShape 76"/>
              <p:cNvCxnSpPr>
                <a:cxnSpLocks noChangeShapeType="1"/>
                <a:stCxn id="4185" idx="3"/>
                <a:endCxn id="4185" idx="1"/>
              </p:cNvCxnSpPr>
              <p:nvPr/>
            </p:nvCxnSpPr>
            <p:spPr bwMode="auto">
              <a:xfrm rot="5400000" flipH="1" flipV="1">
                <a:off x="977" y="3359"/>
                <a:ext cx="272" cy="1"/>
              </a:xfrm>
              <a:prstGeom prst="curvedConnector5">
                <a:avLst>
                  <a:gd name="adj1" fmla="val -73528"/>
                  <a:gd name="adj2" fmla="val -38800014"/>
                  <a:gd name="adj3" fmla="val 1735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4136" name="Text Box 77"/>
              <p:cNvSpPr txBox="1">
                <a:spLocks noChangeArrowheads="1"/>
              </p:cNvSpPr>
              <p:nvPr/>
            </p:nvSpPr>
            <p:spPr bwMode="auto">
              <a:xfrm>
                <a:off x="712" y="3265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0</a:t>
                </a:r>
              </a:p>
            </p:txBody>
          </p:sp>
        </p:grpSp>
        <p:cxnSp>
          <p:nvCxnSpPr>
            <p:cNvPr id="4134" name="AutoShape 30"/>
            <p:cNvCxnSpPr>
              <a:cxnSpLocks noChangeShapeType="1"/>
            </p:cNvCxnSpPr>
            <p:nvPr/>
          </p:nvCxnSpPr>
          <p:spPr bwMode="auto">
            <a:xfrm flipH="1">
              <a:off x="2133600" y="4267200"/>
              <a:ext cx="1588" cy="381000"/>
            </a:xfrm>
            <a:prstGeom prst="straightConnector1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22" name="Group 121"/>
          <p:cNvGrpSpPr/>
          <p:nvPr/>
        </p:nvGrpSpPr>
        <p:grpSpPr>
          <a:xfrm>
            <a:off x="2171568" y="1906412"/>
            <a:ext cx="3625312" cy="1757362"/>
            <a:chOff x="76200" y="3424238"/>
            <a:chExt cx="3625312" cy="1757362"/>
          </a:xfrm>
        </p:grpSpPr>
        <p:sp>
          <p:nvSpPr>
            <p:cNvPr id="123" name="Oval 122"/>
            <p:cNvSpPr/>
            <p:nvPr/>
          </p:nvSpPr>
          <p:spPr bwMode="auto">
            <a:xfrm>
              <a:off x="319088" y="4360863"/>
              <a:ext cx="425450" cy="3857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2262188" y="4360863"/>
              <a:ext cx="423862" cy="3857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3232150" y="4360863"/>
              <a:ext cx="425450" cy="3857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  <a:endParaRPr lang="en-US" sz="12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1290638" y="4360863"/>
              <a:ext cx="423862" cy="3857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7" name="TextBox 14"/>
            <p:cNvSpPr txBox="1">
              <a:spLocks noChangeArrowheads="1"/>
            </p:cNvSpPr>
            <p:nvPr/>
          </p:nvSpPr>
          <p:spPr bwMode="auto">
            <a:xfrm>
              <a:off x="2686373" y="4306080"/>
              <a:ext cx="182105" cy="214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100" b="1" dirty="0"/>
                <a:t>1</a:t>
              </a:r>
            </a:p>
          </p:txBody>
        </p:sp>
        <p:sp>
          <p:nvSpPr>
            <p:cNvPr id="128" name="TextBox 15"/>
            <p:cNvSpPr txBox="1">
              <a:spLocks noChangeArrowheads="1"/>
            </p:cNvSpPr>
            <p:nvPr/>
          </p:nvSpPr>
          <p:spPr bwMode="auto">
            <a:xfrm>
              <a:off x="1775847" y="4306080"/>
              <a:ext cx="4163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100" b="1" dirty="0"/>
                <a:t>0,1</a:t>
              </a:r>
            </a:p>
          </p:txBody>
        </p:sp>
        <p:cxnSp>
          <p:nvCxnSpPr>
            <p:cNvPr id="129" name="Straight Arrow Connector 128"/>
            <p:cNvCxnSpPr>
              <a:stCxn id="123" idx="6"/>
              <a:endCxn id="126" idx="2"/>
            </p:cNvCxnSpPr>
            <p:nvPr/>
          </p:nvCxnSpPr>
          <p:spPr bwMode="auto">
            <a:xfrm>
              <a:off x="744538" y="4554538"/>
              <a:ext cx="5461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8"/>
            <p:cNvSpPr txBox="1">
              <a:spLocks noChangeArrowheads="1"/>
            </p:cNvSpPr>
            <p:nvPr/>
          </p:nvSpPr>
          <p:spPr bwMode="auto">
            <a:xfrm>
              <a:off x="743919" y="4306080"/>
              <a:ext cx="42566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100" b="1" dirty="0"/>
                <a:t>0,1</a:t>
              </a:r>
            </a:p>
          </p:txBody>
        </p:sp>
        <p:sp>
          <p:nvSpPr>
            <p:cNvPr id="131" name="TextBox 23"/>
            <p:cNvSpPr txBox="1">
              <a:spLocks noChangeArrowheads="1"/>
            </p:cNvSpPr>
            <p:nvPr/>
          </p:nvSpPr>
          <p:spPr bwMode="auto">
            <a:xfrm>
              <a:off x="3232688" y="4967521"/>
              <a:ext cx="424912" cy="214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100" b="1" dirty="0"/>
                <a:t>0,1</a:t>
              </a:r>
            </a:p>
          </p:txBody>
        </p:sp>
        <p:cxnSp>
          <p:nvCxnSpPr>
            <p:cNvPr id="132" name="Straight Arrow Connector 131"/>
            <p:cNvCxnSpPr/>
            <p:nvPr/>
          </p:nvCxnSpPr>
          <p:spPr bwMode="auto">
            <a:xfrm>
              <a:off x="1714500" y="4525963"/>
              <a:ext cx="5476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 bwMode="auto">
            <a:xfrm>
              <a:off x="2686050" y="4525963"/>
              <a:ext cx="5461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Arc 133"/>
            <p:cNvSpPr/>
            <p:nvPr/>
          </p:nvSpPr>
          <p:spPr bwMode="auto">
            <a:xfrm rot="14988361">
              <a:off x="3289300" y="4716463"/>
              <a:ext cx="276225" cy="304800"/>
            </a:xfrm>
            <a:prstGeom prst="arc">
              <a:avLst>
                <a:gd name="adj1" fmla="val 1453660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 b="1"/>
            </a:p>
          </p:txBody>
        </p:sp>
        <p:cxnSp>
          <p:nvCxnSpPr>
            <p:cNvPr id="135" name="Straight Arrow Connector 134"/>
            <p:cNvCxnSpPr/>
            <p:nvPr/>
          </p:nvCxnSpPr>
          <p:spPr bwMode="auto">
            <a:xfrm>
              <a:off x="76200" y="4525963"/>
              <a:ext cx="24288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 bwMode="auto">
            <a:xfrm>
              <a:off x="3233738" y="3424238"/>
              <a:ext cx="423862" cy="3857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  <a:endParaRPr lang="en-US" sz="1200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37" name="Straight Arrow Connector 136"/>
            <p:cNvCxnSpPr>
              <a:endCxn id="136" idx="3"/>
            </p:cNvCxnSpPr>
            <p:nvPr/>
          </p:nvCxnSpPr>
          <p:spPr bwMode="auto">
            <a:xfrm flipV="1">
              <a:off x="2565400" y="3753506"/>
              <a:ext cx="730411" cy="6121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4"/>
            <p:cNvSpPr txBox="1">
              <a:spLocks noChangeArrowheads="1"/>
            </p:cNvSpPr>
            <p:nvPr/>
          </p:nvSpPr>
          <p:spPr bwMode="auto">
            <a:xfrm>
              <a:off x="2644365" y="3952526"/>
              <a:ext cx="18210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100" b="1" dirty="0"/>
                <a:t>0</a:t>
              </a:r>
            </a:p>
          </p:txBody>
        </p:sp>
        <p:sp>
          <p:nvSpPr>
            <p:cNvPr id="139" name="TextBox 23"/>
            <p:cNvSpPr txBox="1">
              <a:spLocks noChangeArrowheads="1"/>
            </p:cNvSpPr>
            <p:nvPr/>
          </p:nvSpPr>
          <p:spPr bwMode="auto">
            <a:xfrm>
              <a:off x="3276600" y="4014690"/>
              <a:ext cx="424912" cy="214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100" b="1" dirty="0"/>
                <a:t>0,1</a:t>
              </a:r>
            </a:p>
          </p:txBody>
        </p:sp>
        <p:sp>
          <p:nvSpPr>
            <p:cNvPr id="140" name="Arc 139"/>
            <p:cNvSpPr/>
            <p:nvPr/>
          </p:nvSpPr>
          <p:spPr bwMode="auto">
            <a:xfrm rot="14988361">
              <a:off x="3333212" y="3763632"/>
              <a:ext cx="276225" cy="304800"/>
            </a:xfrm>
            <a:prstGeom prst="arc">
              <a:avLst>
                <a:gd name="adj1" fmla="val 1453660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 b="1"/>
            </a:p>
          </p:txBody>
        </p:sp>
      </p:grpSp>
    </p:spTree>
    <p:extLst>
      <p:ext uri="{BB962C8B-B14F-4D97-AF65-F5344CB8AC3E}">
        <p14:creationId xmlns:p14="http://schemas.microsoft.com/office/powerpoint/2010/main" val="2097529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Output to Finite State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 have considered finite state machines that just accept/reject strings</a:t>
            </a:r>
          </a:p>
          <a:p>
            <a:pPr lvl="1"/>
            <a:r>
              <a:rPr lang="en-US" dirty="0"/>
              <a:t>called “Deterministic Finite Automata” or DFAs</a:t>
            </a:r>
          </a:p>
          <a:p>
            <a:pPr lvl="1"/>
            <a:endParaRPr lang="en-US" dirty="0"/>
          </a:p>
          <a:p>
            <a:r>
              <a:rPr lang="en-US" dirty="0"/>
              <a:t>Now we consider finite state machines</a:t>
            </a:r>
            <a:br>
              <a:rPr lang="en-US" dirty="0"/>
            </a:br>
            <a:r>
              <a:rPr lang="en-US" i="1" dirty="0"/>
              <a:t>with output</a:t>
            </a:r>
          </a:p>
          <a:p>
            <a:pPr lvl="1"/>
            <a:r>
              <a:rPr lang="en-US" dirty="0"/>
              <a:t>These are the kinds used as controllers</a:t>
            </a:r>
          </a:p>
        </p:txBody>
      </p:sp>
    </p:spTree>
    <p:extLst>
      <p:ext uri="{BB962C8B-B14F-4D97-AF65-F5344CB8AC3E}">
        <p14:creationId xmlns:p14="http://schemas.microsoft.com/office/powerpoint/2010/main" val="516272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2" descr="http://www.glamour.com/images/health-fitness/2008/10/1029-snickers_l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6" y="-217311"/>
            <a:ext cx="208597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085042" y="279402"/>
            <a:ext cx="3222972" cy="606642"/>
          </a:xfrm>
        </p:spPr>
        <p:txBody>
          <a:bodyPr/>
          <a:lstStyle/>
          <a:p>
            <a:r>
              <a:rPr lang="en-US" dirty="0"/>
              <a:t>Vending Machine</a:t>
            </a:r>
          </a:p>
        </p:txBody>
      </p:sp>
      <p:pic>
        <p:nvPicPr>
          <p:cNvPr id="16391" name="Picture 4" descr="http://1.bp.blogspot.com/_kezuLFIViYo/S7S46lCEjkI/AAAAAAAAAz8/THNy4eGHrtc/s1600/free+Butterfing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243" y="-300125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TextBox 5"/>
          <p:cNvSpPr txBox="1">
            <a:spLocks noChangeArrowheads="1"/>
          </p:cNvSpPr>
          <p:nvPr/>
        </p:nvSpPr>
        <p:spPr bwMode="auto">
          <a:xfrm>
            <a:off x="567267" y="1247418"/>
            <a:ext cx="427078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200" dirty="0">
                <a:latin typeface="Franklin Gothic Medium" panose="020B0603020102020204" pitchFamily="34" charset="0"/>
              </a:rPr>
              <a:t>Enter 15 cents in dimes or nickels</a:t>
            </a:r>
          </a:p>
          <a:p>
            <a:pPr eaLnBrk="1" hangingPunct="1"/>
            <a:r>
              <a:rPr lang="en-US" sz="2200" dirty="0">
                <a:latin typeface="Franklin Gothic Medium" panose="020B0603020102020204" pitchFamily="34" charset="0"/>
              </a:rPr>
              <a:t>Press S or B for a candy bar</a:t>
            </a:r>
          </a:p>
        </p:txBody>
      </p:sp>
      <p:pic>
        <p:nvPicPr>
          <p:cNvPr id="16393" name="Picture 8" descr="http://sockhop.files.wordpress.com/2010/10/candy_machine_921kb_cp4d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68" y="2342439"/>
            <a:ext cx="2743200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88244" y="886044"/>
            <a:ext cx="818162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273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Machine, v0.1</a:t>
            </a:r>
          </a:p>
        </p:txBody>
      </p:sp>
      <p:sp>
        <p:nvSpPr>
          <p:cNvPr id="6" name="Oval 5"/>
          <p:cNvSpPr/>
          <p:nvPr/>
        </p:nvSpPr>
        <p:spPr>
          <a:xfrm>
            <a:off x="6858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384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67200" y="3141663"/>
            <a:ext cx="731838" cy="7318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9800" y="3141663"/>
            <a:ext cx="731838" cy="7318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1417638" y="3489325"/>
            <a:ext cx="10207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8" idx="2"/>
          </p:cNvCxnSpPr>
          <p:nvPr/>
        </p:nvCxnSpPr>
        <p:spPr>
          <a:xfrm>
            <a:off x="3170238" y="3489325"/>
            <a:ext cx="1096962" cy="174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9" idx="2"/>
          </p:cNvCxnSpPr>
          <p:nvPr/>
        </p:nvCxnSpPr>
        <p:spPr>
          <a:xfrm>
            <a:off x="4999038" y="3506788"/>
            <a:ext cx="102076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>
            <a:off x="2801938" y="2316163"/>
            <a:ext cx="3581400" cy="1616075"/>
          </a:xfrm>
          <a:prstGeom prst="arc">
            <a:avLst>
              <a:gd name="adj1" fmla="val 10851369"/>
              <a:gd name="adj2" fmla="val 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Arc 22"/>
          <p:cNvSpPr/>
          <p:nvPr/>
        </p:nvSpPr>
        <p:spPr>
          <a:xfrm rot="10800000">
            <a:off x="1050925" y="2814638"/>
            <a:ext cx="5334000" cy="2071687"/>
          </a:xfrm>
          <a:prstGeom prst="arc">
            <a:avLst>
              <a:gd name="adj1" fmla="val 10816517"/>
              <a:gd name="adj2" fmla="val 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Arc 24"/>
          <p:cNvSpPr/>
          <p:nvPr/>
        </p:nvSpPr>
        <p:spPr>
          <a:xfrm>
            <a:off x="1050925" y="2316163"/>
            <a:ext cx="3581400" cy="1616075"/>
          </a:xfrm>
          <a:prstGeom prst="arc">
            <a:avLst>
              <a:gd name="adj1" fmla="val 10851369"/>
              <a:gd name="adj2" fmla="val 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24" name="TextBox 25"/>
          <p:cNvSpPr txBox="1">
            <a:spLocks noChangeArrowheads="1"/>
          </p:cNvSpPr>
          <p:nvPr/>
        </p:nvSpPr>
        <p:spPr bwMode="auto">
          <a:xfrm>
            <a:off x="2517775" y="1947863"/>
            <a:ext cx="35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D</a:t>
            </a:r>
          </a:p>
        </p:txBody>
      </p:sp>
      <p:sp>
        <p:nvSpPr>
          <p:cNvPr id="17425" name="TextBox 26"/>
          <p:cNvSpPr txBox="1">
            <a:spLocks noChangeArrowheads="1"/>
          </p:cNvSpPr>
          <p:nvPr/>
        </p:nvSpPr>
        <p:spPr bwMode="auto">
          <a:xfrm>
            <a:off x="4556125" y="1947863"/>
            <a:ext cx="35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D</a:t>
            </a:r>
          </a:p>
        </p:txBody>
      </p:sp>
      <p:sp>
        <p:nvSpPr>
          <p:cNvPr id="17426" name="TextBox 27"/>
          <p:cNvSpPr txBox="1">
            <a:spLocks noChangeArrowheads="1"/>
          </p:cNvSpPr>
          <p:nvPr/>
        </p:nvSpPr>
        <p:spPr bwMode="auto">
          <a:xfrm>
            <a:off x="1706563" y="3124200"/>
            <a:ext cx="350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N</a:t>
            </a:r>
          </a:p>
        </p:txBody>
      </p:sp>
      <p:sp>
        <p:nvSpPr>
          <p:cNvPr id="17427" name="TextBox 28"/>
          <p:cNvSpPr txBox="1">
            <a:spLocks noChangeArrowheads="1"/>
          </p:cNvSpPr>
          <p:nvPr/>
        </p:nvSpPr>
        <p:spPr bwMode="auto">
          <a:xfrm>
            <a:off x="3562350" y="3159125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N</a:t>
            </a:r>
          </a:p>
        </p:txBody>
      </p:sp>
      <p:sp>
        <p:nvSpPr>
          <p:cNvPr id="17428" name="TextBox 29"/>
          <p:cNvSpPr txBox="1">
            <a:spLocks noChangeArrowheads="1"/>
          </p:cNvSpPr>
          <p:nvPr/>
        </p:nvSpPr>
        <p:spPr bwMode="auto">
          <a:xfrm>
            <a:off x="5257800" y="3146425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N, D</a:t>
            </a:r>
          </a:p>
        </p:txBody>
      </p:sp>
      <p:sp>
        <p:nvSpPr>
          <p:cNvPr id="17429" name="TextBox 30"/>
          <p:cNvSpPr txBox="1">
            <a:spLocks noChangeArrowheads="1"/>
          </p:cNvSpPr>
          <p:nvPr/>
        </p:nvSpPr>
        <p:spPr bwMode="auto">
          <a:xfrm>
            <a:off x="3336925" y="5083175"/>
            <a:ext cx="6335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B, S</a:t>
            </a:r>
          </a:p>
        </p:txBody>
      </p:sp>
      <p:sp>
        <p:nvSpPr>
          <p:cNvPr id="17430" name="TextBox 23"/>
          <p:cNvSpPr txBox="1">
            <a:spLocks noChangeArrowheads="1"/>
          </p:cNvSpPr>
          <p:nvPr/>
        </p:nvSpPr>
        <p:spPr bwMode="auto">
          <a:xfrm>
            <a:off x="381000" y="5871927"/>
            <a:ext cx="7378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/>
              <a:t>Basic transitions on </a:t>
            </a:r>
            <a:r>
              <a:rPr lang="en-US" b="1" dirty="0"/>
              <a:t>N </a:t>
            </a:r>
            <a:r>
              <a:rPr lang="en-US" dirty="0"/>
              <a:t>(nickel),  </a:t>
            </a:r>
            <a:r>
              <a:rPr lang="en-US" b="1" dirty="0"/>
              <a:t>D</a:t>
            </a:r>
            <a:r>
              <a:rPr lang="en-US" dirty="0"/>
              <a:t> (dime),  </a:t>
            </a:r>
            <a:r>
              <a:rPr lang="en-US" b="1" dirty="0"/>
              <a:t>B</a:t>
            </a:r>
            <a:r>
              <a:rPr lang="en-US" dirty="0"/>
              <a:t> (</a:t>
            </a:r>
            <a:r>
              <a:rPr lang="en-US" dirty="0" err="1"/>
              <a:t>butterfinger</a:t>
            </a:r>
            <a:r>
              <a:rPr lang="en-US" dirty="0"/>
              <a:t>), </a:t>
            </a:r>
            <a:r>
              <a:rPr lang="en-US" b="1" dirty="0"/>
              <a:t>S</a:t>
            </a:r>
            <a:r>
              <a:rPr lang="en-US" dirty="0"/>
              <a:t> (snickers)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04800" y="3505200"/>
            <a:ext cx="381000" cy="1428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09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2500" cy="606642"/>
          </a:xfrm>
        </p:spPr>
        <p:txBody>
          <a:bodyPr>
            <a:normAutofit/>
          </a:bodyPr>
          <a:lstStyle/>
          <a:p>
            <a:r>
              <a:rPr lang="en-US" dirty="0"/>
              <a:t>Last class: Strings this machine says are OK?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892" y="1131375"/>
            <a:ext cx="2915587" cy="51917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92585" y="4359728"/>
            <a:ext cx="2926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set of all binary strings that end in 0</a:t>
            </a:r>
          </a:p>
        </p:txBody>
      </p:sp>
    </p:spTree>
    <p:extLst>
      <p:ext uri="{BB962C8B-B14F-4D97-AF65-F5344CB8AC3E}">
        <p14:creationId xmlns:p14="http://schemas.microsoft.com/office/powerpoint/2010/main" val="530499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Machine, v0.2</a:t>
            </a:r>
          </a:p>
        </p:txBody>
      </p:sp>
      <p:sp>
        <p:nvSpPr>
          <p:cNvPr id="6" name="Oval 5"/>
          <p:cNvSpPr/>
          <p:nvPr/>
        </p:nvSpPr>
        <p:spPr>
          <a:xfrm>
            <a:off x="6858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0’   </a:t>
            </a:r>
            <a:r>
              <a:rPr lang="en-US" sz="2200" dirty="0">
                <a:solidFill>
                  <a:srgbClr val="FF0000"/>
                </a:solidFill>
              </a:rPr>
              <a:t>[B]</a:t>
            </a:r>
            <a:endParaRPr lang="en-US" sz="2200" baseline="-250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384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67200" y="3141663"/>
            <a:ext cx="731838" cy="7318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9800" y="2362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1417638" y="3489325"/>
            <a:ext cx="10207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8" idx="2"/>
          </p:cNvCxnSpPr>
          <p:nvPr/>
        </p:nvCxnSpPr>
        <p:spPr>
          <a:xfrm>
            <a:off x="3170238" y="3489325"/>
            <a:ext cx="1096962" cy="174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9" idx="2"/>
          </p:cNvCxnSpPr>
          <p:nvPr/>
        </p:nvCxnSpPr>
        <p:spPr>
          <a:xfrm flipV="1">
            <a:off x="4999038" y="2728913"/>
            <a:ext cx="1020762" cy="77946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5" name="TextBox 23"/>
          <p:cNvSpPr txBox="1">
            <a:spLocks noChangeArrowheads="1"/>
          </p:cNvSpPr>
          <p:nvPr/>
        </p:nvSpPr>
        <p:spPr bwMode="auto">
          <a:xfrm>
            <a:off x="571500" y="5991743"/>
            <a:ext cx="6942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/>
              <a:t>Adding output to states: 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– Nickel, 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– Snickers,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 – Butterfinger</a:t>
            </a:r>
          </a:p>
        </p:txBody>
      </p:sp>
      <p:sp>
        <p:nvSpPr>
          <p:cNvPr id="27" name="Oval 26"/>
          <p:cNvSpPr/>
          <p:nvPr/>
        </p:nvSpPr>
        <p:spPr>
          <a:xfrm>
            <a:off x="6096000" y="36576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FF"/>
                </a:solidFill>
              </a:rPr>
              <a:t>15’ </a:t>
            </a:r>
            <a:r>
              <a:rPr lang="en-US" sz="2000" dirty="0">
                <a:solidFill>
                  <a:srgbClr val="FF0000"/>
                </a:solidFill>
              </a:rPr>
              <a:t>[N]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8" idx="6"/>
            <a:endCxn id="27" idx="2"/>
          </p:cNvCxnSpPr>
          <p:nvPr/>
        </p:nvCxnSpPr>
        <p:spPr>
          <a:xfrm>
            <a:off x="4999038" y="3508375"/>
            <a:ext cx="1096962" cy="51593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62000" y="16764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62000" y="49530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dirty="0">
                <a:solidFill>
                  <a:srgbClr val="0000FF"/>
                </a:solidFill>
              </a:rPr>
              <a:t> 0”</a:t>
            </a:r>
            <a:r>
              <a:rPr lang="en-US" sz="2400" dirty="0">
                <a:solidFill>
                  <a:srgbClr val="0000FF"/>
                </a:solidFill>
              </a:rPr>
              <a:t>    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[S]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endCxn id="34" idx="2"/>
          </p:cNvCxnSpPr>
          <p:nvPr/>
        </p:nvCxnSpPr>
        <p:spPr>
          <a:xfrm flipV="1">
            <a:off x="381000" y="2043113"/>
            <a:ext cx="381000" cy="1428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7"/>
            <a:endCxn id="7" idx="3"/>
          </p:cNvCxnSpPr>
          <p:nvPr/>
        </p:nvCxnSpPr>
        <p:spPr>
          <a:xfrm flipV="1">
            <a:off x="1385888" y="3748088"/>
            <a:ext cx="1160462" cy="13128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8" idx="1"/>
          </p:cNvCxnSpPr>
          <p:nvPr/>
        </p:nvCxnSpPr>
        <p:spPr>
          <a:xfrm>
            <a:off x="1524000" y="2057400"/>
            <a:ext cx="2851150" cy="11922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8" idx="3"/>
          </p:cNvCxnSpPr>
          <p:nvPr/>
        </p:nvCxnSpPr>
        <p:spPr>
          <a:xfrm flipV="1">
            <a:off x="1447800" y="3765550"/>
            <a:ext cx="2927350" cy="13557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371600" y="2286000"/>
            <a:ext cx="1143000" cy="914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>
            <a:off x="1492250" y="4292600"/>
            <a:ext cx="4735513" cy="1466850"/>
          </a:xfrm>
          <a:custGeom>
            <a:avLst/>
            <a:gdLst>
              <a:gd name="connsiteX0" fmla="*/ 4735629 w 4735629"/>
              <a:gd name="connsiteY0" fmla="*/ 0 h 1466249"/>
              <a:gd name="connsiteX1" fmla="*/ 2194560 w 4735629"/>
              <a:gd name="connsiteY1" fmla="*/ 1299411 h 1466249"/>
              <a:gd name="connsiteX2" fmla="*/ 0 w 4735629"/>
              <a:gd name="connsiteY2" fmla="*/ 1001028 h 146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5629" h="1466249">
                <a:moveTo>
                  <a:pt x="4735629" y="0"/>
                </a:moveTo>
                <a:cubicBezTo>
                  <a:pt x="3859730" y="566286"/>
                  <a:pt x="2983832" y="1132573"/>
                  <a:pt x="2194560" y="1299411"/>
                </a:cubicBezTo>
                <a:cubicBezTo>
                  <a:pt x="1405288" y="1466249"/>
                  <a:pt x="702644" y="1233638"/>
                  <a:pt x="0" y="1001028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7" name="Freeform 66"/>
          <p:cNvSpPr/>
          <p:nvPr/>
        </p:nvSpPr>
        <p:spPr>
          <a:xfrm>
            <a:off x="1463675" y="2971800"/>
            <a:ext cx="4632325" cy="2768600"/>
          </a:xfrm>
          <a:custGeom>
            <a:avLst/>
            <a:gdLst>
              <a:gd name="connsiteX0" fmla="*/ 4783756 w 4783756"/>
              <a:gd name="connsiteY0" fmla="*/ 0 h 2669406"/>
              <a:gd name="connsiteX1" fmla="*/ 2348564 w 4783756"/>
              <a:gd name="connsiteY1" fmla="*/ 2319688 h 2669406"/>
              <a:gd name="connsiteX2" fmla="*/ 0 w 4783756"/>
              <a:gd name="connsiteY2" fmla="*/ 2098307 h 266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3756" h="2669406">
                <a:moveTo>
                  <a:pt x="4783756" y="0"/>
                </a:moveTo>
                <a:cubicBezTo>
                  <a:pt x="3964806" y="984985"/>
                  <a:pt x="3145857" y="1969970"/>
                  <a:pt x="2348564" y="2319688"/>
                </a:cubicBezTo>
                <a:cubicBezTo>
                  <a:pt x="1551271" y="2669406"/>
                  <a:pt x="775635" y="2383856"/>
                  <a:pt x="0" y="2098307"/>
                </a:cubicBezTo>
              </a:path>
            </a:pathLst>
          </a:cu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8" name="Freeform 67"/>
          <p:cNvSpPr/>
          <p:nvPr/>
        </p:nvSpPr>
        <p:spPr>
          <a:xfrm>
            <a:off x="1203325" y="2935288"/>
            <a:ext cx="4860925" cy="2016125"/>
          </a:xfrm>
          <a:custGeom>
            <a:avLst/>
            <a:gdLst>
              <a:gd name="connsiteX0" fmla="*/ 4860758 w 4860758"/>
              <a:gd name="connsiteY0" fmla="*/ 0 h 2016493"/>
              <a:gd name="connsiteX1" fmla="*/ 2387065 w 4860758"/>
              <a:gd name="connsiteY1" fmla="*/ 1867301 h 2016493"/>
              <a:gd name="connsiteX2" fmla="*/ 0 w 4860758"/>
              <a:gd name="connsiteY2" fmla="*/ 895150 h 201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0758" h="2016493">
                <a:moveTo>
                  <a:pt x="4860758" y="0"/>
                </a:moveTo>
                <a:cubicBezTo>
                  <a:pt x="4028974" y="859054"/>
                  <a:pt x="3197191" y="1718109"/>
                  <a:pt x="2387065" y="1867301"/>
                </a:cubicBezTo>
                <a:cubicBezTo>
                  <a:pt x="1576939" y="2016493"/>
                  <a:pt x="788469" y="1455821"/>
                  <a:pt x="0" y="89515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458" name="TextBox 68"/>
          <p:cNvSpPr txBox="1">
            <a:spLocks noChangeArrowheads="1"/>
          </p:cNvSpPr>
          <p:nvPr/>
        </p:nvSpPr>
        <p:spPr bwMode="auto">
          <a:xfrm>
            <a:off x="3170238" y="3218607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8459" name="TextBox 69"/>
          <p:cNvSpPr txBox="1">
            <a:spLocks noChangeArrowheads="1"/>
          </p:cNvSpPr>
          <p:nvPr/>
        </p:nvSpPr>
        <p:spPr bwMode="auto">
          <a:xfrm>
            <a:off x="1277143" y="2342098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8460" name="TextBox 70"/>
          <p:cNvSpPr txBox="1">
            <a:spLocks noChangeArrowheads="1"/>
          </p:cNvSpPr>
          <p:nvPr/>
        </p:nvSpPr>
        <p:spPr bwMode="auto">
          <a:xfrm>
            <a:off x="1371600" y="320040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N</a:t>
            </a:r>
          </a:p>
        </p:txBody>
      </p:sp>
      <p:sp>
        <p:nvSpPr>
          <p:cNvPr id="18461" name="TextBox 71"/>
          <p:cNvSpPr txBox="1">
            <a:spLocks noChangeArrowheads="1"/>
          </p:cNvSpPr>
          <p:nvPr/>
        </p:nvSpPr>
        <p:spPr bwMode="auto">
          <a:xfrm>
            <a:off x="1219200" y="472440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N</a:t>
            </a:r>
          </a:p>
        </p:txBody>
      </p:sp>
      <p:sp>
        <p:nvSpPr>
          <p:cNvPr id="18462" name="TextBox 72"/>
          <p:cNvSpPr txBox="1">
            <a:spLocks noChangeArrowheads="1"/>
          </p:cNvSpPr>
          <p:nvPr/>
        </p:nvSpPr>
        <p:spPr bwMode="auto">
          <a:xfrm>
            <a:off x="5035550" y="3011487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8463" name="TextBox 73"/>
          <p:cNvSpPr txBox="1">
            <a:spLocks noChangeArrowheads="1"/>
          </p:cNvSpPr>
          <p:nvPr/>
        </p:nvSpPr>
        <p:spPr bwMode="auto">
          <a:xfrm>
            <a:off x="5734050" y="4132264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</a:t>
            </a:r>
          </a:p>
        </p:txBody>
      </p:sp>
      <p:sp>
        <p:nvSpPr>
          <p:cNvPr id="18464" name="TextBox 74"/>
          <p:cNvSpPr txBox="1">
            <a:spLocks noChangeArrowheads="1"/>
          </p:cNvSpPr>
          <p:nvPr/>
        </p:nvSpPr>
        <p:spPr bwMode="auto">
          <a:xfrm>
            <a:off x="5139870" y="3349625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8465" name="TextBox 75"/>
          <p:cNvSpPr txBox="1">
            <a:spLocks noChangeArrowheads="1"/>
          </p:cNvSpPr>
          <p:nvPr/>
        </p:nvSpPr>
        <p:spPr bwMode="auto">
          <a:xfrm>
            <a:off x="1654176" y="4919047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8466" name="TextBox 76"/>
          <p:cNvSpPr txBox="1">
            <a:spLocks noChangeArrowheads="1"/>
          </p:cNvSpPr>
          <p:nvPr/>
        </p:nvSpPr>
        <p:spPr bwMode="auto">
          <a:xfrm>
            <a:off x="1111249" y="2836069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8467" name="TextBox 77"/>
          <p:cNvSpPr txBox="1">
            <a:spLocks noChangeArrowheads="1"/>
          </p:cNvSpPr>
          <p:nvPr/>
        </p:nvSpPr>
        <p:spPr bwMode="auto">
          <a:xfrm>
            <a:off x="1587840" y="1806203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8468" name="TextBox 78"/>
          <p:cNvSpPr txBox="1">
            <a:spLocks noChangeArrowheads="1"/>
          </p:cNvSpPr>
          <p:nvPr/>
        </p:nvSpPr>
        <p:spPr bwMode="auto">
          <a:xfrm>
            <a:off x="2765539" y="2827337"/>
            <a:ext cx="295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8469" name="TextBox 80"/>
          <p:cNvSpPr txBox="1">
            <a:spLocks noChangeArrowheads="1"/>
          </p:cNvSpPr>
          <p:nvPr/>
        </p:nvSpPr>
        <p:spPr bwMode="auto">
          <a:xfrm>
            <a:off x="5684838" y="2851425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</a:t>
            </a:r>
          </a:p>
        </p:txBody>
      </p:sp>
      <p:sp>
        <p:nvSpPr>
          <p:cNvPr id="18470" name="TextBox 81"/>
          <p:cNvSpPr txBox="1">
            <a:spLocks noChangeArrowheads="1"/>
          </p:cNvSpPr>
          <p:nvPr/>
        </p:nvSpPr>
        <p:spPr bwMode="auto">
          <a:xfrm>
            <a:off x="6019800" y="4343400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S</a:t>
            </a:r>
          </a:p>
        </p:txBody>
      </p:sp>
      <p:sp>
        <p:nvSpPr>
          <p:cNvPr id="18471" name="TextBox 82"/>
          <p:cNvSpPr txBox="1">
            <a:spLocks noChangeArrowheads="1"/>
          </p:cNvSpPr>
          <p:nvPr/>
        </p:nvSpPr>
        <p:spPr bwMode="auto">
          <a:xfrm>
            <a:off x="5943600" y="3048000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S</a:t>
            </a:r>
          </a:p>
        </p:txBody>
      </p:sp>
      <p:sp>
        <p:nvSpPr>
          <p:cNvPr id="84" name="Freeform 83"/>
          <p:cNvSpPr/>
          <p:nvPr/>
        </p:nvSpPr>
        <p:spPr>
          <a:xfrm>
            <a:off x="1376363" y="3667125"/>
            <a:ext cx="4716462" cy="773113"/>
          </a:xfrm>
          <a:custGeom>
            <a:avLst/>
            <a:gdLst>
              <a:gd name="connsiteX0" fmla="*/ 4716379 w 4716379"/>
              <a:gd name="connsiteY0" fmla="*/ 481263 h 773229"/>
              <a:gd name="connsiteX1" fmla="*/ 2088682 w 4716379"/>
              <a:gd name="connsiteY1" fmla="*/ 693019 h 773229"/>
              <a:gd name="connsiteX2" fmla="*/ 0 w 4716379"/>
              <a:gd name="connsiteY2" fmla="*/ 0 h 77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6379" h="773229">
                <a:moveTo>
                  <a:pt x="4716379" y="481263"/>
                </a:moveTo>
                <a:cubicBezTo>
                  <a:pt x="3795562" y="627246"/>
                  <a:pt x="2874745" y="773229"/>
                  <a:pt x="2088682" y="693019"/>
                </a:cubicBezTo>
                <a:cubicBezTo>
                  <a:pt x="1302619" y="612809"/>
                  <a:pt x="651309" y="306404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5" name="Freeform 84"/>
          <p:cNvSpPr/>
          <p:nvPr/>
        </p:nvSpPr>
        <p:spPr>
          <a:xfrm>
            <a:off x="1212850" y="2336800"/>
            <a:ext cx="3224213" cy="839788"/>
          </a:xfrm>
          <a:custGeom>
            <a:avLst/>
            <a:gdLst>
              <a:gd name="connsiteX0" fmla="*/ 0 w 3224463"/>
              <a:gd name="connsiteY0" fmla="*/ 829377 h 839002"/>
              <a:gd name="connsiteX1" fmla="*/ 1732548 w 3224463"/>
              <a:gd name="connsiteY1" fmla="*/ 1604 h 839002"/>
              <a:gd name="connsiteX2" fmla="*/ 3224463 w 3224463"/>
              <a:gd name="connsiteY2" fmla="*/ 839002 h 83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4463" h="839002">
                <a:moveTo>
                  <a:pt x="0" y="829377"/>
                </a:moveTo>
                <a:cubicBezTo>
                  <a:pt x="597569" y="414688"/>
                  <a:pt x="1195138" y="0"/>
                  <a:pt x="1732548" y="1604"/>
                </a:cubicBezTo>
                <a:cubicBezTo>
                  <a:pt x="2269958" y="3208"/>
                  <a:pt x="2747210" y="421105"/>
                  <a:pt x="3224463" y="839002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6" name="Freeform 85"/>
          <p:cNvSpPr/>
          <p:nvPr/>
        </p:nvSpPr>
        <p:spPr>
          <a:xfrm>
            <a:off x="3013075" y="2441575"/>
            <a:ext cx="3032125" cy="725488"/>
          </a:xfrm>
          <a:custGeom>
            <a:avLst/>
            <a:gdLst>
              <a:gd name="connsiteX0" fmla="*/ 0 w 3031958"/>
              <a:gd name="connsiteY0" fmla="*/ 725104 h 725104"/>
              <a:gd name="connsiteX1" fmla="*/ 1607419 w 3031958"/>
              <a:gd name="connsiteY1" fmla="*/ 89836 h 725104"/>
              <a:gd name="connsiteX2" fmla="*/ 3031958 w 3031958"/>
              <a:gd name="connsiteY2" fmla="*/ 186089 h 72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958" h="725104">
                <a:moveTo>
                  <a:pt x="0" y="725104"/>
                </a:moveTo>
                <a:cubicBezTo>
                  <a:pt x="551046" y="452388"/>
                  <a:pt x="1102093" y="179672"/>
                  <a:pt x="1607419" y="89836"/>
                </a:cubicBezTo>
                <a:cubicBezTo>
                  <a:pt x="2112745" y="0"/>
                  <a:pt x="2572351" y="93044"/>
                  <a:pt x="3031958" y="186089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90157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Machine, v1.0</a:t>
            </a:r>
          </a:p>
        </p:txBody>
      </p:sp>
      <p:sp>
        <p:nvSpPr>
          <p:cNvPr id="6" name="Oval 5"/>
          <p:cNvSpPr/>
          <p:nvPr/>
        </p:nvSpPr>
        <p:spPr>
          <a:xfrm>
            <a:off x="6858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 0’  </a:t>
            </a:r>
            <a:r>
              <a:rPr lang="en-US" sz="2000" dirty="0">
                <a:solidFill>
                  <a:srgbClr val="FF0000"/>
                </a:solidFill>
              </a:rPr>
              <a:t>[B]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384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67200" y="3141663"/>
            <a:ext cx="731838" cy="7318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9800" y="2362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1417638" y="3489325"/>
            <a:ext cx="10207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8" idx="2"/>
          </p:cNvCxnSpPr>
          <p:nvPr/>
        </p:nvCxnSpPr>
        <p:spPr>
          <a:xfrm>
            <a:off x="3170238" y="3489325"/>
            <a:ext cx="1096962" cy="174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040994" y="2679701"/>
            <a:ext cx="1020762" cy="77946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9" name="TextBox 23"/>
          <p:cNvSpPr txBox="1">
            <a:spLocks noChangeArrowheads="1"/>
          </p:cNvSpPr>
          <p:nvPr/>
        </p:nvSpPr>
        <p:spPr bwMode="auto">
          <a:xfrm>
            <a:off x="381000" y="6324600"/>
            <a:ext cx="8032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/>
              <a:t>Adding additional “unexpected” transitions to cover all symbols for each state</a:t>
            </a:r>
          </a:p>
        </p:txBody>
      </p:sp>
      <p:sp>
        <p:nvSpPr>
          <p:cNvPr id="27" name="Oval 26"/>
          <p:cNvSpPr/>
          <p:nvPr/>
        </p:nvSpPr>
        <p:spPr>
          <a:xfrm>
            <a:off x="6096000" y="36576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FF"/>
                </a:solidFill>
              </a:rPr>
              <a:t>15’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[N]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8" idx="6"/>
            <a:endCxn id="27" idx="2"/>
          </p:cNvCxnSpPr>
          <p:nvPr/>
        </p:nvCxnSpPr>
        <p:spPr>
          <a:xfrm>
            <a:off x="4999038" y="3508375"/>
            <a:ext cx="1096962" cy="51593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62000" y="16764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62000" y="49530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0” </a:t>
            </a:r>
            <a:r>
              <a:rPr lang="en-US" sz="2400" dirty="0">
                <a:solidFill>
                  <a:srgbClr val="0000FF"/>
                </a:solidFill>
              </a:rPr>
              <a:t>    </a:t>
            </a:r>
            <a:r>
              <a:rPr lang="en-US" sz="2000" dirty="0">
                <a:solidFill>
                  <a:srgbClr val="FF0000"/>
                </a:solidFill>
              </a:rPr>
              <a:t>[S]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endCxn id="34" idx="2"/>
          </p:cNvCxnSpPr>
          <p:nvPr/>
        </p:nvCxnSpPr>
        <p:spPr>
          <a:xfrm flipV="1">
            <a:off x="381000" y="2043113"/>
            <a:ext cx="381000" cy="1428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7"/>
            <a:endCxn id="7" idx="3"/>
          </p:cNvCxnSpPr>
          <p:nvPr/>
        </p:nvCxnSpPr>
        <p:spPr>
          <a:xfrm flipV="1">
            <a:off x="1385888" y="3748088"/>
            <a:ext cx="1160462" cy="13128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8" idx="1"/>
          </p:cNvCxnSpPr>
          <p:nvPr/>
        </p:nvCxnSpPr>
        <p:spPr>
          <a:xfrm>
            <a:off x="1524000" y="2057400"/>
            <a:ext cx="2851150" cy="11922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8" idx="3"/>
          </p:cNvCxnSpPr>
          <p:nvPr/>
        </p:nvCxnSpPr>
        <p:spPr>
          <a:xfrm flipV="1">
            <a:off x="1447800" y="3765550"/>
            <a:ext cx="2927350" cy="13557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371600" y="2286000"/>
            <a:ext cx="1143000" cy="914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>
            <a:off x="1492250" y="4292600"/>
            <a:ext cx="4735513" cy="1466850"/>
          </a:xfrm>
          <a:custGeom>
            <a:avLst/>
            <a:gdLst>
              <a:gd name="connsiteX0" fmla="*/ 4735629 w 4735629"/>
              <a:gd name="connsiteY0" fmla="*/ 0 h 1466249"/>
              <a:gd name="connsiteX1" fmla="*/ 2194560 w 4735629"/>
              <a:gd name="connsiteY1" fmla="*/ 1299411 h 1466249"/>
              <a:gd name="connsiteX2" fmla="*/ 0 w 4735629"/>
              <a:gd name="connsiteY2" fmla="*/ 1001028 h 146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5629" h="1466249">
                <a:moveTo>
                  <a:pt x="4735629" y="0"/>
                </a:moveTo>
                <a:cubicBezTo>
                  <a:pt x="3859730" y="566286"/>
                  <a:pt x="2983832" y="1132573"/>
                  <a:pt x="2194560" y="1299411"/>
                </a:cubicBezTo>
                <a:cubicBezTo>
                  <a:pt x="1405288" y="1466249"/>
                  <a:pt x="702644" y="1233638"/>
                  <a:pt x="0" y="1001028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7" name="Freeform 66"/>
          <p:cNvSpPr/>
          <p:nvPr/>
        </p:nvSpPr>
        <p:spPr>
          <a:xfrm>
            <a:off x="1463675" y="2971800"/>
            <a:ext cx="4632325" cy="2768600"/>
          </a:xfrm>
          <a:custGeom>
            <a:avLst/>
            <a:gdLst>
              <a:gd name="connsiteX0" fmla="*/ 4783756 w 4783756"/>
              <a:gd name="connsiteY0" fmla="*/ 0 h 2669406"/>
              <a:gd name="connsiteX1" fmla="*/ 2348564 w 4783756"/>
              <a:gd name="connsiteY1" fmla="*/ 2319688 h 2669406"/>
              <a:gd name="connsiteX2" fmla="*/ 0 w 4783756"/>
              <a:gd name="connsiteY2" fmla="*/ 2098307 h 266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3756" h="2669406">
                <a:moveTo>
                  <a:pt x="4783756" y="0"/>
                </a:moveTo>
                <a:cubicBezTo>
                  <a:pt x="3964806" y="984985"/>
                  <a:pt x="3145857" y="1969970"/>
                  <a:pt x="2348564" y="2319688"/>
                </a:cubicBezTo>
                <a:cubicBezTo>
                  <a:pt x="1551271" y="2669406"/>
                  <a:pt x="775635" y="2383856"/>
                  <a:pt x="0" y="2098307"/>
                </a:cubicBezTo>
              </a:path>
            </a:pathLst>
          </a:cu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481" name="TextBox 68"/>
          <p:cNvSpPr txBox="1">
            <a:spLocks noChangeArrowheads="1"/>
          </p:cNvSpPr>
          <p:nvPr/>
        </p:nvSpPr>
        <p:spPr bwMode="auto">
          <a:xfrm>
            <a:off x="3150394" y="344053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482" name="TextBox 69"/>
          <p:cNvSpPr txBox="1">
            <a:spLocks noChangeArrowheads="1"/>
          </p:cNvSpPr>
          <p:nvPr/>
        </p:nvSpPr>
        <p:spPr bwMode="auto">
          <a:xfrm>
            <a:off x="1277842" y="2327161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483" name="TextBox 70"/>
          <p:cNvSpPr txBox="1">
            <a:spLocks noChangeArrowheads="1"/>
          </p:cNvSpPr>
          <p:nvPr/>
        </p:nvSpPr>
        <p:spPr bwMode="auto">
          <a:xfrm>
            <a:off x="1371600" y="320040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N</a:t>
            </a:r>
          </a:p>
        </p:txBody>
      </p:sp>
      <p:sp>
        <p:nvSpPr>
          <p:cNvPr id="19484" name="TextBox 71"/>
          <p:cNvSpPr txBox="1">
            <a:spLocks noChangeArrowheads="1"/>
          </p:cNvSpPr>
          <p:nvPr/>
        </p:nvSpPr>
        <p:spPr bwMode="auto">
          <a:xfrm>
            <a:off x="1219200" y="472440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485" name="TextBox 72"/>
          <p:cNvSpPr txBox="1">
            <a:spLocks noChangeArrowheads="1"/>
          </p:cNvSpPr>
          <p:nvPr/>
        </p:nvSpPr>
        <p:spPr bwMode="auto">
          <a:xfrm>
            <a:off x="5075334" y="3013188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486" name="TextBox 73"/>
          <p:cNvSpPr txBox="1">
            <a:spLocks noChangeArrowheads="1"/>
          </p:cNvSpPr>
          <p:nvPr/>
        </p:nvSpPr>
        <p:spPr bwMode="auto">
          <a:xfrm>
            <a:off x="5648212" y="3888582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</a:t>
            </a:r>
          </a:p>
        </p:txBody>
      </p:sp>
      <p:sp>
        <p:nvSpPr>
          <p:cNvPr id="19487" name="TextBox 74"/>
          <p:cNvSpPr txBox="1">
            <a:spLocks noChangeArrowheads="1"/>
          </p:cNvSpPr>
          <p:nvPr/>
        </p:nvSpPr>
        <p:spPr bwMode="auto">
          <a:xfrm>
            <a:off x="5110956" y="3374929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488" name="TextBox 75"/>
          <p:cNvSpPr txBox="1">
            <a:spLocks noChangeArrowheads="1"/>
          </p:cNvSpPr>
          <p:nvPr/>
        </p:nvSpPr>
        <p:spPr bwMode="auto">
          <a:xfrm>
            <a:off x="1701347" y="4889499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489" name="TextBox 76"/>
          <p:cNvSpPr txBox="1">
            <a:spLocks noChangeArrowheads="1"/>
          </p:cNvSpPr>
          <p:nvPr/>
        </p:nvSpPr>
        <p:spPr bwMode="auto">
          <a:xfrm>
            <a:off x="1143000" y="281940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D</a:t>
            </a:r>
          </a:p>
        </p:txBody>
      </p:sp>
      <p:sp>
        <p:nvSpPr>
          <p:cNvPr id="19490" name="TextBox 77"/>
          <p:cNvSpPr txBox="1">
            <a:spLocks noChangeArrowheads="1"/>
          </p:cNvSpPr>
          <p:nvPr/>
        </p:nvSpPr>
        <p:spPr bwMode="auto">
          <a:xfrm>
            <a:off x="1524000" y="1815135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491" name="TextBox 78"/>
          <p:cNvSpPr txBox="1">
            <a:spLocks noChangeArrowheads="1"/>
          </p:cNvSpPr>
          <p:nvPr/>
        </p:nvSpPr>
        <p:spPr bwMode="auto">
          <a:xfrm>
            <a:off x="3137711" y="2986088"/>
            <a:ext cx="3039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492" name="TextBox 80"/>
          <p:cNvSpPr txBox="1">
            <a:spLocks noChangeArrowheads="1"/>
          </p:cNvSpPr>
          <p:nvPr/>
        </p:nvSpPr>
        <p:spPr bwMode="auto">
          <a:xfrm>
            <a:off x="5758674" y="2778353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</a:t>
            </a:r>
          </a:p>
        </p:txBody>
      </p:sp>
      <p:sp>
        <p:nvSpPr>
          <p:cNvPr id="19493" name="TextBox 81"/>
          <p:cNvSpPr txBox="1">
            <a:spLocks noChangeArrowheads="1"/>
          </p:cNvSpPr>
          <p:nvPr/>
        </p:nvSpPr>
        <p:spPr bwMode="auto">
          <a:xfrm>
            <a:off x="5566569" y="4331493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S</a:t>
            </a:r>
          </a:p>
        </p:txBody>
      </p:sp>
      <p:sp>
        <p:nvSpPr>
          <p:cNvPr id="19494" name="TextBox 82"/>
          <p:cNvSpPr txBox="1">
            <a:spLocks noChangeArrowheads="1"/>
          </p:cNvSpPr>
          <p:nvPr/>
        </p:nvSpPr>
        <p:spPr bwMode="auto">
          <a:xfrm>
            <a:off x="5943600" y="3048000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S</a:t>
            </a:r>
          </a:p>
        </p:txBody>
      </p:sp>
      <p:sp>
        <p:nvSpPr>
          <p:cNvPr id="84" name="Freeform 83"/>
          <p:cNvSpPr/>
          <p:nvPr/>
        </p:nvSpPr>
        <p:spPr>
          <a:xfrm>
            <a:off x="1376363" y="3667125"/>
            <a:ext cx="4716462" cy="773113"/>
          </a:xfrm>
          <a:custGeom>
            <a:avLst/>
            <a:gdLst>
              <a:gd name="connsiteX0" fmla="*/ 4716379 w 4716379"/>
              <a:gd name="connsiteY0" fmla="*/ 481263 h 773229"/>
              <a:gd name="connsiteX1" fmla="*/ 2088682 w 4716379"/>
              <a:gd name="connsiteY1" fmla="*/ 693019 h 773229"/>
              <a:gd name="connsiteX2" fmla="*/ 0 w 4716379"/>
              <a:gd name="connsiteY2" fmla="*/ 0 h 77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6379" h="773229">
                <a:moveTo>
                  <a:pt x="4716379" y="481263"/>
                </a:moveTo>
                <a:cubicBezTo>
                  <a:pt x="3795562" y="627246"/>
                  <a:pt x="2874745" y="773229"/>
                  <a:pt x="2088682" y="693019"/>
                </a:cubicBezTo>
                <a:cubicBezTo>
                  <a:pt x="1302619" y="612809"/>
                  <a:pt x="651309" y="306404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5" name="Freeform 84"/>
          <p:cNvSpPr/>
          <p:nvPr/>
        </p:nvSpPr>
        <p:spPr>
          <a:xfrm>
            <a:off x="1212850" y="2336800"/>
            <a:ext cx="3224213" cy="839788"/>
          </a:xfrm>
          <a:custGeom>
            <a:avLst/>
            <a:gdLst>
              <a:gd name="connsiteX0" fmla="*/ 0 w 3224463"/>
              <a:gd name="connsiteY0" fmla="*/ 829377 h 839002"/>
              <a:gd name="connsiteX1" fmla="*/ 1732548 w 3224463"/>
              <a:gd name="connsiteY1" fmla="*/ 1604 h 839002"/>
              <a:gd name="connsiteX2" fmla="*/ 3224463 w 3224463"/>
              <a:gd name="connsiteY2" fmla="*/ 839002 h 83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4463" h="839002">
                <a:moveTo>
                  <a:pt x="0" y="829377"/>
                </a:moveTo>
                <a:cubicBezTo>
                  <a:pt x="597569" y="414688"/>
                  <a:pt x="1195138" y="0"/>
                  <a:pt x="1732548" y="1604"/>
                </a:cubicBezTo>
                <a:cubicBezTo>
                  <a:pt x="2269958" y="3208"/>
                  <a:pt x="2747210" y="421105"/>
                  <a:pt x="3224463" y="839002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6" name="Freeform 85"/>
          <p:cNvSpPr/>
          <p:nvPr/>
        </p:nvSpPr>
        <p:spPr>
          <a:xfrm>
            <a:off x="3013075" y="2441575"/>
            <a:ext cx="3032125" cy="725488"/>
          </a:xfrm>
          <a:custGeom>
            <a:avLst/>
            <a:gdLst>
              <a:gd name="connsiteX0" fmla="*/ 0 w 3031958"/>
              <a:gd name="connsiteY0" fmla="*/ 725104 h 725104"/>
              <a:gd name="connsiteX1" fmla="*/ 1607419 w 3031958"/>
              <a:gd name="connsiteY1" fmla="*/ 89836 h 725104"/>
              <a:gd name="connsiteX2" fmla="*/ 3031958 w 3031958"/>
              <a:gd name="connsiteY2" fmla="*/ 186089 h 72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958" h="725104">
                <a:moveTo>
                  <a:pt x="0" y="725104"/>
                </a:moveTo>
                <a:cubicBezTo>
                  <a:pt x="551046" y="452388"/>
                  <a:pt x="1102093" y="179672"/>
                  <a:pt x="1607419" y="89836"/>
                </a:cubicBezTo>
                <a:cubicBezTo>
                  <a:pt x="2112745" y="0"/>
                  <a:pt x="2572351" y="93044"/>
                  <a:pt x="3031958" y="186089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3" name="Arc 42"/>
          <p:cNvSpPr/>
          <p:nvPr/>
        </p:nvSpPr>
        <p:spPr>
          <a:xfrm>
            <a:off x="762000" y="1295400"/>
            <a:ext cx="457200" cy="457200"/>
          </a:xfrm>
          <a:prstGeom prst="arc">
            <a:avLst>
              <a:gd name="adj1" fmla="val 6630067"/>
              <a:gd name="adj2" fmla="val 226963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6" name="Oval 45"/>
          <p:cNvSpPr/>
          <p:nvPr/>
        </p:nvSpPr>
        <p:spPr>
          <a:xfrm>
            <a:off x="6172200" y="51054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500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15” </a:t>
            </a:r>
            <a:r>
              <a:rPr lang="en-US" sz="2000" dirty="0">
                <a:solidFill>
                  <a:srgbClr val="FF0000"/>
                </a:solidFill>
              </a:rPr>
              <a:t>[D]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1454150" y="2935288"/>
            <a:ext cx="4591050" cy="1331912"/>
          </a:xfrm>
          <a:custGeom>
            <a:avLst/>
            <a:gdLst>
              <a:gd name="connsiteX0" fmla="*/ 4591250 w 4591250"/>
              <a:gd name="connsiteY0" fmla="*/ 0 h 1426143"/>
              <a:gd name="connsiteX1" fmla="*/ 3118585 w 4591250"/>
              <a:gd name="connsiteY1" fmla="*/ 1232034 h 1426143"/>
              <a:gd name="connsiteX2" fmla="*/ 1405288 w 4591250"/>
              <a:gd name="connsiteY2" fmla="*/ 1164657 h 1426143"/>
              <a:gd name="connsiteX3" fmla="*/ 0 w 4591250"/>
              <a:gd name="connsiteY3" fmla="*/ 654518 h 142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1250" h="1426143">
                <a:moveTo>
                  <a:pt x="4591250" y="0"/>
                </a:moveTo>
                <a:cubicBezTo>
                  <a:pt x="4120414" y="518962"/>
                  <a:pt x="3649579" y="1037925"/>
                  <a:pt x="3118585" y="1232034"/>
                </a:cubicBezTo>
                <a:cubicBezTo>
                  <a:pt x="2587591" y="1426143"/>
                  <a:pt x="1925052" y="1260910"/>
                  <a:pt x="1405288" y="1164657"/>
                </a:cubicBezTo>
                <a:cubicBezTo>
                  <a:pt x="885524" y="1068404"/>
                  <a:pt x="442762" y="861461"/>
                  <a:pt x="0" y="654518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8" name="Freeform 47"/>
          <p:cNvSpPr/>
          <p:nvPr/>
        </p:nvSpPr>
        <p:spPr>
          <a:xfrm>
            <a:off x="1289050" y="3773488"/>
            <a:ext cx="4879975" cy="1597025"/>
          </a:xfrm>
          <a:custGeom>
            <a:avLst/>
            <a:gdLst>
              <a:gd name="connsiteX0" fmla="*/ 4880009 w 4880009"/>
              <a:gd name="connsiteY0" fmla="*/ 1597794 h 1597794"/>
              <a:gd name="connsiteX1" fmla="*/ 1549668 w 4880009"/>
              <a:gd name="connsiteY1" fmla="*/ 837398 h 1597794"/>
              <a:gd name="connsiteX2" fmla="*/ 0 w 4880009"/>
              <a:gd name="connsiteY2" fmla="*/ 0 h 159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0009" h="1597794">
                <a:moveTo>
                  <a:pt x="4880009" y="1597794"/>
                </a:moveTo>
                <a:cubicBezTo>
                  <a:pt x="3621506" y="1350745"/>
                  <a:pt x="2363003" y="1103697"/>
                  <a:pt x="1549668" y="837398"/>
                </a:cubicBezTo>
                <a:cubicBezTo>
                  <a:pt x="736333" y="571099"/>
                  <a:pt x="368166" y="285549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9" name="Freeform 48"/>
          <p:cNvSpPr/>
          <p:nvPr/>
        </p:nvSpPr>
        <p:spPr>
          <a:xfrm>
            <a:off x="1463675" y="5476875"/>
            <a:ext cx="4705350" cy="388938"/>
          </a:xfrm>
          <a:custGeom>
            <a:avLst/>
            <a:gdLst>
              <a:gd name="connsiteX0" fmla="*/ 4706754 w 4706754"/>
              <a:gd name="connsiteY0" fmla="*/ 28876 h 389823"/>
              <a:gd name="connsiteX1" fmla="*/ 1540042 w 4706754"/>
              <a:gd name="connsiteY1" fmla="*/ 385010 h 389823"/>
              <a:gd name="connsiteX2" fmla="*/ 0 w 4706754"/>
              <a:gd name="connsiteY2" fmla="*/ 0 h 38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6754" h="389823">
                <a:moveTo>
                  <a:pt x="4706754" y="28876"/>
                </a:moveTo>
                <a:cubicBezTo>
                  <a:pt x="3515627" y="209349"/>
                  <a:pt x="2324501" y="389823"/>
                  <a:pt x="1540042" y="385010"/>
                </a:cubicBezTo>
                <a:cubicBezTo>
                  <a:pt x="755583" y="380197"/>
                  <a:pt x="377791" y="190098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503" name="TextBox 50"/>
          <p:cNvSpPr txBox="1">
            <a:spLocks noChangeArrowheads="1"/>
          </p:cNvSpPr>
          <p:nvPr/>
        </p:nvSpPr>
        <p:spPr bwMode="auto">
          <a:xfrm>
            <a:off x="5875451" y="5519283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S</a:t>
            </a:r>
          </a:p>
        </p:txBody>
      </p:sp>
      <p:sp>
        <p:nvSpPr>
          <p:cNvPr id="19504" name="TextBox 52"/>
          <p:cNvSpPr txBox="1">
            <a:spLocks noChangeArrowheads="1"/>
          </p:cNvSpPr>
          <p:nvPr/>
        </p:nvSpPr>
        <p:spPr bwMode="auto">
          <a:xfrm>
            <a:off x="5773737" y="4990872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</a:t>
            </a:r>
          </a:p>
        </p:txBody>
      </p:sp>
      <p:sp>
        <p:nvSpPr>
          <p:cNvPr id="19505" name="TextBox 53"/>
          <p:cNvSpPr txBox="1">
            <a:spLocks noChangeArrowheads="1"/>
          </p:cNvSpPr>
          <p:nvPr/>
        </p:nvSpPr>
        <p:spPr bwMode="auto">
          <a:xfrm>
            <a:off x="596804" y="273084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B,S</a:t>
            </a:r>
          </a:p>
        </p:txBody>
      </p:sp>
      <p:sp>
        <p:nvSpPr>
          <p:cNvPr id="19506" name="TextBox 54"/>
          <p:cNvSpPr txBox="1">
            <a:spLocks noChangeArrowheads="1"/>
          </p:cNvSpPr>
          <p:nvPr/>
        </p:nvSpPr>
        <p:spPr bwMode="auto">
          <a:xfrm>
            <a:off x="737507" y="1296751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B,S</a:t>
            </a:r>
          </a:p>
        </p:txBody>
      </p:sp>
      <p:sp>
        <p:nvSpPr>
          <p:cNvPr id="19507" name="TextBox 56"/>
          <p:cNvSpPr txBox="1">
            <a:spLocks noChangeArrowheads="1"/>
          </p:cNvSpPr>
          <p:nvPr/>
        </p:nvSpPr>
        <p:spPr bwMode="auto">
          <a:xfrm>
            <a:off x="228034" y="4491832"/>
            <a:ext cx="784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B,S</a:t>
            </a:r>
          </a:p>
        </p:txBody>
      </p:sp>
      <p:sp>
        <p:nvSpPr>
          <p:cNvPr id="59" name="Arc 58"/>
          <p:cNvSpPr/>
          <p:nvPr/>
        </p:nvSpPr>
        <p:spPr>
          <a:xfrm rot="589181">
            <a:off x="2555875" y="2701925"/>
            <a:ext cx="457200" cy="457200"/>
          </a:xfrm>
          <a:prstGeom prst="arc">
            <a:avLst>
              <a:gd name="adj1" fmla="val 6630067"/>
              <a:gd name="adj2" fmla="val 226963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0" name="Arc 59"/>
          <p:cNvSpPr/>
          <p:nvPr/>
        </p:nvSpPr>
        <p:spPr>
          <a:xfrm rot="1751183">
            <a:off x="4613275" y="2813050"/>
            <a:ext cx="457200" cy="457200"/>
          </a:xfrm>
          <a:prstGeom prst="arc">
            <a:avLst>
              <a:gd name="adj1" fmla="val 6630067"/>
              <a:gd name="adj2" fmla="val 226963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510" name="TextBox 60"/>
          <p:cNvSpPr txBox="1">
            <a:spLocks noChangeArrowheads="1"/>
          </p:cNvSpPr>
          <p:nvPr/>
        </p:nvSpPr>
        <p:spPr bwMode="auto">
          <a:xfrm>
            <a:off x="2528111" y="2705893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B,S</a:t>
            </a:r>
          </a:p>
        </p:txBody>
      </p:sp>
      <p:sp>
        <p:nvSpPr>
          <p:cNvPr id="19511" name="TextBox 61"/>
          <p:cNvSpPr txBox="1">
            <a:spLocks noChangeArrowheads="1"/>
          </p:cNvSpPr>
          <p:nvPr/>
        </p:nvSpPr>
        <p:spPr bwMode="auto">
          <a:xfrm>
            <a:off x="4583712" y="2848315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B,S</a:t>
            </a:r>
          </a:p>
        </p:txBody>
      </p:sp>
      <p:cxnSp>
        <p:nvCxnSpPr>
          <p:cNvPr id="64" name="Straight Arrow Connector 63"/>
          <p:cNvCxnSpPr>
            <a:stCxn id="9" idx="4"/>
            <a:endCxn id="27" idx="0"/>
          </p:cNvCxnSpPr>
          <p:nvPr/>
        </p:nvCxnSpPr>
        <p:spPr>
          <a:xfrm>
            <a:off x="6386513" y="3094038"/>
            <a:ext cx="76200" cy="5635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7" idx="4"/>
            <a:endCxn id="46" idx="0"/>
          </p:cNvCxnSpPr>
          <p:nvPr/>
        </p:nvCxnSpPr>
        <p:spPr>
          <a:xfrm>
            <a:off x="6462713" y="4389438"/>
            <a:ext cx="76200" cy="715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c 88"/>
          <p:cNvSpPr/>
          <p:nvPr/>
        </p:nvSpPr>
        <p:spPr>
          <a:xfrm rot="5400000">
            <a:off x="6781800" y="3657600"/>
            <a:ext cx="457200" cy="457200"/>
          </a:xfrm>
          <a:prstGeom prst="arc">
            <a:avLst>
              <a:gd name="adj1" fmla="val 6630067"/>
              <a:gd name="adj2" fmla="val 226963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0" name="Arc 89"/>
          <p:cNvSpPr/>
          <p:nvPr/>
        </p:nvSpPr>
        <p:spPr>
          <a:xfrm rot="5400000">
            <a:off x="6858000" y="5181600"/>
            <a:ext cx="457200" cy="457200"/>
          </a:xfrm>
          <a:prstGeom prst="arc">
            <a:avLst>
              <a:gd name="adj1" fmla="val 6630067"/>
              <a:gd name="adj2" fmla="val 226963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2" name="Freeform 91"/>
          <p:cNvSpPr/>
          <p:nvPr/>
        </p:nvSpPr>
        <p:spPr>
          <a:xfrm>
            <a:off x="6564313" y="4379913"/>
            <a:ext cx="193675" cy="750887"/>
          </a:xfrm>
          <a:custGeom>
            <a:avLst/>
            <a:gdLst>
              <a:gd name="connsiteX0" fmla="*/ 125129 w 194110"/>
              <a:gd name="connsiteY0" fmla="*/ 750770 h 750770"/>
              <a:gd name="connsiteX1" fmla="*/ 173255 w 194110"/>
              <a:gd name="connsiteY1" fmla="*/ 327259 h 750770"/>
              <a:gd name="connsiteX2" fmla="*/ 0 w 194110"/>
              <a:gd name="connsiteY2" fmla="*/ 0 h 75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110" h="750770">
                <a:moveTo>
                  <a:pt x="125129" y="750770"/>
                </a:moveTo>
                <a:cubicBezTo>
                  <a:pt x="159619" y="601578"/>
                  <a:pt x="194110" y="452387"/>
                  <a:pt x="173255" y="327259"/>
                </a:cubicBezTo>
                <a:cubicBezTo>
                  <a:pt x="152400" y="202131"/>
                  <a:pt x="76200" y="101065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3" name="Freeform 92"/>
          <p:cNvSpPr/>
          <p:nvPr/>
        </p:nvSpPr>
        <p:spPr>
          <a:xfrm>
            <a:off x="6765925" y="2859088"/>
            <a:ext cx="714375" cy="2328862"/>
          </a:xfrm>
          <a:custGeom>
            <a:avLst/>
            <a:gdLst>
              <a:gd name="connsiteX0" fmla="*/ 0 w 713873"/>
              <a:gd name="connsiteY0" fmla="*/ 0 h 2329314"/>
              <a:gd name="connsiteX1" fmla="*/ 712269 w 713873"/>
              <a:gd name="connsiteY1" fmla="*/ 1039529 h 2329314"/>
              <a:gd name="connsiteX2" fmla="*/ 9625 w 713873"/>
              <a:gd name="connsiteY2" fmla="*/ 2329314 h 232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3873" h="2329314">
                <a:moveTo>
                  <a:pt x="0" y="0"/>
                </a:moveTo>
                <a:cubicBezTo>
                  <a:pt x="355332" y="325655"/>
                  <a:pt x="710665" y="651310"/>
                  <a:pt x="712269" y="1039529"/>
                </a:cubicBezTo>
                <a:cubicBezTo>
                  <a:pt x="713873" y="1427748"/>
                  <a:pt x="361749" y="1878531"/>
                  <a:pt x="9625" y="2329314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518" name="TextBox 93"/>
          <p:cNvSpPr txBox="1">
            <a:spLocks noChangeArrowheads="1"/>
          </p:cNvSpPr>
          <p:nvPr/>
        </p:nvSpPr>
        <p:spPr bwMode="auto">
          <a:xfrm>
            <a:off x="6692900" y="4695597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519" name="TextBox 94"/>
          <p:cNvSpPr txBox="1">
            <a:spLocks noChangeArrowheads="1"/>
          </p:cNvSpPr>
          <p:nvPr/>
        </p:nvSpPr>
        <p:spPr bwMode="auto">
          <a:xfrm>
            <a:off x="6904038" y="4077381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520" name="TextBox 95"/>
          <p:cNvSpPr txBox="1">
            <a:spLocks noChangeArrowheads="1"/>
          </p:cNvSpPr>
          <p:nvPr/>
        </p:nvSpPr>
        <p:spPr bwMode="auto">
          <a:xfrm>
            <a:off x="6373019" y="3068978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521" name="TextBox 96"/>
          <p:cNvSpPr txBox="1">
            <a:spLocks noChangeArrowheads="1"/>
          </p:cNvSpPr>
          <p:nvPr/>
        </p:nvSpPr>
        <p:spPr bwMode="auto">
          <a:xfrm>
            <a:off x="6900068" y="5614532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522" name="TextBox 97"/>
          <p:cNvSpPr txBox="1">
            <a:spLocks noChangeArrowheads="1"/>
          </p:cNvSpPr>
          <p:nvPr/>
        </p:nvSpPr>
        <p:spPr bwMode="auto">
          <a:xfrm>
            <a:off x="6835871" y="2715758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523" name="TextBox 98"/>
          <p:cNvSpPr txBox="1">
            <a:spLocks noChangeArrowheads="1"/>
          </p:cNvSpPr>
          <p:nvPr/>
        </p:nvSpPr>
        <p:spPr bwMode="auto">
          <a:xfrm>
            <a:off x="6199187" y="4420961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cxnSp>
        <p:nvCxnSpPr>
          <p:cNvPr id="71" name="Straight Arrow Connector 70"/>
          <p:cNvCxnSpPr>
            <a:stCxn id="6" idx="0"/>
            <a:endCxn id="34" idx="4"/>
          </p:cNvCxnSpPr>
          <p:nvPr/>
        </p:nvCxnSpPr>
        <p:spPr>
          <a:xfrm flipV="1">
            <a:off x="1052513" y="2408238"/>
            <a:ext cx="76200" cy="715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 rot="16200000" flipH="1" flipV="1">
            <a:off x="-719138" y="3455988"/>
            <a:ext cx="2709863" cy="471488"/>
          </a:xfrm>
          <a:custGeom>
            <a:avLst/>
            <a:gdLst>
              <a:gd name="connsiteX0" fmla="*/ 4706754 w 4706754"/>
              <a:gd name="connsiteY0" fmla="*/ 28876 h 389823"/>
              <a:gd name="connsiteX1" fmla="*/ 1540042 w 4706754"/>
              <a:gd name="connsiteY1" fmla="*/ 385010 h 389823"/>
              <a:gd name="connsiteX2" fmla="*/ 0 w 4706754"/>
              <a:gd name="connsiteY2" fmla="*/ 0 h 38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6754" h="389823">
                <a:moveTo>
                  <a:pt x="4706754" y="28876"/>
                </a:moveTo>
                <a:cubicBezTo>
                  <a:pt x="3515627" y="209349"/>
                  <a:pt x="2324501" y="389823"/>
                  <a:pt x="1540042" y="385010"/>
                </a:cubicBezTo>
                <a:cubicBezTo>
                  <a:pt x="755583" y="380197"/>
                  <a:pt x="377791" y="190098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5408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</a:t>
            </a:r>
          </a:p>
        </p:txBody>
      </p:sp>
      <p:sp>
        <p:nvSpPr>
          <p:cNvPr id="5123" name="Content Placeholder 5"/>
          <p:cNvSpPr>
            <a:spLocks noGrp="1"/>
          </p:cNvSpPr>
          <p:nvPr>
            <p:ph idx="1"/>
          </p:nvPr>
        </p:nvSpPr>
        <p:spPr>
          <a:xfrm>
            <a:off x="457200" y="1069617"/>
            <a:ext cx="8229600" cy="2971800"/>
          </a:xfrm>
        </p:spPr>
        <p:txBody>
          <a:bodyPr/>
          <a:lstStyle/>
          <a:p>
            <a:r>
              <a:rPr lang="en-US" sz="2800" dirty="0"/>
              <a:t>States</a:t>
            </a:r>
          </a:p>
          <a:p>
            <a:r>
              <a:rPr lang="en-US" sz="2800" dirty="0"/>
              <a:t>Transitions on input symbols</a:t>
            </a:r>
          </a:p>
          <a:p>
            <a:r>
              <a:rPr lang="en-US" sz="2800" dirty="0"/>
              <a:t>Start state and final states</a:t>
            </a:r>
          </a:p>
          <a:p>
            <a:r>
              <a:rPr lang="en-US" sz="2800" dirty="0"/>
              <a:t>The “language recognized” by the machine is the set of strings that reach a final state from the start</a:t>
            </a:r>
          </a:p>
        </p:txBody>
      </p:sp>
      <p:sp>
        <p:nvSpPr>
          <p:cNvPr id="7" name="Oval 6"/>
          <p:cNvSpPr/>
          <p:nvPr/>
        </p:nvSpPr>
        <p:spPr>
          <a:xfrm>
            <a:off x="45720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0104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2296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1" name="TextBox 14"/>
          <p:cNvSpPr txBox="1">
            <a:spLocks noChangeArrowheads="1"/>
          </p:cNvSpPr>
          <p:nvPr/>
        </p:nvSpPr>
        <p:spPr bwMode="auto">
          <a:xfrm>
            <a:off x="7555089" y="4628439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2" name="TextBox 15"/>
          <p:cNvSpPr txBox="1">
            <a:spLocks noChangeArrowheads="1"/>
          </p:cNvSpPr>
          <p:nvPr/>
        </p:nvSpPr>
        <p:spPr bwMode="auto">
          <a:xfrm>
            <a:off x="6400800" y="46171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5" name="Straight Arrow Connector 14"/>
          <p:cNvCxnSpPr>
            <a:stCxn id="7" idx="6"/>
            <a:endCxn id="10" idx="2"/>
          </p:cNvCxnSpPr>
          <p:nvPr/>
        </p:nvCxnSpPr>
        <p:spPr>
          <a:xfrm>
            <a:off x="5105400" y="50052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4" name="TextBox 18"/>
          <p:cNvSpPr txBox="1">
            <a:spLocks noChangeArrowheads="1"/>
          </p:cNvSpPr>
          <p:nvPr/>
        </p:nvSpPr>
        <p:spPr bwMode="auto">
          <a:xfrm>
            <a:off x="5150556" y="4651017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6" name="TextBox 23"/>
          <p:cNvSpPr txBox="1">
            <a:spLocks noChangeArrowheads="1"/>
          </p:cNvSpPr>
          <p:nvPr/>
        </p:nvSpPr>
        <p:spPr bwMode="auto">
          <a:xfrm>
            <a:off x="8229599" y="5599284"/>
            <a:ext cx="801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0,1</a:t>
            </a:r>
          </a:p>
        </p:txBody>
      </p:sp>
      <p:sp>
        <p:nvSpPr>
          <p:cNvPr id="5137" name="TextBox 24"/>
          <p:cNvSpPr txBox="1">
            <a:spLocks noChangeArrowheads="1"/>
          </p:cNvSpPr>
          <p:nvPr/>
        </p:nvSpPr>
        <p:spPr bwMode="auto">
          <a:xfrm>
            <a:off x="7086600" y="4030128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8" name="TextBox 27"/>
          <p:cNvSpPr txBox="1">
            <a:spLocks noChangeArrowheads="1"/>
          </p:cNvSpPr>
          <p:nvPr/>
        </p:nvSpPr>
        <p:spPr bwMode="auto">
          <a:xfrm>
            <a:off x="4690533" y="563315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9" name="TextBox 28"/>
          <p:cNvSpPr txBox="1">
            <a:spLocks noChangeArrowheads="1"/>
          </p:cNvSpPr>
          <p:nvPr/>
        </p:nvSpPr>
        <p:spPr bwMode="auto">
          <a:xfrm>
            <a:off x="5791200" y="41599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7" name="Arc 26"/>
          <p:cNvSpPr/>
          <p:nvPr/>
        </p:nvSpPr>
        <p:spPr>
          <a:xfrm>
            <a:off x="4953000" y="4390844"/>
            <a:ext cx="1066800" cy="652462"/>
          </a:xfrm>
          <a:prstGeom prst="arc">
            <a:avLst>
              <a:gd name="adj1" fmla="val 10855616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>
            <a:off x="4724400" y="3976506"/>
            <a:ext cx="2590800" cy="1447800"/>
          </a:xfrm>
          <a:prstGeom prst="arc">
            <a:avLst>
              <a:gd name="adj1" fmla="val 10677123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3246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5438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 rot="14988361">
            <a:off x="4670425" y="529413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 rot="14988361">
            <a:off x="8283575" y="52496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776902"/>
              </p:ext>
            </p:extLst>
          </p:nvPr>
        </p:nvGraphicFramePr>
        <p:xfrm>
          <a:off x="342901" y="4237650"/>
          <a:ext cx="337678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Old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4267200" y="4967106"/>
            <a:ext cx="3048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57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26368"/>
              </p:ext>
            </p:extLst>
          </p:nvPr>
        </p:nvGraphicFramePr>
        <p:xfrm>
          <a:off x="342901" y="4237650"/>
          <a:ext cx="337678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Old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9617"/>
                <a:ext cx="8229600" cy="2971800"/>
              </a:xfrm>
            </p:spPr>
            <p:txBody>
              <a:bodyPr/>
              <a:lstStyle/>
              <a:p>
                <a:r>
                  <a:rPr lang="en-US" sz="2800" dirty="0"/>
                  <a:t>Each machine designed for strings over some fixed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Must have a transition defined from each state for </a:t>
                </a:r>
                <a:r>
                  <a:rPr lang="en-US" sz="2800" b="1" i="1" dirty="0"/>
                  <a:t>every</a:t>
                </a:r>
                <a:r>
                  <a:rPr lang="en-US" sz="2800" dirty="0"/>
                  <a:t> symbol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5123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9617"/>
                <a:ext cx="8229600" cy="2971800"/>
              </a:xfrm>
              <a:blipFill rotWithShape="0">
                <a:blip r:embed="rId2"/>
                <a:stretch>
                  <a:fillRect l="-1333" t="-1844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45720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0104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2296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1" name="TextBox 14"/>
          <p:cNvSpPr txBox="1">
            <a:spLocks noChangeArrowheads="1"/>
          </p:cNvSpPr>
          <p:nvPr/>
        </p:nvSpPr>
        <p:spPr bwMode="auto">
          <a:xfrm>
            <a:off x="7555089" y="4628439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2" name="TextBox 15"/>
          <p:cNvSpPr txBox="1">
            <a:spLocks noChangeArrowheads="1"/>
          </p:cNvSpPr>
          <p:nvPr/>
        </p:nvSpPr>
        <p:spPr bwMode="auto">
          <a:xfrm>
            <a:off x="6400800" y="46171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5" name="Straight Arrow Connector 14"/>
          <p:cNvCxnSpPr>
            <a:stCxn id="7" idx="6"/>
            <a:endCxn id="10" idx="2"/>
          </p:cNvCxnSpPr>
          <p:nvPr/>
        </p:nvCxnSpPr>
        <p:spPr>
          <a:xfrm>
            <a:off x="5105400" y="50052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4" name="TextBox 18"/>
          <p:cNvSpPr txBox="1">
            <a:spLocks noChangeArrowheads="1"/>
          </p:cNvSpPr>
          <p:nvPr/>
        </p:nvSpPr>
        <p:spPr bwMode="auto">
          <a:xfrm>
            <a:off x="5150556" y="4651017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6" name="TextBox 23"/>
          <p:cNvSpPr txBox="1">
            <a:spLocks noChangeArrowheads="1"/>
          </p:cNvSpPr>
          <p:nvPr/>
        </p:nvSpPr>
        <p:spPr bwMode="auto">
          <a:xfrm>
            <a:off x="8229599" y="5599284"/>
            <a:ext cx="801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0,1</a:t>
            </a:r>
          </a:p>
        </p:txBody>
      </p:sp>
      <p:sp>
        <p:nvSpPr>
          <p:cNvPr id="5137" name="TextBox 24"/>
          <p:cNvSpPr txBox="1">
            <a:spLocks noChangeArrowheads="1"/>
          </p:cNvSpPr>
          <p:nvPr/>
        </p:nvSpPr>
        <p:spPr bwMode="auto">
          <a:xfrm>
            <a:off x="7086600" y="4030128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8" name="TextBox 27"/>
          <p:cNvSpPr txBox="1">
            <a:spLocks noChangeArrowheads="1"/>
          </p:cNvSpPr>
          <p:nvPr/>
        </p:nvSpPr>
        <p:spPr bwMode="auto">
          <a:xfrm>
            <a:off x="4690533" y="563315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9" name="TextBox 28"/>
          <p:cNvSpPr txBox="1">
            <a:spLocks noChangeArrowheads="1"/>
          </p:cNvSpPr>
          <p:nvPr/>
        </p:nvSpPr>
        <p:spPr bwMode="auto">
          <a:xfrm>
            <a:off x="5791200" y="41599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7" name="Arc 26"/>
          <p:cNvSpPr/>
          <p:nvPr/>
        </p:nvSpPr>
        <p:spPr>
          <a:xfrm>
            <a:off x="4953000" y="4390844"/>
            <a:ext cx="1066800" cy="652462"/>
          </a:xfrm>
          <a:prstGeom prst="arc">
            <a:avLst>
              <a:gd name="adj1" fmla="val 10855616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>
            <a:off x="4724400" y="3976506"/>
            <a:ext cx="2590800" cy="1447800"/>
          </a:xfrm>
          <a:prstGeom prst="arc">
            <a:avLst>
              <a:gd name="adj1" fmla="val 10677123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3246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5438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 rot="14988361">
            <a:off x="4670425" y="529413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 rot="14988361">
            <a:off x="8283575" y="52496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267200" y="4967106"/>
            <a:ext cx="3048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3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26368"/>
              </p:ext>
            </p:extLst>
          </p:nvPr>
        </p:nvGraphicFramePr>
        <p:xfrm>
          <a:off x="342901" y="4237650"/>
          <a:ext cx="337678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Old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language does this machine recognize?</a:t>
            </a:r>
          </a:p>
        </p:txBody>
      </p:sp>
      <p:sp>
        <p:nvSpPr>
          <p:cNvPr id="7" name="Oval 6"/>
          <p:cNvSpPr/>
          <p:nvPr/>
        </p:nvSpPr>
        <p:spPr>
          <a:xfrm>
            <a:off x="45720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0104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2296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1" name="TextBox 14"/>
          <p:cNvSpPr txBox="1">
            <a:spLocks noChangeArrowheads="1"/>
          </p:cNvSpPr>
          <p:nvPr/>
        </p:nvSpPr>
        <p:spPr bwMode="auto">
          <a:xfrm>
            <a:off x="7555089" y="4628439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2" name="TextBox 15"/>
          <p:cNvSpPr txBox="1">
            <a:spLocks noChangeArrowheads="1"/>
          </p:cNvSpPr>
          <p:nvPr/>
        </p:nvSpPr>
        <p:spPr bwMode="auto">
          <a:xfrm>
            <a:off x="6400800" y="46171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5" name="Straight Arrow Connector 14"/>
          <p:cNvCxnSpPr>
            <a:stCxn id="7" idx="6"/>
            <a:endCxn id="10" idx="2"/>
          </p:cNvCxnSpPr>
          <p:nvPr/>
        </p:nvCxnSpPr>
        <p:spPr>
          <a:xfrm>
            <a:off x="5105400" y="50052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4" name="TextBox 18"/>
          <p:cNvSpPr txBox="1">
            <a:spLocks noChangeArrowheads="1"/>
          </p:cNvSpPr>
          <p:nvPr/>
        </p:nvSpPr>
        <p:spPr bwMode="auto">
          <a:xfrm>
            <a:off x="5150556" y="4651017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6" name="TextBox 23"/>
          <p:cNvSpPr txBox="1">
            <a:spLocks noChangeArrowheads="1"/>
          </p:cNvSpPr>
          <p:nvPr/>
        </p:nvSpPr>
        <p:spPr bwMode="auto">
          <a:xfrm>
            <a:off x="8229599" y="5599284"/>
            <a:ext cx="801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0,1</a:t>
            </a:r>
          </a:p>
        </p:txBody>
      </p:sp>
      <p:sp>
        <p:nvSpPr>
          <p:cNvPr id="5137" name="TextBox 24"/>
          <p:cNvSpPr txBox="1">
            <a:spLocks noChangeArrowheads="1"/>
          </p:cNvSpPr>
          <p:nvPr/>
        </p:nvSpPr>
        <p:spPr bwMode="auto">
          <a:xfrm>
            <a:off x="7086600" y="4030128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8" name="TextBox 27"/>
          <p:cNvSpPr txBox="1">
            <a:spLocks noChangeArrowheads="1"/>
          </p:cNvSpPr>
          <p:nvPr/>
        </p:nvSpPr>
        <p:spPr bwMode="auto">
          <a:xfrm>
            <a:off x="4690533" y="563315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9" name="TextBox 28"/>
          <p:cNvSpPr txBox="1">
            <a:spLocks noChangeArrowheads="1"/>
          </p:cNvSpPr>
          <p:nvPr/>
        </p:nvSpPr>
        <p:spPr bwMode="auto">
          <a:xfrm>
            <a:off x="5791200" y="41599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7" name="Arc 26"/>
          <p:cNvSpPr/>
          <p:nvPr/>
        </p:nvSpPr>
        <p:spPr>
          <a:xfrm>
            <a:off x="4953000" y="4390844"/>
            <a:ext cx="1066800" cy="652462"/>
          </a:xfrm>
          <a:prstGeom prst="arc">
            <a:avLst>
              <a:gd name="adj1" fmla="val 10855616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>
            <a:off x="4724400" y="3976506"/>
            <a:ext cx="2590800" cy="1447800"/>
          </a:xfrm>
          <a:prstGeom prst="arc">
            <a:avLst>
              <a:gd name="adj1" fmla="val 10677123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3246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5438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 rot="14988361">
            <a:off x="4670425" y="529413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 rot="14988361">
            <a:off x="8283575" y="52496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267200" y="4967106"/>
            <a:ext cx="3048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94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26368"/>
              </p:ext>
            </p:extLst>
          </p:nvPr>
        </p:nvGraphicFramePr>
        <p:xfrm>
          <a:off x="342901" y="4237650"/>
          <a:ext cx="337678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Old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language does this machine recognize?</a:t>
            </a:r>
          </a:p>
        </p:txBody>
      </p:sp>
      <p:sp>
        <p:nvSpPr>
          <p:cNvPr id="7" name="Oval 6"/>
          <p:cNvSpPr/>
          <p:nvPr/>
        </p:nvSpPr>
        <p:spPr>
          <a:xfrm>
            <a:off x="45720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0104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2296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1" name="TextBox 14"/>
          <p:cNvSpPr txBox="1">
            <a:spLocks noChangeArrowheads="1"/>
          </p:cNvSpPr>
          <p:nvPr/>
        </p:nvSpPr>
        <p:spPr bwMode="auto">
          <a:xfrm>
            <a:off x="7555089" y="4628439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2" name="TextBox 15"/>
          <p:cNvSpPr txBox="1">
            <a:spLocks noChangeArrowheads="1"/>
          </p:cNvSpPr>
          <p:nvPr/>
        </p:nvSpPr>
        <p:spPr bwMode="auto">
          <a:xfrm>
            <a:off x="6400800" y="46171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5" name="Straight Arrow Connector 14"/>
          <p:cNvCxnSpPr>
            <a:stCxn id="7" idx="6"/>
            <a:endCxn id="10" idx="2"/>
          </p:cNvCxnSpPr>
          <p:nvPr/>
        </p:nvCxnSpPr>
        <p:spPr>
          <a:xfrm>
            <a:off x="5105400" y="50052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4" name="TextBox 18"/>
          <p:cNvSpPr txBox="1">
            <a:spLocks noChangeArrowheads="1"/>
          </p:cNvSpPr>
          <p:nvPr/>
        </p:nvSpPr>
        <p:spPr bwMode="auto">
          <a:xfrm>
            <a:off x="5150556" y="4651017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6" name="TextBox 23"/>
          <p:cNvSpPr txBox="1">
            <a:spLocks noChangeArrowheads="1"/>
          </p:cNvSpPr>
          <p:nvPr/>
        </p:nvSpPr>
        <p:spPr bwMode="auto">
          <a:xfrm>
            <a:off x="8229599" y="5599284"/>
            <a:ext cx="801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0,1</a:t>
            </a:r>
          </a:p>
        </p:txBody>
      </p:sp>
      <p:sp>
        <p:nvSpPr>
          <p:cNvPr id="5137" name="TextBox 24"/>
          <p:cNvSpPr txBox="1">
            <a:spLocks noChangeArrowheads="1"/>
          </p:cNvSpPr>
          <p:nvPr/>
        </p:nvSpPr>
        <p:spPr bwMode="auto">
          <a:xfrm>
            <a:off x="7086600" y="4030128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8" name="TextBox 27"/>
          <p:cNvSpPr txBox="1">
            <a:spLocks noChangeArrowheads="1"/>
          </p:cNvSpPr>
          <p:nvPr/>
        </p:nvSpPr>
        <p:spPr bwMode="auto">
          <a:xfrm>
            <a:off x="4690533" y="563315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9" name="TextBox 28"/>
          <p:cNvSpPr txBox="1">
            <a:spLocks noChangeArrowheads="1"/>
          </p:cNvSpPr>
          <p:nvPr/>
        </p:nvSpPr>
        <p:spPr bwMode="auto">
          <a:xfrm>
            <a:off x="5791200" y="41599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7" name="Arc 26"/>
          <p:cNvSpPr/>
          <p:nvPr/>
        </p:nvSpPr>
        <p:spPr>
          <a:xfrm>
            <a:off x="4953000" y="4390844"/>
            <a:ext cx="1066800" cy="652462"/>
          </a:xfrm>
          <a:prstGeom prst="arc">
            <a:avLst>
              <a:gd name="adj1" fmla="val 10855616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>
            <a:off x="4724400" y="3976506"/>
            <a:ext cx="2590800" cy="1447800"/>
          </a:xfrm>
          <a:prstGeom prst="arc">
            <a:avLst>
              <a:gd name="adj1" fmla="val 10677123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3246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5438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 rot="14988361">
            <a:off x="4670425" y="529413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 rot="14988361">
            <a:off x="8283575" y="52496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267200" y="4967106"/>
            <a:ext cx="3048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88238" y="2293194"/>
            <a:ext cx="6013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set of all binary strings that contain 111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or don’t end in 1</a:t>
            </a:r>
          </a:p>
        </p:txBody>
      </p:sp>
    </p:spTree>
    <p:extLst>
      <p:ext uri="{BB962C8B-B14F-4D97-AF65-F5344CB8AC3E}">
        <p14:creationId xmlns:p14="http://schemas.microsoft.com/office/powerpoint/2010/main" val="19890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over </a:t>
            </a:r>
            <a:r>
              <a:rPr lang="en-US" dirty="0">
                <a:latin typeface="+mn-lt"/>
              </a:rPr>
              <a:t>{0, 1, 2}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1</a:t>
            </a:r>
            <a:r>
              <a:rPr lang="en-US" sz="2800" dirty="0"/>
              <a:t>: Strings with an even number of </a:t>
            </a:r>
            <a:r>
              <a:rPr lang="en-US" sz="2800" dirty="0">
                <a:latin typeface="+mn-lt"/>
              </a:rPr>
              <a:t>2</a:t>
            </a:r>
            <a:r>
              <a:rPr lang="en-US" sz="2800" dirty="0"/>
              <a:t>’s</a:t>
            </a:r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46402" y="2359374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s</a:t>
            </a:r>
            <a:r>
              <a:rPr lang="en-US" sz="2000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5080002" y="2367312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s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20246" y="2638068"/>
            <a:ext cx="3810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3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over </a:t>
            </a:r>
            <a:r>
              <a:rPr lang="en-US" dirty="0">
                <a:latin typeface="+mn-lt"/>
              </a:rPr>
              <a:t>{0, 1, 2}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1</a:t>
            </a:r>
            <a:r>
              <a:rPr lang="en-US" sz="2800" dirty="0"/>
              <a:t>: Strings with an even number of </a:t>
            </a:r>
            <a:r>
              <a:rPr lang="en-US" sz="2800" dirty="0">
                <a:latin typeface="+mn-lt"/>
              </a:rPr>
              <a:t>2</a:t>
            </a:r>
            <a:r>
              <a:rPr lang="en-US" sz="2800" dirty="0"/>
              <a:t>’s</a:t>
            </a:r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46402" y="2359374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2060"/>
                </a:solidFill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5080002" y="2367312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2060"/>
                </a:solidFill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20246" y="2638068"/>
            <a:ext cx="3810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 rot="6000954">
            <a:off x="5376930" y="20167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Arc 17"/>
          <p:cNvSpPr/>
          <p:nvPr/>
        </p:nvSpPr>
        <p:spPr>
          <a:xfrm rot="3229459">
            <a:off x="2820111" y="1977389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78259" y="17868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45171" y="193918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0,1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25331" y="193566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0,1</a:t>
            </a:r>
          </a:p>
        </p:txBody>
      </p:sp>
      <p:sp>
        <p:nvSpPr>
          <p:cNvPr id="19" name="Freeform 18"/>
          <p:cNvSpPr/>
          <p:nvPr/>
        </p:nvSpPr>
        <p:spPr>
          <a:xfrm>
            <a:off x="3429000" y="2245349"/>
            <a:ext cx="1709530" cy="19967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0800000">
            <a:off x="3396025" y="2785730"/>
            <a:ext cx="1709530" cy="19967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64433" y="29559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6012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65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  <a:headEnd type="none" w="med" len="med"/>
          <a:tailEnd type="triangle" w="med" len="med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2060"/>
          </a:solidFill>
          <a:tailEnd type="arrow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16883</TotalTime>
  <Words>1250</Words>
  <Application>Microsoft Office PowerPoint</Application>
  <PresentationFormat>On-screen Show (4:3)</PresentationFormat>
  <Paragraphs>521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Cambria Math</vt:lpstr>
      <vt:lpstr>Franklin Gothic Medium</vt:lpstr>
      <vt:lpstr>Tahoma</vt:lpstr>
      <vt:lpstr>Office Theme</vt:lpstr>
      <vt:lpstr>CSE 311: Foundations of Computing</vt:lpstr>
      <vt:lpstr>About the Midterm</vt:lpstr>
      <vt:lpstr>Last class: Strings this machine says are OK?</vt:lpstr>
      <vt:lpstr>Finite State Machines</vt:lpstr>
      <vt:lpstr>Finite State Machines</vt:lpstr>
      <vt:lpstr>What language does this machine recognize?</vt:lpstr>
      <vt:lpstr>What language does this machine recognize?</vt:lpstr>
      <vt:lpstr>Strings over {0, 1, 2}</vt:lpstr>
      <vt:lpstr>Strings over {0, 1, 2}</vt:lpstr>
      <vt:lpstr>State Machine Design Recipe</vt:lpstr>
      <vt:lpstr>Strings over {0, 1, 2}</vt:lpstr>
      <vt:lpstr>Strings over {0, 1, 2}</vt:lpstr>
      <vt:lpstr>Strings over {0, 1, 2}</vt:lpstr>
      <vt:lpstr>What language does this machine recognize?</vt:lpstr>
      <vt:lpstr>What language does this machine recognize?</vt:lpstr>
      <vt:lpstr>Strings over {0, 1, 2}</vt:lpstr>
      <vt:lpstr>Strings over {0,1,2} w/ even number of 2’s and mod 3 sum 0</vt:lpstr>
      <vt:lpstr>Strings over {0,1,2} w/ even number of 2’s and mod 3 sum 0</vt:lpstr>
      <vt:lpstr>Strings over {0,1,2} w/ even number of 2’s OR mod 3 sum 0</vt:lpstr>
      <vt:lpstr>The set of binary strings with a 1 in the 3rd position from the start</vt:lpstr>
      <vt:lpstr>The set of binary strings with a 1 in the 3rd position from the start</vt:lpstr>
      <vt:lpstr>The set of binary strings with a 1 in the 3rd position from the end</vt:lpstr>
      <vt:lpstr>3 bit shift register</vt:lpstr>
      <vt:lpstr>The set of binary strings with a 1 in the 3rd position from the end</vt:lpstr>
      <vt:lpstr>The set of binary strings with a 1 in the 3rd position from the end</vt:lpstr>
      <vt:lpstr>The beginning versus the end</vt:lpstr>
      <vt:lpstr>Adding Output to Finite State Machines</vt:lpstr>
      <vt:lpstr>Vending Machine</vt:lpstr>
      <vt:lpstr>Vending Machine, v0.1</vt:lpstr>
      <vt:lpstr>Vending Machine, v0.2</vt:lpstr>
      <vt:lpstr>Vending Machine, v1.0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beame</cp:lastModifiedBy>
  <cp:revision>554</cp:revision>
  <cp:lastPrinted>2019-05-24T16:51:15Z</cp:lastPrinted>
  <dcterms:created xsi:type="dcterms:W3CDTF">2013-01-07T07:20:47Z</dcterms:created>
  <dcterms:modified xsi:type="dcterms:W3CDTF">2023-05-17T06:06:54Z</dcterms:modified>
</cp:coreProperties>
</file>