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8" r:id="rId2"/>
    <p:sldId id="460" r:id="rId3"/>
    <p:sldId id="388" r:id="rId4"/>
    <p:sldId id="464" r:id="rId5"/>
    <p:sldId id="465" r:id="rId6"/>
    <p:sldId id="453" r:id="rId7"/>
    <p:sldId id="452" r:id="rId8"/>
    <p:sldId id="463" r:id="rId9"/>
    <p:sldId id="419" r:id="rId10"/>
    <p:sldId id="310" r:id="rId11"/>
    <p:sldId id="339" r:id="rId12"/>
    <p:sldId id="338" r:id="rId13"/>
    <p:sldId id="365" r:id="rId14"/>
    <p:sldId id="349" r:id="rId15"/>
    <p:sldId id="343" r:id="rId16"/>
    <p:sldId id="366" r:id="rId17"/>
    <p:sldId id="369" r:id="rId18"/>
    <p:sldId id="351" r:id="rId19"/>
    <p:sldId id="370" r:id="rId20"/>
    <p:sldId id="350" r:id="rId21"/>
    <p:sldId id="373" r:id="rId22"/>
    <p:sldId id="418" r:id="rId23"/>
    <p:sldId id="420" r:id="rId24"/>
    <p:sldId id="422" r:id="rId25"/>
    <p:sldId id="430" r:id="rId26"/>
    <p:sldId id="458" r:id="rId27"/>
    <p:sldId id="424" r:id="rId28"/>
    <p:sldId id="425" r:id="rId29"/>
    <p:sldId id="426" r:id="rId30"/>
    <p:sldId id="427" r:id="rId31"/>
    <p:sldId id="454" r:id="rId32"/>
    <p:sldId id="446" r:id="rId33"/>
    <p:sldId id="443" r:id="rId34"/>
    <p:sldId id="436" r:id="rId35"/>
    <p:sldId id="445" r:id="rId36"/>
    <p:sldId id="448" r:id="rId37"/>
    <p:sldId id="437" r:id="rId38"/>
    <p:sldId id="440" r:id="rId39"/>
    <p:sldId id="449" r:id="rId40"/>
    <p:sldId id="450" r:id="rId41"/>
    <p:sldId id="447" r:id="rId42"/>
    <p:sldId id="441" r:id="rId43"/>
    <p:sldId id="456" r:id="rId44"/>
    <p:sldId id="462" r:id="rId45"/>
  </p:sldIdLst>
  <p:sldSz cx="9144000" cy="6858000" type="screen4x3"/>
  <p:notesSz cx="9601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923"/>
    <a:srgbClr val="A3F5CE"/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86" autoAdjust="0"/>
    <p:restoredTop sz="87483" autoAdjust="0"/>
  </p:normalViewPr>
  <p:slideViewPr>
    <p:cSldViewPr snapToGrid="0" snapToObjects="1">
      <p:cViewPr varScale="1">
        <p:scale>
          <a:sx n="115" d="100"/>
          <a:sy n="115" d="100"/>
        </p:scale>
        <p:origin x="11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9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18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E7665-BAAC-42B1-B972-C861D7B9B2E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FE06F-56D1-4639-A659-DFBB24ACC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68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63FB922-F127-5E47-9B2E-CA730A74DCAB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lot more here... E.g., PSPACE = NSPACE. See CSE 341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0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51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83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49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172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9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40242" y="6949945"/>
            <a:ext cx="4160958" cy="36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57" tIns="48328" rIns="96657" bIns="48328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77943" indent="-299209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96835" indent="-239367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75569" indent="-239367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154304" indent="-239367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633038" indent="-23936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3111772" indent="-23936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590506" indent="-23936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4069240" indent="-23936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fld id="{C66A2485-779A-49A9-9E53-AFE77FD4B9B7}" type="slidenum">
              <a:rPr lang="en-US" sz="1300">
                <a:latin typeface="Comic Sans MS" pitchFamily="66" charset="0"/>
              </a:rPr>
              <a:pPr eaLnBrk="1" hangingPunct="1"/>
              <a:t>6</a:t>
            </a:fld>
            <a:endParaRPr lang="en-US" sz="1300">
              <a:latin typeface="Comic Sans MS" pitchFamily="66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00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Ex: if machine has 10 states, then consider palindromes of length 8. Need to remember 2^4 = 16 different strings.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16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30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23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 for </a:t>
            </a:r>
            <a:r>
              <a:rPr lang="en-US" dirty="0" err="1"/>
              <a:t>xz</a:t>
            </a:r>
            <a:r>
              <a:rPr lang="en-US" dirty="0"/>
              <a:t> = answer for </a:t>
            </a:r>
            <a:r>
              <a:rPr lang="en-US" dirty="0" err="1"/>
              <a:t>yz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21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58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Infinite set of strings that *must be distinguished* (because we can append some z and get different answers)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79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every pair x, y, there is some z such that </a:t>
            </a:r>
            <a:r>
              <a:rPr lang="en-US" dirty="0" err="1"/>
              <a:t>xz</a:t>
            </a:r>
            <a:r>
              <a:rPr lang="en-US" dirty="0"/>
              <a:t> is in the language and </a:t>
            </a:r>
            <a:r>
              <a:rPr lang="en-US" dirty="0" err="1"/>
              <a:t>yz</a:t>
            </a:r>
            <a:r>
              <a:rPr lang="en-US" dirty="0"/>
              <a:t> is not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10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4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311: Foundations of Computing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199" y="1149953"/>
            <a:ext cx="847231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Lecture </a:t>
            </a:r>
            <a:r>
              <a:rPr lang="en-US" sz="2600" dirty="0" smtClean="0">
                <a:solidFill>
                  <a:srgbClr val="C00000"/>
                </a:solidFill>
                <a:latin typeface="Franklin Gothic Medium"/>
                <a:cs typeface="Franklin Gothic Medium"/>
              </a:rPr>
              <a:t>25: </a:t>
            </a:r>
            <a:r>
              <a:rPr lang="en-US" sz="26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Languages vs Representations:                      Limitations of Finite Automata and Regular Expressions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820" y="2483738"/>
            <a:ext cx="2705100" cy="399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Languages and Representations!</a:t>
            </a:r>
          </a:p>
        </p:txBody>
      </p:sp>
      <p:sp>
        <p:nvSpPr>
          <p:cNvPr id="3" name="Oval 2"/>
          <p:cNvSpPr/>
          <p:nvPr/>
        </p:nvSpPr>
        <p:spPr>
          <a:xfrm>
            <a:off x="70834" y="991673"/>
            <a:ext cx="8755681" cy="5866327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88923" y="1962900"/>
            <a:ext cx="7305218" cy="4819391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51527" y="2587453"/>
            <a:ext cx="5660283" cy="4083803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04355" y="1039739"/>
            <a:ext cx="2088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All</a:t>
            </a:r>
          </a:p>
        </p:txBody>
      </p:sp>
      <p:sp>
        <p:nvSpPr>
          <p:cNvPr id="10" name="Oval 9"/>
          <p:cNvSpPr/>
          <p:nvPr/>
        </p:nvSpPr>
        <p:spPr>
          <a:xfrm>
            <a:off x="2536699" y="3341195"/>
            <a:ext cx="4009663" cy="3227030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783302" y="2645419"/>
            <a:ext cx="3330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ranklin Gothic Medium"/>
                <a:cs typeface="Franklin Gothic Medium"/>
              </a:rPr>
              <a:t>Context-Free</a:t>
            </a:r>
          </a:p>
        </p:txBody>
      </p:sp>
      <p:sp>
        <p:nvSpPr>
          <p:cNvPr id="12" name="Oval 11"/>
          <p:cNvSpPr/>
          <p:nvPr/>
        </p:nvSpPr>
        <p:spPr>
          <a:xfrm>
            <a:off x="3101578" y="4629354"/>
            <a:ext cx="2960179" cy="1865003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876158" y="3341195"/>
            <a:ext cx="3330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ranklin Gothic Medium"/>
                <a:cs typeface="Franklin Gothic Medium"/>
              </a:rPr>
              <a:t>Regular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16295" y="4648041"/>
            <a:ext cx="3330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ranklin Gothic Medium"/>
                <a:cs typeface="Franklin Gothic Medium"/>
              </a:rPr>
              <a:t>Finite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36214" y="3851698"/>
            <a:ext cx="1410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0*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54197" y="3541250"/>
            <a:ext cx="1410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DFA</a:t>
            </a:r>
          </a:p>
          <a:p>
            <a:pPr algn="ctr"/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NFA</a:t>
            </a:r>
          </a:p>
          <a:p>
            <a:pPr algn="ctr"/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Regex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61E7AE-2799-D47E-DCCA-EA2A4A49B30E}"/>
              </a:ext>
            </a:extLst>
          </p:cNvPr>
          <p:cNvSpPr txBox="1"/>
          <p:nvPr/>
        </p:nvSpPr>
        <p:spPr>
          <a:xfrm>
            <a:off x="3516487" y="5571847"/>
            <a:ext cx="2130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{001, 10, 12}</a:t>
            </a:r>
          </a:p>
        </p:txBody>
      </p:sp>
    </p:spTree>
    <p:extLst>
      <p:ext uri="{BB962C8B-B14F-4D97-AF65-F5344CB8AC3E}">
        <p14:creationId xmlns:p14="http://schemas.microsoft.com/office/powerpoint/2010/main" val="110820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Languages and Representations!</a:t>
            </a:r>
          </a:p>
        </p:txBody>
      </p:sp>
      <p:sp>
        <p:nvSpPr>
          <p:cNvPr id="3" name="Oval 2"/>
          <p:cNvSpPr/>
          <p:nvPr/>
        </p:nvSpPr>
        <p:spPr>
          <a:xfrm>
            <a:off x="70834" y="991673"/>
            <a:ext cx="8755681" cy="5866327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88923" y="1962900"/>
            <a:ext cx="7305218" cy="4819391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51527" y="2587453"/>
            <a:ext cx="5660283" cy="4083803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04355" y="1039739"/>
            <a:ext cx="2088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All</a:t>
            </a:r>
          </a:p>
        </p:txBody>
      </p:sp>
      <p:sp>
        <p:nvSpPr>
          <p:cNvPr id="10" name="Oval 9"/>
          <p:cNvSpPr/>
          <p:nvPr/>
        </p:nvSpPr>
        <p:spPr>
          <a:xfrm>
            <a:off x="2536699" y="3341195"/>
            <a:ext cx="4009663" cy="3227030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783302" y="2645419"/>
            <a:ext cx="3330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ranklin Gothic Medium"/>
                <a:cs typeface="Franklin Gothic Medium"/>
              </a:rPr>
              <a:t>Context-Free</a:t>
            </a:r>
          </a:p>
        </p:txBody>
      </p:sp>
      <p:sp>
        <p:nvSpPr>
          <p:cNvPr id="12" name="Oval 11"/>
          <p:cNvSpPr/>
          <p:nvPr/>
        </p:nvSpPr>
        <p:spPr>
          <a:xfrm>
            <a:off x="3101578" y="4629354"/>
            <a:ext cx="2960179" cy="1865003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876158" y="3341195"/>
            <a:ext cx="3330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ranklin Gothic Medium"/>
                <a:cs typeface="Franklin Gothic Medium"/>
              </a:rPr>
              <a:t>Regular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16295" y="4648041"/>
            <a:ext cx="3330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ranklin Gothic Medium"/>
                <a:cs typeface="Franklin Gothic Medium"/>
              </a:rPr>
              <a:t>Finite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16487" y="5571847"/>
            <a:ext cx="2130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{001, 10, 12}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36214" y="3851698"/>
            <a:ext cx="1410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0*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54197" y="3541250"/>
            <a:ext cx="1410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DFA</a:t>
            </a:r>
          </a:p>
          <a:p>
            <a:pPr algn="ctr"/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NFA</a:t>
            </a:r>
          </a:p>
          <a:p>
            <a:pPr algn="ctr"/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Regex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39826" y="2935570"/>
            <a:ext cx="198724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Franklin Gothic Medium"/>
                <a:cs typeface="Franklin Gothic Medium"/>
              </a:rPr>
              <a:t>Warmup: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All finite languages are regular.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492994" y="3322508"/>
            <a:ext cx="1133640" cy="2125256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947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DFAs Recognize Any Finite Language</a:t>
            </a:r>
          </a:p>
        </p:txBody>
      </p:sp>
    </p:spTree>
    <p:extLst>
      <p:ext uri="{BB962C8B-B14F-4D97-AF65-F5344CB8AC3E}">
        <p14:creationId xmlns:p14="http://schemas.microsoft.com/office/powerpoint/2010/main" val="1257280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DFAs Recognize Any Finite Language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9333" y="2294781"/>
            <a:ext cx="90105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Franklin Gothic Medium"/>
                <a:cs typeface="Franklin Gothic Medium"/>
              </a:rPr>
              <a:t>Construct a DFA for each string in the language.</a:t>
            </a:r>
          </a:p>
          <a:p>
            <a:endParaRPr lang="en-US" sz="3000" dirty="0">
              <a:latin typeface="Franklin Gothic Medium"/>
              <a:cs typeface="Franklin Gothic Medium"/>
            </a:endParaRPr>
          </a:p>
          <a:p>
            <a:r>
              <a:rPr lang="en-US" sz="3000" dirty="0">
                <a:latin typeface="Franklin Gothic Medium"/>
                <a:cs typeface="Franklin Gothic Medium"/>
              </a:rPr>
              <a:t>Then, put them together using the union construction.</a:t>
            </a:r>
          </a:p>
        </p:txBody>
      </p:sp>
    </p:spTree>
    <p:extLst>
      <p:ext uri="{BB962C8B-B14F-4D97-AF65-F5344CB8AC3E}">
        <p14:creationId xmlns:p14="http://schemas.microsoft.com/office/powerpoint/2010/main" val="261740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Languages and Machines!</a:t>
            </a:r>
          </a:p>
        </p:txBody>
      </p:sp>
      <p:sp>
        <p:nvSpPr>
          <p:cNvPr id="3" name="Oval 2"/>
          <p:cNvSpPr/>
          <p:nvPr/>
        </p:nvSpPr>
        <p:spPr>
          <a:xfrm>
            <a:off x="70834" y="991673"/>
            <a:ext cx="8755681" cy="5866327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88923" y="1962900"/>
            <a:ext cx="7305218" cy="4819391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51527" y="2587453"/>
            <a:ext cx="5660283" cy="4083803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04355" y="1039739"/>
            <a:ext cx="2088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All</a:t>
            </a:r>
          </a:p>
        </p:txBody>
      </p:sp>
      <p:sp>
        <p:nvSpPr>
          <p:cNvPr id="10" name="Oval 9"/>
          <p:cNvSpPr/>
          <p:nvPr/>
        </p:nvSpPr>
        <p:spPr>
          <a:xfrm>
            <a:off x="2536699" y="3341195"/>
            <a:ext cx="4009663" cy="3227030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783302" y="2645419"/>
            <a:ext cx="3330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ranklin Gothic Medium"/>
                <a:cs typeface="Franklin Gothic Medium"/>
              </a:rPr>
              <a:t>Context-Free</a:t>
            </a:r>
          </a:p>
        </p:txBody>
      </p:sp>
      <p:sp>
        <p:nvSpPr>
          <p:cNvPr id="12" name="Oval 11"/>
          <p:cNvSpPr/>
          <p:nvPr/>
        </p:nvSpPr>
        <p:spPr>
          <a:xfrm>
            <a:off x="3101578" y="4629354"/>
            <a:ext cx="2960179" cy="1865003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876158" y="3341195"/>
            <a:ext cx="3330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ranklin Gothic Medium"/>
                <a:cs typeface="Franklin Gothic Medium"/>
              </a:rPr>
              <a:t>Regular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16295" y="4648041"/>
            <a:ext cx="3330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ranklin Gothic Medium"/>
                <a:cs typeface="Franklin Gothic Medium"/>
              </a:rPr>
              <a:t>Finite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16487" y="5571847"/>
            <a:ext cx="2130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{001, 10, 12}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36214" y="3851698"/>
            <a:ext cx="1410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0*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54197" y="3541250"/>
            <a:ext cx="1410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DFA</a:t>
            </a:r>
          </a:p>
          <a:p>
            <a:pPr algn="ctr"/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NFA</a:t>
            </a:r>
          </a:p>
          <a:p>
            <a:pPr algn="ctr"/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Regex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39826" y="2935570"/>
            <a:ext cx="198724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Franklin Gothic Medium"/>
                <a:cs typeface="Franklin Gothic Medium"/>
              </a:rPr>
              <a:t>Warmup 2: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Surprising example here</a:t>
            </a:r>
          </a:p>
        </p:txBody>
      </p:sp>
      <p:cxnSp>
        <p:nvCxnSpPr>
          <p:cNvPr id="8" name="Straight Arrow Connector 7"/>
          <p:cNvCxnSpPr>
            <a:endCxn id="17" idx="3"/>
          </p:cNvCxnSpPr>
          <p:nvPr/>
        </p:nvCxnSpPr>
        <p:spPr>
          <a:xfrm flipH="1">
            <a:off x="4446601" y="3541250"/>
            <a:ext cx="2093226" cy="541281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902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An Interesting Infinite Regular Language 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84826" y="1244160"/>
            <a:ext cx="8561241" cy="5140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L = {</a:t>
            </a:r>
            <a:r>
              <a:rPr lang="en-US" sz="2400" b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x</a:t>
            </a:r>
            <a:r>
              <a:rPr lang="en-US" sz="2400" b="1" dirty="0">
                <a:solidFill>
                  <a:srgbClr val="C00000"/>
                </a:solidFill>
                <a:latin typeface="Cambria Math"/>
                <a:ea typeface="Cambria Math"/>
              </a:rPr>
              <a:t>∊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0, 1</a:t>
            </a:r>
            <a:r>
              <a:rPr lang="en-US" sz="24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  <a:r>
              <a:rPr lang="en-US" sz="2400" b="1" baseline="30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sz="2400" b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: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x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 has an equal number of substrings 01 and 10}.</a:t>
            </a:r>
          </a:p>
          <a:p>
            <a:pPr marL="0" indent="0">
              <a:buNone/>
            </a:pP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dirty="0"/>
              <a:t>L is infinite.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	0, 00, 000, …</a:t>
            </a:r>
            <a:endParaRPr lang="en-US" sz="2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2400" dirty="0"/>
              <a:t>L is regular. </a:t>
            </a:r>
            <a:r>
              <a:rPr lang="en-US" sz="2400" dirty="0">
                <a:solidFill>
                  <a:srgbClr val="7030A0"/>
                </a:solidFill>
              </a:rPr>
              <a:t>How could this be?   </a:t>
            </a:r>
            <a:endParaRPr lang="en-US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That seems to require comparing counts...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</a:rPr>
              <a:t>easy for a CFG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</a:rPr>
              <a:t>but seems hard for DFAs!</a:t>
            </a:r>
          </a:p>
        </p:txBody>
      </p:sp>
    </p:spTree>
    <p:extLst>
      <p:ext uri="{BB962C8B-B14F-4D97-AF65-F5344CB8AC3E}">
        <p14:creationId xmlns:p14="http://schemas.microsoft.com/office/powerpoint/2010/main" val="23970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An Interesting Infinite Regular Language 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84826" y="1244160"/>
            <a:ext cx="8706625" cy="5140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L = {</a:t>
            </a:r>
            <a:r>
              <a:rPr lang="en-US" sz="2400" b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x</a:t>
            </a:r>
            <a:r>
              <a:rPr lang="en-US" sz="2400" b="1" dirty="0">
                <a:solidFill>
                  <a:srgbClr val="C00000"/>
                </a:solidFill>
                <a:latin typeface="Cambria Math"/>
                <a:ea typeface="Cambria Math"/>
              </a:rPr>
              <a:t>∊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0, 1</a:t>
            </a:r>
            <a:r>
              <a:rPr lang="en-US" sz="24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  <a:r>
              <a:rPr lang="en-US" sz="2400" b="1" baseline="30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sz="2400" b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: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x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 has an equal number of substrings 01 and 10}.</a:t>
            </a:r>
          </a:p>
          <a:p>
            <a:pPr marL="0" indent="0">
              <a:buNone/>
            </a:pP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dirty="0"/>
              <a:t>L is infinite.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7030A0"/>
                </a:solidFill>
              </a:rPr>
              <a:t>0, 00, 000, …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2400" dirty="0"/>
              <a:t>L is regular. </a:t>
            </a:r>
            <a:r>
              <a:rPr lang="en-US" sz="2400" dirty="0">
                <a:solidFill>
                  <a:srgbClr val="7030A0"/>
                </a:solidFill>
              </a:rPr>
              <a:t>How could this be?   It is just the set of binary strings that are empty or begin and end with the same character!</a:t>
            </a:r>
            <a:endParaRPr lang="en-US" dirty="0">
              <a:solidFill>
                <a:srgbClr val="7030A0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439468" y="3925396"/>
            <a:ext cx="4590371" cy="2987850"/>
            <a:chOff x="1411036" y="4027718"/>
            <a:chExt cx="4429791" cy="3013949"/>
          </a:xfrm>
        </p:grpSpPr>
        <p:sp>
          <p:nvSpPr>
            <p:cNvPr id="6" name="Oval 5"/>
            <p:cNvSpPr/>
            <p:nvPr/>
          </p:nvSpPr>
          <p:spPr>
            <a:xfrm>
              <a:off x="1852873" y="5390637"/>
              <a:ext cx="533400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prstClr val="black"/>
                  </a:solidFill>
                </a:rPr>
                <a:t>s</a:t>
              </a:r>
              <a:r>
                <a:rPr lang="en-US" sz="2000" b="1" baseline="-25000" dirty="0">
                  <a:solidFill>
                    <a:prstClr val="black"/>
                  </a:solidFill>
                </a:rPr>
                <a:t>0</a:t>
              </a:r>
            </a:p>
          </p:txBody>
        </p:sp>
        <p:cxnSp>
          <p:nvCxnSpPr>
            <p:cNvPr id="7" name="Straight Arrow Connector 6"/>
            <p:cNvCxnSpPr>
              <a:stCxn id="6" idx="7"/>
              <a:endCxn id="15" idx="2"/>
            </p:cNvCxnSpPr>
            <p:nvPr/>
          </p:nvCxnSpPr>
          <p:spPr>
            <a:xfrm flipV="1">
              <a:off x="2308158" y="5138450"/>
              <a:ext cx="1144062" cy="33030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6" idx="5"/>
              <a:endCxn id="25" idx="2"/>
            </p:cNvCxnSpPr>
            <p:nvPr/>
          </p:nvCxnSpPr>
          <p:spPr>
            <a:xfrm>
              <a:off x="2308158" y="5845922"/>
              <a:ext cx="1144062" cy="55728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endCxn id="6" idx="2"/>
            </p:cNvCxnSpPr>
            <p:nvPr/>
          </p:nvCxnSpPr>
          <p:spPr>
            <a:xfrm>
              <a:off x="1411036" y="5657337"/>
              <a:ext cx="441837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434164" y="467053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cs typeface="Franklin Gothic Medium"/>
                </a:rPr>
                <a:t>0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50046" y="610490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cs typeface="Franklin Gothic Medium"/>
                </a:rPr>
                <a:t>1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452220" y="5430878"/>
              <a:ext cx="2388607" cy="1610789"/>
              <a:chOff x="3286136" y="3283980"/>
              <a:chExt cx="2388607" cy="1610789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5141343" y="3981510"/>
                <a:ext cx="533400" cy="533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prstClr val="black"/>
                    </a:solidFill>
                  </a:rPr>
                  <a:t>s</a:t>
                </a:r>
                <a:r>
                  <a:rPr lang="en-US" sz="2000" b="1" baseline="-25000" dirty="0">
                    <a:solidFill>
                      <a:prstClr val="black"/>
                    </a:solidFill>
                  </a:rPr>
                  <a:t>4</a:t>
                </a: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286136" y="3989604"/>
                <a:ext cx="533400" cy="533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prstClr val="black"/>
                    </a:solidFill>
                  </a:rPr>
                  <a:t>s</a:t>
                </a:r>
                <a:r>
                  <a:rPr lang="en-US" sz="2000" b="1" baseline="-25000" dirty="0">
                    <a:solidFill>
                      <a:prstClr val="black"/>
                    </a:solidFill>
                  </a:rPr>
                  <a:t>3</a:t>
                </a:r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3819536" y="4007764"/>
                <a:ext cx="1362973" cy="158793"/>
              </a:xfrm>
              <a:custGeom>
                <a:avLst/>
                <a:gdLst>
                  <a:gd name="connsiteX0" fmla="*/ 0 w 1362973"/>
                  <a:gd name="connsiteY0" fmla="*/ 311732 h 311732"/>
                  <a:gd name="connsiteX1" fmla="*/ 595222 w 1362973"/>
                  <a:gd name="connsiteY1" fmla="*/ 1181 h 311732"/>
                  <a:gd name="connsiteX2" fmla="*/ 1362973 w 1362973"/>
                  <a:gd name="connsiteY2" fmla="*/ 225468 h 311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62973" h="311732">
                    <a:moveTo>
                      <a:pt x="0" y="311732"/>
                    </a:moveTo>
                    <a:cubicBezTo>
                      <a:pt x="184030" y="163645"/>
                      <a:pt x="368060" y="15558"/>
                      <a:pt x="595222" y="1181"/>
                    </a:cubicBezTo>
                    <a:cubicBezTo>
                      <a:pt x="822384" y="-13196"/>
                      <a:pt x="1092678" y="106136"/>
                      <a:pt x="1362973" y="22546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 26"/>
              <p:cNvSpPr/>
              <p:nvPr/>
            </p:nvSpPr>
            <p:spPr>
              <a:xfrm>
                <a:off x="3821502" y="4218317"/>
                <a:ext cx="1311215" cy="207176"/>
              </a:xfrm>
              <a:custGeom>
                <a:avLst/>
                <a:gdLst>
                  <a:gd name="connsiteX0" fmla="*/ 1311215 w 1311215"/>
                  <a:gd name="connsiteY0" fmla="*/ 0 h 305454"/>
                  <a:gd name="connsiteX1" fmla="*/ 707366 w 1311215"/>
                  <a:gd name="connsiteY1" fmla="*/ 301925 h 305454"/>
                  <a:gd name="connsiteX2" fmla="*/ 0 w 1311215"/>
                  <a:gd name="connsiteY2" fmla="*/ 138023 h 305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11215" h="305454">
                    <a:moveTo>
                      <a:pt x="1311215" y="0"/>
                    </a:moveTo>
                    <a:cubicBezTo>
                      <a:pt x="1118558" y="139460"/>
                      <a:pt x="925902" y="278921"/>
                      <a:pt x="707366" y="301925"/>
                    </a:cubicBezTo>
                    <a:cubicBezTo>
                      <a:pt x="488830" y="324929"/>
                      <a:pt x="244415" y="231476"/>
                      <a:pt x="0" y="13802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320901" y="3547652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cs typeface="Franklin Gothic Medium"/>
                  </a:rPr>
                  <a:t>0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310360" y="4433104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cs typeface="Franklin Gothic Medium"/>
                  </a:rPr>
                  <a:t>1</a:t>
                </a:r>
              </a:p>
            </p:txBody>
          </p:sp>
          <p:sp>
            <p:nvSpPr>
              <p:cNvPr id="30" name="Freeform 29"/>
              <p:cNvSpPr/>
              <p:nvPr/>
            </p:nvSpPr>
            <p:spPr>
              <a:xfrm>
                <a:off x="3441842" y="3719099"/>
                <a:ext cx="397851" cy="280800"/>
              </a:xfrm>
              <a:custGeom>
                <a:avLst/>
                <a:gdLst>
                  <a:gd name="connsiteX0" fmla="*/ 98528 w 487304"/>
                  <a:gd name="connsiteY0" fmla="*/ 391383 h 391383"/>
                  <a:gd name="connsiteX1" fmla="*/ 24956 w 487304"/>
                  <a:gd name="connsiteY1" fmla="*/ 55052 h 391383"/>
                  <a:gd name="connsiteX2" fmla="*/ 476901 w 487304"/>
                  <a:gd name="connsiteY2" fmla="*/ 34031 h 391383"/>
                  <a:gd name="connsiteX3" fmla="*/ 298225 w 487304"/>
                  <a:gd name="connsiteY3" fmla="*/ 391383 h 391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7304" h="391383">
                    <a:moveTo>
                      <a:pt x="98528" y="391383"/>
                    </a:moveTo>
                    <a:cubicBezTo>
                      <a:pt x="30211" y="252997"/>
                      <a:pt x="-38106" y="114611"/>
                      <a:pt x="24956" y="55052"/>
                    </a:cubicBezTo>
                    <a:cubicBezTo>
                      <a:pt x="88018" y="-4507"/>
                      <a:pt x="431356" y="-22024"/>
                      <a:pt x="476901" y="34031"/>
                    </a:cubicBezTo>
                    <a:cubicBezTo>
                      <a:pt x="522446" y="90086"/>
                      <a:pt x="410335" y="240734"/>
                      <a:pt x="298225" y="39138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5325987" y="3702903"/>
                <a:ext cx="323192" cy="262120"/>
              </a:xfrm>
              <a:custGeom>
                <a:avLst/>
                <a:gdLst>
                  <a:gd name="connsiteX0" fmla="*/ 98528 w 487304"/>
                  <a:gd name="connsiteY0" fmla="*/ 391383 h 391383"/>
                  <a:gd name="connsiteX1" fmla="*/ 24956 w 487304"/>
                  <a:gd name="connsiteY1" fmla="*/ 55052 h 391383"/>
                  <a:gd name="connsiteX2" fmla="*/ 476901 w 487304"/>
                  <a:gd name="connsiteY2" fmla="*/ 34031 h 391383"/>
                  <a:gd name="connsiteX3" fmla="*/ 298225 w 487304"/>
                  <a:gd name="connsiteY3" fmla="*/ 391383 h 391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7304" h="391383">
                    <a:moveTo>
                      <a:pt x="98528" y="391383"/>
                    </a:moveTo>
                    <a:cubicBezTo>
                      <a:pt x="30211" y="252997"/>
                      <a:pt x="-38106" y="114611"/>
                      <a:pt x="24956" y="55052"/>
                    </a:cubicBezTo>
                    <a:cubicBezTo>
                      <a:pt x="88018" y="-4507"/>
                      <a:pt x="431356" y="-22024"/>
                      <a:pt x="476901" y="34031"/>
                    </a:cubicBezTo>
                    <a:cubicBezTo>
                      <a:pt x="522446" y="90086"/>
                      <a:pt x="410335" y="240734"/>
                      <a:pt x="298225" y="39138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296178" y="3307401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cs typeface="Franklin Gothic Medium"/>
                  </a:rPr>
                  <a:t>0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476576" y="3283980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cs typeface="Franklin Gothic Medium"/>
                  </a:rPr>
                  <a:t>1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452220" y="4027718"/>
              <a:ext cx="2388607" cy="1677159"/>
              <a:chOff x="3286136" y="3145572"/>
              <a:chExt cx="2388607" cy="1677159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5141343" y="3981510"/>
                <a:ext cx="533400" cy="533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prstClr val="black"/>
                    </a:solidFill>
                  </a:rPr>
                  <a:t>s</a:t>
                </a:r>
                <a:r>
                  <a:rPr lang="en-US" sz="2000" b="1" baseline="-25000" dirty="0">
                    <a:solidFill>
                      <a:prstClr val="black"/>
                    </a:solidFill>
                  </a:rPr>
                  <a:t>2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3286136" y="3989604"/>
                <a:ext cx="533400" cy="533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prstClr val="black"/>
                    </a:solidFill>
                  </a:rPr>
                  <a:t>s</a:t>
                </a:r>
                <a:r>
                  <a:rPr lang="en-US" sz="2000" b="1" baseline="-25000" dirty="0">
                    <a:solidFill>
                      <a:prstClr val="black"/>
                    </a:solidFill>
                  </a:rPr>
                  <a:t>1</a:t>
                </a:r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3819536" y="3966174"/>
                <a:ext cx="1362973" cy="200384"/>
              </a:xfrm>
              <a:custGeom>
                <a:avLst/>
                <a:gdLst>
                  <a:gd name="connsiteX0" fmla="*/ 0 w 1362973"/>
                  <a:gd name="connsiteY0" fmla="*/ 311732 h 311732"/>
                  <a:gd name="connsiteX1" fmla="*/ 595222 w 1362973"/>
                  <a:gd name="connsiteY1" fmla="*/ 1181 h 311732"/>
                  <a:gd name="connsiteX2" fmla="*/ 1362973 w 1362973"/>
                  <a:gd name="connsiteY2" fmla="*/ 225468 h 311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62973" h="311732">
                    <a:moveTo>
                      <a:pt x="0" y="311732"/>
                    </a:moveTo>
                    <a:cubicBezTo>
                      <a:pt x="184030" y="163645"/>
                      <a:pt x="368060" y="15558"/>
                      <a:pt x="595222" y="1181"/>
                    </a:cubicBezTo>
                    <a:cubicBezTo>
                      <a:pt x="822384" y="-13196"/>
                      <a:pt x="1092678" y="106136"/>
                      <a:pt x="1362973" y="22546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3821502" y="4218317"/>
                <a:ext cx="1311215" cy="186685"/>
              </a:xfrm>
              <a:custGeom>
                <a:avLst/>
                <a:gdLst>
                  <a:gd name="connsiteX0" fmla="*/ 1311215 w 1311215"/>
                  <a:gd name="connsiteY0" fmla="*/ 0 h 305454"/>
                  <a:gd name="connsiteX1" fmla="*/ 707366 w 1311215"/>
                  <a:gd name="connsiteY1" fmla="*/ 301925 h 305454"/>
                  <a:gd name="connsiteX2" fmla="*/ 0 w 1311215"/>
                  <a:gd name="connsiteY2" fmla="*/ 138023 h 305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11215" h="305454">
                    <a:moveTo>
                      <a:pt x="1311215" y="0"/>
                    </a:moveTo>
                    <a:cubicBezTo>
                      <a:pt x="1118558" y="139460"/>
                      <a:pt x="925902" y="278921"/>
                      <a:pt x="707366" y="301925"/>
                    </a:cubicBezTo>
                    <a:cubicBezTo>
                      <a:pt x="488830" y="324929"/>
                      <a:pt x="244415" y="231476"/>
                      <a:pt x="0" y="13802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339911" y="3507458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cs typeface="Franklin Gothic Medium"/>
                  </a:rPr>
                  <a:t>1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353784" y="4361066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cs typeface="Franklin Gothic Medium"/>
                  </a:rPr>
                  <a:t>0</a:t>
                </a:r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3334198" y="3597454"/>
                <a:ext cx="487304" cy="391383"/>
              </a:xfrm>
              <a:custGeom>
                <a:avLst/>
                <a:gdLst>
                  <a:gd name="connsiteX0" fmla="*/ 98528 w 487304"/>
                  <a:gd name="connsiteY0" fmla="*/ 391383 h 391383"/>
                  <a:gd name="connsiteX1" fmla="*/ 24956 w 487304"/>
                  <a:gd name="connsiteY1" fmla="*/ 55052 h 391383"/>
                  <a:gd name="connsiteX2" fmla="*/ 476901 w 487304"/>
                  <a:gd name="connsiteY2" fmla="*/ 34031 h 391383"/>
                  <a:gd name="connsiteX3" fmla="*/ 298225 w 487304"/>
                  <a:gd name="connsiteY3" fmla="*/ 391383 h 391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7304" h="391383">
                    <a:moveTo>
                      <a:pt x="98528" y="391383"/>
                    </a:moveTo>
                    <a:cubicBezTo>
                      <a:pt x="30211" y="252997"/>
                      <a:pt x="-38106" y="114611"/>
                      <a:pt x="24956" y="55052"/>
                    </a:cubicBezTo>
                    <a:cubicBezTo>
                      <a:pt x="88018" y="-4507"/>
                      <a:pt x="431356" y="-22024"/>
                      <a:pt x="476901" y="34031"/>
                    </a:cubicBezTo>
                    <a:cubicBezTo>
                      <a:pt x="522446" y="90086"/>
                      <a:pt x="410335" y="240734"/>
                      <a:pt x="298225" y="39138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5164391" y="3616382"/>
                <a:ext cx="487304" cy="391383"/>
              </a:xfrm>
              <a:custGeom>
                <a:avLst/>
                <a:gdLst>
                  <a:gd name="connsiteX0" fmla="*/ 98528 w 487304"/>
                  <a:gd name="connsiteY0" fmla="*/ 391383 h 391383"/>
                  <a:gd name="connsiteX1" fmla="*/ 24956 w 487304"/>
                  <a:gd name="connsiteY1" fmla="*/ 55052 h 391383"/>
                  <a:gd name="connsiteX2" fmla="*/ 476901 w 487304"/>
                  <a:gd name="connsiteY2" fmla="*/ 34031 h 391383"/>
                  <a:gd name="connsiteX3" fmla="*/ 298225 w 487304"/>
                  <a:gd name="connsiteY3" fmla="*/ 391383 h 391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7304" h="391383">
                    <a:moveTo>
                      <a:pt x="98528" y="391383"/>
                    </a:moveTo>
                    <a:cubicBezTo>
                      <a:pt x="30211" y="252997"/>
                      <a:pt x="-38106" y="114611"/>
                      <a:pt x="24956" y="55052"/>
                    </a:cubicBezTo>
                    <a:cubicBezTo>
                      <a:pt x="88018" y="-4507"/>
                      <a:pt x="431356" y="-22024"/>
                      <a:pt x="476901" y="34031"/>
                    </a:cubicBezTo>
                    <a:cubicBezTo>
                      <a:pt x="522446" y="90086"/>
                      <a:pt x="410335" y="240734"/>
                      <a:pt x="298225" y="39138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237964" y="3171671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cs typeface="Franklin Gothic Medium"/>
                  </a:rPr>
                  <a:t>1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391891" y="3145572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cs typeface="Franklin Gothic Medium"/>
                  </a:rPr>
                  <a:t>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458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Languages and Representations!</a:t>
            </a:r>
          </a:p>
        </p:txBody>
      </p:sp>
      <p:sp>
        <p:nvSpPr>
          <p:cNvPr id="3" name="Oval 2"/>
          <p:cNvSpPr/>
          <p:nvPr/>
        </p:nvSpPr>
        <p:spPr>
          <a:xfrm>
            <a:off x="70834" y="991673"/>
            <a:ext cx="8755681" cy="5866327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88923" y="1962900"/>
            <a:ext cx="7305218" cy="4819391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51527" y="2587453"/>
            <a:ext cx="5660283" cy="4083803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04355" y="1039739"/>
            <a:ext cx="2088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All</a:t>
            </a:r>
          </a:p>
        </p:txBody>
      </p:sp>
      <p:sp>
        <p:nvSpPr>
          <p:cNvPr id="10" name="Oval 9"/>
          <p:cNvSpPr/>
          <p:nvPr/>
        </p:nvSpPr>
        <p:spPr>
          <a:xfrm>
            <a:off x="2536699" y="3341195"/>
            <a:ext cx="4009663" cy="3227030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783302" y="2645419"/>
            <a:ext cx="3330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ranklin Gothic Medium"/>
                <a:cs typeface="Franklin Gothic Medium"/>
              </a:rPr>
              <a:t>Context-Free</a:t>
            </a:r>
          </a:p>
        </p:txBody>
      </p:sp>
      <p:sp>
        <p:nvSpPr>
          <p:cNvPr id="12" name="Oval 11"/>
          <p:cNvSpPr/>
          <p:nvPr/>
        </p:nvSpPr>
        <p:spPr>
          <a:xfrm>
            <a:off x="3101578" y="4629354"/>
            <a:ext cx="2960179" cy="1865003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876158" y="3341195"/>
            <a:ext cx="3330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ranklin Gothic Medium"/>
                <a:cs typeface="Franklin Gothic Medium"/>
              </a:rPr>
              <a:t>Regular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16295" y="4648041"/>
            <a:ext cx="3330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ranklin Gothic Medium"/>
                <a:cs typeface="Franklin Gothic Medium"/>
              </a:rPr>
              <a:t>Finite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36214" y="3851698"/>
            <a:ext cx="1410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0*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54197" y="3541250"/>
            <a:ext cx="1410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DFA</a:t>
            </a:r>
          </a:p>
          <a:p>
            <a:pPr algn="ctr"/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NFA</a:t>
            </a:r>
          </a:p>
          <a:p>
            <a:pPr algn="ctr"/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Regex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43233" y="2974897"/>
            <a:ext cx="1410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???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39826" y="2935570"/>
            <a:ext cx="1987240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Franklin Gothic Medium"/>
                <a:cs typeface="Franklin Gothic Medium"/>
              </a:rPr>
              <a:t>Main Event: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Prove there is a context-free language that isn’t regular.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3528811" y="3206839"/>
            <a:ext cx="3097824" cy="115669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476349" y="5555724"/>
            <a:ext cx="2130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{001, 10, 12}</a:t>
            </a:r>
          </a:p>
        </p:txBody>
      </p:sp>
    </p:spTree>
    <p:extLst>
      <p:ext uri="{BB962C8B-B14F-4D97-AF65-F5344CB8AC3E}">
        <p14:creationId xmlns:p14="http://schemas.microsoft.com/office/powerpoint/2010/main" val="1059444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700" dirty="0"/>
              <a:t>The language of “Binary Palindromes” is Context-Free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4851" y="1244160"/>
                <a:ext cx="8564450" cy="514080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endParaRPr lang="en-US" sz="2600" dirty="0">
                  <a:solidFill>
                    <a:prstClr val="black"/>
                  </a:solidFill>
                  <a:ea typeface="+mj-ea"/>
                </a:endParaRPr>
              </a:p>
              <a:p>
                <a:pPr marL="0" indent="0" algn="ctr">
                  <a:buNone/>
                </a:pPr>
                <a:endParaRPr lang="en-US" sz="2600" dirty="0">
                  <a:solidFill>
                    <a:prstClr val="black"/>
                  </a:solidFill>
                  <a:ea typeface="+mj-ea"/>
                </a:endParaRPr>
              </a:p>
              <a:p>
                <a:pPr marL="0" indent="0" algn="ctr">
                  <a:buNone/>
                </a:pPr>
                <a:r>
                  <a:rPr lang="en-US" sz="2600" dirty="0">
                    <a:solidFill>
                      <a:prstClr val="black"/>
                    </a:solidFill>
                    <a:ea typeface="+mj-ea"/>
                  </a:rPr>
                  <a:t>S →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ε</m:t>
                    </m:r>
                  </m:oMath>
                </a14:m>
                <a:r>
                  <a:rPr lang="en-US" sz="2600" dirty="0">
                    <a:solidFill>
                      <a:prstClr val="black"/>
                    </a:solidFill>
                    <a:ea typeface="+mj-ea"/>
                  </a:rPr>
                  <a:t> | 0 | 1 | 0S0 | 1S1</a:t>
                </a:r>
              </a:p>
              <a:p>
                <a:pPr marL="0" indent="0" algn="ctr">
                  <a:buNone/>
                </a:pPr>
                <a:endParaRPr lang="en-US" sz="2600" dirty="0">
                  <a:solidFill>
                    <a:prstClr val="black"/>
                  </a:solidFill>
                  <a:ea typeface="+mj-ea"/>
                </a:endParaRPr>
              </a:p>
              <a:p>
                <a:pPr marL="0" indent="0" algn="ctr">
                  <a:buNone/>
                </a:pPr>
                <a:endParaRPr lang="en-US" sz="2600" dirty="0">
                  <a:solidFill>
                    <a:prstClr val="black"/>
                  </a:solidFill>
                  <a:ea typeface="+mj-ea"/>
                </a:endParaRPr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4851" y="1244160"/>
                <a:ext cx="8564450" cy="51408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3077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700" dirty="0"/>
              <a:t>Is the language of “Binary Palindromes” Regular ?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34851" y="1244160"/>
            <a:ext cx="8564450" cy="5140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solidFill>
                <a:prstClr val="black"/>
              </a:solidFill>
              <a:ea typeface="+mj-ea"/>
            </a:endParaRPr>
          </a:p>
          <a:p>
            <a:pPr marL="0" indent="0">
              <a:buNone/>
            </a:pPr>
            <a:r>
              <a:rPr lang="en-US" sz="2400" dirty="0"/>
              <a:t>Intuition (NOT A PROOF!): </a:t>
            </a:r>
          </a:p>
          <a:p>
            <a:pPr marL="0" indent="0">
              <a:buNone/>
            </a:pPr>
            <a:r>
              <a:rPr lang="en-US" sz="2400" b="1" dirty="0"/>
              <a:t>      Q</a:t>
            </a:r>
            <a:r>
              <a:rPr lang="en-US" sz="2400" dirty="0"/>
              <a:t>: What would a DFA need to keep track of to decide?</a:t>
            </a:r>
          </a:p>
          <a:p>
            <a:pPr marL="0" indent="0">
              <a:buNone/>
            </a:pPr>
            <a:r>
              <a:rPr lang="en-US" sz="2400" b="1" dirty="0"/>
              <a:t>	A</a:t>
            </a:r>
            <a:r>
              <a:rPr lang="en-US" sz="2400" dirty="0"/>
              <a:t>: It would need to keep track of the “first part” of the input 	     in order to check the second part against it</a:t>
            </a:r>
          </a:p>
          <a:p>
            <a:pPr marL="0" indent="0">
              <a:buNone/>
            </a:pPr>
            <a:r>
              <a:rPr lang="en-US" sz="2400" dirty="0"/>
              <a:t>   	      …but there are an infinite # of possible first parts and we 		only have finitely many states.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Proof idea: any machine that does not remember the entire </a:t>
            </a:r>
            <a:r>
              <a:rPr lang="en-US" sz="2400"/>
              <a:t>first half will </a:t>
            </a:r>
            <a:r>
              <a:rPr lang="en-US" sz="2400" dirty="0"/>
              <a:t>be wrong for some inputs</a:t>
            </a:r>
          </a:p>
        </p:txBody>
      </p:sp>
    </p:spTree>
    <p:extLst>
      <p:ext uri="{BB962C8B-B14F-4D97-AF65-F5344CB8AC3E}">
        <p14:creationId xmlns:p14="http://schemas.microsoft.com/office/powerpoint/2010/main" val="45205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0D344-2A42-4542-AF89-09B7D9600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time: Algorithms for Regular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5AB6D-36F1-2A4D-B719-5740E1E1C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have seen algorithms for</a:t>
            </a:r>
          </a:p>
          <a:p>
            <a:r>
              <a:rPr lang="en-US" dirty="0"/>
              <a:t>RE to NFA</a:t>
            </a:r>
          </a:p>
          <a:p>
            <a:r>
              <a:rPr lang="en-US" dirty="0"/>
              <a:t>NFA to DFA</a:t>
            </a:r>
          </a:p>
          <a:p>
            <a:r>
              <a:rPr lang="en-US" dirty="0"/>
              <a:t>DFA/NFA to RE							(not tested)</a:t>
            </a:r>
          </a:p>
          <a:p>
            <a:r>
              <a:rPr lang="en-US" dirty="0"/>
              <a:t>DFA minimization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Practice three of these in HW.</a:t>
            </a:r>
          </a:p>
          <a:p>
            <a:pPr marL="0" indent="0">
              <a:buNone/>
            </a:pPr>
            <a:r>
              <a:rPr lang="en-US" dirty="0"/>
              <a:t>(May also be on the final.)</a:t>
            </a:r>
          </a:p>
        </p:txBody>
      </p:sp>
    </p:spTree>
    <p:extLst>
      <p:ext uri="{BB962C8B-B14F-4D97-AF65-F5344CB8AC3E}">
        <p14:creationId xmlns:p14="http://schemas.microsoft.com/office/powerpoint/2010/main" val="3002357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600" dirty="0">
                <a:solidFill>
                  <a:srgbClr val="C00000"/>
                </a:solidFill>
              </a:rPr>
              <a:t>B</a:t>
            </a:r>
            <a:r>
              <a:rPr lang="en-US" sz="2600" dirty="0"/>
              <a:t> = {binary palindromes} can’t be recognized by any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911" y="1213552"/>
            <a:ext cx="8610600" cy="5379159"/>
          </a:xfrm>
        </p:spPr>
        <p:txBody>
          <a:bodyPr>
            <a:normAutofit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US" sz="2800" dirty="0"/>
              <a:t>The general proof strategy is:</a:t>
            </a:r>
          </a:p>
          <a:p>
            <a:pPr lvl="1">
              <a:defRPr/>
            </a:pPr>
            <a:r>
              <a:rPr lang="en-US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Assume (for contradiction) that</a:t>
            </a:r>
            <a:br>
              <a:rPr lang="en-US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</a:br>
            <a:r>
              <a:rPr lang="en-US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some DFA (call it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) exists that recognizes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0992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600" dirty="0">
                <a:solidFill>
                  <a:srgbClr val="C00000"/>
                </a:solidFill>
              </a:rPr>
              <a:t>B</a:t>
            </a:r>
            <a:r>
              <a:rPr lang="en-US" sz="2600" dirty="0"/>
              <a:t> = {binary palindromes} can’t be recognized by any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911" y="1213552"/>
            <a:ext cx="8610600" cy="5379159"/>
          </a:xfrm>
        </p:spPr>
        <p:txBody>
          <a:bodyPr>
            <a:normAutofit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US" sz="2800" dirty="0"/>
              <a:t>The general proof strategy is:</a:t>
            </a:r>
          </a:p>
          <a:p>
            <a:pPr lvl="1">
              <a:defRPr/>
            </a:pPr>
            <a:r>
              <a:rPr lang="en-US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Assume (for contradiction) that </a:t>
            </a:r>
            <a:br>
              <a:rPr lang="en-US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</a:br>
            <a:r>
              <a:rPr lang="en-US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some DFA (call it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) exists that recognizes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</a:p>
          <a:p>
            <a:pPr lvl="1">
              <a:defRPr/>
            </a:pPr>
            <a:r>
              <a:rPr lang="en-US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Our goal is to show that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actually does not recognize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  <a:endParaRPr lang="en-US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pPr lvl="1">
              <a:defRPr/>
            </a:pPr>
            <a:endParaRPr lang="en-US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pPr marL="0" indent="0">
              <a:buNone/>
              <a:defRPr/>
            </a:pPr>
            <a:r>
              <a:rPr lang="en-US" sz="28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How can a DFA fail to recognize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  <a:r>
              <a:rPr lang="en-US" sz="28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? </a:t>
            </a:r>
          </a:p>
          <a:p>
            <a:pPr lvl="1">
              <a:defRPr/>
            </a:pPr>
            <a:r>
              <a:rPr lang="en-US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when it accepts or rejects a string it shouldn’t.</a:t>
            </a:r>
          </a:p>
          <a:p>
            <a:pPr marL="57150" indent="0" algn="ctr">
              <a:buNone/>
              <a:defRPr/>
            </a:pPr>
            <a:endParaRPr lang="en-US" sz="2800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pPr marL="57150" indent="0" algn="ctr">
              <a:buNone/>
              <a:defRPr/>
            </a:pPr>
            <a:endParaRPr lang="en-US" sz="2800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43306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600" dirty="0">
                <a:solidFill>
                  <a:srgbClr val="C00000"/>
                </a:solidFill>
              </a:rPr>
              <a:t>B</a:t>
            </a:r>
            <a:r>
              <a:rPr lang="en-US" sz="2600" dirty="0"/>
              <a:t> = {binary palindromes} can’t be recognized by any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911" y="1213552"/>
            <a:ext cx="8610600" cy="5379159"/>
          </a:xfrm>
        </p:spPr>
        <p:txBody>
          <a:bodyPr>
            <a:normAutofit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US" sz="2800" dirty="0"/>
              <a:t>The general proof strategy is:</a:t>
            </a:r>
          </a:p>
          <a:p>
            <a:pPr lvl="1">
              <a:defRPr/>
            </a:pPr>
            <a:r>
              <a:rPr lang="en-US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Assume (for contradiction) that </a:t>
            </a:r>
            <a:br>
              <a:rPr lang="en-US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</a:br>
            <a:r>
              <a:rPr lang="en-US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some DFA (call it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) exists that recognizes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</a:p>
          <a:p>
            <a:pPr lvl="1">
              <a:defRPr/>
            </a:pPr>
            <a:r>
              <a:rPr lang="en-US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Our goal is to show that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actually does not recognize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  <a:r>
              <a:rPr lang="en-US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, i.e., it accepts or rejects a string that it shouldn’t</a:t>
            </a:r>
          </a:p>
          <a:p>
            <a:pPr lvl="1">
              <a:defRPr/>
            </a:pPr>
            <a:endParaRPr lang="en-US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pPr marL="0" indent="0">
              <a:buNone/>
              <a:defRPr/>
            </a:pPr>
            <a:r>
              <a:rPr lang="en-US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“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recognizes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  <a:r>
              <a:rPr lang="en-US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” AND “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doesn’t recognize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  <a:r>
              <a:rPr lang="en-US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”, which is a contradiction</a:t>
            </a:r>
          </a:p>
        </p:txBody>
      </p:sp>
    </p:spTree>
    <p:extLst>
      <p:ext uri="{BB962C8B-B14F-4D97-AF65-F5344CB8AC3E}">
        <p14:creationId xmlns:p14="http://schemas.microsoft.com/office/powerpoint/2010/main" val="113517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600" dirty="0">
                <a:solidFill>
                  <a:srgbClr val="C00000"/>
                </a:solidFill>
              </a:rPr>
              <a:t>B</a:t>
            </a:r>
            <a:r>
              <a:rPr lang="en-US" sz="2600" dirty="0"/>
              <a:t> = {binary palindromes} can’t be recognized by any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911" y="1213553"/>
            <a:ext cx="8610600" cy="3844224"/>
          </a:xfrm>
        </p:spPr>
        <p:txBody>
          <a:bodyPr>
            <a:normAutofit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US" sz="2400" dirty="0"/>
              <a:t>The general proof strategy is:</a:t>
            </a:r>
          </a:p>
          <a:p>
            <a:pPr lvl="1">
              <a:defRPr/>
            </a:pP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Assume (for contradiction) that</a:t>
            </a:r>
            <a:b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</a:b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some DFA (call it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) exists that recognizes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</a:p>
          <a:p>
            <a:pPr lvl="1">
              <a:defRPr/>
            </a:pP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We want to show: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accepts or rejects a string it shouldn’t.</a:t>
            </a:r>
          </a:p>
          <a:p>
            <a:pPr lvl="1">
              <a:defRPr/>
            </a:pPr>
            <a:endParaRPr lang="en-US" sz="400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pPr marL="57150" indent="0">
              <a:buNone/>
              <a:defRPr/>
            </a:pPr>
            <a:r>
              <a:rPr lang="en-US" sz="3100" b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Key Idea 1: </a:t>
            </a:r>
            <a:r>
              <a:rPr lang="en-US" sz="31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If two strings “collide” at any point, a DFA can no longer distinguish between them!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535145" y="4124730"/>
            <a:ext cx="3865914" cy="933046"/>
            <a:chOff x="2646709" y="4573115"/>
            <a:chExt cx="3865914" cy="933046"/>
          </a:xfrm>
        </p:grpSpPr>
        <p:sp>
          <p:nvSpPr>
            <p:cNvPr id="5" name="TextBox 4"/>
            <p:cNvSpPr txBox="1"/>
            <p:nvPr/>
          </p:nvSpPr>
          <p:spPr>
            <a:xfrm>
              <a:off x="3973749" y="4573115"/>
              <a:ext cx="2984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x</a:t>
              </a:r>
              <a:endParaRPr lang="en-US" sz="2000" dirty="0">
                <a:solidFill>
                  <a:srgbClr val="0070C0"/>
                </a:solidFill>
                <a:latin typeface="Franklin Gothic Medium"/>
                <a:cs typeface="Franklin Gothic Medium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646709" y="4710623"/>
              <a:ext cx="3865914" cy="795538"/>
              <a:chOff x="2646709" y="4710623"/>
              <a:chExt cx="3865914" cy="795538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2646709" y="5015463"/>
                <a:ext cx="416022" cy="182880"/>
                <a:chOff x="3230369" y="5086888"/>
                <a:chExt cx="416022" cy="182880"/>
              </a:xfrm>
            </p:grpSpPr>
            <p:sp>
              <p:nvSpPr>
                <p:cNvPr id="15" name="Oval 14"/>
                <p:cNvSpPr>
                  <a:spLocks noChangeAspect="1"/>
                </p:cNvSpPr>
                <p:nvPr/>
              </p:nvSpPr>
              <p:spPr>
                <a:xfrm>
                  <a:off x="3463511" y="5086888"/>
                  <a:ext cx="182880" cy="1828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baseline="-25000" dirty="0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16" name="Straight Arrow Connector 15"/>
                <p:cNvCxnSpPr/>
                <p:nvPr/>
              </p:nvCxnSpPr>
              <p:spPr bwMode="auto">
                <a:xfrm>
                  <a:off x="3230369" y="5181687"/>
                  <a:ext cx="269875" cy="0"/>
                </a:xfrm>
                <a:prstGeom prst="straightConnector1">
                  <a:avLst/>
                </a:prstGeom>
                <a:ln w="57150">
                  <a:solidFill>
                    <a:srgbClr val="0070C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4873837" y="495120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baseline="-25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3054485" y="4873419"/>
                <a:ext cx="1848255" cy="155781"/>
              </a:xfrm>
              <a:custGeom>
                <a:avLst/>
                <a:gdLst>
                  <a:gd name="connsiteX0" fmla="*/ 0 w 1848255"/>
                  <a:gd name="connsiteY0" fmla="*/ 155781 h 155781"/>
                  <a:gd name="connsiteX1" fmla="*/ 252919 w 1848255"/>
                  <a:gd name="connsiteY1" fmla="*/ 138 h 155781"/>
                  <a:gd name="connsiteX2" fmla="*/ 476655 w 1848255"/>
                  <a:gd name="connsiteY2" fmla="*/ 126598 h 155781"/>
                  <a:gd name="connsiteX3" fmla="*/ 933855 w 1848255"/>
                  <a:gd name="connsiteY3" fmla="*/ 39049 h 155781"/>
                  <a:gd name="connsiteX4" fmla="*/ 1206230 w 1848255"/>
                  <a:gd name="connsiteY4" fmla="*/ 126598 h 155781"/>
                  <a:gd name="connsiteX5" fmla="*/ 1614792 w 1848255"/>
                  <a:gd name="connsiteY5" fmla="*/ 19594 h 155781"/>
                  <a:gd name="connsiteX6" fmla="*/ 1848255 w 1848255"/>
                  <a:gd name="connsiteY6" fmla="*/ 107143 h 155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8255" h="155781">
                    <a:moveTo>
                      <a:pt x="0" y="155781"/>
                    </a:moveTo>
                    <a:cubicBezTo>
                      <a:pt x="86738" y="80391"/>
                      <a:pt x="173477" y="5002"/>
                      <a:pt x="252919" y="138"/>
                    </a:cubicBezTo>
                    <a:cubicBezTo>
                      <a:pt x="332361" y="-4726"/>
                      <a:pt x="363166" y="120113"/>
                      <a:pt x="476655" y="126598"/>
                    </a:cubicBezTo>
                    <a:cubicBezTo>
                      <a:pt x="590144" y="133083"/>
                      <a:pt x="812259" y="39049"/>
                      <a:pt x="933855" y="39049"/>
                    </a:cubicBezTo>
                    <a:cubicBezTo>
                      <a:pt x="1055451" y="39049"/>
                      <a:pt x="1092741" y="129840"/>
                      <a:pt x="1206230" y="126598"/>
                    </a:cubicBezTo>
                    <a:cubicBezTo>
                      <a:pt x="1319719" y="123356"/>
                      <a:pt x="1507788" y="22836"/>
                      <a:pt x="1614792" y="19594"/>
                    </a:cubicBezTo>
                    <a:cubicBezTo>
                      <a:pt x="1721796" y="16352"/>
                      <a:pt x="1785025" y="61747"/>
                      <a:pt x="1848255" y="10714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>
                <a:spLocks noChangeAspect="1"/>
              </p:cNvSpPr>
              <p:nvPr/>
            </p:nvSpPr>
            <p:spPr>
              <a:xfrm>
                <a:off x="6329743" y="4951309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baseline="-25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5048655" y="4910678"/>
                <a:ext cx="1303507" cy="155769"/>
              </a:xfrm>
              <a:custGeom>
                <a:avLst/>
                <a:gdLst>
                  <a:gd name="connsiteX0" fmla="*/ 0 w 1303507"/>
                  <a:gd name="connsiteY0" fmla="*/ 79611 h 155769"/>
                  <a:gd name="connsiteX1" fmla="*/ 155643 w 1303507"/>
                  <a:gd name="connsiteY1" fmla="*/ 1790 h 155769"/>
                  <a:gd name="connsiteX2" fmla="*/ 350196 w 1303507"/>
                  <a:gd name="connsiteY2" fmla="*/ 147705 h 155769"/>
                  <a:gd name="connsiteX3" fmla="*/ 1284051 w 1303507"/>
                  <a:gd name="connsiteY3" fmla="*/ 137977 h 155769"/>
                  <a:gd name="connsiteX4" fmla="*/ 1284051 w 1303507"/>
                  <a:gd name="connsiteY4" fmla="*/ 137977 h 155769"/>
                  <a:gd name="connsiteX5" fmla="*/ 1303507 w 1303507"/>
                  <a:gd name="connsiteY5" fmla="*/ 137977 h 155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03507" h="155769">
                    <a:moveTo>
                      <a:pt x="0" y="79611"/>
                    </a:moveTo>
                    <a:cubicBezTo>
                      <a:pt x="48638" y="35026"/>
                      <a:pt x="97277" y="-9559"/>
                      <a:pt x="155643" y="1790"/>
                    </a:cubicBezTo>
                    <a:cubicBezTo>
                      <a:pt x="214009" y="13139"/>
                      <a:pt x="162128" y="125007"/>
                      <a:pt x="350196" y="147705"/>
                    </a:cubicBezTo>
                    <a:cubicBezTo>
                      <a:pt x="538264" y="170403"/>
                      <a:pt x="1284051" y="137977"/>
                      <a:pt x="1284051" y="137977"/>
                    </a:cubicBezTo>
                    <a:lnTo>
                      <a:pt x="1284051" y="137977"/>
                    </a:lnTo>
                    <a:lnTo>
                      <a:pt x="1303507" y="137977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3064213" y="5077838"/>
                <a:ext cx="1819072" cy="196168"/>
              </a:xfrm>
              <a:custGeom>
                <a:avLst/>
                <a:gdLst>
                  <a:gd name="connsiteX0" fmla="*/ 0 w 1819072"/>
                  <a:gd name="connsiteY0" fmla="*/ 77822 h 196168"/>
                  <a:gd name="connsiteX1" fmla="*/ 262647 w 1819072"/>
                  <a:gd name="connsiteY1" fmla="*/ 145915 h 196168"/>
                  <a:gd name="connsiteX2" fmla="*/ 418289 w 1819072"/>
                  <a:gd name="connsiteY2" fmla="*/ 145915 h 196168"/>
                  <a:gd name="connsiteX3" fmla="*/ 690664 w 1819072"/>
                  <a:gd name="connsiteY3" fmla="*/ 194553 h 196168"/>
                  <a:gd name="connsiteX4" fmla="*/ 1303506 w 1819072"/>
                  <a:gd name="connsiteY4" fmla="*/ 77822 h 196168"/>
                  <a:gd name="connsiteX5" fmla="*/ 1819072 w 1819072"/>
                  <a:gd name="connsiteY5" fmla="*/ 0 h 196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9072" h="196168">
                    <a:moveTo>
                      <a:pt x="0" y="77822"/>
                    </a:moveTo>
                    <a:cubicBezTo>
                      <a:pt x="96466" y="106194"/>
                      <a:pt x="192932" y="134566"/>
                      <a:pt x="262647" y="145915"/>
                    </a:cubicBezTo>
                    <a:cubicBezTo>
                      <a:pt x="332362" y="157264"/>
                      <a:pt x="346953" y="137809"/>
                      <a:pt x="418289" y="145915"/>
                    </a:cubicBezTo>
                    <a:cubicBezTo>
                      <a:pt x="489625" y="154021"/>
                      <a:pt x="543128" y="205902"/>
                      <a:pt x="690664" y="194553"/>
                    </a:cubicBezTo>
                    <a:cubicBezTo>
                      <a:pt x="838200" y="183204"/>
                      <a:pt x="1115438" y="110248"/>
                      <a:pt x="1303506" y="77822"/>
                    </a:cubicBezTo>
                    <a:cubicBezTo>
                      <a:pt x="1491574" y="45396"/>
                      <a:pt x="1655323" y="22698"/>
                      <a:pt x="1819072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700408" y="4710623"/>
                <a:ext cx="2920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Franklin Gothic Medium"/>
                    <a:cs typeface="Franklin Gothic Medium"/>
                  </a:rPr>
                  <a:t>z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215699" y="5106051"/>
                <a:ext cx="2984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y</a:t>
                </a:r>
                <a:endParaRPr lang="en-US" sz="2000" dirty="0">
                  <a:solidFill>
                    <a:srgbClr val="0070C0"/>
                  </a:solidFill>
                  <a:latin typeface="Franklin Gothic Medium"/>
                  <a:cs typeface="Franklin Gothic Medium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B0BB1DB-24B0-1E4E-ACB6-D2C0A23D16A7}"/>
              </a:ext>
            </a:extLst>
          </p:cNvPr>
          <p:cNvSpPr txBox="1"/>
          <p:nvPr/>
        </p:nvSpPr>
        <p:spPr>
          <a:xfrm>
            <a:off x="1590829" y="5390050"/>
            <a:ext cx="6354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400" dirty="0">
                <a:latin typeface="Franklin Gothic Medium"/>
                <a:cs typeface="Franklin Gothic Medium"/>
              </a:rPr>
              <a:t> is correct  </a:t>
            </a:r>
            <a:r>
              <a:rPr lang="en-US" sz="2400" dirty="0" err="1">
                <a:latin typeface="Franklin Gothic Medium"/>
                <a:cs typeface="Franklin Gothic Medium"/>
              </a:rPr>
              <a:t>iff</a:t>
            </a:r>
            <a:r>
              <a:rPr lang="en-US" sz="2400" dirty="0">
                <a:latin typeface="Franklin Gothic Medium"/>
                <a:cs typeface="Franklin Gothic Medium"/>
              </a:rPr>
              <a:t> 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z ∈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charset="0"/>
              </a:rPr>
              <a:t>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* (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2400" dirty="0" err="1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•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∈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  ↔ 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y</a:t>
            </a:r>
            <a:r>
              <a:rPr lang="en-US" sz="2400" dirty="0" err="1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•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∈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  <a:cs typeface="Franklin Gothic Mediu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D27C7E2-67FC-2B4E-9393-0BD792B35098}"/>
                  </a:ext>
                </a:extLst>
              </p:cNvPr>
              <p:cNvSpPr txBox="1"/>
              <p:nvPr/>
            </p:nvSpPr>
            <p:spPr>
              <a:xfrm>
                <a:off x="1356216" y="5953155"/>
                <a:ext cx="66194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M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 is incorrect	 </a:t>
                </a:r>
                <a:r>
                  <a:rPr lang="en-US" sz="2400" dirty="0" err="1">
                    <a:latin typeface="Franklin Gothic Medium"/>
                    <a:cs typeface="Franklin Gothic Medium"/>
                  </a:rPr>
                  <a:t>iff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  </a:t>
                </a:r>
                <a:r>
                  <a:rPr lang="en-US" sz="2400" dirty="0">
                    <a:sym typeface="Symbol"/>
                  </a:rPr>
                  <a:t>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z ∈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charset="0"/>
                  </a:rPr>
                  <a:t>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 (</a:t>
                </a:r>
                <a:r>
                  <a:rPr lang="en-US" sz="2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sz="2400" dirty="0" err="1"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•</a:t>
                </a:r>
                <a:r>
                  <a:rPr lang="en-US" sz="2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z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∈ </a:t>
                </a:r>
                <a:r>
                  <a:rPr lang="en-US" sz="2400" dirty="0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B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↮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  </a:t>
                </a:r>
                <a:r>
                  <a:rPr lang="en-US" sz="2400" dirty="0" err="1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y</a:t>
                </a:r>
                <a:r>
                  <a:rPr lang="en-US" sz="2400" dirty="0" err="1"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•</a:t>
                </a:r>
                <a:r>
                  <a:rPr lang="en-US" sz="2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z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∈ </a:t>
                </a:r>
                <a:r>
                  <a:rPr lang="en-US" sz="2400" dirty="0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B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cs typeface="Franklin Gothic Medium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D27C7E2-67FC-2B4E-9393-0BD792B35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216" y="5953155"/>
                <a:ext cx="6619441" cy="461665"/>
              </a:xfrm>
              <a:prstGeom prst="rect">
                <a:avLst/>
              </a:prstGeom>
              <a:blipFill>
                <a:blip r:embed="rId3"/>
                <a:stretch>
                  <a:fillRect l="-1341" t="-13514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6ABCABB-8965-E3BD-DDDA-B7B5E9F53113}"/>
              </a:ext>
            </a:extLst>
          </p:cNvPr>
          <p:cNvSpPr txBox="1"/>
          <p:nvPr/>
        </p:nvSpPr>
        <p:spPr>
          <a:xfrm>
            <a:off x="5878347" y="4152216"/>
            <a:ext cx="3122971" cy="1066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x•z</a:t>
            </a:r>
            <a:r>
              <a:rPr lang="en-US" sz="2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 =  x</a:t>
            </a:r>
            <a:r>
              <a:rPr lang="en-US" sz="2000" baseline="-25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1</a:t>
            </a:r>
            <a:r>
              <a:rPr lang="en-US" sz="2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x</a:t>
            </a:r>
            <a:r>
              <a:rPr lang="en-US" sz="2000" baseline="-25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2</a:t>
            </a:r>
            <a:r>
              <a:rPr lang="en-US" sz="2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… </a:t>
            </a:r>
            <a:r>
              <a:rPr lang="en-US" sz="2000" dirty="0" err="1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x</a:t>
            </a:r>
            <a:r>
              <a:rPr lang="en-US" sz="2000" baseline="-25000" dirty="0" err="1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n</a:t>
            </a:r>
            <a:r>
              <a:rPr lang="en-US" sz="2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z</a:t>
            </a:r>
            <a:r>
              <a:rPr lang="en-US" sz="2000" baseline="-25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1</a:t>
            </a:r>
            <a:r>
              <a:rPr lang="en-US" sz="2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z</a:t>
            </a:r>
            <a:r>
              <a:rPr lang="en-US" sz="2000" baseline="-25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2</a:t>
            </a:r>
            <a:r>
              <a:rPr lang="en-US" sz="2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… </a:t>
            </a:r>
            <a:r>
              <a:rPr lang="en-US" sz="2000" dirty="0" err="1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z</a:t>
            </a:r>
            <a:r>
              <a:rPr lang="en-US" sz="2000" baseline="-25000" dirty="0" err="1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k</a:t>
            </a:r>
            <a:endParaRPr lang="en-US" sz="2000" dirty="0">
              <a:solidFill>
                <a:srgbClr val="0070C0"/>
              </a:solidFill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endParaRPr lang="en-US" sz="1000" dirty="0">
              <a:solidFill>
                <a:srgbClr val="0070C0"/>
              </a:solidFill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r>
              <a:rPr lang="en-US" sz="2000" dirty="0" err="1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y•z</a:t>
            </a:r>
            <a:r>
              <a:rPr lang="en-US" sz="2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 =  y</a:t>
            </a:r>
            <a:r>
              <a:rPr lang="en-US" sz="2000" baseline="-25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1</a:t>
            </a:r>
            <a:r>
              <a:rPr lang="en-US" sz="2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y</a:t>
            </a:r>
            <a:r>
              <a:rPr lang="en-US" sz="2000" baseline="-25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2</a:t>
            </a:r>
            <a:r>
              <a:rPr lang="en-US" sz="2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… </a:t>
            </a:r>
            <a:r>
              <a:rPr lang="en-US" sz="2000" dirty="0" err="1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y</a:t>
            </a:r>
            <a:r>
              <a:rPr lang="en-US" sz="2000" baseline="-25000" dirty="0" err="1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z</a:t>
            </a:r>
            <a:r>
              <a:rPr lang="en-US" sz="2000" baseline="-25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1</a:t>
            </a:r>
            <a:r>
              <a:rPr lang="en-US" sz="2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z</a:t>
            </a:r>
            <a:r>
              <a:rPr lang="en-US" sz="2000" baseline="-25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2</a:t>
            </a:r>
            <a:r>
              <a:rPr lang="en-US" sz="2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… </a:t>
            </a:r>
            <a:r>
              <a:rPr lang="en-US" sz="2000" dirty="0" err="1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z</a:t>
            </a:r>
            <a:r>
              <a:rPr lang="en-US" sz="2000" baseline="-25000" dirty="0" err="1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k</a:t>
            </a:r>
            <a:endParaRPr lang="en-US" sz="2000" dirty="0">
              <a:solidFill>
                <a:srgbClr val="0070C0"/>
              </a:solidFill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endParaRPr lang="en-US" sz="2000" baseline="-25000" dirty="0">
              <a:solidFill>
                <a:srgbClr val="0070C0"/>
              </a:solidFill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1611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911" y="1213552"/>
            <a:ext cx="8610600" cy="5379159"/>
          </a:xfrm>
        </p:spPr>
        <p:txBody>
          <a:bodyPr>
            <a:normAutofit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US" sz="2400" dirty="0"/>
              <a:t>The general proof strategy is:</a:t>
            </a:r>
          </a:p>
          <a:p>
            <a:pPr lvl="1">
              <a:defRPr/>
            </a:pP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Assume (for contradiction) that</a:t>
            </a:r>
            <a:b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</a:b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some DFA (call it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) exists that recognizes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</a:p>
          <a:p>
            <a:pPr lvl="1">
              <a:defRPr/>
            </a:pP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We want to show: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accepts or rejects a string it shouldn’t.</a:t>
            </a:r>
          </a:p>
          <a:p>
            <a:pPr lvl="1">
              <a:defRPr/>
            </a:pPr>
            <a:endParaRPr lang="en-US" sz="400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pPr marL="57150" lvl="0" indent="0">
              <a:buNone/>
              <a:defRPr/>
            </a:pPr>
            <a:r>
              <a:rPr lang="en-US" sz="3100" b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Key Idea 1: </a:t>
            </a:r>
            <a:r>
              <a:rPr lang="en-US" sz="31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If two strings “collide” at any point, a DFA can no longer distinguish between them!</a:t>
            </a:r>
            <a:r>
              <a:rPr lang="en-US" sz="2900" b="1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</a:t>
            </a:r>
          </a:p>
          <a:p>
            <a:pPr marL="57150" lvl="0" indent="0">
              <a:buNone/>
              <a:defRPr/>
            </a:pPr>
            <a:endParaRPr lang="en-US" sz="2900" b="1" dirty="0">
              <a:solidFill>
                <a:prstClr val="black"/>
              </a:solidFill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pPr marL="57150" lvl="0" indent="0">
              <a:buNone/>
              <a:defRPr/>
            </a:pPr>
            <a:endParaRPr lang="en-US" sz="2900" b="1" dirty="0">
              <a:solidFill>
                <a:prstClr val="black"/>
              </a:solidFill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pPr marL="57150" lvl="0" indent="0">
              <a:buNone/>
              <a:defRPr/>
            </a:pPr>
            <a:r>
              <a:rPr lang="en-US" sz="2900" b="1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Key Idea 2: </a:t>
            </a:r>
            <a:r>
              <a:rPr lang="en-US" sz="29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Our machine M has a finite number of states which means if we have </a:t>
            </a:r>
            <a:r>
              <a:rPr lang="en-US" sz="2900" i="1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infinitely many</a:t>
            </a:r>
            <a:r>
              <a:rPr lang="en-US" sz="29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strings, two of them must collide!</a:t>
            </a:r>
          </a:p>
          <a:p>
            <a:pPr marL="57150" indent="0">
              <a:buNone/>
              <a:defRPr/>
            </a:pPr>
            <a:endParaRPr lang="en-US" sz="3100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600" dirty="0">
                <a:solidFill>
                  <a:srgbClr val="C00000"/>
                </a:solidFill>
              </a:rPr>
              <a:t>B</a:t>
            </a:r>
            <a:r>
              <a:rPr lang="en-US" sz="2600" dirty="0"/>
              <a:t> = {binary palindromes} can’t be recognized by any DFA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DA51955-44EA-FF28-1621-319281D22312}"/>
              </a:ext>
            </a:extLst>
          </p:cNvPr>
          <p:cNvGrpSpPr/>
          <p:nvPr/>
        </p:nvGrpSpPr>
        <p:grpSpPr>
          <a:xfrm>
            <a:off x="1535145" y="4124730"/>
            <a:ext cx="3865914" cy="933046"/>
            <a:chOff x="2646709" y="4573115"/>
            <a:chExt cx="3865914" cy="93304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4D4BE2D-4155-2408-CA45-33335DDED4A3}"/>
                </a:ext>
              </a:extLst>
            </p:cNvPr>
            <p:cNvSpPr txBox="1"/>
            <p:nvPr/>
          </p:nvSpPr>
          <p:spPr>
            <a:xfrm>
              <a:off x="3973749" y="4573115"/>
              <a:ext cx="2984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x</a:t>
              </a:r>
              <a:endParaRPr lang="en-US" sz="2000" dirty="0">
                <a:solidFill>
                  <a:srgbClr val="0070C0"/>
                </a:solidFill>
                <a:latin typeface="Franklin Gothic Medium"/>
                <a:cs typeface="Franklin Gothic Medium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380D8AA-0ED5-F133-3849-4FE24FD19EC2}"/>
                </a:ext>
              </a:extLst>
            </p:cNvPr>
            <p:cNvGrpSpPr/>
            <p:nvPr/>
          </p:nvGrpSpPr>
          <p:grpSpPr>
            <a:xfrm>
              <a:off x="2646709" y="4710623"/>
              <a:ext cx="3865914" cy="795538"/>
              <a:chOff x="2646709" y="4710623"/>
              <a:chExt cx="3865914" cy="795538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40171645-1466-DEA5-7806-6742BF0B2EE6}"/>
                  </a:ext>
                </a:extLst>
              </p:cNvPr>
              <p:cNvGrpSpPr/>
              <p:nvPr/>
            </p:nvGrpSpPr>
            <p:grpSpPr>
              <a:xfrm>
                <a:off x="2646709" y="5015463"/>
                <a:ext cx="416022" cy="182880"/>
                <a:chOff x="3230369" y="5086888"/>
                <a:chExt cx="416022" cy="182880"/>
              </a:xfrm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86197F02-F8AE-A2E7-7746-F599C67F2A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63511" y="5086888"/>
                  <a:ext cx="182880" cy="1828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baseline="-25000" dirty="0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4B1DA93F-9935-87C1-9248-536662FF72FB}"/>
                    </a:ext>
                  </a:extLst>
                </p:cNvPr>
                <p:cNvCxnSpPr/>
                <p:nvPr/>
              </p:nvCxnSpPr>
              <p:spPr bwMode="auto">
                <a:xfrm>
                  <a:off x="3230369" y="5181687"/>
                  <a:ext cx="269875" cy="0"/>
                </a:xfrm>
                <a:prstGeom prst="straightConnector1">
                  <a:avLst/>
                </a:prstGeom>
                <a:ln w="57150">
                  <a:solidFill>
                    <a:srgbClr val="0070C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AD6698B-BECE-19E5-3B56-35D172F196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73837" y="495120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baseline="-25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CD0B66A5-C490-98E6-7AFB-B14C7CE2B58B}"/>
                  </a:ext>
                </a:extLst>
              </p:cNvPr>
              <p:cNvSpPr/>
              <p:nvPr/>
            </p:nvSpPr>
            <p:spPr>
              <a:xfrm>
                <a:off x="3054485" y="4873419"/>
                <a:ext cx="1848255" cy="155781"/>
              </a:xfrm>
              <a:custGeom>
                <a:avLst/>
                <a:gdLst>
                  <a:gd name="connsiteX0" fmla="*/ 0 w 1848255"/>
                  <a:gd name="connsiteY0" fmla="*/ 155781 h 155781"/>
                  <a:gd name="connsiteX1" fmla="*/ 252919 w 1848255"/>
                  <a:gd name="connsiteY1" fmla="*/ 138 h 155781"/>
                  <a:gd name="connsiteX2" fmla="*/ 476655 w 1848255"/>
                  <a:gd name="connsiteY2" fmla="*/ 126598 h 155781"/>
                  <a:gd name="connsiteX3" fmla="*/ 933855 w 1848255"/>
                  <a:gd name="connsiteY3" fmla="*/ 39049 h 155781"/>
                  <a:gd name="connsiteX4" fmla="*/ 1206230 w 1848255"/>
                  <a:gd name="connsiteY4" fmla="*/ 126598 h 155781"/>
                  <a:gd name="connsiteX5" fmla="*/ 1614792 w 1848255"/>
                  <a:gd name="connsiteY5" fmla="*/ 19594 h 155781"/>
                  <a:gd name="connsiteX6" fmla="*/ 1848255 w 1848255"/>
                  <a:gd name="connsiteY6" fmla="*/ 107143 h 155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8255" h="155781">
                    <a:moveTo>
                      <a:pt x="0" y="155781"/>
                    </a:moveTo>
                    <a:cubicBezTo>
                      <a:pt x="86738" y="80391"/>
                      <a:pt x="173477" y="5002"/>
                      <a:pt x="252919" y="138"/>
                    </a:cubicBezTo>
                    <a:cubicBezTo>
                      <a:pt x="332361" y="-4726"/>
                      <a:pt x="363166" y="120113"/>
                      <a:pt x="476655" y="126598"/>
                    </a:cubicBezTo>
                    <a:cubicBezTo>
                      <a:pt x="590144" y="133083"/>
                      <a:pt x="812259" y="39049"/>
                      <a:pt x="933855" y="39049"/>
                    </a:cubicBezTo>
                    <a:cubicBezTo>
                      <a:pt x="1055451" y="39049"/>
                      <a:pt x="1092741" y="129840"/>
                      <a:pt x="1206230" y="126598"/>
                    </a:cubicBezTo>
                    <a:cubicBezTo>
                      <a:pt x="1319719" y="123356"/>
                      <a:pt x="1507788" y="22836"/>
                      <a:pt x="1614792" y="19594"/>
                    </a:cubicBezTo>
                    <a:cubicBezTo>
                      <a:pt x="1721796" y="16352"/>
                      <a:pt x="1785025" y="61747"/>
                      <a:pt x="1848255" y="10714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94078526-0099-BA41-C7D6-0966623D46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29743" y="4951309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baseline="-25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90DF2833-57DF-4EB8-C5F5-B2A976194D68}"/>
                  </a:ext>
                </a:extLst>
              </p:cNvPr>
              <p:cNvSpPr/>
              <p:nvPr/>
            </p:nvSpPr>
            <p:spPr>
              <a:xfrm>
                <a:off x="5048655" y="4910678"/>
                <a:ext cx="1303507" cy="155769"/>
              </a:xfrm>
              <a:custGeom>
                <a:avLst/>
                <a:gdLst>
                  <a:gd name="connsiteX0" fmla="*/ 0 w 1303507"/>
                  <a:gd name="connsiteY0" fmla="*/ 79611 h 155769"/>
                  <a:gd name="connsiteX1" fmla="*/ 155643 w 1303507"/>
                  <a:gd name="connsiteY1" fmla="*/ 1790 h 155769"/>
                  <a:gd name="connsiteX2" fmla="*/ 350196 w 1303507"/>
                  <a:gd name="connsiteY2" fmla="*/ 147705 h 155769"/>
                  <a:gd name="connsiteX3" fmla="*/ 1284051 w 1303507"/>
                  <a:gd name="connsiteY3" fmla="*/ 137977 h 155769"/>
                  <a:gd name="connsiteX4" fmla="*/ 1284051 w 1303507"/>
                  <a:gd name="connsiteY4" fmla="*/ 137977 h 155769"/>
                  <a:gd name="connsiteX5" fmla="*/ 1303507 w 1303507"/>
                  <a:gd name="connsiteY5" fmla="*/ 137977 h 155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03507" h="155769">
                    <a:moveTo>
                      <a:pt x="0" y="79611"/>
                    </a:moveTo>
                    <a:cubicBezTo>
                      <a:pt x="48638" y="35026"/>
                      <a:pt x="97277" y="-9559"/>
                      <a:pt x="155643" y="1790"/>
                    </a:cubicBezTo>
                    <a:cubicBezTo>
                      <a:pt x="214009" y="13139"/>
                      <a:pt x="162128" y="125007"/>
                      <a:pt x="350196" y="147705"/>
                    </a:cubicBezTo>
                    <a:cubicBezTo>
                      <a:pt x="538264" y="170403"/>
                      <a:pt x="1284051" y="137977"/>
                      <a:pt x="1284051" y="137977"/>
                    </a:cubicBezTo>
                    <a:lnTo>
                      <a:pt x="1284051" y="137977"/>
                    </a:lnTo>
                    <a:lnTo>
                      <a:pt x="1303507" y="137977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E6146486-EF7F-910E-9555-AD19589F18D5}"/>
                  </a:ext>
                </a:extLst>
              </p:cNvPr>
              <p:cNvSpPr/>
              <p:nvPr/>
            </p:nvSpPr>
            <p:spPr>
              <a:xfrm>
                <a:off x="3064213" y="5077838"/>
                <a:ext cx="1819072" cy="196168"/>
              </a:xfrm>
              <a:custGeom>
                <a:avLst/>
                <a:gdLst>
                  <a:gd name="connsiteX0" fmla="*/ 0 w 1819072"/>
                  <a:gd name="connsiteY0" fmla="*/ 77822 h 196168"/>
                  <a:gd name="connsiteX1" fmla="*/ 262647 w 1819072"/>
                  <a:gd name="connsiteY1" fmla="*/ 145915 h 196168"/>
                  <a:gd name="connsiteX2" fmla="*/ 418289 w 1819072"/>
                  <a:gd name="connsiteY2" fmla="*/ 145915 h 196168"/>
                  <a:gd name="connsiteX3" fmla="*/ 690664 w 1819072"/>
                  <a:gd name="connsiteY3" fmla="*/ 194553 h 196168"/>
                  <a:gd name="connsiteX4" fmla="*/ 1303506 w 1819072"/>
                  <a:gd name="connsiteY4" fmla="*/ 77822 h 196168"/>
                  <a:gd name="connsiteX5" fmla="*/ 1819072 w 1819072"/>
                  <a:gd name="connsiteY5" fmla="*/ 0 h 196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9072" h="196168">
                    <a:moveTo>
                      <a:pt x="0" y="77822"/>
                    </a:moveTo>
                    <a:cubicBezTo>
                      <a:pt x="96466" y="106194"/>
                      <a:pt x="192932" y="134566"/>
                      <a:pt x="262647" y="145915"/>
                    </a:cubicBezTo>
                    <a:cubicBezTo>
                      <a:pt x="332362" y="157264"/>
                      <a:pt x="346953" y="137809"/>
                      <a:pt x="418289" y="145915"/>
                    </a:cubicBezTo>
                    <a:cubicBezTo>
                      <a:pt x="489625" y="154021"/>
                      <a:pt x="543128" y="205902"/>
                      <a:pt x="690664" y="194553"/>
                    </a:cubicBezTo>
                    <a:cubicBezTo>
                      <a:pt x="838200" y="183204"/>
                      <a:pt x="1115438" y="110248"/>
                      <a:pt x="1303506" y="77822"/>
                    </a:cubicBezTo>
                    <a:cubicBezTo>
                      <a:pt x="1491574" y="45396"/>
                      <a:pt x="1655323" y="22698"/>
                      <a:pt x="1819072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EBA449D-6F25-05DF-5A07-9FDA59D4D921}"/>
                  </a:ext>
                </a:extLst>
              </p:cNvPr>
              <p:cNvSpPr txBox="1"/>
              <p:nvPr/>
            </p:nvSpPr>
            <p:spPr>
              <a:xfrm>
                <a:off x="5700408" y="4710623"/>
                <a:ext cx="2920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Franklin Gothic Medium"/>
                    <a:cs typeface="Franklin Gothic Medium"/>
                  </a:rPr>
                  <a:t>z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DC4342D-F0F3-A14B-5120-9EEAD7161BD3}"/>
                  </a:ext>
                </a:extLst>
              </p:cNvPr>
              <p:cNvSpPr txBox="1"/>
              <p:nvPr/>
            </p:nvSpPr>
            <p:spPr>
              <a:xfrm>
                <a:off x="4215699" y="5106051"/>
                <a:ext cx="2984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y</a:t>
                </a:r>
                <a:endParaRPr lang="en-US" sz="2000" dirty="0">
                  <a:solidFill>
                    <a:srgbClr val="0070C0"/>
                  </a:solidFill>
                  <a:latin typeface="Franklin Gothic Medium"/>
                  <a:cs typeface="Franklin Gothic Mediu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7395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911" y="1213552"/>
            <a:ext cx="8610600" cy="5379159"/>
          </a:xfrm>
        </p:spPr>
        <p:txBody>
          <a:bodyPr>
            <a:normAutofit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US" sz="2400" dirty="0"/>
              <a:t>The general proof strategy is:</a:t>
            </a:r>
          </a:p>
          <a:p>
            <a:pPr lvl="1">
              <a:defRPr/>
            </a:pP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Assume (for contradiction) that</a:t>
            </a:r>
            <a:b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</a:b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some DFA (call it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) exists that recognizes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</a:p>
          <a:p>
            <a:pPr lvl="1">
              <a:defRPr/>
            </a:pP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We want to show: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accepts or rejects a string it shouldn’t.</a:t>
            </a:r>
          </a:p>
          <a:p>
            <a:pPr marL="457200" lvl="1" indent="0">
              <a:buNone/>
              <a:defRPr/>
            </a:pPr>
            <a:r>
              <a:rPr lang="en-US" sz="27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We choose an </a:t>
            </a:r>
            <a:r>
              <a:rPr lang="en-US" sz="2700" b="1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INFINITE</a:t>
            </a:r>
            <a:r>
              <a:rPr lang="en-US" sz="27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set </a:t>
            </a:r>
            <a:r>
              <a:rPr lang="en-US" sz="27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S</a:t>
            </a:r>
            <a:r>
              <a:rPr lang="en-US" sz="27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of prefixes</a:t>
            </a:r>
            <a:br>
              <a:rPr lang="en-US" sz="27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</a:br>
            <a:r>
              <a:rPr lang="en-US" sz="27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(which we intend to complete later).  </a:t>
            </a:r>
            <a:r>
              <a:rPr lang="en-US" sz="27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It is imperative that for </a:t>
            </a:r>
            <a:r>
              <a:rPr lang="en-US" sz="2700" b="1" i="1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every pair</a:t>
            </a:r>
            <a:r>
              <a:rPr lang="en-US" sz="27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of strings in our set there is an </a:t>
            </a:r>
            <a:r>
              <a:rPr lang="en-US" sz="2700" u="sng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“accept” completion</a:t>
            </a:r>
            <a:r>
              <a:rPr lang="en-US" sz="27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that the two strings DO NOT SHARE.</a:t>
            </a:r>
          </a:p>
          <a:p>
            <a:pPr lvl="1">
              <a:defRPr/>
            </a:pPr>
            <a:endParaRPr lang="en-US" sz="2400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pPr lvl="1">
              <a:defRPr/>
            </a:pPr>
            <a:endParaRPr lang="en-US" sz="400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pPr marL="57150" indent="0">
              <a:buNone/>
              <a:defRPr/>
            </a:pPr>
            <a:endParaRPr lang="en-US" sz="3100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600" dirty="0">
                <a:solidFill>
                  <a:srgbClr val="C00000"/>
                </a:solidFill>
              </a:rPr>
              <a:t>B</a:t>
            </a:r>
            <a:r>
              <a:rPr lang="en-US" sz="2600" dirty="0"/>
              <a:t> = {binary palindromes} can’t be recognized by any DFA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575835" y="4274766"/>
            <a:ext cx="1621428" cy="1794082"/>
            <a:chOff x="4573657" y="5324929"/>
            <a:chExt cx="1621428" cy="1794082"/>
          </a:xfrm>
        </p:grpSpPr>
        <p:sp>
          <p:nvSpPr>
            <p:cNvPr id="18" name="Rectangle 17"/>
            <p:cNvSpPr/>
            <p:nvPr/>
          </p:nvSpPr>
          <p:spPr>
            <a:xfrm>
              <a:off x="4573657" y="5364685"/>
              <a:ext cx="934278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US" dirty="0"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1</a:t>
              </a:r>
            </a:p>
            <a:p>
              <a:pPr algn="r">
                <a:defRPr/>
              </a:pPr>
              <a:r>
                <a:rPr lang="en-US" dirty="0"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01</a:t>
              </a:r>
            </a:p>
            <a:p>
              <a:pPr algn="r">
                <a:defRPr/>
              </a:pPr>
              <a:r>
                <a:rPr lang="en-US" dirty="0"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001</a:t>
              </a:r>
            </a:p>
            <a:p>
              <a:pPr algn="r">
                <a:defRPr/>
              </a:pPr>
              <a:r>
                <a:rPr lang="en-US" dirty="0"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  0001</a:t>
              </a:r>
            </a:p>
            <a:p>
              <a:pPr algn="r">
                <a:defRPr/>
              </a:pPr>
              <a:r>
                <a:rPr lang="en-US" dirty="0"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00001</a:t>
              </a:r>
            </a:p>
            <a:p>
              <a:pPr>
                <a:defRPr/>
              </a:pPr>
              <a:r>
                <a:rPr lang="en-US" dirty="0"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.............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260807" y="5324929"/>
              <a:ext cx="934278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US" dirty="0"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______</a:t>
              </a:r>
            </a:p>
            <a:p>
              <a:pPr algn="r">
                <a:defRPr/>
              </a:pPr>
              <a:r>
                <a:rPr lang="en-US" dirty="0"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______</a:t>
              </a:r>
            </a:p>
            <a:p>
              <a:pPr algn="r">
                <a:defRPr/>
              </a:pPr>
              <a:r>
                <a:rPr lang="en-US" dirty="0"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______</a:t>
              </a:r>
            </a:p>
            <a:p>
              <a:pPr algn="r">
                <a:defRPr/>
              </a:pPr>
              <a:r>
                <a:rPr lang="en-US" dirty="0"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______</a:t>
              </a:r>
            </a:p>
            <a:p>
              <a:pPr algn="r">
                <a:defRPr/>
              </a:pPr>
              <a:r>
                <a:rPr lang="en-US" dirty="0"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______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2053B7B-BFAE-2641-9AB3-FC9A1B9CDACB}"/>
              </a:ext>
            </a:extLst>
          </p:cNvPr>
          <p:cNvGrpSpPr/>
          <p:nvPr/>
        </p:nvGrpSpPr>
        <p:grpSpPr>
          <a:xfrm>
            <a:off x="4714809" y="4546907"/>
            <a:ext cx="3865914" cy="933046"/>
            <a:chOff x="2646709" y="4573115"/>
            <a:chExt cx="3865914" cy="93304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B1DFD47-A006-0949-B68F-2C47CAA4A281}"/>
                </a:ext>
              </a:extLst>
            </p:cNvPr>
            <p:cNvSpPr txBox="1"/>
            <p:nvPr/>
          </p:nvSpPr>
          <p:spPr>
            <a:xfrm>
              <a:off x="3973749" y="4573115"/>
              <a:ext cx="2984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x</a:t>
              </a:r>
              <a:endParaRPr lang="en-US" sz="2000" dirty="0">
                <a:solidFill>
                  <a:srgbClr val="0070C0"/>
                </a:solidFill>
                <a:latin typeface="Franklin Gothic Medium"/>
                <a:cs typeface="Franklin Gothic Medium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656FB60-7ACC-A948-86D4-78F266AFB453}"/>
                </a:ext>
              </a:extLst>
            </p:cNvPr>
            <p:cNvGrpSpPr/>
            <p:nvPr/>
          </p:nvGrpSpPr>
          <p:grpSpPr>
            <a:xfrm>
              <a:off x="2646709" y="4873419"/>
              <a:ext cx="3865914" cy="632742"/>
              <a:chOff x="2646709" y="4873419"/>
              <a:chExt cx="3865914" cy="632742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6B122F3-5D4D-5E4E-976F-FAF40E09569F}"/>
                  </a:ext>
                </a:extLst>
              </p:cNvPr>
              <p:cNvGrpSpPr/>
              <p:nvPr/>
            </p:nvGrpSpPr>
            <p:grpSpPr>
              <a:xfrm>
                <a:off x="2646709" y="5015463"/>
                <a:ext cx="416022" cy="182880"/>
                <a:chOff x="3230369" y="5086888"/>
                <a:chExt cx="416022" cy="182880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AE4D363D-C107-0341-8A2A-E3088E7A63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63511" y="5086888"/>
                  <a:ext cx="182880" cy="1828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baseline="-25000" dirty="0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81A5D69F-BC2E-DB45-8699-927DA47B0B9C}"/>
                    </a:ext>
                  </a:extLst>
                </p:cNvPr>
                <p:cNvCxnSpPr/>
                <p:nvPr/>
              </p:nvCxnSpPr>
              <p:spPr bwMode="auto">
                <a:xfrm>
                  <a:off x="3230369" y="5181687"/>
                  <a:ext cx="269875" cy="0"/>
                </a:xfrm>
                <a:prstGeom prst="straightConnector1">
                  <a:avLst/>
                </a:prstGeom>
                <a:ln w="57150">
                  <a:solidFill>
                    <a:srgbClr val="0070C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D7DA80D-0FA2-6A4B-B317-9E680B2BD8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73837" y="495120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baseline="-25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37890C22-234A-624A-8465-A9247E19E70B}"/>
                  </a:ext>
                </a:extLst>
              </p:cNvPr>
              <p:cNvSpPr/>
              <p:nvPr/>
            </p:nvSpPr>
            <p:spPr>
              <a:xfrm>
                <a:off x="3054485" y="4873419"/>
                <a:ext cx="1848255" cy="155781"/>
              </a:xfrm>
              <a:custGeom>
                <a:avLst/>
                <a:gdLst>
                  <a:gd name="connsiteX0" fmla="*/ 0 w 1848255"/>
                  <a:gd name="connsiteY0" fmla="*/ 155781 h 155781"/>
                  <a:gd name="connsiteX1" fmla="*/ 252919 w 1848255"/>
                  <a:gd name="connsiteY1" fmla="*/ 138 h 155781"/>
                  <a:gd name="connsiteX2" fmla="*/ 476655 w 1848255"/>
                  <a:gd name="connsiteY2" fmla="*/ 126598 h 155781"/>
                  <a:gd name="connsiteX3" fmla="*/ 933855 w 1848255"/>
                  <a:gd name="connsiteY3" fmla="*/ 39049 h 155781"/>
                  <a:gd name="connsiteX4" fmla="*/ 1206230 w 1848255"/>
                  <a:gd name="connsiteY4" fmla="*/ 126598 h 155781"/>
                  <a:gd name="connsiteX5" fmla="*/ 1614792 w 1848255"/>
                  <a:gd name="connsiteY5" fmla="*/ 19594 h 155781"/>
                  <a:gd name="connsiteX6" fmla="*/ 1848255 w 1848255"/>
                  <a:gd name="connsiteY6" fmla="*/ 107143 h 155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8255" h="155781">
                    <a:moveTo>
                      <a:pt x="0" y="155781"/>
                    </a:moveTo>
                    <a:cubicBezTo>
                      <a:pt x="86738" y="80391"/>
                      <a:pt x="173477" y="5002"/>
                      <a:pt x="252919" y="138"/>
                    </a:cubicBezTo>
                    <a:cubicBezTo>
                      <a:pt x="332361" y="-4726"/>
                      <a:pt x="363166" y="120113"/>
                      <a:pt x="476655" y="126598"/>
                    </a:cubicBezTo>
                    <a:cubicBezTo>
                      <a:pt x="590144" y="133083"/>
                      <a:pt x="812259" y="39049"/>
                      <a:pt x="933855" y="39049"/>
                    </a:cubicBezTo>
                    <a:cubicBezTo>
                      <a:pt x="1055451" y="39049"/>
                      <a:pt x="1092741" y="129840"/>
                      <a:pt x="1206230" y="126598"/>
                    </a:cubicBezTo>
                    <a:cubicBezTo>
                      <a:pt x="1319719" y="123356"/>
                      <a:pt x="1507788" y="22836"/>
                      <a:pt x="1614792" y="19594"/>
                    </a:cubicBezTo>
                    <a:cubicBezTo>
                      <a:pt x="1721796" y="16352"/>
                      <a:pt x="1785025" y="61747"/>
                      <a:pt x="1848255" y="10714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653BA1E-0022-FB41-96A6-D0F1E2BAF3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29743" y="4951309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baseline="-25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68758324-8314-D543-8103-3F7B8C59A697}"/>
                  </a:ext>
                </a:extLst>
              </p:cNvPr>
              <p:cNvSpPr/>
              <p:nvPr/>
            </p:nvSpPr>
            <p:spPr>
              <a:xfrm>
                <a:off x="5048655" y="4910678"/>
                <a:ext cx="1303507" cy="155769"/>
              </a:xfrm>
              <a:custGeom>
                <a:avLst/>
                <a:gdLst>
                  <a:gd name="connsiteX0" fmla="*/ 0 w 1303507"/>
                  <a:gd name="connsiteY0" fmla="*/ 79611 h 155769"/>
                  <a:gd name="connsiteX1" fmla="*/ 155643 w 1303507"/>
                  <a:gd name="connsiteY1" fmla="*/ 1790 h 155769"/>
                  <a:gd name="connsiteX2" fmla="*/ 350196 w 1303507"/>
                  <a:gd name="connsiteY2" fmla="*/ 147705 h 155769"/>
                  <a:gd name="connsiteX3" fmla="*/ 1284051 w 1303507"/>
                  <a:gd name="connsiteY3" fmla="*/ 137977 h 155769"/>
                  <a:gd name="connsiteX4" fmla="*/ 1284051 w 1303507"/>
                  <a:gd name="connsiteY4" fmla="*/ 137977 h 155769"/>
                  <a:gd name="connsiteX5" fmla="*/ 1303507 w 1303507"/>
                  <a:gd name="connsiteY5" fmla="*/ 137977 h 155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03507" h="155769">
                    <a:moveTo>
                      <a:pt x="0" y="79611"/>
                    </a:moveTo>
                    <a:cubicBezTo>
                      <a:pt x="48638" y="35026"/>
                      <a:pt x="97277" y="-9559"/>
                      <a:pt x="155643" y="1790"/>
                    </a:cubicBezTo>
                    <a:cubicBezTo>
                      <a:pt x="214009" y="13139"/>
                      <a:pt x="162128" y="125007"/>
                      <a:pt x="350196" y="147705"/>
                    </a:cubicBezTo>
                    <a:cubicBezTo>
                      <a:pt x="538264" y="170403"/>
                      <a:pt x="1284051" y="137977"/>
                      <a:pt x="1284051" y="137977"/>
                    </a:cubicBezTo>
                    <a:lnTo>
                      <a:pt x="1284051" y="137977"/>
                    </a:lnTo>
                    <a:lnTo>
                      <a:pt x="1303507" y="137977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4C02CC0-986B-C143-9AE2-43BEA7590D24}"/>
                  </a:ext>
                </a:extLst>
              </p:cNvPr>
              <p:cNvSpPr/>
              <p:nvPr/>
            </p:nvSpPr>
            <p:spPr>
              <a:xfrm>
                <a:off x="3064213" y="5077838"/>
                <a:ext cx="1819072" cy="196168"/>
              </a:xfrm>
              <a:custGeom>
                <a:avLst/>
                <a:gdLst>
                  <a:gd name="connsiteX0" fmla="*/ 0 w 1819072"/>
                  <a:gd name="connsiteY0" fmla="*/ 77822 h 196168"/>
                  <a:gd name="connsiteX1" fmla="*/ 262647 w 1819072"/>
                  <a:gd name="connsiteY1" fmla="*/ 145915 h 196168"/>
                  <a:gd name="connsiteX2" fmla="*/ 418289 w 1819072"/>
                  <a:gd name="connsiteY2" fmla="*/ 145915 h 196168"/>
                  <a:gd name="connsiteX3" fmla="*/ 690664 w 1819072"/>
                  <a:gd name="connsiteY3" fmla="*/ 194553 h 196168"/>
                  <a:gd name="connsiteX4" fmla="*/ 1303506 w 1819072"/>
                  <a:gd name="connsiteY4" fmla="*/ 77822 h 196168"/>
                  <a:gd name="connsiteX5" fmla="*/ 1819072 w 1819072"/>
                  <a:gd name="connsiteY5" fmla="*/ 0 h 196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9072" h="196168">
                    <a:moveTo>
                      <a:pt x="0" y="77822"/>
                    </a:moveTo>
                    <a:cubicBezTo>
                      <a:pt x="96466" y="106194"/>
                      <a:pt x="192932" y="134566"/>
                      <a:pt x="262647" y="145915"/>
                    </a:cubicBezTo>
                    <a:cubicBezTo>
                      <a:pt x="332362" y="157264"/>
                      <a:pt x="346953" y="137809"/>
                      <a:pt x="418289" y="145915"/>
                    </a:cubicBezTo>
                    <a:cubicBezTo>
                      <a:pt x="489625" y="154021"/>
                      <a:pt x="543128" y="205902"/>
                      <a:pt x="690664" y="194553"/>
                    </a:cubicBezTo>
                    <a:cubicBezTo>
                      <a:pt x="838200" y="183204"/>
                      <a:pt x="1115438" y="110248"/>
                      <a:pt x="1303506" y="77822"/>
                    </a:cubicBezTo>
                    <a:cubicBezTo>
                      <a:pt x="1491574" y="45396"/>
                      <a:pt x="1655323" y="22698"/>
                      <a:pt x="1819072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AF174AD-31F3-9449-96DE-13527A09CB11}"/>
                  </a:ext>
                </a:extLst>
              </p:cNvPr>
              <p:cNvSpPr txBox="1"/>
              <p:nvPr/>
            </p:nvSpPr>
            <p:spPr>
              <a:xfrm>
                <a:off x="4215699" y="5106051"/>
                <a:ext cx="2984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y</a:t>
                </a:r>
                <a:endParaRPr lang="en-US" sz="2000" dirty="0">
                  <a:solidFill>
                    <a:srgbClr val="0070C0"/>
                  </a:solidFill>
                  <a:latin typeface="Franklin Gothic Medium"/>
                  <a:cs typeface="Franklin Gothic Medium"/>
                </a:endParaRPr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E0D7C8F-9973-2E4F-A6BB-B94B820C39A0}"/>
              </a:ext>
            </a:extLst>
          </p:cNvPr>
          <p:cNvSpPr txBox="1"/>
          <p:nvPr/>
        </p:nvSpPr>
        <p:spPr>
          <a:xfrm>
            <a:off x="2607446" y="3975302"/>
            <a:ext cx="292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z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CEBAA4-8E17-BF40-8E85-9DE7FDDE5390}"/>
              </a:ext>
            </a:extLst>
          </p:cNvPr>
          <p:cNvSpPr txBox="1"/>
          <p:nvPr/>
        </p:nvSpPr>
        <p:spPr>
          <a:xfrm>
            <a:off x="1858243" y="3975302"/>
            <a:ext cx="474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  <a:latin typeface="Franklin Gothic Medium"/>
                <a:cs typeface="Franklin Gothic Medium"/>
              </a:rPr>
              <a:t>x,y</a:t>
            </a:r>
            <a:endParaRPr lang="en-US" sz="2000" dirty="0">
              <a:solidFill>
                <a:srgbClr val="0070C0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82E86D-6853-5C41-A59C-C467D716EEB2}"/>
              </a:ext>
            </a:extLst>
          </p:cNvPr>
          <p:cNvSpPr txBox="1"/>
          <p:nvPr/>
        </p:nvSpPr>
        <p:spPr>
          <a:xfrm>
            <a:off x="7711880" y="4679733"/>
            <a:ext cx="292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5758684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911" y="1213552"/>
            <a:ext cx="8610600" cy="5379159"/>
          </a:xfrm>
        </p:spPr>
        <p:txBody>
          <a:bodyPr>
            <a:normAutofit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US" sz="2400" dirty="0"/>
              <a:t>The general proof strategy is:</a:t>
            </a:r>
          </a:p>
          <a:p>
            <a:pPr lvl="1">
              <a:defRPr/>
            </a:pP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Assume (for contradiction) that</a:t>
            </a:r>
            <a:b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</a:b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some DFA (call it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) exists that recognizes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</a:p>
          <a:p>
            <a:pPr lvl="1">
              <a:defRPr/>
            </a:pP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We want to show: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accepts or rejects a string it shouldn’t.</a:t>
            </a:r>
          </a:p>
          <a:p>
            <a:pPr marL="457200" lvl="1" indent="0">
              <a:buNone/>
              <a:defRPr/>
            </a:pPr>
            <a:r>
              <a:rPr lang="en-US" sz="27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We choose an </a:t>
            </a:r>
            <a:r>
              <a:rPr lang="en-US" sz="2700" b="1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INFINITE</a:t>
            </a:r>
            <a:r>
              <a:rPr lang="en-US" sz="27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set </a:t>
            </a:r>
            <a:r>
              <a:rPr lang="en-US" sz="27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S</a:t>
            </a:r>
            <a:r>
              <a:rPr lang="en-US" sz="27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of prefixes</a:t>
            </a:r>
            <a:br>
              <a:rPr lang="en-US" sz="27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</a:br>
            <a:r>
              <a:rPr lang="en-US" sz="27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(which we intend to complete later).  It is critical that for </a:t>
            </a:r>
            <a:r>
              <a:rPr lang="en-US" sz="2700" b="1" i="1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every pair</a:t>
            </a:r>
            <a:r>
              <a:rPr lang="en-US" sz="27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of strings in our set there is an </a:t>
            </a:r>
            <a:r>
              <a:rPr lang="en-US" sz="2700" u="sng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“accept” completion</a:t>
            </a:r>
            <a:r>
              <a:rPr lang="en-US" sz="27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that the two strings DO NOT SHARE.</a:t>
            </a:r>
          </a:p>
          <a:p>
            <a:pPr lvl="1">
              <a:defRPr/>
            </a:pPr>
            <a:endParaRPr lang="en-US" sz="2400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pPr lvl="1">
              <a:defRPr/>
            </a:pPr>
            <a:endParaRPr lang="en-US" sz="400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pPr marL="57150" indent="0">
              <a:buNone/>
              <a:defRPr/>
            </a:pPr>
            <a:endParaRPr lang="en-US" sz="3100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600" dirty="0">
                <a:solidFill>
                  <a:srgbClr val="C00000"/>
                </a:solidFill>
              </a:rPr>
              <a:t>B</a:t>
            </a:r>
            <a:r>
              <a:rPr lang="en-US" sz="2600" dirty="0"/>
              <a:t> = {binary palindromes} can’t be recognized by any DFA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07FC48F-6ED0-464A-9C51-4BEE72B374CC}"/>
              </a:ext>
            </a:extLst>
          </p:cNvPr>
          <p:cNvGrpSpPr/>
          <p:nvPr/>
        </p:nvGrpSpPr>
        <p:grpSpPr>
          <a:xfrm>
            <a:off x="1598985" y="4771482"/>
            <a:ext cx="1621428" cy="1794082"/>
            <a:chOff x="4573657" y="5324929"/>
            <a:chExt cx="1621428" cy="179408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F939E29-0426-4446-860F-658A4778357A}"/>
                </a:ext>
              </a:extLst>
            </p:cNvPr>
            <p:cNvSpPr/>
            <p:nvPr/>
          </p:nvSpPr>
          <p:spPr>
            <a:xfrm>
              <a:off x="4573657" y="5364685"/>
              <a:ext cx="934278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US" dirty="0"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1</a:t>
              </a:r>
            </a:p>
            <a:p>
              <a:pPr algn="r">
                <a:defRPr/>
              </a:pPr>
              <a:r>
                <a:rPr lang="en-US" dirty="0"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01</a:t>
              </a:r>
            </a:p>
            <a:p>
              <a:pPr algn="r">
                <a:defRPr/>
              </a:pPr>
              <a:r>
                <a:rPr lang="en-US" dirty="0"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001</a:t>
              </a:r>
            </a:p>
            <a:p>
              <a:pPr algn="r">
                <a:defRPr/>
              </a:pPr>
              <a:r>
                <a:rPr lang="en-US" dirty="0"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  0001</a:t>
              </a:r>
            </a:p>
            <a:p>
              <a:pPr algn="r">
                <a:defRPr/>
              </a:pPr>
              <a:r>
                <a:rPr lang="en-US" dirty="0"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00001</a:t>
              </a:r>
            </a:p>
            <a:p>
              <a:pPr>
                <a:defRPr/>
              </a:pPr>
              <a:r>
                <a:rPr lang="en-US" dirty="0"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.............</a:t>
              </a:r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411748C-E085-8F4F-9A8E-75881AD8CED7}"/>
                </a:ext>
              </a:extLst>
            </p:cNvPr>
            <p:cNvSpPr/>
            <p:nvPr/>
          </p:nvSpPr>
          <p:spPr>
            <a:xfrm>
              <a:off x="5260807" y="5324929"/>
              <a:ext cx="934278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US" dirty="0"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______</a:t>
              </a:r>
            </a:p>
            <a:p>
              <a:pPr algn="r">
                <a:defRPr/>
              </a:pPr>
              <a:r>
                <a:rPr lang="en-US" dirty="0"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______</a:t>
              </a:r>
            </a:p>
            <a:p>
              <a:pPr algn="r">
                <a:defRPr/>
              </a:pPr>
              <a:r>
                <a:rPr lang="en-US" dirty="0"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______</a:t>
              </a:r>
            </a:p>
            <a:p>
              <a:pPr algn="r">
                <a:defRPr/>
              </a:pPr>
              <a:r>
                <a:rPr lang="en-US" dirty="0"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______</a:t>
              </a:r>
            </a:p>
            <a:p>
              <a:pPr algn="r">
                <a:defRPr/>
              </a:pPr>
              <a:r>
                <a:rPr lang="en-US" dirty="0"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______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9D1F07D-AE0F-4248-973A-A4064D9F5BC3}"/>
              </a:ext>
            </a:extLst>
          </p:cNvPr>
          <p:cNvGrpSpPr/>
          <p:nvPr/>
        </p:nvGrpSpPr>
        <p:grpSpPr>
          <a:xfrm>
            <a:off x="4737959" y="5043623"/>
            <a:ext cx="3865914" cy="933046"/>
            <a:chOff x="2646709" y="4573115"/>
            <a:chExt cx="3865914" cy="93304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C2B03DD-63C0-1043-8F0C-F0F779198FEB}"/>
                </a:ext>
              </a:extLst>
            </p:cNvPr>
            <p:cNvSpPr txBox="1"/>
            <p:nvPr/>
          </p:nvSpPr>
          <p:spPr>
            <a:xfrm>
              <a:off x="3973749" y="4573115"/>
              <a:ext cx="2984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x</a:t>
              </a:r>
              <a:endParaRPr lang="en-US" sz="2000" dirty="0">
                <a:solidFill>
                  <a:srgbClr val="0070C0"/>
                </a:solidFill>
                <a:latin typeface="Franklin Gothic Medium"/>
                <a:cs typeface="Franklin Gothic Medium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3DF4A3C-56C3-B74F-8065-8C6D3D6DA510}"/>
                </a:ext>
              </a:extLst>
            </p:cNvPr>
            <p:cNvGrpSpPr/>
            <p:nvPr/>
          </p:nvGrpSpPr>
          <p:grpSpPr>
            <a:xfrm>
              <a:off x="2646709" y="4873419"/>
              <a:ext cx="3865914" cy="632742"/>
              <a:chOff x="2646709" y="4873419"/>
              <a:chExt cx="3865914" cy="632742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9F21DC77-994A-2442-B3C8-5C45A4904332}"/>
                  </a:ext>
                </a:extLst>
              </p:cNvPr>
              <p:cNvGrpSpPr/>
              <p:nvPr/>
            </p:nvGrpSpPr>
            <p:grpSpPr>
              <a:xfrm>
                <a:off x="2646709" y="5015463"/>
                <a:ext cx="416022" cy="182880"/>
                <a:chOff x="3230369" y="5086888"/>
                <a:chExt cx="416022" cy="182880"/>
              </a:xfrm>
            </p:grpSpPr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D507A9AE-7313-8140-BFE9-B3BD0007E5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63511" y="5086888"/>
                  <a:ext cx="182880" cy="1828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baseline="-25000" dirty="0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1D407A33-3ED5-BB46-B8A5-B6B2DCC6F06F}"/>
                    </a:ext>
                  </a:extLst>
                </p:cNvPr>
                <p:cNvCxnSpPr/>
                <p:nvPr/>
              </p:nvCxnSpPr>
              <p:spPr bwMode="auto">
                <a:xfrm>
                  <a:off x="3230369" y="5181687"/>
                  <a:ext cx="269875" cy="0"/>
                </a:xfrm>
                <a:prstGeom prst="straightConnector1">
                  <a:avLst/>
                </a:prstGeom>
                <a:ln w="57150">
                  <a:solidFill>
                    <a:srgbClr val="0070C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1E38F96-E6DE-F74D-B446-539892EB9A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73837" y="495120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baseline="-25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534890FF-EE25-EF40-9005-851711B0D757}"/>
                  </a:ext>
                </a:extLst>
              </p:cNvPr>
              <p:cNvSpPr/>
              <p:nvPr/>
            </p:nvSpPr>
            <p:spPr>
              <a:xfrm>
                <a:off x="3054485" y="4873419"/>
                <a:ext cx="1848255" cy="155781"/>
              </a:xfrm>
              <a:custGeom>
                <a:avLst/>
                <a:gdLst>
                  <a:gd name="connsiteX0" fmla="*/ 0 w 1848255"/>
                  <a:gd name="connsiteY0" fmla="*/ 155781 h 155781"/>
                  <a:gd name="connsiteX1" fmla="*/ 252919 w 1848255"/>
                  <a:gd name="connsiteY1" fmla="*/ 138 h 155781"/>
                  <a:gd name="connsiteX2" fmla="*/ 476655 w 1848255"/>
                  <a:gd name="connsiteY2" fmla="*/ 126598 h 155781"/>
                  <a:gd name="connsiteX3" fmla="*/ 933855 w 1848255"/>
                  <a:gd name="connsiteY3" fmla="*/ 39049 h 155781"/>
                  <a:gd name="connsiteX4" fmla="*/ 1206230 w 1848255"/>
                  <a:gd name="connsiteY4" fmla="*/ 126598 h 155781"/>
                  <a:gd name="connsiteX5" fmla="*/ 1614792 w 1848255"/>
                  <a:gd name="connsiteY5" fmla="*/ 19594 h 155781"/>
                  <a:gd name="connsiteX6" fmla="*/ 1848255 w 1848255"/>
                  <a:gd name="connsiteY6" fmla="*/ 107143 h 155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8255" h="155781">
                    <a:moveTo>
                      <a:pt x="0" y="155781"/>
                    </a:moveTo>
                    <a:cubicBezTo>
                      <a:pt x="86738" y="80391"/>
                      <a:pt x="173477" y="5002"/>
                      <a:pt x="252919" y="138"/>
                    </a:cubicBezTo>
                    <a:cubicBezTo>
                      <a:pt x="332361" y="-4726"/>
                      <a:pt x="363166" y="120113"/>
                      <a:pt x="476655" y="126598"/>
                    </a:cubicBezTo>
                    <a:cubicBezTo>
                      <a:pt x="590144" y="133083"/>
                      <a:pt x="812259" y="39049"/>
                      <a:pt x="933855" y="39049"/>
                    </a:cubicBezTo>
                    <a:cubicBezTo>
                      <a:pt x="1055451" y="39049"/>
                      <a:pt x="1092741" y="129840"/>
                      <a:pt x="1206230" y="126598"/>
                    </a:cubicBezTo>
                    <a:cubicBezTo>
                      <a:pt x="1319719" y="123356"/>
                      <a:pt x="1507788" y="22836"/>
                      <a:pt x="1614792" y="19594"/>
                    </a:cubicBezTo>
                    <a:cubicBezTo>
                      <a:pt x="1721796" y="16352"/>
                      <a:pt x="1785025" y="61747"/>
                      <a:pt x="1848255" y="10714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D50E35A-10CC-3848-B394-7A0A7A83FA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29743" y="4951309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baseline="-25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63C70B1C-0573-1645-9E5F-68A966B21A43}"/>
                  </a:ext>
                </a:extLst>
              </p:cNvPr>
              <p:cNvSpPr/>
              <p:nvPr/>
            </p:nvSpPr>
            <p:spPr>
              <a:xfrm>
                <a:off x="5048655" y="4910678"/>
                <a:ext cx="1303507" cy="155769"/>
              </a:xfrm>
              <a:custGeom>
                <a:avLst/>
                <a:gdLst>
                  <a:gd name="connsiteX0" fmla="*/ 0 w 1303507"/>
                  <a:gd name="connsiteY0" fmla="*/ 79611 h 155769"/>
                  <a:gd name="connsiteX1" fmla="*/ 155643 w 1303507"/>
                  <a:gd name="connsiteY1" fmla="*/ 1790 h 155769"/>
                  <a:gd name="connsiteX2" fmla="*/ 350196 w 1303507"/>
                  <a:gd name="connsiteY2" fmla="*/ 147705 h 155769"/>
                  <a:gd name="connsiteX3" fmla="*/ 1284051 w 1303507"/>
                  <a:gd name="connsiteY3" fmla="*/ 137977 h 155769"/>
                  <a:gd name="connsiteX4" fmla="*/ 1284051 w 1303507"/>
                  <a:gd name="connsiteY4" fmla="*/ 137977 h 155769"/>
                  <a:gd name="connsiteX5" fmla="*/ 1303507 w 1303507"/>
                  <a:gd name="connsiteY5" fmla="*/ 137977 h 155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03507" h="155769">
                    <a:moveTo>
                      <a:pt x="0" y="79611"/>
                    </a:moveTo>
                    <a:cubicBezTo>
                      <a:pt x="48638" y="35026"/>
                      <a:pt x="97277" y="-9559"/>
                      <a:pt x="155643" y="1790"/>
                    </a:cubicBezTo>
                    <a:cubicBezTo>
                      <a:pt x="214009" y="13139"/>
                      <a:pt x="162128" y="125007"/>
                      <a:pt x="350196" y="147705"/>
                    </a:cubicBezTo>
                    <a:cubicBezTo>
                      <a:pt x="538264" y="170403"/>
                      <a:pt x="1284051" y="137977"/>
                      <a:pt x="1284051" y="137977"/>
                    </a:cubicBezTo>
                    <a:lnTo>
                      <a:pt x="1284051" y="137977"/>
                    </a:lnTo>
                    <a:lnTo>
                      <a:pt x="1303507" y="137977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D1FDCE0B-A7CB-2A47-840C-7157AD770649}"/>
                  </a:ext>
                </a:extLst>
              </p:cNvPr>
              <p:cNvSpPr/>
              <p:nvPr/>
            </p:nvSpPr>
            <p:spPr>
              <a:xfrm>
                <a:off x="3064213" y="5077838"/>
                <a:ext cx="1819072" cy="196168"/>
              </a:xfrm>
              <a:custGeom>
                <a:avLst/>
                <a:gdLst>
                  <a:gd name="connsiteX0" fmla="*/ 0 w 1819072"/>
                  <a:gd name="connsiteY0" fmla="*/ 77822 h 196168"/>
                  <a:gd name="connsiteX1" fmla="*/ 262647 w 1819072"/>
                  <a:gd name="connsiteY1" fmla="*/ 145915 h 196168"/>
                  <a:gd name="connsiteX2" fmla="*/ 418289 w 1819072"/>
                  <a:gd name="connsiteY2" fmla="*/ 145915 h 196168"/>
                  <a:gd name="connsiteX3" fmla="*/ 690664 w 1819072"/>
                  <a:gd name="connsiteY3" fmla="*/ 194553 h 196168"/>
                  <a:gd name="connsiteX4" fmla="*/ 1303506 w 1819072"/>
                  <a:gd name="connsiteY4" fmla="*/ 77822 h 196168"/>
                  <a:gd name="connsiteX5" fmla="*/ 1819072 w 1819072"/>
                  <a:gd name="connsiteY5" fmla="*/ 0 h 196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9072" h="196168">
                    <a:moveTo>
                      <a:pt x="0" y="77822"/>
                    </a:moveTo>
                    <a:cubicBezTo>
                      <a:pt x="96466" y="106194"/>
                      <a:pt x="192932" y="134566"/>
                      <a:pt x="262647" y="145915"/>
                    </a:cubicBezTo>
                    <a:cubicBezTo>
                      <a:pt x="332362" y="157264"/>
                      <a:pt x="346953" y="137809"/>
                      <a:pt x="418289" y="145915"/>
                    </a:cubicBezTo>
                    <a:cubicBezTo>
                      <a:pt x="489625" y="154021"/>
                      <a:pt x="543128" y="205902"/>
                      <a:pt x="690664" y="194553"/>
                    </a:cubicBezTo>
                    <a:cubicBezTo>
                      <a:pt x="838200" y="183204"/>
                      <a:pt x="1115438" y="110248"/>
                      <a:pt x="1303506" y="77822"/>
                    </a:cubicBezTo>
                    <a:cubicBezTo>
                      <a:pt x="1491574" y="45396"/>
                      <a:pt x="1655323" y="22698"/>
                      <a:pt x="1819072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B6F0E7A-D55B-BA41-864C-E331B205B011}"/>
                  </a:ext>
                </a:extLst>
              </p:cNvPr>
              <p:cNvSpPr txBox="1"/>
              <p:nvPr/>
            </p:nvSpPr>
            <p:spPr>
              <a:xfrm>
                <a:off x="4215699" y="5106051"/>
                <a:ext cx="2984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y</a:t>
                </a:r>
                <a:endParaRPr lang="en-US" sz="2000" dirty="0">
                  <a:solidFill>
                    <a:srgbClr val="0070C0"/>
                  </a:solidFill>
                  <a:latin typeface="Franklin Gothic Medium"/>
                  <a:cs typeface="Franklin Gothic Medium"/>
                </a:endParaRPr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825AC116-2A6B-8F41-84CB-A3268656998F}"/>
              </a:ext>
            </a:extLst>
          </p:cNvPr>
          <p:cNvSpPr txBox="1"/>
          <p:nvPr/>
        </p:nvSpPr>
        <p:spPr>
          <a:xfrm>
            <a:off x="7676287" y="5136845"/>
            <a:ext cx="292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z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A01A005-E90D-B949-9231-D434015133ED}"/>
              </a:ext>
            </a:extLst>
          </p:cNvPr>
          <p:cNvSpPr txBox="1"/>
          <p:nvPr/>
        </p:nvSpPr>
        <p:spPr>
          <a:xfrm>
            <a:off x="2607240" y="4571427"/>
            <a:ext cx="292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z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2203BE-9008-DB45-A150-C8ABCDC4ADA3}"/>
              </a:ext>
            </a:extLst>
          </p:cNvPr>
          <p:cNvSpPr txBox="1"/>
          <p:nvPr/>
        </p:nvSpPr>
        <p:spPr>
          <a:xfrm>
            <a:off x="1858037" y="4571427"/>
            <a:ext cx="474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  <a:latin typeface="Franklin Gothic Medium"/>
                <a:cs typeface="Franklin Gothic Medium"/>
              </a:rPr>
              <a:t>x,y</a:t>
            </a:r>
            <a:endParaRPr lang="en-US" sz="2000" dirty="0">
              <a:solidFill>
                <a:srgbClr val="0070C0"/>
              </a:solidFill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8986173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600" dirty="0">
                <a:solidFill>
                  <a:srgbClr val="C00000"/>
                </a:solidFill>
              </a:rPr>
              <a:t>B</a:t>
            </a:r>
            <a:r>
              <a:rPr lang="en-US" sz="2600" dirty="0"/>
              <a:t> = {binary palindromes} can’t be recognized by any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911" y="1067780"/>
            <a:ext cx="8610600" cy="5379159"/>
          </a:xfrm>
        </p:spPr>
        <p:txBody>
          <a:bodyPr>
            <a:normAutofit/>
          </a:bodyPr>
          <a:lstStyle/>
          <a:p>
            <a:pPr marL="57150" indent="0">
              <a:buNone/>
              <a:defRPr/>
            </a:pP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Suppose for contradiction that some DFA,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,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recognizes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.</a:t>
            </a:r>
          </a:p>
          <a:p>
            <a:pPr marL="57150" indent="0">
              <a:buNone/>
              <a:defRPr/>
            </a:pP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We show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accepts or rejects a string it shouldn’t.</a:t>
            </a:r>
          </a:p>
          <a:p>
            <a:pPr marL="57150" indent="0">
              <a:buNone/>
              <a:defRPr/>
            </a:pPr>
            <a:r>
              <a:rPr lang="en-US" sz="2400" dirty="0"/>
              <a:t>Consider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S = {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Cambria Math" panose="02040503050406030204" pitchFamily="18" charset="0"/>
              </a:rPr>
              <a:t>1</a:t>
            </a:r>
            <a:r>
              <a:rPr lang="en-US" sz="2400" dirty="0">
                <a:solidFill>
                  <a:srgbClr val="0070C0"/>
                </a:solidFill>
                <a:latin typeface="+mn-lt"/>
                <a:sym typeface="Symbol"/>
              </a:rPr>
              <a:t>, 01, 001, 0001, 00001, ...} = {0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  <a:sym typeface="Symbol"/>
              </a:rPr>
              <a:t>n</a:t>
            </a:r>
            <a:r>
              <a:rPr lang="en-US" sz="2400" dirty="0">
                <a:solidFill>
                  <a:srgbClr val="0070C0"/>
                </a:solidFill>
                <a:latin typeface="+mn-lt"/>
                <a:sym typeface="Symbol"/>
              </a:rPr>
              <a:t>1 : n 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≥ 0}</a:t>
            </a:r>
            <a:r>
              <a:rPr lang="en-US" sz="2400" dirty="0">
                <a:latin typeface="Cambria Math" pitchFamily="18" charset="0"/>
                <a:ea typeface="Cambria Math" pitchFamily="18" charset="0"/>
                <a:sym typeface="Symbol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39758" y="3201413"/>
            <a:ext cx="91042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indent="0">
              <a:buNone/>
              <a:defRPr/>
            </a:pPr>
            <a:endParaRPr lang="en-US" sz="2400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pPr marL="57150" indent="0">
              <a:buNone/>
              <a:defRPr/>
            </a:pPr>
            <a:r>
              <a:rPr lang="en-US" sz="2400" b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Key Idea 2: 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Our machine has a finite number of states which means if we have infinitely many strings, two of them must collide!</a:t>
            </a:r>
          </a:p>
          <a:p>
            <a:pPr marL="57150" indent="0">
              <a:buNone/>
              <a:defRPr/>
            </a:pPr>
            <a:endParaRPr lang="en-US" sz="2400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211256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600" dirty="0">
                <a:solidFill>
                  <a:srgbClr val="C00000"/>
                </a:solidFill>
              </a:rPr>
              <a:t>B</a:t>
            </a:r>
            <a:r>
              <a:rPr lang="en-US" sz="2600" dirty="0"/>
              <a:t> = {binary palindromes} can’t be recognized by any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911" y="1067780"/>
            <a:ext cx="8610600" cy="5379159"/>
          </a:xfrm>
        </p:spPr>
        <p:txBody>
          <a:bodyPr>
            <a:normAutofit/>
          </a:bodyPr>
          <a:lstStyle/>
          <a:p>
            <a:pPr marL="57150" indent="0">
              <a:buNone/>
              <a:defRPr/>
            </a:pP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Suppose for contradiction that some DFA,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,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recognizes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.</a:t>
            </a:r>
          </a:p>
          <a:p>
            <a:pPr marL="57150" indent="0">
              <a:buNone/>
              <a:defRPr/>
            </a:pP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We show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accepts or rejects a string it shouldn’t.</a:t>
            </a:r>
          </a:p>
          <a:p>
            <a:pPr marL="57150" indent="0">
              <a:buNone/>
              <a:defRPr/>
            </a:pPr>
            <a:r>
              <a:rPr lang="en-US" sz="2400" dirty="0"/>
              <a:t>Consider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S = {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Cambria Math" panose="02040503050406030204" pitchFamily="18" charset="0"/>
              </a:rPr>
              <a:t>1</a:t>
            </a:r>
            <a:r>
              <a:rPr lang="en-US" sz="2400" dirty="0">
                <a:solidFill>
                  <a:srgbClr val="0070C0"/>
                </a:solidFill>
                <a:latin typeface="+mn-lt"/>
                <a:sym typeface="Symbol"/>
              </a:rPr>
              <a:t>, 01, 001, 0001, 00001, ...} = {0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  <a:sym typeface="Symbol"/>
              </a:rPr>
              <a:t>n</a:t>
            </a:r>
            <a:r>
              <a:rPr lang="en-US" sz="2400" dirty="0">
                <a:solidFill>
                  <a:srgbClr val="0070C0"/>
                </a:solidFill>
                <a:latin typeface="+mn-lt"/>
                <a:sym typeface="Symbol"/>
              </a:rPr>
              <a:t>1 : n 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≥ 0}</a:t>
            </a:r>
            <a:r>
              <a:rPr lang="en-US" sz="2400" dirty="0">
                <a:latin typeface="Cambria Math" pitchFamily="18" charset="0"/>
                <a:ea typeface="Cambria Math" pitchFamily="18" charset="0"/>
                <a:sym typeface="Symbol"/>
              </a:rPr>
              <a:t>.</a:t>
            </a:r>
          </a:p>
          <a:p>
            <a:pPr marL="57150" indent="0">
              <a:buNone/>
              <a:defRPr/>
            </a:pPr>
            <a:endParaRPr lang="en-US" sz="2400" dirty="0">
              <a:latin typeface="Cambria Math" pitchFamily="18" charset="0"/>
              <a:ea typeface="Cambria Math" pitchFamily="18" charset="0"/>
              <a:sym typeface="Symbol"/>
            </a:endParaRPr>
          </a:p>
          <a:p>
            <a:pPr marL="57150" indent="0">
              <a:buNone/>
              <a:defRPr/>
            </a:pPr>
            <a:r>
              <a:rPr lang="en-US" sz="24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Since there are finitely many states in </a:t>
            </a:r>
            <a:r>
              <a:rPr lang="en-US" sz="2400" i="1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4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and infinitely many strings in 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S</a:t>
            </a:r>
            <a:r>
              <a:rPr lang="en-US" sz="24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, there exist strings 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0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a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1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Cambria Math"/>
                <a:sym typeface="Symbol"/>
              </a:rPr>
              <a:t> ∈</a:t>
            </a:r>
            <a:r>
              <a:rPr lang="en-US" sz="2400" b="1" dirty="0">
                <a:solidFill>
                  <a:srgbClr val="0070C0"/>
                </a:solidFill>
                <a:latin typeface="+mn-lt"/>
                <a:ea typeface="Cambria Math"/>
                <a:sym typeface="Symbol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S</a:t>
            </a:r>
            <a:r>
              <a:rPr lang="en-US" sz="2400" i="1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</a:t>
            </a:r>
            <a:r>
              <a:rPr lang="en-US" sz="24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and 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0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b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1 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Cambria Math"/>
                <a:sym typeface="Symbol"/>
              </a:rPr>
              <a:t>∈</a:t>
            </a:r>
            <a:r>
              <a:rPr lang="en-US" sz="2400" b="1" dirty="0">
                <a:solidFill>
                  <a:srgbClr val="0070C0"/>
                </a:solidFill>
                <a:latin typeface="+mn-lt"/>
                <a:ea typeface="Cambria Math"/>
                <a:sym typeface="Symbol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S</a:t>
            </a:r>
            <a:r>
              <a:rPr lang="en-US" sz="2400" i="1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</a:t>
            </a:r>
            <a:r>
              <a:rPr lang="en-US" sz="24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with </a:t>
            </a:r>
            <a:r>
              <a:rPr lang="en-US" sz="2400" dirty="0" err="1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a≠b</a:t>
            </a:r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  <a:sym typeface="Symbol"/>
              </a:rPr>
              <a:t> </a:t>
            </a:r>
            <a:r>
              <a:rPr lang="en-US" sz="24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that end in the same state of </a:t>
            </a:r>
            <a:r>
              <a:rPr lang="en-US" sz="2400" i="1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4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3669" y="4890053"/>
            <a:ext cx="7076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Franklin Gothic Medium"/>
                <a:cs typeface="Franklin Gothic Medium"/>
              </a:rPr>
              <a:t>SUPER IMPORTANT POINT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:  You do not get to choose what </a:t>
            </a:r>
            <a:r>
              <a:rPr lang="en-US" sz="2400" dirty="0">
                <a:solidFill>
                  <a:srgbClr val="0070C0"/>
                </a:solidFill>
                <a:cs typeface="Franklin Gothic Medium"/>
              </a:rPr>
              <a:t>a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 and </a:t>
            </a:r>
            <a:r>
              <a:rPr lang="en-US" sz="2400" dirty="0">
                <a:solidFill>
                  <a:srgbClr val="0070C0"/>
                </a:solidFill>
                <a:cs typeface="Franklin Gothic Medium"/>
              </a:rPr>
              <a:t>b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 are.  Remember, we’ve just proven they exist…we must take the ones we’re given!</a:t>
            </a:r>
          </a:p>
        </p:txBody>
      </p:sp>
    </p:spTree>
    <p:extLst>
      <p:ext uri="{BB962C8B-B14F-4D97-AF65-F5344CB8AC3E}">
        <p14:creationId xmlns:p14="http://schemas.microsoft.com/office/powerpoint/2010/main" val="95593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600" dirty="0">
                <a:solidFill>
                  <a:srgbClr val="C00000"/>
                </a:solidFill>
              </a:rPr>
              <a:t>B</a:t>
            </a:r>
            <a:r>
              <a:rPr lang="en-US" sz="2600" dirty="0"/>
              <a:t> = {binary palindromes} can’t be recognized by any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911" y="1067780"/>
            <a:ext cx="8610600" cy="5379159"/>
          </a:xfrm>
        </p:spPr>
        <p:txBody>
          <a:bodyPr>
            <a:normAutofit/>
          </a:bodyPr>
          <a:lstStyle/>
          <a:p>
            <a:pPr marL="57150" indent="0">
              <a:buNone/>
              <a:defRPr/>
            </a:pP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Suppose for contradiction that some DFA,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, accepts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.</a:t>
            </a:r>
          </a:p>
          <a:p>
            <a:pPr marL="57150" indent="0">
              <a:buNone/>
              <a:defRPr/>
            </a:pP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We show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accepts or rejects a string it shouldn’t.</a:t>
            </a:r>
          </a:p>
          <a:p>
            <a:pPr marL="57150" indent="0">
              <a:buNone/>
              <a:defRPr/>
            </a:pPr>
            <a:r>
              <a:rPr lang="en-US" sz="2400" dirty="0"/>
              <a:t>Consider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S = {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Cambria Math" panose="02040503050406030204" pitchFamily="18" charset="0"/>
              </a:rPr>
              <a:t>1</a:t>
            </a:r>
            <a:r>
              <a:rPr lang="en-US" sz="2400" dirty="0">
                <a:solidFill>
                  <a:srgbClr val="0070C0"/>
                </a:solidFill>
                <a:latin typeface="+mn-lt"/>
                <a:sym typeface="Symbol"/>
              </a:rPr>
              <a:t>, 01, 001, 0001, 00001, ...}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 = </a:t>
            </a:r>
            <a:r>
              <a:rPr lang="en-US" sz="2400" dirty="0">
                <a:solidFill>
                  <a:srgbClr val="0070C0"/>
                </a:solidFill>
                <a:latin typeface="+mn-lt"/>
                <a:sym typeface="Symbol"/>
              </a:rPr>
              <a:t>{0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  <a:sym typeface="Symbol"/>
              </a:rPr>
              <a:t>n</a:t>
            </a:r>
            <a:r>
              <a:rPr lang="en-US" sz="2400" dirty="0">
                <a:solidFill>
                  <a:srgbClr val="0070C0"/>
                </a:solidFill>
                <a:latin typeface="+mn-lt"/>
                <a:sym typeface="Symbol"/>
              </a:rPr>
              <a:t>1 : n 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≥ 0}</a:t>
            </a:r>
            <a:r>
              <a:rPr lang="en-US" sz="2400" dirty="0">
                <a:latin typeface="Cambria Math" pitchFamily="18" charset="0"/>
                <a:ea typeface="Cambria Math" pitchFamily="18" charset="0"/>
                <a:sym typeface="Symbol"/>
              </a:rPr>
              <a:t>.</a:t>
            </a:r>
          </a:p>
          <a:p>
            <a:pPr marL="57150" lvl="0" indent="0">
              <a:buNone/>
              <a:defRPr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Since there are finitely many states in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and infinitely many strings in </a:t>
            </a:r>
            <a:r>
              <a:rPr lang="en-US" sz="24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S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, there exist strings </a:t>
            </a:r>
            <a:r>
              <a:rPr lang="en-US" sz="24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0</a:t>
            </a:r>
            <a:r>
              <a:rPr lang="en-US" sz="2400" baseline="300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a</a:t>
            </a:r>
            <a:r>
              <a:rPr lang="en-US" sz="24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1</a:t>
            </a:r>
            <a:r>
              <a:rPr lang="en-US" sz="2400" dirty="0">
                <a:solidFill>
                  <a:srgbClr val="0070C0"/>
                </a:solidFill>
                <a:latin typeface="Calibri"/>
                <a:ea typeface="Cambria Math"/>
                <a:sym typeface="Symbol"/>
              </a:rPr>
              <a:t> ∈</a:t>
            </a:r>
            <a:r>
              <a:rPr lang="en-US" sz="2400" b="1" dirty="0">
                <a:solidFill>
                  <a:srgbClr val="0070C0"/>
                </a:solidFill>
                <a:latin typeface="Calibri"/>
                <a:ea typeface="Cambria Math"/>
                <a:sym typeface="Symbol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S</a:t>
            </a:r>
            <a:r>
              <a:rPr lang="en-US" sz="24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and </a:t>
            </a:r>
            <a:r>
              <a:rPr lang="en-US" sz="24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0</a:t>
            </a:r>
            <a:r>
              <a:rPr lang="en-US" sz="2400" baseline="300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b</a:t>
            </a:r>
            <a:r>
              <a:rPr lang="en-US" sz="24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1 </a:t>
            </a:r>
            <a:r>
              <a:rPr lang="en-US" sz="2400" dirty="0">
                <a:solidFill>
                  <a:srgbClr val="0070C0"/>
                </a:solidFill>
                <a:latin typeface="Calibri"/>
                <a:ea typeface="Cambria Math"/>
                <a:sym typeface="Symbol"/>
              </a:rPr>
              <a:t>∈</a:t>
            </a:r>
            <a:r>
              <a:rPr lang="en-US" sz="2400" b="1" dirty="0">
                <a:solidFill>
                  <a:srgbClr val="0070C0"/>
                </a:solidFill>
                <a:latin typeface="Calibri"/>
                <a:ea typeface="Cambria Math"/>
                <a:sym typeface="Symbol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S</a:t>
            </a:r>
            <a:r>
              <a:rPr lang="en-US" sz="24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with </a:t>
            </a:r>
            <a:r>
              <a:rPr lang="en-US" sz="2400" dirty="0" err="1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a≠b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that end in the same state of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.</a:t>
            </a:r>
          </a:p>
          <a:p>
            <a:pPr marL="57150" indent="0">
              <a:buNone/>
              <a:defRPr/>
            </a:pPr>
            <a:endParaRPr lang="en-US" sz="2400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pPr marL="57150" indent="0">
              <a:buNone/>
              <a:defRPr/>
            </a:pPr>
            <a:endParaRPr lang="en-US" sz="1000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pPr marL="57150" indent="0">
              <a:buNone/>
              <a:defRPr/>
            </a:pPr>
            <a:r>
              <a:rPr lang="en-US" sz="24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Now, consider appending 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0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a</a:t>
            </a:r>
            <a:r>
              <a:rPr lang="en-US" sz="24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to both strings.  </a:t>
            </a:r>
          </a:p>
        </p:txBody>
      </p:sp>
      <p:sp>
        <p:nvSpPr>
          <p:cNvPr id="4" name="Rectangle 3"/>
          <p:cNvSpPr/>
          <p:nvPr/>
        </p:nvSpPr>
        <p:spPr>
          <a:xfrm>
            <a:off x="39758" y="4869999"/>
            <a:ext cx="91042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indent="0">
              <a:buNone/>
              <a:defRPr/>
            </a:pPr>
            <a:r>
              <a:rPr lang="en-US" sz="2400" b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Key Idea 1: 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If two strings “collide” at any point, a DFA can no longer distinguish between them!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191718A-3DCE-2A40-80A5-9AA9815271FD}"/>
              </a:ext>
            </a:extLst>
          </p:cNvPr>
          <p:cNvGrpSpPr/>
          <p:nvPr/>
        </p:nvGrpSpPr>
        <p:grpSpPr>
          <a:xfrm>
            <a:off x="2252437" y="5816263"/>
            <a:ext cx="3977222" cy="933046"/>
            <a:chOff x="2646709" y="4573115"/>
            <a:chExt cx="3977222" cy="93304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2E4FAA5-91A8-0149-8DBB-B9D0856B1A5A}"/>
                </a:ext>
              </a:extLst>
            </p:cNvPr>
            <p:cNvSpPr txBox="1"/>
            <p:nvPr/>
          </p:nvSpPr>
          <p:spPr>
            <a:xfrm>
              <a:off x="3973749" y="4573115"/>
              <a:ext cx="5934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0</a:t>
              </a:r>
              <a:r>
                <a:rPr lang="en-US" sz="2000" baseline="30000" dirty="0">
                  <a:solidFill>
                    <a:srgbClr val="0070C0"/>
                  </a:solidFill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a</a:t>
              </a:r>
              <a:r>
                <a:rPr lang="en-US" sz="200" dirty="0">
                  <a:solidFill>
                    <a:srgbClr val="0070C0"/>
                  </a:solidFill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a</a:t>
              </a:r>
              <a:r>
                <a:rPr lang="en-US" sz="2000" dirty="0">
                  <a:solidFill>
                    <a:srgbClr val="0070C0"/>
                  </a:solidFill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1</a:t>
              </a:r>
              <a:endParaRPr lang="en-US" sz="2000" dirty="0">
                <a:solidFill>
                  <a:srgbClr val="0070C0"/>
                </a:solidFill>
                <a:latin typeface="Franklin Gothic Medium"/>
                <a:cs typeface="Franklin Gothic Medium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184A341-5A2C-E044-B725-127AC3CB3A7E}"/>
                </a:ext>
              </a:extLst>
            </p:cNvPr>
            <p:cNvGrpSpPr/>
            <p:nvPr/>
          </p:nvGrpSpPr>
          <p:grpSpPr>
            <a:xfrm>
              <a:off x="2646709" y="4873419"/>
              <a:ext cx="3977222" cy="632742"/>
              <a:chOff x="2646709" y="4873419"/>
              <a:chExt cx="3977222" cy="632742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B6C9AA7-368E-334F-9053-58019F6B4631}"/>
                  </a:ext>
                </a:extLst>
              </p:cNvPr>
              <p:cNvGrpSpPr/>
              <p:nvPr/>
            </p:nvGrpSpPr>
            <p:grpSpPr>
              <a:xfrm>
                <a:off x="2646709" y="5015463"/>
                <a:ext cx="416022" cy="182880"/>
                <a:chOff x="3230369" y="5086888"/>
                <a:chExt cx="416022" cy="182880"/>
              </a:xfrm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98FCE288-E6F2-5844-9F16-82B06C39F0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63511" y="5086888"/>
                  <a:ext cx="182880" cy="1828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baseline="-25000" dirty="0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91EEA77D-D5BD-DF44-9C6E-AE90CE0C3ADF}"/>
                    </a:ext>
                  </a:extLst>
                </p:cNvPr>
                <p:cNvCxnSpPr/>
                <p:nvPr/>
              </p:nvCxnSpPr>
              <p:spPr bwMode="auto">
                <a:xfrm>
                  <a:off x="3230369" y="5181687"/>
                  <a:ext cx="269875" cy="0"/>
                </a:xfrm>
                <a:prstGeom prst="straightConnector1">
                  <a:avLst/>
                </a:prstGeom>
                <a:ln w="57150">
                  <a:solidFill>
                    <a:srgbClr val="0070C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F6ABF97-56B2-C445-8EDC-8AA33CC85B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73837" y="495120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baseline="-25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721432AD-924D-CF4A-9C77-BB555FF7A8C5}"/>
                  </a:ext>
                </a:extLst>
              </p:cNvPr>
              <p:cNvSpPr/>
              <p:nvPr/>
            </p:nvSpPr>
            <p:spPr>
              <a:xfrm>
                <a:off x="3054485" y="4873419"/>
                <a:ext cx="1848255" cy="155781"/>
              </a:xfrm>
              <a:custGeom>
                <a:avLst/>
                <a:gdLst>
                  <a:gd name="connsiteX0" fmla="*/ 0 w 1848255"/>
                  <a:gd name="connsiteY0" fmla="*/ 155781 h 155781"/>
                  <a:gd name="connsiteX1" fmla="*/ 252919 w 1848255"/>
                  <a:gd name="connsiteY1" fmla="*/ 138 h 155781"/>
                  <a:gd name="connsiteX2" fmla="*/ 476655 w 1848255"/>
                  <a:gd name="connsiteY2" fmla="*/ 126598 h 155781"/>
                  <a:gd name="connsiteX3" fmla="*/ 933855 w 1848255"/>
                  <a:gd name="connsiteY3" fmla="*/ 39049 h 155781"/>
                  <a:gd name="connsiteX4" fmla="*/ 1206230 w 1848255"/>
                  <a:gd name="connsiteY4" fmla="*/ 126598 h 155781"/>
                  <a:gd name="connsiteX5" fmla="*/ 1614792 w 1848255"/>
                  <a:gd name="connsiteY5" fmla="*/ 19594 h 155781"/>
                  <a:gd name="connsiteX6" fmla="*/ 1848255 w 1848255"/>
                  <a:gd name="connsiteY6" fmla="*/ 107143 h 155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8255" h="155781">
                    <a:moveTo>
                      <a:pt x="0" y="155781"/>
                    </a:moveTo>
                    <a:cubicBezTo>
                      <a:pt x="86738" y="80391"/>
                      <a:pt x="173477" y="5002"/>
                      <a:pt x="252919" y="138"/>
                    </a:cubicBezTo>
                    <a:cubicBezTo>
                      <a:pt x="332361" y="-4726"/>
                      <a:pt x="363166" y="120113"/>
                      <a:pt x="476655" y="126598"/>
                    </a:cubicBezTo>
                    <a:cubicBezTo>
                      <a:pt x="590144" y="133083"/>
                      <a:pt x="812259" y="39049"/>
                      <a:pt x="933855" y="39049"/>
                    </a:cubicBezTo>
                    <a:cubicBezTo>
                      <a:pt x="1055451" y="39049"/>
                      <a:pt x="1092741" y="129840"/>
                      <a:pt x="1206230" y="126598"/>
                    </a:cubicBezTo>
                    <a:cubicBezTo>
                      <a:pt x="1319719" y="123356"/>
                      <a:pt x="1507788" y="22836"/>
                      <a:pt x="1614792" y="19594"/>
                    </a:cubicBezTo>
                    <a:cubicBezTo>
                      <a:pt x="1721796" y="16352"/>
                      <a:pt x="1785025" y="61747"/>
                      <a:pt x="1848255" y="10714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0C45F3F-4ABF-A24B-B463-B3C039A03C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38125" y="4912537"/>
                <a:ext cx="285806" cy="2858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</a:rPr>
                  <a:t>q</a:t>
                </a: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44A26537-D8A6-BB45-9F1F-4EFF1971A1EC}"/>
                  </a:ext>
                </a:extLst>
              </p:cNvPr>
              <p:cNvSpPr/>
              <p:nvPr/>
            </p:nvSpPr>
            <p:spPr>
              <a:xfrm>
                <a:off x="5048655" y="4910678"/>
                <a:ext cx="1303507" cy="155769"/>
              </a:xfrm>
              <a:custGeom>
                <a:avLst/>
                <a:gdLst>
                  <a:gd name="connsiteX0" fmla="*/ 0 w 1303507"/>
                  <a:gd name="connsiteY0" fmla="*/ 79611 h 155769"/>
                  <a:gd name="connsiteX1" fmla="*/ 155643 w 1303507"/>
                  <a:gd name="connsiteY1" fmla="*/ 1790 h 155769"/>
                  <a:gd name="connsiteX2" fmla="*/ 350196 w 1303507"/>
                  <a:gd name="connsiteY2" fmla="*/ 147705 h 155769"/>
                  <a:gd name="connsiteX3" fmla="*/ 1284051 w 1303507"/>
                  <a:gd name="connsiteY3" fmla="*/ 137977 h 155769"/>
                  <a:gd name="connsiteX4" fmla="*/ 1284051 w 1303507"/>
                  <a:gd name="connsiteY4" fmla="*/ 137977 h 155769"/>
                  <a:gd name="connsiteX5" fmla="*/ 1303507 w 1303507"/>
                  <a:gd name="connsiteY5" fmla="*/ 137977 h 155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03507" h="155769">
                    <a:moveTo>
                      <a:pt x="0" y="79611"/>
                    </a:moveTo>
                    <a:cubicBezTo>
                      <a:pt x="48638" y="35026"/>
                      <a:pt x="97277" y="-9559"/>
                      <a:pt x="155643" y="1790"/>
                    </a:cubicBezTo>
                    <a:cubicBezTo>
                      <a:pt x="214009" y="13139"/>
                      <a:pt x="162128" y="125007"/>
                      <a:pt x="350196" y="147705"/>
                    </a:cubicBezTo>
                    <a:cubicBezTo>
                      <a:pt x="538264" y="170403"/>
                      <a:pt x="1284051" y="137977"/>
                      <a:pt x="1284051" y="137977"/>
                    </a:cubicBezTo>
                    <a:lnTo>
                      <a:pt x="1284051" y="137977"/>
                    </a:lnTo>
                    <a:lnTo>
                      <a:pt x="1303507" y="137977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FFE8A44B-DBB6-3D4B-8E10-52E133560DA6}"/>
                  </a:ext>
                </a:extLst>
              </p:cNvPr>
              <p:cNvSpPr/>
              <p:nvPr/>
            </p:nvSpPr>
            <p:spPr>
              <a:xfrm>
                <a:off x="3064213" y="5077838"/>
                <a:ext cx="1819072" cy="196168"/>
              </a:xfrm>
              <a:custGeom>
                <a:avLst/>
                <a:gdLst>
                  <a:gd name="connsiteX0" fmla="*/ 0 w 1819072"/>
                  <a:gd name="connsiteY0" fmla="*/ 77822 h 196168"/>
                  <a:gd name="connsiteX1" fmla="*/ 262647 w 1819072"/>
                  <a:gd name="connsiteY1" fmla="*/ 145915 h 196168"/>
                  <a:gd name="connsiteX2" fmla="*/ 418289 w 1819072"/>
                  <a:gd name="connsiteY2" fmla="*/ 145915 h 196168"/>
                  <a:gd name="connsiteX3" fmla="*/ 690664 w 1819072"/>
                  <a:gd name="connsiteY3" fmla="*/ 194553 h 196168"/>
                  <a:gd name="connsiteX4" fmla="*/ 1303506 w 1819072"/>
                  <a:gd name="connsiteY4" fmla="*/ 77822 h 196168"/>
                  <a:gd name="connsiteX5" fmla="*/ 1819072 w 1819072"/>
                  <a:gd name="connsiteY5" fmla="*/ 0 h 196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9072" h="196168">
                    <a:moveTo>
                      <a:pt x="0" y="77822"/>
                    </a:moveTo>
                    <a:cubicBezTo>
                      <a:pt x="96466" y="106194"/>
                      <a:pt x="192932" y="134566"/>
                      <a:pt x="262647" y="145915"/>
                    </a:cubicBezTo>
                    <a:cubicBezTo>
                      <a:pt x="332362" y="157264"/>
                      <a:pt x="346953" y="137809"/>
                      <a:pt x="418289" y="145915"/>
                    </a:cubicBezTo>
                    <a:cubicBezTo>
                      <a:pt x="489625" y="154021"/>
                      <a:pt x="543128" y="205902"/>
                      <a:pt x="690664" y="194553"/>
                    </a:cubicBezTo>
                    <a:cubicBezTo>
                      <a:pt x="838200" y="183204"/>
                      <a:pt x="1115438" y="110248"/>
                      <a:pt x="1303506" y="77822"/>
                    </a:cubicBezTo>
                    <a:cubicBezTo>
                      <a:pt x="1491574" y="45396"/>
                      <a:pt x="1655323" y="22698"/>
                      <a:pt x="1819072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3595A7D-2945-EA48-B3D2-1CCC9AC79EE6}"/>
                  </a:ext>
                </a:extLst>
              </p:cNvPr>
              <p:cNvSpPr txBox="1"/>
              <p:nvPr/>
            </p:nvSpPr>
            <p:spPr>
              <a:xfrm>
                <a:off x="4215699" y="5106051"/>
                <a:ext cx="5902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0</a:t>
                </a:r>
                <a:r>
                  <a:rPr lang="en-US" sz="4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 </a:t>
                </a:r>
                <a:r>
                  <a:rPr lang="en-US" sz="2000" baseline="300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b</a:t>
                </a:r>
                <a:r>
                  <a:rPr lang="en-US" sz="20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1</a:t>
                </a:r>
                <a:endParaRPr lang="en-US" sz="2000" dirty="0">
                  <a:solidFill>
                    <a:srgbClr val="0070C0"/>
                  </a:solidFill>
                  <a:latin typeface="Franklin Gothic Medium"/>
                  <a:cs typeface="Franklin Gothic Mediu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999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/>
              <a:t>Exponential Blow-up in Simulating </a:t>
            </a:r>
            <a:r>
              <a:rPr lang="en-US" sz="2800" dirty="0" err="1"/>
              <a:t>Nondeterminism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defRPr/>
                </a:pPr>
                <a:r>
                  <a:rPr lang="en-US" dirty="0"/>
                  <a:t>In general the DFA might need a state for every subset of states of the NFA</a:t>
                </a:r>
              </a:p>
              <a:p>
                <a:pPr lvl="1">
                  <a:defRPr/>
                </a:pPr>
                <a:r>
                  <a:rPr lang="en-US" dirty="0"/>
                  <a:t>Power set of the set of states of the NFA</a:t>
                </a:r>
              </a:p>
              <a:p>
                <a:pPr lvl="1">
                  <a:defRPr/>
                </a:pP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/>
                  <a:t>-state NFA yields DFA with at most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baseline="300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/>
                  <a:t> states</a:t>
                </a:r>
              </a:p>
              <a:p>
                <a:pPr lvl="1">
                  <a:defRPr/>
                </a:pPr>
                <a:r>
                  <a:rPr lang="en-US" dirty="0"/>
                  <a:t>We saw an example where roughly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baseline="300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/>
                  <a:t> is necessary</a:t>
                </a:r>
              </a:p>
              <a:p>
                <a:pPr lvl="2">
                  <a:defRPr/>
                </a:pPr>
                <a:r>
                  <a:rPr lang="en-US" sz="3000" dirty="0"/>
                  <a:t>“Is the </a:t>
                </a:r>
                <a14:m>
                  <m:oMath xmlns:m="http://schemas.openxmlformats.org/officeDocument/2006/math">
                    <m:r>
                      <a:rPr lang="en-US" sz="3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3000" baseline="30000" dirty="0"/>
                  <a:t>th</a:t>
                </a:r>
                <a:r>
                  <a:rPr lang="en-US" sz="3000" dirty="0"/>
                  <a:t> char from the end a 1?”</a:t>
                </a:r>
              </a:p>
              <a:p>
                <a:pPr lvl="2">
                  <a:defRPr/>
                </a:pPr>
                <a:endParaRPr lang="en-US" dirty="0"/>
              </a:p>
              <a:p>
                <a:pPr marL="0" indent="0">
                  <a:buNone/>
                  <a:defRPr/>
                </a:pPr>
                <a:r>
                  <a:rPr lang="en-US" dirty="0">
                    <a:solidFill>
                      <a:srgbClr val="7030A0"/>
                    </a:solidFill>
                  </a:rPr>
                  <a:t>The famous “P=NP?” question asks whether a similar blow-up is always necessary to get rid of </a:t>
                </a:r>
                <a:r>
                  <a:rPr lang="en-US" dirty="0" err="1">
                    <a:solidFill>
                      <a:srgbClr val="7030A0"/>
                    </a:solidFill>
                  </a:rPr>
                  <a:t>nondeterminism</a:t>
                </a:r>
                <a:r>
                  <a:rPr lang="en-US" dirty="0">
                    <a:solidFill>
                      <a:srgbClr val="7030A0"/>
                    </a:solidFill>
                  </a:rPr>
                  <a:t> for polynomial-time algorithms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423" r="-2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904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600" dirty="0">
                <a:solidFill>
                  <a:srgbClr val="C00000"/>
                </a:solidFill>
              </a:rPr>
              <a:t>B</a:t>
            </a:r>
            <a:r>
              <a:rPr lang="en-US" sz="2600" dirty="0"/>
              <a:t> = {binary palindromes} can’t be recognized by any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910" y="1067780"/>
            <a:ext cx="8793093" cy="5379159"/>
          </a:xfrm>
        </p:spPr>
        <p:txBody>
          <a:bodyPr>
            <a:normAutofit fontScale="85000" lnSpcReduction="10000"/>
          </a:bodyPr>
          <a:lstStyle/>
          <a:p>
            <a:pPr marL="57150" indent="0">
              <a:buNone/>
              <a:defRPr/>
            </a:pPr>
            <a:r>
              <a:rPr lang="en-US" sz="26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Suppose for contradiction that some DFA, </a:t>
            </a:r>
            <a:r>
              <a:rPr lang="en-US" sz="26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6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,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recognizes</a:t>
            </a:r>
            <a:r>
              <a:rPr lang="en-US" sz="26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  <a:r>
              <a:rPr lang="en-US" sz="26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.</a:t>
            </a:r>
          </a:p>
          <a:p>
            <a:pPr marL="57150" indent="0">
              <a:buNone/>
              <a:defRPr/>
            </a:pPr>
            <a:r>
              <a:rPr lang="en-US" sz="26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We show </a:t>
            </a:r>
            <a:r>
              <a:rPr lang="en-US" sz="26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6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accepts or rejects a string it shouldn’t.</a:t>
            </a:r>
          </a:p>
          <a:p>
            <a:pPr marL="57150" indent="0">
              <a:buNone/>
              <a:defRPr/>
            </a:pPr>
            <a:r>
              <a:rPr lang="en-US" sz="2600" dirty="0"/>
              <a:t>Consider </a:t>
            </a:r>
            <a:r>
              <a:rPr lang="en-US" sz="2600" dirty="0">
                <a:solidFill>
                  <a:srgbClr val="0070C0"/>
                </a:solidFill>
                <a:latin typeface="+mn-lt"/>
              </a:rPr>
              <a:t>S </a:t>
            </a:r>
            <a:r>
              <a:rPr lang="en-US" sz="2800" dirty="0">
                <a:solidFill>
                  <a:srgbClr val="0070C0"/>
                </a:solidFill>
                <a:latin typeface="+mn-lt"/>
              </a:rPr>
              <a:t>= {</a:t>
            </a:r>
            <a:r>
              <a:rPr lang="en-US" sz="2800" dirty="0">
                <a:solidFill>
                  <a:srgbClr val="0070C0"/>
                </a:solidFill>
                <a:latin typeface="+mn-lt"/>
                <a:ea typeface="Cambria Math" panose="02040503050406030204" pitchFamily="18" charset="0"/>
              </a:rPr>
              <a:t>1</a:t>
            </a:r>
            <a:r>
              <a:rPr lang="en-US" sz="2800" dirty="0">
                <a:solidFill>
                  <a:srgbClr val="0070C0"/>
                </a:solidFill>
                <a:latin typeface="+mn-lt"/>
                <a:sym typeface="Symbol"/>
              </a:rPr>
              <a:t>, 01, 001, 0001, 00001, ...}</a:t>
            </a:r>
            <a:r>
              <a:rPr lang="en-US" sz="28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2600" dirty="0">
                <a:solidFill>
                  <a:srgbClr val="0070C0"/>
                </a:solidFill>
                <a:latin typeface="+mn-lt"/>
              </a:rPr>
              <a:t>= </a:t>
            </a:r>
            <a:r>
              <a:rPr lang="en-US" sz="2600" dirty="0">
                <a:solidFill>
                  <a:srgbClr val="0070C0"/>
                </a:solidFill>
                <a:latin typeface="+mn-lt"/>
                <a:sym typeface="Symbol"/>
              </a:rPr>
              <a:t>{0</a:t>
            </a:r>
            <a:r>
              <a:rPr lang="en-US" sz="2600" baseline="30000" dirty="0">
                <a:solidFill>
                  <a:srgbClr val="0070C0"/>
                </a:solidFill>
                <a:latin typeface="+mn-lt"/>
                <a:sym typeface="Symbol"/>
              </a:rPr>
              <a:t>n</a:t>
            </a:r>
            <a:r>
              <a:rPr lang="en-US" sz="2600" dirty="0">
                <a:solidFill>
                  <a:srgbClr val="0070C0"/>
                </a:solidFill>
                <a:latin typeface="+mn-lt"/>
                <a:sym typeface="Symbol"/>
              </a:rPr>
              <a:t>1 : n </a:t>
            </a:r>
            <a:r>
              <a:rPr lang="en-US" sz="26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≥ 0}</a:t>
            </a:r>
            <a:r>
              <a:rPr lang="en-US" sz="2600" dirty="0">
                <a:latin typeface="Cambria Math" pitchFamily="18" charset="0"/>
                <a:ea typeface="Cambria Math" pitchFamily="18" charset="0"/>
                <a:sym typeface="Symbol"/>
              </a:rPr>
              <a:t>.</a:t>
            </a:r>
          </a:p>
          <a:p>
            <a:pPr marL="57150" lvl="0" indent="0">
              <a:buNone/>
              <a:defRPr/>
            </a:pPr>
            <a:r>
              <a:rPr lang="en-US" sz="26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Since there are finitely many states in </a:t>
            </a:r>
            <a:r>
              <a:rPr lang="en-US" sz="26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6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and infinitely many strings in </a:t>
            </a:r>
            <a:r>
              <a:rPr lang="en-US" sz="26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S</a:t>
            </a:r>
            <a:r>
              <a:rPr lang="en-US" sz="26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, there exist strings </a:t>
            </a:r>
            <a:r>
              <a:rPr lang="en-US" sz="26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0</a:t>
            </a:r>
            <a:r>
              <a:rPr lang="en-US" sz="2600" baseline="300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a</a:t>
            </a:r>
            <a:r>
              <a:rPr lang="en-US" sz="26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1</a:t>
            </a:r>
            <a:r>
              <a:rPr lang="en-US" sz="2600" dirty="0">
                <a:solidFill>
                  <a:srgbClr val="0070C0"/>
                </a:solidFill>
                <a:latin typeface="Calibri"/>
                <a:ea typeface="Cambria Math"/>
                <a:sym typeface="Symbol"/>
              </a:rPr>
              <a:t> ∈</a:t>
            </a:r>
            <a:r>
              <a:rPr lang="en-US" sz="2600" b="1" dirty="0">
                <a:solidFill>
                  <a:srgbClr val="0070C0"/>
                </a:solidFill>
                <a:latin typeface="Calibri"/>
                <a:ea typeface="Cambria Math"/>
                <a:sym typeface="Symbol"/>
              </a:rPr>
              <a:t> </a:t>
            </a:r>
            <a:r>
              <a:rPr lang="en-US" sz="26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S</a:t>
            </a:r>
            <a:r>
              <a:rPr lang="en-US" sz="26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</a:t>
            </a:r>
            <a:r>
              <a:rPr lang="en-US" sz="26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and </a:t>
            </a:r>
            <a:r>
              <a:rPr lang="en-US" sz="26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0</a:t>
            </a:r>
            <a:r>
              <a:rPr lang="en-US" sz="2600" baseline="300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b</a:t>
            </a:r>
            <a:r>
              <a:rPr lang="en-US" sz="26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1 </a:t>
            </a:r>
            <a:r>
              <a:rPr lang="en-US" sz="2600" dirty="0">
                <a:solidFill>
                  <a:srgbClr val="0070C0"/>
                </a:solidFill>
                <a:latin typeface="Calibri"/>
                <a:ea typeface="Cambria Math"/>
                <a:sym typeface="Symbol"/>
              </a:rPr>
              <a:t>∈</a:t>
            </a:r>
            <a:r>
              <a:rPr lang="en-US" sz="2600" b="1" dirty="0">
                <a:solidFill>
                  <a:srgbClr val="0070C0"/>
                </a:solidFill>
                <a:latin typeface="Calibri"/>
                <a:ea typeface="Cambria Math"/>
                <a:sym typeface="Symbol"/>
              </a:rPr>
              <a:t> </a:t>
            </a:r>
            <a:r>
              <a:rPr lang="en-US" sz="26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S</a:t>
            </a:r>
            <a:r>
              <a:rPr lang="en-US" sz="26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</a:t>
            </a:r>
            <a:r>
              <a:rPr lang="en-US" sz="26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with </a:t>
            </a:r>
            <a:r>
              <a:rPr lang="en-US" sz="2600" dirty="0" err="1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a≠b</a:t>
            </a:r>
            <a:r>
              <a:rPr lang="en-US" sz="26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/>
              </a:rPr>
              <a:t> </a:t>
            </a:r>
            <a:r>
              <a:rPr lang="en-US" sz="26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that end in the same state of </a:t>
            </a:r>
            <a:r>
              <a:rPr lang="en-US" sz="26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6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.</a:t>
            </a:r>
          </a:p>
          <a:p>
            <a:pPr marL="57150" indent="0">
              <a:buNone/>
              <a:defRPr/>
            </a:pPr>
            <a:r>
              <a:rPr lang="en-US" sz="26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Now, consider appending </a:t>
            </a:r>
            <a:r>
              <a:rPr lang="en-US" sz="26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0</a:t>
            </a:r>
            <a:r>
              <a:rPr lang="en-US" sz="26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a</a:t>
            </a:r>
            <a:r>
              <a:rPr lang="en-US" sz="26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to both strings. </a:t>
            </a:r>
            <a:r>
              <a:rPr lang="en-US" sz="28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</a:t>
            </a:r>
          </a:p>
          <a:p>
            <a:pPr marL="57150" indent="0">
              <a:buNone/>
              <a:defRPr/>
            </a:pPr>
            <a:endParaRPr lang="en-US" sz="2800" i="1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pPr marL="57150" indent="0">
              <a:buNone/>
              <a:defRPr/>
            </a:pPr>
            <a:endParaRPr lang="en-US" sz="2800" i="1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pPr marL="57150" indent="0">
              <a:buNone/>
              <a:defRPr/>
            </a:pPr>
            <a:endParaRPr lang="en-US" sz="2800" i="1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pPr marL="57150" indent="0">
              <a:buNone/>
              <a:defRPr/>
            </a:pPr>
            <a:r>
              <a:rPr lang="en-US" sz="28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Then, since </a:t>
            </a:r>
            <a:r>
              <a:rPr lang="en-US" sz="28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0</a:t>
            </a:r>
            <a:r>
              <a:rPr lang="en-US" sz="28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a</a:t>
            </a:r>
            <a:r>
              <a:rPr lang="en-US" sz="28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1</a:t>
            </a:r>
            <a:r>
              <a:rPr lang="en-US" sz="28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and </a:t>
            </a:r>
            <a:r>
              <a:rPr lang="en-US" sz="28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0</a:t>
            </a:r>
            <a:r>
              <a:rPr lang="en-US" sz="28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b</a:t>
            </a:r>
            <a:r>
              <a:rPr lang="en-US" sz="28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1</a:t>
            </a:r>
            <a:r>
              <a:rPr lang="en-US" sz="28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end in the same state, </a:t>
            </a:r>
            <a:r>
              <a:rPr lang="en-US" sz="28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0</a:t>
            </a:r>
            <a:r>
              <a:rPr lang="en-US" sz="28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a</a:t>
            </a:r>
            <a:r>
              <a:rPr lang="en-US" sz="28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10</a:t>
            </a:r>
            <a:r>
              <a:rPr lang="en-US" sz="28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a</a:t>
            </a:r>
            <a:r>
              <a:rPr lang="en-US" sz="2800" i="1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</a:t>
            </a:r>
            <a:r>
              <a:rPr lang="en-US" sz="28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and </a:t>
            </a:r>
            <a:r>
              <a:rPr lang="en-US" sz="28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0</a:t>
            </a:r>
            <a:r>
              <a:rPr lang="en-US" sz="28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b</a:t>
            </a:r>
            <a:r>
              <a:rPr lang="en-US" sz="28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10</a:t>
            </a:r>
            <a:r>
              <a:rPr lang="en-US" sz="28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a</a:t>
            </a:r>
            <a:r>
              <a:rPr lang="en-US" sz="28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also end in the same state, call it </a:t>
            </a:r>
            <a:r>
              <a:rPr lang="en-US" sz="2800" dirty="0">
                <a:solidFill>
                  <a:srgbClr val="C00000"/>
                </a:solidFill>
                <a:latin typeface="+mn-lt"/>
                <a:ea typeface="Cambria Math" pitchFamily="18" charset="0"/>
                <a:sym typeface="Symbol"/>
              </a:rPr>
              <a:t>q</a:t>
            </a:r>
            <a:r>
              <a:rPr lang="en-US" sz="28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.</a:t>
            </a:r>
          </a:p>
          <a:p>
            <a:pPr marL="57150" indent="0">
              <a:buNone/>
              <a:defRPr/>
            </a:pPr>
            <a:r>
              <a:rPr lang="en-US" sz="28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But then </a:t>
            </a:r>
            <a:r>
              <a:rPr lang="en-US" sz="2800" i="1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8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makes a mistake: </a:t>
            </a:r>
            <a:r>
              <a:rPr lang="en-US" sz="2800" dirty="0">
                <a:solidFill>
                  <a:srgbClr val="C00000"/>
                </a:solidFill>
                <a:latin typeface="+mn-lt"/>
                <a:ea typeface="Cambria Math" pitchFamily="18" charset="0"/>
                <a:sym typeface="Symbol"/>
              </a:rPr>
              <a:t>q</a:t>
            </a:r>
            <a:r>
              <a:rPr lang="en-US" sz="28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needs to be an accept state since </a:t>
            </a:r>
            <a:r>
              <a:rPr lang="en-US" sz="28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0</a:t>
            </a:r>
            <a:r>
              <a:rPr lang="en-US" sz="28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a</a:t>
            </a:r>
            <a:r>
              <a:rPr lang="en-US" sz="28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10</a:t>
            </a:r>
            <a:r>
              <a:rPr lang="en-US" sz="28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a</a:t>
            </a:r>
            <a:r>
              <a:rPr lang="en-US" sz="28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+mn-lt"/>
                <a:ea typeface="Cambria Math"/>
                <a:sym typeface="Symbol"/>
              </a:rPr>
              <a:t>∈</a:t>
            </a:r>
            <a:r>
              <a:rPr lang="en-US" sz="2800" b="1" i="1" dirty="0">
                <a:latin typeface="Cambria Math"/>
                <a:ea typeface="Cambria Math"/>
                <a:sym typeface="Symbol"/>
              </a:rPr>
              <a:t> </a:t>
            </a:r>
            <a:r>
              <a:rPr lang="en-US" sz="2800" i="1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  <a:r>
              <a:rPr lang="en-US" sz="28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, but </a:t>
            </a:r>
            <a:r>
              <a:rPr lang="en-US" sz="2800" i="1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8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would accept </a:t>
            </a:r>
            <a:r>
              <a:rPr lang="en-US" sz="28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0</a:t>
            </a:r>
            <a:r>
              <a:rPr lang="en-US" sz="28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b</a:t>
            </a:r>
            <a:r>
              <a:rPr lang="en-US" sz="28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10</a:t>
            </a:r>
            <a:r>
              <a:rPr lang="en-US" sz="28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a</a:t>
            </a:r>
            <a:r>
              <a:rPr lang="en-US" sz="2800" dirty="0">
                <a:latin typeface="+mn-lt"/>
                <a:ea typeface="Cambria Math" pitchFamily="18" charset="0"/>
                <a:sym typeface="Symbol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+mn-lt"/>
                <a:ea typeface="Cambria Math" charset="0"/>
                <a:cs typeface="Cambria Math" charset="0"/>
                <a:sym typeface="Symbol"/>
              </a:rPr>
              <a:t>∉</a:t>
            </a:r>
            <a:r>
              <a:rPr lang="en-US" sz="2800" dirty="0">
                <a:solidFill>
                  <a:srgbClr val="C00000"/>
                </a:solidFill>
                <a:latin typeface="+mn-lt"/>
                <a:ea typeface="Cambria Math"/>
                <a:sym typeface="Symbol"/>
              </a:rPr>
              <a:t> </a:t>
            </a:r>
            <a:r>
              <a:rPr lang="en-US" sz="2800" i="1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  <a:r>
              <a:rPr lang="en-US" sz="28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which is an error.</a:t>
            </a:r>
            <a:r>
              <a:rPr lang="en-US" sz="31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	</a:t>
            </a:r>
            <a:endParaRPr lang="en-US" sz="1800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495505" y="3636354"/>
            <a:ext cx="3977222" cy="933046"/>
            <a:chOff x="2646709" y="4573115"/>
            <a:chExt cx="3977222" cy="933046"/>
          </a:xfrm>
        </p:grpSpPr>
        <p:sp>
          <p:nvSpPr>
            <p:cNvPr id="6" name="TextBox 5"/>
            <p:cNvSpPr txBox="1"/>
            <p:nvPr/>
          </p:nvSpPr>
          <p:spPr>
            <a:xfrm>
              <a:off x="3973749" y="4573115"/>
              <a:ext cx="5934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0</a:t>
              </a:r>
              <a:r>
                <a:rPr lang="en-US" sz="2000" baseline="30000" dirty="0">
                  <a:solidFill>
                    <a:srgbClr val="0070C0"/>
                  </a:solidFill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a</a:t>
              </a:r>
              <a:r>
                <a:rPr lang="en-US" sz="200" dirty="0">
                  <a:solidFill>
                    <a:srgbClr val="0070C0"/>
                  </a:solidFill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a</a:t>
              </a:r>
              <a:r>
                <a:rPr lang="en-US" sz="2000" dirty="0">
                  <a:solidFill>
                    <a:srgbClr val="0070C0"/>
                  </a:solidFill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1</a:t>
              </a:r>
              <a:endParaRPr lang="en-US" sz="2000" dirty="0">
                <a:solidFill>
                  <a:srgbClr val="0070C0"/>
                </a:solidFill>
                <a:latin typeface="Franklin Gothic Medium"/>
                <a:cs typeface="Franklin Gothic Medium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646709" y="4710623"/>
              <a:ext cx="3977222" cy="795538"/>
              <a:chOff x="2646709" y="4710623"/>
              <a:chExt cx="3977222" cy="795538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646709" y="5015463"/>
                <a:ext cx="416022" cy="182880"/>
                <a:chOff x="3230369" y="5086888"/>
                <a:chExt cx="416022" cy="182880"/>
              </a:xfrm>
            </p:grpSpPr>
            <p:sp>
              <p:nvSpPr>
                <p:cNvPr id="16" name="Oval 15"/>
                <p:cNvSpPr>
                  <a:spLocks noChangeAspect="1"/>
                </p:cNvSpPr>
                <p:nvPr/>
              </p:nvSpPr>
              <p:spPr>
                <a:xfrm>
                  <a:off x="3463511" y="5086888"/>
                  <a:ext cx="182880" cy="1828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baseline="-25000" dirty="0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17" name="Straight Arrow Connector 16"/>
                <p:cNvCxnSpPr/>
                <p:nvPr/>
              </p:nvCxnSpPr>
              <p:spPr bwMode="auto">
                <a:xfrm>
                  <a:off x="3230369" y="5181687"/>
                  <a:ext cx="269875" cy="0"/>
                </a:xfrm>
                <a:prstGeom prst="straightConnector1">
                  <a:avLst/>
                </a:prstGeom>
                <a:ln w="57150">
                  <a:solidFill>
                    <a:srgbClr val="0070C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Oval 8"/>
              <p:cNvSpPr>
                <a:spLocks noChangeAspect="1"/>
              </p:cNvSpPr>
              <p:nvPr/>
            </p:nvSpPr>
            <p:spPr>
              <a:xfrm>
                <a:off x="4873837" y="495120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baseline="-25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3054485" y="4873419"/>
                <a:ext cx="1848255" cy="155781"/>
              </a:xfrm>
              <a:custGeom>
                <a:avLst/>
                <a:gdLst>
                  <a:gd name="connsiteX0" fmla="*/ 0 w 1848255"/>
                  <a:gd name="connsiteY0" fmla="*/ 155781 h 155781"/>
                  <a:gd name="connsiteX1" fmla="*/ 252919 w 1848255"/>
                  <a:gd name="connsiteY1" fmla="*/ 138 h 155781"/>
                  <a:gd name="connsiteX2" fmla="*/ 476655 w 1848255"/>
                  <a:gd name="connsiteY2" fmla="*/ 126598 h 155781"/>
                  <a:gd name="connsiteX3" fmla="*/ 933855 w 1848255"/>
                  <a:gd name="connsiteY3" fmla="*/ 39049 h 155781"/>
                  <a:gd name="connsiteX4" fmla="*/ 1206230 w 1848255"/>
                  <a:gd name="connsiteY4" fmla="*/ 126598 h 155781"/>
                  <a:gd name="connsiteX5" fmla="*/ 1614792 w 1848255"/>
                  <a:gd name="connsiteY5" fmla="*/ 19594 h 155781"/>
                  <a:gd name="connsiteX6" fmla="*/ 1848255 w 1848255"/>
                  <a:gd name="connsiteY6" fmla="*/ 107143 h 155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8255" h="155781">
                    <a:moveTo>
                      <a:pt x="0" y="155781"/>
                    </a:moveTo>
                    <a:cubicBezTo>
                      <a:pt x="86738" y="80391"/>
                      <a:pt x="173477" y="5002"/>
                      <a:pt x="252919" y="138"/>
                    </a:cubicBezTo>
                    <a:cubicBezTo>
                      <a:pt x="332361" y="-4726"/>
                      <a:pt x="363166" y="120113"/>
                      <a:pt x="476655" y="126598"/>
                    </a:cubicBezTo>
                    <a:cubicBezTo>
                      <a:pt x="590144" y="133083"/>
                      <a:pt x="812259" y="39049"/>
                      <a:pt x="933855" y="39049"/>
                    </a:cubicBezTo>
                    <a:cubicBezTo>
                      <a:pt x="1055451" y="39049"/>
                      <a:pt x="1092741" y="129840"/>
                      <a:pt x="1206230" y="126598"/>
                    </a:cubicBezTo>
                    <a:cubicBezTo>
                      <a:pt x="1319719" y="123356"/>
                      <a:pt x="1507788" y="22836"/>
                      <a:pt x="1614792" y="19594"/>
                    </a:cubicBezTo>
                    <a:cubicBezTo>
                      <a:pt x="1721796" y="16352"/>
                      <a:pt x="1785025" y="61747"/>
                      <a:pt x="1848255" y="10714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>
                <a:spLocks noChangeAspect="1"/>
              </p:cNvSpPr>
              <p:nvPr/>
            </p:nvSpPr>
            <p:spPr>
              <a:xfrm>
                <a:off x="6338125" y="4912537"/>
                <a:ext cx="285806" cy="2858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</a:rPr>
                  <a:t>q</a:t>
                </a:r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5048655" y="4910678"/>
                <a:ext cx="1303507" cy="155769"/>
              </a:xfrm>
              <a:custGeom>
                <a:avLst/>
                <a:gdLst>
                  <a:gd name="connsiteX0" fmla="*/ 0 w 1303507"/>
                  <a:gd name="connsiteY0" fmla="*/ 79611 h 155769"/>
                  <a:gd name="connsiteX1" fmla="*/ 155643 w 1303507"/>
                  <a:gd name="connsiteY1" fmla="*/ 1790 h 155769"/>
                  <a:gd name="connsiteX2" fmla="*/ 350196 w 1303507"/>
                  <a:gd name="connsiteY2" fmla="*/ 147705 h 155769"/>
                  <a:gd name="connsiteX3" fmla="*/ 1284051 w 1303507"/>
                  <a:gd name="connsiteY3" fmla="*/ 137977 h 155769"/>
                  <a:gd name="connsiteX4" fmla="*/ 1284051 w 1303507"/>
                  <a:gd name="connsiteY4" fmla="*/ 137977 h 155769"/>
                  <a:gd name="connsiteX5" fmla="*/ 1303507 w 1303507"/>
                  <a:gd name="connsiteY5" fmla="*/ 137977 h 155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03507" h="155769">
                    <a:moveTo>
                      <a:pt x="0" y="79611"/>
                    </a:moveTo>
                    <a:cubicBezTo>
                      <a:pt x="48638" y="35026"/>
                      <a:pt x="97277" y="-9559"/>
                      <a:pt x="155643" y="1790"/>
                    </a:cubicBezTo>
                    <a:cubicBezTo>
                      <a:pt x="214009" y="13139"/>
                      <a:pt x="162128" y="125007"/>
                      <a:pt x="350196" y="147705"/>
                    </a:cubicBezTo>
                    <a:cubicBezTo>
                      <a:pt x="538264" y="170403"/>
                      <a:pt x="1284051" y="137977"/>
                      <a:pt x="1284051" y="137977"/>
                    </a:cubicBezTo>
                    <a:lnTo>
                      <a:pt x="1284051" y="137977"/>
                    </a:lnTo>
                    <a:lnTo>
                      <a:pt x="1303507" y="137977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3064213" y="5077838"/>
                <a:ext cx="1819072" cy="196168"/>
              </a:xfrm>
              <a:custGeom>
                <a:avLst/>
                <a:gdLst>
                  <a:gd name="connsiteX0" fmla="*/ 0 w 1819072"/>
                  <a:gd name="connsiteY0" fmla="*/ 77822 h 196168"/>
                  <a:gd name="connsiteX1" fmla="*/ 262647 w 1819072"/>
                  <a:gd name="connsiteY1" fmla="*/ 145915 h 196168"/>
                  <a:gd name="connsiteX2" fmla="*/ 418289 w 1819072"/>
                  <a:gd name="connsiteY2" fmla="*/ 145915 h 196168"/>
                  <a:gd name="connsiteX3" fmla="*/ 690664 w 1819072"/>
                  <a:gd name="connsiteY3" fmla="*/ 194553 h 196168"/>
                  <a:gd name="connsiteX4" fmla="*/ 1303506 w 1819072"/>
                  <a:gd name="connsiteY4" fmla="*/ 77822 h 196168"/>
                  <a:gd name="connsiteX5" fmla="*/ 1819072 w 1819072"/>
                  <a:gd name="connsiteY5" fmla="*/ 0 h 196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9072" h="196168">
                    <a:moveTo>
                      <a:pt x="0" y="77822"/>
                    </a:moveTo>
                    <a:cubicBezTo>
                      <a:pt x="96466" y="106194"/>
                      <a:pt x="192932" y="134566"/>
                      <a:pt x="262647" y="145915"/>
                    </a:cubicBezTo>
                    <a:cubicBezTo>
                      <a:pt x="332362" y="157264"/>
                      <a:pt x="346953" y="137809"/>
                      <a:pt x="418289" y="145915"/>
                    </a:cubicBezTo>
                    <a:cubicBezTo>
                      <a:pt x="489625" y="154021"/>
                      <a:pt x="543128" y="205902"/>
                      <a:pt x="690664" y="194553"/>
                    </a:cubicBezTo>
                    <a:cubicBezTo>
                      <a:pt x="838200" y="183204"/>
                      <a:pt x="1115438" y="110248"/>
                      <a:pt x="1303506" y="77822"/>
                    </a:cubicBezTo>
                    <a:cubicBezTo>
                      <a:pt x="1491574" y="45396"/>
                      <a:pt x="1655323" y="22698"/>
                      <a:pt x="1819072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607843" y="4710623"/>
                <a:ext cx="4283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Franklin Gothic Medium"/>
                    <a:cs typeface="Franklin Gothic Medium"/>
                  </a:rPr>
                  <a:t>0</a:t>
                </a:r>
                <a:r>
                  <a:rPr lang="en-US" sz="2000" baseline="30000" dirty="0">
                    <a:solidFill>
                      <a:srgbClr val="0070C0"/>
                    </a:solidFill>
                    <a:latin typeface="Franklin Gothic Medium"/>
                    <a:cs typeface="Franklin Gothic Medium"/>
                  </a:rPr>
                  <a:t>a</a:t>
                </a:r>
                <a:endParaRPr lang="en-US" sz="2000" dirty="0">
                  <a:solidFill>
                    <a:srgbClr val="0070C0"/>
                  </a:solidFill>
                  <a:latin typeface="Franklin Gothic Medium"/>
                  <a:cs typeface="Franklin Gothic Medium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215699" y="5106051"/>
                <a:ext cx="5902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0</a:t>
                </a:r>
                <a:r>
                  <a:rPr lang="en-US" sz="4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 </a:t>
                </a:r>
                <a:r>
                  <a:rPr lang="en-US" sz="2000" baseline="300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b</a:t>
                </a:r>
                <a:r>
                  <a:rPr lang="en-US" sz="20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1</a:t>
                </a:r>
                <a:endParaRPr lang="en-US" sz="2000" dirty="0">
                  <a:solidFill>
                    <a:srgbClr val="0070C0"/>
                  </a:solidFill>
                  <a:latin typeface="Franklin Gothic Medium"/>
                  <a:cs typeface="Franklin Gothic Mediu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5781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600" dirty="0">
                <a:solidFill>
                  <a:srgbClr val="C00000"/>
                </a:solidFill>
              </a:rPr>
              <a:t>B</a:t>
            </a:r>
            <a:r>
              <a:rPr lang="en-US" sz="2600" dirty="0"/>
              <a:t> = {binary palindromes} can’t be recognized by any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911" y="1067780"/>
            <a:ext cx="8610600" cy="5379159"/>
          </a:xfrm>
        </p:spPr>
        <p:txBody>
          <a:bodyPr>
            <a:normAutofit fontScale="85000" lnSpcReduction="20000"/>
          </a:bodyPr>
          <a:lstStyle/>
          <a:p>
            <a:pPr marL="57150" indent="0">
              <a:buNone/>
              <a:defRPr/>
            </a:pPr>
            <a:r>
              <a:rPr lang="en-US" sz="26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Suppose for contradiction that some DFA, </a:t>
            </a:r>
            <a:r>
              <a:rPr lang="en-US" sz="26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6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,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recognizes</a:t>
            </a:r>
            <a:r>
              <a:rPr lang="en-US" sz="26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  <a:r>
              <a:rPr lang="en-US" sz="26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.</a:t>
            </a:r>
          </a:p>
          <a:p>
            <a:pPr marL="57150" indent="0">
              <a:buNone/>
              <a:defRPr/>
            </a:pPr>
            <a:r>
              <a:rPr lang="en-US" sz="26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We show </a:t>
            </a:r>
            <a:r>
              <a:rPr lang="en-US" sz="26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6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accepts or rejects a string it shouldn’t.</a:t>
            </a:r>
          </a:p>
          <a:p>
            <a:pPr marL="57150" indent="0">
              <a:buNone/>
              <a:defRPr/>
            </a:pPr>
            <a:r>
              <a:rPr lang="en-US" sz="2600" dirty="0"/>
              <a:t>Consider </a:t>
            </a:r>
            <a:r>
              <a:rPr lang="en-US" sz="2600" dirty="0">
                <a:solidFill>
                  <a:srgbClr val="0070C0"/>
                </a:solidFill>
                <a:latin typeface="+mn-lt"/>
              </a:rPr>
              <a:t>S </a:t>
            </a:r>
            <a:r>
              <a:rPr lang="en-US" sz="2800" dirty="0">
                <a:solidFill>
                  <a:srgbClr val="0070C0"/>
                </a:solidFill>
                <a:latin typeface="+mn-lt"/>
              </a:rPr>
              <a:t>= {</a:t>
            </a:r>
            <a:r>
              <a:rPr lang="en-US" sz="2800" dirty="0">
                <a:solidFill>
                  <a:srgbClr val="0070C0"/>
                </a:solidFill>
                <a:latin typeface="+mn-lt"/>
                <a:ea typeface="Cambria Math" panose="02040503050406030204" pitchFamily="18" charset="0"/>
              </a:rPr>
              <a:t>1</a:t>
            </a:r>
            <a:r>
              <a:rPr lang="en-US" sz="2800" dirty="0">
                <a:solidFill>
                  <a:srgbClr val="0070C0"/>
                </a:solidFill>
                <a:latin typeface="+mn-lt"/>
                <a:sym typeface="Symbol"/>
              </a:rPr>
              <a:t>, 01, 001, 0001, 00001, ...}</a:t>
            </a:r>
            <a:r>
              <a:rPr lang="en-US" sz="28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2600" dirty="0">
                <a:solidFill>
                  <a:srgbClr val="0070C0"/>
                </a:solidFill>
                <a:latin typeface="+mn-lt"/>
              </a:rPr>
              <a:t>= </a:t>
            </a:r>
            <a:r>
              <a:rPr lang="en-US" sz="2600" dirty="0">
                <a:solidFill>
                  <a:srgbClr val="0070C0"/>
                </a:solidFill>
                <a:latin typeface="+mn-lt"/>
                <a:sym typeface="Symbol"/>
              </a:rPr>
              <a:t>{0</a:t>
            </a:r>
            <a:r>
              <a:rPr lang="en-US" sz="2600" baseline="30000" dirty="0">
                <a:solidFill>
                  <a:srgbClr val="0070C0"/>
                </a:solidFill>
                <a:latin typeface="+mn-lt"/>
                <a:sym typeface="Symbol"/>
              </a:rPr>
              <a:t>n</a:t>
            </a:r>
            <a:r>
              <a:rPr lang="en-US" sz="2600" dirty="0">
                <a:solidFill>
                  <a:srgbClr val="0070C0"/>
                </a:solidFill>
                <a:latin typeface="+mn-lt"/>
                <a:sym typeface="Symbol"/>
              </a:rPr>
              <a:t>1 : n </a:t>
            </a:r>
            <a:r>
              <a:rPr lang="en-US" sz="26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≥ 0}</a:t>
            </a:r>
            <a:r>
              <a:rPr lang="en-US" sz="2600" dirty="0">
                <a:latin typeface="Cambria Math" pitchFamily="18" charset="0"/>
                <a:ea typeface="Cambria Math" pitchFamily="18" charset="0"/>
                <a:sym typeface="Symbol"/>
              </a:rPr>
              <a:t>.</a:t>
            </a:r>
          </a:p>
          <a:p>
            <a:pPr marL="57150" lvl="0" indent="0">
              <a:buNone/>
              <a:defRPr/>
            </a:pPr>
            <a:r>
              <a:rPr lang="en-US" sz="26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Since there are finitely many states in </a:t>
            </a:r>
            <a:r>
              <a:rPr lang="en-US" sz="26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6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and infinitely many strings in </a:t>
            </a:r>
            <a:r>
              <a:rPr lang="en-US" sz="26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S</a:t>
            </a:r>
            <a:r>
              <a:rPr lang="en-US" sz="26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, there exist strings </a:t>
            </a:r>
            <a:r>
              <a:rPr lang="en-US" sz="26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0</a:t>
            </a:r>
            <a:r>
              <a:rPr lang="en-US" sz="2600" baseline="300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a</a:t>
            </a:r>
            <a:r>
              <a:rPr lang="en-US" sz="26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1</a:t>
            </a:r>
            <a:r>
              <a:rPr lang="en-US" sz="2600" dirty="0">
                <a:solidFill>
                  <a:srgbClr val="0070C0"/>
                </a:solidFill>
                <a:latin typeface="Calibri"/>
                <a:ea typeface="Cambria Math"/>
                <a:sym typeface="Symbol"/>
              </a:rPr>
              <a:t> ∈</a:t>
            </a:r>
            <a:r>
              <a:rPr lang="en-US" sz="2600" b="1" dirty="0">
                <a:solidFill>
                  <a:srgbClr val="0070C0"/>
                </a:solidFill>
                <a:latin typeface="Calibri"/>
                <a:ea typeface="Cambria Math"/>
                <a:sym typeface="Symbol"/>
              </a:rPr>
              <a:t> </a:t>
            </a:r>
            <a:r>
              <a:rPr lang="en-US" sz="26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S</a:t>
            </a:r>
            <a:r>
              <a:rPr lang="en-US" sz="26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</a:t>
            </a:r>
            <a:r>
              <a:rPr lang="en-US" sz="26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and </a:t>
            </a:r>
            <a:r>
              <a:rPr lang="en-US" sz="26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0</a:t>
            </a:r>
            <a:r>
              <a:rPr lang="en-US" sz="2600" baseline="300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b</a:t>
            </a:r>
            <a:r>
              <a:rPr lang="en-US" sz="26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1 </a:t>
            </a:r>
            <a:r>
              <a:rPr lang="en-US" sz="2600" dirty="0">
                <a:solidFill>
                  <a:srgbClr val="0070C0"/>
                </a:solidFill>
                <a:latin typeface="Calibri"/>
                <a:ea typeface="Cambria Math"/>
                <a:sym typeface="Symbol"/>
              </a:rPr>
              <a:t>∈</a:t>
            </a:r>
            <a:r>
              <a:rPr lang="en-US" sz="2600" b="1" dirty="0">
                <a:solidFill>
                  <a:srgbClr val="0070C0"/>
                </a:solidFill>
                <a:latin typeface="Calibri"/>
                <a:ea typeface="Cambria Math"/>
                <a:sym typeface="Symbol"/>
              </a:rPr>
              <a:t> </a:t>
            </a:r>
            <a:r>
              <a:rPr lang="en-US" sz="26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S</a:t>
            </a:r>
            <a:r>
              <a:rPr lang="en-US" sz="26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</a:t>
            </a:r>
            <a:r>
              <a:rPr lang="en-US" sz="26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with </a:t>
            </a:r>
            <a:r>
              <a:rPr lang="en-US" sz="2600" dirty="0" err="1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a≠b</a:t>
            </a:r>
            <a:r>
              <a:rPr lang="en-US" sz="26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/>
              </a:rPr>
              <a:t> </a:t>
            </a:r>
            <a:r>
              <a:rPr lang="en-US" sz="26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that end in the same state of </a:t>
            </a:r>
            <a:r>
              <a:rPr lang="en-US" sz="26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6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.</a:t>
            </a:r>
          </a:p>
          <a:p>
            <a:pPr marL="57150" indent="0">
              <a:buNone/>
              <a:defRPr/>
            </a:pPr>
            <a:r>
              <a:rPr lang="en-US" sz="26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Now, consider appending </a:t>
            </a:r>
            <a:r>
              <a:rPr lang="en-US" sz="26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0</a:t>
            </a:r>
            <a:r>
              <a:rPr lang="en-US" sz="26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a</a:t>
            </a:r>
            <a:r>
              <a:rPr lang="en-US" sz="26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to both strings. </a:t>
            </a:r>
            <a:r>
              <a:rPr lang="en-US" sz="28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</a:t>
            </a:r>
          </a:p>
          <a:p>
            <a:pPr marL="57150" indent="0">
              <a:buNone/>
              <a:defRPr/>
            </a:pPr>
            <a:endParaRPr lang="en-US" sz="2800" i="1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pPr marL="57150" indent="0">
              <a:buNone/>
              <a:defRPr/>
            </a:pPr>
            <a:endParaRPr lang="en-US" sz="2800" i="1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pPr marL="57150" indent="0">
              <a:buNone/>
              <a:defRPr/>
            </a:pPr>
            <a:endParaRPr lang="en-US" sz="2800" i="1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pPr marL="57150" indent="0">
              <a:buNone/>
              <a:defRPr/>
            </a:pPr>
            <a:r>
              <a:rPr lang="en-US" sz="28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Then, since </a:t>
            </a:r>
            <a:r>
              <a:rPr lang="en-US" sz="28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0</a:t>
            </a:r>
            <a:r>
              <a:rPr lang="en-US" sz="28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a</a:t>
            </a:r>
            <a:r>
              <a:rPr lang="en-US" sz="28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1</a:t>
            </a:r>
            <a:r>
              <a:rPr lang="en-US" sz="28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and </a:t>
            </a:r>
            <a:r>
              <a:rPr lang="en-US" sz="28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0</a:t>
            </a:r>
            <a:r>
              <a:rPr lang="en-US" sz="28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b</a:t>
            </a:r>
            <a:r>
              <a:rPr lang="en-US" sz="28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1</a:t>
            </a:r>
            <a:r>
              <a:rPr lang="en-US" sz="28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end in the same state, </a:t>
            </a:r>
            <a:r>
              <a:rPr lang="en-US" sz="28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0</a:t>
            </a:r>
            <a:r>
              <a:rPr lang="en-US" sz="28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a</a:t>
            </a:r>
            <a:r>
              <a:rPr lang="en-US" sz="28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10</a:t>
            </a:r>
            <a:r>
              <a:rPr lang="en-US" sz="28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a</a:t>
            </a:r>
            <a:r>
              <a:rPr lang="en-US" sz="28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</a:t>
            </a:r>
            <a:r>
              <a:rPr lang="en-US" sz="28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and </a:t>
            </a:r>
            <a:r>
              <a:rPr lang="en-US" sz="28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0</a:t>
            </a:r>
            <a:r>
              <a:rPr lang="en-US" sz="28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b</a:t>
            </a:r>
            <a:r>
              <a:rPr lang="en-US" sz="28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10</a:t>
            </a:r>
            <a:r>
              <a:rPr lang="en-US" sz="28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a</a:t>
            </a:r>
            <a:r>
              <a:rPr lang="en-US" sz="28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also end in the same state, call it </a:t>
            </a:r>
            <a:r>
              <a:rPr lang="en-US" sz="2800" dirty="0">
                <a:solidFill>
                  <a:srgbClr val="C00000"/>
                </a:solidFill>
                <a:latin typeface="+mn-lt"/>
                <a:ea typeface="Cambria Math" pitchFamily="18" charset="0"/>
                <a:sym typeface="Symbol"/>
              </a:rPr>
              <a:t>q</a:t>
            </a:r>
            <a:r>
              <a:rPr lang="en-US" sz="28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.  But then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8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must make a mistake: </a:t>
            </a:r>
            <a:r>
              <a:rPr lang="en-US" sz="2800" dirty="0">
                <a:solidFill>
                  <a:srgbClr val="C00000"/>
                </a:solidFill>
                <a:latin typeface="+mn-lt"/>
                <a:ea typeface="Cambria Math" pitchFamily="18" charset="0"/>
                <a:sym typeface="Symbol"/>
              </a:rPr>
              <a:t>q</a:t>
            </a:r>
            <a:r>
              <a:rPr lang="en-US" sz="28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needs to be an accept state since </a:t>
            </a:r>
            <a:r>
              <a:rPr lang="en-US" sz="28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0</a:t>
            </a:r>
            <a:r>
              <a:rPr lang="en-US" sz="28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a</a:t>
            </a:r>
            <a:r>
              <a:rPr lang="en-US" sz="28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10</a:t>
            </a:r>
            <a:r>
              <a:rPr lang="en-US" sz="28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a</a:t>
            </a:r>
            <a:r>
              <a:rPr lang="en-US" sz="28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+mn-lt"/>
                <a:ea typeface="Cambria Math"/>
                <a:sym typeface="Symbol"/>
              </a:rPr>
              <a:t>∈</a:t>
            </a:r>
            <a:r>
              <a:rPr lang="en-US" sz="2800" b="1" dirty="0">
                <a:latin typeface="Cambria Math"/>
                <a:ea typeface="Cambria Math"/>
                <a:sym typeface="Symbol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  <a:r>
              <a:rPr lang="en-US" sz="28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, but then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8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would accept </a:t>
            </a:r>
            <a:r>
              <a:rPr lang="en-US" sz="28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0</a:t>
            </a:r>
            <a:r>
              <a:rPr lang="en-US" sz="28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b</a:t>
            </a:r>
            <a:r>
              <a:rPr lang="en-US" sz="28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10</a:t>
            </a:r>
            <a:r>
              <a:rPr lang="en-US" sz="28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a</a:t>
            </a:r>
            <a:r>
              <a:rPr lang="en-US" sz="2800" dirty="0">
                <a:latin typeface="+mn-lt"/>
                <a:ea typeface="Cambria Math" pitchFamily="18" charset="0"/>
                <a:sym typeface="Symbol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+mn-lt"/>
                <a:ea typeface="Cambria Math" charset="0"/>
                <a:cs typeface="Cambria Math" charset="0"/>
                <a:sym typeface="Symbol"/>
              </a:rPr>
              <a:t>∉</a:t>
            </a:r>
            <a:r>
              <a:rPr lang="en-US" sz="2800" dirty="0">
                <a:solidFill>
                  <a:srgbClr val="C00000"/>
                </a:solidFill>
                <a:latin typeface="+mn-lt"/>
                <a:ea typeface="Cambria Math"/>
                <a:sym typeface="Symbol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  <a:r>
              <a:rPr lang="en-US" sz="28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which is an error.</a:t>
            </a:r>
            <a:r>
              <a:rPr lang="en-US" sz="31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	</a:t>
            </a:r>
          </a:p>
          <a:p>
            <a:pPr marL="57150" indent="0">
              <a:buNone/>
              <a:defRPr/>
            </a:pPr>
            <a:r>
              <a:rPr lang="en-US" sz="28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This is a contradiction since we assumed that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8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recognizes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  <a:r>
              <a:rPr lang="en-US" sz="28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. Thus, no DFA recognizes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  <a:r>
              <a:rPr lang="en-US" sz="28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495505" y="3636354"/>
            <a:ext cx="3977222" cy="933046"/>
            <a:chOff x="2646709" y="4573115"/>
            <a:chExt cx="3977222" cy="933046"/>
          </a:xfrm>
        </p:grpSpPr>
        <p:sp>
          <p:nvSpPr>
            <p:cNvPr id="6" name="TextBox 5"/>
            <p:cNvSpPr txBox="1"/>
            <p:nvPr/>
          </p:nvSpPr>
          <p:spPr>
            <a:xfrm>
              <a:off x="3973749" y="4573115"/>
              <a:ext cx="5934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0</a:t>
              </a:r>
              <a:r>
                <a:rPr lang="en-US" sz="2000" baseline="30000" dirty="0">
                  <a:solidFill>
                    <a:srgbClr val="0070C0"/>
                  </a:solidFill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a</a:t>
              </a:r>
              <a:r>
                <a:rPr lang="en-US" sz="200" dirty="0">
                  <a:solidFill>
                    <a:srgbClr val="0070C0"/>
                  </a:solidFill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a</a:t>
              </a:r>
              <a:r>
                <a:rPr lang="en-US" sz="2000" dirty="0">
                  <a:solidFill>
                    <a:srgbClr val="0070C0"/>
                  </a:solidFill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1</a:t>
              </a:r>
              <a:endParaRPr lang="en-US" sz="2000" dirty="0">
                <a:solidFill>
                  <a:srgbClr val="0070C0"/>
                </a:solidFill>
                <a:latin typeface="Franklin Gothic Medium"/>
                <a:cs typeface="Franklin Gothic Medium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646709" y="4710623"/>
              <a:ext cx="3977222" cy="795538"/>
              <a:chOff x="2646709" y="4710623"/>
              <a:chExt cx="3977222" cy="795538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646709" y="5015463"/>
                <a:ext cx="416022" cy="182880"/>
                <a:chOff x="3230369" y="5086888"/>
                <a:chExt cx="416022" cy="182880"/>
              </a:xfrm>
            </p:grpSpPr>
            <p:sp>
              <p:nvSpPr>
                <p:cNvPr id="16" name="Oval 15"/>
                <p:cNvSpPr>
                  <a:spLocks noChangeAspect="1"/>
                </p:cNvSpPr>
                <p:nvPr/>
              </p:nvSpPr>
              <p:spPr>
                <a:xfrm>
                  <a:off x="3463511" y="5086888"/>
                  <a:ext cx="182880" cy="1828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baseline="-25000" dirty="0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17" name="Straight Arrow Connector 16"/>
                <p:cNvCxnSpPr/>
                <p:nvPr/>
              </p:nvCxnSpPr>
              <p:spPr bwMode="auto">
                <a:xfrm>
                  <a:off x="3230369" y="5181687"/>
                  <a:ext cx="269875" cy="0"/>
                </a:xfrm>
                <a:prstGeom prst="straightConnector1">
                  <a:avLst/>
                </a:prstGeom>
                <a:ln w="57150">
                  <a:solidFill>
                    <a:srgbClr val="0070C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Oval 8"/>
              <p:cNvSpPr>
                <a:spLocks noChangeAspect="1"/>
              </p:cNvSpPr>
              <p:nvPr/>
            </p:nvSpPr>
            <p:spPr>
              <a:xfrm>
                <a:off x="4873837" y="495120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baseline="-25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3054485" y="4873419"/>
                <a:ext cx="1848255" cy="155781"/>
              </a:xfrm>
              <a:custGeom>
                <a:avLst/>
                <a:gdLst>
                  <a:gd name="connsiteX0" fmla="*/ 0 w 1848255"/>
                  <a:gd name="connsiteY0" fmla="*/ 155781 h 155781"/>
                  <a:gd name="connsiteX1" fmla="*/ 252919 w 1848255"/>
                  <a:gd name="connsiteY1" fmla="*/ 138 h 155781"/>
                  <a:gd name="connsiteX2" fmla="*/ 476655 w 1848255"/>
                  <a:gd name="connsiteY2" fmla="*/ 126598 h 155781"/>
                  <a:gd name="connsiteX3" fmla="*/ 933855 w 1848255"/>
                  <a:gd name="connsiteY3" fmla="*/ 39049 h 155781"/>
                  <a:gd name="connsiteX4" fmla="*/ 1206230 w 1848255"/>
                  <a:gd name="connsiteY4" fmla="*/ 126598 h 155781"/>
                  <a:gd name="connsiteX5" fmla="*/ 1614792 w 1848255"/>
                  <a:gd name="connsiteY5" fmla="*/ 19594 h 155781"/>
                  <a:gd name="connsiteX6" fmla="*/ 1848255 w 1848255"/>
                  <a:gd name="connsiteY6" fmla="*/ 107143 h 155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8255" h="155781">
                    <a:moveTo>
                      <a:pt x="0" y="155781"/>
                    </a:moveTo>
                    <a:cubicBezTo>
                      <a:pt x="86738" y="80391"/>
                      <a:pt x="173477" y="5002"/>
                      <a:pt x="252919" y="138"/>
                    </a:cubicBezTo>
                    <a:cubicBezTo>
                      <a:pt x="332361" y="-4726"/>
                      <a:pt x="363166" y="120113"/>
                      <a:pt x="476655" y="126598"/>
                    </a:cubicBezTo>
                    <a:cubicBezTo>
                      <a:pt x="590144" y="133083"/>
                      <a:pt x="812259" y="39049"/>
                      <a:pt x="933855" y="39049"/>
                    </a:cubicBezTo>
                    <a:cubicBezTo>
                      <a:pt x="1055451" y="39049"/>
                      <a:pt x="1092741" y="129840"/>
                      <a:pt x="1206230" y="126598"/>
                    </a:cubicBezTo>
                    <a:cubicBezTo>
                      <a:pt x="1319719" y="123356"/>
                      <a:pt x="1507788" y="22836"/>
                      <a:pt x="1614792" y="19594"/>
                    </a:cubicBezTo>
                    <a:cubicBezTo>
                      <a:pt x="1721796" y="16352"/>
                      <a:pt x="1785025" y="61747"/>
                      <a:pt x="1848255" y="10714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>
                <a:spLocks noChangeAspect="1"/>
              </p:cNvSpPr>
              <p:nvPr/>
            </p:nvSpPr>
            <p:spPr>
              <a:xfrm>
                <a:off x="6338125" y="4912537"/>
                <a:ext cx="285806" cy="2858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</a:rPr>
                  <a:t>q</a:t>
                </a:r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5048655" y="4910678"/>
                <a:ext cx="1303507" cy="155769"/>
              </a:xfrm>
              <a:custGeom>
                <a:avLst/>
                <a:gdLst>
                  <a:gd name="connsiteX0" fmla="*/ 0 w 1303507"/>
                  <a:gd name="connsiteY0" fmla="*/ 79611 h 155769"/>
                  <a:gd name="connsiteX1" fmla="*/ 155643 w 1303507"/>
                  <a:gd name="connsiteY1" fmla="*/ 1790 h 155769"/>
                  <a:gd name="connsiteX2" fmla="*/ 350196 w 1303507"/>
                  <a:gd name="connsiteY2" fmla="*/ 147705 h 155769"/>
                  <a:gd name="connsiteX3" fmla="*/ 1284051 w 1303507"/>
                  <a:gd name="connsiteY3" fmla="*/ 137977 h 155769"/>
                  <a:gd name="connsiteX4" fmla="*/ 1284051 w 1303507"/>
                  <a:gd name="connsiteY4" fmla="*/ 137977 h 155769"/>
                  <a:gd name="connsiteX5" fmla="*/ 1303507 w 1303507"/>
                  <a:gd name="connsiteY5" fmla="*/ 137977 h 155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03507" h="155769">
                    <a:moveTo>
                      <a:pt x="0" y="79611"/>
                    </a:moveTo>
                    <a:cubicBezTo>
                      <a:pt x="48638" y="35026"/>
                      <a:pt x="97277" y="-9559"/>
                      <a:pt x="155643" y="1790"/>
                    </a:cubicBezTo>
                    <a:cubicBezTo>
                      <a:pt x="214009" y="13139"/>
                      <a:pt x="162128" y="125007"/>
                      <a:pt x="350196" y="147705"/>
                    </a:cubicBezTo>
                    <a:cubicBezTo>
                      <a:pt x="538264" y="170403"/>
                      <a:pt x="1284051" y="137977"/>
                      <a:pt x="1284051" y="137977"/>
                    </a:cubicBezTo>
                    <a:lnTo>
                      <a:pt x="1284051" y="137977"/>
                    </a:lnTo>
                    <a:lnTo>
                      <a:pt x="1303507" y="137977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3064213" y="5077838"/>
                <a:ext cx="1819072" cy="196168"/>
              </a:xfrm>
              <a:custGeom>
                <a:avLst/>
                <a:gdLst>
                  <a:gd name="connsiteX0" fmla="*/ 0 w 1819072"/>
                  <a:gd name="connsiteY0" fmla="*/ 77822 h 196168"/>
                  <a:gd name="connsiteX1" fmla="*/ 262647 w 1819072"/>
                  <a:gd name="connsiteY1" fmla="*/ 145915 h 196168"/>
                  <a:gd name="connsiteX2" fmla="*/ 418289 w 1819072"/>
                  <a:gd name="connsiteY2" fmla="*/ 145915 h 196168"/>
                  <a:gd name="connsiteX3" fmla="*/ 690664 w 1819072"/>
                  <a:gd name="connsiteY3" fmla="*/ 194553 h 196168"/>
                  <a:gd name="connsiteX4" fmla="*/ 1303506 w 1819072"/>
                  <a:gd name="connsiteY4" fmla="*/ 77822 h 196168"/>
                  <a:gd name="connsiteX5" fmla="*/ 1819072 w 1819072"/>
                  <a:gd name="connsiteY5" fmla="*/ 0 h 196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9072" h="196168">
                    <a:moveTo>
                      <a:pt x="0" y="77822"/>
                    </a:moveTo>
                    <a:cubicBezTo>
                      <a:pt x="96466" y="106194"/>
                      <a:pt x="192932" y="134566"/>
                      <a:pt x="262647" y="145915"/>
                    </a:cubicBezTo>
                    <a:cubicBezTo>
                      <a:pt x="332362" y="157264"/>
                      <a:pt x="346953" y="137809"/>
                      <a:pt x="418289" y="145915"/>
                    </a:cubicBezTo>
                    <a:cubicBezTo>
                      <a:pt x="489625" y="154021"/>
                      <a:pt x="543128" y="205902"/>
                      <a:pt x="690664" y="194553"/>
                    </a:cubicBezTo>
                    <a:cubicBezTo>
                      <a:pt x="838200" y="183204"/>
                      <a:pt x="1115438" y="110248"/>
                      <a:pt x="1303506" y="77822"/>
                    </a:cubicBezTo>
                    <a:cubicBezTo>
                      <a:pt x="1491574" y="45396"/>
                      <a:pt x="1655323" y="22698"/>
                      <a:pt x="1819072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700408" y="4710623"/>
                <a:ext cx="4283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Franklin Gothic Medium"/>
                    <a:cs typeface="Franklin Gothic Medium"/>
                  </a:rPr>
                  <a:t>0</a:t>
                </a:r>
                <a:r>
                  <a:rPr lang="en-US" sz="2000" baseline="30000" dirty="0">
                    <a:solidFill>
                      <a:srgbClr val="0070C0"/>
                    </a:solidFill>
                    <a:latin typeface="Franklin Gothic Medium"/>
                    <a:cs typeface="Franklin Gothic Medium"/>
                  </a:rPr>
                  <a:t>a</a:t>
                </a:r>
                <a:endParaRPr lang="en-US" sz="2000" dirty="0">
                  <a:solidFill>
                    <a:srgbClr val="0070C0"/>
                  </a:solidFill>
                  <a:latin typeface="Franklin Gothic Medium"/>
                  <a:cs typeface="Franklin Gothic Medium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215699" y="5106051"/>
                <a:ext cx="5902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0</a:t>
                </a:r>
                <a:r>
                  <a:rPr lang="en-US" sz="4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 </a:t>
                </a:r>
                <a:r>
                  <a:rPr lang="en-US" sz="2000" baseline="300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b</a:t>
                </a:r>
                <a:r>
                  <a:rPr lang="en-US" sz="20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1</a:t>
                </a:r>
                <a:endParaRPr lang="en-US" sz="2000" dirty="0">
                  <a:solidFill>
                    <a:srgbClr val="0070C0"/>
                  </a:solidFill>
                  <a:latin typeface="Franklin Gothic Medium"/>
                  <a:cs typeface="Franklin Gothic Mediu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956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that a Language </a:t>
            </a:r>
            <a:r>
              <a:rPr lang="en-US" dirty="0">
                <a:solidFill>
                  <a:srgbClr val="C00000"/>
                </a:solidFill>
              </a:rPr>
              <a:t>L</a:t>
            </a:r>
            <a:r>
              <a:rPr lang="en-US" dirty="0"/>
              <a:t> is not regular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881280"/>
            <a:ext cx="8415867" cy="51408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“Suppose for contradiction that some DFA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recognizes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L</a:t>
            </a:r>
            <a:r>
              <a:rPr lang="en-US" sz="2400" dirty="0"/>
              <a:t>.” 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Consider an </a:t>
            </a:r>
            <a:r>
              <a:rPr lang="en-US" sz="2400" b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INFINITE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set </a:t>
            </a:r>
            <a:r>
              <a:rPr lang="en-US" sz="24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S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of </a:t>
            </a:r>
            <a:r>
              <a:rPr lang="en-US" sz="2400" dirty="0" err="1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prefxes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(which we intend to complete later).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It is imperative that for </a:t>
            </a:r>
            <a:r>
              <a:rPr lang="en-US" sz="2400" b="1" i="1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every pair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of strings in our set there is an </a:t>
            </a:r>
            <a:r>
              <a:rPr lang="en-US" sz="2400" u="sng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“accept” completion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that the two strings DO NOT SHARE.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“Since </a:t>
            </a:r>
            <a:r>
              <a:rPr lang="en-US" sz="2400" b="1" dirty="0">
                <a:solidFill>
                  <a:srgbClr val="0070C0"/>
                </a:solidFill>
              </a:rPr>
              <a:t>S</a:t>
            </a:r>
            <a:r>
              <a:rPr lang="en-US" sz="2400" dirty="0"/>
              <a:t> is infinite and </a:t>
            </a:r>
            <a:r>
              <a:rPr lang="en-US" sz="2400" b="1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 has finitely many states, there must be two strings </a:t>
            </a:r>
            <a:r>
              <a:rPr lang="en-US" sz="2400" b="1" dirty="0" err="1">
                <a:solidFill>
                  <a:srgbClr val="0070C0"/>
                </a:solidFill>
              </a:rPr>
              <a:t>s</a:t>
            </a:r>
            <a:r>
              <a:rPr lang="en-US" sz="2400" b="1" baseline="-25000" dirty="0" err="1">
                <a:solidFill>
                  <a:srgbClr val="0070C0"/>
                </a:solidFill>
              </a:rPr>
              <a:t>a</a:t>
            </a:r>
            <a:r>
              <a:rPr lang="en-US" sz="2400" dirty="0"/>
              <a:t> and </a:t>
            </a:r>
            <a:r>
              <a:rPr lang="en-US" sz="2400" b="1" dirty="0" err="1">
                <a:solidFill>
                  <a:srgbClr val="0070C0"/>
                </a:solidFill>
              </a:rPr>
              <a:t>s</a:t>
            </a:r>
            <a:r>
              <a:rPr lang="en-US" sz="2400" b="1" baseline="-25000" dirty="0" err="1">
                <a:solidFill>
                  <a:srgbClr val="0070C0"/>
                </a:solidFill>
              </a:rPr>
              <a:t>b</a:t>
            </a:r>
            <a:r>
              <a:rPr lang="en-US" sz="2400" dirty="0"/>
              <a:t> in </a:t>
            </a:r>
            <a:r>
              <a:rPr lang="en-US" sz="2400" b="1" dirty="0">
                <a:solidFill>
                  <a:srgbClr val="C00000"/>
                </a:solidFill>
              </a:rPr>
              <a:t>S</a:t>
            </a:r>
            <a:r>
              <a:rPr lang="en-US" sz="2400" dirty="0"/>
              <a:t> for </a:t>
            </a:r>
            <a:r>
              <a:rPr lang="en-US" sz="2400" b="1" dirty="0" err="1">
                <a:solidFill>
                  <a:srgbClr val="0070C0"/>
                </a:solidFill>
              </a:rPr>
              <a:t>s</a:t>
            </a:r>
            <a:r>
              <a:rPr lang="en-US" sz="2400" b="1" baseline="-25000" dirty="0" err="1">
                <a:solidFill>
                  <a:srgbClr val="0070C0"/>
                </a:solidFill>
              </a:rPr>
              <a:t>a</a:t>
            </a:r>
            <a:r>
              <a:rPr lang="en-US" sz="2400" b="1" baseline="-250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≠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s</a:t>
            </a:r>
            <a:r>
              <a:rPr lang="en-US" sz="2400" b="1" baseline="-25000" dirty="0" err="1">
                <a:solidFill>
                  <a:srgbClr val="0070C0"/>
                </a:solidFill>
              </a:rPr>
              <a:t>b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that end up at the same state of </a:t>
            </a:r>
            <a:r>
              <a:rPr lang="en-US" sz="2400" b="1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.”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Consider appending the (correct) completion </a:t>
            </a:r>
            <a:r>
              <a:rPr lang="en-US" sz="2400" b="1" dirty="0">
                <a:solidFill>
                  <a:srgbClr val="0070C0"/>
                </a:solidFill>
              </a:rPr>
              <a:t>t</a:t>
            </a:r>
            <a:r>
              <a:rPr lang="en-US" sz="2400" dirty="0"/>
              <a:t> to each of the two strings.</a:t>
            </a:r>
            <a:endParaRPr lang="en-US" sz="2400" b="1" dirty="0"/>
          </a:p>
          <a:p>
            <a:pPr marL="571500" indent="-514350">
              <a:buFont typeface="+mj-lt"/>
              <a:buAutoNum type="arabicPeriod"/>
            </a:pPr>
            <a:r>
              <a:rPr lang="en-US" sz="2400" dirty="0"/>
              <a:t>“Since </a:t>
            </a:r>
            <a:r>
              <a:rPr lang="en-US" sz="2400" b="1" dirty="0" err="1">
                <a:solidFill>
                  <a:srgbClr val="0070C0"/>
                </a:solidFill>
              </a:rPr>
              <a:t>s</a:t>
            </a:r>
            <a:r>
              <a:rPr lang="en-US" sz="2400" b="1" baseline="-25000" dirty="0" err="1">
                <a:solidFill>
                  <a:srgbClr val="0070C0"/>
                </a:solidFill>
              </a:rPr>
              <a:t>a</a:t>
            </a:r>
            <a:r>
              <a:rPr lang="en-US" sz="2400" dirty="0"/>
              <a:t> and </a:t>
            </a:r>
            <a:r>
              <a:rPr lang="en-US" sz="2400" b="1" dirty="0" err="1">
                <a:solidFill>
                  <a:srgbClr val="0070C0"/>
                </a:solidFill>
              </a:rPr>
              <a:t>s</a:t>
            </a:r>
            <a:r>
              <a:rPr lang="en-US" sz="2400" b="1" baseline="-25000" dirty="0" err="1">
                <a:solidFill>
                  <a:srgbClr val="0070C0"/>
                </a:solidFill>
              </a:rPr>
              <a:t>b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both end up at the same state of </a:t>
            </a:r>
            <a:r>
              <a:rPr lang="en-US" sz="2400" b="1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, and we appended the same string </a:t>
            </a:r>
            <a:r>
              <a:rPr lang="en-US" sz="2400" b="1" dirty="0">
                <a:solidFill>
                  <a:srgbClr val="0070C0"/>
                </a:solidFill>
              </a:rPr>
              <a:t>t</a:t>
            </a:r>
            <a:r>
              <a:rPr lang="en-US" sz="2400" dirty="0"/>
              <a:t>, both </a:t>
            </a:r>
            <a:r>
              <a:rPr lang="en-US" sz="2400" b="1" dirty="0">
                <a:solidFill>
                  <a:srgbClr val="0070C0"/>
                </a:solidFill>
              </a:rPr>
              <a:t>s</a:t>
            </a:r>
            <a:r>
              <a:rPr lang="en-US" sz="2400" b="1" baseline="-25000" dirty="0">
                <a:solidFill>
                  <a:srgbClr val="0070C0"/>
                </a:solidFill>
              </a:rPr>
              <a:t>a</a:t>
            </a:r>
            <a:r>
              <a:rPr lang="en-US" sz="2400" b="1" dirty="0">
                <a:solidFill>
                  <a:srgbClr val="0070C0"/>
                </a:solidFill>
              </a:rPr>
              <a:t>t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/>
                <a:sym typeface="Symbol"/>
              </a:rPr>
              <a:t> </a:t>
            </a:r>
            <a:r>
              <a:rPr lang="en-US" sz="2400" dirty="0"/>
              <a:t>and </a:t>
            </a:r>
            <a:r>
              <a:rPr lang="en-US" sz="2400" b="1" dirty="0" err="1">
                <a:solidFill>
                  <a:srgbClr val="0070C0"/>
                </a:solidFill>
              </a:rPr>
              <a:t>s</a:t>
            </a:r>
            <a:r>
              <a:rPr lang="en-US" sz="2400" b="1" baseline="-25000" dirty="0" err="1">
                <a:solidFill>
                  <a:srgbClr val="0070C0"/>
                </a:solidFill>
              </a:rPr>
              <a:t>b</a:t>
            </a:r>
            <a:r>
              <a:rPr lang="en-US" sz="2400" b="1" dirty="0" err="1">
                <a:solidFill>
                  <a:srgbClr val="0070C0"/>
                </a:solidFill>
              </a:rPr>
              <a:t>t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/>
                <a:sym typeface="Symbol"/>
              </a:rPr>
              <a:t> </a:t>
            </a:r>
            <a:r>
              <a:rPr lang="en-US" sz="2400" dirty="0"/>
              <a:t>end at the same state </a:t>
            </a:r>
            <a:r>
              <a:rPr lang="en-US" sz="2400" dirty="0">
                <a:solidFill>
                  <a:srgbClr val="C00000"/>
                </a:solidFill>
              </a:rPr>
              <a:t>q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rgbClr val="C00000"/>
                </a:solidFill>
              </a:rPr>
              <a:t>M</a:t>
            </a:r>
            <a:r>
              <a:rPr lang="en-US" sz="2400" b="1" dirty="0"/>
              <a:t>.   </a:t>
            </a:r>
            <a:r>
              <a:rPr lang="en-US" sz="2400" dirty="0"/>
              <a:t>Since </a:t>
            </a:r>
            <a:r>
              <a:rPr lang="en-US" sz="2400" b="1" dirty="0">
                <a:solidFill>
                  <a:srgbClr val="0070C0"/>
                </a:solidFill>
              </a:rPr>
              <a:t>s</a:t>
            </a:r>
            <a:r>
              <a:rPr lang="en-US" sz="2400" b="1" baseline="-25000" dirty="0">
                <a:solidFill>
                  <a:srgbClr val="0070C0"/>
                </a:solidFill>
              </a:rPr>
              <a:t>a</a:t>
            </a:r>
            <a:r>
              <a:rPr lang="en-US" sz="2400" b="1" dirty="0">
                <a:solidFill>
                  <a:srgbClr val="0070C0"/>
                </a:solidFill>
              </a:rPr>
              <a:t>t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/>
                <a:sym typeface="Symbol"/>
              </a:rPr>
              <a:t> ∈ </a:t>
            </a:r>
            <a:r>
              <a:rPr lang="en-US" sz="2400" b="1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L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and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s</a:t>
            </a:r>
            <a:r>
              <a:rPr lang="en-US" sz="2400" b="1" baseline="-25000" dirty="0" err="1">
                <a:solidFill>
                  <a:srgbClr val="0070C0"/>
                </a:solidFill>
              </a:rPr>
              <a:t>b</a:t>
            </a:r>
            <a:r>
              <a:rPr lang="en-US" sz="2400" b="1" dirty="0" err="1">
                <a:solidFill>
                  <a:srgbClr val="0070C0"/>
                </a:solidFill>
              </a:rPr>
              <a:t>t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/>
                <a:sym typeface="Symbol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 Math"/>
                <a:ea typeface="Cambria Math"/>
                <a:sym typeface="Symbol"/>
              </a:rPr>
              <a:t>∉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/>
                <a:sym typeface="Symbol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L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, 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M</a:t>
            </a:r>
            <a:r>
              <a:rPr lang="en-US" sz="2400" b="1" dirty="0"/>
              <a:t> </a:t>
            </a:r>
            <a:r>
              <a:rPr lang="en-US" sz="2400" dirty="0"/>
              <a:t>does not recognize </a:t>
            </a:r>
            <a:r>
              <a:rPr lang="en-US" sz="2400" b="1" dirty="0">
                <a:solidFill>
                  <a:srgbClr val="C00000"/>
                </a:solidFill>
              </a:rPr>
              <a:t>L</a:t>
            </a:r>
            <a:r>
              <a:rPr lang="en-US" sz="2400" dirty="0"/>
              <a:t>.”    </a:t>
            </a:r>
          </a:p>
          <a:p>
            <a:pPr marL="571500" indent="-514350">
              <a:buFont typeface="+mj-lt"/>
              <a:buAutoNum type="arabicPeriod"/>
            </a:pPr>
            <a:r>
              <a:rPr lang="en-US" sz="2400" dirty="0">
                <a:latin typeface="Franklin Gothic Medium" panose="020B0603020102020204" pitchFamily="34" charset="0"/>
                <a:ea typeface="Cambria Math"/>
              </a:rPr>
              <a:t>“Thus, </a:t>
            </a:r>
            <a:r>
              <a:rPr lang="en-US" sz="2400" dirty="0">
                <a:solidFill>
                  <a:prstClr val="black"/>
                </a:solidFill>
              </a:rPr>
              <a:t>no DFA recognizes </a:t>
            </a:r>
            <a:r>
              <a:rPr lang="en-US" sz="2400" b="1" dirty="0">
                <a:solidFill>
                  <a:srgbClr val="C00000"/>
                </a:solidFill>
              </a:rPr>
              <a:t>L</a:t>
            </a:r>
            <a:r>
              <a:rPr lang="en-US" sz="2400" dirty="0">
                <a:solidFill>
                  <a:prstClr val="black"/>
                </a:solidFill>
              </a:rPr>
              <a:t>.”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47619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Prove </a:t>
            </a:r>
            <a:r>
              <a:rPr lang="en-US" b="1" dirty="0">
                <a:solidFill>
                  <a:srgbClr val="C00000"/>
                </a:solidFill>
                <a:latin typeface="+mn-lt"/>
              </a:rPr>
              <a:t>A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 = {0</a:t>
            </a:r>
            <a:r>
              <a:rPr lang="en-US" baseline="30000" dirty="0">
                <a:solidFill>
                  <a:srgbClr val="C00000"/>
                </a:solidFill>
                <a:latin typeface="+mn-lt"/>
              </a:rPr>
              <a:t>n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1</a:t>
            </a:r>
            <a:r>
              <a:rPr lang="en-US" baseline="30000" dirty="0">
                <a:solidFill>
                  <a:srgbClr val="C00000"/>
                </a:solidFill>
                <a:latin typeface="+mn-lt"/>
              </a:rPr>
              <a:t>n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: n ≥ 0} </a:t>
            </a:r>
            <a:r>
              <a:rPr lang="en-US" dirty="0"/>
              <a:t>is not regular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Suppose for contradiction that some DFA,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, recognizes 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A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Let </a:t>
            </a:r>
            <a:r>
              <a:rPr lang="en-US" sz="2400" dirty="0">
                <a:solidFill>
                  <a:srgbClr val="0070C0"/>
                </a:solidFill>
              </a:rPr>
              <a:t>S =</a:t>
            </a:r>
          </a:p>
        </p:txBody>
      </p:sp>
    </p:spTree>
    <p:extLst>
      <p:ext uri="{BB962C8B-B14F-4D97-AF65-F5344CB8AC3E}">
        <p14:creationId xmlns:p14="http://schemas.microsoft.com/office/powerpoint/2010/main" val="31262670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Prove </a:t>
            </a:r>
            <a:r>
              <a:rPr lang="en-US" b="1" dirty="0">
                <a:solidFill>
                  <a:srgbClr val="C00000"/>
                </a:solidFill>
                <a:latin typeface="+mn-lt"/>
              </a:rPr>
              <a:t>A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 = {0</a:t>
            </a:r>
            <a:r>
              <a:rPr lang="en-US" baseline="30000" dirty="0">
                <a:solidFill>
                  <a:srgbClr val="C00000"/>
                </a:solidFill>
                <a:latin typeface="+mn-lt"/>
              </a:rPr>
              <a:t>n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1</a:t>
            </a:r>
            <a:r>
              <a:rPr lang="en-US" baseline="30000" dirty="0">
                <a:solidFill>
                  <a:srgbClr val="C00000"/>
                </a:solidFill>
                <a:latin typeface="+mn-lt"/>
              </a:rPr>
              <a:t>n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: n ≥ 0} </a:t>
            </a:r>
            <a:r>
              <a:rPr lang="en-US" dirty="0"/>
              <a:t>is not regular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Suppose for contradiction that some DFA,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, recognizes 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A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Let </a:t>
            </a:r>
            <a:r>
              <a:rPr lang="en-US" sz="2400" dirty="0">
                <a:solidFill>
                  <a:srgbClr val="0070C0"/>
                </a:solidFill>
              </a:rPr>
              <a:t>S =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{0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n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: n ≥ 0}</a:t>
            </a:r>
            <a:r>
              <a:rPr lang="en-US" sz="2400" dirty="0"/>
              <a:t>.  Since </a:t>
            </a:r>
            <a:r>
              <a:rPr lang="en-US" sz="2400" dirty="0">
                <a:solidFill>
                  <a:srgbClr val="0070C0"/>
                </a:solidFill>
              </a:rPr>
              <a:t>S</a:t>
            </a:r>
            <a:r>
              <a:rPr lang="en-US" sz="2400" dirty="0"/>
              <a:t> is infinite and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 has finitely many states, there must be two strings,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0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a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0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b</a:t>
            </a:r>
            <a:r>
              <a:rPr lang="en-US" sz="2400" dirty="0"/>
              <a:t> for </a:t>
            </a:r>
            <a:r>
              <a:rPr lang="en-US" sz="2400" dirty="0">
                <a:solidFill>
                  <a:prstClr val="black"/>
                </a:solidFill>
              </a:rPr>
              <a:t>some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a ≠ b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that end in the same state in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  <a:p>
            <a:pPr marL="0" indent="0">
              <a:buNone/>
            </a:pP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2006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Prove </a:t>
            </a:r>
            <a:r>
              <a:rPr lang="en-US" b="1" dirty="0">
                <a:solidFill>
                  <a:srgbClr val="C00000"/>
                </a:solidFill>
                <a:latin typeface="+mn-lt"/>
              </a:rPr>
              <a:t>A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 = {0</a:t>
            </a:r>
            <a:r>
              <a:rPr lang="en-US" baseline="30000" dirty="0">
                <a:solidFill>
                  <a:srgbClr val="C00000"/>
                </a:solidFill>
                <a:latin typeface="+mn-lt"/>
              </a:rPr>
              <a:t>n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1</a:t>
            </a:r>
            <a:r>
              <a:rPr lang="en-US" baseline="30000" dirty="0">
                <a:solidFill>
                  <a:srgbClr val="C00000"/>
                </a:solidFill>
                <a:latin typeface="+mn-lt"/>
              </a:rPr>
              <a:t>n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: n ≥ 0} </a:t>
            </a:r>
            <a:r>
              <a:rPr lang="en-US" dirty="0"/>
              <a:t>is not regular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Suppose for contradiction that some DFA,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, recognizes 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A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Let </a:t>
            </a:r>
            <a:r>
              <a:rPr lang="en-US" sz="2400" dirty="0">
                <a:solidFill>
                  <a:srgbClr val="0070C0"/>
                </a:solidFill>
              </a:rPr>
              <a:t>S =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{0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n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: n ≥ 0}</a:t>
            </a:r>
            <a:r>
              <a:rPr lang="en-US" sz="2400" dirty="0"/>
              <a:t>.  Since </a:t>
            </a:r>
            <a:r>
              <a:rPr lang="en-US" sz="2400" dirty="0">
                <a:solidFill>
                  <a:srgbClr val="0070C0"/>
                </a:solidFill>
              </a:rPr>
              <a:t>S</a:t>
            </a:r>
            <a:r>
              <a:rPr lang="en-US" sz="2400" dirty="0"/>
              <a:t> is infinite and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 has finitely many states, there must be two strings,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0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a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0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b</a:t>
            </a:r>
            <a:r>
              <a:rPr lang="en-US" sz="2400" dirty="0"/>
              <a:t> for </a:t>
            </a:r>
            <a:r>
              <a:rPr lang="en-US" sz="2400" dirty="0">
                <a:solidFill>
                  <a:prstClr val="black"/>
                </a:solidFill>
              </a:rPr>
              <a:t>some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a ≠ b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that end in the same state in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  <a:p>
            <a:pPr marL="0" indent="0">
              <a:buNone/>
            </a:pPr>
            <a:endParaRPr lang="en-US" sz="12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</a:rPr>
              <a:t>Consider appending 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1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a</a:t>
            </a:r>
            <a:r>
              <a:rPr lang="en-US" sz="2400" dirty="0"/>
              <a:t> to both strings.  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875176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Prove </a:t>
            </a:r>
            <a:r>
              <a:rPr lang="en-US" b="1" dirty="0">
                <a:solidFill>
                  <a:srgbClr val="C00000"/>
                </a:solidFill>
                <a:latin typeface="+mn-lt"/>
              </a:rPr>
              <a:t>A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 = {0</a:t>
            </a:r>
            <a:r>
              <a:rPr lang="en-US" baseline="30000" dirty="0">
                <a:solidFill>
                  <a:srgbClr val="C00000"/>
                </a:solidFill>
                <a:latin typeface="+mn-lt"/>
              </a:rPr>
              <a:t>n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1</a:t>
            </a:r>
            <a:r>
              <a:rPr lang="en-US" baseline="30000" dirty="0">
                <a:solidFill>
                  <a:srgbClr val="C00000"/>
                </a:solidFill>
                <a:latin typeface="+mn-lt"/>
              </a:rPr>
              <a:t>n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: n ≥ 0} </a:t>
            </a:r>
            <a:r>
              <a:rPr lang="en-US" dirty="0"/>
              <a:t>is not regular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Suppose for contradiction that some DFA,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, recognizes 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A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Let </a:t>
            </a:r>
            <a:r>
              <a:rPr lang="en-US" sz="2400" dirty="0">
                <a:solidFill>
                  <a:srgbClr val="0070C0"/>
                </a:solidFill>
              </a:rPr>
              <a:t>S =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{0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n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: n ≥ 0}</a:t>
            </a:r>
            <a:r>
              <a:rPr lang="en-US" sz="2400" dirty="0"/>
              <a:t>.  Since </a:t>
            </a:r>
            <a:r>
              <a:rPr lang="en-US" sz="2400" dirty="0">
                <a:solidFill>
                  <a:srgbClr val="0070C0"/>
                </a:solidFill>
              </a:rPr>
              <a:t>S</a:t>
            </a:r>
            <a:r>
              <a:rPr lang="en-US" sz="2400" dirty="0"/>
              <a:t> is infinite and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 has finitely many states, there must be two strings,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0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a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0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b</a:t>
            </a:r>
            <a:r>
              <a:rPr lang="en-US" sz="2400" dirty="0"/>
              <a:t> for </a:t>
            </a:r>
            <a:r>
              <a:rPr lang="en-US" sz="2400" dirty="0">
                <a:solidFill>
                  <a:prstClr val="black"/>
                </a:solidFill>
              </a:rPr>
              <a:t>some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a ≠ b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that end in the same state in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  <a:p>
            <a:pPr marL="0" indent="0">
              <a:buNone/>
            </a:pPr>
            <a:endParaRPr lang="en-US" sz="12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</a:rPr>
              <a:t>Consider appending 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1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a</a:t>
            </a:r>
            <a:r>
              <a:rPr lang="en-US" sz="2400" dirty="0"/>
              <a:t> to both strings. 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400" dirty="0"/>
              <a:t>Note that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0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a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1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a</a:t>
            </a:r>
            <a:r>
              <a:rPr lang="en-US" sz="2400" baseline="300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+mn-lt"/>
                <a:ea typeface="Cambria Math"/>
              </a:rPr>
              <a:t>∈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 A</a:t>
            </a:r>
            <a:r>
              <a:rPr lang="en-US" sz="2400" b="1" dirty="0">
                <a:solidFill>
                  <a:prstClr val="black"/>
                </a:solidFill>
              </a:rPr>
              <a:t>, but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0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b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1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a</a:t>
            </a:r>
            <a:r>
              <a:rPr lang="en-US" sz="2400" baseline="300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+mn-lt"/>
                <a:ea typeface="Cambria Math"/>
              </a:rPr>
              <a:t>∉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 A </a:t>
            </a:r>
            <a:r>
              <a:rPr lang="en-US" sz="2400" dirty="0">
                <a:solidFill>
                  <a:prstClr val="black"/>
                </a:solidFill>
              </a:rPr>
              <a:t>since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a ≠ b</a:t>
            </a:r>
            <a:r>
              <a:rPr lang="en-US" sz="2400" dirty="0"/>
              <a:t>.  But they both end up in the same state  of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, call it </a:t>
            </a:r>
            <a:r>
              <a:rPr lang="en-US" sz="2400" b="1" dirty="0">
                <a:solidFill>
                  <a:srgbClr val="C00000"/>
                </a:solidFill>
              </a:rPr>
              <a:t>q</a:t>
            </a:r>
            <a:r>
              <a:rPr lang="en-US" sz="2400" dirty="0"/>
              <a:t>.  Since </a:t>
            </a:r>
            <a:r>
              <a:rPr lang="en-US" sz="2400" dirty="0">
                <a:solidFill>
                  <a:srgbClr val="0070C0"/>
                </a:solidFill>
                <a:latin typeface="Calibri"/>
              </a:rPr>
              <a:t>0</a:t>
            </a:r>
            <a:r>
              <a:rPr lang="en-US" sz="2400" baseline="30000" dirty="0">
                <a:solidFill>
                  <a:srgbClr val="0070C0"/>
                </a:solidFill>
                <a:latin typeface="Calibri"/>
              </a:rPr>
              <a:t>a</a:t>
            </a:r>
            <a:r>
              <a:rPr lang="en-US" sz="2400" dirty="0">
                <a:solidFill>
                  <a:srgbClr val="0070C0"/>
                </a:solidFill>
                <a:latin typeface="Calibri"/>
              </a:rPr>
              <a:t>1</a:t>
            </a:r>
            <a:r>
              <a:rPr lang="en-US" sz="2400" baseline="30000" dirty="0">
                <a:solidFill>
                  <a:srgbClr val="0070C0"/>
                </a:solidFill>
                <a:latin typeface="Calibri"/>
              </a:rPr>
              <a:t>a</a:t>
            </a:r>
            <a:r>
              <a:rPr lang="en-US" sz="2400" baseline="30000" dirty="0">
                <a:solidFill>
                  <a:srgbClr val="C00000"/>
                </a:solidFill>
                <a:latin typeface="Calibri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alibri"/>
                <a:ea typeface="Cambria Math"/>
              </a:rPr>
              <a:t>∈</a:t>
            </a:r>
            <a:r>
              <a:rPr lang="en-US" sz="2400" b="1" dirty="0">
                <a:solidFill>
                  <a:srgbClr val="C00000"/>
                </a:solidFill>
                <a:latin typeface="Calibri"/>
              </a:rPr>
              <a:t> A</a:t>
            </a:r>
            <a:r>
              <a:rPr lang="en-US" sz="2400" b="1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400" dirty="0"/>
              <a:t>state </a:t>
            </a:r>
            <a:r>
              <a:rPr lang="en-US" sz="2400" b="1" dirty="0">
                <a:solidFill>
                  <a:srgbClr val="C00000"/>
                </a:solidFill>
              </a:rPr>
              <a:t>q</a:t>
            </a:r>
            <a:r>
              <a:rPr lang="en-US" sz="2400" dirty="0"/>
              <a:t> must be an accept state but then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 would incorrectly accept </a:t>
            </a:r>
            <a:r>
              <a:rPr lang="en-US" sz="2400" dirty="0">
                <a:solidFill>
                  <a:srgbClr val="0070C0"/>
                </a:solidFill>
                <a:latin typeface="Calibri"/>
              </a:rPr>
              <a:t>0</a:t>
            </a:r>
            <a:r>
              <a:rPr lang="en-US" sz="2400" baseline="30000" dirty="0">
                <a:solidFill>
                  <a:srgbClr val="0070C0"/>
                </a:solidFill>
                <a:latin typeface="Calibri"/>
              </a:rPr>
              <a:t>b</a:t>
            </a:r>
            <a:r>
              <a:rPr lang="en-US" sz="2400" dirty="0">
                <a:solidFill>
                  <a:srgbClr val="0070C0"/>
                </a:solidFill>
                <a:latin typeface="Calibri"/>
              </a:rPr>
              <a:t>1</a:t>
            </a:r>
            <a:r>
              <a:rPr lang="en-US" sz="2400" baseline="30000" dirty="0">
                <a:solidFill>
                  <a:srgbClr val="0070C0"/>
                </a:solidFill>
                <a:latin typeface="Calibri"/>
              </a:rPr>
              <a:t>a</a:t>
            </a:r>
            <a:r>
              <a:rPr lang="en-US" sz="2400" baseline="30000" dirty="0">
                <a:solidFill>
                  <a:srgbClr val="C00000"/>
                </a:solidFill>
                <a:latin typeface="Calibri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alibri"/>
                <a:ea typeface="Cambria Math"/>
              </a:rPr>
              <a:t>∉</a:t>
            </a:r>
            <a:r>
              <a:rPr lang="en-US" sz="2400" b="1" dirty="0">
                <a:solidFill>
                  <a:srgbClr val="C00000"/>
                </a:solidFill>
                <a:latin typeface="Calibri"/>
              </a:rPr>
              <a:t> A </a:t>
            </a:r>
            <a:r>
              <a:rPr lang="en-US" sz="2400" dirty="0"/>
              <a:t>so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 does not recognize 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A</a:t>
            </a:r>
            <a:r>
              <a:rPr lang="en-US" sz="2400" dirty="0"/>
              <a:t>.    </a:t>
            </a:r>
          </a:p>
          <a:p>
            <a:pPr marL="0" indent="0">
              <a:buNone/>
            </a:pPr>
            <a:r>
              <a:rPr lang="en-US" sz="2400" dirty="0"/>
              <a:t>Thus, no DFA recognizes </a:t>
            </a:r>
            <a:r>
              <a:rPr lang="en-US" sz="2400" dirty="0">
                <a:solidFill>
                  <a:srgbClr val="C00000"/>
                </a:solidFill>
              </a:rPr>
              <a:t>A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76412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Prove </a:t>
            </a:r>
            <a:r>
              <a:rPr lang="en-US" b="1" dirty="0">
                <a:solidFill>
                  <a:srgbClr val="C00000"/>
                </a:solidFill>
                <a:latin typeface="+mn-lt"/>
              </a:rPr>
              <a:t>P</a:t>
            </a:r>
            <a:r>
              <a:rPr lang="en-US" dirty="0">
                <a:latin typeface="+mn-lt"/>
              </a:rPr>
              <a:t> = {balanced parentheses}</a:t>
            </a:r>
            <a:r>
              <a:rPr lang="en-US" dirty="0"/>
              <a:t> is not regular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Suppose for contradiction that some DFA,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, accepts </a:t>
            </a:r>
            <a:r>
              <a:rPr lang="en-US" sz="2400" dirty="0">
                <a:solidFill>
                  <a:srgbClr val="C00000"/>
                </a:solidFill>
              </a:rPr>
              <a:t>P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Let </a:t>
            </a:r>
            <a:r>
              <a:rPr lang="en-US" sz="2400" dirty="0">
                <a:solidFill>
                  <a:srgbClr val="0070C0"/>
                </a:solidFill>
              </a:rPr>
              <a:t>S =</a:t>
            </a:r>
          </a:p>
        </p:txBody>
      </p:sp>
    </p:spTree>
    <p:extLst>
      <p:ext uri="{BB962C8B-B14F-4D97-AF65-F5344CB8AC3E}">
        <p14:creationId xmlns:p14="http://schemas.microsoft.com/office/powerpoint/2010/main" val="26612043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Prove </a:t>
            </a:r>
            <a:r>
              <a:rPr lang="en-US" b="1" dirty="0">
                <a:solidFill>
                  <a:srgbClr val="C00000"/>
                </a:solidFill>
                <a:latin typeface="Calibri"/>
              </a:rPr>
              <a:t>P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= {balanced parentheses}</a:t>
            </a:r>
            <a:r>
              <a:rPr lang="en-US" dirty="0">
                <a:solidFill>
                  <a:prstClr val="black"/>
                </a:solidFill>
              </a:rPr>
              <a:t> is not regular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Suppose for contradiction that some DFA,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, recognizes 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P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Let </a:t>
            </a:r>
            <a:r>
              <a:rPr lang="en-US" sz="2400" dirty="0">
                <a:solidFill>
                  <a:srgbClr val="0070C0"/>
                </a:solidFill>
              </a:rPr>
              <a:t>S =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{ </a:t>
            </a:r>
            <a:r>
              <a:rPr lang="en-US" sz="24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(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n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: n ≥ 0}</a:t>
            </a:r>
            <a:r>
              <a:rPr lang="en-US" sz="2400" dirty="0"/>
              <a:t>.  Since </a:t>
            </a:r>
            <a:r>
              <a:rPr lang="en-US" sz="2400" dirty="0">
                <a:solidFill>
                  <a:srgbClr val="0070C0"/>
                </a:solidFill>
              </a:rPr>
              <a:t>S</a:t>
            </a:r>
            <a:r>
              <a:rPr lang="en-US" sz="2400" dirty="0"/>
              <a:t> is infinite and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 has finitely many states, there must be two strings,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(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a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(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b</a:t>
            </a:r>
            <a:r>
              <a:rPr lang="en-US" sz="2400" dirty="0"/>
              <a:t>  for </a:t>
            </a:r>
            <a:r>
              <a:rPr lang="en-US" sz="2400" dirty="0">
                <a:solidFill>
                  <a:prstClr val="black"/>
                </a:solidFill>
              </a:rPr>
              <a:t>some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a ≠ b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that end in the same state in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  <a:p>
            <a:pPr marL="0" indent="0">
              <a:buNone/>
            </a:pP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9826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Prove </a:t>
            </a:r>
            <a:r>
              <a:rPr lang="en-US" b="1" dirty="0">
                <a:solidFill>
                  <a:srgbClr val="C00000"/>
                </a:solidFill>
                <a:latin typeface="Calibri"/>
              </a:rPr>
              <a:t>P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= {balanced parentheses}</a:t>
            </a:r>
            <a:r>
              <a:rPr lang="en-US" dirty="0">
                <a:solidFill>
                  <a:prstClr val="black"/>
                </a:solidFill>
              </a:rPr>
              <a:t> is not regular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Suppose for contradiction that some DFA,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, recognizes 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P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Let </a:t>
            </a:r>
            <a:r>
              <a:rPr lang="en-US" sz="2400" dirty="0">
                <a:solidFill>
                  <a:srgbClr val="0070C0"/>
                </a:solidFill>
              </a:rPr>
              <a:t>S =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{ </a:t>
            </a:r>
            <a:r>
              <a:rPr lang="en-US" sz="24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(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n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: n ≥ 0}</a:t>
            </a:r>
            <a:r>
              <a:rPr lang="en-US" sz="2400" dirty="0"/>
              <a:t>.  Since </a:t>
            </a:r>
            <a:r>
              <a:rPr lang="en-US" sz="2400" dirty="0">
                <a:solidFill>
                  <a:srgbClr val="0070C0"/>
                </a:solidFill>
              </a:rPr>
              <a:t>S</a:t>
            </a:r>
            <a:r>
              <a:rPr lang="en-US" sz="2400" dirty="0"/>
              <a:t> is infinite and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 has finitely many states, there must be two strings,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(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a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(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b</a:t>
            </a:r>
            <a:r>
              <a:rPr lang="en-US" sz="2400" dirty="0"/>
              <a:t>  for </a:t>
            </a:r>
            <a:r>
              <a:rPr lang="en-US" sz="2400" dirty="0">
                <a:solidFill>
                  <a:prstClr val="black"/>
                </a:solidFill>
              </a:rPr>
              <a:t>some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a ≠ b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that end in the same state in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  <a:p>
            <a:pPr marL="0" indent="0">
              <a:buNone/>
            </a:pPr>
            <a:endParaRPr lang="en-US" sz="12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</a:rPr>
              <a:t>Consider appending 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)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a</a:t>
            </a:r>
            <a:r>
              <a:rPr lang="en-US" sz="2400" dirty="0"/>
              <a:t> to both strings.  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05019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Applications of FSMs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156" y="1162752"/>
            <a:ext cx="8229600" cy="4525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 smtClean="0"/>
              <a:t>Implementation of regular expression matching in programs like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grep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800" dirty="0" smtClean="0"/>
              <a:t>Control structures for sequential logic in digital circuits</a:t>
            </a:r>
          </a:p>
          <a:p>
            <a:pPr>
              <a:defRPr/>
            </a:pPr>
            <a:r>
              <a:rPr lang="en-US" sz="2800" dirty="0" smtClean="0"/>
              <a:t>Algorithms for communication and cache-coherence protocols</a:t>
            </a:r>
          </a:p>
          <a:p>
            <a:pPr lvl="1">
              <a:defRPr/>
            </a:pPr>
            <a:r>
              <a:rPr lang="en-US" dirty="0" smtClean="0"/>
              <a:t>Each agent runs its own FSM</a:t>
            </a:r>
          </a:p>
          <a:p>
            <a:pPr>
              <a:defRPr/>
            </a:pPr>
            <a:r>
              <a:rPr lang="en-US" sz="2800" dirty="0" smtClean="0"/>
              <a:t>Design specifications for reactive systems</a:t>
            </a:r>
          </a:p>
          <a:p>
            <a:pPr lvl="1">
              <a:defRPr/>
            </a:pPr>
            <a:r>
              <a:rPr lang="en-US" dirty="0" smtClean="0"/>
              <a:t>Components are communicating FSMs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1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Prove </a:t>
            </a:r>
            <a:r>
              <a:rPr lang="en-US" b="1" dirty="0">
                <a:solidFill>
                  <a:srgbClr val="C00000"/>
                </a:solidFill>
                <a:latin typeface="Calibri"/>
              </a:rPr>
              <a:t>P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= {balanced parentheses}</a:t>
            </a:r>
            <a:r>
              <a:rPr lang="en-US" dirty="0">
                <a:solidFill>
                  <a:prstClr val="black"/>
                </a:solidFill>
              </a:rPr>
              <a:t> is not regular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Suppose for contradiction that some DFA,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, recognizes 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P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Let </a:t>
            </a:r>
            <a:r>
              <a:rPr lang="en-US" sz="2400" dirty="0">
                <a:solidFill>
                  <a:srgbClr val="0070C0"/>
                </a:solidFill>
              </a:rPr>
              <a:t>S =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{ </a:t>
            </a:r>
            <a:r>
              <a:rPr lang="en-US" sz="24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(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n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: n ≥ 0}</a:t>
            </a:r>
            <a:r>
              <a:rPr lang="en-US" sz="2400" dirty="0"/>
              <a:t>.  Since </a:t>
            </a:r>
            <a:r>
              <a:rPr lang="en-US" sz="2400" dirty="0">
                <a:solidFill>
                  <a:srgbClr val="0070C0"/>
                </a:solidFill>
              </a:rPr>
              <a:t>S</a:t>
            </a:r>
            <a:r>
              <a:rPr lang="en-US" sz="2400" dirty="0"/>
              <a:t> is infinite and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 has finitely many states, there must be two strings,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(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a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(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b</a:t>
            </a:r>
            <a:r>
              <a:rPr lang="en-US" sz="2400" dirty="0"/>
              <a:t>  for </a:t>
            </a:r>
            <a:r>
              <a:rPr lang="en-US" sz="2400" dirty="0">
                <a:solidFill>
                  <a:prstClr val="black"/>
                </a:solidFill>
              </a:rPr>
              <a:t>some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a ≠ b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that end in the same state in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  <a:p>
            <a:pPr marL="0" indent="0">
              <a:buNone/>
            </a:pPr>
            <a:endParaRPr lang="en-US" sz="12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</a:rPr>
              <a:t>Consider appending 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)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a</a:t>
            </a:r>
            <a:r>
              <a:rPr lang="en-US" sz="2400" dirty="0"/>
              <a:t> to both strings. 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400" dirty="0"/>
              <a:t>Note that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(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a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)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a </a:t>
            </a:r>
            <a:r>
              <a:rPr lang="en-US" sz="2400" b="1" dirty="0">
                <a:solidFill>
                  <a:srgbClr val="C00000"/>
                </a:solidFill>
                <a:latin typeface="+mn-lt"/>
                <a:ea typeface="Cambria Math"/>
              </a:rPr>
              <a:t>∈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 P</a:t>
            </a:r>
            <a:r>
              <a:rPr lang="en-US" sz="2400" b="1" dirty="0">
                <a:solidFill>
                  <a:prstClr val="black"/>
                </a:solidFill>
              </a:rPr>
              <a:t>, but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(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b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)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a </a:t>
            </a:r>
            <a:r>
              <a:rPr lang="en-US" sz="2400" b="1" dirty="0">
                <a:solidFill>
                  <a:srgbClr val="C00000"/>
                </a:solidFill>
                <a:latin typeface="+mn-lt"/>
                <a:ea typeface="Cambria Math"/>
              </a:rPr>
              <a:t>∉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 P </a:t>
            </a:r>
            <a:r>
              <a:rPr lang="en-US" sz="2400" dirty="0">
                <a:solidFill>
                  <a:prstClr val="black"/>
                </a:solidFill>
              </a:rPr>
              <a:t>since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a ≠ b</a:t>
            </a:r>
            <a:r>
              <a:rPr lang="en-US" sz="2400" dirty="0"/>
              <a:t>.  But they both end up in the same state of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, call it </a:t>
            </a:r>
            <a:r>
              <a:rPr lang="en-US" sz="2400" b="1" dirty="0">
                <a:solidFill>
                  <a:srgbClr val="C00000"/>
                </a:solidFill>
              </a:rPr>
              <a:t>q</a:t>
            </a:r>
            <a:r>
              <a:rPr lang="en-US" sz="2400" dirty="0"/>
              <a:t>.  Since </a:t>
            </a:r>
            <a:r>
              <a:rPr lang="en-US" sz="2400" dirty="0">
                <a:solidFill>
                  <a:srgbClr val="0070C0"/>
                </a:solidFill>
                <a:latin typeface="Calibri"/>
              </a:rPr>
              <a:t>(</a:t>
            </a:r>
            <a:r>
              <a:rPr lang="en-US" sz="2400" baseline="30000" dirty="0">
                <a:solidFill>
                  <a:srgbClr val="0070C0"/>
                </a:solidFill>
                <a:latin typeface="Calibri"/>
              </a:rPr>
              <a:t>a</a:t>
            </a:r>
            <a:r>
              <a:rPr lang="en-US" sz="2400" dirty="0">
                <a:solidFill>
                  <a:srgbClr val="0070C0"/>
                </a:solidFill>
                <a:latin typeface="Calibri"/>
              </a:rPr>
              <a:t>)</a:t>
            </a:r>
            <a:r>
              <a:rPr lang="en-US" sz="2400" baseline="30000" dirty="0">
                <a:solidFill>
                  <a:srgbClr val="0070C0"/>
                </a:solidFill>
                <a:latin typeface="Calibri"/>
              </a:rPr>
              <a:t>a </a:t>
            </a:r>
            <a:r>
              <a:rPr lang="en-US" sz="2400" b="1" dirty="0">
                <a:solidFill>
                  <a:srgbClr val="C00000"/>
                </a:solidFill>
                <a:latin typeface="Calibri"/>
                <a:ea typeface="Cambria Math"/>
              </a:rPr>
              <a:t>∈</a:t>
            </a:r>
            <a:r>
              <a:rPr lang="en-US" sz="2400" b="1" dirty="0">
                <a:solidFill>
                  <a:srgbClr val="C00000"/>
                </a:solidFill>
                <a:latin typeface="Calibri"/>
              </a:rPr>
              <a:t> P</a:t>
            </a:r>
            <a:r>
              <a:rPr lang="en-US" sz="2400" b="1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400" dirty="0"/>
              <a:t>state </a:t>
            </a:r>
            <a:r>
              <a:rPr lang="en-US" sz="2400" b="1" dirty="0">
                <a:solidFill>
                  <a:srgbClr val="C00000"/>
                </a:solidFill>
              </a:rPr>
              <a:t>q</a:t>
            </a:r>
            <a:r>
              <a:rPr lang="en-US" sz="2400" dirty="0"/>
              <a:t> must be an accept state but then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 would incorrectly accept </a:t>
            </a:r>
            <a:r>
              <a:rPr lang="en-US" sz="2400" dirty="0">
                <a:solidFill>
                  <a:srgbClr val="0070C0"/>
                </a:solidFill>
                <a:latin typeface="Calibri"/>
              </a:rPr>
              <a:t>(</a:t>
            </a:r>
            <a:r>
              <a:rPr lang="en-US" sz="2400" baseline="30000" dirty="0">
                <a:solidFill>
                  <a:srgbClr val="0070C0"/>
                </a:solidFill>
                <a:latin typeface="Calibri"/>
              </a:rPr>
              <a:t>b</a:t>
            </a:r>
            <a:r>
              <a:rPr lang="en-US" sz="2400" dirty="0">
                <a:solidFill>
                  <a:srgbClr val="0070C0"/>
                </a:solidFill>
                <a:latin typeface="Calibri"/>
              </a:rPr>
              <a:t>)</a:t>
            </a:r>
            <a:r>
              <a:rPr lang="en-US" sz="2400" baseline="30000" dirty="0">
                <a:solidFill>
                  <a:srgbClr val="0070C0"/>
                </a:solidFill>
                <a:latin typeface="Calibri"/>
              </a:rPr>
              <a:t>a </a:t>
            </a:r>
            <a:r>
              <a:rPr lang="en-US" sz="2400" b="1" dirty="0">
                <a:solidFill>
                  <a:srgbClr val="C00000"/>
                </a:solidFill>
                <a:latin typeface="Calibri"/>
                <a:ea typeface="Cambria Math"/>
              </a:rPr>
              <a:t>∉</a:t>
            </a:r>
            <a:r>
              <a:rPr lang="en-US" sz="2400" b="1" dirty="0">
                <a:solidFill>
                  <a:srgbClr val="C00000"/>
                </a:solidFill>
                <a:latin typeface="Calibri"/>
              </a:rPr>
              <a:t> P </a:t>
            </a:r>
            <a:r>
              <a:rPr lang="en-US" sz="2400" dirty="0"/>
              <a:t>so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 does not recognize 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P</a:t>
            </a:r>
            <a:r>
              <a:rPr lang="en-US" sz="2400" dirty="0"/>
              <a:t>.    </a:t>
            </a:r>
          </a:p>
          <a:p>
            <a:pPr marL="0" indent="0">
              <a:buNone/>
            </a:pPr>
            <a:r>
              <a:rPr lang="en-US" sz="2400" dirty="0"/>
              <a:t>Thus, no DFA recognizes </a:t>
            </a:r>
            <a:r>
              <a:rPr lang="en-US" sz="2400" dirty="0">
                <a:solidFill>
                  <a:srgbClr val="C00000"/>
                </a:solidFill>
              </a:rPr>
              <a:t>P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89505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that a Language </a:t>
            </a:r>
            <a:r>
              <a:rPr lang="en-US" dirty="0">
                <a:solidFill>
                  <a:srgbClr val="C00000"/>
                </a:solidFill>
              </a:rPr>
              <a:t>L</a:t>
            </a:r>
            <a:r>
              <a:rPr lang="en-US" dirty="0"/>
              <a:t> is not regular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881280"/>
            <a:ext cx="8415867" cy="51408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“Suppose for contradiction that some DFA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recognizes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L</a:t>
            </a:r>
            <a:r>
              <a:rPr lang="en-US" sz="2400" dirty="0"/>
              <a:t>.” 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Consider an </a:t>
            </a:r>
            <a:r>
              <a:rPr lang="en-US" sz="2400" b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INFINITE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set </a:t>
            </a:r>
            <a:r>
              <a:rPr lang="en-US" sz="24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S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of prefixes (which we intend to complete later).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It is imperative that for </a:t>
            </a:r>
            <a:r>
              <a:rPr lang="en-US" sz="2400" b="1" i="1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every pair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of strings in our set there is an </a:t>
            </a:r>
            <a:r>
              <a:rPr lang="en-US" sz="2400" u="sng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“accept” completion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that the two strings DO NOT SHARE.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“Since </a:t>
            </a:r>
            <a:r>
              <a:rPr lang="en-US" sz="2400" b="1" dirty="0">
                <a:solidFill>
                  <a:srgbClr val="0070C0"/>
                </a:solidFill>
              </a:rPr>
              <a:t>S</a:t>
            </a:r>
            <a:r>
              <a:rPr lang="en-US" sz="2400" dirty="0"/>
              <a:t> is infinite and </a:t>
            </a:r>
            <a:r>
              <a:rPr lang="en-US" sz="2400" b="1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 has finitely many states, there must be two strings </a:t>
            </a:r>
            <a:r>
              <a:rPr lang="en-US" sz="2400" b="1" dirty="0" err="1">
                <a:solidFill>
                  <a:srgbClr val="0070C0"/>
                </a:solidFill>
              </a:rPr>
              <a:t>s</a:t>
            </a:r>
            <a:r>
              <a:rPr lang="en-US" sz="2400" b="1" baseline="-25000" dirty="0" err="1">
                <a:solidFill>
                  <a:srgbClr val="0070C0"/>
                </a:solidFill>
              </a:rPr>
              <a:t>a</a:t>
            </a:r>
            <a:r>
              <a:rPr lang="en-US" sz="2400" dirty="0"/>
              <a:t> and </a:t>
            </a:r>
            <a:r>
              <a:rPr lang="en-US" sz="2400" b="1" dirty="0" err="1">
                <a:solidFill>
                  <a:srgbClr val="0070C0"/>
                </a:solidFill>
              </a:rPr>
              <a:t>s</a:t>
            </a:r>
            <a:r>
              <a:rPr lang="en-US" sz="2400" b="1" baseline="-25000" dirty="0" err="1">
                <a:solidFill>
                  <a:srgbClr val="0070C0"/>
                </a:solidFill>
              </a:rPr>
              <a:t>b</a:t>
            </a:r>
            <a:r>
              <a:rPr lang="en-US" sz="2400" dirty="0"/>
              <a:t> in </a:t>
            </a:r>
            <a:r>
              <a:rPr lang="en-US" sz="2400" b="1" dirty="0">
                <a:solidFill>
                  <a:srgbClr val="C00000"/>
                </a:solidFill>
              </a:rPr>
              <a:t>S</a:t>
            </a:r>
            <a:r>
              <a:rPr lang="en-US" sz="2400" dirty="0"/>
              <a:t> for </a:t>
            </a:r>
            <a:r>
              <a:rPr lang="en-US" sz="2400" b="1" dirty="0" err="1">
                <a:solidFill>
                  <a:srgbClr val="0070C0"/>
                </a:solidFill>
              </a:rPr>
              <a:t>s</a:t>
            </a:r>
            <a:r>
              <a:rPr lang="en-US" sz="2400" b="1" baseline="-25000" dirty="0" err="1">
                <a:solidFill>
                  <a:srgbClr val="0070C0"/>
                </a:solidFill>
              </a:rPr>
              <a:t>a</a:t>
            </a:r>
            <a:r>
              <a:rPr lang="en-US" sz="2400" b="1" baseline="-250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≠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s</a:t>
            </a:r>
            <a:r>
              <a:rPr lang="en-US" sz="2400" b="1" baseline="-25000" dirty="0" err="1">
                <a:solidFill>
                  <a:srgbClr val="0070C0"/>
                </a:solidFill>
              </a:rPr>
              <a:t>b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that end up at the same state of </a:t>
            </a:r>
            <a:r>
              <a:rPr lang="en-US" sz="2400" b="1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.”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Consider appending the </a:t>
            </a:r>
            <a:r>
              <a:rPr lang="en-US" sz="2400" dirty="0" smtClean="0"/>
              <a:t>(hard) </a:t>
            </a:r>
            <a:r>
              <a:rPr lang="en-US" sz="2400" dirty="0"/>
              <a:t>completion </a:t>
            </a:r>
            <a:r>
              <a:rPr lang="en-US" sz="2400" b="1" dirty="0">
                <a:solidFill>
                  <a:srgbClr val="0070C0"/>
                </a:solidFill>
              </a:rPr>
              <a:t>t</a:t>
            </a:r>
            <a:r>
              <a:rPr lang="en-US" sz="2400" dirty="0"/>
              <a:t> to each of the two strings.</a:t>
            </a:r>
            <a:endParaRPr lang="en-US" sz="2400" b="1" dirty="0"/>
          </a:p>
          <a:p>
            <a:pPr marL="571500" indent="-514350">
              <a:buFont typeface="+mj-lt"/>
              <a:buAutoNum type="arabicPeriod"/>
            </a:pPr>
            <a:r>
              <a:rPr lang="en-US" sz="2400" dirty="0"/>
              <a:t>“Since </a:t>
            </a:r>
            <a:r>
              <a:rPr lang="en-US" sz="2400" b="1" dirty="0" err="1">
                <a:solidFill>
                  <a:srgbClr val="0070C0"/>
                </a:solidFill>
              </a:rPr>
              <a:t>s</a:t>
            </a:r>
            <a:r>
              <a:rPr lang="en-US" sz="2400" b="1" baseline="-25000" dirty="0" err="1">
                <a:solidFill>
                  <a:srgbClr val="0070C0"/>
                </a:solidFill>
              </a:rPr>
              <a:t>a</a:t>
            </a:r>
            <a:r>
              <a:rPr lang="en-US" sz="2400" dirty="0"/>
              <a:t> and </a:t>
            </a:r>
            <a:r>
              <a:rPr lang="en-US" sz="2400" b="1" dirty="0" err="1">
                <a:solidFill>
                  <a:srgbClr val="0070C0"/>
                </a:solidFill>
              </a:rPr>
              <a:t>s</a:t>
            </a:r>
            <a:r>
              <a:rPr lang="en-US" sz="2400" b="1" baseline="-25000" dirty="0" err="1">
                <a:solidFill>
                  <a:srgbClr val="0070C0"/>
                </a:solidFill>
              </a:rPr>
              <a:t>b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both end up at the same state of </a:t>
            </a:r>
            <a:r>
              <a:rPr lang="en-US" sz="2400" b="1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, and we appended the same string </a:t>
            </a:r>
            <a:r>
              <a:rPr lang="en-US" sz="2400" b="1" dirty="0">
                <a:solidFill>
                  <a:srgbClr val="0070C0"/>
                </a:solidFill>
              </a:rPr>
              <a:t>t</a:t>
            </a:r>
            <a:r>
              <a:rPr lang="en-US" sz="2400" dirty="0"/>
              <a:t>, both </a:t>
            </a:r>
            <a:r>
              <a:rPr lang="en-US" sz="2400" b="1" dirty="0">
                <a:solidFill>
                  <a:srgbClr val="0070C0"/>
                </a:solidFill>
              </a:rPr>
              <a:t>s</a:t>
            </a:r>
            <a:r>
              <a:rPr lang="en-US" sz="2400" b="1" baseline="-25000" dirty="0">
                <a:solidFill>
                  <a:srgbClr val="0070C0"/>
                </a:solidFill>
              </a:rPr>
              <a:t>a</a:t>
            </a:r>
            <a:r>
              <a:rPr lang="en-US" sz="2400" b="1" dirty="0">
                <a:solidFill>
                  <a:srgbClr val="0070C0"/>
                </a:solidFill>
              </a:rPr>
              <a:t>t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/>
                <a:sym typeface="Symbol"/>
              </a:rPr>
              <a:t> </a:t>
            </a:r>
            <a:r>
              <a:rPr lang="en-US" sz="2400" dirty="0"/>
              <a:t>and </a:t>
            </a:r>
            <a:r>
              <a:rPr lang="en-US" sz="2400" b="1" dirty="0" err="1">
                <a:solidFill>
                  <a:srgbClr val="0070C0"/>
                </a:solidFill>
              </a:rPr>
              <a:t>s</a:t>
            </a:r>
            <a:r>
              <a:rPr lang="en-US" sz="2400" b="1" baseline="-25000" dirty="0" err="1">
                <a:solidFill>
                  <a:srgbClr val="0070C0"/>
                </a:solidFill>
              </a:rPr>
              <a:t>b</a:t>
            </a:r>
            <a:r>
              <a:rPr lang="en-US" sz="2400" b="1" dirty="0" err="1">
                <a:solidFill>
                  <a:srgbClr val="0070C0"/>
                </a:solidFill>
              </a:rPr>
              <a:t>t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/>
                <a:sym typeface="Symbol"/>
              </a:rPr>
              <a:t> </a:t>
            </a:r>
            <a:r>
              <a:rPr lang="en-US" sz="2400" dirty="0"/>
              <a:t>end at the same state </a:t>
            </a:r>
            <a:r>
              <a:rPr lang="en-US" sz="2400" dirty="0">
                <a:solidFill>
                  <a:srgbClr val="C00000"/>
                </a:solidFill>
              </a:rPr>
              <a:t>q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rgbClr val="C00000"/>
                </a:solidFill>
              </a:rPr>
              <a:t>M</a:t>
            </a:r>
            <a:r>
              <a:rPr lang="en-US" sz="2400" b="1" dirty="0"/>
              <a:t>.   </a:t>
            </a:r>
            <a:r>
              <a:rPr lang="en-US" sz="2400" dirty="0"/>
              <a:t>Since </a:t>
            </a:r>
            <a:r>
              <a:rPr lang="en-US" sz="2400" b="1" dirty="0">
                <a:solidFill>
                  <a:srgbClr val="0070C0"/>
                </a:solidFill>
              </a:rPr>
              <a:t>s</a:t>
            </a:r>
            <a:r>
              <a:rPr lang="en-US" sz="2400" b="1" baseline="-25000" dirty="0">
                <a:solidFill>
                  <a:srgbClr val="0070C0"/>
                </a:solidFill>
              </a:rPr>
              <a:t>a</a:t>
            </a:r>
            <a:r>
              <a:rPr lang="en-US" sz="2400" b="1" dirty="0">
                <a:solidFill>
                  <a:srgbClr val="0070C0"/>
                </a:solidFill>
              </a:rPr>
              <a:t>t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/>
                <a:sym typeface="Symbol"/>
              </a:rPr>
              <a:t> ∈ </a:t>
            </a:r>
            <a:r>
              <a:rPr lang="en-US" sz="2400" b="1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L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and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s</a:t>
            </a:r>
            <a:r>
              <a:rPr lang="en-US" sz="2400" b="1" baseline="-25000" dirty="0" err="1">
                <a:solidFill>
                  <a:srgbClr val="0070C0"/>
                </a:solidFill>
              </a:rPr>
              <a:t>b</a:t>
            </a:r>
            <a:r>
              <a:rPr lang="en-US" sz="2400" b="1" dirty="0" err="1">
                <a:solidFill>
                  <a:srgbClr val="0070C0"/>
                </a:solidFill>
              </a:rPr>
              <a:t>t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/>
                <a:sym typeface="Symbol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 Math"/>
                <a:ea typeface="Cambria Math"/>
                <a:sym typeface="Symbol"/>
              </a:rPr>
              <a:t>∉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/>
                <a:sym typeface="Symbol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L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, 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M</a:t>
            </a:r>
            <a:r>
              <a:rPr lang="en-US" sz="2400" b="1" dirty="0"/>
              <a:t> </a:t>
            </a:r>
            <a:r>
              <a:rPr lang="en-US" sz="2400" dirty="0"/>
              <a:t>does not recognize </a:t>
            </a:r>
            <a:r>
              <a:rPr lang="en-US" sz="2400" b="1" dirty="0">
                <a:solidFill>
                  <a:srgbClr val="C00000"/>
                </a:solidFill>
              </a:rPr>
              <a:t>L</a:t>
            </a:r>
            <a:r>
              <a:rPr lang="en-US" sz="2400" dirty="0"/>
              <a:t>.”    </a:t>
            </a:r>
          </a:p>
          <a:p>
            <a:pPr marL="571500" indent="-514350">
              <a:buFont typeface="+mj-lt"/>
              <a:buAutoNum type="arabicPeriod"/>
            </a:pPr>
            <a:r>
              <a:rPr lang="en-US" sz="2400" dirty="0">
                <a:latin typeface="Franklin Gothic Medium" panose="020B0603020102020204" pitchFamily="34" charset="0"/>
                <a:ea typeface="Cambria Math"/>
              </a:rPr>
              <a:t>“Thus, </a:t>
            </a:r>
            <a:r>
              <a:rPr lang="en-US" sz="2400" dirty="0">
                <a:solidFill>
                  <a:prstClr val="black"/>
                </a:solidFill>
              </a:rPr>
              <a:t>no DFA recognizes </a:t>
            </a:r>
            <a:r>
              <a:rPr lang="en-US" sz="2400" b="1" dirty="0">
                <a:solidFill>
                  <a:srgbClr val="C00000"/>
                </a:solidFill>
              </a:rPr>
              <a:t>L</a:t>
            </a:r>
            <a:r>
              <a:rPr lang="en-US" sz="2400" dirty="0">
                <a:solidFill>
                  <a:prstClr val="black"/>
                </a:solidFill>
              </a:rPr>
              <a:t>.”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780727" y="2447317"/>
            <a:ext cx="4092339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  <a:latin typeface="Franklin Gothic Medium"/>
                <a:cs typeface="Franklin Gothic Medium"/>
              </a:rPr>
              <a:t>(You need to come up with </a:t>
            </a:r>
            <a:r>
              <a:rPr lang="en-US" sz="2400" dirty="0" smtClean="0">
                <a:solidFill>
                  <a:srgbClr val="0070C0"/>
                </a:solidFill>
                <a:latin typeface="Franklin Gothic Medium"/>
                <a:cs typeface="Franklin Gothic Medium"/>
              </a:rPr>
              <a:t>S</a:t>
            </a:r>
            <a:r>
              <a:rPr lang="en-US" sz="2400" dirty="0" smtClean="0">
                <a:solidFill>
                  <a:srgbClr val="7030A0"/>
                </a:solidFill>
                <a:latin typeface="Franklin Gothic Medium"/>
                <a:cs typeface="Franklin Gothic Medium"/>
              </a:rPr>
              <a:t>.)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63517" y="4441768"/>
            <a:ext cx="6089043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  <a:latin typeface="Franklin Gothic Medium"/>
                <a:cs typeface="Franklin Gothic Medium"/>
              </a:rPr>
              <a:t>(You need to come up with a hard </a:t>
            </a:r>
            <a:r>
              <a:rPr lang="en-US" sz="2400" dirty="0" smtClean="0">
                <a:solidFill>
                  <a:srgbClr val="0070C0"/>
                </a:solidFill>
                <a:latin typeface="Franklin Gothic Medium"/>
                <a:cs typeface="Franklin Gothic Medium"/>
              </a:rPr>
              <a:t>t</a:t>
            </a:r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400" dirty="0" smtClean="0">
                <a:solidFill>
                  <a:srgbClr val="7030A0"/>
                </a:solidFill>
                <a:latin typeface="Franklin Gothic Medium"/>
                <a:cs typeface="Franklin Gothic Medium"/>
              </a:rPr>
              <a:t>for </a:t>
            </a:r>
            <a:r>
              <a:rPr lang="en-US" sz="2400" dirty="0" err="1" smtClean="0">
                <a:solidFill>
                  <a:srgbClr val="0070C0"/>
                </a:solidFill>
                <a:latin typeface="Franklin Gothic Medium"/>
                <a:cs typeface="Franklin Gothic Medium"/>
              </a:rPr>
              <a:t>s</a:t>
            </a:r>
            <a:r>
              <a:rPr lang="en-US" sz="2400" baseline="-25000" dirty="0" err="1" smtClean="0">
                <a:solidFill>
                  <a:srgbClr val="0070C0"/>
                </a:solidFill>
                <a:latin typeface="Franklin Gothic Medium"/>
                <a:cs typeface="Franklin Gothic Medium"/>
              </a:rPr>
              <a:t>a</a:t>
            </a:r>
            <a:r>
              <a:rPr lang="en-US" sz="2400" dirty="0" smtClean="0">
                <a:solidFill>
                  <a:srgbClr val="7030A0"/>
                </a:solidFill>
                <a:latin typeface="Franklin Gothic Medium"/>
                <a:cs typeface="Franklin Gothic Medium"/>
              </a:rPr>
              <a:t>, </a:t>
            </a:r>
            <a:r>
              <a:rPr lang="en-US" sz="2400" dirty="0" err="1" smtClean="0">
                <a:solidFill>
                  <a:srgbClr val="0070C0"/>
                </a:solidFill>
                <a:latin typeface="Franklin Gothic Medium"/>
                <a:cs typeface="Franklin Gothic Medium"/>
              </a:rPr>
              <a:t>s</a:t>
            </a:r>
            <a:r>
              <a:rPr lang="en-US" sz="2400" baseline="-25000" dirty="0" err="1" smtClean="0">
                <a:solidFill>
                  <a:srgbClr val="0070C0"/>
                </a:solidFill>
                <a:latin typeface="Franklin Gothic Medium"/>
                <a:cs typeface="Franklin Gothic Medium"/>
              </a:rPr>
              <a:t>b</a:t>
            </a:r>
            <a:r>
              <a:rPr lang="en-US" sz="2400" dirty="0" smtClean="0">
                <a:solidFill>
                  <a:srgbClr val="7030A0"/>
                </a:solidFill>
                <a:latin typeface="Franklin Gothic Medium"/>
                <a:cs typeface="Franklin Gothic Medium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031269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Fact:  This method is optimal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</p:spPr>
        <p:txBody>
          <a:bodyPr/>
          <a:lstStyle/>
          <a:p>
            <a:r>
              <a:rPr lang="en-US" sz="2400" dirty="0"/>
              <a:t>Suppose that for a language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L</a:t>
            </a:r>
            <a:r>
              <a:rPr lang="en-US" sz="2400" dirty="0"/>
              <a:t>, the set </a:t>
            </a:r>
            <a:r>
              <a:rPr lang="en-US" sz="24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S</a:t>
            </a:r>
            <a:r>
              <a:rPr lang="en-US" sz="2400" dirty="0"/>
              <a:t> is a </a:t>
            </a:r>
            <a:r>
              <a:rPr lang="en-US" sz="2400" i="1" dirty="0"/>
              <a:t>largest</a:t>
            </a:r>
            <a:r>
              <a:rPr lang="en-US" sz="2400" dirty="0"/>
              <a:t> set of prefixes with the property that, for every pair </a:t>
            </a:r>
            <a:r>
              <a:rPr lang="en-US" sz="2400" b="1" dirty="0" err="1">
                <a:solidFill>
                  <a:srgbClr val="0070C0"/>
                </a:solidFill>
                <a:latin typeface="+mn-lt"/>
              </a:rPr>
              <a:t>s</a:t>
            </a:r>
            <a:r>
              <a:rPr lang="en-US" sz="2400" b="1" baseline="-25000" dirty="0" err="1">
                <a:solidFill>
                  <a:srgbClr val="0070C0"/>
                </a:solidFill>
                <a:latin typeface="+mn-lt"/>
              </a:rPr>
              <a:t>a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≠</a:t>
            </a:r>
            <a:r>
              <a:rPr lang="en-US" sz="2400" b="1" dirty="0">
                <a:solidFill>
                  <a:srgbClr val="0070C0"/>
                </a:solidFill>
                <a:latin typeface="+mn-lt"/>
              </a:rPr>
              <a:t> s</a:t>
            </a:r>
            <a:r>
              <a:rPr lang="en-US" sz="2400" b="1" baseline="-25000" dirty="0">
                <a:solidFill>
                  <a:srgbClr val="0070C0"/>
                </a:solidFill>
                <a:latin typeface="+mn-lt"/>
              </a:rPr>
              <a:t>b</a:t>
            </a:r>
            <a:r>
              <a:rPr lang="en-US" sz="2400" b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alibri"/>
                <a:ea typeface="Cambria Math"/>
              </a:rPr>
              <a:t>∈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S</a:t>
            </a:r>
            <a:r>
              <a:rPr lang="en-US" sz="2400" dirty="0"/>
              <a:t>, there is some string </a:t>
            </a:r>
            <a:r>
              <a:rPr lang="en-US" sz="24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t</a:t>
            </a:r>
            <a:r>
              <a:rPr lang="en-US" sz="2400" dirty="0"/>
              <a:t> such that one of </a:t>
            </a:r>
            <a:r>
              <a:rPr lang="en-US" sz="2400" b="1" dirty="0">
                <a:solidFill>
                  <a:srgbClr val="0070C0"/>
                </a:solidFill>
                <a:latin typeface="+mn-lt"/>
              </a:rPr>
              <a:t>s</a:t>
            </a:r>
            <a:r>
              <a:rPr lang="en-US" sz="2400" b="1" baseline="-25000" dirty="0">
                <a:solidFill>
                  <a:srgbClr val="0070C0"/>
                </a:solidFill>
                <a:latin typeface="+mn-lt"/>
              </a:rPr>
              <a:t>a</a:t>
            </a:r>
            <a:r>
              <a:rPr lang="en-US" sz="2400" b="1" dirty="0">
                <a:solidFill>
                  <a:srgbClr val="0070C0"/>
                </a:solidFill>
                <a:latin typeface="+mn-lt"/>
              </a:rPr>
              <a:t>t</a:t>
            </a:r>
            <a:r>
              <a:rPr lang="en-US" sz="2400" dirty="0"/>
              <a:t>, </a:t>
            </a:r>
            <a:r>
              <a:rPr lang="en-US" sz="2400" b="1" dirty="0" err="1">
                <a:solidFill>
                  <a:srgbClr val="0070C0"/>
                </a:solidFill>
                <a:latin typeface="+mn-lt"/>
              </a:rPr>
              <a:t>s</a:t>
            </a:r>
            <a:r>
              <a:rPr lang="en-US" sz="2400" b="1" baseline="-25000" dirty="0" err="1">
                <a:solidFill>
                  <a:srgbClr val="0070C0"/>
                </a:solidFill>
                <a:latin typeface="+mn-lt"/>
              </a:rPr>
              <a:t>b</a:t>
            </a:r>
            <a:r>
              <a:rPr lang="en-US" sz="2400" b="1" dirty="0" err="1">
                <a:solidFill>
                  <a:srgbClr val="0070C0"/>
                </a:solidFill>
                <a:latin typeface="+mn-lt"/>
              </a:rPr>
              <a:t>t</a:t>
            </a:r>
            <a:r>
              <a:rPr lang="en-US" sz="2400" dirty="0"/>
              <a:t> is in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L</a:t>
            </a:r>
            <a:r>
              <a:rPr lang="en-US" sz="2400" dirty="0"/>
              <a:t> but the other isn’t.</a:t>
            </a:r>
          </a:p>
          <a:p>
            <a:r>
              <a:rPr lang="en-US" sz="2400" dirty="0"/>
              <a:t>If </a:t>
            </a:r>
            <a:r>
              <a:rPr lang="en-US" sz="2400" dirty="0">
                <a:solidFill>
                  <a:srgbClr val="0070C0"/>
                </a:solidFill>
              </a:rPr>
              <a:t>S</a:t>
            </a:r>
            <a:r>
              <a:rPr lang="en-US" sz="2400" dirty="0"/>
              <a:t> is infinite, then </a:t>
            </a:r>
            <a:r>
              <a:rPr lang="en-US" sz="2400" dirty="0">
                <a:solidFill>
                  <a:srgbClr val="C00000"/>
                </a:solidFill>
              </a:rPr>
              <a:t>L</a:t>
            </a:r>
            <a:r>
              <a:rPr lang="en-US" sz="2400" dirty="0"/>
              <a:t> is not regular</a:t>
            </a:r>
          </a:p>
          <a:p>
            <a:r>
              <a:rPr lang="en-US" sz="2400" dirty="0"/>
              <a:t>If </a:t>
            </a:r>
            <a:r>
              <a:rPr lang="en-US" sz="2400" dirty="0">
                <a:solidFill>
                  <a:srgbClr val="0070C0"/>
                </a:solidFill>
              </a:rPr>
              <a:t>S</a:t>
            </a:r>
            <a:r>
              <a:rPr lang="en-US" sz="2400" dirty="0"/>
              <a:t> is finite, then the minimal DFA for </a:t>
            </a:r>
            <a:r>
              <a:rPr lang="en-US" sz="2400" dirty="0">
                <a:solidFill>
                  <a:srgbClr val="C00000"/>
                </a:solidFill>
              </a:rPr>
              <a:t>L</a:t>
            </a:r>
            <a:r>
              <a:rPr lang="en-US" sz="2400" dirty="0"/>
              <a:t> has precisely           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|</a:t>
            </a:r>
            <a:r>
              <a:rPr lang="en-US" sz="2400" dirty="0">
                <a:solidFill>
                  <a:srgbClr val="0070C0"/>
                </a:solidFill>
              </a:rPr>
              <a:t>S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| </a:t>
            </a:r>
            <a:r>
              <a:rPr lang="en-US" sz="2400" dirty="0">
                <a:latin typeface="Franklin Gothic Medium" panose="020B0603020102020204" pitchFamily="34" charset="0"/>
              </a:rPr>
              <a:t>states, one reached by each member of </a:t>
            </a:r>
            <a:r>
              <a:rPr lang="en-US" sz="24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S</a:t>
            </a:r>
            <a:r>
              <a:rPr lang="en-US" sz="2400" dirty="0">
                <a:latin typeface="Franklin Gothic Medium" panose="020B0603020102020204" pitchFamily="34" charset="0"/>
              </a:rPr>
              <a:t>.</a:t>
            </a:r>
          </a:p>
          <a:p>
            <a:endParaRPr lang="en-US" sz="24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5088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Fact:  This method is optimal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</p:spPr>
        <p:txBody>
          <a:bodyPr/>
          <a:lstStyle/>
          <a:p>
            <a:r>
              <a:rPr lang="en-US" sz="2400" dirty="0"/>
              <a:t>Suppose that for a language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L</a:t>
            </a:r>
            <a:r>
              <a:rPr lang="en-US" sz="2400" dirty="0"/>
              <a:t>, the set </a:t>
            </a:r>
            <a:r>
              <a:rPr lang="en-US" sz="24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S</a:t>
            </a:r>
            <a:r>
              <a:rPr lang="en-US" sz="2400" dirty="0"/>
              <a:t> is a </a:t>
            </a:r>
            <a:r>
              <a:rPr lang="en-US" sz="2400" i="1" dirty="0"/>
              <a:t>largest</a:t>
            </a:r>
            <a:r>
              <a:rPr lang="en-US" sz="2400" dirty="0"/>
              <a:t> set of prefixes with the property that, for every pair </a:t>
            </a:r>
            <a:r>
              <a:rPr lang="en-US" sz="2400" b="1" dirty="0" err="1">
                <a:solidFill>
                  <a:srgbClr val="0070C0"/>
                </a:solidFill>
                <a:latin typeface="+mn-lt"/>
              </a:rPr>
              <a:t>s</a:t>
            </a:r>
            <a:r>
              <a:rPr lang="en-US" sz="2400" b="1" baseline="-25000" dirty="0" err="1">
                <a:solidFill>
                  <a:srgbClr val="0070C0"/>
                </a:solidFill>
                <a:latin typeface="+mn-lt"/>
              </a:rPr>
              <a:t>a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≠</a:t>
            </a:r>
            <a:r>
              <a:rPr lang="en-US" sz="2400" b="1" dirty="0">
                <a:solidFill>
                  <a:srgbClr val="0070C0"/>
                </a:solidFill>
                <a:latin typeface="+mn-lt"/>
              </a:rPr>
              <a:t> s</a:t>
            </a:r>
            <a:r>
              <a:rPr lang="en-US" sz="2400" b="1" baseline="-25000" dirty="0">
                <a:solidFill>
                  <a:srgbClr val="0070C0"/>
                </a:solidFill>
                <a:latin typeface="+mn-lt"/>
              </a:rPr>
              <a:t>b</a:t>
            </a:r>
            <a:r>
              <a:rPr lang="en-US" sz="2400" b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alibri"/>
                <a:ea typeface="Cambria Math"/>
              </a:rPr>
              <a:t>∈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S</a:t>
            </a:r>
            <a:r>
              <a:rPr lang="en-US" sz="2400" dirty="0"/>
              <a:t>, there is some string </a:t>
            </a:r>
            <a:r>
              <a:rPr lang="en-US" sz="24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t</a:t>
            </a:r>
            <a:r>
              <a:rPr lang="en-US" sz="2400" dirty="0"/>
              <a:t> such that one of </a:t>
            </a:r>
            <a:r>
              <a:rPr lang="en-US" sz="2400" b="1" dirty="0">
                <a:solidFill>
                  <a:srgbClr val="0070C0"/>
                </a:solidFill>
                <a:latin typeface="+mn-lt"/>
              </a:rPr>
              <a:t>s</a:t>
            </a:r>
            <a:r>
              <a:rPr lang="en-US" sz="2400" b="1" baseline="-25000" dirty="0">
                <a:solidFill>
                  <a:srgbClr val="0070C0"/>
                </a:solidFill>
                <a:latin typeface="+mn-lt"/>
              </a:rPr>
              <a:t>a</a:t>
            </a:r>
            <a:r>
              <a:rPr lang="en-US" sz="2400" b="1" dirty="0">
                <a:solidFill>
                  <a:srgbClr val="0070C0"/>
                </a:solidFill>
                <a:latin typeface="+mn-lt"/>
              </a:rPr>
              <a:t>t</a:t>
            </a:r>
            <a:r>
              <a:rPr lang="en-US" sz="2400" dirty="0"/>
              <a:t>, </a:t>
            </a:r>
            <a:r>
              <a:rPr lang="en-US" sz="2400" b="1" dirty="0" err="1">
                <a:solidFill>
                  <a:srgbClr val="0070C0"/>
                </a:solidFill>
                <a:latin typeface="+mn-lt"/>
              </a:rPr>
              <a:t>s</a:t>
            </a:r>
            <a:r>
              <a:rPr lang="en-US" sz="2400" b="1" baseline="-25000" dirty="0" err="1">
                <a:solidFill>
                  <a:srgbClr val="0070C0"/>
                </a:solidFill>
                <a:latin typeface="+mn-lt"/>
              </a:rPr>
              <a:t>b</a:t>
            </a:r>
            <a:r>
              <a:rPr lang="en-US" sz="2400" b="1" dirty="0" err="1">
                <a:solidFill>
                  <a:srgbClr val="0070C0"/>
                </a:solidFill>
                <a:latin typeface="+mn-lt"/>
              </a:rPr>
              <a:t>t</a:t>
            </a:r>
            <a:r>
              <a:rPr lang="en-US" sz="2400" dirty="0"/>
              <a:t> is in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L</a:t>
            </a:r>
            <a:r>
              <a:rPr lang="en-US" sz="2400" dirty="0"/>
              <a:t> but the other isn’t.</a:t>
            </a:r>
          </a:p>
          <a:p>
            <a:r>
              <a:rPr lang="en-US" sz="2400" dirty="0"/>
              <a:t>If </a:t>
            </a:r>
            <a:r>
              <a:rPr lang="en-US" sz="2400" dirty="0">
                <a:solidFill>
                  <a:srgbClr val="0070C0"/>
                </a:solidFill>
              </a:rPr>
              <a:t>S</a:t>
            </a:r>
            <a:r>
              <a:rPr lang="en-US" sz="2400" dirty="0"/>
              <a:t> is infinite, then </a:t>
            </a:r>
            <a:r>
              <a:rPr lang="en-US" sz="2400" dirty="0">
                <a:solidFill>
                  <a:srgbClr val="C00000"/>
                </a:solidFill>
              </a:rPr>
              <a:t>L</a:t>
            </a:r>
            <a:r>
              <a:rPr lang="en-US" sz="2400" dirty="0"/>
              <a:t> is not regular</a:t>
            </a:r>
          </a:p>
          <a:p>
            <a:r>
              <a:rPr lang="en-US" sz="2400" dirty="0"/>
              <a:t>If </a:t>
            </a:r>
            <a:r>
              <a:rPr lang="en-US" sz="2400" dirty="0">
                <a:solidFill>
                  <a:srgbClr val="0070C0"/>
                </a:solidFill>
              </a:rPr>
              <a:t>S</a:t>
            </a:r>
            <a:r>
              <a:rPr lang="en-US" sz="2400" dirty="0"/>
              <a:t> is finite, then the minimal DFA for </a:t>
            </a:r>
            <a:r>
              <a:rPr lang="en-US" sz="2400" dirty="0">
                <a:solidFill>
                  <a:srgbClr val="C00000"/>
                </a:solidFill>
              </a:rPr>
              <a:t>L</a:t>
            </a:r>
            <a:r>
              <a:rPr lang="en-US" sz="2400" dirty="0"/>
              <a:t> has precisely           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|</a:t>
            </a:r>
            <a:r>
              <a:rPr lang="en-US" sz="2400" dirty="0">
                <a:solidFill>
                  <a:srgbClr val="0070C0"/>
                </a:solidFill>
              </a:rPr>
              <a:t>S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| </a:t>
            </a:r>
            <a:r>
              <a:rPr lang="en-US" sz="2400" dirty="0">
                <a:latin typeface="Franklin Gothic Medium" panose="020B0603020102020204" pitchFamily="34" charset="0"/>
              </a:rPr>
              <a:t>states, one reached by each member of </a:t>
            </a:r>
            <a:r>
              <a:rPr lang="en-US" sz="24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S</a:t>
            </a:r>
            <a:r>
              <a:rPr lang="en-US" sz="2400" dirty="0">
                <a:latin typeface="Franklin Gothic Medium" panose="020B0603020102020204" pitchFamily="34" charset="0"/>
              </a:rPr>
              <a:t>.</a:t>
            </a:r>
          </a:p>
          <a:p>
            <a:endParaRPr lang="en-US" sz="2400" dirty="0"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Franklin Gothic Medium" panose="020B0603020102020204" pitchFamily="34" charset="0"/>
              </a:rPr>
              <a:t>Corollary</a:t>
            </a:r>
            <a:r>
              <a:rPr lang="en-US" sz="2400" dirty="0">
                <a:latin typeface="Franklin Gothic Medium" panose="020B0603020102020204" pitchFamily="34" charset="0"/>
              </a:rPr>
              <a:t>: Our minimization algorithm was correct.</a:t>
            </a:r>
          </a:p>
          <a:p>
            <a:pPr lvl="1"/>
            <a:r>
              <a:rPr lang="en-US" sz="2000" dirty="0">
                <a:latin typeface="Franklin Gothic Medium" panose="020B0603020102020204" pitchFamily="34" charset="0"/>
              </a:rPr>
              <a:t>we separated </a:t>
            </a:r>
            <a:r>
              <a:rPr lang="en-US" sz="2000" i="1" dirty="0">
                <a:latin typeface="Franklin Gothic Medium" panose="020B0603020102020204" pitchFamily="34" charset="0"/>
              </a:rPr>
              <a:t>exactly</a:t>
            </a:r>
            <a:r>
              <a:rPr lang="en-US" sz="2000" dirty="0">
                <a:latin typeface="Franklin Gothic Medium" panose="020B0603020102020204" pitchFamily="34" charset="0"/>
              </a:rPr>
              <a:t> those states for which some </a:t>
            </a:r>
            <a:r>
              <a:rPr lang="en-US" sz="2000" b="1" dirty="0">
                <a:solidFill>
                  <a:srgbClr val="0070C0"/>
                </a:solidFill>
              </a:rPr>
              <a:t>t</a:t>
            </a:r>
            <a:r>
              <a:rPr lang="en-US" sz="2000" dirty="0">
                <a:latin typeface="Franklin Gothic Medium" panose="020B0603020102020204" pitchFamily="34" charset="0"/>
              </a:rPr>
              <a:t> would make one accept and another not accept</a:t>
            </a:r>
          </a:p>
        </p:txBody>
      </p:sp>
    </p:spTree>
    <p:extLst>
      <p:ext uri="{BB962C8B-B14F-4D97-AF65-F5344CB8AC3E}">
        <p14:creationId xmlns:p14="http://schemas.microsoft.com/office/powerpoint/2010/main" val="18401229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F5C75-1089-A042-88F3-AE76D516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Notes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FC8E2B-DDDD-744C-94F5-FAD130AD41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It is not necessary for our strings </a:t>
                </a:r>
                <a:r>
                  <a:rPr lang="en-US" sz="2800" b="1" dirty="0" err="1">
                    <a:solidFill>
                      <a:srgbClr val="0070C0"/>
                    </a:solidFill>
                  </a:rPr>
                  <a:t>xz</a:t>
                </a:r>
                <a:r>
                  <a:rPr lang="en-US" sz="2800" dirty="0"/>
                  <a:t> with 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x</a:t>
                </a:r>
                <a:r>
                  <a:rPr lang="en-US" sz="2800" dirty="0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Cambria Math"/>
                    <a:sym typeface="Symbol"/>
                  </a:rPr>
                  <a:t> ∈ </a:t>
                </a:r>
                <a:r>
                  <a:rPr lang="en-US" sz="28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L</a:t>
                </a:r>
                <a:r>
                  <a:rPr lang="en-US" sz="2800" dirty="0"/>
                  <a:t> to allow any string in the language</a:t>
                </a:r>
              </a:p>
              <a:p>
                <a:pPr lvl="1"/>
                <a:r>
                  <a:rPr lang="en-US" sz="2400" dirty="0"/>
                  <a:t>we only need to find a small “core” set of strings that must be distinguished by the machine</a:t>
                </a:r>
              </a:p>
              <a:p>
                <a:pPr lvl="1"/>
                <a:endParaRPr lang="en-US" sz="2400" dirty="0"/>
              </a:p>
              <a:p>
                <a:r>
                  <a:rPr lang="en-US" sz="2800" dirty="0"/>
                  <a:t>It is </a:t>
                </a:r>
                <a:r>
                  <a:rPr lang="en-US" sz="2800" b="1" dirty="0"/>
                  <a:t>not true</a:t>
                </a:r>
                <a:r>
                  <a:rPr lang="en-US" sz="2800" dirty="0"/>
                  <a:t> that, if </a:t>
                </a:r>
                <a:r>
                  <a:rPr lang="en-US" sz="28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L </a:t>
                </a:r>
                <a:r>
                  <a:rPr lang="en-US" sz="2800" dirty="0"/>
                  <a:t>is irregular and </a:t>
                </a:r>
                <a:r>
                  <a:rPr lang="en-US" sz="28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L ⊆ U</a:t>
                </a:r>
                <a:r>
                  <a:rPr lang="en-US" sz="2800" dirty="0"/>
                  <a:t>, then</a:t>
                </a:r>
                <a:br>
                  <a:rPr lang="en-US" sz="2800" dirty="0"/>
                </a:br>
                <a:r>
                  <a:rPr lang="en-US" sz="28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U </a:t>
                </a:r>
                <a:r>
                  <a:rPr lang="en-US" sz="2800" dirty="0"/>
                  <a:t>is irregular!</a:t>
                </a:r>
              </a:p>
              <a:p>
                <a:pPr lvl="1"/>
                <a:r>
                  <a:rPr lang="en-US" sz="2400" dirty="0"/>
                  <a:t>we always have </a:t>
                </a:r>
                <a:r>
                  <a:rPr lang="en-US" sz="24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L ⊆ </a:t>
                </a:r>
                <a:r>
                  <a:rPr lang="en-US" sz="2400" b="1" dirty="0" err="1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Σ</a:t>
                </a:r>
                <a:r>
                  <a:rPr lang="en-US" sz="24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*</a:t>
                </a:r>
                <a:r>
                  <a:rPr lang="en-US" sz="2400" dirty="0"/>
                  <a:t> and </a:t>
                </a:r>
                <a:r>
                  <a:rPr lang="en-US" sz="2400" b="1" dirty="0" err="1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Σ</a:t>
                </a:r>
                <a:r>
                  <a:rPr lang="en-US" sz="24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*</a:t>
                </a:r>
                <a:r>
                  <a:rPr lang="en-US" sz="2400" dirty="0"/>
                  <a:t> is regular!</a:t>
                </a:r>
              </a:p>
              <a:p>
                <a:pPr lvl="1"/>
                <a:r>
                  <a:rPr lang="en-US" sz="2400" dirty="0"/>
                  <a:t>our argument needs different answers: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xz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∈ </a:t>
                </a:r>
                <a:r>
                  <a:rPr lang="en-US" sz="2400" dirty="0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L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↮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 </a:t>
                </a:r>
                <a:r>
                  <a:rPr lang="en-US" sz="2400" dirty="0" err="1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y</a:t>
                </a:r>
                <a:r>
                  <a:rPr lang="en-US" sz="2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z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∈ </a:t>
                </a:r>
                <a:r>
                  <a:rPr lang="en-US" sz="2400" dirty="0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L</a:t>
                </a:r>
                <a:endParaRPr lang="en-US" sz="2400" dirty="0"/>
              </a:p>
              <a:p>
                <a:pPr lvl="2"/>
                <a:r>
                  <a:rPr lang="en-US" sz="2000" dirty="0"/>
                  <a:t>for </a:t>
                </a:r>
                <a:r>
                  <a:rPr lang="en-US" sz="2000" b="1" dirty="0" err="1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Σ</a:t>
                </a:r>
                <a:r>
                  <a:rPr lang="en-US" sz="20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*</a:t>
                </a:r>
                <a:r>
                  <a:rPr lang="en-US" sz="2000" dirty="0"/>
                  <a:t>, both strings are always in the language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FC8E2B-DDDD-744C-94F5-FAD130AD41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C7B0C39-70FA-E945-BD0E-5E0F45854D82}"/>
              </a:ext>
            </a:extLst>
          </p:cNvPr>
          <p:cNvSpPr/>
          <p:nvPr/>
        </p:nvSpPr>
        <p:spPr>
          <a:xfrm>
            <a:off x="2498648" y="5808297"/>
            <a:ext cx="3794182" cy="775065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/>
              <a:t>Do not claim in your proof that, because </a:t>
            </a:r>
            <a:r>
              <a:rPr lang="en-US" b="1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L ⊆ U</a:t>
            </a:r>
            <a:r>
              <a:rPr lang="en-US" b="1" dirty="0"/>
              <a:t>, </a:t>
            </a:r>
            <a:r>
              <a:rPr lang="en-US" b="1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U</a:t>
            </a:r>
            <a:r>
              <a:rPr lang="en-US" b="1" dirty="0"/>
              <a:t> is also irregular</a:t>
            </a:r>
          </a:p>
        </p:txBody>
      </p:sp>
    </p:spTree>
    <p:extLst>
      <p:ext uri="{BB962C8B-B14F-4D97-AF65-F5344CB8AC3E}">
        <p14:creationId xmlns:p14="http://schemas.microsoft.com/office/powerpoint/2010/main" val="222735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Applications </a:t>
            </a:r>
            <a:r>
              <a:rPr lang="en-US" dirty="0"/>
              <a:t>of </a:t>
            </a:r>
            <a:r>
              <a:rPr lang="en-US" dirty="0" smtClean="0"/>
              <a:t>FSMs</a:t>
            </a:r>
            <a:endParaRPr lang="en-US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516468" y="1061151"/>
            <a:ext cx="8229600" cy="4525963"/>
          </a:xfrm>
        </p:spPr>
        <p:txBody>
          <a:bodyPr/>
          <a:lstStyle/>
          <a:p>
            <a:r>
              <a:rPr lang="en-US" sz="2800" dirty="0" smtClean="0"/>
              <a:t>Formal verification of systems</a:t>
            </a:r>
          </a:p>
          <a:p>
            <a:pPr lvl="1"/>
            <a:r>
              <a:rPr lang="en-US" dirty="0" smtClean="0"/>
              <a:t>Is an unsafe state reachable?</a:t>
            </a:r>
          </a:p>
          <a:p>
            <a:r>
              <a:rPr lang="en-US" sz="2800" dirty="0" smtClean="0"/>
              <a:t>Computer games</a:t>
            </a:r>
          </a:p>
          <a:p>
            <a:pPr lvl="1"/>
            <a:r>
              <a:rPr lang="en-US" dirty="0" smtClean="0"/>
              <a:t>FSMs provide worlds to explore</a:t>
            </a:r>
          </a:p>
          <a:p>
            <a:r>
              <a:rPr lang="en-US" sz="2800" dirty="0" smtClean="0"/>
              <a:t>Minimization algorithms for FSMs can be extended to more general models used in</a:t>
            </a:r>
          </a:p>
          <a:p>
            <a:pPr lvl="1"/>
            <a:r>
              <a:rPr lang="en-US" dirty="0" smtClean="0"/>
              <a:t>Text prediction</a:t>
            </a:r>
          </a:p>
          <a:p>
            <a:pPr lvl="1"/>
            <a:r>
              <a:rPr lang="en-US" dirty="0" smtClean="0"/>
              <a:t>Speech recognition</a:t>
            </a:r>
          </a:p>
        </p:txBody>
      </p:sp>
    </p:spTree>
    <p:extLst>
      <p:ext uri="{BB962C8B-B14F-4D97-AF65-F5344CB8AC3E}">
        <p14:creationId xmlns:p14="http://schemas.microsoft.com/office/powerpoint/2010/main" val="77173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Application of FSMs: Pattern 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365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73100" y="1183037"/>
                <a:ext cx="7772400" cy="4452937"/>
              </a:xfrm>
            </p:spPr>
            <p:txBody>
              <a:bodyPr/>
              <a:lstStyle/>
              <a:p>
                <a:pPr eaLnBrk="1" hangingPunct="1"/>
                <a:r>
                  <a:rPr lang="en-US" sz="2800" dirty="0"/>
                  <a:t>Given </a:t>
                </a:r>
              </a:p>
              <a:p>
                <a:pPr lvl="1" eaLnBrk="1" hangingPunct="1"/>
                <a:r>
                  <a:rPr lang="en-US" sz="2400" dirty="0"/>
                  <a:t>a string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s</a:t>
                </a:r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dirty="0"/>
                  <a:t> characters</a:t>
                </a:r>
              </a:p>
              <a:p>
                <a:pPr lvl="1" eaLnBrk="1" hangingPunct="1"/>
                <a:r>
                  <a:rPr lang="en-US" sz="2400" dirty="0"/>
                  <a:t>a pattern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p</a:t>
                </a:r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2400" dirty="0"/>
                  <a:t> characters</a:t>
                </a:r>
              </a:p>
              <a:p>
                <a:pPr lvl="1" eaLnBrk="1" hangingPunct="1"/>
                <a:r>
                  <a:rPr lang="en-US" sz="2400" dirty="0"/>
                  <a:t>usually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</a:endParaRPr>
              </a:p>
              <a:p>
                <a:pPr eaLnBrk="1" hangingPunct="1"/>
                <a:r>
                  <a:rPr lang="en-US" sz="2800" dirty="0"/>
                  <a:t>Find</a:t>
                </a:r>
              </a:p>
              <a:p>
                <a:pPr lvl="1"/>
                <a:r>
                  <a:rPr lang="en-US" sz="2400" dirty="0"/>
                  <a:t>all occurrences of the pattern </a:t>
                </a:r>
                <a:r>
                  <a:rPr lang="en-US" dirty="0">
                    <a:solidFill>
                      <a:srgbClr val="C00000"/>
                    </a:solidFill>
                    <a:latin typeface="Calibri"/>
                  </a:rPr>
                  <a:t>p</a:t>
                </a:r>
                <a:r>
                  <a:rPr lang="en-US" sz="2400" dirty="0"/>
                  <a:t> in the string </a:t>
                </a:r>
                <a:r>
                  <a:rPr lang="en-US" dirty="0">
                    <a:solidFill>
                      <a:srgbClr val="C00000"/>
                    </a:solidFill>
                    <a:latin typeface="Calibri"/>
                  </a:rPr>
                  <a:t>s</a:t>
                </a:r>
                <a:endParaRPr lang="en-US" sz="2400" b="1" dirty="0">
                  <a:solidFill>
                    <a:srgbClr val="C00000"/>
                  </a:solidFill>
                </a:endParaRPr>
              </a:p>
              <a:p>
                <a:pPr lvl="4" eaLnBrk="1" hangingPunct="1"/>
                <a:endParaRPr lang="en-US" sz="1800" dirty="0"/>
              </a:p>
              <a:p>
                <a:pPr eaLnBrk="1" hangingPunct="1"/>
                <a:r>
                  <a:rPr lang="en-US" sz="2400" dirty="0"/>
                  <a:t>Obvious algorithm: </a:t>
                </a:r>
              </a:p>
              <a:p>
                <a:pPr lvl="1"/>
                <a:r>
                  <a:rPr lang="en-US" sz="2400" dirty="0"/>
                  <a:t>try to see if </a:t>
                </a:r>
                <a:r>
                  <a:rPr lang="en-US" dirty="0">
                    <a:solidFill>
                      <a:srgbClr val="C00000"/>
                    </a:solidFill>
                    <a:latin typeface="Calibri"/>
                  </a:rPr>
                  <a:t>p</a:t>
                </a:r>
                <a:r>
                  <a:rPr lang="en-US" sz="2400" dirty="0"/>
                  <a:t> matches at each of the positions in </a:t>
                </a:r>
                <a:r>
                  <a:rPr lang="en-US" dirty="0">
                    <a:solidFill>
                      <a:srgbClr val="C00000"/>
                    </a:solidFill>
                    <a:latin typeface="Calibri"/>
                  </a:rPr>
                  <a:t>s</a:t>
                </a: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stop at a failed match and try matching at the next position: 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𝒎𝒏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Franklin Gothic Medium" panose="020B0603020102020204" pitchFamily="34" charset="0"/>
                  </a:rPr>
                  <a:t> running time.</a:t>
                </a:r>
              </a:p>
            </p:txBody>
          </p:sp>
        </mc:Choice>
        <mc:Fallback xmlns="">
          <p:sp>
            <p:nvSpPr>
              <p:cNvPr id="9236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3100" y="1183037"/>
                <a:ext cx="7772400" cy="4452937"/>
              </a:xfrm>
              <a:blipFill>
                <a:blip r:embed="rId3"/>
                <a:stretch>
                  <a:fillRect l="-1412" t="-1231" b="-15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713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FSMs: Pattern Matching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With DFAs can do this in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800" b="1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:r>
                  <a:rPr lang="en-US" sz="2800" dirty="0"/>
                  <a:t>time.</a:t>
                </a:r>
              </a:p>
              <a:p>
                <a:pPr lvl="1"/>
                <a:endParaRPr lang="en-US" sz="2400" dirty="0"/>
              </a:p>
              <a:p>
                <a:r>
                  <a:rPr lang="en-US" sz="2800" dirty="0"/>
                  <a:t>See Extra Credit problem on HW8 for some ideas of how to get to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800" b="1" i="1" baseline="300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800" dirty="0" smtClean="0"/>
                  <a:t>time.</a:t>
                </a: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434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4B6242A-3235-4362-80BB-8871D2100DC0}"/>
              </a:ext>
            </a:extLst>
          </p:cNvPr>
          <p:cNvSpPr/>
          <p:nvPr/>
        </p:nvSpPr>
        <p:spPr>
          <a:xfrm>
            <a:off x="1519549" y="1734258"/>
            <a:ext cx="5849339" cy="3968877"/>
          </a:xfrm>
          <a:custGeom>
            <a:avLst/>
            <a:gdLst>
              <a:gd name="connsiteX0" fmla="*/ 879702 w 5849339"/>
              <a:gd name="connsiteY0" fmla="*/ 144876 h 3968877"/>
              <a:gd name="connsiteX1" fmla="*/ 32414 w 5849339"/>
              <a:gd name="connsiteY1" fmla="*/ 1344502 h 3968877"/>
              <a:gd name="connsiteX2" fmla="*/ 485420 w 5849339"/>
              <a:gd name="connsiteY2" fmla="*/ 3693419 h 3968877"/>
              <a:gd name="connsiteX3" fmla="*/ 3237009 w 5849339"/>
              <a:gd name="connsiteY3" fmla="*/ 3894755 h 3968877"/>
              <a:gd name="connsiteX4" fmla="*/ 5577537 w 5849339"/>
              <a:gd name="connsiteY4" fmla="*/ 3852810 h 3968877"/>
              <a:gd name="connsiteX5" fmla="*/ 5510425 w 5849339"/>
              <a:gd name="connsiteY5" fmla="*/ 2594461 h 3968877"/>
              <a:gd name="connsiteX6" fmla="*/ 2976950 w 5849339"/>
              <a:gd name="connsiteY6" fmla="*/ 1612949 h 3968877"/>
              <a:gd name="connsiteX7" fmla="*/ 2473611 w 5849339"/>
              <a:gd name="connsiteY7" fmla="*/ 186821 h 3968877"/>
              <a:gd name="connsiteX8" fmla="*/ 879702 w 5849339"/>
              <a:gd name="connsiteY8" fmla="*/ 144876 h 3968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49339" h="3968877">
                <a:moveTo>
                  <a:pt x="879702" y="144876"/>
                </a:moveTo>
                <a:cubicBezTo>
                  <a:pt x="472836" y="337823"/>
                  <a:pt x="98128" y="753078"/>
                  <a:pt x="32414" y="1344502"/>
                </a:cubicBezTo>
                <a:cubicBezTo>
                  <a:pt x="-33300" y="1935926"/>
                  <a:pt x="-48679" y="3268377"/>
                  <a:pt x="485420" y="3693419"/>
                </a:cubicBezTo>
                <a:cubicBezTo>
                  <a:pt x="1019519" y="4118461"/>
                  <a:pt x="2388323" y="3868190"/>
                  <a:pt x="3237009" y="3894755"/>
                </a:cubicBezTo>
                <a:cubicBezTo>
                  <a:pt x="4085695" y="3921320"/>
                  <a:pt x="5198634" y="4069526"/>
                  <a:pt x="5577537" y="3852810"/>
                </a:cubicBezTo>
                <a:cubicBezTo>
                  <a:pt x="5956440" y="3636094"/>
                  <a:pt x="5943856" y="2967771"/>
                  <a:pt x="5510425" y="2594461"/>
                </a:cubicBezTo>
                <a:cubicBezTo>
                  <a:pt x="5076994" y="2221151"/>
                  <a:pt x="3483086" y="2014222"/>
                  <a:pt x="2976950" y="1612949"/>
                </a:cubicBezTo>
                <a:cubicBezTo>
                  <a:pt x="2470814" y="1211676"/>
                  <a:pt x="2821754" y="435694"/>
                  <a:pt x="2473611" y="186821"/>
                </a:cubicBezTo>
                <a:cubicBezTo>
                  <a:pt x="2125468" y="-62052"/>
                  <a:pt x="1286568" y="-48071"/>
                  <a:pt x="879702" y="144876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story so far...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CEEDB1-7BF9-0D46-BB8C-4068486AA836}"/>
              </a:ext>
            </a:extLst>
          </p:cNvPr>
          <p:cNvSpPr txBox="1"/>
          <p:nvPr/>
        </p:nvSpPr>
        <p:spPr>
          <a:xfrm>
            <a:off x="4223261" y="2391129"/>
            <a:ext cx="529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⊆</a:t>
            </a:r>
            <a:endParaRPr lang="en-US" sz="3600" dirty="0">
              <a:latin typeface="Franklin Gothic Medium"/>
              <a:cs typeface="Franklin Gothic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FE92D5-3F53-2E45-9389-00DCC18EDEF8}"/>
              </a:ext>
            </a:extLst>
          </p:cNvPr>
          <p:cNvSpPr txBox="1"/>
          <p:nvPr/>
        </p:nvSpPr>
        <p:spPr>
          <a:xfrm>
            <a:off x="4268145" y="4547309"/>
            <a:ext cx="486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Franklin Gothic Medium"/>
                <a:cs typeface="Franklin Gothic Medium"/>
              </a:rPr>
              <a:t>=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55915C6-88F4-E445-A137-556CAE731737}"/>
              </a:ext>
            </a:extLst>
          </p:cNvPr>
          <p:cNvSpPr/>
          <p:nvPr/>
        </p:nvSpPr>
        <p:spPr>
          <a:xfrm>
            <a:off x="2228192" y="2314903"/>
            <a:ext cx="1513490" cy="798787"/>
          </a:xfrm>
          <a:prstGeom prst="roundRect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Franklin Gothic Medium" panose="020B0603020102020204" pitchFamily="34" charset="0"/>
              </a:rPr>
              <a:t>REs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15FE134-4069-3F41-BEDF-7CB2AF84C422}"/>
              </a:ext>
            </a:extLst>
          </p:cNvPr>
          <p:cNvSpPr/>
          <p:nvPr/>
        </p:nvSpPr>
        <p:spPr>
          <a:xfrm>
            <a:off x="2228192" y="4486874"/>
            <a:ext cx="1513490" cy="798787"/>
          </a:xfrm>
          <a:prstGeom prst="roundRect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Franklin Gothic Medium" panose="020B0603020102020204" pitchFamily="34" charset="0"/>
              </a:rPr>
              <a:t>DFAs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1AC026F-96A2-294A-BC76-CFA6120B34A3}"/>
              </a:ext>
            </a:extLst>
          </p:cNvPr>
          <p:cNvSpPr/>
          <p:nvPr/>
        </p:nvSpPr>
        <p:spPr>
          <a:xfrm>
            <a:off x="5234152" y="4486875"/>
            <a:ext cx="1513490" cy="798787"/>
          </a:xfrm>
          <a:prstGeom prst="roundRect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Franklin Gothic Medium" panose="020B0603020102020204" pitchFamily="34" charset="0"/>
              </a:rPr>
              <a:t>NFAs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6B815C8-4B03-5047-B890-54A1358EE594}"/>
              </a:ext>
            </a:extLst>
          </p:cNvPr>
          <p:cNvSpPr/>
          <p:nvPr/>
        </p:nvSpPr>
        <p:spPr>
          <a:xfrm>
            <a:off x="5234152" y="2314902"/>
            <a:ext cx="1513490" cy="798787"/>
          </a:xfrm>
          <a:prstGeom prst="roundRect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Franklin Gothic Medium" panose="020B0603020102020204" pitchFamily="34" charset="0"/>
              </a:rPr>
              <a:t>CFGs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FE92D5-3F53-2E45-9389-00DCC18EDEF8}"/>
              </a:ext>
            </a:extLst>
          </p:cNvPr>
          <p:cNvSpPr txBox="1"/>
          <p:nvPr/>
        </p:nvSpPr>
        <p:spPr>
          <a:xfrm rot="5400000">
            <a:off x="2741922" y="3446339"/>
            <a:ext cx="486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Franklin Gothic Medium"/>
                <a:cs typeface="Franklin Gothic Medium"/>
              </a:rPr>
              <a:t>=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DA28CE-6854-4C0B-914F-3CB30505A28C}"/>
              </a:ext>
            </a:extLst>
          </p:cNvPr>
          <p:cNvSpPr txBox="1"/>
          <p:nvPr/>
        </p:nvSpPr>
        <p:spPr>
          <a:xfrm>
            <a:off x="3147934" y="3773773"/>
            <a:ext cx="2726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Regular Languages</a:t>
            </a:r>
          </a:p>
        </p:txBody>
      </p:sp>
    </p:spTree>
    <p:extLst>
      <p:ext uri="{BB962C8B-B14F-4D97-AF65-F5344CB8AC3E}">
        <p14:creationId xmlns:p14="http://schemas.microsoft.com/office/powerpoint/2010/main" val="280254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languages have DFAs?  CFGs?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39534" y="3183467"/>
            <a:ext cx="23182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All of them?</a:t>
            </a:r>
          </a:p>
        </p:txBody>
      </p:sp>
    </p:spTree>
    <p:extLst>
      <p:ext uri="{BB962C8B-B14F-4D97-AF65-F5344CB8AC3E}">
        <p14:creationId xmlns:p14="http://schemas.microsoft.com/office/powerpoint/2010/main" val="142887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18866</TotalTime>
  <Words>3542</Words>
  <Application>Microsoft Office PowerPoint</Application>
  <PresentationFormat>On-screen Show (4:3)</PresentationFormat>
  <Paragraphs>398</Paragraphs>
  <Slides>44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MS PGothic</vt:lpstr>
      <vt:lpstr>Arial</vt:lpstr>
      <vt:lpstr>Calibri</vt:lpstr>
      <vt:lpstr>Cambria Math</vt:lpstr>
      <vt:lpstr>Comic Sans MS</vt:lpstr>
      <vt:lpstr>Courier New</vt:lpstr>
      <vt:lpstr>Franklin Gothic Medium</vt:lpstr>
      <vt:lpstr>Symbol</vt:lpstr>
      <vt:lpstr>Times New Roman</vt:lpstr>
      <vt:lpstr>Office Theme</vt:lpstr>
      <vt:lpstr>CSE 311: Foundations of Computing</vt:lpstr>
      <vt:lpstr>Last time: Algorithms for Regular Languages</vt:lpstr>
      <vt:lpstr>Exponential Blow-up in Simulating Nondeterminism</vt:lpstr>
      <vt:lpstr>Applications of FSMs</vt:lpstr>
      <vt:lpstr>Applications of FSMs</vt:lpstr>
      <vt:lpstr>Application of FSMs: Pattern matching</vt:lpstr>
      <vt:lpstr>Application of FSMs: Pattern Matching</vt:lpstr>
      <vt:lpstr>The story so far...</vt:lpstr>
      <vt:lpstr>What languages have DFAs?  CFGs?</vt:lpstr>
      <vt:lpstr>Languages and Representations!</vt:lpstr>
      <vt:lpstr>Languages and Representations!</vt:lpstr>
      <vt:lpstr>DFAs Recognize Any Finite Language</vt:lpstr>
      <vt:lpstr>DFAs Recognize Any Finite Language</vt:lpstr>
      <vt:lpstr>Languages and Machines!</vt:lpstr>
      <vt:lpstr>An Interesting Infinite Regular Language </vt:lpstr>
      <vt:lpstr>An Interesting Infinite Regular Language </vt:lpstr>
      <vt:lpstr>Languages and Representations!</vt:lpstr>
      <vt:lpstr>The language of “Binary Palindromes” is Context-Free</vt:lpstr>
      <vt:lpstr>Is the language of “Binary Palindromes” Regular ?</vt:lpstr>
      <vt:lpstr>B = {binary palindromes} can’t be recognized by any DFA</vt:lpstr>
      <vt:lpstr>B = {binary palindromes} can’t be recognized by any DFA</vt:lpstr>
      <vt:lpstr>B = {binary palindromes} can’t be recognized by any DFA</vt:lpstr>
      <vt:lpstr>B = {binary palindromes} can’t be recognized by any DFA</vt:lpstr>
      <vt:lpstr>B = {binary palindromes} can’t be recognized by any DFA</vt:lpstr>
      <vt:lpstr>B = {binary palindromes} can’t be recognized by any DFA</vt:lpstr>
      <vt:lpstr>B = {binary palindromes} can’t be recognized by any DFA</vt:lpstr>
      <vt:lpstr>B = {binary palindromes} can’t be recognized by any DFA</vt:lpstr>
      <vt:lpstr>B = {binary palindromes} can’t be recognized by any DFA</vt:lpstr>
      <vt:lpstr>B = {binary palindromes} can’t be recognized by any DFA</vt:lpstr>
      <vt:lpstr>B = {binary palindromes} can’t be recognized by any DFA</vt:lpstr>
      <vt:lpstr>B = {binary palindromes} can’t be recognized by any DFA</vt:lpstr>
      <vt:lpstr>Showing that a Language L is not regular</vt:lpstr>
      <vt:lpstr>Prove A = {0n1n : n ≥ 0} is not regular</vt:lpstr>
      <vt:lpstr>Prove A = {0n1n : n ≥ 0} is not regular</vt:lpstr>
      <vt:lpstr>Prove A = {0n1n : n ≥ 0} is not regular</vt:lpstr>
      <vt:lpstr>Prove A = {0n1n : n ≥ 0} is not regular</vt:lpstr>
      <vt:lpstr>Prove P = {balanced parentheses} is not regular</vt:lpstr>
      <vt:lpstr>Prove P = {balanced parentheses} is not regular</vt:lpstr>
      <vt:lpstr>Prove P = {balanced parentheses} is not regular</vt:lpstr>
      <vt:lpstr>Prove P = {balanced parentheses} is not regular</vt:lpstr>
      <vt:lpstr>Showing that a Language L is not regular</vt:lpstr>
      <vt:lpstr>Fact:  This method is optimal</vt:lpstr>
      <vt:lpstr>Fact:  This method is optimal</vt:lpstr>
      <vt:lpstr>Important Notes</vt:lpstr>
    </vt:vector>
  </TitlesOfParts>
  <Company>Chinese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311 (Fall 13)</dc:title>
  <dc:creator>James;R. Lee</dc:creator>
  <cp:lastModifiedBy>Paul Beame</cp:lastModifiedBy>
  <cp:revision>613</cp:revision>
  <cp:lastPrinted>2023-05-24T17:00:20Z</cp:lastPrinted>
  <dcterms:created xsi:type="dcterms:W3CDTF">2013-01-07T07:20:47Z</dcterms:created>
  <dcterms:modified xsi:type="dcterms:W3CDTF">2023-05-24T17:00:36Z</dcterms:modified>
</cp:coreProperties>
</file>