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tags/tag140.xml" ContentType="application/vnd.openxmlformats-officedocument.presentationml.tags+xml"/>
  <Override PartName="/ppt/tags/tag160.xml" ContentType="application/vnd.openxmlformats-officedocument.presentationml.tags+xml"/>
  <Override PartName="/ppt/tags/tag170.xml" ContentType="application/vnd.openxmlformats-officedocument.presentationml.tags+xml"/>
  <Override PartName="/ppt/tags/tag180.xml" ContentType="application/vnd.openxmlformats-officedocument.presentationml.tags+xml"/>
  <Override PartName="/ppt/tags/tag190.xml" ContentType="application/vnd.openxmlformats-officedocument.presentationml.tags+xml"/>
  <Override PartName="/ppt/tags/tag2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8" r:id="rId2"/>
    <p:sldId id="357" r:id="rId3"/>
    <p:sldId id="420" r:id="rId4"/>
    <p:sldId id="345" r:id="rId5"/>
    <p:sldId id="344" r:id="rId6"/>
    <p:sldId id="426" r:id="rId7"/>
    <p:sldId id="351" r:id="rId8"/>
    <p:sldId id="428" r:id="rId9"/>
    <p:sldId id="454" r:id="rId10"/>
    <p:sldId id="370" r:id="rId11"/>
    <p:sldId id="360" r:id="rId12"/>
    <p:sldId id="455" r:id="rId13"/>
    <p:sldId id="379" r:id="rId14"/>
    <p:sldId id="380" r:id="rId15"/>
    <p:sldId id="458" r:id="rId16"/>
    <p:sldId id="459" r:id="rId17"/>
    <p:sldId id="384" r:id="rId18"/>
    <p:sldId id="402" r:id="rId19"/>
    <p:sldId id="403" r:id="rId20"/>
    <p:sldId id="404" r:id="rId21"/>
    <p:sldId id="389" r:id="rId22"/>
    <p:sldId id="413" r:id="rId23"/>
    <p:sldId id="414" r:id="rId24"/>
    <p:sldId id="362" r:id="rId25"/>
    <p:sldId id="429" r:id="rId26"/>
    <p:sldId id="415" r:id="rId27"/>
    <p:sldId id="456" r:id="rId28"/>
    <p:sldId id="407" r:id="rId29"/>
    <p:sldId id="417" r:id="rId30"/>
    <p:sldId id="416" r:id="rId31"/>
    <p:sldId id="408" r:id="rId32"/>
    <p:sldId id="452" r:id="rId33"/>
    <p:sldId id="424" r:id="rId34"/>
    <p:sldId id="423" r:id="rId3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lank" initials="adb"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23"/>
    <a:srgbClr val="006B2D"/>
    <a:srgbClr val="33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78367" autoAdjust="0"/>
  </p:normalViewPr>
  <p:slideViewPr>
    <p:cSldViewPr snapToGrid="0" snapToObjects="1">
      <p:cViewPr varScale="1">
        <p:scale>
          <a:sx n="99" d="100"/>
          <a:sy n="99" d="100"/>
        </p:scale>
        <p:origin x="153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3CCED9B-6553-E946-85D3-BF6504D6DEB8}" type="datetimeFigureOut">
              <a:rPr lang="en-US" smtClean="0"/>
              <a:t>2/17/23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D7DEAAA-90D5-564F-8AC7-C45D513AD510}" type="slidenum">
              <a:rPr lang="en-US" smtClean="0"/>
              <a:t>‹#›</a:t>
            </a:fld>
            <a:endParaRPr lang="en-US"/>
          </a:p>
        </p:txBody>
      </p:sp>
    </p:spTree>
    <p:extLst>
      <p:ext uri="{BB962C8B-B14F-4D97-AF65-F5344CB8AC3E}">
        <p14:creationId xmlns:p14="http://schemas.microsoft.com/office/powerpoint/2010/main" val="3069475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63FB922-F127-5E47-9B2E-CA730A74DCAB}" type="datetimeFigureOut">
              <a:rPr lang="en-US" smtClean="0"/>
              <a:t>2/17/23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FE1A22D-B0DA-7946-9107-1C35E13A8882}" type="slidenum">
              <a:rPr lang="en-US" smtClean="0"/>
              <a:t>‹#›</a:t>
            </a:fld>
            <a:endParaRPr lang="en-US"/>
          </a:p>
        </p:txBody>
      </p:sp>
    </p:spTree>
    <p:extLst>
      <p:ext uri="{BB962C8B-B14F-4D97-AF65-F5344CB8AC3E}">
        <p14:creationId xmlns:p14="http://schemas.microsoft.com/office/powerpoint/2010/main" val="2340084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E1A22D-B0DA-7946-9107-1C35E13A8882}" type="slidenum">
              <a:rPr lang="en-US" smtClean="0"/>
              <a:t>12</a:t>
            </a:fld>
            <a:endParaRPr lang="en-US"/>
          </a:p>
        </p:txBody>
      </p:sp>
    </p:spTree>
    <p:extLst>
      <p:ext uri="{BB962C8B-B14F-4D97-AF65-F5344CB8AC3E}">
        <p14:creationId xmlns:p14="http://schemas.microsoft.com/office/powerpoint/2010/main" val="233870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Practical example: “Show the notification to the user if it’s their second login or they’ve used the it for two weeks and haven’t tried the new feature unless they did use other new feature.”</a:t>
            </a:r>
          </a:p>
        </p:txBody>
      </p:sp>
      <p:sp>
        <p:nvSpPr>
          <p:cNvPr id="4" name="Slide Number Placeholder 3"/>
          <p:cNvSpPr>
            <a:spLocks noGrp="1"/>
          </p:cNvSpPr>
          <p:nvPr>
            <p:ph type="sldNum" sz="quarter" idx="10"/>
          </p:nvPr>
        </p:nvSpPr>
        <p:spPr/>
        <p:txBody>
          <a:bodyPr/>
          <a:lstStyle/>
          <a:p>
            <a:fld id="{4FE1A22D-B0DA-7946-9107-1C35E13A8882}" type="slidenum">
              <a:rPr lang="en-US" smtClean="0"/>
              <a:t>24</a:t>
            </a:fld>
            <a:endParaRPr lang="en-US"/>
          </a:p>
        </p:txBody>
      </p:sp>
    </p:spTree>
    <p:extLst>
      <p:ext uri="{BB962C8B-B14F-4D97-AF65-F5344CB8AC3E}">
        <p14:creationId xmlns:p14="http://schemas.microsoft.com/office/powerpoint/2010/main" val="272426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important that comma is</a:t>
            </a:r>
          </a:p>
        </p:txBody>
      </p:sp>
      <p:sp>
        <p:nvSpPr>
          <p:cNvPr id="4" name="Slide Number Placeholder 3"/>
          <p:cNvSpPr>
            <a:spLocks noGrp="1"/>
          </p:cNvSpPr>
          <p:nvPr>
            <p:ph type="sldNum" sz="quarter" idx="10"/>
          </p:nvPr>
        </p:nvSpPr>
        <p:spPr/>
        <p:txBody>
          <a:bodyPr/>
          <a:lstStyle/>
          <a:p>
            <a:fld id="{4FE1A22D-B0DA-7946-9107-1C35E13A8882}" type="slidenum">
              <a:rPr lang="en-US" smtClean="0"/>
              <a:t>25</a:t>
            </a:fld>
            <a:endParaRPr lang="en-US"/>
          </a:p>
        </p:txBody>
      </p:sp>
    </p:spTree>
    <p:extLst>
      <p:ext uri="{BB962C8B-B14F-4D97-AF65-F5344CB8AC3E}">
        <p14:creationId xmlns:p14="http://schemas.microsoft.com/office/powerpoint/2010/main" val="1468874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earlier example, the Ts would tell us when to show the notification</a:t>
            </a:r>
          </a:p>
        </p:txBody>
      </p:sp>
      <p:sp>
        <p:nvSpPr>
          <p:cNvPr id="4" name="Slide Number Placeholder 3"/>
          <p:cNvSpPr>
            <a:spLocks noGrp="1"/>
          </p:cNvSpPr>
          <p:nvPr>
            <p:ph type="sldNum" sz="quarter" idx="5"/>
          </p:nvPr>
        </p:nvSpPr>
        <p:spPr/>
        <p:txBody>
          <a:bodyPr/>
          <a:lstStyle/>
          <a:p>
            <a:fld id="{4FE1A22D-B0DA-7946-9107-1C35E13A8882}" type="slidenum">
              <a:rPr lang="en-US" smtClean="0"/>
              <a:t>31</a:t>
            </a:fld>
            <a:endParaRPr lang="en-US"/>
          </a:p>
        </p:txBody>
      </p:sp>
    </p:spTree>
    <p:extLst>
      <p:ext uri="{BB962C8B-B14F-4D97-AF65-F5344CB8AC3E}">
        <p14:creationId xmlns:p14="http://schemas.microsoft.com/office/powerpoint/2010/main" val="126053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he says no, his answer to the other question is different, so it’s yes.</a:t>
            </a:r>
          </a:p>
        </p:txBody>
      </p:sp>
      <p:sp>
        <p:nvSpPr>
          <p:cNvPr id="4" name="Slide Number Placeholder 3"/>
          <p:cNvSpPr>
            <a:spLocks noGrp="1"/>
          </p:cNvSpPr>
          <p:nvPr>
            <p:ph type="sldNum" sz="quarter" idx="5"/>
          </p:nvPr>
        </p:nvSpPr>
        <p:spPr/>
        <p:txBody>
          <a:bodyPr/>
          <a:lstStyle/>
          <a:p>
            <a:fld id="{4FE1A22D-B0DA-7946-9107-1C35E13A8882}" type="slidenum">
              <a:rPr lang="en-US" smtClean="0"/>
              <a:t>33</a:t>
            </a:fld>
            <a:endParaRPr lang="en-US"/>
          </a:p>
        </p:txBody>
      </p:sp>
    </p:spTree>
    <p:extLst>
      <p:ext uri="{BB962C8B-B14F-4D97-AF65-F5344CB8AC3E}">
        <p14:creationId xmlns:p14="http://schemas.microsoft.com/office/powerpoint/2010/main" val="1575248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code says how it computes whether x is a prime number not just what it returns.</a:t>
            </a:r>
          </a:p>
        </p:txBody>
      </p:sp>
      <p:sp>
        <p:nvSpPr>
          <p:cNvPr id="4" name="Slide Number Placeholder 3"/>
          <p:cNvSpPr>
            <a:spLocks noGrp="1"/>
          </p:cNvSpPr>
          <p:nvPr>
            <p:ph type="sldNum" sz="quarter" idx="5"/>
          </p:nvPr>
        </p:nvSpPr>
        <p:spPr/>
        <p:txBody>
          <a:bodyPr/>
          <a:lstStyle/>
          <a:p>
            <a:fld id="{4FE1A22D-B0DA-7946-9107-1C35E13A8882}" type="slidenum">
              <a:rPr lang="en-US" smtClean="0"/>
              <a:t>34</a:t>
            </a:fld>
            <a:endParaRPr lang="en-US"/>
          </a:p>
        </p:txBody>
      </p:sp>
    </p:spTree>
    <p:extLst>
      <p:ext uri="{BB962C8B-B14F-4D97-AF65-F5344CB8AC3E}">
        <p14:creationId xmlns:p14="http://schemas.microsoft.com/office/powerpoint/2010/main" val="4290638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58037"/>
            <a:ext cx="7772400" cy="815815"/>
          </a:xfrm>
          <a:prstGeom prst="rect">
            <a:avLst/>
          </a:prstGeom>
        </p:spPr>
        <p:txBody>
          <a:bodyPr/>
          <a:lstStyle>
            <a:lvl1pPr>
              <a:defRPr>
                <a:latin typeface="Franklin Gothic Medium"/>
                <a:cs typeface="Franklin Gothic Medium"/>
              </a:defRPr>
            </a:lvl1pPr>
          </a:lstStyle>
          <a:p>
            <a:r>
              <a:rPr lang="en-US" dirty="0"/>
              <a:t>Click to edit Master title style</a:t>
            </a:r>
          </a:p>
        </p:txBody>
      </p:sp>
    </p:spTree>
    <p:extLst>
      <p:ext uri="{BB962C8B-B14F-4D97-AF65-F5344CB8AC3E}">
        <p14:creationId xmlns:p14="http://schemas.microsoft.com/office/powerpoint/2010/main" val="62717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6642"/>
          </a:xfrm>
          <a:prstGeom prst="rect">
            <a:avLst/>
          </a:prstGeom>
        </p:spPr>
        <p:txBody>
          <a:bodyPr>
            <a:normAutofit/>
          </a:bodyPr>
          <a:lstStyle>
            <a:lvl1pPr algn="l">
              <a:defRPr sz="3200">
                <a:latin typeface="Franklin Gothic Medium"/>
                <a:cs typeface="Franklin Gothic Medium"/>
              </a:defRPr>
            </a:lvl1pPr>
          </a:lstStyle>
          <a:p>
            <a:r>
              <a:rPr lang="en-US" dirty="0"/>
              <a:t>Click to edit Master title style</a:t>
            </a:r>
          </a:p>
        </p:txBody>
      </p:sp>
      <p:sp>
        <p:nvSpPr>
          <p:cNvPr id="3" name="Content Placeholder 2"/>
          <p:cNvSpPr>
            <a:spLocks noGrp="1"/>
          </p:cNvSpPr>
          <p:nvPr>
            <p:ph idx="1"/>
          </p:nvPr>
        </p:nvSpPr>
        <p:spPr>
          <a:xfrm>
            <a:off x="457200" y="1244160"/>
            <a:ext cx="8229600" cy="5140800"/>
          </a:xfrm>
          <a:prstGeom prst="rect">
            <a:avLst/>
          </a:prstGeom>
        </p:spPr>
        <p:txBody>
          <a:bodyPr/>
          <a:lstStyle>
            <a:lvl1pPr>
              <a:defRPr>
                <a:latin typeface="Franklin Gothic Medium"/>
                <a:cs typeface="Franklin Gothic Medium"/>
              </a:defRPr>
            </a:lvl1pPr>
            <a:lvl2pPr>
              <a:defRPr>
                <a:latin typeface="Franklin Gothic Medium"/>
                <a:cs typeface="Franklin Gothic Medium"/>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cxnSp>
        <p:nvCxnSpPr>
          <p:cNvPr id="8" name="Straight Connector 7"/>
          <p:cNvCxnSpPr/>
          <p:nvPr userDrawn="1"/>
        </p:nvCxnSpPr>
        <p:spPr>
          <a:xfrm>
            <a:off x="457200" y="881280"/>
            <a:ext cx="82296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64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606642"/>
          </a:xfrm>
          <a:prstGeom prst="rect">
            <a:avLst/>
          </a:prstGeom>
        </p:spPr>
        <p:txBody>
          <a:bodyPr>
            <a:normAutofit/>
          </a:bodyPr>
          <a:lstStyle>
            <a:lvl1pPr algn="l">
              <a:defRPr sz="3200">
                <a:latin typeface="Franklin Gothic Medium"/>
                <a:cs typeface="Franklin Gothic Medium"/>
              </a:defRPr>
            </a:lvl1pPr>
          </a:lstStyle>
          <a:p>
            <a:r>
              <a:rPr lang="en-US" dirty="0"/>
              <a:t>Click to edit Master title style</a:t>
            </a:r>
          </a:p>
        </p:txBody>
      </p:sp>
      <p:cxnSp>
        <p:nvCxnSpPr>
          <p:cNvPr id="7" name="Straight Connector 6"/>
          <p:cNvCxnSpPr/>
          <p:nvPr userDrawn="1"/>
        </p:nvCxnSpPr>
        <p:spPr>
          <a:xfrm>
            <a:off x="457200" y="881280"/>
            <a:ext cx="82296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1583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2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4.png"/><Relationship Id="rId5" Type="http://schemas.openxmlformats.org/officeDocument/2006/relationships/tags" Target="../tags/tag140.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5.png"/><Relationship Id="rId5" Type="http://schemas.openxmlformats.org/officeDocument/2006/relationships/tags" Target="../tags/tag160.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12.png"/><Relationship Id="rId4" Type="http://schemas.openxmlformats.org/officeDocument/2006/relationships/tags" Target="../tags/tag20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CSE 311: Foundations of Computing I</a:t>
            </a:r>
          </a:p>
        </p:txBody>
      </p:sp>
      <p:sp>
        <p:nvSpPr>
          <p:cNvPr id="4" name="TextBox 3"/>
          <p:cNvSpPr txBox="1"/>
          <p:nvPr/>
        </p:nvSpPr>
        <p:spPr>
          <a:xfrm>
            <a:off x="457200" y="992790"/>
            <a:ext cx="8229600" cy="523220"/>
          </a:xfrm>
          <a:prstGeom prst="rect">
            <a:avLst/>
          </a:prstGeom>
          <a:noFill/>
        </p:spPr>
        <p:txBody>
          <a:bodyPr wrap="square" rtlCol="0">
            <a:spAutoFit/>
          </a:bodyPr>
          <a:lstStyle/>
          <a:p>
            <a:r>
              <a:rPr lang="en-US" sz="2800" dirty="0">
                <a:solidFill>
                  <a:srgbClr val="C00000"/>
                </a:solidFill>
                <a:latin typeface="Franklin Gothic Medium"/>
                <a:cs typeface="Franklin Gothic Medium"/>
              </a:rPr>
              <a:t>Lecture 1: Propositional Logic</a:t>
            </a:r>
          </a:p>
        </p:txBody>
      </p:sp>
      <p:pic>
        <p:nvPicPr>
          <p:cNvPr id="6" name="Picture 2" descr="Formal Logic">
            <a:extLst>
              <a:ext uri="{FF2B5EF4-FFF2-40B4-BE49-F238E27FC236}">
                <a16:creationId xmlns:a16="http://schemas.microsoft.com/office/drawing/2014/main" id="{69189971-3E8C-8643-AA4C-37B6F1FDD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770" y="2254845"/>
            <a:ext cx="5139504" cy="40476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46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Connectives</a:t>
            </a:r>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457200" y="953271"/>
                <a:ext cx="4357195" cy="308778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Franklin Gothic Medium"/>
                    <a:ea typeface="+mn-ea"/>
                    <a:cs typeface="Franklin Gothic Medium"/>
                  </a:defRPr>
                </a:lvl1pPr>
                <a:lvl2pPr marL="742950" indent="-285750" algn="l" defTabSz="457200" rtl="0" eaLnBrk="1" latinLnBrk="0" hangingPunct="1">
                  <a:spcBef>
                    <a:spcPct val="20000"/>
                  </a:spcBef>
                  <a:buFont typeface="Arial"/>
                  <a:buChar char="–"/>
                  <a:defRPr sz="2800" kern="1200">
                    <a:solidFill>
                      <a:schemeClr val="tx1"/>
                    </a:solidFill>
                    <a:latin typeface="Franklin Gothic Medium"/>
                    <a:ea typeface="+mn-ea"/>
                    <a:cs typeface="Franklin Gothic Medium"/>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Negation (not)	  	 	</a:t>
                </a:r>
                <a14:m>
                  <m:oMath xmlns:m="http://schemas.openxmlformats.org/officeDocument/2006/math">
                    <m:r>
                      <a:rPr lang="en-US" sz="2800" i="1" dirty="0">
                        <a:solidFill>
                          <a:srgbClr val="C00000"/>
                        </a:solidFill>
                        <a:latin typeface="Cambria Math" panose="02040503050406030204" pitchFamily="18" charset="0"/>
                      </a:rPr>
                      <m:t>¬</m:t>
                    </m:r>
                    <m:r>
                      <a:rPr lang="en-US" sz="2800" i="1" dirty="0">
                        <a:solidFill>
                          <a:srgbClr val="C00000"/>
                        </a:solidFill>
                        <a:latin typeface="Cambria Math" panose="02040503050406030204" pitchFamily="18" charset="0"/>
                      </a:rPr>
                      <m:t>𝑝</m:t>
                    </m:r>
                  </m:oMath>
                </a14:m>
                <a:endParaRPr lang="en-US" sz="2800" i="1" dirty="0">
                  <a:solidFill>
                    <a:srgbClr val="C00000"/>
                  </a:solidFill>
                </a:endParaRPr>
              </a:p>
              <a:p>
                <a:pPr marL="0" indent="0">
                  <a:buFont typeface="Arial"/>
                  <a:buNone/>
                </a:pPr>
                <a:r>
                  <a:rPr lang="en-US" sz="2800" dirty="0"/>
                  <a:t>Conjunction (and) </a:t>
                </a:r>
                <a:r>
                  <a:rPr lang="en-US" sz="1600" dirty="0"/>
                  <a:t> </a:t>
                </a:r>
                <a:r>
                  <a:rPr lang="en-US" sz="2800" dirty="0"/>
                  <a:t>   </a:t>
                </a:r>
                <a14:m>
                  <m:oMath xmlns:m="http://schemas.openxmlformats.org/officeDocument/2006/math">
                    <m:r>
                      <a:rPr lang="en-US" sz="2800" i="1">
                        <a:solidFill>
                          <a:srgbClr val="C00000"/>
                        </a:solidFill>
                        <a:latin typeface="Cambria Math" panose="02040503050406030204" pitchFamily="18" charset="0"/>
                      </a:rPr>
                      <m:t>𝑝</m:t>
                    </m:r>
                    <m:r>
                      <a:rPr lang="en-US" sz="2800" i="1" smtClean="0">
                        <a:solidFill>
                          <a:srgbClr val="C00000"/>
                        </a:solidFill>
                        <a:latin typeface="Cambria Math" charset="0"/>
                      </a:rPr>
                      <m:t> </m:t>
                    </m:r>
                    <m:r>
                      <a:rPr lang="en-US" sz="2800" i="1" smtClean="0">
                        <a:solidFill>
                          <a:srgbClr val="C00000"/>
                        </a:solidFill>
                        <a:latin typeface="Cambria Math" panose="02040503050406030204" pitchFamily="18" charset="0"/>
                      </a:rPr>
                      <m:t>∧</m:t>
                    </m:r>
                    <m:r>
                      <a:rPr lang="en-US" sz="2800" i="1" smtClean="0">
                        <a:solidFill>
                          <a:srgbClr val="C00000"/>
                        </a:solidFill>
                        <a:latin typeface="Cambria Math" charset="0"/>
                      </a:rPr>
                      <m:t> </m:t>
                    </m:r>
                    <m:r>
                      <a:rPr lang="en-US" sz="2800" i="1">
                        <a:solidFill>
                          <a:srgbClr val="C00000"/>
                        </a:solidFill>
                        <a:latin typeface="Cambria Math" panose="02040503050406030204" pitchFamily="18" charset="0"/>
                      </a:rPr>
                      <m:t>𝑞</m:t>
                    </m:r>
                  </m:oMath>
                </a14:m>
                <a:endParaRPr lang="en-US" sz="2800" dirty="0">
                  <a:solidFill>
                    <a:srgbClr val="C00000"/>
                  </a:solidFill>
                </a:endParaRPr>
              </a:p>
              <a:p>
                <a:pPr marL="0" indent="0">
                  <a:buFont typeface="Arial"/>
                  <a:buNone/>
                </a:pPr>
                <a:r>
                  <a:rPr lang="en-US" sz="2800" dirty="0"/>
                  <a:t>Disjunction (or)	    </a:t>
                </a:r>
                <a14:m>
                  <m:oMath xmlns:m="http://schemas.openxmlformats.org/officeDocument/2006/math">
                    <m:r>
                      <a:rPr lang="en-US" sz="2800" i="1">
                        <a:solidFill>
                          <a:srgbClr val="C00000"/>
                        </a:solidFill>
                        <a:latin typeface="Cambria Math" panose="02040503050406030204" pitchFamily="18" charset="0"/>
                      </a:rPr>
                      <m:t>𝑝</m:t>
                    </m:r>
                    <m:r>
                      <a:rPr lang="en-US" sz="2800" i="1" smtClean="0">
                        <a:solidFill>
                          <a:srgbClr val="C00000"/>
                        </a:solidFill>
                        <a:latin typeface="Cambria Math" charset="0"/>
                      </a:rPr>
                      <m:t> </m:t>
                    </m:r>
                    <m:r>
                      <a:rPr lang="en-US" sz="2800" i="1">
                        <a:solidFill>
                          <a:srgbClr val="C00000"/>
                        </a:solidFill>
                        <a:latin typeface="Cambria Math" panose="02040503050406030204" pitchFamily="18" charset="0"/>
                      </a:rPr>
                      <m:t>∨</m:t>
                    </m:r>
                    <m:r>
                      <a:rPr lang="en-US" sz="2800" i="1" smtClean="0">
                        <a:solidFill>
                          <a:srgbClr val="C00000"/>
                        </a:solidFill>
                        <a:latin typeface="Cambria Math" charset="0"/>
                      </a:rPr>
                      <m:t> </m:t>
                    </m:r>
                    <m:r>
                      <a:rPr lang="en-US" sz="2800" i="1">
                        <a:solidFill>
                          <a:srgbClr val="C00000"/>
                        </a:solidFill>
                        <a:latin typeface="Cambria Math" panose="02040503050406030204" pitchFamily="18" charset="0"/>
                      </a:rPr>
                      <m:t>𝑞</m:t>
                    </m:r>
                  </m:oMath>
                </a14:m>
                <a:endParaRPr lang="en-US" sz="2800" dirty="0">
                  <a:solidFill>
                    <a:srgbClr val="C00000"/>
                  </a:solidFill>
                </a:endParaRPr>
              </a:p>
              <a:p>
                <a:pPr marL="0" indent="0">
                  <a:buFont typeface="Arial"/>
                  <a:buNone/>
                </a:pPr>
                <a:r>
                  <a:rPr lang="en-US" sz="2800" dirty="0"/>
                  <a:t>Exclusive Or			</a:t>
                </a:r>
                <a:r>
                  <a:rPr lang="en-US" sz="500" dirty="0"/>
                  <a:t> </a:t>
                </a:r>
                <a:r>
                  <a:rPr lang="en-US" sz="2800" dirty="0"/>
                  <a:t>    </a:t>
                </a:r>
                <a14:m>
                  <m:oMath xmlns:m="http://schemas.openxmlformats.org/officeDocument/2006/math">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𝑞</m:t>
                    </m:r>
                  </m:oMath>
                </a14:m>
                <a:endParaRPr lang="en-US" sz="2800" dirty="0">
                  <a:solidFill>
                    <a:srgbClr val="C00000"/>
                  </a:solidFill>
                </a:endParaRPr>
              </a:p>
              <a:p>
                <a:pPr marL="0" indent="0">
                  <a:buFont typeface="Arial"/>
                  <a:buNone/>
                </a:pPr>
                <a:r>
                  <a:rPr lang="en-US" sz="2800" dirty="0"/>
                  <a:t>Implication			    </a:t>
                </a:r>
                <a14:m>
                  <m:oMath xmlns:m="http://schemas.openxmlformats.org/officeDocument/2006/math">
                    <m:r>
                      <a:rPr lang="en-US" sz="2800" i="1">
                        <a:solidFill>
                          <a:srgbClr val="C00000"/>
                        </a:solidFill>
                        <a:latin typeface="Cambria Math" panose="02040503050406030204" pitchFamily="18" charset="0"/>
                      </a:rPr>
                      <m:t>𝑝</m:t>
                    </m:r>
                    <m:r>
                      <a:rPr lang="en-US" sz="2800" i="1" smtClean="0">
                        <a:solidFill>
                          <a:srgbClr val="C00000"/>
                        </a:solidFill>
                        <a:latin typeface="Cambria Math" charset="0"/>
                        <a:ea typeface="Cambria Math" charset="0"/>
                        <a:cs typeface="Cambria Math" charset="0"/>
                      </a:rPr>
                      <m:t>⟶</m:t>
                    </m:r>
                    <m:r>
                      <a:rPr lang="en-US" sz="2800" b="0" i="1" smtClean="0">
                        <a:solidFill>
                          <a:srgbClr val="C00000"/>
                        </a:solidFill>
                        <a:latin typeface="Cambria Math" panose="02040503050406030204" pitchFamily="18" charset="0"/>
                      </a:rPr>
                      <m:t>𝑟</m:t>
                    </m:r>
                  </m:oMath>
                </a14:m>
                <a:endParaRPr lang="en-US" sz="2800" i="1" dirty="0">
                  <a:solidFill>
                    <a:srgbClr val="C00000"/>
                  </a:solidFill>
                </a:endParaRPr>
              </a:p>
              <a:p>
                <a:pPr marL="0" indent="0">
                  <a:buFont typeface="Arial"/>
                  <a:buNone/>
                </a:pPr>
                <a:r>
                  <a:rPr lang="en-US" sz="2800" dirty="0"/>
                  <a:t>Biconditional		    </a:t>
                </a:r>
                <a14:m>
                  <m:oMath xmlns:m="http://schemas.openxmlformats.org/officeDocument/2006/math">
                    <m:r>
                      <a:rPr lang="en-US" sz="2800" i="1">
                        <a:solidFill>
                          <a:srgbClr val="C00000"/>
                        </a:solidFill>
                        <a:latin typeface="Cambria Math" panose="02040503050406030204" pitchFamily="18" charset="0"/>
                      </a:rPr>
                      <m:t>𝑝</m:t>
                    </m:r>
                    <m:r>
                      <a:rPr lang="en-US" sz="2800" i="1" smtClean="0">
                        <a:solidFill>
                          <a:srgbClr val="C00000"/>
                        </a:solidFill>
                        <a:latin typeface="Cambria Math" charset="0"/>
                        <a:ea typeface="Cambria Math" charset="0"/>
                        <a:cs typeface="Cambria Math" charset="0"/>
                      </a:rPr>
                      <m:t>⟷</m:t>
                    </m:r>
                    <m:r>
                      <a:rPr lang="en-US" sz="2800" b="0" i="1" smtClean="0">
                        <a:solidFill>
                          <a:srgbClr val="C00000"/>
                        </a:solidFill>
                        <a:latin typeface="Cambria Math" panose="02040503050406030204" pitchFamily="18" charset="0"/>
                      </a:rPr>
                      <m:t>𝑟</m:t>
                    </m:r>
                  </m:oMath>
                </a14:m>
                <a:endParaRPr lang="en-US" sz="2800" i="1" dirty="0">
                  <a:solidFill>
                    <a:schemeClr val="accent1"/>
                  </a:solidFill>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57200" y="953271"/>
                <a:ext cx="4357195" cy="3087780"/>
              </a:xfrm>
              <a:prstGeom prst="rect">
                <a:avLst/>
              </a:prstGeom>
              <a:blipFill>
                <a:blip r:embed="rId2"/>
                <a:stretch>
                  <a:fillRect l="-3198" t="-1633" b="-4898"/>
                </a:stretch>
              </a:blipFill>
            </p:spPr>
            <p:txBody>
              <a:bodyPr/>
              <a:lstStyle/>
              <a:p>
                <a:r>
                  <a:rPr lang="en-US">
                    <a:noFill/>
                  </a:rPr>
                  <a:t> </a:t>
                </a:r>
              </a:p>
            </p:txBody>
          </p:sp>
        </mc:Fallback>
      </mc:AlternateContent>
    </p:spTree>
    <p:extLst>
      <p:ext uri="{BB962C8B-B14F-4D97-AF65-F5344CB8AC3E}">
        <p14:creationId xmlns:p14="http://schemas.microsoft.com/office/powerpoint/2010/main" val="15067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Truth Tables</a:t>
            </a:r>
          </a:p>
        </p:txBody>
      </p:sp>
      <p:graphicFrame>
        <p:nvGraphicFramePr>
          <p:cNvPr id="6" name="Table 5"/>
          <p:cNvGraphicFramePr>
            <a:graphicFrameLocks noGrp="1"/>
          </p:cNvGraphicFramePr>
          <p:nvPr>
            <p:custDataLst>
              <p:tags r:id="rId1"/>
            </p:custDataLst>
            <p:extLst>
              <p:ext uri="{D42A27DB-BD31-4B8C-83A1-F6EECF244321}">
                <p14:modId xmlns:p14="http://schemas.microsoft.com/office/powerpoint/2010/main" val="3758678932"/>
              </p:ext>
            </p:extLst>
          </p:nvPr>
        </p:nvGraphicFramePr>
        <p:xfrm>
          <a:off x="1336964" y="1468579"/>
          <a:ext cx="1250371" cy="1336962"/>
        </p:xfrm>
        <a:graphic>
          <a:graphicData uri="http://schemas.openxmlformats.org/drawingml/2006/table">
            <a:tbl>
              <a:tblPr firstRow="1" bandRow="1">
                <a:tableStyleId>{5940675A-B579-460E-94D1-54222C63F5DA}</a:tableStyleId>
              </a:tblPr>
              <a:tblGrid>
                <a:gridCol w="514859">
                  <a:extLst>
                    <a:ext uri="{9D8B030D-6E8A-4147-A177-3AD203B41FA5}">
                      <a16:colId xmlns:a16="http://schemas.microsoft.com/office/drawing/2014/main" val="20000"/>
                    </a:ext>
                  </a:extLst>
                </a:gridCol>
                <a:gridCol w="735512">
                  <a:extLst>
                    <a:ext uri="{9D8B030D-6E8A-4147-A177-3AD203B41FA5}">
                      <a16:colId xmlns:a16="http://schemas.microsoft.com/office/drawing/2014/main" val="20001"/>
                    </a:ext>
                  </a:extLst>
                </a:gridCol>
              </a:tblGrid>
              <a:tr h="514230">
                <a:tc>
                  <a:txBody>
                    <a:bodyPr/>
                    <a:lstStyle/>
                    <a:p>
                      <a:pPr algn="ctr"/>
                      <a:r>
                        <a:rPr lang="en-US" sz="2400" b="1" i="1" dirty="0"/>
                        <a:t>p</a:t>
                      </a:r>
                    </a:p>
                  </a:txBody>
                  <a:tcPr marT="45680" marB="45680" anchor="ctr"/>
                </a:tc>
                <a:tc>
                  <a:txBody>
                    <a:bodyPr/>
                    <a:lstStyle/>
                    <a:p>
                      <a:pPr algn="ctr"/>
                      <a:r>
                        <a:rPr lang="en-US" sz="2400" b="1" i="0" baseline="0" dirty="0">
                          <a:latin typeface="Symbol"/>
                          <a:sym typeface="Symbol"/>
                        </a:rPr>
                        <a:t></a:t>
                      </a:r>
                      <a:r>
                        <a:rPr lang="en-US" sz="2400" b="1" i="1" baseline="0" dirty="0"/>
                        <a:t>p</a:t>
                      </a:r>
                      <a:endParaRPr lang="en-US" sz="2400" b="1" i="1" dirty="0"/>
                    </a:p>
                  </a:txBody>
                  <a:tcPr marT="45680" marB="45680" anchor="ctr"/>
                </a:tc>
                <a:extLst>
                  <a:ext uri="{0D108BD9-81ED-4DB2-BD59-A6C34878D82A}">
                    <a16:rowId xmlns:a16="http://schemas.microsoft.com/office/drawing/2014/main" val="10000"/>
                  </a:ext>
                </a:extLst>
              </a:tr>
              <a:tr h="411366">
                <a:tc>
                  <a:txBody>
                    <a:bodyPr/>
                    <a:lstStyle/>
                    <a:p>
                      <a:pPr algn="ctr"/>
                      <a:r>
                        <a:rPr lang="en-US" sz="1800" dirty="0"/>
                        <a:t>T</a:t>
                      </a:r>
                    </a:p>
                  </a:txBody>
                  <a:tcPr marT="45680" marB="45680" anchor="ctr"/>
                </a:tc>
                <a:tc>
                  <a:txBody>
                    <a:bodyPr/>
                    <a:lstStyle/>
                    <a:p>
                      <a:pPr algn="ctr"/>
                      <a:endParaRPr lang="en-US" sz="1800" dirty="0"/>
                    </a:p>
                  </a:txBody>
                  <a:tcPr marT="45680" marB="45680" anchor="ctr"/>
                </a:tc>
                <a:extLst>
                  <a:ext uri="{0D108BD9-81ED-4DB2-BD59-A6C34878D82A}">
                    <a16:rowId xmlns:a16="http://schemas.microsoft.com/office/drawing/2014/main" val="10001"/>
                  </a:ext>
                </a:extLst>
              </a:tr>
              <a:tr h="411366">
                <a:tc>
                  <a:txBody>
                    <a:bodyPr/>
                    <a:lstStyle/>
                    <a:p>
                      <a:pPr algn="ctr"/>
                      <a:r>
                        <a:rPr lang="en-US" sz="1800" dirty="0"/>
                        <a:t>F</a:t>
                      </a:r>
                    </a:p>
                  </a:txBody>
                  <a:tcPr marT="45680" marB="45680" anchor="ctr"/>
                </a:tc>
                <a:tc>
                  <a:txBody>
                    <a:bodyPr/>
                    <a:lstStyle/>
                    <a:p>
                      <a:pPr algn="ctr"/>
                      <a:endParaRPr lang="en-US" sz="1800" dirty="0"/>
                    </a:p>
                  </a:txBody>
                  <a:tcPr marT="45680" marB="45680" anchor="ct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custDataLst>
              <p:tags r:id="rId2"/>
            </p:custDataLst>
            <p:extLst>
              <p:ext uri="{D42A27DB-BD31-4B8C-83A1-F6EECF244321}">
                <p14:modId xmlns:p14="http://schemas.microsoft.com/office/powerpoint/2010/main" val="461364753"/>
              </p:ext>
            </p:extLst>
          </p:nvPr>
        </p:nvGraphicFramePr>
        <p:xfrm>
          <a:off x="4599704" y="1427014"/>
          <a:ext cx="2528460" cy="1920240"/>
        </p:xfrm>
        <a:graphic>
          <a:graphicData uri="http://schemas.openxmlformats.org/drawingml/2006/table">
            <a:tbl>
              <a:tblPr firstRow="1" bandRow="1">
                <a:tableStyleId>{5940675A-B579-460E-94D1-54222C63F5DA}</a:tableStyleId>
              </a:tblPr>
              <a:tblGrid>
                <a:gridCol w="707969">
                  <a:extLst>
                    <a:ext uri="{9D8B030D-6E8A-4147-A177-3AD203B41FA5}">
                      <a16:colId xmlns:a16="http://schemas.microsoft.com/office/drawing/2014/main" val="20000"/>
                    </a:ext>
                  </a:extLst>
                </a:gridCol>
                <a:gridCol w="707969">
                  <a:extLst>
                    <a:ext uri="{9D8B030D-6E8A-4147-A177-3AD203B41FA5}">
                      <a16:colId xmlns:a16="http://schemas.microsoft.com/office/drawing/2014/main" val="20001"/>
                    </a:ext>
                  </a:extLst>
                </a:gridCol>
                <a:gridCol w="1112522">
                  <a:extLst>
                    <a:ext uri="{9D8B030D-6E8A-4147-A177-3AD203B41FA5}">
                      <a16:colId xmlns:a16="http://schemas.microsoft.com/office/drawing/2014/main" val="20002"/>
                    </a:ext>
                  </a:extLst>
                </a:gridCol>
              </a:tblGrid>
              <a:tr h="360680">
                <a:tc>
                  <a:txBody>
                    <a:bodyPr/>
                    <a:lstStyle/>
                    <a:p>
                      <a:pPr algn="ctr"/>
                      <a:r>
                        <a:rPr lang="en-US" sz="2400" b="1" i="1" dirty="0"/>
                        <a:t>p</a:t>
                      </a:r>
                    </a:p>
                  </a:txBody>
                  <a:tcPr anchor="ctr"/>
                </a:tc>
                <a:tc>
                  <a:txBody>
                    <a:bodyPr/>
                    <a:lstStyle/>
                    <a:p>
                      <a:pPr algn="ctr"/>
                      <a:r>
                        <a:rPr lang="en-US" sz="2400" b="1" i="1" dirty="0"/>
                        <a:t>q</a:t>
                      </a:r>
                    </a:p>
                  </a:txBody>
                  <a:tcPr anchor="ctr"/>
                </a:tc>
                <a:tc>
                  <a:txBody>
                    <a:bodyPr/>
                    <a:lstStyle/>
                    <a:p>
                      <a:pPr algn="ctr"/>
                      <a:r>
                        <a:rPr lang="en-US" sz="2400" b="1" i="1" dirty="0"/>
                        <a:t>p </a:t>
                      </a:r>
                      <a:r>
                        <a:rPr lang="en-US" sz="2400" b="1" i="0" baseline="0" dirty="0">
                          <a:latin typeface="Symbol"/>
                          <a:sym typeface="Symbol"/>
                        </a:rPr>
                        <a:t></a:t>
                      </a:r>
                      <a:r>
                        <a:rPr lang="en-US" sz="2400" b="1" i="0" baseline="0" dirty="0"/>
                        <a:t> </a:t>
                      </a:r>
                      <a:r>
                        <a:rPr lang="en-US" sz="2400" b="1" i="1" baseline="0" dirty="0"/>
                        <a:t>q</a:t>
                      </a:r>
                      <a:endParaRPr lang="en-US" sz="2400" b="1" i="1" dirty="0"/>
                    </a:p>
                  </a:txBody>
                  <a:tcPr anchor="ctr"/>
                </a:tc>
                <a:extLst>
                  <a:ext uri="{0D108BD9-81ED-4DB2-BD59-A6C34878D82A}">
                    <a16:rowId xmlns:a16="http://schemas.microsoft.com/office/drawing/2014/main" val="10000"/>
                  </a:ext>
                </a:extLst>
              </a:tr>
              <a:tr h="360680">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360680">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2"/>
                  </a:ext>
                </a:extLst>
              </a:tr>
              <a:tr h="360680">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3"/>
                  </a:ext>
                </a:extLst>
              </a:tr>
              <a:tr h="360680">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custDataLst>
              <p:tags r:id="rId3"/>
            </p:custDataLst>
            <p:extLst>
              <p:ext uri="{D42A27DB-BD31-4B8C-83A1-F6EECF244321}">
                <p14:modId xmlns:p14="http://schemas.microsoft.com/office/powerpoint/2010/main" val="1924623789"/>
              </p:ext>
            </p:extLst>
          </p:nvPr>
        </p:nvGraphicFramePr>
        <p:xfrm>
          <a:off x="1291934" y="3972792"/>
          <a:ext cx="2540763" cy="1930625"/>
        </p:xfrm>
        <a:graphic>
          <a:graphicData uri="http://schemas.openxmlformats.org/drawingml/2006/table">
            <a:tbl>
              <a:tblPr firstRow="1" bandRow="1">
                <a:tableStyleId>{5940675A-B579-460E-94D1-54222C63F5DA}</a:tableStyleId>
              </a:tblPr>
              <a:tblGrid>
                <a:gridCol w="840315">
                  <a:extLst>
                    <a:ext uri="{9D8B030D-6E8A-4147-A177-3AD203B41FA5}">
                      <a16:colId xmlns:a16="http://schemas.microsoft.com/office/drawing/2014/main" val="20000"/>
                    </a:ext>
                  </a:extLst>
                </a:gridCol>
                <a:gridCol w="832388">
                  <a:extLst>
                    <a:ext uri="{9D8B030D-6E8A-4147-A177-3AD203B41FA5}">
                      <a16:colId xmlns:a16="http://schemas.microsoft.com/office/drawing/2014/main" val="20001"/>
                    </a:ext>
                  </a:extLst>
                </a:gridCol>
                <a:gridCol w="868060">
                  <a:extLst>
                    <a:ext uri="{9D8B030D-6E8A-4147-A177-3AD203B41FA5}">
                      <a16:colId xmlns:a16="http://schemas.microsoft.com/office/drawing/2014/main" val="20002"/>
                    </a:ext>
                  </a:extLst>
                </a:gridCol>
              </a:tblGrid>
              <a:tr h="459673">
                <a:tc>
                  <a:txBody>
                    <a:bodyPr/>
                    <a:lstStyle/>
                    <a:p>
                      <a:pPr algn="ctr"/>
                      <a:r>
                        <a:rPr lang="en-US" sz="2400" b="1" i="1" dirty="0"/>
                        <a:t>p</a:t>
                      </a:r>
                    </a:p>
                  </a:txBody>
                  <a:tcPr anchor="ctr"/>
                </a:tc>
                <a:tc>
                  <a:txBody>
                    <a:bodyPr/>
                    <a:lstStyle/>
                    <a:p>
                      <a:pPr algn="ctr"/>
                      <a:r>
                        <a:rPr lang="en-US" sz="2400" b="1" i="1" dirty="0"/>
                        <a:t>q</a:t>
                      </a:r>
                    </a:p>
                  </a:txBody>
                  <a:tcPr anchor="ctr"/>
                </a:tc>
                <a:tc>
                  <a:txBody>
                    <a:bodyPr/>
                    <a:lstStyle/>
                    <a:p>
                      <a:pPr algn="ctr"/>
                      <a:r>
                        <a:rPr lang="en-US" sz="2400" b="1" i="1" dirty="0"/>
                        <a:t>p </a:t>
                      </a:r>
                      <a:r>
                        <a:rPr lang="en-US" sz="2400" b="1" i="0" baseline="0" dirty="0">
                          <a:latin typeface="Symbol"/>
                          <a:sym typeface="Symbol"/>
                        </a:rPr>
                        <a:t></a:t>
                      </a:r>
                      <a:r>
                        <a:rPr lang="en-US" sz="2400" b="1" i="1" dirty="0"/>
                        <a:t> q</a:t>
                      </a:r>
                    </a:p>
                  </a:txBody>
                  <a:tcPr anchor="ctr"/>
                </a:tc>
                <a:extLst>
                  <a:ext uri="{0D108BD9-81ED-4DB2-BD59-A6C34878D82A}">
                    <a16:rowId xmlns:a16="http://schemas.microsoft.com/office/drawing/2014/main" val="10000"/>
                  </a:ext>
                </a:extLst>
              </a:tr>
              <a:tr h="367738">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367738">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2"/>
                  </a:ext>
                </a:extLst>
              </a:tr>
              <a:tr h="367738">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3"/>
                  </a:ext>
                </a:extLst>
              </a:tr>
              <a:tr h="367738">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custDataLst>
              <p:tags r:id="rId4"/>
            </p:custDataLst>
            <p:extLst>
              <p:ext uri="{D42A27DB-BD31-4B8C-83A1-F6EECF244321}">
                <p14:modId xmlns:p14="http://schemas.microsoft.com/office/powerpoint/2010/main" val="2787492719"/>
              </p:ext>
            </p:extLst>
          </p:nvPr>
        </p:nvGraphicFramePr>
        <p:xfrm>
          <a:off x="4606634" y="3983178"/>
          <a:ext cx="2521530" cy="1920240"/>
        </p:xfrm>
        <a:graphic>
          <a:graphicData uri="http://schemas.openxmlformats.org/drawingml/2006/table">
            <a:tbl>
              <a:tblPr firstRow="1" bandRow="1">
                <a:tableStyleId>{5940675A-B579-460E-94D1-54222C63F5DA}</a:tableStyleId>
              </a:tblPr>
              <a:tblGrid>
                <a:gridCol w="706028">
                  <a:extLst>
                    <a:ext uri="{9D8B030D-6E8A-4147-A177-3AD203B41FA5}">
                      <a16:colId xmlns:a16="http://schemas.microsoft.com/office/drawing/2014/main" val="20000"/>
                    </a:ext>
                  </a:extLst>
                </a:gridCol>
                <a:gridCol w="706028">
                  <a:extLst>
                    <a:ext uri="{9D8B030D-6E8A-4147-A177-3AD203B41FA5}">
                      <a16:colId xmlns:a16="http://schemas.microsoft.com/office/drawing/2014/main" val="20001"/>
                    </a:ext>
                  </a:extLst>
                </a:gridCol>
                <a:gridCol w="1109474">
                  <a:extLst>
                    <a:ext uri="{9D8B030D-6E8A-4147-A177-3AD203B41FA5}">
                      <a16:colId xmlns:a16="http://schemas.microsoft.com/office/drawing/2014/main" val="20002"/>
                    </a:ext>
                  </a:extLst>
                </a:gridCol>
              </a:tblGrid>
              <a:tr h="360680">
                <a:tc>
                  <a:txBody>
                    <a:bodyPr/>
                    <a:lstStyle/>
                    <a:p>
                      <a:pPr algn="ctr"/>
                      <a:r>
                        <a:rPr lang="en-US" sz="2400" b="1" i="1" dirty="0"/>
                        <a:t>p</a:t>
                      </a:r>
                    </a:p>
                  </a:txBody>
                  <a:tcPr anchor="ctr"/>
                </a:tc>
                <a:tc>
                  <a:txBody>
                    <a:bodyPr/>
                    <a:lstStyle/>
                    <a:p>
                      <a:pPr algn="ctr"/>
                      <a:r>
                        <a:rPr lang="en-US" sz="2400" b="1" i="1" dirty="0"/>
                        <a:t>q</a:t>
                      </a:r>
                    </a:p>
                  </a:txBody>
                  <a:tcPr anchor="ctr"/>
                </a:tc>
                <a:tc>
                  <a:txBody>
                    <a:bodyPr/>
                    <a:lstStyle/>
                    <a:p>
                      <a:pPr algn="ctr"/>
                      <a:r>
                        <a:rPr lang="en-US" sz="2400" b="1" i="1" dirty="0"/>
                        <a:t>p </a:t>
                      </a:r>
                      <a:r>
                        <a:rPr lang="en-US" sz="2400" b="1" i="0" baseline="0" dirty="0">
                          <a:latin typeface="Symbol"/>
                          <a:sym typeface="Symbol"/>
                        </a:rPr>
                        <a:t></a:t>
                      </a:r>
                      <a:r>
                        <a:rPr lang="en-US" sz="2400" b="1" i="1" baseline="0" dirty="0"/>
                        <a:t> q</a:t>
                      </a:r>
                      <a:endParaRPr lang="en-US" sz="2400" b="1" i="1" dirty="0"/>
                    </a:p>
                  </a:txBody>
                  <a:tcPr anchor="ctr"/>
                </a:tc>
                <a:extLst>
                  <a:ext uri="{0D108BD9-81ED-4DB2-BD59-A6C34878D82A}">
                    <a16:rowId xmlns:a16="http://schemas.microsoft.com/office/drawing/2014/main" val="10000"/>
                  </a:ext>
                </a:extLst>
              </a:tr>
              <a:tr h="360680">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360680">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2"/>
                  </a:ext>
                </a:extLst>
              </a:tr>
              <a:tr h="360680">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3"/>
                  </a:ext>
                </a:extLst>
              </a:tr>
              <a:tr h="360680">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6801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Truth Tables</a:t>
            </a:r>
          </a:p>
        </p:txBody>
      </p:sp>
      <p:graphicFrame>
        <p:nvGraphicFramePr>
          <p:cNvPr id="6" name="Table 5"/>
          <p:cNvGraphicFramePr>
            <a:graphicFrameLocks noGrp="1"/>
          </p:cNvGraphicFramePr>
          <p:nvPr>
            <p:custDataLst>
              <p:tags r:id="rId1"/>
            </p:custDataLst>
          </p:nvPr>
        </p:nvGraphicFramePr>
        <p:xfrm>
          <a:off x="1336964" y="1468579"/>
          <a:ext cx="1250371" cy="1336962"/>
        </p:xfrm>
        <a:graphic>
          <a:graphicData uri="http://schemas.openxmlformats.org/drawingml/2006/table">
            <a:tbl>
              <a:tblPr firstRow="1" bandRow="1">
                <a:tableStyleId>{5940675A-B579-460E-94D1-54222C63F5DA}</a:tableStyleId>
              </a:tblPr>
              <a:tblGrid>
                <a:gridCol w="514859">
                  <a:extLst>
                    <a:ext uri="{9D8B030D-6E8A-4147-A177-3AD203B41FA5}">
                      <a16:colId xmlns:a16="http://schemas.microsoft.com/office/drawing/2014/main" val="20000"/>
                    </a:ext>
                  </a:extLst>
                </a:gridCol>
                <a:gridCol w="735512">
                  <a:extLst>
                    <a:ext uri="{9D8B030D-6E8A-4147-A177-3AD203B41FA5}">
                      <a16:colId xmlns:a16="http://schemas.microsoft.com/office/drawing/2014/main" val="20001"/>
                    </a:ext>
                  </a:extLst>
                </a:gridCol>
              </a:tblGrid>
              <a:tr h="514230">
                <a:tc>
                  <a:txBody>
                    <a:bodyPr/>
                    <a:lstStyle/>
                    <a:p>
                      <a:pPr algn="ctr"/>
                      <a:r>
                        <a:rPr lang="en-US" sz="2400" b="1" i="1" dirty="0"/>
                        <a:t>p</a:t>
                      </a:r>
                    </a:p>
                  </a:txBody>
                  <a:tcPr marT="45680" marB="45680" anchor="ctr"/>
                </a:tc>
                <a:tc>
                  <a:txBody>
                    <a:bodyPr/>
                    <a:lstStyle/>
                    <a:p>
                      <a:pPr algn="ctr"/>
                      <a:r>
                        <a:rPr lang="en-US" sz="2400" b="1" i="0" baseline="0" dirty="0">
                          <a:latin typeface="Symbol"/>
                          <a:sym typeface="Symbol"/>
                        </a:rPr>
                        <a:t></a:t>
                      </a:r>
                      <a:r>
                        <a:rPr lang="en-US" sz="2400" b="1" i="1" baseline="0" dirty="0"/>
                        <a:t>p</a:t>
                      </a:r>
                      <a:endParaRPr lang="en-US" sz="2400" b="1" i="1" dirty="0"/>
                    </a:p>
                  </a:txBody>
                  <a:tcPr marT="45680" marB="45680" anchor="ctr"/>
                </a:tc>
                <a:extLst>
                  <a:ext uri="{0D108BD9-81ED-4DB2-BD59-A6C34878D82A}">
                    <a16:rowId xmlns:a16="http://schemas.microsoft.com/office/drawing/2014/main" val="10000"/>
                  </a:ext>
                </a:extLst>
              </a:tr>
              <a:tr h="411366">
                <a:tc>
                  <a:txBody>
                    <a:bodyPr/>
                    <a:lstStyle/>
                    <a:p>
                      <a:pPr algn="ctr"/>
                      <a:r>
                        <a:rPr lang="en-US" sz="1800" dirty="0"/>
                        <a:t>T</a:t>
                      </a:r>
                    </a:p>
                  </a:txBody>
                  <a:tcPr marT="45680" marB="45680" anchor="ctr"/>
                </a:tc>
                <a:tc>
                  <a:txBody>
                    <a:bodyPr/>
                    <a:lstStyle/>
                    <a:p>
                      <a:pPr algn="ctr"/>
                      <a:r>
                        <a:rPr lang="en-US" sz="1800" dirty="0"/>
                        <a:t>F</a:t>
                      </a:r>
                    </a:p>
                  </a:txBody>
                  <a:tcPr marT="45680" marB="45680" anchor="ctr"/>
                </a:tc>
                <a:extLst>
                  <a:ext uri="{0D108BD9-81ED-4DB2-BD59-A6C34878D82A}">
                    <a16:rowId xmlns:a16="http://schemas.microsoft.com/office/drawing/2014/main" val="10001"/>
                  </a:ext>
                </a:extLst>
              </a:tr>
              <a:tr h="411366">
                <a:tc>
                  <a:txBody>
                    <a:bodyPr/>
                    <a:lstStyle/>
                    <a:p>
                      <a:pPr algn="ctr"/>
                      <a:r>
                        <a:rPr lang="en-US" sz="1800" dirty="0"/>
                        <a:t>F</a:t>
                      </a:r>
                    </a:p>
                  </a:txBody>
                  <a:tcPr marT="45680" marB="45680" anchor="ctr"/>
                </a:tc>
                <a:tc>
                  <a:txBody>
                    <a:bodyPr/>
                    <a:lstStyle/>
                    <a:p>
                      <a:pPr algn="ctr"/>
                      <a:r>
                        <a:rPr lang="en-US" sz="1800" dirty="0"/>
                        <a:t>T</a:t>
                      </a:r>
                    </a:p>
                  </a:txBody>
                  <a:tcPr marT="45680" marB="45680" anchor="ct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custDataLst>
              <p:tags r:id="rId2"/>
            </p:custDataLst>
            <p:extLst>
              <p:ext uri="{D42A27DB-BD31-4B8C-83A1-F6EECF244321}">
                <p14:modId xmlns:p14="http://schemas.microsoft.com/office/powerpoint/2010/main" val="1884745858"/>
              </p:ext>
            </p:extLst>
          </p:nvPr>
        </p:nvGraphicFramePr>
        <p:xfrm>
          <a:off x="4599704" y="1427014"/>
          <a:ext cx="2528460" cy="1920240"/>
        </p:xfrm>
        <a:graphic>
          <a:graphicData uri="http://schemas.openxmlformats.org/drawingml/2006/table">
            <a:tbl>
              <a:tblPr firstRow="1" bandRow="1">
                <a:tableStyleId>{5940675A-B579-460E-94D1-54222C63F5DA}</a:tableStyleId>
              </a:tblPr>
              <a:tblGrid>
                <a:gridCol w="707969">
                  <a:extLst>
                    <a:ext uri="{9D8B030D-6E8A-4147-A177-3AD203B41FA5}">
                      <a16:colId xmlns:a16="http://schemas.microsoft.com/office/drawing/2014/main" val="20000"/>
                    </a:ext>
                  </a:extLst>
                </a:gridCol>
                <a:gridCol w="707969">
                  <a:extLst>
                    <a:ext uri="{9D8B030D-6E8A-4147-A177-3AD203B41FA5}">
                      <a16:colId xmlns:a16="http://schemas.microsoft.com/office/drawing/2014/main" val="20001"/>
                    </a:ext>
                  </a:extLst>
                </a:gridCol>
                <a:gridCol w="1112522">
                  <a:extLst>
                    <a:ext uri="{9D8B030D-6E8A-4147-A177-3AD203B41FA5}">
                      <a16:colId xmlns:a16="http://schemas.microsoft.com/office/drawing/2014/main" val="20002"/>
                    </a:ext>
                  </a:extLst>
                </a:gridCol>
              </a:tblGrid>
              <a:tr h="360680">
                <a:tc>
                  <a:txBody>
                    <a:bodyPr/>
                    <a:lstStyle/>
                    <a:p>
                      <a:pPr algn="ctr"/>
                      <a:r>
                        <a:rPr lang="en-US" sz="2400" b="1" i="1" dirty="0"/>
                        <a:t>p</a:t>
                      </a:r>
                    </a:p>
                  </a:txBody>
                  <a:tcPr anchor="ctr"/>
                </a:tc>
                <a:tc>
                  <a:txBody>
                    <a:bodyPr/>
                    <a:lstStyle/>
                    <a:p>
                      <a:pPr algn="ctr"/>
                      <a:r>
                        <a:rPr lang="en-US" sz="2400" b="1" i="1" dirty="0"/>
                        <a:t>q</a:t>
                      </a:r>
                    </a:p>
                  </a:txBody>
                  <a:tcPr anchor="ctr"/>
                </a:tc>
                <a:tc>
                  <a:txBody>
                    <a:bodyPr/>
                    <a:lstStyle/>
                    <a:p>
                      <a:pPr algn="ctr"/>
                      <a:r>
                        <a:rPr lang="en-US" sz="2400" b="1" i="1" dirty="0"/>
                        <a:t>p </a:t>
                      </a:r>
                      <a:r>
                        <a:rPr lang="en-US" sz="2400" b="1" i="0" baseline="0" dirty="0">
                          <a:latin typeface="Symbol"/>
                          <a:sym typeface="Symbol"/>
                        </a:rPr>
                        <a:t></a:t>
                      </a:r>
                      <a:r>
                        <a:rPr lang="en-US" sz="2400" b="1" i="0" baseline="0" dirty="0"/>
                        <a:t> </a:t>
                      </a:r>
                      <a:r>
                        <a:rPr lang="en-US" sz="2400" b="1" i="1" baseline="0" dirty="0"/>
                        <a:t>q</a:t>
                      </a:r>
                      <a:endParaRPr lang="en-US" sz="2400" b="1" i="1" dirty="0"/>
                    </a:p>
                  </a:txBody>
                  <a:tcPr anchor="ctr"/>
                </a:tc>
                <a:extLst>
                  <a:ext uri="{0D108BD9-81ED-4DB2-BD59-A6C34878D82A}">
                    <a16:rowId xmlns:a16="http://schemas.microsoft.com/office/drawing/2014/main" val="10000"/>
                  </a:ext>
                </a:extLst>
              </a:tr>
              <a:tr h="36068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1"/>
                  </a:ext>
                </a:extLst>
              </a:tr>
              <a:tr h="36068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extLst>
                  <a:ext uri="{0D108BD9-81ED-4DB2-BD59-A6C34878D82A}">
                    <a16:rowId xmlns:a16="http://schemas.microsoft.com/office/drawing/2014/main" val="10002"/>
                  </a:ext>
                </a:extLst>
              </a:tr>
              <a:tr h="36068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extLst>
                  <a:ext uri="{0D108BD9-81ED-4DB2-BD59-A6C34878D82A}">
                    <a16:rowId xmlns:a16="http://schemas.microsoft.com/office/drawing/2014/main" val="10003"/>
                  </a:ext>
                </a:extLst>
              </a:tr>
              <a:tr h="36068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custDataLst>
              <p:tags r:id="rId3"/>
            </p:custDataLst>
            <p:extLst>
              <p:ext uri="{D42A27DB-BD31-4B8C-83A1-F6EECF244321}">
                <p14:modId xmlns:p14="http://schemas.microsoft.com/office/powerpoint/2010/main" val="1573977364"/>
              </p:ext>
            </p:extLst>
          </p:nvPr>
        </p:nvGraphicFramePr>
        <p:xfrm>
          <a:off x="1291934" y="3972792"/>
          <a:ext cx="2540763" cy="1930625"/>
        </p:xfrm>
        <a:graphic>
          <a:graphicData uri="http://schemas.openxmlformats.org/drawingml/2006/table">
            <a:tbl>
              <a:tblPr firstRow="1" bandRow="1">
                <a:tableStyleId>{5940675A-B579-460E-94D1-54222C63F5DA}</a:tableStyleId>
              </a:tblPr>
              <a:tblGrid>
                <a:gridCol w="840315">
                  <a:extLst>
                    <a:ext uri="{9D8B030D-6E8A-4147-A177-3AD203B41FA5}">
                      <a16:colId xmlns:a16="http://schemas.microsoft.com/office/drawing/2014/main" val="20000"/>
                    </a:ext>
                  </a:extLst>
                </a:gridCol>
                <a:gridCol w="832388">
                  <a:extLst>
                    <a:ext uri="{9D8B030D-6E8A-4147-A177-3AD203B41FA5}">
                      <a16:colId xmlns:a16="http://schemas.microsoft.com/office/drawing/2014/main" val="20001"/>
                    </a:ext>
                  </a:extLst>
                </a:gridCol>
                <a:gridCol w="868060">
                  <a:extLst>
                    <a:ext uri="{9D8B030D-6E8A-4147-A177-3AD203B41FA5}">
                      <a16:colId xmlns:a16="http://schemas.microsoft.com/office/drawing/2014/main" val="20002"/>
                    </a:ext>
                  </a:extLst>
                </a:gridCol>
              </a:tblGrid>
              <a:tr h="459673">
                <a:tc>
                  <a:txBody>
                    <a:bodyPr/>
                    <a:lstStyle/>
                    <a:p>
                      <a:pPr algn="ctr"/>
                      <a:r>
                        <a:rPr lang="en-US" sz="2400" b="1" i="1" dirty="0"/>
                        <a:t>p</a:t>
                      </a:r>
                    </a:p>
                  </a:txBody>
                  <a:tcPr anchor="ctr"/>
                </a:tc>
                <a:tc>
                  <a:txBody>
                    <a:bodyPr/>
                    <a:lstStyle/>
                    <a:p>
                      <a:pPr algn="ctr"/>
                      <a:r>
                        <a:rPr lang="en-US" sz="2400" b="1" i="1" dirty="0"/>
                        <a:t>q</a:t>
                      </a:r>
                    </a:p>
                  </a:txBody>
                  <a:tcPr anchor="ctr"/>
                </a:tc>
                <a:tc>
                  <a:txBody>
                    <a:bodyPr/>
                    <a:lstStyle/>
                    <a:p>
                      <a:pPr algn="ctr"/>
                      <a:r>
                        <a:rPr lang="en-US" sz="2400" b="1" i="1" dirty="0"/>
                        <a:t>p </a:t>
                      </a:r>
                      <a:r>
                        <a:rPr lang="en-US" sz="2400" b="1" i="0" baseline="0" dirty="0">
                          <a:latin typeface="Symbol"/>
                          <a:sym typeface="Symbol"/>
                        </a:rPr>
                        <a:t></a:t>
                      </a:r>
                      <a:r>
                        <a:rPr lang="en-US" sz="2400" b="1" i="1" dirty="0"/>
                        <a:t> q</a:t>
                      </a:r>
                    </a:p>
                  </a:txBody>
                  <a:tcPr anchor="ctr"/>
                </a:tc>
                <a:extLst>
                  <a:ext uri="{0D108BD9-81ED-4DB2-BD59-A6C34878D82A}">
                    <a16:rowId xmlns:a16="http://schemas.microsoft.com/office/drawing/2014/main" val="10000"/>
                  </a:ext>
                </a:extLst>
              </a:tr>
              <a:tr h="367738">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1"/>
                  </a:ext>
                </a:extLst>
              </a:tr>
              <a:tr h="367738">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extLst>
                  <a:ext uri="{0D108BD9-81ED-4DB2-BD59-A6C34878D82A}">
                    <a16:rowId xmlns:a16="http://schemas.microsoft.com/office/drawing/2014/main" val="10002"/>
                  </a:ext>
                </a:extLst>
              </a:tr>
              <a:tr h="367738">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3"/>
                  </a:ext>
                </a:extLst>
              </a:tr>
              <a:tr h="367738">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custDataLst>
              <p:tags r:id="rId4"/>
            </p:custDataLst>
            <p:extLst>
              <p:ext uri="{D42A27DB-BD31-4B8C-83A1-F6EECF244321}">
                <p14:modId xmlns:p14="http://schemas.microsoft.com/office/powerpoint/2010/main" val="973045142"/>
              </p:ext>
            </p:extLst>
          </p:nvPr>
        </p:nvGraphicFramePr>
        <p:xfrm>
          <a:off x="4606634" y="3983178"/>
          <a:ext cx="2521530" cy="1920240"/>
        </p:xfrm>
        <a:graphic>
          <a:graphicData uri="http://schemas.openxmlformats.org/drawingml/2006/table">
            <a:tbl>
              <a:tblPr firstRow="1" bandRow="1">
                <a:tableStyleId>{5940675A-B579-460E-94D1-54222C63F5DA}</a:tableStyleId>
              </a:tblPr>
              <a:tblGrid>
                <a:gridCol w="706028">
                  <a:extLst>
                    <a:ext uri="{9D8B030D-6E8A-4147-A177-3AD203B41FA5}">
                      <a16:colId xmlns:a16="http://schemas.microsoft.com/office/drawing/2014/main" val="20000"/>
                    </a:ext>
                  </a:extLst>
                </a:gridCol>
                <a:gridCol w="706028">
                  <a:extLst>
                    <a:ext uri="{9D8B030D-6E8A-4147-A177-3AD203B41FA5}">
                      <a16:colId xmlns:a16="http://schemas.microsoft.com/office/drawing/2014/main" val="20001"/>
                    </a:ext>
                  </a:extLst>
                </a:gridCol>
                <a:gridCol w="1109474">
                  <a:extLst>
                    <a:ext uri="{9D8B030D-6E8A-4147-A177-3AD203B41FA5}">
                      <a16:colId xmlns:a16="http://schemas.microsoft.com/office/drawing/2014/main" val="20002"/>
                    </a:ext>
                  </a:extLst>
                </a:gridCol>
              </a:tblGrid>
              <a:tr h="360680">
                <a:tc>
                  <a:txBody>
                    <a:bodyPr/>
                    <a:lstStyle/>
                    <a:p>
                      <a:pPr algn="ctr"/>
                      <a:r>
                        <a:rPr lang="en-US" sz="2400" b="1" i="1" dirty="0"/>
                        <a:t>p</a:t>
                      </a:r>
                    </a:p>
                  </a:txBody>
                  <a:tcPr anchor="ctr"/>
                </a:tc>
                <a:tc>
                  <a:txBody>
                    <a:bodyPr/>
                    <a:lstStyle/>
                    <a:p>
                      <a:pPr algn="ctr"/>
                      <a:r>
                        <a:rPr lang="en-US" sz="2400" b="1" i="1" dirty="0"/>
                        <a:t>q</a:t>
                      </a:r>
                    </a:p>
                  </a:txBody>
                  <a:tcPr anchor="ctr"/>
                </a:tc>
                <a:tc>
                  <a:txBody>
                    <a:bodyPr/>
                    <a:lstStyle/>
                    <a:p>
                      <a:pPr algn="ctr"/>
                      <a:r>
                        <a:rPr lang="en-US" sz="2400" b="1" i="1" dirty="0"/>
                        <a:t>p </a:t>
                      </a:r>
                      <a:r>
                        <a:rPr lang="en-US" sz="2400" b="1" i="0" baseline="0" dirty="0">
                          <a:latin typeface="Symbol"/>
                          <a:sym typeface="Symbol"/>
                        </a:rPr>
                        <a:t></a:t>
                      </a:r>
                      <a:r>
                        <a:rPr lang="en-US" sz="2400" b="1" i="1" baseline="0" dirty="0"/>
                        <a:t> q</a:t>
                      </a:r>
                      <a:endParaRPr lang="en-US" sz="2400" b="1" i="1" dirty="0"/>
                    </a:p>
                  </a:txBody>
                  <a:tcPr anchor="ctr"/>
                </a:tc>
                <a:extLst>
                  <a:ext uri="{0D108BD9-81ED-4DB2-BD59-A6C34878D82A}">
                    <a16:rowId xmlns:a16="http://schemas.microsoft.com/office/drawing/2014/main" val="10000"/>
                  </a:ext>
                </a:extLst>
              </a:tr>
              <a:tr h="36068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extLst>
                  <a:ext uri="{0D108BD9-81ED-4DB2-BD59-A6C34878D82A}">
                    <a16:rowId xmlns:a16="http://schemas.microsoft.com/office/drawing/2014/main" val="10001"/>
                  </a:ext>
                </a:extLst>
              </a:tr>
              <a:tr h="36068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extLst>
                  <a:ext uri="{0D108BD9-81ED-4DB2-BD59-A6C34878D82A}">
                    <a16:rowId xmlns:a16="http://schemas.microsoft.com/office/drawing/2014/main" val="10002"/>
                  </a:ext>
                </a:extLst>
              </a:tr>
              <a:tr h="36068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3"/>
                  </a:ext>
                </a:extLst>
              </a:tr>
              <a:tr h="36068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1C75C01B-423C-CA42-882D-393ECB9F4B5D}"/>
              </a:ext>
            </a:extLst>
          </p:cNvPr>
          <p:cNvSpPr txBox="1"/>
          <p:nvPr/>
        </p:nvSpPr>
        <p:spPr>
          <a:xfrm>
            <a:off x="1659503" y="6218534"/>
            <a:ext cx="5265544" cy="461665"/>
          </a:xfrm>
          <a:prstGeom prst="rect">
            <a:avLst/>
          </a:prstGeom>
          <a:noFill/>
        </p:spPr>
        <p:txBody>
          <a:bodyPr wrap="none" rtlCol="0">
            <a:spAutoFit/>
          </a:bodyPr>
          <a:lstStyle/>
          <a:p>
            <a:r>
              <a:rPr lang="en-US" sz="2400" dirty="0">
                <a:solidFill>
                  <a:srgbClr val="7030A0"/>
                </a:solidFill>
                <a:latin typeface="Franklin Gothic Medium"/>
                <a:cs typeface="Franklin Gothic Medium"/>
              </a:rPr>
              <a:t>Logic forces us to distinguish </a:t>
            </a:r>
            <a:r>
              <a:rPr lang="en-US" sz="2400" b="1" dirty="0">
                <a:latin typeface="Symbol"/>
                <a:sym typeface="Symbol"/>
              </a:rPr>
              <a:t></a:t>
            </a:r>
            <a:r>
              <a:rPr lang="en-US" sz="2400" dirty="0">
                <a:solidFill>
                  <a:srgbClr val="7030A0"/>
                </a:solidFill>
                <a:latin typeface="Franklin Gothic Medium"/>
                <a:cs typeface="Franklin Gothic Medium"/>
              </a:rPr>
              <a:t> from </a:t>
            </a:r>
            <a:r>
              <a:rPr lang="en-US" sz="2400" b="1" dirty="0">
                <a:latin typeface="Symbol"/>
                <a:sym typeface="Symbol"/>
              </a:rPr>
              <a:t></a:t>
            </a:r>
            <a:endParaRPr lang="en-US" sz="2400" dirty="0">
              <a:latin typeface="Franklin Gothic Medium"/>
              <a:cs typeface="Franklin Gothic Medium"/>
            </a:endParaRPr>
          </a:p>
        </p:txBody>
      </p:sp>
    </p:spTree>
    <p:extLst>
      <p:ext uri="{BB962C8B-B14F-4D97-AF65-F5344CB8AC3E}">
        <p14:creationId xmlns:p14="http://schemas.microsoft.com/office/powerpoint/2010/main" val="235584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856"/>
            <a:ext cx="8229600" cy="606642"/>
          </a:xfrm>
        </p:spPr>
        <p:txBody>
          <a:bodyPr/>
          <a:lstStyle/>
          <a:p>
            <a:r>
              <a:rPr lang="en-US" dirty="0"/>
              <a:t>Implication</a:t>
            </a:r>
          </a:p>
        </p:txBody>
      </p:sp>
      <p:sp>
        <p:nvSpPr>
          <p:cNvPr id="7" name="Content Placeholder 2"/>
          <p:cNvSpPr>
            <a:spLocks noGrp="1"/>
          </p:cNvSpPr>
          <p:nvPr>
            <p:ph idx="1"/>
            <p:custDataLst>
              <p:tags r:id="rId1"/>
            </p:custDataLst>
          </p:nvPr>
        </p:nvSpPr>
        <p:spPr>
          <a:xfrm>
            <a:off x="490361" y="1201881"/>
            <a:ext cx="5751413" cy="4525963"/>
          </a:xfrm>
        </p:spPr>
        <p:txBody>
          <a:bodyPr/>
          <a:lstStyle/>
          <a:p>
            <a:pPr marL="0" indent="0">
              <a:buNone/>
            </a:pPr>
            <a:r>
              <a:rPr lang="en-US" sz="2600" i="1" dirty="0"/>
              <a:t>“If it’s raining, then I have my umbrella”</a:t>
            </a:r>
          </a:p>
          <a:p>
            <a:pPr marL="0" indent="0" algn="ctr">
              <a:buNone/>
            </a:pPr>
            <a:endParaRPr lang="en-US" sz="2600" i="1" dirty="0"/>
          </a:p>
          <a:p>
            <a:pPr marL="0" indent="0">
              <a:buNone/>
            </a:pPr>
            <a:r>
              <a:rPr lang="en-US" sz="2600" i="1" dirty="0"/>
              <a:t>It’s useful to think of implications as promises.  That is “Did I lie?”</a:t>
            </a:r>
            <a:endParaRPr lang="en-US" sz="2600" dirty="0"/>
          </a:p>
        </p:txBody>
      </p:sp>
      <p:graphicFrame>
        <p:nvGraphicFramePr>
          <p:cNvPr id="8" name="Table 7"/>
          <p:cNvGraphicFramePr>
            <a:graphicFrameLocks noGrp="1"/>
          </p:cNvGraphicFramePr>
          <p:nvPr>
            <p:custDataLst>
              <p:tags r:id="rId2"/>
            </p:custDataLst>
            <p:extLst>
              <p:ext uri="{D42A27DB-BD31-4B8C-83A1-F6EECF244321}">
                <p14:modId xmlns:p14="http://schemas.microsoft.com/office/powerpoint/2010/main" val="4020412322"/>
              </p:ext>
            </p:extLst>
          </p:nvPr>
        </p:nvGraphicFramePr>
        <p:xfrm>
          <a:off x="6750628" y="1201881"/>
          <a:ext cx="1905000" cy="182880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0680">
                <a:tc>
                  <a:txBody>
                    <a:bodyPr/>
                    <a:lstStyle/>
                    <a:p>
                      <a:r>
                        <a:rPr lang="en-US" i="1" dirty="0">
                          <a:latin typeface="Franklin Gothic Medium"/>
                        </a:rPr>
                        <a:t>  </a:t>
                      </a:r>
                      <a:r>
                        <a:rPr lang="en-US" b="1" i="1" dirty="0">
                          <a:latin typeface="Franklin Gothic Medium"/>
                        </a:rPr>
                        <a:t>p</a:t>
                      </a:r>
                    </a:p>
                  </a:txBody>
                  <a:tcPr/>
                </a:tc>
                <a:tc>
                  <a:txBody>
                    <a:bodyPr/>
                    <a:lstStyle/>
                    <a:p>
                      <a:r>
                        <a:rPr lang="en-US" i="1" dirty="0">
                          <a:latin typeface="Franklin Gothic Medium"/>
                        </a:rPr>
                        <a:t>  </a:t>
                      </a:r>
                      <a:r>
                        <a:rPr lang="en-US" b="1" i="1" dirty="0">
                          <a:latin typeface="Franklin Gothic Medium"/>
                        </a:rPr>
                        <a:t>r</a:t>
                      </a:r>
                    </a:p>
                  </a:txBody>
                  <a:tcPr/>
                </a:tc>
                <a:tc>
                  <a:txBody>
                    <a:bodyPr/>
                    <a:lstStyle/>
                    <a:p>
                      <a:r>
                        <a:rPr lang="en-US" b="1" i="1" dirty="0">
                          <a:latin typeface="Franklin Gothic Medium"/>
                        </a:rPr>
                        <a:t>p </a:t>
                      </a:r>
                      <a:r>
                        <a:rPr lang="en-US" b="1" i="1" baseline="0" dirty="0">
                          <a:latin typeface="Symbol"/>
                          <a:sym typeface="Symbol"/>
                        </a:rPr>
                        <a:t></a:t>
                      </a:r>
                      <a:r>
                        <a:rPr lang="en-US" b="1" i="1" dirty="0">
                          <a:latin typeface="Franklin Gothic Medium"/>
                        </a:rPr>
                        <a:t> r</a:t>
                      </a:r>
                    </a:p>
                  </a:txBody>
                  <a:tcPr/>
                </a:tc>
                <a:extLst>
                  <a:ext uri="{0D108BD9-81ED-4DB2-BD59-A6C34878D82A}">
                    <a16:rowId xmlns:a16="http://schemas.microsoft.com/office/drawing/2014/main" val="10000"/>
                  </a:ext>
                </a:extLst>
              </a:tr>
              <a:tr h="360680">
                <a:tc>
                  <a:txBody>
                    <a:bodyPr/>
                    <a:lstStyle/>
                    <a:p>
                      <a:pPr algn="ctr"/>
                      <a:r>
                        <a:rPr lang="en-US" dirty="0">
                          <a:latin typeface="Franklin Gothic Medium"/>
                          <a:cs typeface="Franklin Gothic Medium"/>
                        </a:rPr>
                        <a:t>T</a:t>
                      </a:r>
                    </a:p>
                  </a:txBody>
                  <a:tcPr/>
                </a:tc>
                <a:tc>
                  <a:txBody>
                    <a:bodyPr/>
                    <a:lstStyle/>
                    <a:p>
                      <a:pPr algn="ctr"/>
                      <a:r>
                        <a:rPr lang="en-US" dirty="0">
                          <a:latin typeface="Franklin Gothic Medium"/>
                          <a:cs typeface="Franklin Gothic Medium"/>
                        </a:rPr>
                        <a:t>T</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1"/>
                  </a:ext>
                </a:extLst>
              </a:tr>
              <a:tr h="360680">
                <a:tc>
                  <a:txBody>
                    <a:bodyPr/>
                    <a:lstStyle/>
                    <a:p>
                      <a:pPr algn="ctr"/>
                      <a:r>
                        <a:rPr lang="en-US" dirty="0">
                          <a:latin typeface="Franklin Gothic Medium"/>
                          <a:cs typeface="Franklin Gothic Medium"/>
                        </a:rPr>
                        <a:t>T</a:t>
                      </a:r>
                    </a:p>
                  </a:txBody>
                  <a:tcPr/>
                </a:tc>
                <a:tc>
                  <a:txBody>
                    <a:bodyPr/>
                    <a:lstStyle/>
                    <a:p>
                      <a:pPr algn="ctr"/>
                      <a:r>
                        <a:rPr lang="en-US" dirty="0">
                          <a:latin typeface="Franklin Gothic Medium"/>
                          <a:cs typeface="Franklin Gothic Medium"/>
                        </a:rPr>
                        <a:t>F</a:t>
                      </a:r>
                    </a:p>
                  </a:txBody>
                  <a:tcPr/>
                </a:tc>
                <a:tc>
                  <a:txBody>
                    <a:bodyPr/>
                    <a:lstStyle/>
                    <a:p>
                      <a:pPr algn="ctr"/>
                      <a:r>
                        <a:rPr lang="en-US" b="0" dirty="0">
                          <a:latin typeface="Franklin Gothic Medium"/>
                        </a:rPr>
                        <a:t>F</a:t>
                      </a:r>
                    </a:p>
                  </a:txBody>
                  <a:tcPr/>
                </a:tc>
                <a:extLst>
                  <a:ext uri="{0D108BD9-81ED-4DB2-BD59-A6C34878D82A}">
                    <a16:rowId xmlns:a16="http://schemas.microsoft.com/office/drawing/2014/main" val="10002"/>
                  </a:ext>
                </a:extLst>
              </a:tr>
              <a:tr h="360680">
                <a:tc>
                  <a:txBody>
                    <a:bodyPr/>
                    <a:lstStyle/>
                    <a:p>
                      <a:pPr algn="ctr"/>
                      <a:r>
                        <a:rPr lang="en-US" dirty="0">
                          <a:latin typeface="Franklin Gothic Medium"/>
                          <a:cs typeface="Franklin Gothic Medium"/>
                        </a:rPr>
                        <a:t>F</a:t>
                      </a:r>
                    </a:p>
                  </a:txBody>
                  <a:tcPr/>
                </a:tc>
                <a:tc>
                  <a:txBody>
                    <a:bodyPr/>
                    <a:lstStyle/>
                    <a:p>
                      <a:pPr algn="ctr"/>
                      <a:r>
                        <a:rPr lang="en-US" dirty="0">
                          <a:latin typeface="Franklin Gothic Medium"/>
                          <a:cs typeface="Franklin Gothic Medium"/>
                        </a:rPr>
                        <a:t>T</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3"/>
                  </a:ext>
                </a:extLst>
              </a:tr>
              <a:tr h="360680">
                <a:tc>
                  <a:txBody>
                    <a:bodyPr/>
                    <a:lstStyle/>
                    <a:p>
                      <a:pPr algn="ctr"/>
                      <a:r>
                        <a:rPr lang="en-US" dirty="0">
                          <a:latin typeface="Franklin Gothic Medium"/>
                          <a:cs typeface="Franklin Gothic Medium"/>
                        </a:rPr>
                        <a:t>F</a:t>
                      </a:r>
                    </a:p>
                  </a:txBody>
                  <a:tcPr/>
                </a:tc>
                <a:tc>
                  <a:txBody>
                    <a:bodyPr/>
                    <a:lstStyle/>
                    <a:p>
                      <a:pPr algn="ctr"/>
                      <a:r>
                        <a:rPr lang="en-US" dirty="0">
                          <a:latin typeface="Franklin Gothic Medium"/>
                          <a:cs typeface="Franklin Gothic Medium"/>
                        </a:rPr>
                        <a:t>F</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711595" y="5014511"/>
            <a:ext cx="1717333" cy="538306"/>
          </a:xfrm>
          <a:prstGeom prst="rect">
            <a:avLst/>
          </a:prstGeom>
          <a:noFill/>
        </p:spPr>
        <p:txBody>
          <a:bodyPr wrap="square" rtlCol="0">
            <a:spAutoFit/>
          </a:bodyPr>
          <a:lstStyle/>
          <a:p>
            <a:endParaRPr lang="en-US" sz="2400" dirty="0">
              <a:latin typeface="Franklin Gothic Medium"/>
              <a:cs typeface="Franklin Gothic Medium"/>
            </a:endParaRPr>
          </a:p>
        </p:txBody>
      </p:sp>
      <p:graphicFrame>
        <p:nvGraphicFramePr>
          <p:cNvPr id="11" name="Table 10"/>
          <p:cNvGraphicFramePr>
            <a:graphicFrameLocks noGrp="1"/>
          </p:cNvGraphicFramePr>
          <p:nvPr>
            <p:extLst>
              <p:ext uri="{D42A27DB-BD31-4B8C-83A1-F6EECF244321}">
                <p14:modId xmlns:p14="http://schemas.microsoft.com/office/powerpoint/2010/main" val="1297366679"/>
              </p:ext>
            </p:extLst>
          </p:nvPr>
        </p:nvGraphicFramePr>
        <p:xfrm>
          <a:off x="682864" y="3464862"/>
          <a:ext cx="5366405" cy="1745683"/>
        </p:xfrm>
        <a:graphic>
          <a:graphicData uri="http://schemas.openxmlformats.org/drawingml/2006/table">
            <a:tbl>
              <a:tblPr firstRow="1" firstCol="1" bandRow="1">
                <a:tableStyleId>{2D5ABB26-0587-4C30-8999-92F81FD0307C}</a:tableStyleId>
              </a:tblPr>
              <a:tblGrid>
                <a:gridCol w="1540224">
                  <a:extLst>
                    <a:ext uri="{9D8B030D-6E8A-4147-A177-3AD203B41FA5}">
                      <a16:colId xmlns:a16="http://schemas.microsoft.com/office/drawing/2014/main" val="20000"/>
                    </a:ext>
                  </a:extLst>
                </a:gridCol>
                <a:gridCol w="2020362">
                  <a:extLst>
                    <a:ext uri="{9D8B030D-6E8A-4147-A177-3AD203B41FA5}">
                      <a16:colId xmlns:a16="http://schemas.microsoft.com/office/drawing/2014/main" val="20001"/>
                    </a:ext>
                  </a:extLst>
                </a:gridCol>
                <a:gridCol w="1805819">
                  <a:extLst>
                    <a:ext uri="{9D8B030D-6E8A-4147-A177-3AD203B41FA5}">
                      <a16:colId xmlns:a16="http://schemas.microsoft.com/office/drawing/2014/main" val="20002"/>
                    </a:ext>
                  </a:extLst>
                </a:gridCol>
              </a:tblGrid>
              <a:tr h="392107">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It’s raining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It’s not raining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6788">
                <a:tc>
                  <a:txBody>
                    <a:bodyPr/>
                    <a:lstStyle/>
                    <a:p>
                      <a:pPr algn="ctr"/>
                      <a:r>
                        <a:rPr lang="en-US" dirty="0"/>
                        <a:t>I have my umbrella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76788">
                <a:tc>
                  <a:txBody>
                    <a:bodyPr/>
                    <a:lstStyle/>
                    <a:p>
                      <a:pPr algn="ctr"/>
                      <a:r>
                        <a:rPr lang="en-US" dirty="0"/>
                        <a:t>I do not have my umbrella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22933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856"/>
            <a:ext cx="8229600" cy="606642"/>
          </a:xfrm>
        </p:spPr>
        <p:txBody>
          <a:bodyPr/>
          <a:lstStyle/>
          <a:p>
            <a:r>
              <a:rPr lang="en-US" dirty="0"/>
              <a:t>Implication</a:t>
            </a:r>
          </a:p>
        </p:txBody>
      </p:sp>
      <p:sp>
        <p:nvSpPr>
          <p:cNvPr id="7" name="Content Placeholder 2"/>
          <p:cNvSpPr>
            <a:spLocks noGrp="1"/>
          </p:cNvSpPr>
          <p:nvPr>
            <p:ph idx="1"/>
            <p:custDataLst>
              <p:tags r:id="rId1"/>
            </p:custDataLst>
          </p:nvPr>
        </p:nvSpPr>
        <p:spPr>
          <a:xfrm>
            <a:off x="490361" y="1201881"/>
            <a:ext cx="5751413" cy="4525963"/>
          </a:xfrm>
        </p:spPr>
        <p:txBody>
          <a:bodyPr/>
          <a:lstStyle/>
          <a:p>
            <a:pPr marL="0" indent="0">
              <a:buNone/>
            </a:pPr>
            <a:r>
              <a:rPr lang="en-US" sz="2600" i="1" dirty="0"/>
              <a:t>“If it’s raining, then I have my umbrella”</a:t>
            </a:r>
          </a:p>
          <a:p>
            <a:pPr marL="0" indent="0" algn="ctr">
              <a:buNone/>
            </a:pPr>
            <a:endParaRPr lang="en-US" sz="2600" i="1" dirty="0"/>
          </a:p>
          <a:p>
            <a:pPr marL="0" indent="0">
              <a:buNone/>
            </a:pPr>
            <a:r>
              <a:rPr lang="en-US" sz="2600" i="1" dirty="0"/>
              <a:t>It’s useful to think of implications as promises.  That is “Did I lie?”</a:t>
            </a:r>
          </a:p>
          <a:p>
            <a:pPr marL="0" indent="0">
              <a:buNone/>
            </a:pPr>
            <a:endParaRPr lang="en-US" sz="1800" i="1" dirty="0"/>
          </a:p>
          <a:p>
            <a:pPr marL="0" indent="0">
              <a:buNone/>
            </a:pPr>
            <a:endParaRPr lang="en-US" sz="2600" i="1" dirty="0"/>
          </a:p>
          <a:p>
            <a:pPr marL="0" indent="0">
              <a:buNone/>
            </a:pPr>
            <a:endParaRPr lang="en-US" sz="2600" i="1" dirty="0"/>
          </a:p>
          <a:p>
            <a:pPr marL="0" indent="0">
              <a:buNone/>
            </a:pPr>
            <a:endParaRPr lang="en-US" sz="2600" i="1" dirty="0"/>
          </a:p>
          <a:p>
            <a:pPr marL="0" indent="0">
              <a:buNone/>
            </a:pPr>
            <a:endParaRPr lang="en-US" sz="2600" i="1" dirty="0"/>
          </a:p>
          <a:p>
            <a:pPr marL="0" indent="0">
              <a:buNone/>
            </a:pPr>
            <a:r>
              <a:rPr lang="en-US" sz="2600" i="1" dirty="0"/>
              <a:t>The only </a:t>
            </a:r>
            <a:r>
              <a:rPr lang="en-US" sz="2600" b="1" i="1" dirty="0"/>
              <a:t>lie</a:t>
            </a:r>
            <a:r>
              <a:rPr lang="en-US" sz="2600" i="1" dirty="0"/>
              <a:t> is when:</a:t>
            </a:r>
          </a:p>
          <a:p>
            <a:pPr marL="0" indent="0">
              <a:buNone/>
            </a:pPr>
            <a:r>
              <a:rPr lang="en-US" sz="2600" i="1" dirty="0"/>
              <a:t>	(a) It’s raining AND</a:t>
            </a:r>
          </a:p>
          <a:p>
            <a:pPr marL="0" indent="0">
              <a:buNone/>
            </a:pPr>
            <a:r>
              <a:rPr lang="en-US" sz="2600" i="1" dirty="0"/>
              <a:t>	(b) I don’t have my umbrella</a:t>
            </a:r>
            <a:endParaRPr lang="en-US" sz="2600" dirty="0"/>
          </a:p>
        </p:txBody>
      </p:sp>
      <p:graphicFrame>
        <p:nvGraphicFramePr>
          <p:cNvPr id="8" name="Table 7"/>
          <p:cNvGraphicFramePr>
            <a:graphicFrameLocks noGrp="1"/>
          </p:cNvGraphicFramePr>
          <p:nvPr>
            <p:custDataLst>
              <p:tags r:id="rId2"/>
            </p:custDataLst>
            <p:extLst>
              <p:ext uri="{D42A27DB-BD31-4B8C-83A1-F6EECF244321}">
                <p14:modId xmlns:p14="http://schemas.microsoft.com/office/powerpoint/2010/main" val="362298986"/>
              </p:ext>
            </p:extLst>
          </p:nvPr>
        </p:nvGraphicFramePr>
        <p:xfrm>
          <a:off x="6750628" y="1201881"/>
          <a:ext cx="1905000" cy="182880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0680">
                <a:tc>
                  <a:txBody>
                    <a:bodyPr/>
                    <a:lstStyle/>
                    <a:p>
                      <a:r>
                        <a:rPr lang="en-US" i="1" dirty="0">
                          <a:latin typeface="Franklin Gothic Medium"/>
                        </a:rPr>
                        <a:t>  </a:t>
                      </a:r>
                      <a:r>
                        <a:rPr lang="en-US" b="1" i="1" dirty="0">
                          <a:latin typeface="Franklin Gothic Medium"/>
                        </a:rPr>
                        <a:t>p</a:t>
                      </a:r>
                    </a:p>
                  </a:txBody>
                  <a:tcPr/>
                </a:tc>
                <a:tc>
                  <a:txBody>
                    <a:bodyPr/>
                    <a:lstStyle/>
                    <a:p>
                      <a:r>
                        <a:rPr lang="en-US" i="1" dirty="0">
                          <a:latin typeface="Franklin Gothic Medium"/>
                        </a:rPr>
                        <a:t>  </a:t>
                      </a:r>
                      <a:r>
                        <a:rPr lang="en-US" b="1" i="1" dirty="0">
                          <a:latin typeface="Franklin Gothic Medium"/>
                        </a:rPr>
                        <a:t>r</a:t>
                      </a:r>
                    </a:p>
                  </a:txBody>
                  <a:tcPr/>
                </a:tc>
                <a:tc>
                  <a:txBody>
                    <a:bodyPr/>
                    <a:lstStyle/>
                    <a:p>
                      <a:r>
                        <a:rPr lang="en-US" b="1" i="1" dirty="0">
                          <a:latin typeface="Franklin Gothic Medium"/>
                        </a:rPr>
                        <a:t>p </a:t>
                      </a:r>
                      <a:r>
                        <a:rPr lang="en-US" b="1" i="1" baseline="0" dirty="0">
                          <a:latin typeface="Symbol"/>
                          <a:sym typeface="Symbol"/>
                        </a:rPr>
                        <a:t></a:t>
                      </a:r>
                      <a:r>
                        <a:rPr lang="en-US" b="1" i="1" dirty="0">
                          <a:latin typeface="Franklin Gothic Medium"/>
                        </a:rPr>
                        <a:t> r</a:t>
                      </a:r>
                    </a:p>
                  </a:txBody>
                  <a:tcPr/>
                </a:tc>
                <a:extLst>
                  <a:ext uri="{0D108BD9-81ED-4DB2-BD59-A6C34878D82A}">
                    <a16:rowId xmlns:a16="http://schemas.microsoft.com/office/drawing/2014/main" val="10000"/>
                  </a:ext>
                </a:extLst>
              </a:tr>
              <a:tr h="360680">
                <a:tc>
                  <a:txBody>
                    <a:bodyPr/>
                    <a:lstStyle/>
                    <a:p>
                      <a:pPr algn="ctr"/>
                      <a:r>
                        <a:rPr lang="en-US" dirty="0">
                          <a:latin typeface="Franklin Gothic Medium"/>
                          <a:cs typeface="Franklin Gothic Medium"/>
                        </a:rPr>
                        <a:t>T</a:t>
                      </a:r>
                    </a:p>
                  </a:txBody>
                  <a:tcPr/>
                </a:tc>
                <a:tc>
                  <a:txBody>
                    <a:bodyPr/>
                    <a:lstStyle/>
                    <a:p>
                      <a:pPr algn="ctr"/>
                      <a:r>
                        <a:rPr lang="en-US" dirty="0">
                          <a:latin typeface="Franklin Gothic Medium"/>
                          <a:cs typeface="Franklin Gothic Medium"/>
                        </a:rPr>
                        <a:t>T</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1"/>
                  </a:ext>
                </a:extLst>
              </a:tr>
              <a:tr h="360680">
                <a:tc>
                  <a:txBody>
                    <a:bodyPr/>
                    <a:lstStyle/>
                    <a:p>
                      <a:pPr algn="ctr"/>
                      <a:r>
                        <a:rPr lang="en-US" dirty="0">
                          <a:latin typeface="Franklin Gothic Medium"/>
                          <a:cs typeface="Franklin Gothic Medium"/>
                        </a:rPr>
                        <a:t>T</a:t>
                      </a:r>
                    </a:p>
                  </a:txBody>
                  <a:tcPr/>
                </a:tc>
                <a:tc>
                  <a:txBody>
                    <a:bodyPr/>
                    <a:lstStyle/>
                    <a:p>
                      <a:pPr algn="ctr"/>
                      <a:r>
                        <a:rPr lang="en-US" dirty="0">
                          <a:latin typeface="Franklin Gothic Medium"/>
                          <a:cs typeface="Franklin Gothic Medium"/>
                        </a:rPr>
                        <a:t>F</a:t>
                      </a:r>
                    </a:p>
                  </a:txBody>
                  <a:tcPr/>
                </a:tc>
                <a:tc>
                  <a:txBody>
                    <a:bodyPr/>
                    <a:lstStyle/>
                    <a:p>
                      <a:pPr algn="ctr"/>
                      <a:r>
                        <a:rPr lang="en-US" b="0" dirty="0">
                          <a:latin typeface="Franklin Gothic Medium"/>
                        </a:rPr>
                        <a:t>F</a:t>
                      </a:r>
                    </a:p>
                  </a:txBody>
                  <a:tcPr/>
                </a:tc>
                <a:extLst>
                  <a:ext uri="{0D108BD9-81ED-4DB2-BD59-A6C34878D82A}">
                    <a16:rowId xmlns:a16="http://schemas.microsoft.com/office/drawing/2014/main" val="10002"/>
                  </a:ext>
                </a:extLst>
              </a:tr>
              <a:tr h="360680">
                <a:tc>
                  <a:txBody>
                    <a:bodyPr/>
                    <a:lstStyle/>
                    <a:p>
                      <a:pPr algn="ctr"/>
                      <a:r>
                        <a:rPr lang="en-US" dirty="0">
                          <a:latin typeface="Franklin Gothic Medium"/>
                          <a:cs typeface="Franklin Gothic Medium"/>
                        </a:rPr>
                        <a:t>F</a:t>
                      </a:r>
                    </a:p>
                  </a:txBody>
                  <a:tcPr/>
                </a:tc>
                <a:tc>
                  <a:txBody>
                    <a:bodyPr/>
                    <a:lstStyle/>
                    <a:p>
                      <a:pPr algn="ctr"/>
                      <a:r>
                        <a:rPr lang="en-US" dirty="0">
                          <a:latin typeface="Franklin Gothic Medium"/>
                          <a:cs typeface="Franklin Gothic Medium"/>
                        </a:rPr>
                        <a:t>T</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3"/>
                  </a:ext>
                </a:extLst>
              </a:tr>
              <a:tr h="360680">
                <a:tc>
                  <a:txBody>
                    <a:bodyPr/>
                    <a:lstStyle/>
                    <a:p>
                      <a:pPr algn="ctr"/>
                      <a:r>
                        <a:rPr lang="en-US" dirty="0">
                          <a:latin typeface="Franklin Gothic Medium"/>
                          <a:cs typeface="Franklin Gothic Medium"/>
                        </a:rPr>
                        <a:t>F</a:t>
                      </a:r>
                    </a:p>
                  </a:txBody>
                  <a:tcPr/>
                </a:tc>
                <a:tc>
                  <a:txBody>
                    <a:bodyPr/>
                    <a:lstStyle/>
                    <a:p>
                      <a:pPr algn="ctr"/>
                      <a:r>
                        <a:rPr lang="en-US" dirty="0">
                          <a:latin typeface="Franklin Gothic Medium"/>
                          <a:cs typeface="Franklin Gothic Medium"/>
                        </a:rPr>
                        <a:t>F</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711595" y="5014511"/>
            <a:ext cx="1717333" cy="538306"/>
          </a:xfrm>
          <a:prstGeom prst="rect">
            <a:avLst/>
          </a:prstGeom>
          <a:noFill/>
        </p:spPr>
        <p:txBody>
          <a:bodyPr wrap="square" rtlCol="0">
            <a:spAutoFit/>
          </a:bodyPr>
          <a:lstStyle/>
          <a:p>
            <a:endParaRPr lang="en-US" sz="2400" dirty="0">
              <a:latin typeface="Franklin Gothic Medium"/>
              <a:cs typeface="Franklin Gothic Medium"/>
            </a:endParaRPr>
          </a:p>
        </p:txBody>
      </p:sp>
      <p:graphicFrame>
        <p:nvGraphicFramePr>
          <p:cNvPr id="11" name="Table 10"/>
          <p:cNvGraphicFramePr>
            <a:graphicFrameLocks noGrp="1"/>
          </p:cNvGraphicFramePr>
          <p:nvPr/>
        </p:nvGraphicFramePr>
        <p:xfrm>
          <a:off x="682864" y="3464862"/>
          <a:ext cx="5366405" cy="1745683"/>
        </p:xfrm>
        <a:graphic>
          <a:graphicData uri="http://schemas.openxmlformats.org/drawingml/2006/table">
            <a:tbl>
              <a:tblPr firstRow="1" firstCol="1" bandRow="1">
                <a:tableStyleId>{2D5ABB26-0587-4C30-8999-92F81FD0307C}</a:tableStyleId>
              </a:tblPr>
              <a:tblGrid>
                <a:gridCol w="1540224">
                  <a:extLst>
                    <a:ext uri="{9D8B030D-6E8A-4147-A177-3AD203B41FA5}">
                      <a16:colId xmlns:a16="http://schemas.microsoft.com/office/drawing/2014/main" val="20000"/>
                    </a:ext>
                  </a:extLst>
                </a:gridCol>
                <a:gridCol w="2020362">
                  <a:extLst>
                    <a:ext uri="{9D8B030D-6E8A-4147-A177-3AD203B41FA5}">
                      <a16:colId xmlns:a16="http://schemas.microsoft.com/office/drawing/2014/main" val="20001"/>
                    </a:ext>
                  </a:extLst>
                </a:gridCol>
                <a:gridCol w="1805819">
                  <a:extLst>
                    <a:ext uri="{9D8B030D-6E8A-4147-A177-3AD203B41FA5}">
                      <a16:colId xmlns:a16="http://schemas.microsoft.com/office/drawing/2014/main" val="20002"/>
                    </a:ext>
                  </a:extLst>
                </a:gridCol>
              </a:tblGrid>
              <a:tr h="392107">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It’s raining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It’s not raining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6788">
                <a:tc>
                  <a:txBody>
                    <a:bodyPr/>
                    <a:lstStyle/>
                    <a:p>
                      <a:pPr algn="ctr"/>
                      <a:r>
                        <a:rPr lang="en-US" dirty="0"/>
                        <a:t>I have my umbrella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76788">
                <a:tc>
                  <a:txBody>
                    <a:bodyPr/>
                    <a:lstStyle/>
                    <a:p>
                      <a:pPr algn="ctr"/>
                      <a:r>
                        <a:rPr lang="en-US" dirty="0"/>
                        <a:t>I do not have my umbrella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solidFill>
                            <a:srgbClr val="C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2314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856"/>
            <a:ext cx="8229600" cy="606642"/>
          </a:xfrm>
        </p:spPr>
        <p:txBody>
          <a:bodyPr/>
          <a:lstStyle/>
          <a:p>
            <a:r>
              <a:rPr lang="en-US" dirty="0"/>
              <a:t>Implication</a:t>
            </a:r>
          </a:p>
        </p:txBody>
      </p:sp>
      <p:sp>
        <p:nvSpPr>
          <p:cNvPr id="7" name="Content Placeholder 2"/>
          <p:cNvSpPr>
            <a:spLocks noGrp="1"/>
          </p:cNvSpPr>
          <p:nvPr>
            <p:ph idx="1"/>
            <p:custDataLst>
              <p:tags r:id="rId1"/>
            </p:custDataLst>
          </p:nvPr>
        </p:nvSpPr>
        <p:spPr>
          <a:xfrm>
            <a:off x="490361" y="1201881"/>
            <a:ext cx="5751413" cy="4525963"/>
          </a:xfrm>
        </p:spPr>
        <p:txBody>
          <a:bodyPr/>
          <a:lstStyle/>
          <a:p>
            <a:pPr marL="0" indent="0">
              <a:buNone/>
            </a:pPr>
            <a:r>
              <a:rPr lang="en-US" sz="2600" i="1" dirty="0"/>
              <a:t>“If the Seahawks won, then I was at the game.”</a:t>
            </a:r>
          </a:p>
          <a:p>
            <a:pPr marL="0" indent="0" algn="ctr">
              <a:buNone/>
            </a:pPr>
            <a:endParaRPr lang="en-US" sz="2600" i="1" dirty="0"/>
          </a:p>
          <a:p>
            <a:pPr marL="0" indent="0">
              <a:buNone/>
            </a:pPr>
            <a:r>
              <a:rPr lang="en-US" sz="2600" dirty="0"/>
              <a:t>What’s the one scenario where I lied?</a:t>
            </a:r>
          </a:p>
        </p:txBody>
      </p:sp>
      <p:graphicFrame>
        <p:nvGraphicFramePr>
          <p:cNvPr id="8" name="Table 7"/>
          <p:cNvGraphicFramePr>
            <a:graphicFrameLocks noGrp="1"/>
          </p:cNvGraphicFramePr>
          <p:nvPr>
            <p:custDataLst>
              <p:tags r:id="rId2"/>
            </p:custDataLst>
          </p:nvPr>
        </p:nvGraphicFramePr>
        <p:xfrm>
          <a:off x="6750628" y="1201881"/>
          <a:ext cx="1905000" cy="182880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0680">
                <a:tc>
                  <a:txBody>
                    <a:bodyPr/>
                    <a:lstStyle/>
                    <a:p>
                      <a:r>
                        <a:rPr lang="en-US" i="1" dirty="0">
                          <a:latin typeface="Franklin Gothic Medium"/>
                        </a:rPr>
                        <a:t>  </a:t>
                      </a:r>
                      <a:r>
                        <a:rPr lang="en-US" b="1" i="1" dirty="0">
                          <a:latin typeface="Franklin Gothic Medium"/>
                        </a:rPr>
                        <a:t>p</a:t>
                      </a:r>
                    </a:p>
                  </a:txBody>
                  <a:tcPr/>
                </a:tc>
                <a:tc>
                  <a:txBody>
                    <a:bodyPr/>
                    <a:lstStyle/>
                    <a:p>
                      <a:r>
                        <a:rPr lang="en-US" i="1" dirty="0">
                          <a:latin typeface="Franklin Gothic Medium"/>
                        </a:rPr>
                        <a:t>  </a:t>
                      </a:r>
                      <a:r>
                        <a:rPr lang="en-US" b="1" i="1" dirty="0">
                          <a:latin typeface="Franklin Gothic Medium"/>
                        </a:rPr>
                        <a:t>r</a:t>
                      </a:r>
                    </a:p>
                  </a:txBody>
                  <a:tcPr/>
                </a:tc>
                <a:tc>
                  <a:txBody>
                    <a:bodyPr/>
                    <a:lstStyle/>
                    <a:p>
                      <a:r>
                        <a:rPr lang="en-US" b="1" i="1" dirty="0">
                          <a:latin typeface="Franklin Gothic Medium"/>
                        </a:rPr>
                        <a:t>p </a:t>
                      </a:r>
                      <a:r>
                        <a:rPr lang="en-US" b="1" i="1" baseline="0" dirty="0">
                          <a:latin typeface="Symbol"/>
                          <a:sym typeface="Symbol"/>
                        </a:rPr>
                        <a:t></a:t>
                      </a:r>
                      <a:r>
                        <a:rPr lang="en-US" b="1" i="1" dirty="0">
                          <a:latin typeface="Franklin Gothic Medium"/>
                        </a:rPr>
                        <a:t> r</a:t>
                      </a:r>
                    </a:p>
                  </a:txBody>
                  <a:tcPr/>
                </a:tc>
                <a:extLst>
                  <a:ext uri="{0D108BD9-81ED-4DB2-BD59-A6C34878D82A}">
                    <a16:rowId xmlns:a16="http://schemas.microsoft.com/office/drawing/2014/main" val="10000"/>
                  </a:ext>
                </a:extLst>
              </a:tr>
              <a:tr h="360680">
                <a:tc>
                  <a:txBody>
                    <a:bodyPr/>
                    <a:lstStyle/>
                    <a:p>
                      <a:pPr algn="ctr"/>
                      <a:r>
                        <a:rPr lang="en-US" dirty="0">
                          <a:latin typeface="Franklin Gothic Medium"/>
                          <a:cs typeface="Franklin Gothic Medium"/>
                        </a:rPr>
                        <a:t>T</a:t>
                      </a:r>
                    </a:p>
                  </a:txBody>
                  <a:tcPr/>
                </a:tc>
                <a:tc>
                  <a:txBody>
                    <a:bodyPr/>
                    <a:lstStyle/>
                    <a:p>
                      <a:pPr algn="ctr"/>
                      <a:r>
                        <a:rPr lang="en-US" dirty="0">
                          <a:latin typeface="Franklin Gothic Medium"/>
                          <a:cs typeface="Franklin Gothic Medium"/>
                        </a:rPr>
                        <a:t>T</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1"/>
                  </a:ext>
                </a:extLst>
              </a:tr>
              <a:tr h="360680">
                <a:tc>
                  <a:txBody>
                    <a:bodyPr/>
                    <a:lstStyle/>
                    <a:p>
                      <a:pPr algn="ctr"/>
                      <a:r>
                        <a:rPr lang="en-US" dirty="0">
                          <a:latin typeface="Franklin Gothic Medium"/>
                          <a:cs typeface="Franklin Gothic Medium"/>
                        </a:rPr>
                        <a:t>T</a:t>
                      </a:r>
                    </a:p>
                  </a:txBody>
                  <a:tcPr/>
                </a:tc>
                <a:tc>
                  <a:txBody>
                    <a:bodyPr/>
                    <a:lstStyle/>
                    <a:p>
                      <a:pPr algn="ctr"/>
                      <a:r>
                        <a:rPr lang="en-US" dirty="0">
                          <a:latin typeface="Franklin Gothic Medium"/>
                          <a:cs typeface="Franklin Gothic Medium"/>
                        </a:rPr>
                        <a:t>F</a:t>
                      </a:r>
                    </a:p>
                  </a:txBody>
                  <a:tcPr/>
                </a:tc>
                <a:tc>
                  <a:txBody>
                    <a:bodyPr/>
                    <a:lstStyle/>
                    <a:p>
                      <a:pPr algn="ctr"/>
                      <a:r>
                        <a:rPr lang="en-US" b="0" dirty="0">
                          <a:latin typeface="Franklin Gothic Medium"/>
                        </a:rPr>
                        <a:t>F</a:t>
                      </a:r>
                    </a:p>
                  </a:txBody>
                  <a:tcPr/>
                </a:tc>
                <a:extLst>
                  <a:ext uri="{0D108BD9-81ED-4DB2-BD59-A6C34878D82A}">
                    <a16:rowId xmlns:a16="http://schemas.microsoft.com/office/drawing/2014/main" val="10002"/>
                  </a:ext>
                </a:extLst>
              </a:tr>
              <a:tr h="360680">
                <a:tc>
                  <a:txBody>
                    <a:bodyPr/>
                    <a:lstStyle/>
                    <a:p>
                      <a:pPr algn="ctr"/>
                      <a:r>
                        <a:rPr lang="en-US" dirty="0">
                          <a:latin typeface="Franklin Gothic Medium"/>
                          <a:cs typeface="Franklin Gothic Medium"/>
                        </a:rPr>
                        <a:t>F</a:t>
                      </a:r>
                    </a:p>
                  </a:txBody>
                  <a:tcPr/>
                </a:tc>
                <a:tc>
                  <a:txBody>
                    <a:bodyPr/>
                    <a:lstStyle/>
                    <a:p>
                      <a:pPr algn="ctr"/>
                      <a:r>
                        <a:rPr lang="en-US" dirty="0">
                          <a:latin typeface="Franklin Gothic Medium"/>
                          <a:cs typeface="Franklin Gothic Medium"/>
                        </a:rPr>
                        <a:t>T</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3"/>
                  </a:ext>
                </a:extLst>
              </a:tr>
              <a:tr h="360680">
                <a:tc>
                  <a:txBody>
                    <a:bodyPr/>
                    <a:lstStyle/>
                    <a:p>
                      <a:pPr algn="ctr"/>
                      <a:r>
                        <a:rPr lang="en-US" dirty="0">
                          <a:latin typeface="Franklin Gothic Medium"/>
                          <a:cs typeface="Franklin Gothic Medium"/>
                        </a:rPr>
                        <a:t>F</a:t>
                      </a:r>
                    </a:p>
                  </a:txBody>
                  <a:tcPr/>
                </a:tc>
                <a:tc>
                  <a:txBody>
                    <a:bodyPr/>
                    <a:lstStyle/>
                    <a:p>
                      <a:pPr algn="ctr"/>
                      <a:r>
                        <a:rPr lang="en-US" dirty="0">
                          <a:latin typeface="Franklin Gothic Medium"/>
                          <a:cs typeface="Franklin Gothic Medium"/>
                        </a:rPr>
                        <a:t>F</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711595" y="5014511"/>
            <a:ext cx="1717333" cy="538306"/>
          </a:xfrm>
          <a:prstGeom prst="rect">
            <a:avLst/>
          </a:prstGeom>
          <a:noFill/>
        </p:spPr>
        <p:txBody>
          <a:bodyPr wrap="square" rtlCol="0">
            <a:spAutoFit/>
          </a:bodyPr>
          <a:lstStyle/>
          <a:p>
            <a:endParaRPr lang="en-US" sz="2400" dirty="0">
              <a:latin typeface="Franklin Gothic Medium"/>
              <a:cs typeface="Franklin Gothic Medium"/>
            </a:endParaRPr>
          </a:p>
        </p:txBody>
      </p:sp>
      <p:graphicFrame>
        <p:nvGraphicFramePr>
          <p:cNvPr id="11" name="Table 10"/>
          <p:cNvGraphicFramePr>
            <a:graphicFrameLocks noGrp="1"/>
          </p:cNvGraphicFramePr>
          <p:nvPr>
            <p:extLst>
              <p:ext uri="{D42A27DB-BD31-4B8C-83A1-F6EECF244321}">
                <p14:modId xmlns:p14="http://schemas.microsoft.com/office/powerpoint/2010/main" val="1170195061"/>
              </p:ext>
            </p:extLst>
          </p:nvPr>
        </p:nvGraphicFramePr>
        <p:xfrm>
          <a:off x="682864" y="3464862"/>
          <a:ext cx="5751413" cy="1745683"/>
        </p:xfrm>
        <a:graphic>
          <a:graphicData uri="http://schemas.openxmlformats.org/drawingml/2006/table">
            <a:tbl>
              <a:tblPr firstRow="1" firstCol="1" bandRow="1">
                <a:tableStyleId>{2D5ABB26-0587-4C30-8999-92F81FD0307C}</a:tableStyleId>
              </a:tblPr>
              <a:tblGrid>
                <a:gridCol w="1650726">
                  <a:extLst>
                    <a:ext uri="{9D8B030D-6E8A-4147-A177-3AD203B41FA5}">
                      <a16:colId xmlns:a16="http://schemas.microsoft.com/office/drawing/2014/main" val="20000"/>
                    </a:ext>
                  </a:extLst>
                </a:gridCol>
                <a:gridCol w="1980833">
                  <a:extLst>
                    <a:ext uri="{9D8B030D-6E8A-4147-A177-3AD203B41FA5}">
                      <a16:colId xmlns:a16="http://schemas.microsoft.com/office/drawing/2014/main" val="20001"/>
                    </a:ext>
                  </a:extLst>
                </a:gridCol>
                <a:gridCol w="2119854">
                  <a:extLst>
                    <a:ext uri="{9D8B030D-6E8A-4147-A177-3AD203B41FA5}">
                      <a16:colId xmlns:a16="http://schemas.microsoft.com/office/drawing/2014/main" val="20002"/>
                    </a:ext>
                  </a:extLst>
                </a:gridCol>
              </a:tblGrid>
              <a:tr h="392107">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 was at the game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 wasn’t at the game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6788">
                <a:tc>
                  <a:txBody>
                    <a:bodyPr/>
                    <a:lstStyle/>
                    <a:p>
                      <a:pPr algn="ctr"/>
                      <a:r>
                        <a:rPr lang="en-US" dirty="0"/>
                        <a:t>Seahawks won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76788">
                <a:tc>
                  <a:txBody>
                    <a:bodyPr/>
                    <a:lstStyle/>
                    <a:p>
                      <a:pPr algn="ctr"/>
                      <a:r>
                        <a:rPr lang="en-US" dirty="0"/>
                        <a:t>Seahawks lost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4778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856"/>
            <a:ext cx="8229600" cy="606642"/>
          </a:xfrm>
        </p:spPr>
        <p:txBody>
          <a:bodyPr/>
          <a:lstStyle/>
          <a:p>
            <a:r>
              <a:rPr lang="en-US" dirty="0"/>
              <a:t>Implication</a:t>
            </a:r>
          </a:p>
        </p:txBody>
      </p:sp>
      <p:sp>
        <p:nvSpPr>
          <p:cNvPr id="7" name="Content Placeholder 2"/>
          <p:cNvSpPr>
            <a:spLocks noGrp="1"/>
          </p:cNvSpPr>
          <p:nvPr>
            <p:ph idx="1"/>
            <p:custDataLst>
              <p:tags r:id="rId1"/>
            </p:custDataLst>
          </p:nvPr>
        </p:nvSpPr>
        <p:spPr>
          <a:xfrm>
            <a:off x="490361" y="1201881"/>
            <a:ext cx="5751413" cy="4525963"/>
          </a:xfrm>
        </p:spPr>
        <p:txBody>
          <a:bodyPr/>
          <a:lstStyle/>
          <a:p>
            <a:pPr marL="0" indent="0">
              <a:buNone/>
            </a:pPr>
            <a:r>
              <a:rPr lang="en-US" sz="2600" i="1" dirty="0"/>
              <a:t>“If the Seahawks won, then I was at the game.”</a:t>
            </a:r>
          </a:p>
          <a:p>
            <a:pPr marL="0" indent="0" algn="ctr">
              <a:buNone/>
            </a:pPr>
            <a:endParaRPr lang="en-US" sz="2600" i="1" dirty="0"/>
          </a:p>
          <a:p>
            <a:pPr marL="0" indent="0">
              <a:buNone/>
            </a:pPr>
            <a:r>
              <a:rPr lang="en-US" sz="2600" dirty="0"/>
              <a:t>What’s the one scenario where I lied?</a:t>
            </a:r>
          </a:p>
        </p:txBody>
      </p:sp>
      <p:graphicFrame>
        <p:nvGraphicFramePr>
          <p:cNvPr id="8" name="Table 7"/>
          <p:cNvGraphicFramePr>
            <a:graphicFrameLocks noGrp="1"/>
          </p:cNvGraphicFramePr>
          <p:nvPr>
            <p:custDataLst>
              <p:tags r:id="rId2"/>
            </p:custDataLst>
          </p:nvPr>
        </p:nvGraphicFramePr>
        <p:xfrm>
          <a:off x="6750628" y="1201881"/>
          <a:ext cx="1905000" cy="182880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0680">
                <a:tc>
                  <a:txBody>
                    <a:bodyPr/>
                    <a:lstStyle/>
                    <a:p>
                      <a:r>
                        <a:rPr lang="en-US" i="1" dirty="0">
                          <a:latin typeface="Franklin Gothic Medium"/>
                        </a:rPr>
                        <a:t>  </a:t>
                      </a:r>
                      <a:r>
                        <a:rPr lang="en-US" b="1" i="1" dirty="0">
                          <a:latin typeface="Franklin Gothic Medium"/>
                        </a:rPr>
                        <a:t>p</a:t>
                      </a:r>
                    </a:p>
                  </a:txBody>
                  <a:tcPr/>
                </a:tc>
                <a:tc>
                  <a:txBody>
                    <a:bodyPr/>
                    <a:lstStyle/>
                    <a:p>
                      <a:r>
                        <a:rPr lang="en-US" i="1" dirty="0">
                          <a:latin typeface="Franklin Gothic Medium"/>
                        </a:rPr>
                        <a:t>  </a:t>
                      </a:r>
                      <a:r>
                        <a:rPr lang="en-US" b="1" i="1" dirty="0">
                          <a:latin typeface="Franklin Gothic Medium"/>
                        </a:rPr>
                        <a:t>r</a:t>
                      </a:r>
                    </a:p>
                  </a:txBody>
                  <a:tcPr/>
                </a:tc>
                <a:tc>
                  <a:txBody>
                    <a:bodyPr/>
                    <a:lstStyle/>
                    <a:p>
                      <a:r>
                        <a:rPr lang="en-US" b="1" i="1" dirty="0">
                          <a:latin typeface="Franklin Gothic Medium"/>
                        </a:rPr>
                        <a:t>p </a:t>
                      </a:r>
                      <a:r>
                        <a:rPr lang="en-US" b="1" i="1" baseline="0" dirty="0">
                          <a:latin typeface="Symbol"/>
                          <a:sym typeface="Symbol"/>
                        </a:rPr>
                        <a:t></a:t>
                      </a:r>
                      <a:r>
                        <a:rPr lang="en-US" b="1" i="1" dirty="0">
                          <a:latin typeface="Franklin Gothic Medium"/>
                        </a:rPr>
                        <a:t> r</a:t>
                      </a:r>
                    </a:p>
                  </a:txBody>
                  <a:tcPr/>
                </a:tc>
                <a:extLst>
                  <a:ext uri="{0D108BD9-81ED-4DB2-BD59-A6C34878D82A}">
                    <a16:rowId xmlns:a16="http://schemas.microsoft.com/office/drawing/2014/main" val="10000"/>
                  </a:ext>
                </a:extLst>
              </a:tr>
              <a:tr h="360680">
                <a:tc>
                  <a:txBody>
                    <a:bodyPr/>
                    <a:lstStyle/>
                    <a:p>
                      <a:pPr algn="ctr"/>
                      <a:r>
                        <a:rPr lang="en-US" dirty="0">
                          <a:latin typeface="Franklin Gothic Medium"/>
                          <a:cs typeface="Franklin Gothic Medium"/>
                        </a:rPr>
                        <a:t>T</a:t>
                      </a:r>
                    </a:p>
                  </a:txBody>
                  <a:tcPr/>
                </a:tc>
                <a:tc>
                  <a:txBody>
                    <a:bodyPr/>
                    <a:lstStyle/>
                    <a:p>
                      <a:pPr algn="ctr"/>
                      <a:r>
                        <a:rPr lang="en-US" dirty="0">
                          <a:latin typeface="Franklin Gothic Medium"/>
                          <a:cs typeface="Franklin Gothic Medium"/>
                        </a:rPr>
                        <a:t>T</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1"/>
                  </a:ext>
                </a:extLst>
              </a:tr>
              <a:tr h="360680">
                <a:tc>
                  <a:txBody>
                    <a:bodyPr/>
                    <a:lstStyle/>
                    <a:p>
                      <a:pPr algn="ctr"/>
                      <a:r>
                        <a:rPr lang="en-US" dirty="0">
                          <a:latin typeface="Franklin Gothic Medium"/>
                          <a:cs typeface="Franklin Gothic Medium"/>
                        </a:rPr>
                        <a:t>T</a:t>
                      </a:r>
                    </a:p>
                  </a:txBody>
                  <a:tcPr/>
                </a:tc>
                <a:tc>
                  <a:txBody>
                    <a:bodyPr/>
                    <a:lstStyle/>
                    <a:p>
                      <a:pPr algn="ctr"/>
                      <a:r>
                        <a:rPr lang="en-US" dirty="0">
                          <a:latin typeface="Franklin Gothic Medium"/>
                          <a:cs typeface="Franklin Gothic Medium"/>
                        </a:rPr>
                        <a:t>F</a:t>
                      </a:r>
                    </a:p>
                  </a:txBody>
                  <a:tcPr/>
                </a:tc>
                <a:tc>
                  <a:txBody>
                    <a:bodyPr/>
                    <a:lstStyle/>
                    <a:p>
                      <a:pPr algn="ctr"/>
                      <a:r>
                        <a:rPr lang="en-US" b="0" dirty="0">
                          <a:latin typeface="Franklin Gothic Medium"/>
                        </a:rPr>
                        <a:t>F</a:t>
                      </a:r>
                    </a:p>
                  </a:txBody>
                  <a:tcPr/>
                </a:tc>
                <a:extLst>
                  <a:ext uri="{0D108BD9-81ED-4DB2-BD59-A6C34878D82A}">
                    <a16:rowId xmlns:a16="http://schemas.microsoft.com/office/drawing/2014/main" val="10002"/>
                  </a:ext>
                </a:extLst>
              </a:tr>
              <a:tr h="360680">
                <a:tc>
                  <a:txBody>
                    <a:bodyPr/>
                    <a:lstStyle/>
                    <a:p>
                      <a:pPr algn="ctr"/>
                      <a:r>
                        <a:rPr lang="en-US" dirty="0">
                          <a:latin typeface="Franklin Gothic Medium"/>
                          <a:cs typeface="Franklin Gothic Medium"/>
                        </a:rPr>
                        <a:t>F</a:t>
                      </a:r>
                    </a:p>
                  </a:txBody>
                  <a:tcPr/>
                </a:tc>
                <a:tc>
                  <a:txBody>
                    <a:bodyPr/>
                    <a:lstStyle/>
                    <a:p>
                      <a:pPr algn="ctr"/>
                      <a:r>
                        <a:rPr lang="en-US" dirty="0">
                          <a:latin typeface="Franklin Gothic Medium"/>
                          <a:cs typeface="Franklin Gothic Medium"/>
                        </a:rPr>
                        <a:t>T</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3"/>
                  </a:ext>
                </a:extLst>
              </a:tr>
              <a:tr h="360680">
                <a:tc>
                  <a:txBody>
                    <a:bodyPr/>
                    <a:lstStyle/>
                    <a:p>
                      <a:pPr algn="ctr"/>
                      <a:r>
                        <a:rPr lang="en-US" dirty="0">
                          <a:latin typeface="Franklin Gothic Medium"/>
                          <a:cs typeface="Franklin Gothic Medium"/>
                        </a:rPr>
                        <a:t>F</a:t>
                      </a:r>
                    </a:p>
                  </a:txBody>
                  <a:tcPr/>
                </a:tc>
                <a:tc>
                  <a:txBody>
                    <a:bodyPr/>
                    <a:lstStyle/>
                    <a:p>
                      <a:pPr algn="ctr"/>
                      <a:r>
                        <a:rPr lang="en-US" dirty="0">
                          <a:latin typeface="Franklin Gothic Medium"/>
                          <a:cs typeface="Franklin Gothic Medium"/>
                        </a:rPr>
                        <a:t>F</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711595" y="5014511"/>
            <a:ext cx="1717333" cy="538306"/>
          </a:xfrm>
          <a:prstGeom prst="rect">
            <a:avLst/>
          </a:prstGeom>
          <a:noFill/>
        </p:spPr>
        <p:txBody>
          <a:bodyPr wrap="square" rtlCol="0">
            <a:spAutoFit/>
          </a:bodyPr>
          <a:lstStyle/>
          <a:p>
            <a:endParaRPr lang="en-US" sz="2400" dirty="0">
              <a:latin typeface="Franklin Gothic Medium"/>
              <a:cs typeface="Franklin Gothic Medium"/>
            </a:endParaRPr>
          </a:p>
        </p:txBody>
      </p:sp>
      <p:graphicFrame>
        <p:nvGraphicFramePr>
          <p:cNvPr id="11" name="Table 10"/>
          <p:cNvGraphicFramePr>
            <a:graphicFrameLocks noGrp="1"/>
          </p:cNvGraphicFramePr>
          <p:nvPr/>
        </p:nvGraphicFramePr>
        <p:xfrm>
          <a:off x="682864" y="3464862"/>
          <a:ext cx="5751413" cy="1745683"/>
        </p:xfrm>
        <a:graphic>
          <a:graphicData uri="http://schemas.openxmlformats.org/drawingml/2006/table">
            <a:tbl>
              <a:tblPr firstRow="1" firstCol="1" bandRow="1">
                <a:tableStyleId>{2D5ABB26-0587-4C30-8999-92F81FD0307C}</a:tableStyleId>
              </a:tblPr>
              <a:tblGrid>
                <a:gridCol w="1650726">
                  <a:extLst>
                    <a:ext uri="{9D8B030D-6E8A-4147-A177-3AD203B41FA5}">
                      <a16:colId xmlns:a16="http://schemas.microsoft.com/office/drawing/2014/main" val="20000"/>
                    </a:ext>
                  </a:extLst>
                </a:gridCol>
                <a:gridCol w="1980833">
                  <a:extLst>
                    <a:ext uri="{9D8B030D-6E8A-4147-A177-3AD203B41FA5}">
                      <a16:colId xmlns:a16="http://schemas.microsoft.com/office/drawing/2014/main" val="20001"/>
                    </a:ext>
                  </a:extLst>
                </a:gridCol>
                <a:gridCol w="2119854">
                  <a:extLst>
                    <a:ext uri="{9D8B030D-6E8A-4147-A177-3AD203B41FA5}">
                      <a16:colId xmlns:a16="http://schemas.microsoft.com/office/drawing/2014/main" val="20002"/>
                    </a:ext>
                  </a:extLst>
                </a:gridCol>
              </a:tblGrid>
              <a:tr h="392107">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 was at the game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 wasn’t at the game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6788">
                <a:tc>
                  <a:txBody>
                    <a:bodyPr/>
                    <a:lstStyle/>
                    <a:p>
                      <a:pPr algn="ctr"/>
                      <a:r>
                        <a:rPr lang="en-US" dirty="0"/>
                        <a:t>Seahawks won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rgbClr val="C00000"/>
                          </a:solidFill>
                        </a:rPr>
                        <a:t>I lied</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76788">
                <a:tc>
                  <a:txBody>
                    <a:bodyPr/>
                    <a:lstStyle/>
                    <a:p>
                      <a:pPr algn="ctr"/>
                      <a:r>
                        <a:rPr lang="en-US" dirty="0"/>
                        <a:t>Seahawks lost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Ok</a:t>
                      </a:r>
                      <a:endParaRPr lang="en-US" sz="20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657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856"/>
            <a:ext cx="8229600" cy="606642"/>
          </a:xfrm>
        </p:spPr>
        <p:txBody>
          <a:bodyPr/>
          <a:lstStyle/>
          <a:p>
            <a:r>
              <a:rPr lang="en-US" dirty="0"/>
              <a:t>Implication</a:t>
            </a:r>
          </a:p>
        </p:txBody>
      </p:sp>
      <p:sp>
        <p:nvSpPr>
          <p:cNvPr id="7" name="Content Placeholder 2"/>
          <p:cNvSpPr>
            <a:spLocks noGrp="1"/>
          </p:cNvSpPr>
          <p:nvPr>
            <p:ph idx="1"/>
            <p:custDataLst>
              <p:tags r:id="rId1"/>
            </p:custDataLst>
          </p:nvPr>
        </p:nvSpPr>
        <p:spPr>
          <a:xfrm>
            <a:off x="490361" y="1201881"/>
            <a:ext cx="8229600" cy="4525963"/>
          </a:xfrm>
        </p:spPr>
        <p:txBody>
          <a:bodyPr/>
          <a:lstStyle/>
          <a:p>
            <a:pPr marL="0" indent="0">
              <a:buNone/>
            </a:pPr>
            <a:r>
              <a:rPr lang="en-US" sz="2600" i="1" dirty="0"/>
              <a:t>“If it’s raining, then I have my umbrella”</a:t>
            </a:r>
          </a:p>
          <a:p>
            <a:pPr marL="0" indent="0">
              <a:buNone/>
            </a:pPr>
            <a:endParaRPr lang="en-US" sz="2600" dirty="0"/>
          </a:p>
          <a:p>
            <a:pPr marL="0" indent="0">
              <a:buNone/>
            </a:pPr>
            <a:r>
              <a:rPr lang="en-US" sz="2600" i="1" dirty="0"/>
              <a:t>Are these true?</a:t>
            </a:r>
          </a:p>
          <a:p>
            <a:pPr marL="0" indent="0">
              <a:buNone/>
            </a:pPr>
            <a:endParaRPr lang="en-US" sz="2000" i="1" dirty="0"/>
          </a:p>
          <a:p>
            <a:pPr marL="0" indent="0">
              <a:buNone/>
            </a:pPr>
            <a:r>
              <a:rPr lang="en-US" sz="2600" i="1" dirty="0"/>
              <a:t>	2 + 2 = 4 </a:t>
            </a:r>
            <a:r>
              <a:rPr lang="en-US" sz="2800" b="1" i="1" dirty="0">
                <a:latin typeface="Symbol"/>
                <a:sym typeface="Symbol"/>
              </a:rPr>
              <a:t> </a:t>
            </a:r>
            <a:r>
              <a:rPr lang="en-US" sz="2600" i="1" dirty="0"/>
              <a:t> earth is a planet</a:t>
            </a:r>
          </a:p>
          <a:p>
            <a:pPr marL="0" indent="0">
              <a:buNone/>
            </a:pPr>
            <a:endParaRPr lang="en-US" sz="2600" i="1" dirty="0"/>
          </a:p>
          <a:p>
            <a:pPr marL="0" indent="0">
              <a:buNone/>
            </a:pPr>
            <a:endParaRPr lang="en-US" sz="2600" i="1" dirty="0"/>
          </a:p>
          <a:p>
            <a:pPr marL="0" indent="0">
              <a:buNone/>
            </a:pPr>
            <a:r>
              <a:rPr lang="en-US" sz="2600" i="1" dirty="0"/>
              <a:t>	2 + 2 = 5 </a:t>
            </a:r>
            <a:r>
              <a:rPr lang="en-US" sz="2800" b="1" i="1" dirty="0">
                <a:latin typeface="Symbol"/>
                <a:sym typeface="Symbol"/>
              </a:rPr>
              <a:t> </a:t>
            </a:r>
            <a:r>
              <a:rPr lang="en-US" sz="2600" i="1" dirty="0"/>
              <a:t> 26 is prime</a:t>
            </a:r>
          </a:p>
          <a:p>
            <a:pPr marL="0" indent="0">
              <a:buNone/>
            </a:pPr>
            <a:endParaRPr lang="en-US" sz="2600" i="1" dirty="0"/>
          </a:p>
          <a:p>
            <a:pPr marL="0" indent="0">
              <a:buNone/>
            </a:pPr>
            <a:endParaRPr lang="en-US" sz="2600" i="1" dirty="0"/>
          </a:p>
          <a:p>
            <a:pPr marL="0" indent="0">
              <a:buNone/>
            </a:pPr>
            <a:r>
              <a:rPr lang="en-US" sz="2600" i="1" dirty="0"/>
              <a:t>Implication is not a causal relationship!</a:t>
            </a:r>
          </a:p>
        </p:txBody>
      </p:sp>
      <p:graphicFrame>
        <p:nvGraphicFramePr>
          <p:cNvPr id="8" name="Table 7"/>
          <p:cNvGraphicFramePr>
            <a:graphicFrameLocks noGrp="1"/>
          </p:cNvGraphicFramePr>
          <p:nvPr>
            <p:custDataLst>
              <p:tags r:id="rId2"/>
            </p:custDataLst>
            <p:extLst>
              <p:ext uri="{D42A27DB-BD31-4B8C-83A1-F6EECF244321}">
                <p14:modId xmlns:p14="http://schemas.microsoft.com/office/powerpoint/2010/main" val="977639462"/>
              </p:ext>
            </p:extLst>
          </p:nvPr>
        </p:nvGraphicFramePr>
        <p:xfrm>
          <a:off x="6750628" y="1201881"/>
          <a:ext cx="1905000" cy="182880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0680">
                <a:tc>
                  <a:txBody>
                    <a:bodyPr/>
                    <a:lstStyle/>
                    <a:p>
                      <a:r>
                        <a:rPr lang="en-US" i="1" dirty="0">
                          <a:latin typeface="Franklin Gothic Medium"/>
                        </a:rPr>
                        <a:t>  </a:t>
                      </a:r>
                      <a:r>
                        <a:rPr lang="en-US" b="1" i="1" dirty="0">
                          <a:latin typeface="Franklin Gothic Medium"/>
                        </a:rPr>
                        <a:t>p</a:t>
                      </a:r>
                    </a:p>
                  </a:txBody>
                  <a:tcPr/>
                </a:tc>
                <a:tc>
                  <a:txBody>
                    <a:bodyPr/>
                    <a:lstStyle/>
                    <a:p>
                      <a:r>
                        <a:rPr lang="en-US" i="1" dirty="0">
                          <a:latin typeface="Franklin Gothic Medium"/>
                        </a:rPr>
                        <a:t>  </a:t>
                      </a:r>
                      <a:r>
                        <a:rPr lang="en-US" b="1" i="1" dirty="0">
                          <a:latin typeface="Franklin Gothic Medium"/>
                        </a:rPr>
                        <a:t>r</a:t>
                      </a:r>
                    </a:p>
                  </a:txBody>
                  <a:tcPr/>
                </a:tc>
                <a:tc>
                  <a:txBody>
                    <a:bodyPr/>
                    <a:lstStyle/>
                    <a:p>
                      <a:r>
                        <a:rPr lang="en-US" b="1" i="1" dirty="0">
                          <a:latin typeface="Franklin Gothic Medium"/>
                        </a:rPr>
                        <a:t>p </a:t>
                      </a:r>
                      <a:r>
                        <a:rPr lang="en-US" b="1" i="1" baseline="0" dirty="0">
                          <a:latin typeface="Symbol"/>
                          <a:sym typeface="Symbol"/>
                        </a:rPr>
                        <a:t></a:t>
                      </a:r>
                      <a:r>
                        <a:rPr lang="en-US" b="1" i="1" dirty="0">
                          <a:latin typeface="Franklin Gothic Medium"/>
                        </a:rPr>
                        <a:t> r</a:t>
                      </a:r>
                    </a:p>
                  </a:txBody>
                  <a:tcPr/>
                </a:tc>
                <a:extLst>
                  <a:ext uri="{0D108BD9-81ED-4DB2-BD59-A6C34878D82A}">
                    <a16:rowId xmlns:a16="http://schemas.microsoft.com/office/drawing/2014/main" val="10000"/>
                  </a:ext>
                </a:extLst>
              </a:tr>
              <a:tr h="360680">
                <a:tc>
                  <a:txBody>
                    <a:bodyPr/>
                    <a:lstStyle/>
                    <a:p>
                      <a:pPr algn="ctr"/>
                      <a:r>
                        <a:rPr lang="en-US" dirty="0">
                          <a:latin typeface="Franklin Gothic Medium"/>
                          <a:cs typeface="Franklin Gothic Medium"/>
                        </a:rPr>
                        <a:t>T</a:t>
                      </a:r>
                    </a:p>
                  </a:txBody>
                  <a:tcPr/>
                </a:tc>
                <a:tc>
                  <a:txBody>
                    <a:bodyPr/>
                    <a:lstStyle/>
                    <a:p>
                      <a:pPr algn="ctr"/>
                      <a:r>
                        <a:rPr lang="en-US" dirty="0">
                          <a:latin typeface="Franklin Gothic Medium"/>
                          <a:cs typeface="Franklin Gothic Medium"/>
                        </a:rPr>
                        <a:t>T</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1"/>
                  </a:ext>
                </a:extLst>
              </a:tr>
              <a:tr h="360680">
                <a:tc>
                  <a:txBody>
                    <a:bodyPr/>
                    <a:lstStyle/>
                    <a:p>
                      <a:pPr algn="ctr"/>
                      <a:r>
                        <a:rPr lang="en-US" dirty="0">
                          <a:latin typeface="Franklin Gothic Medium"/>
                          <a:cs typeface="Franklin Gothic Medium"/>
                        </a:rPr>
                        <a:t>T</a:t>
                      </a:r>
                    </a:p>
                  </a:txBody>
                  <a:tcPr/>
                </a:tc>
                <a:tc>
                  <a:txBody>
                    <a:bodyPr/>
                    <a:lstStyle/>
                    <a:p>
                      <a:pPr algn="ctr"/>
                      <a:r>
                        <a:rPr lang="en-US" dirty="0">
                          <a:latin typeface="Franklin Gothic Medium"/>
                          <a:cs typeface="Franklin Gothic Medium"/>
                        </a:rPr>
                        <a:t>F</a:t>
                      </a:r>
                    </a:p>
                  </a:txBody>
                  <a:tcPr/>
                </a:tc>
                <a:tc>
                  <a:txBody>
                    <a:bodyPr/>
                    <a:lstStyle/>
                    <a:p>
                      <a:pPr algn="ctr"/>
                      <a:r>
                        <a:rPr lang="en-US" b="0" dirty="0">
                          <a:latin typeface="Franklin Gothic Medium"/>
                        </a:rPr>
                        <a:t>F</a:t>
                      </a:r>
                    </a:p>
                  </a:txBody>
                  <a:tcPr/>
                </a:tc>
                <a:extLst>
                  <a:ext uri="{0D108BD9-81ED-4DB2-BD59-A6C34878D82A}">
                    <a16:rowId xmlns:a16="http://schemas.microsoft.com/office/drawing/2014/main" val="10002"/>
                  </a:ext>
                </a:extLst>
              </a:tr>
              <a:tr h="360680">
                <a:tc>
                  <a:txBody>
                    <a:bodyPr/>
                    <a:lstStyle/>
                    <a:p>
                      <a:pPr algn="ctr"/>
                      <a:r>
                        <a:rPr lang="en-US" dirty="0">
                          <a:latin typeface="Franklin Gothic Medium"/>
                          <a:cs typeface="Franklin Gothic Medium"/>
                        </a:rPr>
                        <a:t>F</a:t>
                      </a:r>
                    </a:p>
                  </a:txBody>
                  <a:tcPr/>
                </a:tc>
                <a:tc>
                  <a:txBody>
                    <a:bodyPr/>
                    <a:lstStyle/>
                    <a:p>
                      <a:pPr algn="ctr"/>
                      <a:r>
                        <a:rPr lang="en-US" dirty="0">
                          <a:latin typeface="Franklin Gothic Medium"/>
                          <a:cs typeface="Franklin Gothic Medium"/>
                        </a:rPr>
                        <a:t>T</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3"/>
                  </a:ext>
                </a:extLst>
              </a:tr>
              <a:tr h="360680">
                <a:tc>
                  <a:txBody>
                    <a:bodyPr/>
                    <a:lstStyle/>
                    <a:p>
                      <a:pPr algn="ctr"/>
                      <a:r>
                        <a:rPr lang="en-US" dirty="0">
                          <a:latin typeface="Franklin Gothic Medium"/>
                          <a:cs typeface="Franklin Gothic Medium"/>
                        </a:rPr>
                        <a:t>F</a:t>
                      </a:r>
                    </a:p>
                  </a:txBody>
                  <a:tcPr/>
                </a:tc>
                <a:tc>
                  <a:txBody>
                    <a:bodyPr/>
                    <a:lstStyle/>
                    <a:p>
                      <a:pPr algn="ctr"/>
                      <a:r>
                        <a:rPr lang="en-US" dirty="0">
                          <a:latin typeface="Franklin Gothic Medium"/>
                          <a:cs typeface="Franklin Gothic Medium"/>
                        </a:rPr>
                        <a:t>F</a:t>
                      </a:r>
                    </a:p>
                  </a:txBody>
                  <a:tcPr/>
                </a:tc>
                <a:tc>
                  <a:txBody>
                    <a:bodyPr/>
                    <a:lstStyle/>
                    <a:p>
                      <a:pPr algn="ctr"/>
                      <a:r>
                        <a:rPr lang="en-US" b="0" dirty="0">
                          <a:latin typeface="Franklin Gothic Medium"/>
                        </a:rPr>
                        <a:t>T</a:t>
                      </a: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711595" y="5014511"/>
            <a:ext cx="1717333" cy="538306"/>
          </a:xfrm>
          <a:prstGeom prst="rect">
            <a:avLst/>
          </a:prstGeom>
          <a:noFill/>
        </p:spPr>
        <p:txBody>
          <a:bodyPr wrap="square" rtlCol="0">
            <a:spAutoFit/>
          </a:bodyPr>
          <a:lstStyle/>
          <a:p>
            <a:endParaRPr lang="en-US" sz="2400" dirty="0">
              <a:latin typeface="Franklin Gothic Medium"/>
              <a:cs typeface="Franklin Gothic Medium"/>
            </a:endParaRPr>
          </a:p>
        </p:txBody>
      </p:sp>
      <p:sp>
        <p:nvSpPr>
          <p:cNvPr id="6" name="Rectangle 5"/>
          <p:cNvSpPr/>
          <p:nvPr/>
        </p:nvSpPr>
        <p:spPr>
          <a:xfrm>
            <a:off x="904961" y="3584132"/>
            <a:ext cx="7750667" cy="646331"/>
          </a:xfrm>
          <a:prstGeom prst="rect">
            <a:avLst/>
          </a:prstGeom>
        </p:spPr>
        <p:txBody>
          <a:bodyPr wrap="square">
            <a:spAutoFit/>
          </a:bodyPr>
          <a:lstStyle/>
          <a:p>
            <a:r>
              <a:rPr lang="en-US" dirty="0">
                <a:solidFill>
                  <a:srgbClr val="7030A0"/>
                </a:solidFill>
                <a:latin typeface="Franklin Gothic Medium"/>
                <a:cs typeface="Franklin Gothic Medium"/>
              </a:rPr>
              <a:t>The fact that these are unrelated doesn’t make the statement false!  “2 + 2 = 4” is true; “earth is a planet” is true.  T</a:t>
            </a:r>
            <a:r>
              <a:rPr lang="en-US" b="1" i="1" dirty="0">
                <a:solidFill>
                  <a:srgbClr val="7030A0"/>
                </a:solidFill>
                <a:latin typeface="Symbol"/>
                <a:sym typeface="Symbol"/>
              </a:rPr>
              <a:t></a:t>
            </a:r>
            <a:r>
              <a:rPr lang="en-US" dirty="0">
                <a:solidFill>
                  <a:srgbClr val="7030A0"/>
                </a:solidFill>
                <a:latin typeface="Franklin Gothic Medium"/>
                <a:cs typeface="Franklin Gothic Medium"/>
              </a:rPr>
              <a:t> T is true.  So, the statement is true.</a:t>
            </a:r>
          </a:p>
        </p:txBody>
      </p:sp>
      <p:sp>
        <p:nvSpPr>
          <p:cNvPr id="9" name="Rectangle 8"/>
          <p:cNvSpPr/>
          <p:nvPr/>
        </p:nvSpPr>
        <p:spPr>
          <a:xfrm>
            <a:off x="936133" y="5014511"/>
            <a:ext cx="7750667" cy="646331"/>
          </a:xfrm>
          <a:prstGeom prst="rect">
            <a:avLst/>
          </a:prstGeom>
        </p:spPr>
        <p:txBody>
          <a:bodyPr wrap="square">
            <a:spAutoFit/>
          </a:bodyPr>
          <a:lstStyle/>
          <a:p>
            <a:r>
              <a:rPr lang="en-US" dirty="0">
                <a:solidFill>
                  <a:srgbClr val="7030A0"/>
                </a:solidFill>
                <a:latin typeface="Franklin Gothic Medium"/>
                <a:cs typeface="Franklin Gothic Medium"/>
              </a:rPr>
              <a:t>Again, these statements may or may not be related.  “2 + 2 = 5” is false; so, the implication is true.  (Whether 26 is prime or not is irrelevant).</a:t>
            </a:r>
          </a:p>
        </p:txBody>
      </p:sp>
    </p:spTree>
    <p:extLst>
      <p:ext uri="{BB962C8B-B14F-4D97-AF65-F5344CB8AC3E}">
        <p14:creationId xmlns:p14="http://schemas.microsoft.com/office/powerpoint/2010/main" val="93433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253856"/>
                <a:ext cx="8229600" cy="606642"/>
              </a:xfrm>
            </p:spPr>
            <p: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253856"/>
                <a:ext cx="8229600" cy="606642"/>
              </a:xfrm>
              <a:blipFill>
                <a:blip r:embed="rId3"/>
                <a:stretch>
                  <a:fillRect l="-617" b="-10417"/>
                </a:stretch>
              </a:blipFill>
            </p:spPr>
            <p:txBody>
              <a:bodyPr/>
              <a:lstStyle/>
              <a:p>
                <a:r>
                  <a:rPr lang="en-US">
                    <a:noFill/>
                  </a:rPr>
                  <a:t> </a:t>
                </a:r>
              </a:p>
            </p:txBody>
          </p:sp>
        </mc:Fallback>
      </mc:AlternateContent>
      <p:sp>
        <p:nvSpPr>
          <p:cNvPr id="7" name="Content Placeholder 2"/>
          <p:cNvSpPr>
            <a:spLocks noGrp="1"/>
          </p:cNvSpPr>
          <p:nvPr>
            <p:ph idx="1"/>
            <p:custDataLst>
              <p:tags r:id="rId1"/>
            </p:custDataLst>
          </p:nvPr>
        </p:nvSpPr>
        <p:spPr>
          <a:xfrm>
            <a:off x="291830" y="1288470"/>
            <a:ext cx="8570068" cy="4525963"/>
          </a:xfrm>
        </p:spPr>
        <p:txBody>
          <a:bodyPr/>
          <a:lstStyle/>
          <a:p>
            <a:pPr marL="0" indent="0">
              <a:buNone/>
            </a:pPr>
            <a:r>
              <a:rPr lang="en-US" sz="2200" i="1" dirty="0"/>
              <a:t>(1) “I have collected all 151 Pokémon if I am a Pokémon master”</a:t>
            </a:r>
          </a:p>
          <a:p>
            <a:pPr marL="0" indent="0">
              <a:buNone/>
            </a:pPr>
            <a:r>
              <a:rPr lang="en-US" sz="2200" i="1" dirty="0"/>
              <a:t>(2) “I have collected all 151 Pokémon only if I am a Pokémon master”</a:t>
            </a:r>
          </a:p>
          <a:p>
            <a:pPr marL="0" indent="0">
              <a:buNone/>
            </a:pPr>
            <a:endParaRPr lang="en-US" sz="2200" i="1" dirty="0"/>
          </a:p>
        </p:txBody>
      </p:sp>
    </p:spTree>
    <p:extLst>
      <p:ext uri="{BB962C8B-B14F-4D97-AF65-F5344CB8AC3E}">
        <p14:creationId xmlns:p14="http://schemas.microsoft.com/office/powerpoint/2010/main" val="3456688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253856"/>
                <a:ext cx="8229600" cy="606642"/>
              </a:xfrm>
            </p:spPr>
            <p: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253856"/>
                <a:ext cx="8229600" cy="606642"/>
              </a:xfrm>
              <a:blipFill>
                <a:blip r:embed="rId3"/>
                <a:stretch>
                  <a:fillRect l="-617" b="-10417"/>
                </a:stretch>
              </a:blipFill>
            </p:spPr>
            <p:txBody>
              <a:bodyPr/>
              <a:lstStyle/>
              <a:p>
                <a:r>
                  <a:rPr lang="en-US">
                    <a:noFill/>
                  </a:rPr>
                  <a:t> </a:t>
                </a:r>
              </a:p>
            </p:txBody>
          </p:sp>
        </mc:Fallback>
      </mc:AlternateContent>
      <p:sp>
        <p:nvSpPr>
          <p:cNvPr id="7" name="Content Placeholder 2"/>
          <p:cNvSpPr>
            <a:spLocks noGrp="1"/>
          </p:cNvSpPr>
          <p:nvPr>
            <p:ph idx="1"/>
            <p:custDataLst>
              <p:tags r:id="rId1"/>
            </p:custDataLst>
          </p:nvPr>
        </p:nvSpPr>
        <p:spPr>
          <a:xfrm>
            <a:off x="291830" y="1288470"/>
            <a:ext cx="8570068" cy="4525963"/>
          </a:xfrm>
        </p:spPr>
        <p:txBody>
          <a:bodyPr/>
          <a:lstStyle/>
          <a:p>
            <a:pPr marL="0" indent="0">
              <a:buNone/>
            </a:pPr>
            <a:r>
              <a:rPr lang="en-US" sz="2200" i="1" dirty="0"/>
              <a:t>(1) “I have collected all 151 Pokémon if I am a Pokémon master”</a:t>
            </a:r>
          </a:p>
          <a:p>
            <a:pPr marL="0" indent="0">
              <a:buNone/>
            </a:pPr>
            <a:r>
              <a:rPr lang="en-US" sz="2200" i="1" dirty="0"/>
              <a:t>(2) “I have collected all 151 Pokémon only if I am a Pokémon master”</a:t>
            </a:r>
          </a:p>
          <a:p>
            <a:pPr marL="0" indent="0">
              <a:buNone/>
            </a:pPr>
            <a:endParaRPr lang="en-US" sz="2200" i="1" dirty="0"/>
          </a:p>
          <a:p>
            <a:pPr marL="0" indent="0">
              <a:buNone/>
            </a:pPr>
            <a:r>
              <a:rPr lang="en-US" sz="2200" dirty="0"/>
              <a:t>These sentences are implications in opposite directions:</a:t>
            </a:r>
          </a:p>
          <a:p>
            <a:pPr marL="457200" indent="-457200">
              <a:buAutoNum type="arabicParenBoth"/>
            </a:pPr>
            <a:r>
              <a:rPr lang="en-US" sz="2200" dirty="0"/>
              <a:t>“Pokémon masters have all 151 Pokémon”</a:t>
            </a:r>
          </a:p>
          <a:p>
            <a:pPr marL="457200" indent="-457200">
              <a:buAutoNum type="arabicParenBoth"/>
            </a:pPr>
            <a:r>
              <a:rPr lang="en-US" sz="2200" dirty="0"/>
              <a:t>“People who have 151 Pokémon are Pokémon masters”</a:t>
            </a:r>
          </a:p>
          <a:p>
            <a:pPr marL="0" indent="0">
              <a:buNone/>
            </a:pPr>
            <a:endParaRPr lang="en-US" sz="2200" dirty="0">
              <a:latin typeface="Franklin Gothic Medium" charset="0"/>
              <a:ea typeface="Franklin Gothic Medium" charset="0"/>
              <a:cs typeface="Franklin Gothic Medium" charset="0"/>
            </a:endParaRPr>
          </a:p>
          <a:p>
            <a:pPr marL="0" indent="0">
              <a:buNone/>
            </a:pPr>
            <a:r>
              <a:rPr lang="en-US" sz="2200" dirty="0">
                <a:latin typeface="Franklin Gothic Medium" charset="0"/>
                <a:ea typeface="Franklin Gothic Medium" charset="0"/>
                <a:cs typeface="Franklin Gothic Medium" charset="0"/>
              </a:rPr>
              <a:t>So, the implications are:</a:t>
            </a:r>
          </a:p>
          <a:p>
            <a:pPr marL="457200" indent="-457200">
              <a:buAutoNum type="arabicParenBoth"/>
            </a:pPr>
            <a:r>
              <a:rPr lang="en-US" sz="2200" i="1" dirty="0">
                <a:latin typeface="Franklin Gothic Medium" charset="0"/>
                <a:ea typeface="Franklin Gothic Medium" charset="0"/>
                <a:cs typeface="Franklin Gothic Medium" charset="0"/>
              </a:rPr>
              <a:t>If</a:t>
            </a:r>
            <a:r>
              <a:rPr lang="en-US" sz="2200" dirty="0">
                <a:solidFill>
                  <a:srgbClr val="006B2D"/>
                </a:solidFill>
                <a:latin typeface="Franklin Gothic Medium" charset="0"/>
                <a:ea typeface="Franklin Gothic Medium" charset="0"/>
                <a:cs typeface="Franklin Gothic Medium" charset="0"/>
              </a:rPr>
              <a:t> </a:t>
            </a:r>
            <a:r>
              <a:rPr lang="en-US" sz="2200" dirty="0">
                <a:solidFill>
                  <a:srgbClr val="7030A0"/>
                </a:solidFill>
              </a:rPr>
              <a:t>I am a Pokémon master</a:t>
            </a:r>
            <a:r>
              <a:rPr lang="en-US" sz="2200" dirty="0"/>
              <a:t>, </a:t>
            </a:r>
            <a:r>
              <a:rPr lang="en-US" sz="2200" i="1" dirty="0"/>
              <a:t>then</a:t>
            </a:r>
            <a:r>
              <a:rPr lang="en-US" sz="2200" dirty="0">
                <a:solidFill>
                  <a:srgbClr val="7030A0"/>
                </a:solidFill>
                <a:latin typeface="Franklin Gothic Medium" charset="0"/>
                <a:ea typeface="Franklin Gothic Medium" charset="0"/>
                <a:cs typeface="Franklin Gothic Medium" charset="0"/>
              </a:rPr>
              <a:t> I have collected all 151 </a:t>
            </a:r>
            <a:r>
              <a:rPr lang="en-US" sz="2200" dirty="0">
                <a:solidFill>
                  <a:srgbClr val="7030A0"/>
                </a:solidFill>
              </a:rPr>
              <a:t>Pokémon</a:t>
            </a:r>
            <a:r>
              <a:rPr lang="en-US" sz="2200" dirty="0"/>
              <a:t>.</a:t>
            </a:r>
          </a:p>
          <a:p>
            <a:pPr marL="457200" indent="-457200">
              <a:buFont typeface="Arial"/>
              <a:buAutoNum type="arabicParenBoth"/>
            </a:pPr>
            <a:r>
              <a:rPr lang="en-US" sz="2200" i="1" dirty="0">
                <a:latin typeface="Franklin Gothic Medium" charset="0"/>
                <a:ea typeface="Franklin Gothic Medium" charset="0"/>
                <a:cs typeface="Franklin Gothic Medium" charset="0"/>
              </a:rPr>
              <a:t>If</a:t>
            </a:r>
            <a:r>
              <a:rPr lang="en-US" sz="2200" dirty="0">
                <a:solidFill>
                  <a:srgbClr val="006B2D"/>
                </a:solidFill>
                <a:latin typeface="Franklin Gothic Medium" charset="0"/>
                <a:ea typeface="Franklin Gothic Medium" charset="0"/>
                <a:cs typeface="Franklin Gothic Medium" charset="0"/>
              </a:rPr>
              <a:t> </a:t>
            </a:r>
            <a:r>
              <a:rPr lang="en-US" sz="2200" dirty="0">
                <a:solidFill>
                  <a:srgbClr val="7030A0"/>
                </a:solidFill>
                <a:latin typeface="Franklin Gothic Medium" charset="0"/>
                <a:ea typeface="Franklin Gothic Medium" charset="0"/>
                <a:cs typeface="Franklin Gothic Medium" charset="0"/>
              </a:rPr>
              <a:t>I have collected all 151 </a:t>
            </a:r>
            <a:r>
              <a:rPr lang="en-US" sz="2200" dirty="0">
                <a:solidFill>
                  <a:srgbClr val="7030A0"/>
                </a:solidFill>
              </a:rPr>
              <a:t>Pokémon</a:t>
            </a:r>
            <a:r>
              <a:rPr lang="en-US" sz="2200" dirty="0"/>
              <a:t>, </a:t>
            </a:r>
            <a:r>
              <a:rPr lang="en-US" sz="2200" i="1" dirty="0"/>
              <a:t>then</a:t>
            </a:r>
            <a:r>
              <a:rPr lang="en-US" sz="2200" dirty="0">
                <a:latin typeface="Franklin Gothic Medium" charset="0"/>
                <a:ea typeface="Franklin Gothic Medium" charset="0"/>
                <a:cs typeface="Franklin Gothic Medium" charset="0"/>
              </a:rPr>
              <a:t> </a:t>
            </a:r>
            <a:r>
              <a:rPr lang="en-US" sz="2200" dirty="0">
                <a:solidFill>
                  <a:srgbClr val="7030A0"/>
                </a:solidFill>
              </a:rPr>
              <a:t>I am a Pokémon master</a:t>
            </a:r>
            <a:r>
              <a:rPr lang="en-US" sz="2200" dirty="0"/>
              <a:t>.</a:t>
            </a:r>
            <a:endParaRPr lang="en-US" sz="2200" dirty="0">
              <a:latin typeface="Franklin Gothic Medium" charset="0"/>
              <a:ea typeface="Franklin Gothic Medium" charset="0"/>
              <a:cs typeface="Franklin Gothic Medium" charset="0"/>
            </a:endParaRPr>
          </a:p>
          <a:p>
            <a:pPr marL="0" indent="0">
              <a:buNone/>
            </a:pPr>
            <a:endParaRPr lang="en-US" sz="2200" dirty="0">
              <a:latin typeface="Franklin Gothic Medium" charset="0"/>
              <a:ea typeface="Franklin Gothic Medium" charset="0"/>
              <a:cs typeface="Franklin Gothic Medium" charset="0"/>
            </a:endParaRPr>
          </a:p>
        </p:txBody>
      </p:sp>
    </p:spTree>
    <p:extLst>
      <p:ext uri="{BB962C8B-B14F-4D97-AF65-F5344CB8AC3E}">
        <p14:creationId xmlns:p14="http://schemas.microsoft.com/office/powerpoint/2010/main" val="173807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logic and why do we need it?</a:t>
            </a:r>
            <a:endParaRPr lang="en-US" dirty="0"/>
          </a:p>
        </p:txBody>
      </p:sp>
      <p:sp>
        <p:nvSpPr>
          <p:cNvPr id="3" name="Content Placeholder 2"/>
          <p:cNvSpPr>
            <a:spLocks noGrp="1"/>
          </p:cNvSpPr>
          <p:nvPr>
            <p:ph idx="1"/>
          </p:nvPr>
        </p:nvSpPr>
        <p:spPr/>
        <p:txBody>
          <a:bodyPr/>
          <a:lstStyle/>
          <a:p>
            <a:pPr marL="0" indent="0">
              <a:buNone/>
              <a:defRPr/>
            </a:pPr>
            <a:r>
              <a:rPr lang="en-US" sz="2400" dirty="0"/>
              <a:t>Logic is a language, like English or Java, with its own</a:t>
            </a:r>
          </a:p>
          <a:p>
            <a:pPr>
              <a:defRPr/>
            </a:pPr>
            <a:r>
              <a:rPr lang="en-US" sz="2400" dirty="0"/>
              <a:t>words and rules for combining words into sentences (syntax)</a:t>
            </a:r>
          </a:p>
          <a:p>
            <a:pPr>
              <a:defRPr/>
            </a:pPr>
            <a:r>
              <a:rPr lang="en-US" sz="2400" dirty="0"/>
              <a:t>ways to assign meaning to words and sentences (semantics)</a:t>
            </a:r>
          </a:p>
          <a:p>
            <a:pPr marL="0" indent="0">
              <a:buNone/>
              <a:defRPr/>
            </a:pPr>
            <a:endParaRPr lang="en-US" sz="2400" dirty="0"/>
          </a:p>
          <a:p>
            <a:pPr marL="0" indent="0">
              <a:buNone/>
              <a:defRPr/>
            </a:pPr>
            <a:r>
              <a:rPr lang="en-US" sz="2400" dirty="0"/>
              <a:t>Why learn another language?</a:t>
            </a:r>
          </a:p>
          <a:p>
            <a:pPr marL="0" indent="0">
              <a:buNone/>
              <a:defRPr/>
            </a:pPr>
            <a:r>
              <a:rPr lang="en-US" sz="2400" dirty="0"/>
              <a:t>We know English and Java already?</a:t>
            </a:r>
          </a:p>
        </p:txBody>
      </p:sp>
    </p:spTree>
    <p:extLst>
      <p:ext uri="{BB962C8B-B14F-4D97-AF65-F5344CB8AC3E}">
        <p14:creationId xmlns:p14="http://schemas.microsoft.com/office/powerpoint/2010/main" val="1632107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253856"/>
                <a:ext cx="8229600" cy="606642"/>
              </a:xfrm>
            </p:spPr>
            <p: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253856"/>
                <a:ext cx="8229600" cy="606642"/>
              </a:xfrm>
              <a:blipFill>
                <a:blip r:embed="rId4"/>
                <a:stretch>
                  <a:fillRect l="-617" b="-10417"/>
                </a:stretch>
              </a:blipFill>
            </p:spPr>
            <p:txBody>
              <a:bodyPr/>
              <a:lstStyle/>
              <a:p>
                <a:r>
                  <a:rPr lang="en-US">
                    <a:noFill/>
                  </a:rPr>
                  <a:t> </a:t>
                </a:r>
              </a:p>
            </p:txBody>
          </p:sp>
        </mc:Fallback>
      </mc:AlternateContent>
      <p:sp>
        <p:nvSpPr>
          <p:cNvPr id="7" name="Content Placeholder 2"/>
          <p:cNvSpPr>
            <a:spLocks noGrp="1"/>
          </p:cNvSpPr>
          <p:nvPr>
            <p:ph idx="1"/>
            <p:custDataLst>
              <p:tags r:id="rId1"/>
            </p:custDataLst>
          </p:nvPr>
        </p:nvSpPr>
        <p:spPr>
          <a:xfrm>
            <a:off x="471054" y="1288470"/>
            <a:ext cx="8229600" cy="4525963"/>
          </a:xfrm>
        </p:spPr>
        <p:txBody>
          <a:bodyPr/>
          <a:lstStyle/>
          <a:p>
            <a:pPr marL="0" indent="0">
              <a:buNone/>
            </a:pPr>
            <a:r>
              <a:rPr lang="en-US" dirty="0"/>
              <a:t>Implication:</a:t>
            </a:r>
          </a:p>
          <a:p>
            <a:pPr lvl="1"/>
            <a:r>
              <a:rPr lang="en-US" i="1" dirty="0"/>
              <a:t>p</a:t>
            </a:r>
            <a:r>
              <a:rPr lang="en-US" dirty="0"/>
              <a:t> implies </a:t>
            </a:r>
            <a:r>
              <a:rPr lang="en-US" i="1" dirty="0"/>
              <a:t>r</a:t>
            </a:r>
          </a:p>
          <a:p>
            <a:pPr lvl="1"/>
            <a:r>
              <a:rPr lang="en-US" dirty="0"/>
              <a:t>whenever </a:t>
            </a:r>
            <a:r>
              <a:rPr lang="en-US" i="1" dirty="0"/>
              <a:t>p</a:t>
            </a:r>
            <a:r>
              <a:rPr lang="en-US" dirty="0"/>
              <a:t> is true </a:t>
            </a:r>
            <a:r>
              <a:rPr lang="en-US" i="1" dirty="0"/>
              <a:t>r</a:t>
            </a:r>
            <a:r>
              <a:rPr lang="en-US" dirty="0"/>
              <a:t> must be true</a:t>
            </a:r>
          </a:p>
          <a:p>
            <a:pPr lvl="1"/>
            <a:r>
              <a:rPr lang="en-US" dirty="0"/>
              <a:t>if </a:t>
            </a:r>
            <a:r>
              <a:rPr lang="en-US" i="1" dirty="0"/>
              <a:t>p</a:t>
            </a:r>
            <a:r>
              <a:rPr lang="en-US" dirty="0"/>
              <a:t> then </a:t>
            </a:r>
            <a:r>
              <a:rPr lang="en-US" i="1" dirty="0"/>
              <a:t>r</a:t>
            </a:r>
          </a:p>
          <a:p>
            <a:pPr lvl="1"/>
            <a:r>
              <a:rPr lang="en-US" i="1" dirty="0"/>
              <a:t>r</a:t>
            </a:r>
            <a:r>
              <a:rPr lang="en-US" dirty="0"/>
              <a:t> if </a:t>
            </a:r>
            <a:r>
              <a:rPr lang="en-US" i="1" dirty="0"/>
              <a:t>p</a:t>
            </a:r>
          </a:p>
          <a:p>
            <a:pPr lvl="1"/>
            <a:r>
              <a:rPr lang="en-US" i="1" dirty="0"/>
              <a:t>p</a:t>
            </a:r>
            <a:r>
              <a:rPr lang="en-US" dirty="0"/>
              <a:t> only if </a:t>
            </a:r>
            <a:r>
              <a:rPr lang="en-US" i="1" dirty="0"/>
              <a:t>r</a:t>
            </a:r>
          </a:p>
          <a:p>
            <a:pPr lvl="1"/>
            <a:r>
              <a:rPr lang="en-US" i="1" dirty="0"/>
              <a:t>p</a:t>
            </a:r>
            <a:r>
              <a:rPr lang="en-US" dirty="0"/>
              <a:t> is sufficient for </a:t>
            </a:r>
            <a:r>
              <a:rPr lang="en-US" i="1" dirty="0"/>
              <a:t>r</a:t>
            </a:r>
          </a:p>
          <a:p>
            <a:pPr lvl="1"/>
            <a:r>
              <a:rPr lang="en-US" i="1" dirty="0"/>
              <a:t>r is necessary for p</a:t>
            </a:r>
          </a:p>
          <a:p>
            <a:pPr lvl="1"/>
            <a:endParaRPr lang="en-US" i="1" dirty="0"/>
          </a:p>
        </p:txBody>
      </p:sp>
      <p:graphicFrame>
        <p:nvGraphicFramePr>
          <p:cNvPr id="8" name="Table 7"/>
          <p:cNvGraphicFramePr>
            <a:graphicFrameLocks noGrp="1"/>
          </p:cNvGraphicFramePr>
          <p:nvPr>
            <p:custDataLst>
              <p:tags r:id="rId2"/>
            </p:custDataLst>
          </p:nvPr>
        </p:nvGraphicFramePr>
        <p:xfrm>
          <a:off x="6750628" y="1201881"/>
          <a:ext cx="1905000" cy="182880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0680">
                <a:tc>
                  <a:txBody>
                    <a:bodyPr/>
                    <a:lstStyle/>
                    <a:p>
                      <a:r>
                        <a:rPr lang="en-US" i="1" dirty="0">
                          <a:latin typeface="Franklin Gothic Medium"/>
                          <a:cs typeface="Franklin Gothic Medium"/>
                        </a:rPr>
                        <a:t>  p</a:t>
                      </a:r>
                    </a:p>
                  </a:txBody>
                  <a:tcPr/>
                </a:tc>
                <a:tc>
                  <a:txBody>
                    <a:bodyPr/>
                    <a:lstStyle/>
                    <a:p>
                      <a:r>
                        <a:rPr lang="en-US" i="1" dirty="0">
                          <a:latin typeface="Franklin Gothic Medium"/>
                          <a:cs typeface="Franklin Gothic Medium"/>
                        </a:rPr>
                        <a:t>  r</a:t>
                      </a:r>
                    </a:p>
                  </a:txBody>
                  <a:tcPr/>
                </a:tc>
                <a:tc>
                  <a:txBody>
                    <a:bodyPr/>
                    <a:lstStyle/>
                    <a:p>
                      <a:r>
                        <a:rPr lang="en-US" i="1" dirty="0">
                          <a:latin typeface="Franklin Gothic Medium"/>
                          <a:cs typeface="Franklin Gothic Medium"/>
                        </a:rPr>
                        <a:t>p </a:t>
                      </a:r>
                      <a:r>
                        <a:rPr lang="en-US" i="1" baseline="0" dirty="0">
                          <a:latin typeface="Franklin Gothic Medium"/>
                          <a:cs typeface="Franklin Gothic Medium"/>
                          <a:sym typeface="Symbol"/>
                        </a:rPr>
                        <a:t></a:t>
                      </a:r>
                      <a:r>
                        <a:rPr lang="en-US" i="1" dirty="0">
                          <a:latin typeface="Franklin Gothic Medium"/>
                          <a:cs typeface="Franklin Gothic Medium"/>
                        </a:rPr>
                        <a:t> r</a:t>
                      </a:r>
                    </a:p>
                  </a:txBody>
                  <a:tcPr/>
                </a:tc>
                <a:extLst>
                  <a:ext uri="{0D108BD9-81ED-4DB2-BD59-A6C34878D82A}">
                    <a16:rowId xmlns:a16="http://schemas.microsoft.com/office/drawing/2014/main" val="10000"/>
                  </a:ext>
                </a:extLst>
              </a:tr>
              <a:tr h="360680">
                <a:tc>
                  <a:txBody>
                    <a:bodyPr/>
                    <a:lstStyle/>
                    <a:p>
                      <a:pPr algn="ctr"/>
                      <a:r>
                        <a:rPr lang="en-US" dirty="0">
                          <a:latin typeface="Franklin Gothic Medium"/>
                          <a:cs typeface="Franklin Gothic Medium"/>
                        </a:rPr>
                        <a:t>T</a:t>
                      </a:r>
                    </a:p>
                  </a:txBody>
                  <a:tcPr/>
                </a:tc>
                <a:tc>
                  <a:txBody>
                    <a:bodyPr/>
                    <a:lstStyle/>
                    <a:p>
                      <a:pPr algn="ctr"/>
                      <a:r>
                        <a:rPr lang="en-US" dirty="0">
                          <a:latin typeface="Franklin Gothic Medium"/>
                          <a:cs typeface="Franklin Gothic Medium"/>
                        </a:rPr>
                        <a:t>T</a:t>
                      </a:r>
                    </a:p>
                  </a:txBody>
                  <a:tcPr/>
                </a:tc>
                <a:tc>
                  <a:txBody>
                    <a:bodyPr/>
                    <a:lstStyle/>
                    <a:p>
                      <a:pPr algn="ctr"/>
                      <a:r>
                        <a:rPr lang="en-US" b="0" dirty="0">
                          <a:latin typeface="Franklin Gothic Medium"/>
                          <a:cs typeface="Franklin Gothic Medium"/>
                        </a:rPr>
                        <a:t>T</a:t>
                      </a:r>
                    </a:p>
                  </a:txBody>
                  <a:tcPr/>
                </a:tc>
                <a:extLst>
                  <a:ext uri="{0D108BD9-81ED-4DB2-BD59-A6C34878D82A}">
                    <a16:rowId xmlns:a16="http://schemas.microsoft.com/office/drawing/2014/main" val="10001"/>
                  </a:ext>
                </a:extLst>
              </a:tr>
              <a:tr h="360680">
                <a:tc>
                  <a:txBody>
                    <a:bodyPr/>
                    <a:lstStyle/>
                    <a:p>
                      <a:pPr algn="ctr"/>
                      <a:r>
                        <a:rPr lang="en-US" dirty="0">
                          <a:latin typeface="Franklin Gothic Medium"/>
                          <a:cs typeface="Franklin Gothic Medium"/>
                        </a:rPr>
                        <a:t>T</a:t>
                      </a:r>
                    </a:p>
                  </a:txBody>
                  <a:tcPr/>
                </a:tc>
                <a:tc>
                  <a:txBody>
                    <a:bodyPr/>
                    <a:lstStyle/>
                    <a:p>
                      <a:pPr algn="ctr"/>
                      <a:r>
                        <a:rPr lang="en-US" dirty="0">
                          <a:latin typeface="Franklin Gothic Medium"/>
                          <a:cs typeface="Franklin Gothic Medium"/>
                        </a:rPr>
                        <a:t>F</a:t>
                      </a:r>
                    </a:p>
                  </a:txBody>
                  <a:tcPr/>
                </a:tc>
                <a:tc>
                  <a:txBody>
                    <a:bodyPr/>
                    <a:lstStyle/>
                    <a:p>
                      <a:pPr algn="ctr"/>
                      <a:r>
                        <a:rPr lang="en-US" b="0" dirty="0">
                          <a:latin typeface="Franklin Gothic Medium"/>
                          <a:cs typeface="Franklin Gothic Medium"/>
                        </a:rPr>
                        <a:t>F</a:t>
                      </a:r>
                    </a:p>
                  </a:txBody>
                  <a:tcPr/>
                </a:tc>
                <a:extLst>
                  <a:ext uri="{0D108BD9-81ED-4DB2-BD59-A6C34878D82A}">
                    <a16:rowId xmlns:a16="http://schemas.microsoft.com/office/drawing/2014/main" val="10002"/>
                  </a:ext>
                </a:extLst>
              </a:tr>
              <a:tr h="360680">
                <a:tc>
                  <a:txBody>
                    <a:bodyPr/>
                    <a:lstStyle/>
                    <a:p>
                      <a:pPr algn="ctr"/>
                      <a:r>
                        <a:rPr lang="en-US" dirty="0">
                          <a:latin typeface="Franklin Gothic Medium"/>
                          <a:cs typeface="Franklin Gothic Medium"/>
                        </a:rPr>
                        <a:t>F</a:t>
                      </a:r>
                    </a:p>
                  </a:txBody>
                  <a:tcPr/>
                </a:tc>
                <a:tc>
                  <a:txBody>
                    <a:bodyPr/>
                    <a:lstStyle/>
                    <a:p>
                      <a:pPr algn="ctr"/>
                      <a:r>
                        <a:rPr lang="en-US" dirty="0">
                          <a:latin typeface="Franklin Gothic Medium"/>
                          <a:cs typeface="Franklin Gothic Medium"/>
                        </a:rPr>
                        <a:t>T</a:t>
                      </a:r>
                    </a:p>
                  </a:txBody>
                  <a:tcPr/>
                </a:tc>
                <a:tc>
                  <a:txBody>
                    <a:bodyPr/>
                    <a:lstStyle/>
                    <a:p>
                      <a:pPr algn="ctr"/>
                      <a:r>
                        <a:rPr lang="en-US" b="0" dirty="0">
                          <a:latin typeface="Franklin Gothic Medium"/>
                          <a:cs typeface="Franklin Gothic Medium"/>
                        </a:rPr>
                        <a:t>T</a:t>
                      </a:r>
                    </a:p>
                  </a:txBody>
                  <a:tcPr/>
                </a:tc>
                <a:extLst>
                  <a:ext uri="{0D108BD9-81ED-4DB2-BD59-A6C34878D82A}">
                    <a16:rowId xmlns:a16="http://schemas.microsoft.com/office/drawing/2014/main" val="10003"/>
                  </a:ext>
                </a:extLst>
              </a:tr>
              <a:tr h="360680">
                <a:tc>
                  <a:txBody>
                    <a:bodyPr/>
                    <a:lstStyle/>
                    <a:p>
                      <a:pPr algn="ctr"/>
                      <a:r>
                        <a:rPr lang="en-US" dirty="0">
                          <a:latin typeface="Franklin Gothic Medium"/>
                          <a:cs typeface="Franklin Gothic Medium"/>
                        </a:rPr>
                        <a:t>F</a:t>
                      </a:r>
                    </a:p>
                  </a:txBody>
                  <a:tcPr/>
                </a:tc>
                <a:tc>
                  <a:txBody>
                    <a:bodyPr/>
                    <a:lstStyle/>
                    <a:p>
                      <a:pPr algn="ctr"/>
                      <a:r>
                        <a:rPr lang="en-US" dirty="0">
                          <a:latin typeface="Franklin Gothic Medium"/>
                          <a:cs typeface="Franklin Gothic Medium"/>
                        </a:rPr>
                        <a:t>F</a:t>
                      </a:r>
                    </a:p>
                  </a:txBody>
                  <a:tcPr/>
                </a:tc>
                <a:tc>
                  <a:txBody>
                    <a:bodyPr/>
                    <a:lstStyle/>
                    <a:p>
                      <a:pPr algn="ctr"/>
                      <a:r>
                        <a:rPr lang="en-US" b="0" dirty="0">
                          <a:latin typeface="Franklin Gothic Medium"/>
                          <a:cs typeface="Franklin Gothic Medium"/>
                        </a:rPr>
                        <a:t>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8056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Biconditional: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l="-1852" t="-12245" b="-26531"/>
                </a:stretch>
              </a:blipFill>
            </p:spPr>
            <p:txBody>
              <a:bodyPr/>
              <a:lstStyle/>
              <a:p>
                <a:r>
                  <a:rPr lang="en-US">
                    <a:noFill/>
                  </a:rPr>
                  <a:t> </a:t>
                </a:r>
              </a:p>
            </p:txBody>
          </p:sp>
        </mc:Fallback>
      </mc:AlternateContent>
      <p:sp>
        <p:nvSpPr>
          <p:cNvPr id="6" name="Content Placeholder 2"/>
          <p:cNvSpPr>
            <a:spLocks noGrp="1"/>
          </p:cNvSpPr>
          <p:nvPr>
            <p:ph idx="1"/>
            <p:custDataLst>
              <p:tags r:id="rId1"/>
            </p:custDataLst>
          </p:nvPr>
        </p:nvSpPr>
        <p:spPr>
          <a:xfrm>
            <a:off x="602673" y="1267690"/>
            <a:ext cx="8229600" cy="4525963"/>
          </a:xfrm>
        </p:spPr>
        <p:txBody>
          <a:bodyPr/>
          <a:lstStyle/>
          <a:p>
            <a:r>
              <a:rPr lang="en-US" sz="2800" i="1" dirty="0"/>
              <a:t>p </a:t>
            </a:r>
            <a:r>
              <a:rPr lang="en-US" sz="2800" dirty="0"/>
              <a:t>if and only if </a:t>
            </a:r>
            <a:r>
              <a:rPr lang="en-US" sz="2800" i="1" dirty="0"/>
              <a:t>r		(p</a:t>
            </a:r>
            <a:r>
              <a:rPr lang="en-US" sz="2800" dirty="0"/>
              <a:t> </a:t>
            </a:r>
            <a:r>
              <a:rPr lang="en-US" sz="2800" dirty="0" err="1"/>
              <a:t>iff</a:t>
            </a:r>
            <a:r>
              <a:rPr lang="en-US" sz="2800" dirty="0"/>
              <a:t> </a:t>
            </a:r>
            <a:r>
              <a:rPr lang="en-US" sz="2800" i="1" dirty="0"/>
              <a:t>r)</a:t>
            </a:r>
          </a:p>
          <a:p>
            <a:r>
              <a:rPr lang="en-US" sz="2800" i="1" dirty="0"/>
              <a:t>p</a:t>
            </a:r>
            <a:r>
              <a:rPr lang="en-US" sz="2800" dirty="0"/>
              <a:t> implies </a:t>
            </a:r>
            <a:r>
              <a:rPr lang="en-US" sz="2800" i="1" dirty="0"/>
              <a:t>r</a:t>
            </a:r>
            <a:r>
              <a:rPr lang="en-US" sz="2800" dirty="0"/>
              <a:t> and </a:t>
            </a:r>
            <a:r>
              <a:rPr lang="en-US" sz="2800" i="1" dirty="0"/>
              <a:t>r</a:t>
            </a:r>
            <a:r>
              <a:rPr lang="en-US" sz="2800" dirty="0"/>
              <a:t> implies </a:t>
            </a:r>
            <a:r>
              <a:rPr lang="en-US" sz="2800" i="1" dirty="0"/>
              <a:t>p</a:t>
            </a:r>
          </a:p>
          <a:p>
            <a:r>
              <a:rPr lang="en-US" sz="2800" i="1" dirty="0"/>
              <a:t>p </a:t>
            </a:r>
            <a:r>
              <a:rPr lang="en-US" sz="2800" dirty="0"/>
              <a:t>is necessary and sufficient for </a:t>
            </a:r>
            <a:r>
              <a:rPr lang="en-US" sz="2800" i="1" dirty="0"/>
              <a:t>r</a:t>
            </a:r>
          </a:p>
          <a:p>
            <a:endParaRPr lang="en-US" i="1" dirty="0"/>
          </a:p>
        </p:txBody>
      </p:sp>
      <p:graphicFrame>
        <p:nvGraphicFramePr>
          <p:cNvPr id="5" name="Table 4">
            <a:extLst>
              <a:ext uri="{FF2B5EF4-FFF2-40B4-BE49-F238E27FC236}">
                <a16:creationId xmlns:a16="http://schemas.microsoft.com/office/drawing/2014/main" id="{D6ACB9B1-214A-DE4C-9768-E4FDA958BAA2}"/>
              </a:ext>
            </a:extLst>
          </p:cNvPr>
          <p:cNvGraphicFramePr>
            <a:graphicFrameLocks noGrp="1"/>
          </p:cNvGraphicFramePr>
          <p:nvPr>
            <p:custDataLst>
              <p:tags r:id="rId2"/>
            </p:custDataLst>
          </p:nvPr>
        </p:nvGraphicFramePr>
        <p:xfrm>
          <a:off x="2940627" y="3581400"/>
          <a:ext cx="2628900" cy="1956954"/>
        </p:xfrm>
        <a:graphic>
          <a:graphicData uri="http://schemas.openxmlformats.org/drawingml/2006/table">
            <a:tbl>
              <a:tblPr firstRow="1" bandRow="1">
                <a:tableStyleId>{5940675A-B579-460E-94D1-54222C63F5DA}</a:tableStyleId>
              </a:tblPr>
              <a:tblGrid>
                <a:gridCol w="736092">
                  <a:extLst>
                    <a:ext uri="{9D8B030D-6E8A-4147-A177-3AD203B41FA5}">
                      <a16:colId xmlns:a16="http://schemas.microsoft.com/office/drawing/2014/main" val="20000"/>
                    </a:ext>
                  </a:extLst>
                </a:gridCol>
                <a:gridCol w="736092">
                  <a:extLst>
                    <a:ext uri="{9D8B030D-6E8A-4147-A177-3AD203B41FA5}">
                      <a16:colId xmlns:a16="http://schemas.microsoft.com/office/drawing/2014/main" val="20001"/>
                    </a:ext>
                  </a:extLst>
                </a:gridCol>
                <a:gridCol w="1156716">
                  <a:extLst>
                    <a:ext uri="{9D8B030D-6E8A-4147-A177-3AD203B41FA5}">
                      <a16:colId xmlns:a16="http://schemas.microsoft.com/office/drawing/2014/main" val="20002"/>
                    </a:ext>
                  </a:extLst>
                </a:gridCol>
              </a:tblGrid>
              <a:tr h="360680">
                <a:tc>
                  <a:txBody>
                    <a:bodyPr/>
                    <a:lstStyle/>
                    <a:p>
                      <a:pPr algn="ctr"/>
                      <a:r>
                        <a:rPr lang="en-US" sz="2400" i="1" dirty="0">
                          <a:latin typeface="Cambria Math"/>
                          <a:cs typeface="Cambria Math"/>
                        </a:rPr>
                        <a:t>p</a:t>
                      </a:r>
                    </a:p>
                  </a:txBody>
                  <a:tcPr/>
                </a:tc>
                <a:tc>
                  <a:txBody>
                    <a:bodyPr/>
                    <a:lstStyle/>
                    <a:p>
                      <a:pPr algn="ctr"/>
                      <a:r>
                        <a:rPr lang="en-US" sz="2400" i="1" dirty="0">
                          <a:latin typeface="Cambria Math"/>
                          <a:cs typeface="Cambria Math"/>
                        </a:rPr>
                        <a:t>r</a:t>
                      </a:r>
                    </a:p>
                  </a:txBody>
                  <a:tcPr/>
                </a:tc>
                <a:tc>
                  <a:txBody>
                    <a:bodyPr/>
                    <a:lstStyle/>
                    <a:p>
                      <a:pPr algn="ctr"/>
                      <a:r>
                        <a:rPr lang="en-US" sz="2400" i="1" dirty="0">
                          <a:latin typeface="Cambria Math"/>
                          <a:cs typeface="Cambria Math"/>
                        </a:rPr>
                        <a:t>p </a:t>
                      </a:r>
                      <a:r>
                        <a:rPr lang="en-US" sz="2400" i="0" baseline="0" dirty="0">
                          <a:latin typeface="Cambria Math"/>
                          <a:cs typeface="Cambria Math"/>
                          <a:sym typeface="Symbol"/>
                        </a:rPr>
                        <a:t></a:t>
                      </a:r>
                      <a:r>
                        <a:rPr lang="en-US" sz="2400" i="0" baseline="0" dirty="0">
                          <a:latin typeface="Cambria Math"/>
                          <a:cs typeface="Cambria Math"/>
                        </a:rPr>
                        <a:t> </a:t>
                      </a:r>
                      <a:r>
                        <a:rPr lang="en-US" sz="2400" i="1" dirty="0">
                          <a:latin typeface="Cambria Math"/>
                          <a:cs typeface="Cambria Math"/>
                        </a:rPr>
                        <a:t>r</a:t>
                      </a:r>
                    </a:p>
                  </a:txBody>
                  <a:tcPr/>
                </a:tc>
                <a:extLst>
                  <a:ext uri="{0D108BD9-81ED-4DB2-BD59-A6C34878D82A}">
                    <a16:rowId xmlns:a16="http://schemas.microsoft.com/office/drawing/2014/main" val="10000"/>
                  </a:ext>
                </a:extLst>
              </a:tr>
              <a:tr h="360680">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extLst>
                  <a:ext uri="{0D108BD9-81ED-4DB2-BD59-A6C34878D82A}">
                    <a16:rowId xmlns:a16="http://schemas.microsoft.com/office/drawing/2014/main" val="10001"/>
                  </a:ext>
                </a:extLst>
              </a:tr>
              <a:tr h="360680">
                <a:tc>
                  <a:txBody>
                    <a:bodyPr/>
                    <a:lstStyle/>
                    <a:p>
                      <a:pPr algn="ctr"/>
                      <a:r>
                        <a:rPr lang="en-US" b="1" dirty="0"/>
                        <a:t>T</a:t>
                      </a:r>
                    </a:p>
                  </a:txBody>
                  <a:tcPr/>
                </a:tc>
                <a:tc>
                  <a:txBody>
                    <a:bodyPr/>
                    <a:lstStyle/>
                    <a:p>
                      <a:pPr algn="ctr"/>
                      <a:r>
                        <a:rPr lang="en-US" b="1" dirty="0"/>
                        <a:t>F</a:t>
                      </a:r>
                    </a:p>
                  </a:txBody>
                  <a:tcPr/>
                </a:tc>
                <a:tc>
                  <a:txBody>
                    <a:bodyPr/>
                    <a:lstStyle/>
                    <a:p>
                      <a:pPr algn="ctr"/>
                      <a:r>
                        <a:rPr lang="en-US" b="1" dirty="0"/>
                        <a:t>F</a:t>
                      </a:r>
                    </a:p>
                  </a:txBody>
                  <a:tcPr/>
                </a:tc>
                <a:extLst>
                  <a:ext uri="{0D108BD9-81ED-4DB2-BD59-A6C34878D82A}">
                    <a16:rowId xmlns:a16="http://schemas.microsoft.com/office/drawing/2014/main" val="10002"/>
                  </a:ext>
                </a:extLst>
              </a:tr>
              <a:tr h="360680">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F</a:t>
                      </a:r>
                    </a:p>
                  </a:txBody>
                  <a:tcPr/>
                </a:tc>
                <a:extLst>
                  <a:ext uri="{0D108BD9-81ED-4DB2-BD59-A6C34878D82A}">
                    <a16:rowId xmlns:a16="http://schemas.microsoft.com/office/drawing/2014/main" val="10003"/>
                  </a:ext>
                </a:extLst>
              </a:tr>
              <a:tr h="402474">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20861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Biconditional: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l="-1852" t="-12245" b="-26531"/>
                </a:stretch>
              </a:blipFill>
            </p:spPr>
            <p:txBody>
              <a:bodyPr/>
              <a:lstStyle/>
              <a:p>
                <a:r>
                  <a:rPr lang="en-US">
                    <a:noFill/>
                  </a:rPr>
                  <a:t> </a:t>
                </a:r>
              </a:p>
            </p:txBody>
          </p:sp>
        </mc:Fallback>
      </mc:AlternateContent>
      <p:sp>
        <p:nvSpPr>
          <p:cNvPr id="6" name="Content Placeholder 2"/>
          <p:cNvSpPr>
            <a:spLocks noGrp="1"/>
          </p:cNvSpPr>
          <p:nvPr>
            <p:ph idx="1"/>
            <p:custDataLst>
              <p:tags r:id="rId1"/>
            </p:custDataLst>
          </p:nvPr>
        </p:nvSpPr>
        <p:spPr>
          <a:xfrm>
            <a:off x="602673" y="1267690"/>
            <a:ext cx="8229600" cy="4525963"/>
          </a:xfrm>
        </p:spPr>
        <p:txBody>
          <a:bodyPr/>
          <a:lstStyle/>
          <a:p>
            <a:r>
              <a:rPr lang="en-US" sz="2800" i="1" dirty="0"/>
              <a:t>p </a:t>
            </a:r>
            <a:r>
              <a:rPr lang="en-US" sz="2800" dirty="0"/>
              <a:t>if and only if </a:t>
            </a:r>
            <a:r>
              <a:rPr lang="en-US" sz="2800" i="1" dirty="0"/>
              <a:t>r		(p</a:t>
            </a:r>
            <a:r>
              <a:rPr lang="en-US" sz="2800" dirty="0"/>
              <a:t> </a:t>
            </a:r>
            <a:r>
              <a:rPr lang="en-US" sz="2800" dirty="0" err="1"/>
              <a:t>iff</a:t>
            </a:r>
            <a:r>
              <a:rPr lang="en-US" sz="2800" dirty="0"/>
              <a:t> </a:t>
            </a:r>
            <a:r>
              <a:rPr lang="en-US" sz="2800" i="1" dirty="0"/>
              <a:t>r)</a:t>
            </a:r>
          </a:p>
          <a:p>
            <a:r>
              <a:rPr lang="en-US" sz="2800" i="1" dirty="0"/>
              <a:t>p</a:t>
            </a:r>
            <a:r>
              <a:rPr lang="en-US" sz="2800" dirty="0"/>
              <a:t> implies </a:t>
            </a:r>
            <a:r>
              <a:rPr lang="en-US" sz="2800" i="1" dirty="0"/>
              <a:t>r</a:t>
            </a:r>
            <a:r>
              <a:rPr lang="en-US" sz="2800" dirty="0"/>
              <a:t> and </a:t>
            </a:r>
            <a:r>
              <a:rPr lang="en-US" sz="2800" i="1" dirty="0"/>
              <a:t>r</a:t>
            </a:r>
            <a:r>
              <a:rPr lang="en-US" sz="2800" dirty="0"/>
              <a:t> implies </a:t>
            </a:r>
            <a:r>
              <a:rPr lang="en-US" sz="2800" i="1" dirty="0"/>
              <a:t>p</a:t>
            </a:r>
          </a:p>
          <a:p>
            <a:r>
              <a:rPr lang="en-US" sz="2800" i="1" dirty="0"/>
              <a:t>p </a:t>
            </a:r>
            <a:r>
              <a:rPr lang="en-US" sz="2800" dirty="0"/>
              <a:t>is necessary and sufficient for </a:t>
            </a:r>
            <a:r>
              <a:rPr lang="en-US" sz="2800" i="1" dirty="0"/>
              <a:t>r</a:t>
            </a:r>
          </a:p>
          <a:p>
            <a:endParaRPr lang="en-US" i="1"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6ACB9B1-214A-DE4C-9768-E4FDA958BAA2}"/>
                  </a:ext>
                </a:extLst>
              </p:cNvPr>
              <p:cNvGraphicFramePr>
                <a:graphicFrameLocks noGrp="1"/>
              </p:cNvGraphicFramePr>
              <p:nvPr>
                <p:custDataLst>
                  <p:tags r:id="rId2"/>
                </p:custDataLst>
              </p:nvPr>
            </p:nvGraphicFramePr>
            <p:xfrm>
              <a:off x="1301040" y="3629525"/>
              <a:ext cx="7385761" cy="1956954"/>
            </p:xfrm>
            <a:graphic>
              <a:graphicData uri="http://schemas.openxmlformats.org/drawingml/2006/table">
                <a:tbl>
                  <a:tblPr firstRow="1" bandRow="1">
                    <a:tableStyleId>{5940675A-B579-460E-94D1-54222C63F5DA}</a:tableStyleId>
                  </a:tblPr>
                  <a:tblGrid>
                    <a:gridCol w="891385">
                      <a:extLst>
                        <a:ext uri="{9D8B030D-6E8A-4147-A177-3AD203B41FA5}">
                          <a16:colId xmlns:a16="http://schemas.microsoft.com/office/drawing/2014/main" val="20000"/>
                        </a:ext>
                      </a:extLst>
                    </a:gridCol>
                    <a:gridCol w="891385">
                      <a:extLst>
                        <a:ext uri="{9D8B030D-6E8A-4147-A177-3AD203B41FA5}">
                          <a16:colId xmlns:a16="http://schemas.microsoft.com/office/drawing/2014/main" val="20001"/>
                        </a:ext>
                      </a:extLst>
                    </a:gridCol>
                    <a:gridCol w="1191628">
                      <a:extLst>
                        <a:ext uri="{9D8B030D-6E8A-4147-A177-3AD203B41FA5}">
                          <a16:colId xmlns:a16="http://schemas.microsoft.com/office/drawing/2014/main" val="20002"/>
                        </a:ext>
                      </a:extLst>
                    </a:gridCol>
                    <a:gridCol w="1062681">
                      <a:extLst>
                        <a:ext uri="{9D8B030D-6E8A-4147-A177-3AD203B41FA5}">
                          <a16:colId xmlns:a16="http://schemas.microsoft.com/office/drawing/2014/main" val="639914647"/>
                        </a:ext>
                      </a:extLst>
                    </a:gridCol>
                    <a:gridCol w="1099751">
                      <a:extLst>
                        <a:ext uri="{9D8B030D-6E8A-4147-A177-3AD203B41FA5}">
                          <a16:colId xmlns:a16="http://schemas.microsoft.com/office/drawing/2014/main" val="1323734890"/>
                        </a:ext>
                      </a:extLst>
                    </a:gridCol>
                    <a:gridCol w="2248931">
                      <a:extLst>
                        <a:ext uri="{9D8B030D-6E8A-4147-A177-3AD203B41FA5}">
                          <a16:colId xmlns:a16="http://schemas.microsoft.com/office/drawing/2014/main" val="1646773634"/>
                        </a:ext>
                      </a:extLst>
                    </a:gridCol>
                  </a:tblGrid>
                  <a:tr h="360680">
                    <a:tc>
                      <a:txBody>
                        <a:bodyPr/>
                        <a:lstStyle/>
                        <a:p>
                          <a:pPr algn="ctr"/>
                          <a:r>
                            <a:rPr lang="en-US" sz="2400" i="1" dirty="0">
                              <a:latin typeface="Cambria Math"/>
                              <a:cs typeface="Cambria Math"/>
                            </a:rPr>
                            <a:t>p</a:t>
                          </a:r>
                        </a:p>
                      </a:txBody>
                      <a:tcPr/>
                    </a:tc>
                    <a:tc>
                      <a:txBody>
                        <a:bodyPr/>
                        <a:lstStyle/>
                        <a:p>
                          <a:pPr algn="ctr"/>
                          <a:r>
                            <a:rPr lang="en-US" sz="2400" i="1" dirty="0">
                              <a:latin typeface="Cambria Math"/>
                              <a:cs typeface="Cambria Math"/>
                            </a:rPr>
                            <a:t>r</a:t>
                          </a:r>
                        </a:p>
                      </a:txBody>
                      <a:tcPr/>
                    </a:tc>
                    <a:tc>
                      <a:txBody>
                        <a:bodyPr/>
                        <a:lstStyle/>
                        <a:p>
                          <a:pPr algn="ctr"/>
                          <a:r>
                            <a:rPr lang="en-US" sz="2400" i="1" dirty="0">
                              <a:latin typeface="Cambria Math"/>
                              <a:cs typeface="Cambria Math"/>
                            </a:rPr>
                            <a:t>p </a:t>
                          </a:r>
                          <a:r>
                            <a:rPr lang="en-US" sz="2400" i="0" baseline="0" dirty="0">
                              <a:latin typeface="Cambria Math"/>
                              <a:cs typeface="Cambria Math"/>
                              <a:sym typeface="Symbol"/>
                            </a:rPr>
                            <a:t></a:t>
                          </a:r>
                          <a:r>
                            <a:rPr lang="en-US" sz="2400" i="1" dirty="0">
                              <a:latin typeface="Cambria Math"/>
                              <a:cs typeface="Cambria Math"/>
                            </a:rPr>
                            <a:t>r</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i="1" dirty="0">
                              <a:latin typeface="Cambria Math"/>
                              <a:cs typeface="Cambria Math"/>
                            </a:rPr>
                            <a:t>p </a:t>
                          </a:r>
                          <a14:m>
                            <m:oMath xmlns:m="http://schemas.openxmlformats.org/officeDocument/2006/math">
                              <m:r>
                                <a:rPr lang="en-US" sz="2400" b="0" i="1" smtClean="0">
                                  <a:latin typeface="Cambria Math" panose="02040503050406030204" pitchFamily="18" charset="0"/>
                                </a:rPr>
                                <m:t>→</m:t>
                              </m:r>
                            </m:oMath>
                          </a14:m>
                          <a:r>
                            <a:rPr lang="en-US" sz="2400" i="1" dirty="0">
                              <a:latin typeface="Cambria Math"/>
                              <a:cs typeface="Cambria Math"/>
                            </a:rPr>
                            <a:t>r</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i="1" dirty="0">
                              <a:latin typeface="Cambria Math"/>
                              <a:cs typeface="Cambria Math"/>
                            </a:rPr>
                            <a:t>r </a:t>
                          </a:r>
                          <a14:m>
                            <m:oMath xmlns:m="http://schemas.openxmlformats.org/officeDocument/2006/math">
                              <m:r>
                                <a:rPr lang="en-US" sz="2400" b="0" i="1" smtClean="0">
                                  <a:latin typeface="Cambria Math" panose="02040503050406030204" pitchFamily="18" charset="0"/>
                                </a:rPr>
                                <m:t>→</m:t>
                              </m:r>
                            </m:oMath>
                          </a14:m>
                          <a:r>
                            <a:rPr lang="en-US" sz="2400" i="1" dirty="0">
                              <a:latin typeface="Cambria Math"/>
                              <a:cs typeface="Cambria Math"/>
                            </a:rPr>
                            <a:t>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i="0" dirty="0">
                              <a:latin typeface="Cambria Math"/>
                              <a:cs typeface="Cambria Math"/>
                            </a:rPr>
                            <a:t>(</a:t>
                          </a:r>
                          <a:r>
                            <a:rPr lang="en-US" sz="2400" i="1" dirty="0">
                              <a:latin typeface="Cambria Math"/>
                              <a:cs typeface="Cambria Math"/>
                            </a:rPr>
                            <a:t>p </a:t>
                          </a:r>
                          <a14:m>
                            <m:oMath xmlns:m="http://schemas.openxmlformats.org/officeDocument/2006/math">
                              <m:r>
                                <a:rPr lang="en-US" sz="2400" b="0" i="1" smtClean="0">
                                  <a:latin typeface="Cambria Math" panose="02040503050406030204" pitchFamily="18" charset="0"/>
                                </a:rPr>
                                <m:t>→</m:t>
                              </m:r>
                            </m:oMath>
                          </a14:m>
                          <a:r>
                            <a:rPr lang="en-US" sz="2400" i="1" dirty="0">
                              <a:latin typeface="Cambria Math"/>
                              <a:cs typeface="Cambria Math"/>
                            </a:rPr>
                            <a:t>r</a:t>
                          </a:r>
                          <a:r>
                            <a:rPr lang="en-US" sz="2400" i="0" dirty="0">
                              <a:latin typeface="Cambria Math"/>
                              <a:cs typeface="Cambria Math"/>
                            </a:rPr>
                            <a:t>) </a:t>
                          </a:r>
                          <a:r>
                            <a:rPr lang="en-US" sz="2400" b="1" i="0" baseline="0" dirty="0">
                              <a:latin typeface="Symbol"/>
                              <a:sym typeface="Symbol"/>
                            </a:rPr>
                            <a:t> (</a:t>
                          </a:r>
                          <a:r>
                            <a:rPr lang="en-US" sz="2400" i="1" dirty="0">
                              <a:latin typeface="Cambria Math"/>
                              <a:cs typeface="Cambria Math"/>
                            </a:rPr>
                            <a:t>r </a:t>
                          </a:r>
                          <a14:m>
                            <m:oMath xmlns:m="http://schemas.openxmlformats.org/officeDocument/2006/math">
                              <m:r>
                                <a:rPr lang="en-US" sz="2400" b="0" i="1" smtClean="0">
                                  <a:latin typeface="Cambria Math" panose="02040503050406030204" pitchFamily="18" charset="0"/>
                                </a:rPr>
                                <m:t>→</m:t>
                              </m:r>
                            </m:oMath>
                          </a14:m>
                          <a:r>
                            <a:rPr lang="en-US" sz="2400" i="1" dirty="0">
                              <a:latin typeface="Cambria Math"/>
                              <a:cs typeface="Cambria Math"/>
                            </a:rPr>
                            <a:t>p</a:t>
                          </a:r>
                          <a:r>
                            <a:rPr lang="en-US" sz="2400" b="1" i="0" baseline="0" dirty="0">
                              <a:latin typeface="Symbol"/>
                              <a:sym typeface="Symbol"/>
                            </a:rPr>
                            <a:t>)</a:t>
                          </a:r>
                          <a:endParaRPr lang="en-US" sz="2400" i="1" dirty="0">
                            <a:latin typeface="Cambria Math"/>
                            <a:cs typeface="Cambria Math"/>
                          </a:endParaRPr>
                        </a:p>
                      </a:txBody>
                      <a:tcPr/>
                    </a:tc>
                    <a:extLst>
                      <a:ext uri="{0D108BD9-81ED-4DB2-BD59-A6C34878D82A}">
                        <a16:rowId xmlns:a16="http://schemas.microsoft.com/office/drawing/2014/main" val="10000"/>
                      </a:ext>
                    </a:extLst>
                  </a:tr>
                  <a:tr h="360680">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endParaRPr lang="en-US" b="1" dirty="0"/>
                        </a:p>
                      </a:txBody>
                      <a:tcPr/>
                    </a:tc>
                    <a:extLst>
                      <a:ext uri="{0D108BD9-81ED-4DB2-BD59-A6C34878D82A}">
                        <a16:rowId xmlns:a16="http://schemas.microsoft.com/office/drawing/2014/main" val="10001"/>
                      </a:ext>
                    </a:extLst>
                  </a:tr>
                  <a:tr h="360680">
                    <a:tc>
                      <a:txBody>
                        <a:bodyPr/>
                        <a:lstStyle/>
                        <a:p>
                          <a:pPr algn="ctr"/>
                          <a:r>
                            <a:rPr lang="en-US" b="1" dirty="0"/>
                            <a:t>T</a:t>
                          </a:r>
                        </a:p>
                      </a:txBody>
                      <a:tcPr/>
                    </a:tc>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T</a:t>
                          </a:r>
                        </a:p>
                      </a:txBody>
                      <a:tcPr/>
                    </a:tc>
                    <a:tc>
                      <a:txBody>
                        <a:bodyPr/>
                        <a:lstStyle/>
                        <a:p>
                          <a:pPr algn="ctr"/>
                          <a:endParaRPr lang="en-US" b="1" dirty="0"/>
                        </a:p>
                      </a:txBody>
                      <a:tcPr/>
                    </a:tc>
                    <a:extLst>
                      <a:ext uri="{0D108BD9-81ED-4DB2-BD59-A6C34878D82A}">
                        <a16:rowId xmlns:a16="http://schemas.microsoft.com/office/drawing/2014/main" val="10002"/>
                      </a:ext>
                    </a:extLst>
                  </a:tr>
                  <a:tr h="360680">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F</a:t>
                          </a:r>
                        </a:p>
                      </a:txBody>
                      <a:tcPr/>
                    </a:tc>
                    <a:tc>
                      <a:txBody>
                        <a:bodyPr/>
                        <a:lstStyle/>
                        <a:p>
                          <a:pPr algn="ctr"/>
                          <a:endParaRPr lang="en-US" b="1" dirty="0"/>
                        </a:p>
                      </a:txBody>
                      <a:tcPr/>
                    </a:tc>
                    <a:extLst>
                      <a:ext uri="{0D108BD9-81ED-4DB2-BD59-A6C34878D82A}">
                        <a16:rowId xmlns:a16="http://schemas.microsoft.com/office/drawing/2014/main" val="10003"/>
                      </a:ext>
                    </a:extLst>
                  </a:tr>
                  <a:tr h="402474">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endParaRPr lang="en-US" b="1" dirty="0"/>
                        </a:p>
                      </a:txBody>
                      <a:tcPr/>
                    </a:tc>
                    <a:extLst>
                      <a:ext uri="{0D108BD9-81ED-4DB2-BD59-A6C34878D82A}">
                        <a16:rowId xmlns:a16="http://schemas.microsoft.com/office/drawing/2014/main" val="10004"/>
                      </a:ext>
                    </a:extLst>
                  </a:tr>
                </a:tbl>
              </a:graphicData>
            </a:graphic>
          </p:graphicFrame>
        </mc:Choice>
        <mc:Fallback xmlns="">
          <p:graphicFrame>
            <p:nvGraphicFramePr>
              <p:cNvPr id="5" name="Table 4">
                <a:extLst>
                  <a:ext uri="{FF2B5EF4-FFF2-40B4-BE49-F238E27FC236}">
                    <a16:creationId xmlns:a16="http://schemas.microsoft.com/office/drawing/2014/main" id="{D6ACB9B1-214A-DE4C-9768-E4FDA958BAA2}"/>
                  </a:ext>
                </a:extLst>
              </p:cNvPr>
              <p:cNvGraphicFramePr>
                <a:graphicFrameLocks noGrp="1"/>
              </p:cNvGraphicFramePr>
              <p:nvPr>
                <p:custDataLst>
                  <p:tags r:id="rId5"/>
                </p:custDataLst>
                <p:extLst>
                  <p:ext uri="{D42A27DB-BD31-4B8C-83A1-F6EECF244321}">
                    <p14:modId xmlns:p14="http://schemas.microsoft.com/office/powerpoint/2010/main" val="3647409758"/>
                  </p:ext>
                </p:extLst>
              </p:nvPr>
            </p:nvGraphicFramePr>
            <p:xfrm>
              <a:off x="1301040" y="3629525"/>
              <a:ext cx="7385761" cy="1956954"/>
            </p:xfrm>
            <a:graphic>
              <a:graphicData uri="http://schemas.openxmlformats.org/drawingml/2006/table">
                <a:tbl>
                  <a:tblPr firstRow="1" bandRow="1">
                    <a:tableStyleId>{5940675A-B579-460E-94D1-54222C63F5DA}</a:tableStyleId>
                  </a:tblPr>
                  <a:tblGrid>
                    <a:gridCol w="891385">
                      <a:extLst>
                        <a:ext uri="{9D8B030D-6E8A-4147-A177-3AD203B41FA5}">
                          <a16:colId xmlns:a16="http://schemas.microsoft.com/office/drawing/2014/main" val="20000"/>
                        </a:ext>
                      </a:extLst>
                    </a:gridCol>
                    <a:gridCol w="891385">
                      <a:extLst>
                        <a:ext uri="{9D8B030D-6E8A-4147-A177-3AD203B41FA5}">
                          <a16:colId xmlns:a16="http://schemas.microsoft.com/office/drawing/2014/main" val="20001"/>
                        </a:ext>
                      </a:extLst>
                    </a:gridCol>
                    <a:gridCol w="1191628">
                      <a:extLst>
                        <a:ext uri="{9D8B030D-6E8A-4147-A177-3AD203B41FA5}">
                          <a16:colId xmlns:a16="http://schemas.microsoft.com/office/drawing/2014/main" val="20002"/>
                        </a:ext>
                      </a:extLst>
                    </a:gridCol>
                    <a:gridCol w="1062681">
                      <a:extLst>
                        <a:ext uri="{9D8B030D-6E8A-4147-A177-3AD203B41FA5}">
                          <a16:colId xmlns:a16="http://schemas.microsoft.com/office/drawing/2014/main" val="639914647"/>
                        </a:ext>
                      </a:extLst>
                    </a:gridCol>
                    <a:gridCol w="1099751">
                      <a:extLst>
                        <a:ext uri="{9D8B030D-6E8A-4147-A177-3AD203B41FA5}">
                          <a16:colId xmlns:a16="http://schemas.microsoft.com/office/drawing/2014/main" val="1323734890"/>
                        </a:ext>
                      </a:extLst>
                    </a:gridCol>
                    <a:gridCol w="2248931">
                      <a:extLst>
                        <a:ext uri="{9D8B030D-6E8A-4147-A177-3AD203B41FA5}">
                          <a16:colId xmlns:a16="http://schemas.microsoft.com/office/drawing/2014/main" val="1646773634"/>
                        </a:ext>
                      </a:extLst>
                    </a:gridCol>
                  </a:tblGrid>
                  <a:tr h="457200">
                    <a:tc>
                      <a:txBody>
                        <a:bodyPr/>
                        <a:lstStyle/>
                        <a:p>
                          <a:pPr algn="ctr"/>
                          <a:r>
                            <a:rPr lang="en-US" sz="2400" i="1" dirty="0">
                              <a:latin typeface="Cambria Math"/>
                              <a:cs typeface="Cambria Math"/>
                            </a:rPr>
                            <a:t>p</a:t>
                          </a:r>
                        </a:p>
                      </a:txBody>
                      <a:tcPr/>
                    </a:tc>
                    <a:tc>
                      <a:txBody>
                        <a:bodyPr/>
                        <a:lstStyle/>
                        <a:p>
                          <a:pPr algn="ctr"/>
                          <a:r>
                            <a:rPr lang="en-US" sz="2400" i="1" dirty="0">
                              <a:latin typeface="Cambria Math"/>
                              <a:cs typeface="Cambria Math"/>
                            </a:rPr>
                            <a:t>r</a:t>
                          </a:r>
                        </a:p>
                      </a:txBody>
                      <a:tcPr/>
                    </a:tc>
                    <a:tc>
                      <a:txBody>
                        <a:bodyPr/>
                        <a:lstStyle/>
                        <a:p>
                          <a:pPr algn="ctr"/>
                          <a:r>
                            <a:rPr lang="en-US" sz="2400" i="1" dirty="0">
                              <a:latin typeface="Cambria Math"/>
                              <a:cs typeface="Cambria Math"/>
                            </a:rPr>
                            <a:t>p </a:t>
                          </a:r>
                          <a:r>
                            <a:rPr lang="en-US" sz="2400" i="0" baseline="0" dirty="0">
                              <a:latin typeface="Cambria Math"/>
                              <a:cs typeface="Cambria Math"/>
                              <a:sym typeface="Symbol"/>
                            </a:rPr>
                            <a:t></a:t>
                          </a:r>
                          <a:r>
                            <a:rPr lang="en-US" sz="2400" i="1" dirty="0">
                              <a:latin typeface="Cambria Math"/>
                              <a:cs typeface="Cambria Math"/>
                            </a:rPr>
                            <a:t>r</a:t>
                          </a:r>
                        </a:p>
                      </a:txBody>
                      <a:tcPr/>
                    </a:tc>
                    <a:tc>
                      <a:txBody>
                        <a:bodyPr/>
                        <a:lstStyle/>
                        <a:p>
                          <a:endParaRPr lang="en-US"/>
                        </a:p>
                      </a:txBody>
                      <a:tcPr>
                        <a:blipFill>
                          <a:blip r:embed="rId6"/>
                          <a:stretch>
                            <a:fillRect l="-280952" t="-13889" r="-315476" b="-344444"/>
                          </a:stretch>
                        </a:blipFill>
                      </a:tcPr>
                    </a:tc>
                    <a:tc>
                      <a:txBody>
                        <a:bodyPr/>
                        <a:lstStyle/>
                        <a:p>
                          <a:endParaRPr lang="en-US"/>
                        </a:p>
                      </a:txBody>
                      <a:tcPr>
                        <a:blipFill>
                          <a:blip r:embed="rId6"/>
                          <a:stretch>
                            <a:fillRect l="-372093" t="-13889" r="-208140" b="-344444"/>
                          </a:stretch>
                        </a:blipFill>
                      </a:tcPr>
                    </a:tc>
                    <a:tc>
                      <a:txBody>
                        <a:bodyPr/>
                        <a:lstStyle/>
                        <a:p>
                          <a:endParaRPr lang="en-US"/>
                        </a:p>
                      </a:txBody>
                      <a:tcPr>
                        <a:blipFill>
                          <a:blip r:embed="rId6"/>
                          <a:stretch>
                            <a:fillRect l="-228090" t="-13889" r="-562" b="-344444"/>
                          </a:stretch>
                        </a:blipFill>
                      </a:tcPr>
                    </a:tc>
                    <a:extLst>
                      <a:ext uri="{0D108BD9-81ED-4DB2-BD59-A6C34878D82A}">
                        <a16:rowId xmlns:a16="http://schemas.microsoft.com/office/drawing/2014/main" val="10000"/>
                      </a:ext>
                    </a:extLst>
                  </a:tr>
                  <a:tr h="365760">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endParaRPr lang="en-US" b="1" dirty="0"/>
                        </a:p>
                      </a:txBody>
                      <a:tcPr/>
                    </a:tc>
                    <a:extLst>
                      <a:ext uri="{0D108BD9-81ED-4DB2-BD59-A6C34878D82A}">
                        <a16:rowId xmlns:a16="http://schemas.microsoft.com/office/drawing/2014/main" val="10001"/>
                      </a:ext>
                    </a:extLst>
                  </a:tr>
                  <a:tr h="365760">
                    <a:tc>
                      <a:txBody>
                        <a:bodyPr/>
                        <a:lstStyle/>
                        <a:p>
                          <a:pPr algn="ctr"/>
                          <a:r>
                            <a:rPr lang="en-US" b="1" dirty="0"/>
                            <a:t>T</a:t>
                          </a:r>
                        </a:p>
                      </a:txBody>
                      <a:tcPr/>
                    </a:tc>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T</a:t>
                          </a:r>
                        </a:p>
                      </a:txBody>
                      <a:tcPr/>
                    </a:tc>
                    <a:tc>
                      <a:txBody>
                        <a:bodyPr/>
                        <a:lstStyle/>
                        <a:p>
                          <a:pPr algn="ctr"/>
                          <a:endParaRPr lang="en-US" b="1" dirty="0"/>
                        </a:p>
                      </a:txBody>
                      <a:tcPr/>
                    </a:tc>
                    <a:extLst>
                      <a:ext uri="{0D108BD9-81ED-4DB2-BD59-A6C34878D82A}">
                        <a16:rowId xmlns:a16="http://schemas.microsoft.com/office/drawing/2014/main" val="10002"/>
                      </a:ext>
                    </a:extLst>
                  </a:tr>
                  <a:tr h="365760">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F</a:t>
                          </a:r>
                        </a:p>
                      </a:txBody>
                      <a:tcPr/>
                    </a:tc>
                    <a:tc>
                      <a:txBody>
                        <a:bodyPr/>
                        <a:lstStyle/>
                        <a:p>
                          <a:pPr algn="ctr"/>
                          <a:endParaRPr lang="en-US" b="1" dirty="0"/>
                        </a:p>
                      </a:txBody>
                      <a:tcPr/>
                    </a:tc>
                    <a:extLst>
                      <a:ext uri="{0D108BD9-81ED-4DB2-BD59-A6C34878D82A}">
                        <a16:rowId xmlns:a16="http://schemas.microsoft.com/office/drawing/2014/main" val="10003"/>
                      </a:ext>
                    </a:extLst>
                  </a:tr>
                  <a:tr h="402474">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endParaRPr lang="en-US" b="1" dirty="0"/>
                        </a:p>
                      </a:txBody>
                      <a:tcP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4055852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Biconditional: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l="-1852" t="-12245" b="-26531"/>
                </a:stretch>
              </a:blipFill>
            </p:spPr>
            <p:txBody>
              <a:bodyPr/>
              <a:lstStyle/>
              <a:p>
                <a:r>
                  <a:rPr lang="en-US">
                    <a:noFill/>
                  </a:rPr>
                  <a:t> </a:t>
                </a:r>
              </a:p>
            </p:txBody>
          </p:sp>
        </mc:Fallback>
      </mc:AlternateContent>
      <p:sp>
        <p:nvSpPr>
          <p:cNvPr id="6" name="Content Placeholder 2"/>
          <p:cNvSpPr>
            <a:spLocks noGrp="1"/>
          </p:cNvSpPr>
          <p:nvPr>
            <p:ph idx="1"/>
            <p:custDataLst>
              <p:tags r:id="rId1"/>
            </p:custDataLst>
          </p:nvPr>
        </p:nvSpPr>
        <p:spPr>
          <a:xfrm>
            <a:off x="602673" y="1267690"/>
            <a:ext cx="8229600" cy="4525963"/>
          </a:xfrm>
        </p:spPr>
        <p:txBody>
          <a:bodyPr/>
          <a:lstStyle/>
          <a:p>
            <a:r>
              <a:rPr lang="en-US" sz="2800" i="1" dirty="0"/>
              <a:t>p </a:t>
            </a:r>
            <a:r>
              <a:rPr lang="en-US" sz="2800" dirty="0"/>
              <a:t>if and only if </a:t>
            </a:r>
            <a:r>
              <a:rPr lang="en-US" sz="2800" i="1" dirty="0"/>
              <a:t>r		(p</a:t>
            </a:r>
            <a:r>
              <a:rPr lang="en-US" sz="2800" dirty="0"/>
              <a:t> </a:t>
            </a:r>
            <a:r>
              <a:rPr lang="en-US" sz="2800" dirty="0" err="1"/>
              <a:t>iff</a:t>
            </a:r>
            <a:r>
              <a:rPr lang="en-US" sz="2800" dirty="0"/>
              <a:t> </a:t>
            </a:r>
            <a:r>
              <a:rPr lang="en-US" sz="2800" i="1" dirty="0"/>
              <a:t>r)</a:t>
            </a:r>
          </a:p>
          <a:p>
            <a:r>
              <a:rPr lang="en-US" sz="2800" i="1" dirty="0"/>
              <a:t>p</a:t>
            </a:r>
            <a:r>
              <a:rPr lang="en-US" sz="2800" dirty="0"/>
              <a:t> implies </a:t>
            </a:r>
            <a:r>
              <a:rPr lang="en-US" sz="2800" i="1" dirty="0"/>
              <a:t>r</a:t>
            </a:r>
            <a:r>
              <a:rPr lang="en-US" sz="2800" dirty="0"/>
              <a:t> and </a:t>
            </a:r>
            <a:r>
              <a:rPr lang="en-US" sz="2800" i="1" dirty="0"/>
              <a:t>r</a:t>
            </a:r>
            <a:r>
              <a:rPr lang="en-US" sz="2800" dirty="0"/>
              <a:t> implies </a:t>
            </a:r>
            <a:r>
              <a:rPr lang="en-US" sz="2800" i="1" dirty="0"/>
              <a:t>p</a:t>
            </a:r>
          </a:p>
          <a:p>
            <a:r>
              <a:rPr lang="en-US" sz="2800" i="1" dirty="0"/>
              <a:t>p </a:t>
            </a:r>
            <a:r>
              <a:rPr lang="en-US" sz="2800" dirty="0"/>
              <a:t>is necessary and sufficient for </a:t>
            </a:r>
            <a:r>
              <a:rPr lang="en-US" sz="2800" i="1" dirty="0"/>
              <a:t>r</a:t>
            </a:r>
          </a:p>
          <a:p>
            <a:endParaRPr lang="en-US" i="1"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6ACB9B1-214A-DE4C-9768-E4FDA958BAA2}"/>
                  </a:ext>
                </a:extLst>
              </p:cNvPr>
              <p:cNvGraphicFramePr>
                <a:graphicFrameLocks noGrp="1"/>
              </p:cNvGraphicFramePr>
              <p:nvPr>
                <p:custDataLst>
                  <p:tags r:id="rId2"/>
                </p:custDataLst>
              </p:nvPr>
            </p:nvGraphicFramePr>
            <p:xfrm>
              <a:off x="1301040" y="3629525"/>
              <a:ext cx="7385761" cy="1956954"/>
            </p:xfrm>
            <a:graphic>
              <a:graphicData uri="http://schemas.openxmlformats.org/drawingml/2006/table">
                <a:tbl>
                  <a:tblPr firstRow="1" bandRow="1">
                    <a:tableStyleId>{5940675A-B579-460E-94D1-54222C63F5DA}</a:tableStyleId>
                  </a:tblPr>
                  <a:tblGrid>
                    <a:gridCol w="891385">
                      <a:extLst>
                        <a:ext uri="{9D8B030D-6E8A-4147-A177-3AD203B41FA5}">
                          <a16:colId xmlns:a16="http://schemas.microsoft.com/office/drawing/2014/main" val="20000"/>
                        </a:ext>
                      </a:extLst>
                    </a:gridCol>
                    <a:gridCol w="891385">
                      <a:extLst>
                        <a:ext uri="{9D8B030D-6E8A-4147-A177-3AD203B41FA5}">
                          <a16:colId xmlns:a16="http://schemas.microsoft.com/office/drawing/2014/main" val="20001"/>
                        </a:ext>
                      </a:extLst>
                    </a:gridCol>
                    <a:gridCol w="1191628">
                      <a:extLst>
                        <a:ext uri="{9D8B030D-6E8A-4147-A177-3AD203B41FA5}">
                          <a16:colId xmlns:a16="http://schemas.microsoft.com/office/drawing/2014/main" val="20002"/>
                        </a:ext>
                      </a:extLst>
                    </a:gridCol>
                    <a:gridCol w="1062681">
                      <a:extLst>
                        <a:ext uri="{9D8B030D-6E8A-4147-A177-3AD203B41FA5}">
                          <a16:colId xmlns:a16="http://schemas.microsoft.com/office/drawing/2014/main" val="639914647"/>
                        </a:ext>
                      </a:extLst>
                    </a:gridCol>
                    <a:gridCol w="1099751">
                      <a:extLst>
                        <a:ext uri="{9D8B030D-6E8A-4147-A177-3AD203B41FA5}">
                          <a16:colId xmlns:a16="http://schemas.microsoft.com/office/drawing/2014/main" val="1323734890"/>
                        </a:ext>
                      </a:extLst>
                    </a:gridCol>
                    <a:gridCol w="2248931">
                      <a:extLst>
                        <a:ext uri="{9D8B030D-6E8A-4147-A177-3AD203B41FA5}">
                          <a16:colId xmlns:a16="http://schemas.microsoft.com/office/drawing/2014/main" val="1646773634"/>
                        </a:ext>
                      </a:extLst>
                    </a:gridCol>
                  </a:tblGrid>
                  <a:tr h="360680">
                    <a:tc>
                      <a:txBody>
                        <a:bodyPr/>
                        <a:lstStyle/>
                        <a:p>
                          <a:pPr algn="ctr"/>
                          <a:r>
                            <a:rPr lang="en-US" sz="2400" i="1" dirty="0">
                              <a:latin typeface="Cambria Math"/>
                              <a:cs typeface="Cambria Math"/>
                            </a:rPr>
                            <a:t>p</a:t>
                          </a:r>
                        </a:p>
                      </a:txBody>
                      <a:tcPr/>
                    </a:tc>
                    <a:tc>
                      <a:txBody>
                        <a:bodyPr/>
                        <a:lstStyle/>
                        <a:p>
                          <a:pPr algn="ctr"/>
                          <a:r>
                            <a:rPr lang="en-US" sz="2400" i="1" dirty="0">
                              <a:latin typeface="Cambria Math"/>
                              <a:cs typeface="Cambria Math"/>
                            </a:rPr>
                            <a:t>r</a:t>
                          </a:r>
                        </a:p>
                      </a:txBody>
                      <a:tcPr/>
                    </a:tc>
                    <a:tc>
                      <a:txBody>
                        <a:bodyPr/>
                        <a:lstStyle/>
                        <a:p>
                          <a:pPr algn="ctr"/>
                          <a:r>
                            <a:rPr lang="en-US" sz="2400" i="1" dirty="0">
                              <a:latin typeface="Cambria Math"/>
                              <a:cs typeface="Cambria Math"/>
                            </a:rPr>
                            <a:t>p </a:t>
                          </a:r>
                          <a:r>
                            <a:rPr lang="en-US" sz="2400" i="0" baseline="0" dirty="0">
                              <a:latin typeface="Cambria Math"/>
                              <a:cs typeface="Cambria Math"/>
                              <a:sym typeface="Symbol"/>
                            </a:rPr>
                            <a:t></a:t>
                          </a:r>
                          <a:r>
                            <a:rPr lang="en-US" sz="2400" i="1" dirty="0">
                              <a:latin typeface="Cambria Math"/>
                              <a:cs typeface="Cambria Math"/>
                            </a:rPr>
                            <a:t>r</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i="1" dirty="0">
                              <a:latin typeface="Cambria Math"/>
                              <a:cs typeface="Cambria Math"/>
                            </a:rPr>
                            <a:t>p </a:t>
                          </a:r>
                          <a14:m>
                            <m:oMath xmlns:m="http://schemas.openxmlformats.org/officeDocument/2006/math">
                              <m:r>
                                <a:rPr lang="en-US" sz="2400" b="0" i="1" smtClean="0">
                                  <a:latin typeface="Cambria Math" panose="02040503050406030204" pitchFamily="18" charset="0"/>
                                </a:rPr>
                                <m:t>→</m:t>
                              </m:r>
                            </m:oMath>
                          </a14:m>
                          <a:r>
                            <a:rPr lang="en-US" sz="2400" i="1" dirty="0">
                              <a:latin typeface="Cambria Math"/>
                              <a:cs typeface="Cambria Math"/>
                            </a:rPr>
                            <a:t>r</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i="1" dirty="0">
                              <a:latin typeface="Cambria Math"/>
                              <a:cs typeface="Cambria Math"/>
                            </a:rPr>
                            <a:t>r </a:t>
                          </a:r>
                          <a14:m>
                            <m:oMath xmlns:m="http://schemas.openxmlformats.org/officeDocument/2006/math">
                              <m:r>
                                <a:rPr lang="en-US" sz="2400" b="0" i="1" smtClean="0">
                                  <a:latin typeface="Cambria Math" panose="02040503050406030204" pitchFamily="18" charset="0"/>
                                </a:rPr>
                                <m:t>→</m:t>
                              </m:r>
                            </m:oMath>
                          </a14:m>
                          <a:r>
                            <a:rPr lang="en-US" sz="2400" i="1" dirty="0">
                              <a:latin typeface="Cambria Math"/>
                              <a:cs typeface="Cambria Math"/>
                            </a:rPr>
                            <a:t>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i="0" dirty="0">
                              <a:latin typeface="Cambria Math"/>
                              <a:cs typeface="Cambria Math"/>
                            </a:rPr>
                            <a:t>(</a:t>
                          </a:r>
                          <a:r>
                            <a:rPr lang="en-US" sz="2400" i="1" dirty="0">
                              <a:latin typeface="Cambria Math"/>
                              <a:cs typeface="Cambria Math"/>
                            </a:rPr>
                            <a:t>p </a:t>
                          </a:r>
                          <a14:m>
                            <m:oMath xmlns:m="http://schemas.openxmlformats.org/officeDocument/2006/math">
                              <m:r>
                                <a:rPr lang="en-US" sz="2400" b="0" i="1" smtClean="0">
                                  <a:latin typeface="Cambria Math" panose="02040503050406030204" pitchFamily="18" charset="0"/>
                                </a:rPr>
                                <m:t>→</m:t>
                              </m:r>
                            </m:oMath>
                          </a14:m>
                          <a:r>
                            <a:rPr lang="en-US" sz="2400" i="1" dirty="0">
                              <a:latin typeface="Cambria Math"/>
                              <a:cs typeface="Cambria Math"/>
                            </a:rPr>
                            <a:t>r</a:t>
                          </a:r>
                          <a:r>
                            <a:rPr lang="en-US" sz="2400" i="0" dirty="0">
                              <a:latin typeface="Cambria Math"/>
                              <a:cs typeface="Cambria Math"/>
                            </a:rPr>
                            <a:t>) </a:t>
                          </a:r>
                          <a:r>
                            <a:rPr lang="en-US" sz="2400" b="1" i="0" baseline="0" dirty="0">
                              <a:latin typeface="Symbol"/>
                              <a:sym typeface="Symbol"/>
                            </a:rPr>
                            <a:t> (</a:t>
                          </a:r>
                          <a:r>
                            <a:rPr lang="en-US" sz="2400" i="1" dirty="0">
                              <a:latin typeface="Cambria Math"/>
                              <a:cs typeface="Cambria Math"/>
                            </a:rPr>
                            <a:t>r </a:t>
                          </a:r>
                          <a14:m>
                            <m:oMath xmlns:m="http://schemas.openxmlformats.org/officeDocument/2006/math">
                              <m:r>
                                <a:rPr lang="en-US" sz="2400" b="0" i="1" smtClean="0">
                                  <a:latin typeface="Cambria Math" panose="02040503050406030204" pitchFamily="18" charset="0"/>
                                </a:rPr>
                                <m:t>→</m:t>
                              </m:r>
                            </m:oMath>
                          </a14:m>
                          <a:r>
                            <a:rPr lang="en-US" sz="2400" i="1" dirty="0">
                              <a:latin typeface="Cambria Math"/>
                              <a:cs typeface="Cambria Math"/>
                            </a:rPr>
                            <a:t>p</a:t>
                          </a:r>
                          <a:r>
                            <a:rPr lang="en-US" sz="2400" b="1" i="0" baseline="0" dirty="0">
                              <a:latin typeface="Symbol"/>
                              <a:sym typeface="Symbol"/>
                            </a:rPr>
                            <a:t>)</a:t>
                          </a:r>
                          <a:endParaRPr lang="en-US" sz="2400" i="1" dirty="0">
                            <a:latin typeface="Cambria Math"/>
                            <a:cs typeface="Cambria Math"/>
                          </a:endParaRPr>
                        </a:p>
                      </a:txBody>
                      <a:tcPr/>
                    </a:tc>
                    <a:extLst>
                      <a:ext uri="{0D108BD9-81ED-4DB2-BD59-A6C34878D82A}">
                        <a16:rowId xmlns:a16="http://schemas.microsoft.com/office/drawing/2014/main" val="10000"/>
                      </a:ext>
                    </a:extLst>
                  </a:tr>
                  <a:tr h="360680">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extLst>
                      <a:ext uri="{0D108BD9-81ED-4DB2-BD59-A6C34878D82A}">
                        <a16:rowId xmlns:a16="http://schemas.microsoft.com/office/drawing/2014/main" val="10001"/>
                      </a:ext>
                    </a:extLst>
                  </a:tr>
                  <a:tr h="360680">
                    <a:tc>
                      <a:txBody>
                        <a:bodyPr/>
                        <a:lstStyle/>
                        <a:p>
                          <a:pPr algn="ctr"/>
                          <a:r>
                            <a:rPr lang="en-US" b="1" dirty="0"/>
                            <a:t>T</a:t>
                          </a:r>
                        </a:p>
                      </a:txBody>
                      <a:tcPr/>
                    </a:tc>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F</a:t>
                          </a:r>
                        </a:p>
                      </a:txBody>
                      <a:tcPr/>
                    </a:tc>
                    <a:extLst>
                      <a:ext uri="{0D108BD9-81ED-4DB2-BD59-A6C34878D82A}">
                        <a16:rowId xmlns:a16="http://schemas.microsoft.com/office/drawing/2014/main" val="10002"/>
                      </a:ext>
                    </a:extLst>
                  </a:tr>
                  <a:tr h="360680">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F</a:t>
                          </a:r>
                        </a:p>
                      </a:txBody>
                      <a:tcPr/>
                    </a:tc>
                    <a:tc>
                      <a:txBody>
                        <a:bodyPr/>
                        <a:lstStyle/>
                        <a:p>
                          <a:pPr algn="ctr"/>
                          <a:r>
                            <a:rPr lang="en-US" b="1" dirty="0"/>
                            <a:t>F</a:t>
                          </a:r>
                        </a:p>
                      </a:txBody>
                      <a:tcPr/>
                    </a:tc>
                    <a:extLst>
                      <a:ext uri="{0D108BD9-81ED-4DB2-BD59-A6C34878D82A}">
                        <a16:rowId xmlns:a16="http://schemas.microsoft.com/office/drawing/2014/main" val="10003"/>
                      </a:ext>
                    </a:extLst>
                  </a:tr>
                  <a:tr h="402474">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extLst>
                      <a:ext uri="{0D108BD9-81ED-4DB2-BD59-A6C34878D82A}">
                        <a16:rowId xmlns:a16="http://schemas.microsoft.com/office/drawing/2014/main" val="10004"/>
                      </a:ext>
                    </a:extLst>
                  </a:tr>
                </a:tbl>
              </a:graphicData>
            </a:graphic>
          </p:graphicFrame>
        </mc:Choice>
        <mc:Fallback xmlns="">
          <p:graphicFrame>
            <p:nvGraphicFramePr>
              <p:cNvPr id="5" name="Table 4">
                <a:extLst>
                  <a:ext uri="{FF2B5EF4-FFF2-40B4-BE49-F238E27FC236}">
                    <a16:creationId xmlns:a16="http://schemas.microsoft.com/office/drawing/2014/main" id="{D6ACB9B1-214A-DE4C-9768-E4FDA958BAA2}"/>
                  </a:ext>
                </a:extLst>
              </p:cNvPr>
              <p:cNvGraphicFramePr>
                <a:graphicFrameLocks noGrp="1"/>
              </p:cNvGraphicFramePr>
              <p:nvPr>
                <p:custDataLst>
                  <p:tags r:id="rId5"/>
                </p:custDataLst>
                <p:extLst>
                  <p:ext uri="{D42A27DB-BD31-4B8C-83A1-F6EECF244321}">
                    <p14:modId xmlns:p14="http://schemas.microsoft.com/office/powerpoint/2010/main" val="2403850152"/>
                  </p:ext>
                </p:extLst>
              </p:nvPr>
            </p:nvGraphicFramePr>
            <p:xfrm>
              <a:off x="1301040" y="3629525"/>
              <a:ext cx="7385761" cy="1956954"/>
            </p:xfrm>
            <a:graphic>
              <a:graphicData uri="http://schemas.openxmlformats.org/drawingml/2006/table">
                <a:tbl>
                  <a:tblPr firstRow="1" bandRow="1">
                    <a:tableStyleId>{5940675A-B579-460E-94D1-54222C63F5DA}</a:tableStyleId>
                  </a:tblPr>
                  <a:tblGrid>
                    <a:gridCol w="891385">
                      <a:extLst>
                        <a:ext uri="{9D8B030D-6E8A-4147-A177-3AD203B41FA5}">
                          <a16:colId xmlns:a16="http://schemas.microsoft.com/office/drawing/2014/main" val="20000"/>
                        </a:ext>
                      </a:extLst>
                    </a:gridCol>
                    <a:gridCol w="891385">
                      <a:extLst>
                        <a:ext uri="{9D8B030D-6E8A-4147-A177-3AD203B41FA5}">
                          <a16:colId xmlns:a16="http://schemas.microsoft.com/office/drawing/2014/main" val="20001"/>
                        </a:ext>
                      </a:extLst>
                    </a:gridCol>
                    <a:gridCol w="1191628">
                      <a:extLst>
                        <a:ext uri="{9D8B030D-6E8A-4147-A177-3AD203B41FA5}">
                          <a16:colId xmlns:a16="http://schemas.microsoft.com/office/drawing/2014/main" val="20002"/>
                        </a:ext>
                      </a:extLst>
                    </a:gridCol>
                    <a:gridCol w="1062681">
                      <a:extLst>
                        <a:ext uri="{9D8B030D-6E8A-4147-A177-3AD203B41FA5}">
                          <a16:colId xmlns:a16="http://schemas.microsoft.com/office/drawing/2014/main" val="639914647"/>
                        </a:ext>
                      </a:extLst>
                    </a:gridCol>
                    <a:gridCol w="1099751">
                      <a:extLst>
                        <a:ext uri="{9D8B030D-6E8A-4147-A177-3AD203B41FA5}">
                          <a16:colId xmlns:a16="http://schemas.microsoft.com/office/drawing/2014/main" val="1323734890"/>
                        </a:ext>
                      </a:extLst>
                    </a:gridCol>
                    <a:gridCol w="2248931">
                      <a:extLst>
                        <a:ext uri="{9D8B030D-6E8A-4147-A177-3AD203B41FA5}">
                          <a16:colId xmlns:a16="http://schemas.microsoft.com/office/drawing/2014/main" val="1646773634"/>
                        </a:ext>
                      </a:extLst>
                    </a:gridCol>
                  </a:tblGrid>
                  <a:tr h="457200">
                    <a:tc>
                      <a:txBody>
                        <a:bodyPr/>
                        <a:lstStyle/>
                        <a:p>
                          <a:pPr algn="ctr"/>
                          <a:r>
                            <a:rPr lang="en-US" sz="2400" i="1" dirty="0">
                              <a:latin typeface="Cambria Math"/>
                              <a:cs typeface="Cambria Math"/>
                            </a:rPr>
                            <a:t>p</a:t>
                          </a:r>
                        </a:p>
                      </a:txBody>
                      <a:tcPr/>
                    </a:tc>
                    <a:tc>
                      <a:txBody>
                        <a:bodyPr/>
                        <a:lstStyle/>
                        <a:p>
                          <a:pPr algn="ctr"/>
                          <a:r>
                            <a:rPr lang="en-US" sz="2400" i="1" dirty="0">
                              <a:latin typeface="Cambria Math"/>
                              <a:cs typeface="Cambria Math"/>
                            </a:rPr>
                            <a:t>r</a:t>
                          </a:r>
                        </a:p>
                      </a:txBody>
                      <a:tcPr/>
                    </a:tc>
                    <a:tc>
                      <a:txBody>
                        <a:bodyPr/>
                        <a:lstStyle/>
                        <a:p>
                          <a:pPr algn="ctr"/>
                          <a:r>
                            <a:rPr lang="en-US" sz="2400" i="1" dirty="0">
                              <a:latin typeface="Cambria Math"/>
                              <a:cs typeface="Cambria Math"/>
                            </a:rPr>
                            <a:t>p </a:t>
                          </a:r>
                          <a:r>
                            <a:rPr lang="en-US" sz="2400" i="0" baseline="0" dirty="0">
                              <a:latin typeface="Cambria Math"/>
                              <a:cs typeface="Cambria Math"/>
                              <a:sym typeface="Symbol"/>
                            </a:rPr>
                            <a:t></a:t>
                          </a:r>
                          <a:r>
                            <a:rPr lang="en-US" sz="2400" i="1" dirty="0">
                              <a:latin typeface="Cambria Math"/>
                              <a:cs typeface="Cambria Math"/>
                            </a:rPr>
                            <a:t>r</a:t>
                          </a:r>
                        </a:p>
                      </a:txBody>
                      <a:tcPr/>
                    </a:tc>
                    <a:tc>
                      <a:txBody>
                        <a:bodyPr/>
                        <a:lstStyle/>
                        <a:p>
                          <a:endParaRPr lang="en-US"/>
                        </a:p>
                      </a:txBody>
                      <a:tcPr>
                        <a:blipFill>
                          <a:blip r:embed="rId6"/>
                          <a:stretch>
                            <a:fillRect l="-280952" t="-13889" r="-315476" b="-344444"/>
                          </a:stretch>
                        </a:blipFill>
                      </a:tcPr>
                    </a:tc>
                    <a:tc>
                      <a:txBody>
                        <a:bodyPr/>
                        <a:lstStyle/>
                        <a:p>
                          <a:endParaRPr lang="en-US"/>
                        </a:p>
                      </a:txBody>
                      <a:tcPr>
                        <a:blipFill>
                          <a:blip r:embed="rId6"/>
                          <a:stretch>
                            <a:fillRect l="-372093" t="-13889" r="-208140" b="-344444"/>
                          </a:stretch>
                        </a:blipFill>
                      </a:tcPr>
                    </a:tc>
                    <a:tc>
                      <a:txBody>
                        <a:bodyPr/>
                        <a:lstStyle/>
                        <a:p>
                          <a:endParaRPr lang="en-US"/>
                        </a:p>
                      </a:txBody>
                      <a:tcPr>
                        <a:blipFill>
                          <a:blip r:embed="rId6"/>
                          <a:stretch>
                            <a:fillRect l="-228090" t="-13889" r="-562" b="-344444"/>
                          </a:stretch>
                        </a:blipFill>
                      </a:tcPr>
                    </a:tc>
                    <a:extLst>
                      <a:ext uri="{0D108BD9-81ED-4DB2-BD59-A6C34878D82A}">
                        <a16:rowId xmlns:a16="http://schemas.microsoft.com/office/drawing/2014/main" val="10000"/>
                      </a:ext>
                    </a:extLst>
                  </a:tr>
                  <a:tr h="365760">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extLst>
                      <a:ext uri="{0D108BD9-81ED-4DB2-BD59-A6C34878D82A}">
                        <a16:rowId xmlns:a16="http://schemas.microsoft.com/office/drawing/2014/main" val="10001"/>
                      </a:ext>
                    </a:extLst>
                  </a:tr>
                  <a:tr h="365760">
                    <a:tc>
                      <a:txBody>
                        <a:bodyPr/>
                        <a:lstStyle/>
                        <a:p>
                          <a:pPr algn="ctr"/>
                          <a:r>
                            <a:rPr lang="en-US" b="1" dirty="0"/>
                            <a:t>T</a:t>
                          </a:r>
                        </a:p>
                      </a:txBody>
                      <a:tcPr/>
                    </a:tc>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F</a:t>
                          </a:r>
                        </a:p>
                      </a:txBody>
                      <a:tcPr/>
                    </a:tc>
                    <a:extLst>
                      <a:ext uri="{0D108BD9-81ED-4DB2-BD59-A6C34878D82A}">
                        <a16:rowId xmlns:a16="http://schemas.microsoft.com/office/drawing/2014/main" val="10002"/>
                      </a:ext>
                    </a:extLst>
                  </a:tr>
                  <a:tr h="365760">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F</a:t>
                          </a:r>
                        </a:p>
                      </a:txBody>
                      <a:tcPr/>
                    </a:tc>
                    <a:tc>
                      <a:txBody>
                        <a:bodyPr/>
                        <a:lstStyle/>
                        <a:p>
                          <a:pPr algn="ctr"/>
                          <a:r>
                            <a:rPr lang="en-US" b="1" dirty="0"/>
                            <a:t>F</a:t>
                          </a:r>
                        </a:p>
                      </a:txBody>
                      <a:tcPr/>
                    </a:tc>
                    <a:extLst>
                      <a:ext uri="{0D108BD9-81ED-4DB2-BD59-A6C34878D82A}">
                        <a16:rowId xmlns:a16="http://schemas.microsoft.com/office/drawing/2014/main" val="10003"/>
                      </a:ext>
                    </a:extLst>
                  </a:tr>
                  <a:tr h="402474">
                    <a:tc>
                      <a:txBody>
                        <a:bodyPr/>
                        <a:lstStyle/>
                        <a:p>
                          <a:pPr algn="ctr"/>
                          <a:r>
                            <a:rPr lang="en-US" b="1" dirty="0"/>
                            <a:t>F</a:t>
                          </a:r>
                        </a:p>
                      </a:txBody>
                      <a:tcPr/>
                    </a:tc>
                    <a:tc>
                      <a:txBody>
                        <a:bodyPr/>
                        <a:lstStyle/>
                        <a:p>
                          <a:pPr algn="ctr"/>
                          <a:r>
                            <a:rPr lang="en-US" b="1" dirty="0"/>
                            <a:t>F</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T</a:t>
                          </a:r>
                        </a:p>
                      </a:txBody>
                      <a:tcP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1839851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Compound Proposition</a:t>
            </a:r>
          </a:p>
        </p:txBody>
      </p:sp>
      <p:sp>
        <p:nvSpPr>
          <p:cNvPr id="3" name="Content Placeholder 2"/>
          <p:cNvSpPr>
            <a:spLocks noGrp="1"/>
          </p:cNvSpPr>
          <p:nvPr>
            <p:ph idx="1"/>
          </p:nvPr>
        </p:nvSpPr>
        <p:spPr>
          <a:xfrm>
            <a:off x="457200" y="1244160"/>
            <a:ext cx="7715250" cy="5140800"/>
          </a:xfrm>
        </p:spPr>
        <p:txBody>
          <a:bodyPr/>
          <a:lstStyle/>
          <a:p>
            <a:pPr marL="57150" lvl="0" indent="0">
              <a:buNone/>
              <a:defRPr/>
            </a:pPr>
            <a:r>
              <a:rPr lang="en-US" sz="2800" dirty="0">
                <a:solidFill>
                  <a:srgbClr val="002060"/>
                </a:solidFill>
              </a:rPr>
              <a:t>“Garfield has black stripes if he is an orange cat and likes lasagna, and he is an orange cat or does not like lasagna”</a:t>
            </a:r>
          </a:p>
          <a:p>
            <a:pPr marL="57150" indent="0">
              <a:buNone/>
              <a:defRPr/>
            </a:pPr>
            <a:endParaRPr lang="en-US" sz="1400" dirty="0">
              <a:solidFill>
                <a:srgbClr val="C00000"/>
              </a:solidFill>
            </a:endParaRPr>
          </a:p>
          <a:p>
            <a:pPr marL="0" indent="0">
              <a:buNone/>
              <a:defRPr/>
            </a:pPr>
            <a:r>
              <a:rPr lang="en-US" sz="2600" dirty="0"/>
              <a:t>We’d like to </a:t>
            </a:r>
            <a:r>
              <a:rPr lang="en-US" sz="2600" i="1" dirty="0"/>
              <a:t>understand</a:t>
            </a:r>
            <a:r>
              <a:rPr lang="en-US" sz="2600" dirty="0"/>
              <a:t> what this proposition means.</a:t>
            </a:r>
          </a:p>
        </p:txBody>
      </p:sp>
    </p:spTree>
    <p:extLst>
      <p:ext uri="{BB962C8B-B14F-4D97-AF65-F5344CB8AC3E}">
        <p14:creationId xmlns:p14="http://schemas.microsoft.com/office/powerpoint/2010/main" val="302124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Compound Proposition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44160"/>
                <a:ext cx="7715250" cy="5140800"/>
              </a:xfrm>
            </p:spPr>
            <p:txBody>
              <a:bodyPr/>
              <a:lstStyle/>
              <a:p>
                <a:pPr marL="57150" lvl="0" indent="0">
                  <a:buNone/>
                  <a:defRPr/>
                </a:pPr>
                <a:r>
                  <a:rPr lang="en-US" sz="2800" dirty="0">
                    <a:solidFill>
                      <a:srgbClr val="002060"/>
                    </a:solidFill>
                  </a:rPr>
                  <a:t>“Garfield has black stripes if he is an orange cat and likes lasagna, and he is an orange cat or does not like lasagna”</a:t>
                </a:r>
              </a:p>
              <a:p>
                <a:pPr marL="57150" indent="0">
                  <a:buNone/>
                  <a:defRPr/>
                </a:pPr>
                <a:endParaRPr lang="en-US" sz="1400" dirty="0">
                  <a:solidFill>
                    <a:srgbClr val="C00000"/>
                  </a:solidFill>
                </a:endParaRPr>
              </a:p>
              <a:p>
                <a:pPr marL="0" indent="0">
                  <a:buNone/>
                  <a:defRPr/>
                </a:pPr>
                <a:r>
                  <a:rPr lang="en-US" sz="2600" dirty="0"/>
                  <a:t>We’d like to </a:t>
                </a:r>
                <a:r>
                  <a:rPr lang="en-US" sz="2600" i="1" dirty="0"/>
                  <a:t>understand</a:t>
                </a:r>
                <a:r>
                  <a:rPr lang="en-US" sz="2600" dirty="0"/>
                  <a:t> what this proposition means.</a:t>
                </a:r>
              </a:p>
              <a:p>
                <a:pPr marL="0" indent="0">
                  <a:buNone/>
                  <a:defRPr/>
                </a:pPr>
                <a:endParaRPr lang="en-US" sz="1400" dirty="0"/>
              </a:p>
              <a:p>
                <a:pPr marL="0" indent="0">
                  <a:buNone/>
                  <a:defRPr/>
                </a:pPr>
                <a:r>
                  <a:rPr lang="en-US" sz="2400" dirty="0"/>
                  <a:t>First find the simplest (</a:t>
                </a:r>
                <a:r>
                  <a:rPr lang="en-US" sz="2400" b="1" dirty="0">
                    <a:solidFill>
                      <a:schemeClr val="accent4">
                        <a:lumMod val="25000"/>
                      </a:schemeClr>
                    </a:solidFill>
                  </a:rPr>
                  <a:t>atomic) propositions</a:t>
                </a:r>
                <a:r>
                  <a:rPr lang="en-US" sz="2400" dirty="0"/>
                  <a:t>:</a:t>
                </a:r>
              </a:p>
              <a:p>
                <a:pPr marL="57150" indent="0">
                  <a:buNone/>
                  <a:defRPr/>
                </a:pPr>
                <a:r>
                  <a:rPr lang="en-US" sz="2400" dirty="0"/>
                  <a:t>	</a:t>
                </a:r>
                <a:r>
                  <a:rPr lang="en-US" sz="2400" dirty="0">
                    <a:solidFill>
                      <a:srgbClr val="C00000"/>
                    </a:solidFill>
                  </a:rPr>
                  <a:t> </a:t>
                </a:r>
                <a14:m>
                  <m:oMath xmlns:m="http://schemas.openxmlformats.org/officeDocument/2006/math">
                    <m:r>
                      <a:rPr lang="en-US" sz="2400" b="0" i="1" smtClean="0">
                        <a:solidFill>
                          <a:srgbClr val="C00000"/>
                        </a:solidFill>
                        <a:latin typeface="Cambria Math" panose="02040503050406030204" pitchFamily="18" charset="0"/>
                      </a:rPr>
                      <m:t>𝑞</m:t>
                    </m:r>
                    <m:r>
                      <a:rPr lang="en-US" sz="2400" i="1">
                        <a:solidFill>
                          <a:srgbClr val="C00000"/>
                        </a:solidFill>
                        <a:latin typeface="Cambria Math" panose="02040503050406030204" pitchFamily="18" charset="0"/>
                      </a:rPr>
                      <m:t> </m:t>
                    </m:r>
                  </m:oMath>
                </a14:m>
                <a:r>
                  <a:rPr lang="en-US" sz="2400" dirty="0"/>
                  <a:t>	“Garfield has black stripes”</a:t>
                </a:r>
              </a:p>
              <a:p>
                <a:pPr marL="57150" indent="0">
                  <a:buNone/>
                  <a:defRPr/>
                </a:pPr>
                <a:r>
                  <a:rPr lang="en-US" sz="2400" dirty="0"/>
                  <a:t>	</a:t>
                </a:r>
                <a:r>
                  <a:rPr lang="en-US" sz="2400" dirty="0">
                    <a:solidFill>
                      <a:srgbClr val="C00000"/>
                    </a:solidFill>
                  </a:rPr>
                  <a:t> </a:t>
                </a:r>
                <a14:m>
                  <m:oMath xmlns:m="http://schemas.openxmlformats.org/officeDocument/2006/math">
                    <m:r>
                      <a:rPr lang="en-US" sz="2400" b="0" i="1" smtClean="0">
                        <a:solidFill>
                          <a:srgbClr val="C00000"/>
                        </a:solidFill>
                        <a:latin typeface="Cambria Math" panose="02040503050406030204" pitchFamily="18" charset="0"/>
                      </a:rPr>
                      <m:t>𝑟</m:t>
                    </m:r>
                    <m:r>
                      <a:rPr lang="en-US" sz="2400" i="1">
                        <a:solidFill>
                          <a:srgbClr val="C00000"/>
                        </a:solidFill>
                        <a:latin typeface="Cambria Math" panose="02040503050406030204" pitchFamily="18" charset="0"/>
                      </a:rPr>
                      <m:t> </m:t>
                    </m:r>
                  </m:oMath>
                </a14:m>
                <a:r>
                  <a:rPr lang="en-US" sz="2400" dirty="0"/>
                  <a:t>	“Garfield is an orange cat”</a:t>
                </a:r>
              </a:p>
              <a:p>
                <a:pPr marL="57150" indent="0">
                  <a:buNone/>
                  <a:defRPr/>
                </a:pPr>
                <a:r>
                  <a:rPr lang="en-US" sz="2400" dirty="0"/>
                  <a:t>	</a:t>
                </a:r>
                <a:r>
                  <a:rPr lang="en-US" sz="2400" dirty="0">
                    <a:solidFill>
                      <a:srgbClr val="C00000"/>
                    </a:solidFill>
                  </a:rPr>
                  <a:t> </a:t>
                </a:r>
                <a14:m>
                  <m:oMath xmlns:m="http://schemas.openxmlformats.org/officeDocument/2006/math">
                    <m:r>
                      <a:rPr lang="en-US" sz="2400" b="0" i="1" smtClean="0">
                        <a:solidFill>
                          <a:srgbClr val="C00000"/>
                        </a:solidFill>
                        <a:latin typeface="Cambria Math" panose="02040503050406030204" pitchFamily="18" charset="0"/>
                      </a:rPr>
                      <m:t>𝑠</m:t>
                    </m:r>
                    <m:r>
                      <a:rPr lang="en-US" sz="2400" i="1">
                        <a:solidFill>
                          <a:srgbClr val="C00000"/>
                        </a:solidFill>
                        <a:latin typeface="Cambria Math" panose="02040503050406030204" pitchFamily="18" charset="0"/>
                      </a:rPr>
                      <m:t> </m:t>
                    </m:r>
                  </m:oMath>
                </a14:m>
                <a:r>
                  <a:rPr lang="en-US" sz="2400" dirty="0"/>
                  <a:t>	“Garfield likes lasagna”</a:t>
                </a:r>
              </a:p>
              <a:p>
                <a:pPr marL="57150" indent="0">
                  <a:buNone/>
                  <a:defRPr/>
                </a:pPr>
                <a:endParaRPr lang="en-US" sz="2400" dirty="0"/>
              </a:p>
              <a:p>
                <a:pPr marL="57150" indent="0">
                  <a:buNone/>
                  <a:defRPr/>
                </a:pPr>
                <a:r>
                  <a:rPr lang="en-US" sz="2400" dirty="0"/>
                  <a:t>	(q if (r and s)) and (r or (not 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44160"/>
                <a:ext cx="7715250" cy="5140800"/>
              </a:xfrm>
              <a:blipFill>
                <a:blip r:embed="rId3"/>
                <a:stretch>
                  <a:fillRect l="-1480" t="-1232" r="-1316"/>
                </a:stretch>
              </a:blipFill>
            </p:spPr>
            <p:txBody>
              <a:bodyPr/>
              <a:lstStyle/>
              <a:p>
                <a:r>
                  <a:rPr lang="en-US">
                    <a:noFill/>
                  </a:rPr>
                  <a:t> </a:t>
                </a:r>
              </a:p>
            </p:txBody>
          </p:sp>
        </mc:Fallback>
      </mc:AlternateContent>
      <p:sp>
        <p:nvSpPr>
          <p:cNvPr id="4" name="Donut 3">
            <a:extLst>
              <a:ext uri="{FF2B5EF4-FFF2-40B4-BE49-F238E27FC236}">
                <a16:creationId xmlns:a16="http://schemas.microsoft.com/office/drawing/2014/main" id="{78E84C58-4F7A-6347-9BE6-2568D5D94C6B}"/>
              </a:ext>
            </a:extLst>
          </p:cNvPr>
          <p:cNvSpPr/>
          <p:nvPr/>
        </p:nvSpPr>
        <p:spPr>
          <a:xfrm>
            <a:off x="3071813" y="1800225"/>
            <a:ext cx="457200" cy="457200"/>
          </a:xfrm>
          <a:prstGeom prst="donut">
            <a:avLst>
              <a:gd name="adj" fmla="val 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0134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Connectives</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5299677" y="2216536"/>
                <a:ext cx="3629518" cy="1312553"/>
              </a:xfrm>
              <a:prstGeom prst="rect">
                <a:avLst/>
              </a:prstGeom>
              <a:ln w="22225">
                <a:solidFill>
                  <a:schemeClr val="accent1"/>
                </a:solidFill>
              </a:ln>
            </p:spPr>
            <p:txBody>
              <a:bodyPr/>
              <a:lstStyle>
                <a:lvl1pPr marL="342900" indent="-342900" algn="l" defTabSz="457200" rtl="0" eaLnBrk="1" latinLnBrk="0" hangingPunct="1">
                  <a:spcBef>
                    <a:spcPct val="20000"/>
                  </a:spcBef>
                  <a:buFont typeface="Arial"/>
                  <a:buChar char="•"/>
                  <a:defRPr sz="3200" kern="1200">
                    <a:solidFill>
                      <a:schemeClr val="tx1"/>
                    </a:solidFill>
                    <a:latin typeface="Franklin Gothic Medium"/>
                    <a:ea typeface="+mn-ea"/>
                    <a:cs typeface="Franklin Gothic Medium"/>
                  </a:defRPr>
                </a:lvl1pPr>
                <a:lvl2pPr marL="742950" indent="-285750" algn="l" defTabSz="457200" rtl="0" eaLnBrk="1" latinLnBrk="0" hangingPunct="1">
                  <a:spcBef>
                    <a:spcPct val="20000"/>
                  </a:spcBef>
                  <a:buFont typeface="Arial"/>
                  <a:buChar char="–"/>
                  <a:defRPr sz="2800" kern="1200">
                    <a:solidFill>
                      <a:schemeClr val="tx1"/>
                    </a:solidFill>
                    <a:latin typeface="Franklin Gothic Medium"/>
                    <a:ea typeface="+mn-ea"/>
                    <a:cs typeface="Franklin Gothic Medium"/>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None/>
                  <a:defRPr/>
                </a:pPr>
                <a:r>
                  <a:rPr lang="en-US" sz="2000" dirty="0">
                    <a:solidFill>
                      <a:srgbClr val="C00000"/>
                    </a:solidFill>
                  </a:rPr>
                  <a:t> </a:t>
                </a:r>
                <a14:m>
                  <m:oMath xmlns:m="http://schemas.openxmlformats.org/officeDocument/2006/math">
                    <m:r>
                      <a:rPr lang="en-US" sz="2000" b="0" i="1" smtClean="0">
                        <a:solidFill>
                          <a:srgbClr val="C00000"/>
                        </a:solidFill>
                        <a:latin typeface="Cambria Math" panose="02040503050406030204" pitchFamily="18" charset="0"/>
                      </a:rPr>
                      <m:t>𝑞</m:t>
                    </m:r>
                    <m:r>
                      <a:rPr lang="en-US" sz="2000" i="1">
                        <a:solidFill>
                          <a:srgbClr val="C00000"/>
                        </a:solidFill>
                        <a:latin typeface="Cambria Math" panose="02040503050406030204" pitchFamily="18" charset="0"/>
                      </a:rPr>
                      <m:t> </m:t>
                    </m:r>
                  </m:oMath>
                </a14:m>
                <a:r>
                  <a:rPr lang="en-US" sz="2000" dirty="0"/>
                  <a:t>	“Garfield has black stripes”</a:t>
                </a:r>
              </a:p>
              <a:p>
                <a:pPr marL="57150" indent="0">
                  <a:buNone/>
                  <a:defRPr/>
                </a:pPr>
                <a:r>
                  <a:rPr lang="en-US" sz="2000" dirty="0">
                    <a:solidFill>
                      <a:srgbClr val="C00000"/>
                    </a:solidFill>
                  </a:rPr>
                  <a:t> </a:t>
                </a:r>
                <a14:m>
                  <m:oMath xmlns:m="http://schemas.openxmlformats.org/officeDocument/2006/math">
                    <m:r>
                      <a:rPr lang="en-US" sz="2000" b="0" i="1" smtClean="0">
                        <a:solidFill>
                          <a:srgbClr val="C00000"/>
                        </a:solidFill>
                        <a:latin typeface="Cambria Math" panose="02040503050406030204" pitchFamily="18" charset="0"/>
                      </a:rPr>
                      <m:t>𝑟</m:t>
                    </m:r>
                    <m:r>
                      <a:rPr lang="en-US" sz="2000" i="1">
                        <a:solidFill>
                          <a:srgbClr val="C00000"/>
                        </a:solidFill>
                        <a:latin typeface="Cambria Math" panose="02040503050406030204" pitchFamily="18" charset="0"/>
                      </a:rPr>
                      <m:t> </m:t>
                    </m:r>
                  </m:oMath>
                </a14:m>
                <a:r>
                  <a:rPr lang="en-US" sz="2000" dirty="0"/>
                  <a:t>	“Garfield is an orange cat”</a:t>
                </a:r>
              </a:p>
              <a:p>
                <a:pPr marL="57150" indent="0">
                  <a:buNone/>
                  <a:defRPr/>
                </a:pPr>
                <a:r>
                  <a:rPr lang="en-US" sz="2000" dirty="0">
                    <a:solidFill>
                      <a:srgbClr val="C00000"/>
                    </a:solidFill>
                  </a:rPr>
                  <a:t> </a:t>
                </a:r>
                <a14:m>
                  <m:oMath xmlns:m="http://schemas.openxmlformats.org/officeDocument/2006/math">
                    <m:r>
                      <a:rPr lang="en-US" sz="2000" b="0" i="1" smtClean="0">
                        <a:solidFill>
                          <a:srgbClr val="C00000"/>
                        </a:solidFill>
                        <a:latin typeface="Cambria Math" panose="02040503050406030204" pitchFamily="18" charset="0"/>
                      </a:rPr>
                      <m:t>𝑠</m:t>
                    </m:r>
                    <m:r>
                      <a:rPr lang="en-US" sz="2000" i="1">
                        <a:solidFill>
                          <a:srgbClr val="C00000"/>
                        </a:solidFill>
                        <a:latin typeface="Cambria Math" panose="02040503050406030204" pitchFamily="18" charset="0"/>
                      </a:rPr>
                      <m:t> </m:t>
                    </m:r>
                  </m:oMath>
                </a14:m>
                <a:r>
                  <a:rPr lang="en-US" sz="2000" dirty="0"/>
                  <a:t>	“Garfield likes lasagna”</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5299677" y="2216536"/>
                <a:ext cx="3629518" cy="1312553"/>
              </a:xfrm>
              <a:prstGeom prst="rect">
                <a:avLst/>
              </a:prstGeom>
              <a:blipFill>
                <a:blip r:embed="rId2"/>
                <a:stretch>
                  <a:fillRect t="-1887" r="-346"/>
                </a:stretch>
              </a:blipFill>
              <a:ln w="22225">
                <a:solidFill>
                  <a:schemeClr val="accent1"/>
                </a:solidFill>
              </a:ln>
            </p:spPr>
            <p:txBody>
              <a:bodyPr/>
              <a:lstStyle/>
              <a:p>
                <a:r>
                  <a:rPr lang="en-US">
                    <a:noFill/>
                  </a:rPr>
                  <a:t> </a:t>
                </a:r>
              </a:p>
            </p:txBody>
          </p:sp>
        </mc:Fallback>
      </mc:AlternateContent>
      <p:sp>
        <p:nvSpPr>
          <p:cNvPr id="9" name="Content Placeholder 2"/>
          <p:cNvSpPr txBox="1">
            <a:spLocks/>
          </p:cNvSpPr>
          <p:nvPr/>
        </p:nvSpPr>
        <p:spPr>
          <a:xfrm>
            <a:off x="699595" y="4037124"/>
            <a:ext cx="8229600" cy="84403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Franklin Gothic Medium"/>
                <a:ea typeface="+mn-ea"/>
                <a:cs typeface="Franklin Gothic Medium"/>
              </a:defRPr>
            </a:lvl1pPr>
            <a:lvl2pPr marL="742950" indent="-285750" algn="l" defTabSz="457200" rtl="0" eaLnBrk="1" latinLnBrk="0" hangingPunct="1">
              <a:spcBef>
                <a:spcPct val="20000"/>
              </a:spcBef>
              <a:buFont typeface="Arial"/>
              <a:buChar char="–"/>
              <a:defRPr sz="2800" kern="1200">
                <a:solidFill>
                  <a:schemeClr val="tx1"/>
                </a:solidFill>
                <a:latin typeface="Franklin Gothic Medium"/>
                <a:ea typeface="+mn-ea"/>
                <a:cs typeface="Franklin Gothic Medium"/>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lvl="0" indent="0">
              <a:buNone/>
              <a:defRPr/>
            </a:pPr>
            <a:r>
              <a:rPr lang="en-US" sz="2400" dirty="0">
                <a:solidFill>
                  <a:srgbClr val="002060"/>
                </a:solidFill>
              </a:rPr>
              <a:t>“Garfield has black stripes if he is an orange cat and likes lasagna, and he is an orange cat or does not like lasagna”</a:t>
            </a:r>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457200" y="953271"/>
                <a:ext cx="4357195" cy="308778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Franklin Gothic Medium"/>
                    <a:ea typeface="+mn-ea"/>
                    <a:cs typeface="Franklin Gothic Medium"/>
                  </a:defRPr>
                </a:lvl1pPr>
                <a:lvl2pPr marL="742950" indent="-285750" algn="l" defTabSz="457200" rtl="0" eaLnBrk="1" latinLnBrk="0" hangingPunct="1">
                  <a:spcBef>
                    <a:spcPct val="20000"/>
                  </a:spcBef>
                  <a:buFont typeface="Arial"/>
                  <a:buChar char="–"/>
                  <a:defRPr sz="2800" kern="1200">
                    <a:solidFill>
                      <a:schemeClr val="tx1"/>
                    </a:solidFill>
                    <a:latin typeface="Franklin Gothic Medium"/>
                    <a:ea typeface="+mn-ea"/>
                    <a:cs typeface="Franklin Gothic Medium"/>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Negation (not)	  	 	</a:t>
                </a:r>
                <a14:m>
                  <m:oMath xmlns:m="http://schemas.openxmlformats.org/officeDocument/2006/math">
                    <m:r>
                      <a:rPr lang="en-US" sz="2800" i="1" dirty="0">
                        <a:solidFill>
                          <a:srgbClr val="C00000"/>
                        </a:solidFill>
                        <a:latin typeface="Cambria Math" panose="02040503050406030204" pitchFamily="18" charset="0"/>
                      </a:rPr>
                      <m:t>¬</m:t>
                    </m:r>
                    <m:r>
                      <a:rPr lang="en-US" sz="2800" i="1" dirty="0">
                        <a:solidFill>
                          <a:srgbClr val="C00000"/>
                        </a:solidFill>
                        <a:latin typeface="Cambria Math" panose="02040503050406030204" pitchFamily="18" charset="0"/>
                      </a:rPr>
                      <m:t>𝑝</m:t>
                    </m:r>
                  </m:oMath>
                </a14:m>
                <a:endParaRPr lang="en-US" sz="2800" i="1" dirty="0">
                  <a:solidFill>
                    <a:srgbClr val="C00000"/>
                  </a:solidFill>
                </a:endParaRPr>
              </a:p>
              <a:p>
                <a:pPr marL="0" indent="0">
                  <a:buFont typeface="Arial"/>
                  <a:buNone/>
                </a:pPr>
                <a:r>
                  <a:rPr lang="en-US" sz="2800" dirty="0"/>
                  <a:t>Conjunction (and) </a:t>
                </a:r>
                <a:r>
                  <a:rPr lang="en-US" sz="1600" dirty="0"/>
                  <a:t> </a:t>
                </a:r>
                <a:r>
                  <a:rPr lang="en-US" sz="2800" dirty="0"/>
                  <a:t>   </a:t>
                </a:r>
                <a14:m>
                  <m:oMath xmlns:m="http://schemas.openxmlformats.org/officeDocument/2006/math">
                    <m:r>
                      <a:rPr lang="en-US" sz="2800" i="1">
                        <a:solidFill>
                          <a:srgbClr val="C00000"/>
                        </a:solidFill>
                        <a:latin typeface="Cambria Math" panose="02040503050406030204" pitchFamily="18" charset="0"/>
                      </a:rPr>
                      <m:t>𝑝</m:t>
                    </m:r>
                    <m:r>
                      <a:rPr lang="en-US" sz="2800" i="1" smtClean="0">
                        <a:solidFill>
                          <a:srgbClr val="C00000"/>
                        </a:solidFill>
                        <a:latin typeface="Cambria Math" charset="0"/>
                      </a:rPr>
                      <m:t> </m:t>
                    </m:r>
                    <m:r>
                      <a:rPr lang="en-US" sz="2800" i="1" smtClean="0">
                        <a:solidFill>
                          <a:srgbClr val="C00000"/>
                        </a:solidFill>
                        <a:latin typeface="Cambria Math" panose="02040503050406030204" pitchFamily="18" charset="0"/>
                      </a:rPr>
                      <m:t>∧</m:t>
                    </m:r>
                    <m:r>
                      <a:rPr lang="en-US" sz="2800" i="1" smtClean="0">
                        <a:solidFill>
                          <a:srgbClr val="C00000"/>
                        </a:solidFill>
                        <a:latin typeface="Cambria Math" charset="0"/>
                      </a:rPr>
                      <m:t> </m:t>
                    </m:r>
                    <m:r>
                      <a:rPr lang="en-US" sz="2800" i="1" smtClean="0">
                        <a:solidFill>
                          <a:srgbClr val="C00000"/>
                        </a:solidFill>
                        <a:latin typeface="Cambria Math" panose="02040503050406030204" pitchFamily="18" charset="0"/>
                      </a:rPr>
                      <m:t>𝑞</m:t>
                    </m:r>
                  </m:oMath>
                </a14:m>
                <a:endParaRPr lang="en-US" sz="2800" dirty="0">
                  <a:solidFill>
                    <a:srgbClr val="C00000"/>
                  </a:solidFill>
                </a:endParaRPr>
              </a:p>
              <a:p>
                <a:pPr marL="0" indent="0">
                  <a:buFont typeface="Arial"/>
                  <a:buNone/>
                </a:pPr>
                <a:r>
                  <a:rPr lang="en-US" sz="2800" dirty="0"/>
                  <a:t>Disjunction (or)	    </a:t>
                </a:r>
                <a14:m>
                  <m:oMath xmlns:m="http://schemas.openxmlformats.org/officeDocument/2006/math">
                    <m:r>
                      <a:rPr lang="en-US" sz="2800" i="1">
                        <a:solidFill>
                          <a:srgbClr val="C00000"/>
                        </a:solidFill>
                        <a:latin typeface="Cambria Math" panose="02040503050406030204" pitchFamily="18" charset="0"/>
                      </a:rPr>
                      <m:t>𝑝</m:t>
                    </m:r>
                    <m:r>
                      <a:rPr lang="en-US" sz="2800" i="1" smtClean="0">
                        <a:solidFill>
                          <a:srgbClr val="C00000"/>
                        </a:solidFill>
                        <a:latin typeface="Cambria Math" charset="0"/>
                      </a:rPr>
                      <m:t> </m:t>
                    </m:r>
                    <m:r>
                      <a:rPr lang="en-US" sz="2800" i="1">
                        <a:solidFill>
                          <a:srgbClr val="C00000"/>
                        </a:solidFill>
                        <a:latin typeface="Cambria Math" panose="02040503050406030204" pitchFamily="18" charset="0"/>
                      </a:rPr>
                      <m:t>∨</m:t>
                    </m:r>
                    <m:r>
                      <a:rPr lang="en-US" sz="2800" i="1" smtClean="0">
                        <a:solidFill>
                          <a:srgbClr val="C00000"/>
                        </a:solidFill>
                        <a:latin typeface="Cambria Math" charset="0"/>
                      </a:rPr>
                      <m:t> </m:t>
                    </m:r>
                    <m:r>
                      <a:rPr lang="en-US" sz="2800" i="1">
                        <a:solidFill>
                          <a:srgbClr val="C00000"/>
                        </a:solidFill>
                        <a:latin typeface="Cambria Math" panose="02040503050406030204" pitchFamily="18" charset="0"/>
                      </a:rPr>
                      <m:t>𝑞</m:t>
                    </m:r>
                  </m:oMath>
                </a14:m>
                <a:endParaRPr lang="en-US" sz="2800" dirty="0">
                  <a:solidFill>
                    <a:srgbClr val="C00000"/>
                  </a:solidFill>
                </a:endParaRPr>
              </a:p>
              <a:p>
                <a:pPr marL="0" indent="0">
                  <a:buFont typeface="Arial"/>
                  <a:buNone/>
                </a:pPr>
                <a:r>
                  <a:rPr lang="en-US" sz="2800" dirty="0"/>
                  <a:t>Exclusive Or			</a:t>
                </a:r>
                <a:r>
                  <a:rPr lang="en-US" sz="500" dirty="0"/>
                  <a:t> </a:t>
                </a:r>
                <a:r>
                  <a:rPr lang="en-US" sz="2800" dirty="0"/>
                  <a:t>    </a:t>
                </a:r>
                <a14:m>
                  <m:oMath xmlns:m="http://schemas.openxmlformats.org/officeDocument/2006/math">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𝑞</m:t>
                    </m:r>
                  </m:oMath>
                </a14:m>
                <a:endParaRPr lang="en-US" sz="2800" dirty="0">
                  <a:solidFill>
                    <a:srgbClr val="C00000"/>
                  </a:solidFill>
                </a:endParaRPr>
              </a:p>
              <a:p>
                <a:pPr marL="0" indent="0">
                  <a:buFont typeface="Arial"/>
                  <a:buNone/>
                </a:pPr>
                <a:r>
                  <a:rPr lang="en-US" sz="2800" dirty="0"/>
                  <a:t>Implication			    </a:t>
                </a:r>
                <a14:m>
                  <m:oMath xmlns:m="http://schemas.openxmlformats.org/officeDocument/2006/math">
                    <m:r>
                      <a:rPr lang="en-US" sz="2800" i="1">
                        <a:solidFill>
                          <a:srgbClr val="C00000"/>
                        </a:solidFill>
                        <a:latin typeface="Cambria Math" panose="02040503050406030204" pitchFamily="18" charset="0"/>
                      </a:rPr>
                      <m:t>𝑝</m:t>
                    </m:r>
                    <m:r>
                      <a:rPr lang="en-US" sz="2800" i="1" smtClean="0">
                        <a:solidFill>
                          <a:srgbClr val="C00000"/>
                        </a:solidFill>
                        <a:latin typeface="Cambria Math" charset="0"/>
                        <a:ea typeface="Cambria Math" charset="0"/>
                        <a:cs typeface="Cambria Math" charset="0"/>
                      </a:rPr>
                      <m:t>⟶</m:t>
                    </m:r>
                    <m:r>
                      <a:rPr lang="en-US" sz="2800" b="0" i="1" smtClean="0">
                        <a:solidFill>
                          <a:srgbClr val="C00000"/>
                        </a:solidFill>
                        <a:latin typeface="Cambria Math" panose="02040503050406030204" pitchFamily="18" charset="0"/>
                      </a:rPr>
                      <m:t>𝑟</m:t>
                    </m:r>
                  </m:oMath>
                </a14:m>
                <a:endParaRPr lang="en-US" sz="2800" i="1" dirty="0">
                  <a:solidFill>
                    <a:srgbClr val="C00000"/>
                  </a:solidFill>
                </a:endParaRPr>
              </a:p>
              <a:p>
                <a:pPr marL="0" indent="0">
                  <a:buFont typeface="Arial"/>
                  <a:buNone/>
                </a:pPr>
                <a:r>
                  <a:rPr lang="en-US" sz="2800" dirty="0"/>
                  <a:t>Biconditional		    </a:t>
                </a:r>
                <a14:m>
                  <m:oMath xmlns:m="http://schemas.openxmlformats.org/officeDocument/2006/math">
                    <m:r>
                      <a:rPr lang="en-US" sz="2800" i="1">
                        <a:solidFill>
                          <a:srgbClr val="C00000"/>
                        </a:solidFill>
                        <a:latin typeface="Cambria Math" panose="02040503050406030204" pitchFamily="18" charset="0"/>
                      </a:rPr>
                      <m:t>𝑝</m:t>
                    </m:r>
                    <m:r>
                      <a:rPr lang="en-US" sz="2800" i="1" smtClean="0">
                        <a:solidFill>
                          <a:srgbClr val="C00000"/>
                        </a:solidFill>
                        <a:latin typeface="Cambria Math" charset="0"/>
                        <a:ea typeface="Cambria Math" charset="0"/>
                        <a:cs typeface="Cambria Math" charset="0"/>
                      </a:rPr>
                      <m:t>⟷</m:t>
                    </m:r>
                    <m:r>
                      <a:rPr lang="en-US" sz="2800" b="0" i="1" smtClean="0">
                        <a:solidFill>
                          <a:srgbClr val="C00000"/>
                        </a:solidFill>
                        <a:latin typeface="Cambria Math" panose="02040503050406030204" pitchFamily="18" charset="0"/>
                      </a:rPr>
                      <m:t>𝑟</m:t>
                    </m:r>
                  </m:oMath>
                </a14:m>
                <a:endParaRPr lang="en-US" sz="2800" i="1" dirty="0">
                  <a:solidFill>
                    <a:schemeClr val="accent1"/>
                  </a:solidFill>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57200" y="953271"/>
                <a:ext cx="4357195" cy="3087780"/>
              </a:xfrm>
              <a:prstGeom prst="rect">
                <a:avLst/>
              </a:prstGeom>
              <a:blipFill>
                <a:blip r:embed="rId3"/>
                <a:stretch>
                  <a:fillRect l="-3198" t="-1633" b="-4898"/>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C3152830-876D-B64D-8CB9-98833BB306C8}"/>
              </a:ext>
            </a:extLst>
          </p:cNvPr>
          <p:cNvCxnSpPr>
            <a:cxnSpLocks/>
          </p:cNvCxnSpPr>
          <p:nvPr/>
        </p:nvCxnSpPr>
        <p:spPr>
          <a:xfrm>
            <a:off x="4196194" y="4932249"/>
            <a:ext cx="0" cy="396693"/>
          </a:xfrm>
          <a:prstGeom prst="straightConnector1">
            <a:avLst/>
          </a:prstGeom>
          <a:ln w="63500">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2CD53CF-7368-B94C-B72B-01C813F6386B}"/>
              </a:ext>
            </a:extLst>
          </p:cNvPr>
          <p:cNvSpPr txBox="1"/>
          <p:nvPr/>
        </p:nvSpPr>
        <p:spPr>
          <a:xfrm>
            <a:off x="2489850" y="5328942"/>
            <a:ext cx="3419526" cy="400110"/>
          </a:xfrm>
          <a:prstGeom prst="rect">
            <a:avLst/>
          </a:prstGeom>
          <a:noFill/>
        </p:spPr>
        <p:txBody>
          <a:bodyPr wrap="none" rtlCol="0">
            <a:spAutoFit/>
          </a:bodyPr>
          <a:lstStyle/>
          <a:p>
            <a:r>
              <a:rPr lang="en-US" sz="2000" dirty="0"/>
              <a:t>(q if (r and s)) and (r or (not s))</a:t>
            </a:r>
            <a:endParaRPr lang="en-US" sz="2000" dirty="0">
              <a:latin typeface="Franklin Gothic Medium"/>
              <a:cs typeface="Franklin Gothic Medium"/>
            </a:endParaRPr>
          </a:p>
        </p:txBody>
      </p:sp>
    </p:spTree>
    <p:extLst>
      <p:ext uri="{BB962C8B-B14F-4D97-AF65-F5344CB8AC3E}">
        <p14:creationId xmlns:p14="http://schemas.microsoft.com/office/powerpoint/2010/main" val="892053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Connectives</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5299677" y="2216536"/>
                <a:ext cx="3629518" cy="1312553"/>
              </a:xfrm>
              <a:prstGeom prst="rect">
                <a:avLst/>
              </a:prstGeom>
              <a:ln w="22225">
                <a:solidFill>
                  <a:schemeClr val="accent1"/>
                </a:solidFill>
              </a:ln>
            </p:spPr>
            <p:txBody>
              <a:bodyPr/>
              <a:lstStyle>
                <a:lvl1pPr marL="342900" indent="-342900" algn="l" defTabSz="457200" rtl="0" eaLnBrk="1" latinLnBrk="0" hangingPunct="1">
                  <a:spcBef>
                    <a:spcPct val="20000"/>
                  </a:spcBef>
                  <a:buFont typeface="Arial"/>
                  <a:buChar char="•"/>
                  <a:defRPr sz="3200" kern="1200">
                    <a:solidFill>
                      <a:schemeClr val="tx1"/>
                    </a:solidFill>
                    <a:latin typeface="Franklin Gothic Medium"/>
                    <a:ea typeface="+mn-ea"/>
                    <a:cs typeface="Franklin Gothic Medium"/>
                  </a:defRPr>
                </a:lvl1pPr>
                <a:lvl2pPr marL="742950" indent="-285750" algn="l" defTabSz="457200" rtl="0" eaLnBrk="1" latinLnBrk="0" hangingPunct="1">
                  <a:spcBef>
                    <a:spcPct val="20000"/>
                  </a:spcBef>
                  <a:buFont typeface="Arial"/>
                  <a:buChar char="–"/>
                  <a:defRPr sz="2800" kern="1200">
                    <a:solidFill>
                      <a:schemeClr val="tx1"/>
                    </a:solidFill>
                    <a:latin typeface="Franklin Gothic Medium"/>
                    <a:ea typeface="+mn-ea"/>
                    <a:cs typeface="Franklin Gothic Medium"/>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None/>
                  <a:defRPr/>
                </a:pPr>
                <a:r>
                  <a:rPr lang="en-US" sz="2000" dirty="0">
                    <a:solidFill>
                      <a:srgbClr val="C00000"/>
                    </a:solidFill>
                  </a:rPr>
                  <a:t> </a:t>
                </a:r>
                <a14:m>
                  <m:oMath xmlns:m="http://schemas.openxmlformats.org/officeDocument/2006/math">
                    <m:r>
                      <a:rPr lang="en-US" sz="2000" b="0" i="1" smtClean="0">
                        <a:solidFill>
                          <a:srgbClr val="C00000"/>
                        </a:solidFill>
                        <a:latin typeface="Cambria Math" panose="02040503050406030204" pitchFamily="18" charset="0"/>
                      </a:rPr>
                      <m:t>𝑞</m:t>
                    </m:r>
                    <m:r>
                      <a:rPr lang="en-US" sz="2000" i="1">
                        <a:solidFill>
                          <a:srgbClr val="C00000"/>
                        </a:solidFill>
                        <a:latin typeface="Cambria Math" panose="02040503050406030204" pitchFamily="18" charset="0"/>
                      </a:rPr>
                      <m:t> </m:t>
                    </m:r>
                  </m:oMath>
                </a14:m>
                <a:r>
                  <a:rPr lang="en-US" sz="2000" dirty="0"/>
                  <a:t>	“Garfield has black stripes”</a:t>
                </a:r>
              </a:p>
              <a:p>
                <a:pPr marL="57150" indent="0">
                  <a:buNone/>
                  <a:defRPr/>
                </a:pPr>
                <a:r>
                  <a:rPr lang="en-US" sz="2000" dirty="0">
                    <a:solidFill>
                      <a:srgbClr val="C00000"/>
                    </a:solidFill>
                  </a:rPr>
                  <a:t> </a:t>
                </a:r>
                <a14:m>
                  <m:oMath xmlns:m="http://schemas.openxmlformats.org/officeDocument/2006/math">
                    <m:r>
                      <a:rPr lang="en-US" sz="2000" b="0" i="1" smtClean="0">
                        <a:solidFill>
                          <a:srgbClr val="C00000"/>
                        </a:solidFill>
                        <a:latin typeface="Cambria Math" panose="02040503050406030204" pitchFamily="18" charset="0"/>
                      </a:rPr>
                      <m:t>𝑟</m:t>
                    </m:r>
                    <m:r>
                      <a:rPr lang="en-US" sz="2000" i="1">
                        <a:solidFill>
                          <a:srgbClr val="C00000"/>
                        </a:solidFill>
                        <a:latin typeface="Cambria Math" panose="02040503050406030204" pitchFamily="18" charset="0"/>
                      </a:rPr>
                      <m:t> </m:t>
                    </m:r>
                  </m:oMath>
                </a14:m>
                <a:r>
                  <a:rPr lang="en-US" sz="2000" dirty="0"/>
                  <a:t>	“Garfield is an orange cat”</a:t>
                </a:r>
              </a:p>
              <a:p>
                <a:pPr marL="57150" indent="0">
                  <a:buNone/>
                  <a:defRPr/>
                </a:pPr>
                <a:r>
                  <a:rPr lang="en-US" sz="2000" dirty="0">
                    <a:solidFill>
                      <a:srgbClr val="C00000"/>
                    </a:solidFill>
                  </a:rPr>
                  <a:t> </a:t>
                </a:r>
                <a14:m>
                  <m:oMath xmlns:m="http://schemas.openxmlformats.org/officeDocument/2006/math">
                    <m:r>
                      <a:rPr lang="en-US" sz="2000" b="0" i="1" smtClean="0">
                        <a:solidFill>
                          <a:srgbClr val="C00000"/>
                        </a:solidFill>
                        <a:latin typeface="Cambria Math" panose="02040503050406030204" pitchFamily="18" charset="0"/>
                      </a:rPr>
                      <m:t>𝑠</m:t>
                    </m:r>
                    <m:r>
                      <a:rPr lang="en-US" sz="2000" i="1">
                        <a:solidFill>
                          <a:srgbClr val="C00000"/>
                        </a:solidFill>
                        <a:latin typeface="Cambria Math" panose="02040503050406030204" pitchFamily="18" charset="0"/>
                      </a:rPr>
                      <m:t> </m:t>
                    </m:r>
                  </m:oMath>
                </a14:m>
                <a:r>
                  <a:rPr lang="en-US" sz="2000" dirty="0"/>
                  <a:t>	“Garfield likes lasagna”</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5299677" y="2216536"/>
                <a:ext cx="3629518" cy="1312553"/>
              </a:xfrm>
              <a:prstGeom prst="rect">
                <a:avLst/>
              </a:prstGeom>
              <a:blipFill>
                <a:blip r:embed="rId2"/>
                <a:stretch>
                  <a:fillRect t="-1887" r="-346"/>
                </a:stretch>
              </a:blipFill>
              <a:ln w="22225">
                <a:solidFill>
                  <a:schemeClr val="accent1"/>
                </a:solidFill>
              </a:ln>
            </p:spPr>
            <p:txBody>
              <a:bodyPr/>
              <a:lstStyle/>
              <a:p>
                <a:r>
                  <a:rPr lang="en-US">
                    <a:noFill/>
                  </a:rPr>
                  <a:t> </a:t>
                </a:r>
              </a:p>
            </p:txBody>
          </p:sp>
        </mc:Fallback>
      </mc:AlternateContent>
      <p:sp>
        <p:nvSpPr>
          <p:cNvPr id="9" name="Content Placeholder 2"/>
          <p:cNvSpPr txBox="1">
            <a:spLocks/>
          </p:cNvSpPr>
          <p:nvPr/>
        </p:nvSpPr>
        <p:spPr>
          <a:xfrm>
            <a:off x="699595" y="4037124"/>
            <a:ext cx="8229600" cy="84403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Franklin Gothic Medium"/>
                <a:ea typeface="+mn-ea"/>
                <a:cs typeface="Franklin Gothic Medium"/>
              </a:defRPr>
            </a:lvl1pPr>
            <a:lvl2pPr marL="742950" indent="-285750" algn="l" defTabSz="457200" rtl="0" eaLnBrk="1" latinLnBrk="0" hangingPunct="1">
              <a:spcBef>
                <a:spcPct val="20000"/>
              </a:spcBef>
              <a:buFont typeface="Arial"/>
              <a:buChar char="–"/>
              <a:defRPr sz="2800" kern="1200">
                <a:solidFill>
                  <a:schemeClr val="tx1"/>
                </a:solidFill>
                <a:latin typeface="Franklin Gothic Medium"/>
                <a:ea typeface="+mn-ea"/>
                <a:cs typeface="Franklin Gothic Medium"/>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lvl="0" indent="0">
              <a:buNone/>
              <a:defRPr/>
            </a:pPr>
            <a:r>
              <a:rPr lang="en-US" sz="2400" dirty="0">
                <a:solidFill>
                  <a:srgbClr val="002060"/>
                </a:solidFill>
              </a:rPr>
              <a:t>“Garfield has black stripes if he is an orange cat and likes lasagna, and he is an orange cat or does not like lasagna”</a:t>
            </a:r>
          </a:p>
        </p:txBody>
      </p:sp>
      <p:cxnSp>
        <p:nvCxnSpPr>
          <p:cNvPr id="10" name="Straight Arrow Connector 9"/>
          <p:cNvCxnSpPr>
            <a:cxnSpLocks/>
          </p:cNvCxnSpPr>
          <p:nvPr/>
        </p:nvCxnSpPr>
        <p:spPr>
          <a:xfrm>
            <a:off x="4196194" y="4932249"/>
            <a:ext cx="0" cy="396693"/>
          </a:xfrm>
          <a:prstGeom prst="straightConnector1">
            <a:avLst/>
          </a:prstGeom>
          <a:ln w="63500">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p:cNvSpPr txBox="1">
                <a:spLocks/>
              </p:cNvSpPr>
              <p:nvPr/>
            </p:nvSpPr>
            <p:spPr>
              <a:xfrm>
                <a:off x="457200" y="953271"/>
                <a:ext cx="4357195" cy="308778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Franklin Gothic Medium"/>
                    <a:ea typeface="+mn-ea"/>
                    <a:cs typeface="Franklin Gothic Medium"/>
                  </a:defRPr>
                </a:lvl1pPr>
                <a:lvl2pPr marL="742950" indent="-285750" algn="l" defTabSz="457200" rtl="0" eaLnBrk="1" latinLnBrk="0" hangingPunct="1">
                  <a:spcBef>
                    <a:spcPct val="20000"/>
                  </a:spcBef>
                  <a:buFont typeface="Arial"/>
                  <a:buChar char="–"/>
                  <a:defRPr sz="2800" kern="1200">
                    <a:solidFill>
                      <a:schemeClr val="tx1"/>
                    </a:solidFill>
                    <a:latin typeface="Franklin Gothic Medium"/>
                    <a:ea typeface="+mn-ea"/>
                    <a:cs typeface="Franklin Gothic Medium"/>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Negation (not)	  	 	</a:t>
                </a:r>
                <a14:m>
                  <m:oMath xmlns:m="http://schemas.openxmlformats.org/officeDocument/2006/math">
                    <m:r>
                      <a:rPr lang="en-US" sz="2800" i="1" dirty="0">
                        <a:solidFill>
                          <a:srgbClr val="C00000"/>
                        </a:solidFill>
                        <a:latin typeface="Cambria Math" panose="02040503050406030204" pitchFamily="18" charset="0"/>
                      </a:rPr>
                      <m:t>¬</m:t>
                    </m:r>
                    <m:r>
                      <a:rPr lang="en-US" sz="2800" i="1" dirty="0">
                        <a:solidFill>
                          <a:srgbClr val="C00000"/>
                        </a:solidFill>
                        <a:latin typeface="Cambria Math" panose="02040503050406030204" pitchFamily="18" charset="0"/>
                      </a:rPr>
                      <m:t>𝑝</m:t>
                    </m:r>
                  </m:oMath>
                </a14:m>
                <a:endParaRPr lang="en-US" sz="2800" i="1" dirty="0">
                  <a:solidFill>
                    <a:srgbClr val="C00000"/>
                  </a:solidFill>
                </a:endParaRPr>
              </a:p>
              <a:p>
                <a:pPr marL="0" indent="0">
                  <a:buFont typeface="Arial"/>
                  <a:buNone/>
                </a:pPr>
                <a:r>
                  <a:rPr lang="en-US" sz="2800" dirty="0"/>
                  <a:t>Conjunction (and) </a:t>
                </a:r>
                <a:r>
                  <a:rPr lang="en-US" sz="1600" dirty="0"/>
                  <a:t> </a:t>
                </a:r>
                <a:r>
                  <a:rPr lang="en-US" sz="2800" dirty="0"/>
                  <a:t>   </a:t>
                </a:r>
                <a14:m>
                  <m:oMath xmlns:m="http://schemas.openxmlformats.org/officeDocument/2006/math">
                    <m:r>
                      <a:rPr lang="en-US" sz="2800" i="1">
                        <a:solidFill>
                          <a:srgbClr val="C00000"/>
                        </a:solidFill>
                        <a:latin typeface="Cambria Math" panose="02040503050406030204" pitchFamily="18" charset="0"/>
                      </a:rPr>
                      <m:t>𝑝</m:t>
                    </m:r>
                    <m:r>
                      <a:rPr lang="en-US" sz="2800" i="1" smtClean="0">
                        <a:solidFill>
                          <a:srgbClr val="C00000"/>
                        </a:solidFill>
                        <a:latin typeface="Cambria Math" charset="0"/>
                      </a:rPr>
                      <m:t> </m:t>
                    </m:r>
                    <m:r>
                      <a:rPr lang="en-US" sz="2800" i="1" smtClean="0">
                        <a:solidFill>
                          <a:srgbClr val="C00000"/>
                        </a:solidFill>
                        <a:latin typeface="Cambria Math" panose="02040503050406030204" pitchFamily="18" charset="0"/>
                      </a:rPr>
                      <m:t>∧</m:t>
                    </m:r>
                    <m:r>
                      <a:rPr lang="en-US" sz="2800" i="1" smtClean="0">
                        <a:solidFill>
                          <a:srgbClr val="C00000"/>
                        </a:solidFill>
                        <a:latin typeface="Cambria Math" charset="0"/>
                      </a:rPr>
                      <m:t> </m:t>
                    </m:r>
                    <m:r>
                      <a:rPr lang="en-US" sz="2800" i="1" smtClean="0">
                        <a:solidFill>
                          <a:srgbClr val="C00000"/>
                        </a:solidFill>
                        <a:latin typeface="Cambria Math" panose="02040503050406030204" pitchFamily="18" charset="0"/>
                      </a:rPr>
                      <m:t>𝑞</m:t>
                    </m:r>
                  </m:oMath>
                </a14:m>
                <a:endParaRPr lang="en-US" sz="2800" dirty="0">
                  <a:solidFill>
                    <a:srgbClr val="C00000"/>
                  </a:solidFill>
                </a:endParaRPr>
              </a:p>
              <a:p>
                <a:pPr marL="0" indent="0">
                  <a:buFont typeface="Arial"/>
                  <a:buNone/>
                </a:pPr>
                <a:r>
                  <a:rPr lang="en-US" sz="2800" dirty="0"/>
                  <a:t>Disjunction (or)	    </a:t>
                </a:r>
                <a14:m>
                  <m:oMath xmlns:m="http://schemas.openxmlformats.org/officeDocument/2006/math">
                    <m:r>
                      <a:rPr lang="en-US" sz="2800" i="1">
                        <a:solidFill>
                          <a:srgbClr val="C00000"/>
                        </a:solidFill>
                        <a:latin typeface="Cambria Math" panose="02040503050406030204" pitchFamily="18" charset="0"/>
                      </a:rPr>
                      <m:t>𝑝</m:t>
                    </m:r>
                    <m:r>
                      <a:rPr lang="en-US" sz="2800" i="1" smtClean="0">
                        <a:solidFill>
                          <a:srgbClr val="C00000"/>
                        </a:solidFill>
                        <a:latin typeface="Cambria Math" charset="0"/>
                      </a:rPr>
                      <m:t> </m:t>
                    </m:r>
                    <m:r>
                      <a:rPr lang="en-US" sz="2800" i="1">
                        <a:solidFill>
                          <a:srgbClr val="C00000"/>
                        </a:solidFill>
                        <a:latin typeface="Cambria Math" panose="02040503050406030204" pitchFamily="18" charset="0"/>
                      </a:rPr>
                      <m:t>∨</m:t>
                    </m:r>
                    <m:r>
                      <a:rPr lang="en-US" sz="2800" i="1" smtClean="0">
                        <a:solidFill>
                          <a:srgbClr val="C00000"/>
                        </a:solidFill>
                        <a:latin typeface="Cambria Math" charset="0"/>
                      </a:rPr>
                      <m:t> </m:t>
                    </m:r>
                    <m:r>
                      <a:rPr lang="en-US" sz="2800" i="1">
                        <a:solidFill>
                          <a:srgbClr val="C00000"/>
                        </a:solidFill>
                        <a:latin typeface="Cambria Math" panose="02040503050406030204" pitchFamily="18" charset="0"/>
                      </a:rPr>
                      <m:t>𝑞</m:t>
                    </m:r>
                  </m:oMath>
                </a14:m>
                <a:endParaRPr lang="en-US" sz="2800" dirty="0">
                  <a:solidFill>
                    <a:srgbClr val="C00000"/>
                  </a:solidFill>
                </a:endParaRPr>
              </a:p>
              <a:p>
                <a:pPr marL="0" indent="0">
                  <a:buFont typeface="Arial"/>
                  <a:buNone/>
                </a:pPr>
                <a:r>
                  <a:rPr lang="en-US" sz="2800" dirty="0"/>
                  <a:t>Exclusive Or			</a:t>
                </a:r>
                <a:r>
                  <a:rPr lang="en-US" sz="500" dirty="0"/>
                  <a:t> </a:t>
                </a:r>
                <a:r>
                  <a:rPr lang="en-US" sz="2800" dirty="0"/>
                  <a:t>    </a:t>
                </a:r>
                <a14:m>
                  <m:oMath xmlns:m="http://schemas.openxmlformats.org/officeDocument/2006/math">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𝑞</m:t>
                    </m:r>
                  </m:oMath>
                </a14:m>
                <a:endParaRPr lang="en-US" sz="2800" dirty="0">
                  <a:solidFill>
                    <a:srgbClr val="C00000"/>
                  </a:solidFill>
                </a:endParaRPr>
              </a:p>
              <a:p>
                <a:pPr marL="0" indent="0">
                  <a:buFont typeface="Arial"/>
                  <a:buNone/>
                </a:pPr>
                <a:r>
                  <a:rPr lang="en-US" sz="2800" dirty="0"/>
                  <a:t>Implication			    </a:t>
                </a:r>
                <a14:m>
                  <m:oMath xmlns:m="http://schemas.openxmlformats.org/officeDocument/2006/math">
                    <m:r>
                      <a:rPr lang="en-US" sz="2800" i="1">
                        <a:solidFill>
                          <a:srgbClr val="C00000"/>
                        </a:solidFill>
                        <a:latin typeface="Cambria Math" panose="02040503050406030204" pitchFamily="18" charset="0"/>
                      </a:rPr>
                      <m:t>𝑝</m:t>
                    </m:r>
                    <m:r>
                      <a:rPr lang="en-US" sz="2800" i="1" smtClean="0">
                        <a:solidFill>
                          <a:srgbClr val="C00000"/>
                        </a:solidFill>
                        <a:latin typeface="Cambria Math" charset="0"/>
                        <a:ea typeface="Cambria Math" charset="0"/>
                        <a:cs typeface="Cambria Math" charset="0"/>
                      </a:rPr>
                      <m:t>⟶</m:t>
                    </m:r>
                    <m:r>
                      <a:rPr lang="en-US" sz="2800" b="0" i="1" smtClean="0">
                        <a:solidFill>
                          <a:srgbClr val="C00000"/>
                        </a:solidFill>
                        <a:latin typeface="Cambria Math" panose="02040503050406030204" pitchFamily="18" charset="0"/>
                      </a:rPr>
                      <m:t>𝑟</m:t>
                    </m:r>
                  </m:oMath>
                </a14:m>
                <a:endParaRPr lang="en-US" sz="2800" i="1" dirty="0">
                  <a:solidFill>
                    <a:srgbClr val="C00000"/>
                  </a:solidFill>
                </a:endParaRPr>
              </a:p>
              <a:p>
                <a:pPr marL="0" indent="0">
                  <a:buFont typeface="Arial"/>
                  <a:buNone/>
                </a:pPr>
                <a:r>
                  <a:rPr lang="en-US" sz="2800" dirty="0"/>
                  <a:t>Biconditional		    </a:t>
                </a:r>
                <a14:m>
                  <m:oMath xmlns:m="http://schemas.openxmlformats.org/officeDocument/2006/math">
                    <m:r>
                      <a:rPr lang="en-US" sz="2800" i="1">
                        <a:solidFill>
                          <a:srgbClr val="C00000"/>
                        </a:solidFill>
                        <a:latin typeface="Cambria Math" panose="02040503050406030204" pitchFamily="18" charset="0"/>
                      </a:rPr>
                      <m:t>𝑝</m:t>
                    </m:r>
                    <m:r>
                      <a:rPr lang="en-US" sz="2800" i="1" smtClean="0">
                        <a:solidFill>
                          <a:srgbClr val="C00000"/>
                        </a:solidFill>
                        <a:latin typeface="Cambria Math" charset="0"/>
                        <a:ea typeface="Cambria Math" charset="0"/>
                        <a:cs typeface="Cambria Math" charset="0"/>
                      </a:rPr>
                      <m:t>⟷</m:t>
                    </m:r>
                    <m:r>
                      <a:rPr lang="en-US" sz="2800" b="0" i="1" smtClean="0">
                        <a:solidFill>
                          <a:srgbClr val="C00000"/>
                        </a:solidFill>
                        <a:latin typeface="Cambria Math" panose="02040503050406030204" pitchFamily="18" charset="0"/>
                      </a:rPr>
                      <m:t>𝑟</m:t>
                    </m:r>
                  </m:oMath>
                </a14:m>
                <a:endParaRPr lang="en-US" sz="2800" i="1" dirty="0">
                  <a:solidFill>
                    <a:schemeClr val="accent1"/>
                  </a:solidFill>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57200" y="953271"/>
                <a:ext cx="4357195" cy="3087780"/>
              </a:xfrm>
              <a:prstGeom prst="rect">
                <a:avLst/>
              </a:prstGeom>
              <a:blipFill>
                <a:blip r:embed="rId3"/>
                <a:stretch>
                  <a:fillRect l="-3198" t="-1633" b="-4898"/>
                </a:stretch>
              </a:blipFill>
            </p:spPr>
            <p:txBody>
              <a:bodyPr/>
              <a:lstStyle/>
              <a:p>
                <a:r>
                  <a:rPr lang="en-US">
                    <a:noFill/>
                  </a:rPr>
                  <a:t> </a:t>
                </a:r>
              </a:p>
            </p:txBody>
          </p:sp>
        </mc:Fallback>
      </mc:AlternateContent>
      <p:sp>
        <p:nvSpPr>
          <p:cNvPr id="12" name="TextBox 11"/>
          <p:cNvSpPr txBox="1"/>
          <p:nvPr/>
        </p:nvSpPr>
        <p:spPr>
          <a:xfrm>
            <a:off x="2489850" y="5328942"/>
            <a:ext cx="3419526" cy="400110"/>
          </a:xfrm>
          <a:prstGeom prst="rect">
            <a:avLst/>
          </a:prstGeom>
          <a:noFill/>
        </p:spPr>
        <p:txBody>
          <a:bodyPr wrap="none" rtlCol="0">
            <a:spAutoFit/>
          </a:bodyPr>
          <a:lstStyle/>
          <a:p>
            <a:r>
              <a:rPr lang="en-US" sz="2000" dirty="0"/>
              <a:t>(q if (r and s)) and (r or (not s))</a:t>
            </a:r>
            <a:endParaRPr lang="en-US" sz="2000" dirty="0">
              <a:latin typeface="Franklin Gothic Medium"/>
              <a:cs typeface="Franklin Gothic Medium"/>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B13A002-EB94-1741-BC6C-760FF19AD82A}"/>
                  </a:ext>
                </a:extLst>
              </p:cNvPr>
              <p:cNvSpPr txBox="1"/>
              <p:nvPr/>
            </p:nvSpPr>
            <p:spPr>
              <a:xfrm>
                <a:off x="2869762" y="6169089"/>
                <a:ext cx="2735044" cy="400110"/>
              </a:xfrm>
              <a:prstGeom prst="rect">
                <a:avLst/>
              </a:prstGeom>
              <a:noFill/>
            </p:spPr>
            <p:txBody>
              <a:bodyPr wrap="none" rtlCol="0">
                <a:spAutoFit/>
              </a:bodyPr>
              <a:lstStyle/>
              <a:p>
                <a:r>
                  <a:rPr lang="en-US" sz="2000" dirty="0">
                    <a:solidFill>
                      <a:schemeClr val="tx1"/>
                    </a:solidFill>
                    <a:latin typeface="Franklin Gothic Medium"/>
                    <a:cs typeface="Franklin Gothic Medium"/>
                  </a:rPr>
                  <a:t>(</a:t>
                </a:r>
                <a:r>
                  <a:rPr lang="en-US" sz="2000" dirty="0">
                    <a:latin typeface="Franklin Gothic Medium"/>
                    <a:cs typeface="Franklin Gothic Medium"/>
                  </a:rPr>
                  <a:t>(</a:t>
                </a:r>
                <a:r>
                  <a:rPr lang="en-US" sz="2000" dirty="0"/>
                  <a:t>r</a:t>
                </a:r>
                <a:r>
                  <a:rPr lang="en-US" sz="2000" dirty="0">
                    <a:latin typeface="Franklin Gothic Medium"/>
                    <a:cs typeface="Franklin Gothic Medium"/>
                  </a:rPr>
                  <a:t> </a:t>
                </a:r>
                <a14:m>
                  <m:oMath xmlns:m="http://schemas.openxmlformats.org/officeDocument/2006/math">
                    <m:r>
                      <a:rPr lang="en-US" sz="2000" i="1" dirty="0">
                        <a:solidFill>
                          <a:prstClr val="black"/>
                        </a:solidFill>
                        <a:latin typeface="Cambria Math"/>
                        <a:ea typeface="Droid Serif" pitchFamily="18" charset="0"/>
                        <a:cs typeface="Droid Serif" pitchFamily="18" charset="0"/>
                      </a:rPr>
                      <m:t>∧</m:t>
                    </m:r>
                  </m:oMath>
                </a14:m>
                <a:r>
                  <a:rPr lang="en-US" sz="2000" dirty="0">
                    <a:latin typeface="Franklin Gothic Medium"/>
                    <a:cs typeface="Franklin Gothic Medium"/>
                  </a:rPr>
                  <a:t> </a:t>
                </a:r>
                <a:r>
                  <a:rPr lang="en-US" sz="2000" dirty="0"/>
                  <a:t>s</a:t>
                </a:r>
                <a:r>
                  <a:rPr lang="en-US" sz="2000" dirty="0">
                    <a:latin typeface="Franklin Gothic Medium"/>
                    <a:cs typeface="Franklin Gothic Medium"/>
                  </a:rPr>
                  <a:t>)</a:t>
                </a:r>
                <a:r>
                  <a:rPr lang="en-US" sz="2000" dirty="0">
                    <a:solidFill>
                      <a:schemeClr val="tx1"/>
                    </a:solidFill>
                    <a:latin typeface="Franklin Gothic Medium"/>
                    <a:cs typeface="Franklin Gothic Medium"/>
                  </a:rPr>
                  <a:t> </a:t>
                </a:r>
                <a14:m>
                  <m:oMath xmlns:m="http://schemas.openxmlformats.org/officeDocument/2006/math">
                    <m:r>
                      <a:rPr lang="en-US" sz="2000" b="0" i="1">
                        <a:solidFill>
                          <a:schemeClr val="tx1"/>
                        </a:solidFill>
                        <a:latin typeface="Cambria Math" charset="0"/>
                        <a:ea typeface="Cambria Math" charset="0"/>
                        <a:cs typeface="Cambria Math" charset="0"/>
                      </a:rPr>
                      <m:t>⟶</m:t>
                    </m:r>
                  </m:oMath>
                </a14:m>
                <a:r>
                  <a:rPr lang="en-US" sz="2000" dirty="0">
                    <a:latin typeface="Franklin Gothic Medium"/>
                    <a:cs typeface="Franklin Gothic Medium"/>
                  </a:rPr>
                  <a:t> </a:t>
                </a:r>
                <a:r>
                  <a:rPr lang="en-US" sz="2000" dirty="0"/>
                  <a:t>q</a:t>
                </a:r>
                <a:r>
                  <a:rPr lang="en-US" sz="2000" dirty="0">
                    <a:latin typeface="Franklin Gothic Medium"/>
                    <a:cs typeface="Franklin Gothic Medium"/>
                  </a:rPr>
                  <a:t>) </a:t>
                </a:r>
                <a14:m>
                  <m:oMath xmlns:m="http://schemas.openxmlformats.org/officeDocument/2006/math">
                    <m:r>
                      <a:rPr lang="en-US" sz="2000" b="0" i="1" dirty="0">
                        <a:solidFill>
                          <a:prstClr val="black"/>
                        </a:solidFill>
                        <a:latin typeface="Cambria Math"/>
                        <a:ea typeface="Droid Serif" pitchFamily="18" charset="0"/>
                        <a:cs typeface="Droid Serif" pitchFamily="18" charset="0"/>
                      </a:rPr>
                      <m:t>∧</m:t>
                    </m:r>
                  </m:oMath>
                </a14:m>
                <a:r>
                  <a:rPr lang="en-US" sz="2000" dirty="0">
                    <a:latin typeface="Franklin Gothic Medium"/>
                    <a:cs typeface="Franklin Gothic Medium"/>
                  </a:rPr>
                  <a:t> (</a:t>
                </a:r>
                <a:r>
                  <a:rPr lang="en-US" sz="2000" dirty="0"/>
                  <a:t>r</a:t>
                </a:r>
                <a:r>
                  <a:rPr lang="en-US" sz="2000" dirty="0">
                    <a:latin typeface="Franklin Gothic Medium"/>
                    <a:cs typeface="Franklin Gothic Medium"/>
                  </a:rPr>
                  <a:t> </a:t>
                </a:r>
                <a14:m>
                  <m:oMath xmlns:m="http://schemas.openxmlformats.org/officeDocument/2006/math">
                    <m:r>
                      <a:rPr lang="en-US" sz="2000" b="0" i="1" dirty="0">
                        <a:solidFill>
                          <a:prstClr val="black"/>
                        </a:solidFill>
                        <a:latin typeface="Cambria Math"/>
                        <a:ea typeface="Droid Serif" pitchFamily="18" charset="0"/>
                        <a:cs typeface="Droid Serif" pitchFamily="18" charset="0"/>
                      </a:rPr>
                      <m:t>∨</m:t>
                    </m:r>
                  </m:oMath>
                </a14:m>
                <a:r>
                  <a:rPr lang="en-US" sz="2000" dirty="0">
                    <a:latin typeface="Franklin Gothic Medium"/>
                    <a:cs typeface="Franklin Gothic Medium"/>
                  </a:rPr>
                  <a:t> </a:t>
                </a:r>
                <a14:m>
                  <m:oMath xmlns:m="http://schemas.openxmlformats.org/officeDocument/2006/math">
                    <m:r>
                      <a:rPr lang="en-US" sz="2000" b="0" i="1" dirty="0" smtClean="0">
                        <a:solidFill>
                          <a:schemeClr val="tx1"/>
                        </a:solidFill>
                        <a:latin typeface="Cambria Math" panose="02040503050406030204" pitchFamily="18" charset="0"/>
                      </a:rPr>
                      <m:t>¬</m:t>
                    </m:r>
                  </m:oMath>
                </a14:m>
                <a:r>
                  <a:rPr lang="en-US" sz="2000" dirty="0"/>
                  <a:t>s</a:t>
                </a:r>
                <a:r>
                  <a:rPr lang="en-US" sz="2000" dirty="0">
                    <a:latin typeface="Franklin Gothic Medium"/>
                    <a:cs typeface="Franklin Gothic Medium"/>
                  </a:rPr>
                  <a:t>) </a:t>
                </a:r>
              </a:p>
            </p:txBody>
          </p:sp>
        </mc:Choice>
        <mc:Fallback xmlns="">
          <p:sp>
            <p:nvSpPr>
              <p:cNvPr id="14" name="TextBox 13">
                <a:extLst>
                  <a:ext uri="{FF2B5EF4-FFF2-40B4-BE49-F238E27FC236}">
                    <a16:creationId xmlns:a16="http://schemas.microsoft.com/office/drawing/2014/main" id="{0B13A002-EB94-1741-BC6C-760FF19AD82A}"/>
                  </a:ext>
                </a:extLst>
              </p:cNvPr>
              <p:cNvSpPr txBox="1">
                <a:spLocks noRot="1" noChangeAspect="1" noMove="1" noResize="1" noEditPoints="1" noAdjustHandles="1" noChangeArrowheads="1" noChangeShapeType="1" noTextEdit="1"/>
              </p:cNvSpPr>
              <p:nvPr/>
            </p:nvSpPr>
            <p:spPr>
              <a:xfrm>
                <a:off x="2869762" y="6169089"/>
                <a:ext cx="2735044" cy="400110"/>
              </a:xfrm>
              <a:prstGeom prst="rect">
                <a:avLst/>
              </a:prstGeom>
              <a:blipFill>
                <a:blip r:embed="rId4"/>
                <a:stretch>
                  <a:fillRect l="-2778" t="-9091" b="-24242"/>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9F30EDC-5B31-7F40-BD7B-5EC8B9A91CBE}"/>
              </a:ext>
            </a:extLst>
          </p:cNvPr>
          <p:cNvCxnSpPr>
            <a:cxnSpLocks/>
          </p:cNvCxnSpPr>
          <p:nvPr/>
        </p:nvCxnSpPr>
        <p:spPr>
          <a:xfrm>
            <a:off x="4204215" y="5777178"/>
            <a:ext cx="0" cy="396693"/>
          </a:xfrm>
          <a:prstGeom prst="straightConnector1">
            <a:avLst/>
          </a:prstGeom>
          <a:ln w="63500">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750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Analyzing the Garfield Sentence with a Truth Table</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custDataLst>
                  <p:tags r:id="rId1"/>
                </p:custDataLst>
              </p:nvPr>
            </p:nvGraphicFramePr>
            <p:xfrm>
              <a:off x="457200" y="1498883"/>
              <a:ext cx="4324865" cy="4754880"/>
            </p:xfrm>
            <a:graphic>
              <a:graphicData uri="http://schemas.openxmlformats.org/drawingml/2006/table">
                <a:tbl>
                  <a:tblPr firstRow="1" bandRow="1">
                    <a:tableStyleId>{5940675A-B579-460E-94D1-54222C63F5DA}</a:tableStyleId>
                  </a:tblPr>
                  <a:tblGrid>
                    <a:gridCol w="407773">
                      <a:extLst>
                        <a:ext uri="{9D8B030D-6E8A-4147-A177-3AD203B41FA5}">
                          <a16:colId xmlns:a16="http://schemas.microsoft.com/office/drawing/2014/main" val="20000"/>
                        </a:ext>
                      </a:extLst>
                    </a:gridCol>
                    <a:gridCol w="395416">
                      <a:extLst>
                        <a:ext uri="{9D8B030D-6E8A-4147-A177-3AD203B41FA5}">
                          <a16:colId xmlns:a16="http://schemas.microsoft.com/office/drawing/2014/main" val="20001"/>
                        </a:ext>
                      </a:extLst>
                    </a:gridCol>
                    <a:gridCol w="370703">
                      <a:extLst>
                        <a:ext uri="{9D8B030D-6E8A-4147-A177-3AD203B41FA5}">
                          <a16:colId xmlns:a16="http://schemas.microsoft.com/office/drawing/2014/main" val="20002"/>
                        </a:ext>
                      </a:extLst>
                    </a:gridCol>
                    <a:gridCol w="3150973">
                      <a:extLst>
                        <a:ext uri="{9D8B030D-6E8A-4147-A177-3AD203B41FA5}">
                          <a16:colId xmlns:a16="http://schemas.microsoft.com/office/drawing/2014/main" val="20008"/>
                        </a:ext>
                      </a:extLst>
                    </a:gridCol>
                  </a:tblGrid>
                  <a:tr h="528320">
                    <a:tc>
                      <a:txBody>
                        <a:bodyPr/>
                        <a:lstStyle/>
                        <a:p>
                          <a:pPr algn="ct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𝒒</m:t>
                                </m:r>
                              </m:oMath>
                            </m:oMathPara>
                          </a14:m>
                          <a:endParaRPr lang="en-US" sz="1500" b="1" i="1" dirty="0">
                            <a:latin typeface="Cambria Math" pitchFamily="18" charset="0"/>
                            <a:ea typeface="Cambria Math"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𝒓</m:t>
                                </m:r>
                              </m:oMath>
                            </m:oMathPara>
                          </a14:m>
                          <a:endParaRPr lang="en-US" sz="1500" b="1" i="1" dirty="0">
                            <a:latin typeface="Cambria Math" pitchFamily="18" charset="0"/>
                            <a:ea typeface="Cambria Math"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charset="0"/>
                                    <a:ea typeface="Cambria Math" pitchFamily="18" charset="0"/>
                                  </a:rPr>
                                  <m:t>𝒓</m:t>
                                </m:r>
                              </m:oMath>
                            </m:oMathPara>
                          </a14:m>
                          <a:endParaRPr lang="en-US" sz="1500" b="1" i="1" dirty="0">
                            <a:latin typeface="Cambria Math" pitchFamily="18" charset="0"/>
                            <a:ea typeface="Cambria Math"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1" i="1" smtClean="0">
                                        <a:latin typeface="Cambria Math" panose="02040503050406030204" pitchFamily="18" charset="0"/>
                                        <a:ea typeface="Cambria Math" charset="0"/>
                                      </a:rPr>
                                    </m:ctrlPr>
                                  </m:dPr>
                                  <m:e>
                                    <m:r>
                                      <a:rPr lang="en-US" sz="1500" b="1" i="1" smtClean="0">
                                        <a:latin typeface="Cambria Math" charset="0"/>
                                      </a:rPr>
                                      <m:t>(</m:t>
                                    </m:r>
                                    <m:r>
                                      <a:rPr lang="en-US" sz="1500" b="1" i="1" smtClean="0">
                                        <a:latin typeface="Cambria Math" charset="0"/>
                                      </a:rPr>
                                      <m:t>𝒒</m:t>
                                    </m:r>
                                    <m:r>
                                      <a:rPr lang="en-US" sz="1500" b="1" i="1" smtClean="0">
                                        <a:latin typeface="Cambria Math" panose="02040503050406030204" pitchFamily="18" charset="0"/>
                                        <a:ea typeface="Cambria Math" panose="02040503050406030204" pitchFamily="18" charset="0"/>
                                        <a:cs typeface="Cambria Math" charset="0"/>
                                      </a:rPr>
                                      <m:t>∧</m:t>
                                    </m:r>
                                    <m:r>
                                      <a:rPr lang="en-US" sz="1500" b="1" i="1" smtClean="0">
                                        <a:latin typeface="Cambria Math" charset="0"/>
                                        <a:ea typeface="Cambria Math" charset="0"/>
                                        <a:cs typeface="Cambria Math" charset="0"/>
                                      </a:rPr>
                                      <m:t>𝒓</m:t>
                                    </m:r>
                                    <m:r>
                                      <m:rPr>
                                        <m:nor/>
                                      </m:rPr>
                                      <a:rPr lang="en-US" sz="1500" b="1" i="1" dirty="0"/>
                                      <m:t> </m:t>
                                    </m:r>
                                    <m:r>
                                      <a:rPr lang="en-US" sz="1500" b="1" i="1" smtClean="0">
                                        <a:latin typeface="Cambria Math" charset="0"/>
                                      </a:rPr>
                                      <m:t>)</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charset="0"/>
                                        <a:ea typeface="Cambria Math" panose="02040503050406030204" pitchFamily="18" charset="0"/>
                                      </a:rPr>
                                      <m:t>𝒑</m:t>
                                    </m:r>
                                    <m:r>
                                      <m:rPr>
                                        <m:nor/>
                                      </m:rPr>
                                      <a:rPr lang="en-US" sz="1500" b="1" i="1" dirty="0"/>
                                      <m:t> </m:t>
                                    </m:r>
                                  </m:e>
                                </m:d>
                                <m:r>
                                  <a:rPr lang="en-US" sz="1500" b="1" i="1" smtClean="0">
                                    <a:latin typeface="Cambria Math" charset="0"/>
                                    <a:ea typeface="Cambria Math" charset="0"/>
                                    <a:cs typeface="Cambria Math" charset="0"/>
                                  </a:rPr>
                                  <m:t>∧(</m:t>
                                </m:r>
                                <m:r>
                                  <a:rPr lang="en-US" sz="1500" b="1" i="1" smtClean="0">
                                    <a:latin typeface="Cambria Math" panose="02040503050406030204" pitchFamily="18" charset="0"/>
                                  </a:rPr>
                                  <m:t>𝒒</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rPr>
                                  <m:t>)</m:t>
                                </m:r>
                              </m:oMath>
                            </m:oMathPara>
                          </a14:m>
                          <a:endParaRPr lang="en-US" sz="1500" b="1" i="1" dirty="0"/>
                        </a:p>
                      </a:txBody>
                      <a:tcPr anchor="ctr"/>
                    </a:tc>
                    <a:extLst>
                      <a:ext uri="{0D108BD9-81ED-4DB2-BD59-A6C34878D82A}">
                        <a16:rowId xmlns:a16="http://schemas.microsoft.com/office/drawing/2014/main" val="10000"/>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2"/>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3"/>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7"/>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8"/>
                      </a:ext>
                    </a:extLst>
                  </a:tr>
                </a:tbl>
              </a:graphicData>
            </a:graphic>
          </p:graphicFrame>
        </mc:Choice>
        <mc:Fallback xmlns="">
          <p:graphicFrame>
            <p:nvGraphicFramePr>
              <p:cNvPr id="5" name="Table 4"/>
              <p:cNvGraphicFramePr>
                <a:graphicFrameLocks noGrp="1"/>
              </p:cNvGraphicFramePr>
              <p:nvPr>
                <p:custDataLst>
                  <p:tags r:id="rId3"/>
                </p:custDataLst>
                <p:extLst>
                  <p:ext uri="{D42A27DB-BD31-4B8C-83A1-F6EECF244321}">
                    <p14:modId xmlns:p14="http://schemas.microsoft.com/office/powerpoint/2010/main" val="4212013888"/>
                  </p:ext>
                </p:extLst>
              </p:nvPr>
            </p:nvGraphicFramePr>
            <p:xfrm>
              <a:off x="457200" y="1498883"/>
              <a:ext cx="4324865" cy="4754880"/>
            </p:xfrm>
            <a:graphic>
              <a:graphicData uri="http://schemas.openxmlformats.org/drawingml/2006/table">
                <a:tbl>
                  <a:tblPr firstRow="1" bandRow="1">
                    <a:tableStyleId>{5940675A-B579-460E-94D1-54222C63F5DA}</a:tableStyleId>
                  </a:tblPr>
                  <a:tblGrid>
                    <a:gridCol w="407773">
                      <a:extLst>
                        <a:ext uri="{9D8B030D-6E8A-4147-A177-3AD203B41FA5}">
                          <a16:colId xmlns:a16="http://schemas.microsoft.com/office/drawing/2014/main" val="20000"/>
                        </a:ext>
                      </a:extLst>
                    </a:gridCol>
                    <a:gridCol w="395416">
                      <a:extLst>
                        <a:ext uri="{9D8B030D-6E8A-4147-A177-3AD203B41FA5}">
                          <a16:colId xmlns:a16="http://schemas.microsoft.com/office/drawing/2014/main" val="20001"/>
                        </a:ext>
                      </a:extLst>
                    </a:gridCol>
                    <a:gridCol w="370703">
                      <a:extLst>
                        <a:ext uri="{9D8B030D-6E8A-4147-A177-3AD203B41FA5}">
                          <a16:colId xmlns:a16="http://schemas.microsoft.com/office/drawing/2014/main" val="20002"/>
                        </a:ext>
                      </a:extLst>
                    </a:gridCol>
                    <a:gridCol w="3150973">
                      <a:extLst>
                        <a:ext uri="{9D8B030D-6E8A-4147-A177-3AD203B41FA5}">
                          <a16:colId xmlns:a16="http://schemas.microsoft.com/office/drawing/2014/main" val="20008"/>
                        </a:ext>
                      </a:extLst>
                    </a:gridCol>
                  </a:tblGrid>
                  <a:tr h="528320">
                    <a:tc>
                      <a:txBody>
                        <a:bodyPr/>
                        <a:lstStyle/>
                        <a:p>
                          <a:endParaRPr lang="en-US"/>
                        </a:p>
                      </a:txBody>
                      <a:tcPr anchor="ctr">
                        <a:blipFill>
                          <a:blip r:embed="rId4"/>
                          <a:stretch>
                            <a:fillRect l="-3125" t="-2381" r="-968750" b="-795238"/>
                          </a:stretch>
                        </a:blipFill>
                      </a:tcPr>
                    </a:tc>
                    <a:tc>
                      <a:txBody>
                        <a:bodyPr/>
                        <a:lstStyle/>
                        <a:p>
                          <a:endParaRPr lang="en-US"/>
                        </a:p>
                      </a:txBody>
                      <a:tcPr anchor="ctr">
                        <a:blipFill>
                          <a:blip r:embed="rId4"/>
                          <a:stretch>
                            <a:fillRect l="-106452" t="-2381" r="-900000" b="-795238"/>
                          </a:stretch>
                        </a:blipFill>
                      </a:tcPr>
                    </a:tc>
                    <a:tc>
                      <a:txBody>
                        <a:bodyPr/>
                        <a:lstStyle/>
                        <a:p>
                          <a:endParaRPr lang="en-US"/>
                        </a:p>
                      </a:txBody>
                      <a:tcPr anchor="ctr">
                        <a:blipFill>
                          <a:blip r:embed="rId4"/>
                          <a:stretch>
                            <a:fillRect l="-213333" t="-2381" r="-830000" b="-795238"/>
                          </a:stretch>
                        </a:blipFill>
                      </a:tcPr>
                    </a:tc>
                    <a:tc>
                      <a:txBody>
                        <a:bodyPr/>
                        <a:lstStyle/>
                        <a:p>
                          <a:endParaRPr lang="en-US"/>
                        </a:p>
                      </a:txBody>
                      <a:tcPr anchor="ctr">
                        <a:blipFill>
                          <a:blip r:embed="rId4"/>
                          <a:stretch>
                            <a:fillRect l="-37903" t="-2381" r="-403" b="-795238"/>
                          </a:stretch>
                        </a:blipFill>
                      </a:tcPr>
                    </a:tc>
                    <a:extLst>
                      <a:ext uri="{0D108BD9-81ED-4DB2-BD59-A6C34878D82A}">
                        <a16:rowId xmlns:a16="http://schemas.microsoft.com/office/drawing/2014/main" val="10000"/>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2"/>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3"/>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extLst>
                      <a:ext uri="{0D108BD9-81ED-4DB2-BD59-A6C34878D82A}">
                        <a16:rowId xmlns:a16="http://schemas.microsoft.com/office/drawing/2014/main" val="10007"/>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extLst>
                      <a:ext uri="{0D108BD9-81ED-4DB2-BD59-A6C34878D82A}">
                        <a16:rowId xmlns:a16="http://schemas.microsoft.com/office/drawing/2014/main" val="10008"/>
                      </a:ext>
                    </a:extLst>
                  </a:tr>
                </a:tbl>
              </a:graphicData>
            </a:graphic>
          </p:graphicFrame>
        </mc:Fallback>
      </mc:AlternateContent>
    </p:spTree>
    <p:extLst>
      <p:ext uri="{BB962C8B-B14F-4D97-AF65-F5344CB8AC3E}">
        <p14:creationId xmlns:p14="http://schemas.microsoft.com/office/powerpoint/2010/main" val="2090128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Analyzing the Garfield Sentence with a Truth Table</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custDataLst>
                  <p:tags r:id="rId1"/>
                </p:custDataLst>
              </p:nvPr>
            </p:nvGraphicFramePr>
            <p:xfrm>
              <a:off x="457200" y="1498883"/>
              <a:ext cx="5907275" cy="4754880"/>
            </p:xfrm>
            <a:graphic>
              <a:graphicData uri="http://schemas.openxmlformats.org/drawingml/2006/table">
                <a:tbl>
                  <a:tblPr firstRow="1" bandRow="1">
                    <a:tableStyleId>{5940675A-B579-460E-94D1-54222C63F5DA}</a:tableStyleId>
                  </a:tblPr>
                  <a:tblGrid>
                    <a:gridCol w="313627">
                      <a:extLst>
                        <a:ext uri="{9D8B030D-6E8A-4147-A177-3AD203B41FA5}">
                          <a16:colId xmlns:a16="http://schemas.microsoft.com/office/drawing/2014/main" val="20000"/>
                        </a:ext>
                      </a:extLst>
                    </a:gridCol>
                    <a:gridCol w="312169">
                      <a:extLst>
                        <a:ext uri="{9D8B030D-6E8A-4147-A177-3AD203B41FA5}">
                          <a16:colId xmlns:a16="http://schemas.microsoft.com/office/drawing/2014/main" val="20001"/>
                        </a:ext>
                      </a:extLst>
                    </a:gridCol>
                    <a:gridCol w="300510">
                      <a:extLst>
                        <a:ext uri="{9D8B030D-6E8A-4147-A177-3AD203B41FA5}">
                          <a16:colId xmlns:a16="http://schemas.microsoft.com/office/drawing/2014/main" val="20002"/>
                        </a:ext>
                      </a:extLst>
                    </a:gridCol>
                    <a:gridCol w="788126">
                      <a:extLst>
                        <a:ext uri="{9D8B030D-6E8A-4147-A177-3AD203B41FA5}">
                          <a16:colId xmlns:a16="http://schemas.microsoft.com/office/drawing/2014/main" val="20003"/>
                        </a:ext>
                      </a:extLst>
                    </a:gridCol>
                    <a:gridCol w="1400175">
                      <a:extLst>
                        <a:ext uri="{9D8B030D-6E8A-4147-A177-3AD203B41FA5}">
                          <a16:colId xmlns:a16="http://schemas.microsoft.com/office/drawing/2014/main" val="20007"/>
                        </a:ext>
                      </a:extLst>
                    </a:gridCol>
                    <a:gridCol w="2792668">
                      <a:extLst>
                        <a:ext uri="{9D8B030D-6E8A-4147-A177-3AD203B41FA5}">
                          <a16:colId xmlns:a16="http://schemas.microsoft.com/office/drawing/2014/main" val="20008"/>
                        </a:ext>
                      </a:extLst>
                    </a:gridCol>
                  </a:tblGrid>
                  <a:tr h="528320">
                    <a:tc>
                      <a:txBody>
                        <a:bodyPr/>
                        <a:lstStyle/>
                        <a:p>
                          <a:pPr algn="ct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𝒒</m:t>
                                </m:r>
                              </m:oMath>
                            </m:oMathPara>
                          </a14:m>
                          <a:endParaRPr lang="en-US" sz="1500" b="1" i="1" dirty="0">
                            <a:latin typeface="Cambria Math" pitchFamily="18" charset="0"/>
                            <a:ea typeface="Cambria Math"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𝒓</m:t>
                                </m:r>
                              </m:oMath>
                            </m:oMathPara>
                          </a14:m>
                          <a:endParaRPr lang="en-US" sz="1500" b="1" i="1" dirty="0">
                            <a:latin typeface="Cambria Math" pitchFamily="18" charset="0"/>
                            <a:ea typeface="Cambria Math"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𝒔</m:t>
                                </m:r>
                              </m:oMath>
                            </m:oMathPara>
                          </a14:m>
                          <a:endParaRPr lang="en-US" sz="1500" b="1" i="1" dirty="0">
                            <a:latin typeface="Cambria Math" pitchFamily="18" charset="0"/>
                            <a:ea typeface="Cambria Math"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𝒔</m:t>
                                </m:r>
                              </m:oMath>
                            </m:oMathPara>
                          </a14:m>
                          <a:endParaRPr lang="en-US" sz="1500" b="1" i="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charset="0"/>
                                  </a:rPr>
                                  <m:t>(</m:t>
                                </m:r>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cs typeface="Cambria Math" charset="0"/>
                                  </a:rPr>
                                  <m:t>∧</m:t>
                                </m:r>
                                <m:r>
                                  <a:rPr lang="en-US" sz="1500" b="1" i="1" smtClean="0">
                                    <a:latin typeface="Cambria Math" panose="02040503050406030204" pitchFamily="18" charset="0"/>
                                    <a:ea typeface="Cambria Math" charset="0"/>
                                    <a:cs typeface="Cambria Math" charset="0"/>
                                  </a:rPr>
                                  <m:t>𝒔</m:t>
                                </m:r>
                                <m:r>
                                  <a:rPr lang="en-US" sz="1500" b="1" i="1" smtClean="0">
                                    <a:latin typeface="Cambria Math" charset="0"/>
                                  </a:rPr>
                                  <m:t>)</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𝒒</m:t>
                                </m:r>
                              </m:oMath>
                            </m:oMathPara>
                          </a14:m>
                          <a:endParaRPr lang="en-US" sz="1500" b="1" i="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1" i="1" smtClean="0">
                                        <a:latin typeface="Cambria Math" panose="02040503050406030204" pitchFamily="18" charset="0"/>
                                        <a:ea typeface="Cambria Math" charset="0"/>
                                      </a:rPr>
                                    </m:ctrlPr>
                                  </m:dPr>
                                  <m:e>
                                    <m:r>
                                      <a:rPr lang="en-US" sz="1500" b="1" i="1" smtClean="0">
                                        <a:latin typeface="Cambria Math" charset="0"/>
                                      </a:rPr>
                                      <m:t>(</m:t>
                                    </m:r>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cs typeface="Cambria Math" charset="0"/>
                                      </a:rPr>
                                      <m:t>∧</m:t>
                                    </m:r>
                                    <m:r>
                                      <a:rPr lang="en-US" sz="1500" b="1" i="1" smtClean="0">
                                        <a:latin typeface="Cambria Math" panose="02040503050406030204" pitchFamily="18" charset="0"/>
                                        <a:ea typeface="Cambria Math" charset="0"/>
                                        <a:cs typeface="Cambria Math" charset="0"/>
                                      </a:rPr>
                                      <m:t>𝒔</m:t>
                                    </m:r>
                                    <m:r>
                                      <m:rPr>
                                        <m:nor/>
                                      </m:rPr>
                                      <a:rPr lang="en-US" sz="1500" b="1" i="1" dirty="0"/>
                                      <m:t> </m:t>
                                    </m:r>
                                    <m:r>
                                      <a:rPr lang="en-US" sz="1500" b="1" i="1" smtClean="0">
                                        <a:latin typeface="Cambria Math" charset="0"/>
                                      </a:rPr>
                                      <m:t>)</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𝒒</m:t>
                                    </m:r>
                                    <m:r>
                                      <m:rPr>
                                        <m:nor/>
                                      </m:rPr>
                                      <a:rPr lang="en-US" sz="1500" b="1" i="1" dirty="0"/>
                                      <m:t> </m:t>
                                    </m:r>
                                  </m:e>
                                </m:d>
                                <m:r>
                                  <a:rPr lang="en-US" sz="1500" b="1" i="1" smtClean="0">
                                    <a:latin typeface="Cambria Math" charset="0"/>
                                    <a:ea typeface="Cambria Math" charset="0"/>
                                    <a:cs typeface="Cambria Math" charset="0"/>
                                  </a:rPr>
                                  <m:t>∧(</m:t>
                                </m:r>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𝒔</m:t>
                                </m:r>
                                <m:r>
                                  <a:rPr lang="en-US" sz="1500" b="1" i="1" smtClean="0">
                                    <a:latin typeface="Cambria Math" panose="02040503050406030204" pitchFamily="18" charset="0"/>
                                    <a:ea typeface="Cambria Math" panose="02040503050406030204" pitchFamily="18" charset="0"/>
                                  </a:rPr>
                                  <m:t>)</m:t>
                                </m:r>
                              </m:oMath>
                            </m:oMathPara>
                          </a14:m>
                          <a:endParaRPr lang="en-US" sz="1500" b="1" i="1" dirty="0"/>
                        </a:p>
                      </a:txBody>
                      <a:tcPr anchor="ctr"/>
                    </a:tc>
                    <a:extLst>
                      <a:ext uri="{0D108BD9-81ED-4DB2-BD59-A6C34878D82A}">
                        <a16:rowId xmlns:a16="http://schemas.microsoft.com/office/drawing/2014/main" val="10000"/>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1"/>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2"/>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3"/>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6"/>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7"/>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8"/>
                      </a:ext>
                    </a:extLst>
                  </a:tr>
                </a:tbl>
              </a:graphicData>
            </a:graphic>
          </p:graphicFrame>
        </mc:Choice>
        <mc:Fallback xmlns="">
          <p:graphicFrame>
            <p:nvGraphicFramePr>
              <p:cNvPr id="5" name="Table 4"/>
              <p:cNvGraphicFramePr>
                <a:graphicFrameLocks noGrp="1"/>
              </p:cNvGraphicFramePr>
              <p:nvPr>
                <p:custDataLst>
                  <p:tags r:id="rId3"/>
                </p:custDataLst>
                <p:extLst>
                  <p:ext uri="{D42A27DB-BD31-4B8C-83A1-F6EECF244321}">
                    <p14:modId xmlns:p14="http://schemas.microsoft.com/office/powerpoint/2010/main" val="493670290"/>
                  </p:ext>
                </p:extLst>
              </p:nvPr>
            </p:nvGraphicFramePr>
            <p:xfrm>
              <a:off x="457200" y="1498883"/>
              <a:ext cx="5907275" cy="4754880"/>
            </p:xfrm>
            <a:graphic>
              <a:graphicData uri="http://schemas.openxmlformats.org/drawingml/2006/table">
                <a:tbl>
                  <a:tblPr firstRow="1" bandRow="1">
                    <a:tableStyleId>{5940675A-B579-460E-94D1-54222C63F5DA}</a:tableStyleId>
                  </a:tblPr>
                  <a:tblGrid>
                    <a:gridCol w="313627">
                      <a:extLst>
                        <a:ext uri="{9D8B030D-6E8A-4147-A177-3AD203B41FA5}">
                          <a16:colId xmlns:a16="http://schemas.microsoft.com/office/drawing/2014/main" val="20000"/>
                        </a:ext>
                      </a:extLst>
                    </a:gridCol>
                    <a:gridCol w="312169">
                      <a:extLst>
                        <a:ext uri="{9D8B030D-6E8A-4147-A177-3AD203B41FA5}">
                          <a16:colId xmlns:a16="http://schemas.microsoft.com/office/drawing/2014/main" val="20001"/>
                        </a:ext>
                      </a:extLst>
                    </a:gridCol>
                    <a:gridCol w="300510">
                      <a:extLst>
                        <a:ext uri="{9D8B030D-6E8A-4147-A177-3AD203B41FA5}">
                          <a16:colId xmlns:a16="http://schemas.microsoft.com/office/drawing/2014/main" val="20002"/>
                        </a:ext>
                      </a:extLst>
                    </a:gridCol>
                    <a:gridCol w="788126">
                      <a:extLst>
                        <a:ext uri="{9D8B030D-6E8A-4147-A177-3AD203B41FA5}">
                          <a16:colId xmlns:a16="http://schemas.microsoft.com/office/drawing/2014/main" val="20003"/>
                        </a:ext>
                      </a:extLst>
                    </a:gridCol>
                    <a:gridCol w="1400175">
                      <a:extLst>
                        <a:ext uri="{9D8B030D-6E8A-4147-A177-3AD203B41FA5}">
                          <a16:colId xmlns:a16="http://schemas.microsoft.com/office/drawing/2014/main" val="20007"/>
                        </a:ext>
                      </a:extLst>
                    </a:gridCol>
                    <a:gridCol w="2792668">
                      <a:extLst>
                        <a:ext uri="{9D8B030D-6E8A-4147-A177-3AD203B41FA5}">
                          <a16:colId xmlns:a16="http://schemas.microsoft.com/office/drawing/2014/main" val="20008"/>
                        </a:ext>
                      </a:extLst>
                    </a:gridCol>
                  </a:tblGrid>
                  <a:tr h="528320">
                    <a:tc>
                      <a:txBody>
                        <a:bodyPr/>
                        <a:lstStyle/>
                        <a:p>
                          <a:endParaRPr lang="en-US"/>
                        </a:p>
                      </a:txBody>
                      <a:tcPr anchor="ctr">
                        <a:blipFill>
                          <a:blip r:embed="rId4"/>
                          <a:stretch>
                            <a:fillRect l="-4000" t="-2381" r="-1768000" b="-795238"/>
                          </a:stretch>
                        </a:blipFill>
                      </a:tcPr>
                    </a:tc>
                    <a:tc>
                      <a:txBody>
                        <a:bodyPr/>
                        <a:lstStyle/>
                        <a:p>
                          <a:endParaRPr lang="en-US"/>
                        </a:p>
                      </a:txBody>
                      <a:tcPr anchor="ctr">
                        <a:blipFill>
                          <a:blip r:embed="rId4"/>
                          <a:stretch>
                            <a:fillRect l="-108333" t="-2381" r="-1741667" b="-795238"/>
                          </a:stretch>
                        </a:blipFill>
                      </a:tcPr>
                    </a:tc>
                    <a:tc>
                      <a:txBody>
                        <a:bodyPr/>
                        <a:lstStyle/>
                        <a:p>
                          <a:endParaRPr lang="en-US"/>
                        </a:p>
                      </a:txBody>
                      <a:tcPr anchor="ctr">
                        <a:blipFill>
                          <a:blip r:embed="rId4"/>
                          <a:stretch>
                            <a:fillRect l="-208333" t="-2381" r="-1641667" b="-795238"/>
                          </a:stretch>
                        </a:blipFill>
                      </a:tcPr>
                    </a:tc>
                    <a:tc>
                      <a:txBody>
                        <a:bodyPr/>
                        <a:lstStyle/>
                        <a:p>
                          <a:endParaRPr lang="en-US"/>
                        </a:p>
                      </a:txBody>
                      <a:tcPr anchor="ctr">
                        <a:blipFill>
                          <a:blip r:embed="rId4"/>
                          <a:stretch>
                            <a:fillRect l="-119355" t="-2381" r="-535484" b="-795238"/>
                          </a:stretch>
                        </a:blipFill>
                      </a:tcPr>
                    </a:tc>
                    <a:tc>
                      <a:txBody>
                        <a:bodyPr/>
                        <a:lstStyle/>
                        <a:p>
                          <a:endParaRPr lang="en-US"/>
                        </a:p>
                      </a:txBody>
                      <a:tcPr anchor="ctr">
                        <a:blipFill>
                          <a:blip r:embed="rId4"/>
                          <a:stretch>
                            <a:fillRect l="-122523" t="-2381" r="-199099" b="-795238"/>
                          </a:stretch>
                        </a:blipFill>
                      </a:tcPr>
                    </a:tc>
                    <a:tc>
                      <a:txBody>
                        <a:bodyPr/>
                        <a:lstStyle/>
                        <a:p>
                          <a:endParaRPr lang="en-US"/>
                        </a:p>
                      </a:txBody>
                      <a:tcPr anchor="ctr">
                        <a:blipFill>
                          <a:blip r:embed="rId4"/>
                          <a:stretch>
                            <a:fillRect l="-112273" t="-2381" r="-455" b="-795238"/>
                          </a:stretch>
                        </a:blipFill>
                      </a:tcPr>
                    </a:tc>
                    <a:extLst>
                      <a:ext uri="{0D108BD9-81ED-4DB2-BD59-A6C34878D82A}">
                        <a16:rowId xmlns:a16="http://schemas.microsoft.com/office/drawing/2014/main" val="10000"/>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1"/>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2"/>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3"/>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6"/>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7"/>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8"/>
                      </a:ext>
                    </a:extLst>
                  </a:tr>
                </a:tbl>
              </a:graphicData>
            </a:graphic>
          </p:graphicFrame>
        </mc:Fallback>
      </mc:AlternateContent>
    </p:spTree>
    <p:extLst>
      <p:ext uri="{BB962C8B-B14F-4D97-AF65-F5344CB8AC3E}">
        <p14:creationId xmlns:p14="http://schemas.microsoft.com/office/powerpoint/2010/main" val="243765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not use English?</a:t>
            </a:r>
            <a:endParaRPr lang="en-US" dirty="0"/>
          </a:p>
        </p:txBody>
      </p:sp>
      <p:sp>
        <p:nvSpPr>
          <p:cNvPr id="3" name="Content Placeholder 2"/>
          <p:cNvSpPr>
            <a:spLocks noGrp="1"/>
          </p:cNvSpPr>
          <p:nvPr>
            <p:ph idx="1"/>
          </p:nvPr>
        </p:nvSpPr>
        <p:spPr/>
        <p:txBody>
          <a:bodyPr/>
          <a:lstStyle/>
          <a:p>
            <a:pPr lvl="1">
              <a:spcBef>
                <a:spcPts val="0"/>
              </a:spcBef>
              <a:spcAft>
                <a:spcPts val="2300"/>
              </a:spcAft>
              <a:defRPr/>
            </a:pPr>
            <a:r>
              <a:rPr lang="en-US" sz="2600" dirty="0"/>
              <a:t>Turn right here…</a:t>
            </a:r>
          </a:p>
          <a:p>
            <a:pPr lvl="1">
              <a:spcBef>
                <a:spcPts val="2300"/>
              </a:spcBef>
              <a:spcAft>
                <a:spcPts val="2300"/>
              </a:spcAft>
              <a:defRPr/>
            </a:pPr>
            <a:r>
              <a:rPr lang="en-US" sz="2600" dirty="0"/>
              <a:t>We saw her duck</a:t>
            </a:r>
          </a:p>
          <a:p>
            <a:pPr lvl="1">
              <a:spcBef>
                <a:spcPts val="2300"/>
              </a:spcBef>
              <a:spcAft>
                <a:spcPts val="2300"/>
              </a:spcAft>
              <a:defRPr/>
            </a:pPr>
            <a:r>
              <a:rPr lang="en-US" sz="2600" dirty="0"/>
              <a:t>Buffalo buffalo Buffalo buffalo buffalo            buffalo Buffalo buffalo</a:t>
            </a:r>
          </a:p>
          <a:p>
            <a:pPr marL="57150" indent="0">
              <a:spcBef>
                <a:spcPts val="2300"/>
              </a:spcBef>
              <a:spcAft>
                <a:spcPts val="2300"/>
              </a:spcAft>
              <a:buNone/>
              <a:defRPr/>
            </a:pPr>
            <a:endParaRPr lang="en-US" sz="2800" dirty="0">
              <a:solidFill>
                <a:srgbClr val="C00000"/>
              </a:solidFill>
            </a:endParaRPr>
          </a:p>
          <a:p>
            <a:pPr marL="57150" indent="0">
              <a:spcBef>
                <a:spcPts val="2300"/>
              </a:spcBef>
              <a:spcAft>
                <a:spcPts val="2300"/>
              </a:spcAft>
              <a:buNone/>
              <a:defRPr/>
            </a:pPr>
            <a:r>
              <a:rPr lang="en-US" sz="2800" dirty="0">
                <a:solidFill>
                  <a:srgbClr val="C00000"/>
                </a:solidFill>
              </a:rPr>
              <a:t>Natural languages can be unclear or imprecise</a:t>
            </a:r>
          </a:p>
        </p:txBody>
      </p:sp>
      <p:sp>
        <p:nvSpPr>
          <p:cNvPr id="4" name="Rectangle 3"/>
          <p:cNvSpPr/>
          <p:nvPr/>
        </p:nvSpPr>
        <p:spPr>
          <a:xfrm>
            <a:off x="1228725" y="1728006"/>
            <a:ext cx="4371976" cy="369332"/>
          </a:xfrm>
          <a:prstGeom prst="rect">
            <a:avLst/>
          </a:prstGeom>
        </p:spPr>
        <p:txBody>
          <a:bodyPr wrap="square">
            <a:spAutoFit/>
          </a:bodyPr>
          <a:lstStyle/>
          <a:p>
            <a:r>
              <a:rPr lang="en-US" dirty="0">
                <a:solidFill>
                  <a:srgbClr val="7030A0"/>
                </a:solidFill>
                <a:latin typeface="Franklin Gothic Medium"/>
                <a:cs typeface="Franklin Gothic Medium"/>
              </a:rPr>
              <a:t>Does “right” mean the direction or now?</a:t>
            </a:r>
          </a:p>
        </p:txBody>
      </p:sp>
      <p:sp>
        <p:nvSpPr>
          <p:cNvPr id="5" name="Rectangle 4"/>
          <p:cNvSpPr/>
          <p:nvPr/>
        </p:nvSpPr>
        <p:spPr>
          <a:xfrm>
            <a:off x="1228725" y="4069953"/>
            <a:ext cx="7458075" cy="646331"/>
          </a:xfrm>
          <a:prstGeom prst="rect">
            <a:avLst/>
          </a:prstGeom>
        </p:spPr>
        <p:txBody>
          <a:bodyPr wrap="square">
            <a:spAutoFit/>
          </a:bodyPr>
          <a:lstStyle/>
          <a:p>
            <a:r>
              <a:rPr lang="en-US" dirty="0">
                <a:solidFill>
                  <a:srgbClr val="7030A0"/>
                </a:solidFill>
                <a:latin typeface="Franklin Gothic Medium"/>
                <a:cs typeface="Franklin Gothic Medium"/>
              </a:rPr>
              <a:t>This means “Bison from Buffalo, that bison from Buffalo bully, themselves bully bison from Buffalo.</a:t>
            </a:r>
          </a:p>
        </p:txBody>
      </p:sp>
      <p:sp>
        <p:nvSpPr>
          <p:cNvPr id="6" name="Rectangle 5"/>
          <p:cNvSpPr/>
          <p:nvPr/>
        </p:nvSpPr>
        <p:spPr>
          <a:xfrm>
            <a:off x="1228725" y="2731388"/>
            <a:ext cx="7458075" cy="369332"/>
          </a:xfrm>
          <a:prstGeom prst="rect">
            <a:avLst/>
          </a:prstGeom>
        </p:spPr>
        <p:txBody>
          <a:bodyPr wrap="square">
            <a:spAutoFit/>
          </a:bodyPr>
          <a:lstStyle/>
          <a:p>
            <a:r>
              <a:rPr lang="en-US" dirty="0">
                <a:solidFill>
                  <a:srgbClr val="7030A0"/>
                </a:solidFill>
                <a:latin typeface="Franklin Gothic Medium"/>
                <a:cs typeface="Franklin Gothic Medium"/>
              </a:rPr>
              <a:t>Does “duck” mean the animal or crouch down?</a:t>
            </a:r>
          </a:p>
        </p:txBody>
      </p:sp>
    </p:spTree>
    <p:extLst>
      <p:ext uri="{BB962C8B-B14F-4D97-AF65-F5344CB8AC3E}">
        <p14:creationId xmlns:p14="http://schemas.microsoft.com/office/powerpoint/2010/main" val="12589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Analyzing the Garfield Sentence with a Truth Table</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custDataLst>
                  <p:tags r:id="rId1"/>
                </p:custDataLst>
              </p:nvPr>
            </p:nvGraphicFramePr>
            <p:xfrm>
              <a:off x="457200" y="1498883"/>
              <a:ext cx="7358063" cy="4754880"/>
            </p:xfrm>
            <a:graphic>
              <a:graphicData uri="http://schemas.openxmlformats.org/drawingml/2006/table">
                <a:tbl>
                  <a:tblPr firstRow="1" bandRow="1">
                    <a:tableStyleId>{5940675A-B579-460E-94D1-54222C63F5DA}</a:tableStyleId>
                  </a:tblPr>
                  <a:tblGrid>
                    <a:gridCol w="313627">
                      <a:extLst>
                        <a:ext uri="{9D8B030D-6E8A-4147-A177-3AD203B41FA5}">
                          <a16:colId xmlns:a16="http://schemas.microsoft.com/office/drawing/2014/main" val="20000"/>
                        </a:ext>
                      </a:extLst>
                    </a:gridCol>
                    <a:gridCol w="312169">
                      <a:extLst>
                        <a:ext uri="{9D8B030D-6E8A-4147-A177-3AD203B41FA5}">
                          <a16:colId xmlns:a16="http://schemas.microsoft.com/office/drawing/2014/main" val="20001"/>
                        </a:ext>
                      </a:extLst>
                    </a:gridCol>
                    <a:gridCol w="300510">
                      <a:extLst>
                        <a:ext uri="{9D8B030D-6E8A-4147-A177-3AD203B41FA5}">
                          <a16:colId xmlns:a16="http://schemas.microsoft.com/office/drawing/2014/main" val="20002"/>
                        </a:ext>
                      </a:extLst>
                    </a:gridCol>
                    <a:gridCol w="336363">
                      <a:extLst>
                        <a:ext uri="{9D8B030D-6E8A-4147-A177-3AD203B41FA5}">
                          <a16:colId xmlns:a16="http://schemas.microsoft.com/office/drawing/2014/main" val="20009"/>
                        </a:ext>
                      </a:extLst>
                    </a:gridCol>
                    <a:gridCol w="788126">
                      <a:extLst>
                        <a:ext uri="{9D8B030D-6E8A-4147-A177-3AD203B41FA5}">
                          <a16:colId xmlns:a16="http://schemas.microsoft.com/office/drawing/2014/main" val="20003"/>
                        </a:ext>
                      </a:extLst>
                    </a:gridCol>
                    <a:gridCol w="1114425">
                      <a:extLst>
                        <a:ext uri="{9D8B030D-6E8A-4147-A177-3AD203B41FA5}">
                          <a16:colId xmlns:a16="http://schemas.microsoft.com/office/drawing/2014/main" val="20006"/>
                        </a:ext>
                      </a:extLst>
                    </a:gridCol>
                    <a:gridCol w="1400175">
                      <a:extLst>
                        <a:ext uri="{9D8B030D-6E8A-4147-A177-3AD203B41FA5}">
                          <a16:colId xmlns:a16="http://schemas.microsoft.com/office/drawing/2014/main" val="20007"/>
                        </a:ext>
                      </a:extLst>
                    </a:gridCol>
                    <a:gridCol w="2792668">
                      <a:extLst>
                        <a:ext uri="{9D8B030D-6E8A-4147-A177-3AD203B41FA5}">
                          <a16:colId xmlns:a16="http://schemas.microsoft.com/office/drawing/2014/main" val="20008"/>
                        </a:ext>
                      </a:extLst>
                    </a:gridCol>
                  </a:tblGrid>
                  <a:tr h="528320">
                    <a:tc>
                      <a:txBody>
                        <a:bodyPr/>
                        <a:lstStyle/>
                        <a:p>
                          <a:pPr algn="ct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𝒒</m:t>
                                </m:r>
                              </m:oMath>
                            </m:oMathPara>
                          </a14:m>
                          <a:endParaRPr lang="en-US" sz="1500" b="1" i="1" dirty="0">
                            <a:latin typeface="Cambria Math" pitchFamily="18" charset="0"/>
                            <a:ea typeface="Cambria Math"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𝒓</m:t>
                                </m:r>
                              </m:oMath>
                            </m:oMathPara>
                          </a14:m>
                          <a:endParaRPr lang="en-US" sz="1500" b="1" i="1" dirty="0">
                            <a:latin typeface="Cambria Math" pitchFamily="18" charset="0"/>
                            <a:ea typeface="Cambria Math"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𝒔</m:t>
                                </m:r>
                              </m:oMath>
                            </m:oMathPara>
                          </a14:m>
                          <a:endParaRPr lang="en-US" sz="1500" b="1" i="1" dirty="0">
                            <a:latin typeface="Cambria Math" pitchFamily="18" charset="0"/>
                            <a:ea typeface="Cambria Math"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m:t>
                                </m:r>
                                <m:r>
                                  <a:rPr lang="en-US" sz="1500" b="1" i="1" smtClean="0">
                                    <a:latin typeface="Cambria Math" panose="02040503050406030204" pitchFamily="18" charset="0"/>
                                    <a:ea typeface="Cambria Math" pitchFamily="18" charset="0"/>
                                  </a:rPr>
                                  <m:t>𝒔</m:t>
                                </m:r>
                              </m:oMath>
                            </m:oMathPara>
                          </a14:m>
                          <a:endParaRPr lang="en-US" sz="1500" b="1" i="1" dirty="0">
                            <a:latin typeface="Cambria Math" pitchFamily="18" charset="0"/>
                            <a:ea typeface="Cambria Math"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𝒔</m:t>
                                </m:r>
                              </m:oMath>
                            </m:oMathPara>
                          </a14:m>
                          <a:endParaRPr lang="en-US" sz="1500" b="1" i="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cs typeface="Cambria Math" charset="0"/>
                                  </a:rPr>
                                  <m:t>∧</m:t>
                                </m:r>
                                <m:r>
                                  <a:rPr lang="en-US" sz="1500" b="1" i="1" smtClean="0">
                                    <a:latin typeface="Cambria Math" panose="02040503050406030204" pitchFamily="18" charset="0"/>
                                    <a:ea typeface="Cambria Math" charset="0"/>
                                    <a:cs typeface="Cambria Math" charset="0"/>
                                  </a:rPr>
                                  <m:t>𝒔</m:t>
                                </m:r>
                              </m:oMath>
                            </m:oMathPara>
                          </a14:m>
                          <a:endParaRPr lang="en-US" sz="1500" b="1" i="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charset="0"/>
                                  </a:rPr>
                                  <m:t>(</m:t>
                                </m:r>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cs typeface="Cambria Math" charset="0"/>
                                  </a:rPr>
                                  <m:t>∧</m:t>
                                </m:r>
                                <m:r>
                                  <a:rPr lang="en-US" sz="1500" b="1" i="1" smtClean="0">
                                    <a:latin typeface="Cambria Math" panose="02040503050406030204" pitchFamily="18" charset="0"/>
                                    <a:ea typeface="Cambria Math" charset="0"/>
                                    <a:cs typeface="Cambria Math" charset="0"/>
                                  </a:rPr>
                                  <m:t>𝒔</m:t>
                                </m:r>
                                <m:r>
                                  <a:rPr lang="en-US" sz="1500" b="1" i="1" smtClean="0">
                                    <a:latin typeface="Cambria Math" charset="0"/>
                                  </a:rPr>
                                  <m:t>)</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𝒒</m:t>
                                </m:r>
                              </m:oMath>
                            </m:oMathPara>
                          </a14:m>
                          <a:endParaRPr lang="en-US" sz="1500" b="1" i="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1" i="1" smtClean="0">
                                        <a:latin typeface="Cambria Math" panose="02040503050406030204" pitchFamily="18" charset="0"/>
                                        <a:ea typeface="Cambria Math" charset="0"/>
                                      </a:rPr>
                                    </m:ctrlPr>
                                  </m:dPr>
                                  <m:e>
                                    <m:r>
                                      <a:rPr lang="en-US" sz="1500" b="1" i="1" smtClean="0">
                                        <a:latin typeface="Cambria Math" charset="0"/>
                                      </a:rPr>
                                      <m:t>(</m:t>
                                    </m:r>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cs typeface="Cambria Math" charset="0"/>
                                      </a:rPr>
                                      <m:t>∧</m:t>
                                    </m:r>
                                    <m:r>
                                      <a:rPr lang="en-US" sz="1500" b="1" i="1" smtClean="0">
                                        <a:latin typeface="Cambria Math" panose="02040503050406030204" pitchFamily="18" charset="0"/>
                                        <a:ea typeface="Cambria Math" charset="0"/>
                                        <a:cs typeface="Cambria Math" charset="0"/>
                                      </a:rPr>
                                      <m:t>𝒔</m:t>
                                    </m:r>
                                    <m:r>
                                      <m:rPr>
                                        <m:nor/>
                                      </m:rPr>
                                      <a:rPr lang="en-US" sz="1500" b="1" i="1" dirty="0"/>
                                      <m:t> </m:t>
                                    </m:r>
                                    <m:r>
                                      <a:rPr lang="en-US" sz="1500" b="1" i="1" smtClean="0">
                                        <a:latin typeface="Cambria Math" charset="0"/>
                                      </a:rPr>
                                      <m:t>)</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𝒒</m:t>
                                    </m:r>
                                    <m:r>
                                      <m:rPr>
                                        <m:nor/>
                                      </m:rPr>
                                      <a:rPr lang="en-US" sz="1500" b="1" i="1" dirty="0"/>
                                      <m:t> </m:t>
                                    </m:r>
                                  </m:e>
                                </m:d>
                                <m:r>
                                  <a:rPr lang="en-US" sz="1500" b="1" i="1" smtClean="0">
                                    <a:latin typeface="Cambria Math" charset="0"/>
                                    <a:ea typeface="Cambria Math" charset="0"/>
                                    <a:cs typeface="Cambria Math" charset="0"/>
                                  </a:rPr>
                                  <m:t>∧(</m:t>
                                </m:r>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𝒔</m:t>
                                </m:r>
                                <m:r>
                                  <a:rPr lang="en-US" sz="1500" b="1" i="1" smtClean="0">
                                    <a:latin typeface="Cambria Math" panose="02040503050406030204" pitchFamily="18" charset="0"/>
                                    <a:ea typeface="Cambria Math" panose="02040503050406030204" pitchFamily="18" charset="0"/>
                                  </a:rPr>
                                  <m:t>)</m:t>
                                </m:r>
                              </m:oMath>
                            </m:oMathPara>
                          </a14:m>
                          <a:endParaRPr lang="en-US" sz="1500" b="1" i="1" dirty="0"/>
                        </a:p>
                      </a:txBody>
                      <a:tcPr anchor="ctr"/>
                    </a:tc>
                    <a:extLst>
                      <a:ext uri="{0D108BD9-81ED-4DB2-BD59-A6C34878D82A}">
                        <a16:rowId xmlns:a16="http://schemas.microsoft.com/office/drawing/2014/main" val="10000"/>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1"/>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2"/>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3"/>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6"/>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7"/>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8"/>
                      </a:ext>
                    </a:extLst>
                  </a:tr>
                </a:tbl>
              </a:graphicData>
            </a:graphic>
          </p:graphicFrame>
        </mc:Choice>
        <mc:Fallback xmlns="">
          <p:graphicFrame>
            <p:nvGraphicFramePr>
              <p:cNvPr id="5" name="Table 4"/>
              <p:cNvGraphicFramePr>
                <a:graphicFrameLocks noGrp="1"/>
              </p:cNvGraphicFramePr>
              <p:nvPr>
                <p:custDataLst>
                  <p:tags r:id="rId3"/>
                </p:custDataLst>
                <p:extLst>
                  <p:ext uri="{D42A27DB-BD31-4B8C-83A1-F6EECF244321}">
                    <p14:modId xmlns:p14="http://schemas.microsoft.com/office/powerpoint/2010/main" val="1460757105"/>
                  </p:ext>
                </p:extLst>
              </p:nvPr>
            </p:nvGraphicFramePr>
            <p:xfrm>
              <a:off x="457200" y="1498883"/>
              <a:ext cx="7358063" cy="4754880"/>
            </p:xfrm>
            <a:graphic>
              <a:graphicData uri="http://schemas.openxmlformats.org/drawingml/2006/table">
                <a:tbl>
                  <a:tblPr firstRow="1" bandRow="1">
                    <a:tableStyleId>{5940675A-B579-460E-94D1-54222C63F5DA}</a:tableStyleId>
                  </a:tblPr>
                  <a:tblGrid>
                    <a:gridCol w="313627">
                      <a:extLst>
                        <a:ext uri="{9D8B030D-6E8A-4147-A177-3AD203B41FA5}">
                          <a16:colId xmlns:a16="http://schemas.microsoft.com/office/drawing/2014/main" val="20000"/>
                        </a:ext>
                      </a:extLst>
                    </a:gridCol>
                    <a:gridCol w="312169">
                      <a:extLst>
                        <a:ext uri="{9D8B030D-6E8A-4147-A177-3AD203B41FA5}">
                          <a16:colId xmlns:a16="http://schemas.microsoft.com/office/drawing/2014/main" val="20001"/>
                        </a:ext>
                      </a:extLst>
                    </a:gridCol>
                    <a:gridCol w="300510">
                      <a:extLst>
                        <a:ext uri="{9D8B030D-6E8A-4147-A177-3AD203B41FA5}">
                          <a16:colId xmlns:a16="http://schemas.microsoft.com/office/drawing/2014/main" val="20002"/>
                        </a:ext>
                      </a:extLst>
                    </a:gridCol>
                    <a:gridCol w="336363">
                      <a:extLst>
                        <a:ext uri="{9D8B030D-6E8A-4147-A177-3AD203B41FA5}">
                          <a16:colId xmlns:a16="http://schemas.microsoft.com/office/drawing/2014/main" val="20009"/>
                        </a:ext>
                      </a:extLst>
                    </a:gridCol>
                    <a:gridCol w="788126">
                      <a:extLst>
                        <a:ext uri="{9D8B030D-6E8A-4147-A177-3AD203B41FA5}">
                          <a16:colId xmlns:a16="http://schemas.microsoft.com/office/drawing/2014/main" val="20003"/>
                        </a:ext>
                      </a:extLst>
                    </a:gridCol>
                    <a:gridCol w="1114425">
                      <a:extLst>
                        <a:ext uri="{9D8B030D-6E8A-4147-A177-3AD203B41FA5}">
                          <a16:colId xmlns:a16="http://schemas.microsoft.com/office/drawing/2014/main" val="20006"/>
                        </a:ext>
                      </a:extLst>
                    </a:gridCol>
                    <a:gridCol w="1400175">
                      <a:extLst>
                        <a:ext uri="{9D8B030D-6E8A-4147-A177-3AD203B41FA5}">
                          <a16:colId xmlns:a16="http://schemas.microsoft.com/office/drawing/2014/main" val="20007"/>
                        </a:ext>
                      </a:extLst>
                    </a:gridCol>
                    <a:gridCol w="2792668">
                      <a:extLst>
                        <a:ext uri="{9D8B030D-6E8A-4147-A177-3AD203B41FA5}">
                          <a16:colId xmlns:a16="http://schemas.microsoft.com/office/drawing/2014/main" val="20008"/>
                        </a:ext>
                      </a:extLst>
                    </a:gridCol>
                  </a:tblGrid>
                  <a:tr h="528320">
                    <a:tc>
                      <a:txBody>
                        <a:bodyPr/>
                        <a:lstStyle/>
                        <a:p>
                          <a:endParaRPr lang="en-US"/>
                        </a:p>
                      </a:txBody>
                      <a:tcPr anchor="ctr">
                        <a:blipFill>
                          <a:blip r:embed="rId4"/>
                          <a:stretch>
                            <a:fillRect l="-4000" t="-2381" r="-2224000" b="-795238"/>
                          </a:stretch>
                        </a:blipFill>
                      </a:tcPr>
                    </a:tc>
                    <a:tc>
                      <a:txBody>
                        <a:bodyPr/>
                        <a:lstStyle/>
                        <a:p>
                          <a:endParaRPr lang="en-US"/>
                        </a:p>
                      </a:txBody>
                      <a:tcPr anchor="ctr">
                        <a:blipFill>
                          <a:blip r:embed="rId4"/>
                          <a:stretch>
                            <a:fillRect l="-108333" t="-2381" r="-2216667" b="-795238"/>
                          </a:stretch>
                        </a:blipFill>
                      </a:tcPr>
                    </a:tc>
                    <a:tc>
                      <a:txBody>
                        <a:bodyPr/>
                        <a:lstStyle/>
                        <a:p>
                          <a:endParaRPr lang="en-US"/>
                        </a:p>
                      </a:txBody>
                      <a:tcPr anchor="ctr">
                        <a:blipFill>
                          <a:blip r:embed="rId4"/>
                          <a:stretch>
                            <a:fillRect l="-208333" t="-2381" r="-2116667" b="-795238"/>
                          </a:stretch>
                        </a:blipFill>
                      </a:tcPr>
                    </a:tc>
                    <a:tc>
                      <a:txBody>
                        <a:bodyPr/>
                        <a:lstStyle/>
                        <a:p>
                          <a:endParaRPr lang="en-US"/>
                        </a:p>
                      </a:txBody>
                      <a:tcPr anchor="ctr">
                        <a:blipFill>
                          <a:blip r:embed="rId4"/>
                          <a:stretch>
                            <a:fillRect l="-274074" t="-2381" r="-1781481" b="-795238"/>
                          </a:stretch>
                        </a:blipFill>
                      </a:tcPr>
                    </a:tc>
                    <a:tc>
                      <a:txBody>
                        <a:bodyPr/>
                        <a:lstStyle/>
                        <a:p>
                          <a:endParaRPr lang="en-US"/>
                        </a:p>
                      </a:txBody>
                      <a:tcPr anchor="ctr">
                        <a:blipFill>
                          <a:blip r:embed="rId4"/>
                          <a:stretch>
                            <a:fillRect l="-162903" t="-2381" r="-675806" b="-795238"/>
                          </a:stretch>
                        </a:blipFill>
                      </a:tcPr>
                    </a:tc>
                    <a:tc>
                      <a:txBody>
                        <a:bodyPr/>
                        <a:lstStyle/>
                        <a:p>
                          <a:endParaRPr lang="en-US"/>
                        </a:p>
                      </a:txBody>
                      <a:tcPr anchor="ctr">
                        <a:blipFill>
                          <a:blip r:embed="rId4"/>
                          <a:stretch>
                            <a:fillRect l="-187356" t="-2381" r="-381609" b="-795238"/>
                          </a:stretch>
                        </a:blipFill>
                      </a:tcPr>
                    </a:tc>
                    <a:tc>
                      <a:txBody>
                        <a:bodyPr/>
                        <a:lstStyle/>
                        <a:p>
                          <a:endParaRPr lang="en-US"/>
                        </a:p>
                      </a:txBody>
                      <a:tcPr anchor="ctr">
                        <a:blipFill>
                          <a:blip r:embed="rId4"/>
                          <a:stretch>
                            <a:fillRect l="-225225" t="-2381" r="-199099" b="-795238"/>
                          </a:stretch>
                        </a:blipFill>
                      </a:tcPr>
                    </a:tc>
                    <a:tc>
                      <a:txBody>
                        <a:bodyPr/>
                        <a:lstStyle/>
                        <a:p>
                          <a:endParaRPr lang="en-US"/>
                        </a:p>
                      </a:txBody>
                      <a:tcPr anchor="ctr">
                        <a:blipFill>
                          <a:blip r:embed="rId4"/>
                          <a:stretch>
                            <a:fillRect l="-164091" t="-2381" r="-455" b="-795238"/>
                          </a:stretch>
                        </a:blipFill>
                      </a:tcPr>
                    </a:tc>
                    <a:extLst>
                      <a:ext uri="{0D108BD9-81ED-4DB2-BD59-A6C34878D82A}">
                        <a16:rowId xmlns:a16="http://schemas.microsoft.com/office/drawing/2014/main" val="10000"/>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1"/>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2"/>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3"/>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6"/>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7"/>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8"/>
                      </a:ext>
                    </a:extLst>
                  </a:tr>
                </a:tbl>
              </a:graphicData>
            </a:graphic>
          </p:graphicFrame>
        </mc:Fallback>
      </mc:AlternateContent>
    </p:spTree>
    <p:extLst>
      <p:ext uri="{BB962C8B-B14F-4D97-AF65-F5344CB8AC3E}">
        <p14:creationId xmlns:p14="http://schemas.microsoft.com/office/powerpoint/2010/main" val="4285297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Analyzing the Garfield Sentence with a Truth Table</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custDataLst>
                  <p:tags r:id="rId1"/>
                </p:custDataLst>
              </p:nvPr>
            </p:nvGraphicFramePr>
            <p:xfrm>
              <a:off x="457200" y="1498883"/>
              <a:ext cx="7358063" cy="4754880"/>
            </p:xfrm>
            <a:graphic>
              <a:graphicData uri="http://schemas.openxmlformats.org/drawingml/2006/table">
                <a:tbl>
                  <a:tblPr firstRow="1" bandRow="1">
                    <a:tableStyleId>{5940675A-B579-460E-94D1-54222C63F5DA}</a:tableStyleId>
                  </a:tblPr>
                  <a:tblGrid>
                    <a:gridCol w="313627">
                      <a:extLst>
                        <a:ext uri="{9D8B030D-6E8A-4147-A177-3AD203B41FA5}">
                          <a16:colId xmlns:a16="http://schemas.microsoft.com/office/drawing/2014/main" val="20000"/>
                        </a:ext>
                      </a:extLst>
                    </a:gridCol>
                    <a:gridCol w="312169">
                      <a:extLst>
                        <a:ext uri="{9D8B030D-6E8A-4147-A177-3AD203B41FA5}">
                          <a16:colId xmlns:a16="http://schemas.microsoft.com/office/drawing/2014/main" val="20001"/>
                        </a:ext>
                      </a:extLst>
                    </a:gridCol>
                    <a:gridCol w="300510">
                      <a:extLst>
                        <a:ext uri="{9D8B030D-6E8A-4147-A177-3AD203B41FA5}">
                          <a16:colId xmlns:a16="http://schemas.microsoft.com/office/drawing/2014/main" val="20002"/>
                        </a:ext>
                      </a:extLst>
                    </a:gridCol>
                    <a:gridCol w="336363">
                      <a:extLst>
                        <a:ext uri="{9D8B030D-6E8A-4147-A177-3AD203B41FA5}">
                          <a16:colId xmlns:a16="http://schemas.microsoft.com/office/drawing/2014/main" val="20009"/>
                        </a:ext>
                      </a:extLst>
                    </a:gridCol>
                    <a:gridCol w="788126">
                      <a:extLst>
                        <a:ext uri="{9D8B030D-6E8A-4147-A177-3AD203B41FA5}">
                          <a16:colId xmlns:a16="http://schemas.microsoft.com/office/drawing/2014/main" val="20003"/>
                        </a:ext>
                      </a:extLst>
                    </a:gridCol>
                    <a:gridCol w="1114425">
                      <a:extLst>
                        <a:ext uri="{9D8B030D-6E8A-4147-A177-3AD203B41FA5}">
                          <a16:colId xmlns:a16="http://schemas.microsoft.com/office/drawing/2014/main" val="20006"/>
                        </a:ext>
                      </a:extLst>
                    </a:gridCol>
                    <a:gridCol w="1400175">
                      <a:extLst>
                        <a:ext uri="{9D8B030D-6E8A-4147-A177-3AD203B41FA5}">
                          <a16:colId xmlns:a16="http://schemas.microsoft.com/office/drawing/2014/main" val="20007"/>
                        </a:ext>
                      </a:extLst>
                    </a:gridCol>
                    <a:gridCol w="2792668">
                      <a:extLst>
                        <a:ext uri="{9D8B030D-6E8A-4147-A177-3AD203B41FA5}">
                          <a16:colId xmlns:a16="http://schemas.microsoft.com/office/drawing/2014/main" val="20008"/>
                        </a:ext>
                      </a:extLst>
                    </a:gridCol>
                  </a:tblGrid>
                  <a:tr h="528320">
                    <a:tc>
                      <a:txBody>
                        <a:bodyPr/>
                        <a:lstStyle/>
                        <a:p>
                          <a:pPr algn="ct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𝒒</m:t>
                                </m:r>
                              </m:oMath>
                            </m:oMathPara>
                          </a14:m>
                          <a:endParaRPr lang="en-US" sz="1500" b="1" i="1" dirty="0">
                            <a:latin typeface="Cambria Math" pitchFamily="18" charset="0"/>
                            <a:ea typeface="Cambria Math"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𝒓</m:t>
                                </m:r>
                              </m:oMath>
                            </m:oMathPara>
                          </a14:m>
                          <a:endParaRPr lang="en-US" sz="1500" b="1" i="1" dirty="0">
                            <a:latin typeface="Cambria Math" pitchFamily="18" charset="0"/>
                            <a:ea typeface="Cambria Math"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𝒔</m:t>
                                </m:r>
                              </m:oMath>
                            </m:oMathPara>
                          </a14:m>
                          <a:endParaRPr lang="en-US" sz="1500" b="1" i="1" dirty="0">
                            <a:latin typeface="Cambria Math" pitchFamily="18" charset="0"/>
                            <a:ea typeface="Cambria Math"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ea typeface="Cambria Math" pitchFamily="18" charset="0"/>
                                  </a:rPr>
                                  <m:t>¬</m:t>
                                </m:r>
                                <m:r>
                                  <a:rPr lang="en-US" sz="1500" b="1" i="1" smtClean="0">
                                    <a:latin typeface="Cambria Math" panose="02040503050406030204" pitchFamily="18" charset="0"/>
                                    <a:ea typeface="Cambria Math" pitchFamily="18" charset="0"/>
                                  </a:rPr>
                                  <m:t>𝒔</m:t>
                                </m:r>
                              </m:oMath>
                            </m:oMathPara>
                          </a14:m>
                          <a:endParaRPr lang="en-US" sz="1500" b="1" i="1" dirty="0">
                            <a:latin typeface="Cambria Math" pitchFamily="18" charset="0"/>
                            <a:ea typeface="Cambria Math"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𝒔</m:t>
                                </m:r>
                              </m:oMath>
                            </m:oMathPara>
                          </a14:m>
                          <a:endParaRPr lang="en-US" sz="1500" b="1" i="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cs typeface="Cambria Math" charset="0"/>
                                  </a:rPr>
                                  <m:t>∧</m:t>
                                </m:r>
                                <m:r>
                                  <a:rPr lang="en-US" sz="1500" b="1" i="1" smtClean="0">
                                    <a:latin typeface="Cambria Math" panose="02040503050406030204" pitchFamily="18" charset="0"/>
                                    <a:ea typeface="Cambria Math" charset="0"/>
                                    <a:cs typeface="Cambria Math" charset="0"/>
                                  </a:rPr>
                                  <m:t>𝒔</m:t>
                                </m:r>
                              </m:oMath>
                            </m:oMathPara>
                          </a14:m>
                          <a:endParaRPr lang="en-US" sz="1500" b="1" i="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1" i="1" smtClean="0">
                                    <a:latin typeface="Cambria Math" charset="0"/>
                                  </a:rPr>
                                  <m:t>(</m:t>
                                </m:r>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cs typeface="Cambria Math" charset="0"/>
                                  </a:rPr>
                                  <m:t>∧</m:t>
                                </m:r>
                                <m:r>
                                  <a:rPr lang="en-US" sz="1500" b="1" i="1" smtClean="0">
                                    <a:latin typeface="Cambria Math" panose="02040503050406030204" pitchFamily="18" charset="0"/>
                                    <a:ea typeface="Cambria Math" charset="0"/>
                                    <a:cs typeface="Cambria Math" charset="0"/>
                                  </a:rPr>
                                  <m:t>𝒔</m:t>
                                </m:r>
                                <m:r>
                                  <a:rPr lang="en-US" sz="1500" b="1" i="1" smtClean="0">
                                    <a:latin typeface="Cambria Math" charset="0"/>
                                  </a:rPr>
                                  <m:t>)</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𝒒</m:t>
                                </m:r>
                              </m:oMath>
                            </m:oMathPara>
                          </a14:m>
                          <a:endParaRPr lang="en-US" sz="1500" b="1" i="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1" i="1" smtClean="0">
                                        <a:latin typeface="Cambria Math" panose="02040503050406030204" pitchFamily="18" charset="0"/>
                                        <a:ea typeface="Cambria Math" charset="0"/>
                                      </a:rPr>
                                    </m:ctrlPr>
                                  </m:dPr>
                                  <m:e>
                                    <m:r>
                                      <a:rPr lang="en-US" sz="1500" b="1" i="1" smtClean="0">
                                        <a:latin typeface="Cambria Math" charset="0"/>
                                      </a:rPr>
                                      <m:t>(</m:t>
                                    </m:r>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cs typeface="Cambria Math" charset="0"/>
                                      </a:rPr>
                                      <m:t>∧</m:t>
                                    </m:r>
                                    <m:r>
                                      <a:rPr lang="en-US" sz="1500" b="1" i="1" smtClean="0">
                                        <a:latin typeface="Cambria Math" panose="02040503050406030204" pitchFamily="18" charset="0"/>
                                        <a:ea typeface="Cambria Math" charset="0"/>
                                        <a:cs typeface="Cambria Math" charset="0"/>
                                      </a:rPr>
                                      <m:t>𝒔</m:t>
                                    </m:r>
                                    <m:r>
                                      <m:rPr>
                                        <m:nor/>
                                      </m:rPr>
                                      <a:rPr lang="en-US" sz="1500" b="1" i="1" dirty="0"/>
                                      <m:t> </m:t>
                                    </m:r>
                                    <m:r>
                                      <a:rPr lang="en-US" sz="1500" b="1" i="1" smtClean="0">
                                        <a:latin typeface="Cambria Math" charset="0"/>
                                      </a:rPr>
                                      <m:t>)</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𝒒</m:t>
                                    </m:r>
                                    <m:r>
                                      <m:rPr>
                                        <m:nor/>
                                      </m:rPr>
                                      <a:rPr lang="en-US" sz="1500" b="1" i="1" dirty="0"/>
                                      <m:t> </m:t>
                                    </m:r>
                                  </m:e>
                                </m:d>
                                <m:r>
                                  <a:rPr lang="en-US" sz="1500" b="1" i="1" smtClean="0">
                                    <a:latin typeface="Cambria Math" charset="0"/>
                                    <a:ea typeface="Cambria Math" charset="0"/>
                                    <a:cs typeface="Cambria Math" charset="0"/>
                                  </a:rPr>
                                  <m:t>∧(</m:t>
                                </m:r>
                                <m:r>
                                  <a:rPr lang="en-US" sz="1500" b="1" i="1" smtClean="0">
                                    <a:latin typeface="Cambria Math" panose="02040503050406030204" pitchFamily="18" charset="0"/>
                                  </a:rPr>
                                  <m:t>𝒓</m:t>
                                </m:r>
                                <m:r>
                                  <a:rPr lang="en-US" sz="1500" b="1" i="1" smtClean="0">
                                    <a:latin typeface="Cambria Math" panose="02040503050406030204" pitchFamily="18" charset="0"/>
                                    <a:ea typeface="Cambria Math" panose="02040503050406030204" pitchFamily="18" charset="0"/>
                                  </a:rPr>
                                  <m:t>∨¬</m:t>
                                </m:r>
                                <m:r>
                                  <a:rPr lang="en-US" sz="1500" b="1" i="1" smtClean="0">
                                    <a:latin typeface="Cambria Math" panose="02040503050406030204" pitchFamily="18" charset="0"/>
                                    <a:ea typeface="Cambria Math" panose="02040503050406030204" pitchFamily="18" charset="0"/>
                                  </a:rPr>
                                  <m:t>𝒔</m:t>
                                </m:r>
                                <m:r>
                                  <a:rPr lang="en-US" sz="1500" b="1" i="1" smtClean="0">
                                    <a:latin typeface="Cambria Math" panose="02040503050406030204" pitchFamily="18" charset="0"/>
                                    <a:ea typeface="Cambria Math" panose="02040503050406030204" pitchFamily="18" charset="0"/>
                                  </a:rPr>
                                  <m:t>)</m:t>
                                </m:r>
                              </m:oMath>
                            </m:oMathPara>
                          </a14:m>
                          <a:endParaRPr lang="en-US" sz="1500" b="1" i="1" dirty="0"/>
                        </a:p>
                      </a:txBody>
                      <a:tcPr anchor="ctr"/>
                    </a:tc>
                    <a:extLst>
                      <a:ext uri="{0D108BD9-81ED-4DB2-BD59-A6C34878D82A}">
                        <a16:rowId xmlns:a16="http://schemas.microsoft.com/office/drawing/2014/main" val="10000"/>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1"/>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extLst>
                      <a:ext uri="{0D108BD9-81ED-4DB2-BD59-A6C34878D82A}">
                        <a16:rowId xmlns:a16="http://schemas.microsoft.com/office/drawing/2014/main" val="10002"/>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3"/>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extLst>
                      <a:ext uri="{0D108BD9-81ED-4DB2-BD59-A6C34878D82A}">
                        <a16:rowId xmlns:a16="http://schemas.microsoft.com/office/drawing/2014/main" val="10004"/>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5"/>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extLst>
                      <a:ext uri="{0D108BD9-81ED-4DB2-BD59-A6C34878D82A}">
                        <a16:rowId xmlns:a16="http://schemas.microsoft.com/office/drawing/2014/main" val="10006"/>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7"/>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8"/>
                      </a:ext>
                    </a:extLst>
                  </a:tr>
                </a:tbl>
              </a:graphicData>
            </a:graphic>
          </p:graphicFrame>
        </mc:Choice>
        <mc:Fallback xmlns="">
          <p:graphicFrame>
            <p:nvGraphicFramePr>
              <p:cNvPr id="5" name="Table 4"/>
              <p:cNvGraphicFramePr>
                <a:graphicFrameLocks noGrp="1"/>
              </p:cNvGraphicFramePr>
              <p:nvPr>
                <p:custDataLst>
                  <p:tags r:id="rId4"/>
                </p:custDataLst>
                <p:extLst>
                  <p:ext uri="{D42A27DB-BD31-4B8C-83A1-F6EECF244321}">
                    <p14:modId xmlns:p14="http://schemas.microsoft.com/office/powerpoint/2010/main" val="1070130376"/>
                  </p:ext>
                </p:extLst>
              </p:nvPr>
            </p:nvGraphicFramePr>
            <p:xfrm>
              <a:off x="457200" y="1498883"/>
              <a:ext cx="7358063" cy="4754880"/>
            </p:xfrm>
            <a:graphic>
              <a:graphicData uri="http://schemas.openxmlformats.org/drawingml/2006/table">
                <a:tbl>
                  <a:tblPr firstRow="1" bandRow="1">
                    <a:tableStyleId>{5940675A-B579-460E-94D1-54222C63F5DA}</a:tableStyleId>
                  </a:tblPr>
                  <a:tblGrid>
                    <a:gridCol w="313627">
                      <a:extLst>
                        <a:ext uri="{9D8B030D-6E8A-4147-A177-3AD203B41FA5}">
                          <a16:colId xmlns:a16="http://schemas.microsoft.com/office/drawing/2014/main" val="20000"/>
                        </a:ext>
                      </a:extLst>
                    </a:gridCol>
                    <a:gridCol w="312169">
                      <a:extLst>
                        <a:ext uri="{9D8B030D-6E8A-4147-A177-3AD203B41FA5}">
                          <a16:colId xmlns:a16="http://schemas.microsoft.com/office/drawing/2014/main" val="20001"/>
                        </a:ext>
                      </a:extLst>
                    </a:gridCol>
                    <a:gridCol w="300510">
                      <a:extLst>
                        <a:ext uri="{9D8B030D-6E8A-4147-A177-3AD203B41FA5}">
                          <a16:colId xmlns:a16="http://schemas.microsoft.com/office/drawing/2014/main" val="20002"/>
                        </a:ext>
                      </a:extLst>
                    </a:gridCol>
                    <a:gridCol w="336363">
                      <a:extLst>
                        <a:ext uri="{9D8B030D-6E8A-4147-A177-3AD203B41FA5}">
                          <a16:colId xmlns:a16="http://schemas.microsoft.com/office/drawing/2014/main" val="20009"/>
                        </a:ext>
                      </a:extLst>
                    </a:gridCol>
                    <a:gridCol w="788126">
                      <a:extLst>
                        <a:ext uri="{9D8B030D-6E8A-4147-A177-3AD203B41FA5}">
                          <a16:colId xmlns:a16="http://schemas.microsoft.com/office/drawing/2014/main" val="20003"/>
                        </a:ext>
                      </a:extLst>
                    </a:gridCol>
                    <a:gridCol w="1114425">
                      <a:extLst>
                        <a:ext uri="{9D8B030D-6E8A-4147-A177-3AD203B41FA5}">
                          <a16:colId xmlns:a16="http://schemas.microsoft.com/office/drawing/2014/main" val="20006"/>
                        </a:ext>
                      </a:extLst>
                    </a:gridCol>
                    <a:gridCol w="1400175">
                      <a:extLst>
                        <a:ext uri="{9D8B030D-6E8A-4147-A177-3AD203B41FA5}">
                          <a16:colId xmlns:a16="http://schemas.microsoft.com/office/drawing/2014/main" val="20007"/>
                        </a:ext>
                      </a:extLst>
                    </a:gridCol>
                    <a:gridCol w="2792668">
                      <a:extLst>
                        <a:ext uri="{9D8B030D-6E8A-4147-A177-3AD203B41FA5}">
                          <a16:colId xmlns:a16="http://schemas.microsoft.com/office/drawing/2014/main" val="20008"/>
                        </a:ext>
                      </a:extLst>
                    </a:gridCol>
                  </a:tblGrid>
                  <a:tr h="528320">
                    <a:tc>
                      <a:txBody>
                        <a:bodyPr/>
                        <a:lstStyle/>
                        <a:p>
                          <a:endParaRPr lang="en-US"/>
                        </a:p>
                      </a:txBody>
                      <a:tcPr anchor="ctr">
                        <a:blipFill>
                          <a:blip r:embed="rId5"/>
                          <a:stretch>
                            <a:fillRect l="-4000" t="-2381" r="-2224000" b="-795238"/>
                          </a:stretch>
                        </a:blipFill>
                      </a:tcPr>
                    </a:tc>
                    <a:tc>
                      <a:txBody>
                        <a:bodyPr/>
                        <a:lstStyle/>
                        <a:p>
                          <a:endParaRPr lang="en-US"/>
                        </a:p>
                      </a:txBody>
                      <a:tcPr anchor="ctr">
                        <a:blipFill>
                          <a:blip r:embed="rId5"/>
                          <a:stretch>
                            <a:fillRect l="-108333" t="-2381" r="-2216667" b="-795238"/>
                          </a:stretch>
                        </a:blipFill>
                      </a:tcPr>
                    </a:tc>
                    <a:tc>
                      <a:txBody>
                        <a:bodyPr/>
                        <a:lstStyle/>
                        <a:p>
                          <a:endParaRPr lang="en-US"/>
                        </a:p>
                      </a:txBody>
                      <a:tcPr anchor="ctr">
                        <a:blipFill>
                          <a:blip r:embed="rId5"/>
                          <a:stretch>
                            <a:fillRect l="-208333" t="-2381" r="-2116667" b="-795238"/>
                          </a:stretch>
                        </a:blipFill>
                      </a:tcPr>
                    </a:tc>
                    <a:tc>
                      <a:txBody>
                        <a:bodyPr/>
                        <a:lstStyle/>
                        <a:p>
                          <a:endParaRPr lang="en-US"/>
                        </a:p>
                      </a:txBody>
                      <a:tcPr anchor="ctr">
                        <a:blipFill>
                          <a:blip r:embed="rId5"/>
                          <a:stretch>
                            <a:fillRect l="-274074" t="-2381" r="-1781481" b="-795238"/>
                          </a:stretch>
                        </a:blipFill>
                      </a:tcPr>
                    </a:tc>
                    <a:tc>
                      <a:txBody>
                        <a:bodyPr/>
                        <a:lstStyle/>
                        <a:p>
                          <a:endParaRPr lang="en-US"/>
                        </a:p>
                      </a:txBody>
                      <a:tcPr anchor="ctr">
                        <a:blipFill>
                          <a:blip r:embed="rId5"/>
                          <a:stretch>
                            <a:fillRect l="-162903" t="-2381" r="-675806" b="-795238"/>
                          </a:stretch>
                        </a:blipFill>
                      </a:tcPr>
                    </a:tc>
                    <a:tc>
                      <a:txBody>
                        <a:bodyPr/>
                        <a:lstStyle/>
                        <a:p>
                          <a:endParaRPr lang="en-US"/>
                        </a:p>
                      </a:txBody>
                      <a:tcPr anchor="ctr">
                        <a:blipFill>
                          <a:blip r:embed="rId5"/>
                          <a:stretch>
                            <a:fillRect l="-187356" t="-2381" r="-381609" b="-795238"/>
                          </a:stretch>
                        </a:blipFill>
                      </a:tcPr>
                    </a:tc>
                    <a:tc>
                      <a:txBody>
                        <a:bodyPr/>
                        <a:lstStyle/>
                        <a:p>
                          <a:endParaRPr lang="en-US"/>
                        </a:p>
                      </a:txBody>
                      <a:tcPr anchor="ctr">
                        <a:blipFill>
                          <a:blip r:embed="rId5"/>
                          <a:stretch>
                            <a:fillRect l="-225225" t="-2381" r="-199099" b="-795238"/>
                          </a:stretch>
                        </a:blipFill>
                      </a:tcPr>
                    </a:tc>
                    <a:tc>
                      <a:txBody>
                        <a:bodyPr/>
                        <a:lstStyle/>
                        <a:p>
                          <a:endParaRPr lang="en-US"/>
                        </a:p>
                      </a:txBody>
                      <a:tcPr anchor="ctr">
                        <a:blipFill>
                          <a:blip r:embed="rId5"/>
                          <a:stretch>
                            <a:fillRect l="-164091" t="-2381" r="-455" b="-795238"/>
                          </a:stretch>
                        </a:blipFill>
                      </a:tcPr>
                    </a:tc>
                    <a:extLst>
                      <a:ext uri="{0D108BD9-81ED-4DB2-BD59-A6C34878D82A}">
                        <a16:rowId xmlns:a16="http://schemas.microsoft.com/office/drawing/2014/main" val="10000"/>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1"/>
                      </a:ext>
                    </a:extLst>
                  </a:tr>
                  <a:tr h="52832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extLst>
                      <a:ext uri="{0D108BD9-81ED-4DB2-BD59-A6C34878D82A}">
                        <a16:rowId xmlns:a16="http://schemas.microsoft.com/office/drawing/2014/main" val="10002"/>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3"/>
                      </a:ext>
                    </a:extLst>
                  </a:tr>
                  <a:tr h="52832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extLst>
                      <a:ext uri="{0D108BD9-81ED-4DB2-BD59-A6C34878D82A}">
                        <a16:rowId xmlns:a16="http://schemas.microsoft.com/office/drawing/2014/main" val="10004"/>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5"/>
                      </a:ext>
                    </a:extLst>
                  </a:tr>
                  <a:tr h="52832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extLst>
                      <a:ext uri="{0D108BD9-81ED-4DB2-BD59-A6C34878D82A}">
                        <a16:rowId xmlns:a16="http://schemas.microsoft.com/office/drawing/2014/main" val="10006"/>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7"/>
                      </a:ext>
                    </a:extLst>
                  </a:tr>
                  <a:tr h="52832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8"/>
                      </a:ext>
                    </a:extLst>
                  </a:tr>
                </a:tbl>
              </a:graphicData>
            </a:graphic>
          </p:graphicFrame>
        </mc:Fallback>
      </mc:AlternateContent>
    </p:spTree>
    <p:extLst>
      <p:ext uri="{BB962C8B-B14F-4D97-AF65-F5344CB8AC3E}">
        <p14:creationId xmlns:p14="http://schemas.microsoft.com/office/powerpoint/2010/main" val="250302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C42A-964F-D445-8CC0-2138623303A0}"/>
              </a:ext>
            </a:extLst>
          </p:cNvPr>
          <p:cNvSpPr>
            <a:spLocks noGrp="1"/>
          </p:cNvSpPr>
          <p:nvPr>
            <p:ph type="title"/>
          </p:nvPr>
        </p:nvSpPr>
        <p:spPr/>
        <p:txBody>
          <a:bodyPr/>
          <a:lstStyle/>
          <a:p>
            <a:r>
              <a:rPr lang="en-US" dirty="0"/>
              <a:t>Study Groups</a:t>
            </a:r>
          </a:p>
        </p:txBody>
      </p:sp>
      <p:sp>
        <p:nvSpPr>
          <p:cNvPr id="3" name="Content Placeholder 2">
            <a:extLst>
              <a:ext uri="{FF2B5EF4-FFF2-40B4-BE49-F238E27FC236}">
                <a16:creationId xmlns:a16="http://schemas.microsoft.com/office/drawing/2014/main" id="{E46F4F6A-CC55-764E-9AD2-24D4472AB766}"/>
              </a:ext>
            </a:extLst>
          </p:cNvPr>
          <p:cNvSpPr>
            <a:spLocks noGrp="1"/>
          </p:cNvSpPr>
          <p:nvPr>
            <p:ph idx="1"/>
          </p:nvPr>
        </p:nvSpPr>
        <p:spPr/>
        <p:txBody>
          <a:bodyPr/>
          <a:lstStyle/>
          <a:p>
            <a:r>
              <a:rPr lang="en-US" sz="2800" dirty="0"/>
              <a:t>Recall from the syllabus:</a:t>
            </a:r>
          </a:p>
          <a:p>
            <a:pPr lvl="1"/>
            <a:r>
              <a:rPr lang="en-US" sz="2400" dirty="0"/>
              <a:t>collaboration is encouraged</a:t>
            </a:r>
          </a:p>
          <a:p>
            <a:pPr lvl="1"/>
            <a:r>
              <a:rPr lang="en-US" sz="2400" dirty="0"/>
              <a:t>but you must write your solution on your own</a:t>
            </a:r>
          </a:p>
          <a:p>
            <a:pPr lvl="1"/>
            <a:endParaRPr lang="en-US" sz="2400" dirty="0"/>
          </a:p>
          <a:p>
            <a:r>
              <a:rPr lang="en-US" sz="2800" dirty="0"/>
              <a:t>Will send out a form to fill out if you want to be </a:t>
            </a:r>
            <a:r>
              <a:rPr lang="en-US" sz="2800" i="1" dirty="0"/>
              <a:t>matched</a:t>
            </a:r>
            <a:r>
              <a:rPr lang="en-US" sz="2800" dirty="0"/>
              <a:t> with other students into a study group</a:t>
            </a:r>
          </a:p>
          <a:p>
            <a:pPr lvl="1"/>
            <a:r>
              <a:rPr lang="en-US" sz="2400" dirty="0"/>
              <a:t>form should be coming tomorrow</a:t>
            </a:r>
          </a:p>
          <a:p>
            <a:pPr lvl="1"/>
            <a:r>
              <a:rPr lang="en-US" sz="2400" dirty="0"/>
              <a:t>match based on available time &amp; frequency</a:t>
            </a:r>
          </a:p>
          <a:p>
            <a:pPr lvl="1"/>
            <a:r>
              <a:rPr lang="en-US" sz="2400" dirty="0"/>
              <a:t>about 4 people per group</a:t>
            </a:r>
          </a:p>
        </p:txBody>
      </p:sp>
    </p:spTree>
    <p:extLst>
      <p:ext uri="{BB962C8B-B14F-4D97-AF65-F5344CB8AC3E}">
        <p14:creationId xmlns:p14="http://schemas.microsoft.com/office/powerpoint/2010/main" val="3348344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first application of logic</a:t>
            </a:r>
          </a:p>
        </p:txBody>
      </p:sp>
      <p:grpSp>
        <p:nvGrpSpPr>
          <p:cNvPr id="6" name="Group 5"/>
          <p:cNvGrpSpPr/>
          <p:nvPr/>
        </p:nvGrpSpPr>
        <p:grpSpPr>
          <a:xfrm>
            <a:off x="1058554" y="1957389"/>
            <a:ext cx="7026891" cy="3620815"/>
            <a:chOff x="3675017" y="3601441"/>
            <a:chExt cx="5324300" cy="2743504"/>
          </a:xfrm>
        </p:grpSpPr>
        <p:pic>
          <p:nvPicPr>
            <p:cNvPr id="4" name="Picture 3"/>
            <p:cNvPicPr>
              <a:picLocks noChangeAspect="1"/>
            </p:cNvPicPr>
            <p:nvPr/>
          </p:nvPicPr>
          <p:blipFill>
            <a:blip r:embed="rId3"/>
            <a:stretch>
              <a:fillRect/>
            </a:stretch>
          </p:blipFill>
          <p:spPr>
            <a:xfrm>
              <a:off x="5611707" y="3601441"/>
              <a:ext cx="1803506" cy="20419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3675017" y="5855218"/>
              <a:ext cx="5324300" cy="489727"/>
            </a:xfrm>
            <a:prstGeom prst="rect">
              <a:avLst/>
            </a:prstGeom>
          </p:spPr>
          <p:txBody>
            <a:bodyPr wrap="square">
              <a:spAutoFit/>
            </a:bodyPr>
            <a:lstStyle/>
            <a:p>
              <a:r>
                <a:rPr lang="en-US" dirty="0">
                  <a:solidFill>
                    <a:srgbClr val="7030A0"/>
                  </a:solidFill>
                  <a:latin typeface="Franklin Gothic Medium" panose="020B0603020102020204" pitchFamily="34" charset="0"/>
                </a:rPr>
                <a:t>“If I were to ask you out, would your answer to that question be the same as your answer to this one?”</a:t>
              </a:r>
            </a:p>
          </p:txBody>
        </p:sp>
      </p:grpSp>
    </p:spTree>
    <p:extLst>
      <p:ext uri="{BB962C8B-B14F-4D97-AF65-F5344CB8AC3E}">
        <p14:creationId xmlns:p14="http://schemas.microsoft.com/office/powerpoint/2010/main" val="5382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not use Java?</a:t>
            </a:r>
            <a:endParaRPr lang="en-US" dirty="0"/>
          </a:p>
        </p:txBody>
      </p:sp>
      <p:sp>
        <p:nvSpPr>
          <p:cNvPr id="3" name="Content Placeholder 2"/>
          <p:cNvSpPr>
            <a:spLocks noGrp="1"/>
          </p:cNvSpPr>
          <p:nvPr>
            <p:ph idx="1"/>
          </p:nvPr>
        </p:nvSpPr>
        <p:spPr>
          <a:xfrm>
            <a:off x="457200" y="1244160"/>
            <a:ext cx="8229600" cy="5613840"/>
          </a:xfrm>
        </p:spPr>
        <p:txBody>
          <a:bodyPr/>
          <a:lstStyle/>
          <a:p>
            <a:pPr marL="57150" indent="0">
              <a:spcBef>
                <a:spcPts val="0"/>
              </a:spcBef>
              <a:spcAft>
                <a:spcPts val="2300"/>
              </a:spcAft>
              <a:buNone/>
              <a:defRPr/>
            </a:pPr>
            <a:r>
              <a:rPr lang="en-US" sz="2400" dirty="0"/>
              <a:t>What does this code do:</a:t>
            </a:r>
          </a:p>
          <a:p>
            <a:pPr marL="457200" lvl="1" indent="0">
              <a:spcBef>
                <a:spcPts val="0"/>
              </a:spcBef>
              <a:buNone/>
              <a:defRPr/>
            </a:pPr>
            <a:r>
              <a:rPr lang="en-US" sz="2000" dirty="0">
                <a:latin typeface="Courier New" charset="0"/>
                <a:ea typeface="Courier New" charset="0"/>
                <a:cs typeface="Courier New" charset="0"/>
              </a:rPr>
              <a:t>public static </a:t>
            </a:r>
            <a:r>
              <a:rPr lang="en-US" sz="2000" dirty="0" err="1">
                <a:latin typeface="Courier New" charset="0"/>
                <a:ea typeface="Courier New" charset="0"/>
                <a:cs typeface="Courier New" charset="0"/>
              </a:rPr>
              <a:t>boolean</a:t>
            </a:r>
            <a:r>
              <a:rPr lang="en-US" sz="2000" dirty="0">
                <a:latin typeface="Courier New" charset="0"/>
                <a:ea typeface="Courier New" charset="0"/>
                <a:cs typeface="Courier New" charset="0"/>
              </a:rPr>
              <a:t> mystery(</a:t>
            </a:r>
            <a:r>
              <a:rPr lang="en-US" sz="2000" dirty="0" err="1">
                <a:latin typeface="Courier New" charset="0"/>
                <a:ea typeface="Courier New" charset="0"/>
                <a:cs typeface="Courier New" charset="0"/>
              </a:rPr>
              <a:t>int</a:t>
            </a:r>
            <a:r>
              <a:rPr lang="en-US" sz="2000" dirty="0">
                <a:latin typeface="Courier New" charset="0"/>
                <a:ea typeface="Courier New" charset="0"/>
                <a:cs typeface="Courier New" charset="0"/>
              </a:rPr>
              <a:t> x) {</a:t>
            </a:r>
          </a:p>
          <a:p>
            <a:pPr marL="457200" lvl="1" indent="0">
              <a:spcBef>
                <a:spcPts val="0"/>
              </a:spcBef>
              <a:buNone/>
              <a:defRPr/>
            </a:pPr>
            <a:r>
              <a:rPr lang="en-US" sz="2000" dirty="0">
                <a:latin typeface="Courier New" charset="0"/>
                <a:ea typeface="Courier New" charset="0"/>
                <a:cs typeface="Courier New" charset="0"/>
              </a:rPr>
              <a:t>  for (</a:t>
            </a:r>
            <a:r>
              <a:rPr lang="en-US" sz="2000" dirty="0" err="1">
                <a:latin typeface="Courier New" charset="0"/>
                <a:ea typeface="Courier New" charset="0"/>
                <a:cs typeface="Courier New" charset="0"/>
              </a:rPr>
              <a:t>int</a:t>
            </a:r>
            <a:r>
              <a:rPr lang="en-US" sz="2000" dirty="0">
                <a:latin typeface="Courier New" charset="0"/>
                <a:ea typeface="Courier New" charset="0"/>
                <a:cs typeface="Courier New" charset="0"/>
              </a:rPr>
              <a:t> r = 2; r &lt; x; r++) {</a:t>
            </a:r>
          </a:p>
          <a:p>
            <a:pPr marL="457200" lvl="1" indent="0">
              <a:spcBef>
                <a:spcPts val="0"/>
              </a:spcBef>
              <a:buNone/>
              <a:defRPr/>
            </a:pPr>
            <a:r>
              <a:rPr lang="en-US" sz="2000" dirty="0">
                <a:latin typeface="Courier New" charset="0"/>
                <a:ea typeface="Courier New" charset="0"/>
                <a:cs typeface="Courier New" charset="0"/>
              </a:rPr>
              <a:t>    for (</a:t>
            </a:r>
            <a:r>
              <a:rPr lang="en-US" sz="2000" dirty="0" err="1">
                <a:latin typeface="Courier New" charset="0"/>
                <a:ea typeface="Courier New" charset="0"/>
                <a:cs typeface="Courier New" charset="0"/>
              </a:rPr>
              <a:t>int</a:t>
            </a:r>
            <a:r>
              <a:rPr lang="en-US" sz="2000" dirty="0">
                <a:latin typeface="Courier New" charset="0"/>
                <a:ea typeface="Courier New" charset="0"/>
                <a:cs typeface="Courier New" charset="0"/>
              </a:rPr>
              <a:t> q = 2; q &lt; x; q++) {</a:t>
            </a:r>
          </a:p>
          <a:p>
            <a:pPr marL="457200" lvl="1" indent="0">
              <a:spcBef>
                <a:spcPts val="0"/>
              </a:spcBef>
              <a:buNone/>
              <a:defRPr/>
            </a:pPr>
            <a:r>
              <a:rPr lang="en-US" sz="2000" dirty="0">
                <a:latin typeface="Courier New" charset="0"/>
                <a:ea typeface="Courier New" charset="0"/>
                <a:cs typeface="Courier New" charset="0"/>
              </a:rPr>
              <a:t>      if (r*q == x)</a:t>
            </a:r>
          </a:p>
          <a:p>
            <a:pPr marL="457200" lvl="1" indent="0">
              <a:spcBef>
                <a:spcPts val="0"/>
              </a:spcBef>
              <a:buNone/>
              <a:defRPr/>
            </a:pPr>
            <a:r>
              <a:rPr lang="en-US" sz="2000" dirty="0">
                <a:latin typeface="Courier New" charset="0"/>
                <a:ea typeface="Courier New" charset="0"/>
                <a:cs typeface="Courier New" charset="0"/>
              </a:rPr>
              <a:t>        return false;</a:t>
            </a:r>
          </a:p>
          <a:p>
            <a:pPr marL="457200" lvl="1" indent="0">
              <a:spcBef>
                <a:spcPts val="0"/>
              </a:spcBef>
              <a:buNone/>
              <a:defRPr/>
            </a:pPr>
            <a:r>
              <a:rPr lang="en-US" sz="2000" dirty="0">
                <a:latin typeface="Courier New" charset="0"/>
                <a:ea typeface="Courier New" charset="0"/>
                <a:cs typeface="Courier New" charset="0"/>
              </a:rPr>
              <a:t>      }</a:t>
            </a:r>
          </a:p>
          <a:p>
            <a:pPr marL="457200" lvl="1" indent="0">
              <a:spcBef>
                <a:spcPts val="0"/>
              </a:spcBef>
              <a:buNone/>
              <a:defRPr/>
            </a:pPr>
            <a:r>
              <a:rPr lang="en-US" sz="2000" dirty="0">
                <a:latin typeface="Courier New" charset="0"/>
                <a:ea typeface="Courier New" charset="0"/>
                <a:cs typeface="Courier New" charset="0"/>
              </a:rPr>
              <a:t>    }</a:t>
            </a:r>
          </a:p>
          <a:p>
            <a:pPr marL="457200" lvl="1" indent="0">
              <a:spcBef>
                <a:spcPts val="0"/>
              </a:spcBef>
              <a:buNone/>
              <a:defRPr/>
            </a:pPr>
            <a:r>
              <a:rPr lang="en-US" sz="2000" dirty="0">
                <a:latin typeface="Courier New" charset="0"/>
                <a:ea typeface="Courier New" charset="0"/>
                <a:cs typeface="Courier New" charset="0"/>
              </a:rPr>
              <a:t>  }</a:t>
            </a:r>
          </a:p>
          <a:p>
            <a:pPr marL="457200" lvl="1" indent="0">
              <a:spcBef>
                <a:spcPts val="0"/>
              </a:spcBef>
              <a:buNone/>
              <a:defRPr/>
            </a:pPr>
            <a:r>
              <a:rPr lang="en-US" sz="2000" dirty="0">
                <a:latin typeface="Courier New" charset="0"/>
                <a:ea typeface="Courier New" charset="0"/>
                <a:cs typeface="Courier New" charset="0"/>
              </a:rPr>
              <a:t>  return x &gt; 1;</a:t>
            </a:r>
          </a:p>
          <a:p>
            <a:pPr marL="457200" lvl="1" indent="0">
              <a:spcBef>
                <a:spcPts val="0"/>
              </a:spcBef>
              <a:spcAft>
                <a:spcPts val="2300"/>
              </a:spcAft>
              <a:buNone/>
              <a:defRPr/>
            </a:pPr>
            <a:r>
              <a:rPr lang="en-US" sz="2000" dirty="0">
                <a:latin typeface="Courier New" charset="0"/>
                <a:ea typeface="Courier New" charset="0"/>
                <a:cs typeface="Courier New" charset="0"/>
              </a:rPr>
              <a:t>}</a:t>
            </a:r>
          </a:p>
          <a:p>
            <a:pPr marL="57150" indent="0">
              <a:spcBef>
                <a:spcPts val="0"/>
              </a:spcBef>
              <a:spcAft>
                <a:spcPts val="2300"/>
              </a:spcAft>
              <a:buNone/>
              <a:defRPr/>
            </a:pPr>
            <a:r>
              <a:rPr lang="en-US" sz="2400" dirty="0"/>
              <a:t>Determines if x is a prime number</a:t>
            </a:r>
          </a:p>
          <a:p>
            <a:pPr marL="57150" indent="0">
              <a:spcBef>
                <a:spcPts val="0"/>
              </a:spcBef>
              <a:spcAft>
                <a:spcPts val="2300"/>
              </a:spcAft>
              <a:buNone/>
              <a:defRPr/>
            </a:pPr>
            <a:r>
              <a:rPr lang="en-US" sz="2800" dirty="0">
                <a:solidFill>
                  <a:srgbClr val="C00000"/>
                </a:solidFill>
              </a:rPr>
              <a:t>Programming languages can be verbose</a:t>
            </a:r>
            <a:endParaRPr lang="en-US" sz="2800" dirty="0"/>
          </a:p>
        </p:txBody>
      </p:sp>
    </p:spTree>
    <p:extLst>
      <p:ext uri="{BB962C8B-B14F-4D97-AF65-F5344CB8AC3E}">
        <p14:creationId xmlns:p14="http://schemas.microsoft.com/office/powerpoint/2010/main" val="76403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a new language?</a:t>
            </a:r>
          </a:p>
        </p:txBody>
      </p:sp>
      <p:sp>
        <p:nvSpPr>
          <p:cNvPr id="3" name="Content Placeholder 2"/>
          <p:cNvSpPr>
            <a:spLocks noGrp="1"/>
          </p:cNvSpPr>
          <p:nvPr>
            <p:ph idx="1"/>
          </p:nvPr>
        </p:nvSpPr>
        <p:spPr/>
        <p:txBody>
          <a:bodyPr/>
          <a:lstStyle/>
          <a:p>
            <a:pPr marL="0" indent="0">
              <a:buNone/>
              <a:defRPr/>
            </a:pPr>
            <a:r>
              <a:rPr lang="en-US" sz="2800" dirty="0"/>
              <a:t>We need a language of reasoning to </a:t>
            </a:r>
          </a:p>
          <a:p>
            <a:pPr lvl="1">
              <a:defRPr/>
            </a:pPr>
            <a:r>
              <a:rPr lang="en-US" sz="2600" dirty="0"/>
              <a:t>state sentences more precisely</a:t>
            </a:r>
            <a:endParaRPr lang="en-US" sz="2600" b="1" dirty="0"/>
          </a:p>
          <a:p>
            <a:pPr lvl="1">
              <a:defRPr/>
            </a:pPr>
            <a:r>
              <a:rPr lang="en-US" sz="2600" dirty="0"/>
              <a:t>state sentences more concisely</a:t>
            </a:r>
            <a:endParaRPr lang="en-US" sz="2600" b="1" dirty="0"/>
          </a:p>
          <a:p>
            <a:pPr lvl="1">
              <a:defRPr/>
            </a:pPr>
            <a:r>
              <a:rPr lang="en-US" sz="2600" dirty="0"/>
              <a:t>understand sentences more quickly</a:t>
            </a:r>
          </a:p>
          <a:p>
            <a:pPr marL="0" indent="0">
              <a:buNone/>
              <a:defRPr/>
            </a:pPr>
            <a:endParaRPr lang="en-US" sz="3000" dirty="0"/>
          </a:p>
          <a:p>
            <a:pPr marL="0" indent="0">
              <a:buNone/>
              <a:defRPr/>
            </a:pPr>
            <a:r>
              <a:rPr lang="en-US" sz="3000" dirty="0"/>
              <a:t>Formal logic has these properties</a:t>
            </a:r>
          </a:p>
        </p:txBody>
      </p:sp>
    </p:spTree>
    <p:extLst>
      <p:ext uri="{BB962C8B-B14F-4D97-AF65-F5344CB8AC3E}">
        <p14:creationId xmlns:p14="http://schemas.microsoft.com/office/powerpoint/2010/main" val="100312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 building blocks of logic</a:t>
            </a:r>
          </a:p>
        </p:txBody>
      </p:sp>
      <p:sp>
        <p:nvSpPr>
          <p:cNvPr id="3" name="Content Placeholder 2"/>
          <p:cNvSpPr>
            <a:spLocks noGrp="1"/>
          </p:cNvSpPr>
          <p:nvPr>
            <p:ph idx="1"/>
          </p:nvPr>
        </p:nvSpPr>
        <p:spPr/>
        <p:txBody>
          <a:bodyPr/>
          <a:lstStyle/>
          <a:p>
            <a:pPr marL="0" indent="0">
              <a:buNone/>
              <a:defRPr/>
            </a:pPr>
            <a:r>
              <a:rPr lang="en-US" sz="2800" dirty="0"/>
              <a:t>A </a:t>
            </a:r>
            <a:r>
              <a:rPr lang="en-US" sz="2800" b="1" i="1" dirty="0">
                <a:solidFill>
                  <a:srgbClr val="C00000"/>
                </a:solidFill>
              </a:rPr>
              <a:t>proposition</a:t>
            </a:r>
            <a:r>
              <a:rPr lang="en-US" sz="2800" b="1" dirty="0"/>
              <a:t> </a:t>
            </a:r>
            <a:r>
              <a:rPr lang="en-US" sz="2800" dirty="0"/>
              <a:t>is a statement that </a:t>
            </a:r>
          </a:p>
          <a:p>
            <a:pPr lvl="1">
              <a:defRPr/>
            </a:pPr>
            <a:r>
              <a:rPr lang="en-US" sz="2600" dirty="0"/>
              <a:t>is either true or false</a:t>
            </a:r>
          </a:p>
          <a:p>
            <a:pPr lvl="1">
              <a:defRPr/>
            </a:pPr>
            <a:r>
              <a:rPr lang="en-US" sz="2600" dirty="0"/>
              <a:t>is “well-formed”</a:t>
            </a:r>
          </a:p>
          <a:p>
            <a:pPr marL="457200" lvl="1" indent="0">
              <a:buNone/>
              <a:defRPr/>
            </a:pPr>
            <a:endParaRPr lang="en-US" sz="2600" dirty="0"/>
          </a:p>
          <a:p>
            <a:pPr marL="57150" indent="0">
              <a:buNone/>
              <a:defRPr/>
            </a:pPr>
            <a:endParaRPr lang="en-US" sz="2800" dirty="0"/>
          </a:p>
        </p:txBody>
      </p:sp>
    </p:spTree>
    <p:extLst>
      <p:ext uri="{BB962C8B-B14F-4D97-AF65-F5344CB8AC3E}">
        <p14:creationId xmlns:p14="http://schemas.microsoft.com/office/powerpoint/2010/main" val="58225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 building blocks of logic</a:t>
            </a:r>
          </a:p>
        </p:txBody>
      </p:sp>
      <p:sp>
        <p:nvSpPr>
          <p:cNvPr id="3" name="Content Placeholder 2"/>
          <p:cNvSpPr>
            <a:spLocks noGrp="1"/>
          </p:cNvSpPr>
          <p:nvPr>
            <p:ph idx="1"/>
          </p:nvPr>
        </p:nvSpPr>
        <p:spPr/>
        <p:txBody>
          <a:bodyPr/>
          <a:lstStyle/>
          <a:p>
            <a:pPr marL="0" indent="0">
              <a:buNone/>
              <a:defRPr/>
            </a:pPr>
            <a:r>
              <a:rPr lang="en-US" sz="2800" dirty="0"/>
              <a:t>A </a:t>
            </a:r>
            <a:r>
              <a:rPr lang="en-US" sz="2800" b="1" i="1" dirty="0">
                <a:solidFill>
                  <a:srgbClr val="C00000"/>
                </a:solidFill>
              </a:rPr>
              <a:t>proposition</a:t>
            </a:r>
            <a:r>
              <a:rPr lang="en-US" sz="2800" b="1" dirty="0"/>
              <a:t> </a:t>
            </a:r>
            <a:r>
              <a:rPr lang="en-US" sz="2800" dirty="0"/>
              <a:t>is a statement that </a:t>
            </a:r>
          </a:p>
          <a:p>
            <a:pPr lvl="1">
              <a:defRPr/>
            </a:pPr>
            <a:r>
              <a:rPr lang="en-US" sz="2600" dirty="0"/>
              <a:t>is either true or false</a:t>
            </a:r>
          </a:p>
          <a:p>
            <a:pPr lvl="1">
              <a:defRPr/>
            </a:pPr>
            <a:r>
              <a:rPr lang="en-US" sz="2600" dirty="0"/>
              <a:t>is “well-formed”</a:t>
            </a:r>
          </a:p>
          <a:p>
            <a:pPr marL="457200" lvl="1" indent="0">
              <a:buNone/>
              <a:defRPr/>
            </a:pPr>
            <a:endParaRPr lang="en-US" sz="2600" dirty="0"/>
          </a:p>
          <a:p>
            <a:pPr marL="57150" indent="0">
              <a:buNone/>
              <a:defRPr/>
            </a:pPr>
            <a:r>
              <a:rPr lang="en-US" sz="2800" dirty="0"/>
              <a:t>All cats are mammals</a:t>
            </a:r>
          </a:p>
          <a:p>
            <a:pPr marL="457200" lvl="1" indent="0">
              <a:buNone/>
              <a:defRPr/>
            </a:pPr>
            <a:r>
              <a:rPr lang="en-US" sz="2400" dirty="0">
                <a:solidFill>
                  <a:schemeClr val="accent4">
                    <a:lumMod val="75000"/>
                  </a:schemeClr>
                </a:solidFill>
              </a:rPr>
              <a:t>true</a:t>
            </a:r>
          </a:p>
          <a:p>
            <a:pPr marL="457200" lvl="1" indent="0">
              <a:buNone/>
              <a:defRPr/>
            </a:pPr>
            <a:endParaRPr lang="en-US" sz="2400" dirty="0"/>
          </a:p>
          <a:p>
            <a:pPr marL="57150" indent="0">
              <a:buNone/>
              <a:defRPr/>
            </a:pPr>
            <a:r>
              <a:rPr lang="en-US" sz="2800" dirty="0"/>
              <a:t>All mammals are cats</a:t>
            </a:r>
          </a:p>
          <a:p>
            <a:pPr marL="457200" lvl="1" indent="0">
              <a:buNone/>
              <a:defRPr/>
            </a:pPr>
            <a:r>
              <a:rPr lang="en-US" sz="2400" dirty="0">
                <a:solidFill>
                  <a:schemeClr val="accent4">
                    <a:lumMod val="75000"/>
                  </a:schemeClr>
                </a:solidFill>
              </a:rPr>
              <a:t>false</a:t>
            </a:r>
          </a:p>
        </p:txBody>
      </p:sp>
    </p:spTree>
    <p:extLst>
      <p:ext uri="{BB962C8B-B14F-4D97-AF65-F5344CB8AC3E}">
        <p14:creationId xmlns:p14="http://schemas.microsoft.com/office/powerpoint/2010/main" val="173897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These Propositions?</a:t>
            </a:r>
          </a:p>
        </p:txBody>
      </p:sp>
      <p:sp>
        <p:nvSpPr>
          <p:cNvPr id="3" name="Content Placeholder 2"/>
          <p:cNvSpPr>
            <a:spLocks noGrp="1"/>
          </p:cNvSpPr>
          <p:nvPr>
            <p:ph idx="1"/>
          </p:nvPr>
        </p:nvSpPr>
        <p:spPr>
          <a:xfrm>
            <a:off x="457200" y="1244159"/>
            <a:ext cx="8229600" cy="5185215"/>
          </a:xfrm>
        </p:spPr>
        <p:txBody>
          <a:bodyPr lIns="91440" anchor="t">
            <a:noAutofit/>
          </a:bodyPr>
          <a:lstStyle/>
          <a:p>
            <a:pPr marL="57150" indent="0">
              <a:spcBef>
                <a:spcPts val="2500"/>
              </a:spcBef>
              <a:buNone/>
              <a:defRPr/>
            </a:pPr>
            <a:r>
              <a:rPr lang="en-US" sz="2600" dirty="0"/>
              <a:t>2 + 2 = 5</a:t>
            </a:r>
            <a:endParaRPr lang="en-US" sz="1200" dirty="0"/>
          </a:p>
          <a:p>
            <a:pPr marL="57150" indent="0">
              <a:spcBef>
                <a:spcPts val="2500"/>
              </a:spcBef>
              <a:buNone/>
              <a:defRPr/>
            </a:pPr>
            <a:r>
              <a:rPr lang="en-US" sz="2600" dirty="0"/>
              <a:t>x + 2 = 5389, where x is my PIN number</a:t>
            </a:r>
            <a:endParaRPr lang="en-US" sz="800" dirty="0"/>
          </a:p>
          <a:p>
            <a:pPr marL="57150" indent="0">
              <a:spcBef>
                <a:spcPts val="2500"/>
              </a:spcBef>
              <a:buNone/>
              <a:defRPr/>
            </a:pPr>
            <a:r>
              <a:rPr lang="en-US" sz="2600" dirty="0" err="1"/>
              <a:t>Akjsdf</a:t>
            </a:r>
            <a:r>
              <a:rPr lang="en-US" sz="2600" dirty="0"/>
              <a:t>!</a:t>
            </a:r>
            <a:endParaRPr lang="en-US" sz="800" dirty="0"/>
          </a:p>
          <a:p>
            <a:pPr marL="57150" indent="0">
              <a:spcBef>
                <a:spcPts val="2500"/>
              </a:spcBef>
              <a:buNone/>
              <a:defRPr/>
            </a:pPr>
            <a:r>
              <a:rPr lang="en-US" sz="2600" dirty="0"/>
              <a:t>Who are you?</a:t>
            </a:r>
            <a:endParaRPr lang="en-US" sz="800" dirty="0"/>
          </a:p>
          <a:p>
            <a:pPr marL="57150" indent="0">
              <a:spcBef>
                <a:spcPts val="2500"/>
              </a:spcBef>
              <a:buNone/>
              <a:defRPr/>
            </a:pPr>
            <a:r>
              <a:rPr lang="en-US" sz="2600" dirty="0"/>
              <a:t>Every positive even integer can be written as the sum of two primes.</a:t>
            </a:r>
          </a:p>
        </p:txBody>
      </p:sp>
      <p:sp>
        <p:nvSpPr>
          <p:cNvPr id="6" name="Rectangle 5"/>
          <p:cNvSpPr/>
          <p:nvPr/>
        </p:nvSpPr>
        <p:spPr>
          <a:xfrm>
            <a:off x="702469" y="1634221"/>
            <a:ext cx="8115300" cy="369332"/>
          </a:xfrm>
          <a:prstGeom prst="rect">
            <a:avLst/>
          </a:prstGeom>
        </p:spPr>
        <p:txBody>
          <a:bodyPr wrap="square">
            <a:spAutoFit/>
          </a:bodyPr>
          <a:lstStyle/>
          <a:p>
            <a:r>
              <a:rPr lang="en-US" dirty="0">
                <a:solidFill>
                  <a:srgbClr val="7030A0"/>
                </a:solidFill>
                <a:latin typeface="Franklin Gothic Medium"/>
                <a:cs typeface="Franklin Gothic Medium"/>
              </a:rPr>
              <a:t>This is a proposition.  It’s okay for propositions to be false.</a:t>
            </a:r>
          </a:p>
        </p:txBody>
      </p:sp>
      <p:sp>
        <p:nvSpPr>
          <p:cNvPr id="10" name="Rectangle 9"/>
          <p:cNvSpPr/>
          <p:nvPr/>
        </p:nvSpPr>
        <p:spPr>
          <a:xfrm>
            <a:off x="702469" y="3084230"/>
            <a:ext cx="8115300" cy="369332"/>
          </a:xfrm>
          <a:prstGeom prst="rect">
            <a:avLst/>
          </a:prstGeom>
        </p:spPr>
        <p:txBody>
          <a:bodyPr wrap="square">
            <a:spAutoFit/>
          </a:bodyPr>
          <a:lstStyle/>
          <a:p>
            <a:r>
              <a:rPr lang="en-US" dirty="0">
                <a:solidFill>
                  <a:srgbClr val="7030A0"/>
                </a:solidFill>
                <a:latin typeface="Franklin Gothic Medium"/>
                <a:cs typeface="Franklin Gothic Medium"/>
              </a:rPr>
              <a:t>Not a proposition because it’s gibberish.</a:t>
            </a:r>
          </a:p>
        </p:txBody>
      </p:sp>
      <p:sp>
        <p:nvSpPr>
          <p:cNvPr id="11" name="Rectangle 10"/>
          <p:cNvSpPr/>
          <p:nvPr/>
        </p:nvSpPr>
        <p:spPr>
          <a:xfrm>
            <a:off x="636985" y="3816441"/>
            <a:ext cx="8115300" cy="369332"/>
          </a:xfrm>
          <a:prstGeom prst="rect">
            <a:avLst/>
          </a:prstGeom>
        </p:spPr>
        <p:txBody>
          <a:bodyPr wrap="square">
            <a:spAutoFit/>
          </a:bodyPr>
          <a:lstStyle/>
          <a:p>
            <a:r>
              <a:rPr lang="en-US" dirty="0">
                <a:solidFill>
                  <a:srgbClr val="7030A0"/>
                </a:solidFill>
                <a:latin typeface="Franklin Gothic Medium"/>
                <a:cs typeface="Franklin Gothic Medium"/>
              </a:rPr>
              <a:t>This is a question which means it doesn’t have a truth value.</a:t>
            </a:r>
          </a:p>
        </p:txBody>
      </p:sp>
      <p:sp>
        <p:nvSpPr>
          <p:cNvPr id="12" name="Rectangle 11"/>
          <p:cNvSpPr/>
          <p:nvPr/>
        </p:nvSpPr>
        <p:spPr>
          <a:xfrm>
            <a:off x="636985" y="4931035"/>
            <a:ext cx="8598694" cy="369332"/>
          </a:xfrm>
          <a:prstGeom prst="rect">
            <a:avLst/>
          </a:prstGeom>
        </p:spPr>
        <p:txBody>
          <a:bodyPr wrap="square">
            <a:spAutoFit/>
          </a:bodyPr>
          <a:lstStyle/>
          <a:p>
            <a:r>
              <a:rPr lang="en-US" dirty="0">
                <a:solidFill>
                  <a:srgbClr val="7030A0"/>
                </a:solidFill>
                <a:latin typeface="Franklin Gothic Medium"/>
                <a:cs typeface="Franklin Gothic Medium"/>
              </a:rPr>
              <a:t>This is a proposition.  We don’t know if it’s true or false, but we know it’s one of them!</a:t>
            </a:r>
          </a:p>
        </p:txBody>
      </p:sp>
      <p:sp>
        <p:nvSpPr>
          <p:cNvPr id="9" name="Rectangle 8">
            <a:extLst>
              <a:ext uri="{FF2B5EF4-FFF2-40B4-BE49-F238E27FC236}">
                <a16:creationId xmlns:a16="http://schemas.microsoft.com/office/drawing/2014/main" id="{82334C01-876D-474A-8236-EB605051D6ED}"/>
              </a:ext>
            </a:extLst>
          </p:cNvPr>
          <p:cNvSpPr/>
          <p:nvPr/>
        </p:nvSpPr>
        <p:spPr>
          <a:xfrm>
            <a:off x="702469" y="2352019"/>
            <a:ext cx="8115300" cy="369332"/>
          </a:xfrm>
          <a:prstGeom prst="rect">
            <a:avLst/>
          </a:prstGeom>
        </p:spPr>
        <p:txBody>
          <a:bodyPr wrap="square">
            <a:spAutoFit/>
          </a:bodyPr>
          <a:lstStyle/>
          <a:p>
            <a:r>
              <a:rPr lang="en-US" dirty="0">
                <a:solidFill>
                  <a:srgbClr val="7030A0"/>
                </a:solidFill>
                <a:latin typeface="Franklin Gothic Medium"/>
                <a:cs typeface="Franklin Gothic Medium"/>
              </a:rPr>
              <a:t>This is a proposition.  We don’t need to know what x is.</a:t>
            </a:r>
          </a:p>
        </p:txBody>
      </p:sp>
    </p:spTree>
    <p:extLst>
      <p:ext uri="{BB962C8B-B14F-4D97-AF65-F5344CB8AC3E}">
        <p14:creationId xmlns:p14="http://schemas.microsoft.com/office/powerpoint/2010/main" val="11464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7150" indent="0">
                  <a:buNone/>
                  <a:defRPr/>
                </a:pPr>
                <a:r>
                  <a:rPr lang="en-US" sz="2800" dirty="0"/>
                  <a:t>We need a way of talking about </a:t>
                </a:r>
                <a:r>
                  <a:rPr lang="en-US" sz="2800" i="1" dirty="0"/>
                  <a:t>arbitrary</a:t>
                </a:r>
                <a:r>
                  <a:rPr lang="en-US" sz="2800" dirty="0"/>
                  <a:t> ideas…</a:t>
                </a:r>
                <a:endParaRPr lang="en-US" sz="2800" i="1" dirty="0"/>
              </a:p>
              <a:p>
                <a:pPr marL="57150" indent="0">
                  <a:buNone/>
                  <a:defRPr/>
                </a:pPr>
                <a:endParaRPr lang="en-US" sz="3000" dirty="0"/>
              </a:p>
              <a:p>
                <a:pPr marL="57150" indent="0">
                  <a:buNone/>
                  <a:defRPr/>
                </a:pPr>
                <a:r>
                  <a:rPr lang="en-US" sz="2800" dirty="0"/>
                  <a:t>Propositional Variables: </a:t>
                </a:r>
                <a14:m>
                  <m:oMath xmlns:m="http://schemas.openxmlformats.org/officeDocument/2006/math">
                    <m:r>
                      <a:rPr lang="en-US" sz="2800" b="0" i="1" smtClean="0">
                        <a:solidFill>
                          <a:srgbClr val="C00000"/>
                        </a:solidFill>
                        <a:latin typeface="Cambria Math" panose="02040503050406030204" pitchFamily="18" charset="0"/>
                      </a:rPr>
                      <m:t>𝑝</m:t>
                    </m:r>
                    <m:r>
                      <a:rPr lang="en-US" sz="2800" i="1">
                        <a:latin typeface="Cambria Math" panose="02040503050406030204" pitchFamily="18" charset="0"/>
                      </a:rPr>
                      <m:t>, </m:t>
                    </m:r>
                    <m:r>
                      <a:rPr lang="en-US" sz="2800" b="0" i="1" smtClean="0">
                        <a:solidFill>
                          <a:srgbClr val="C00000"/>
                        </a:solidFill>
                        <a:latin typeface="Cambria Math" panose="02040503050406030204" pitchFamily="18" charset="0"/>
                      </a:rPr>
                      <m:t>𝑞</m:t>
                    </m:r>
                    <m:r>
                      <a:rPr lang="en-US" sz="2800" i="1">
                        <a:latin typeface="Cambria Math" panose="02040503050406030204" pitchFamily="18" charset="0"/>
                      </a:rPr>
                      <m:t>, </m:t>
                    </m:r>
                    <m:r>
                      <a:rPr lang="en-US" sz="2800" b="0" i="1" smtClean="0">
                        <a:solidFill>
                          <a:srgbClr val="C00000"/>
                        </a:solidFill>
                        <a:latin typeface="Cambria Math" panose="02040503050406030204" pitchFamily="18" charset="0"/>
                      </a:rPr>
                      <m:t>𝑟</m:t>
                    </m:r>
                    <m:r>
                      <a:rPr lang="en-US" sz="2800" i="1">
                        <a:latin typeface="Cambria Math" panose="02040503050406030204" pitchFamily="18" charset="0"/>
                      </a:rPr>
                      <m:t>, </m:t>
                    </m:r>
                    <m:r>
                      <a:rPr lang="en-US" sz="2800" b="0" i="1" smtClean="0">
                        <a:solidFill>
                          <a:srgbClr val="C00000"/>
                        </a:solidFill>
                        <a:latin typeface="Cambria Math"/>
                      </a:rPr>
                      <m:t>𝑠</m:t>
                    </m:r>
                    <m:r>
                      <a:rPr lang="en-US" sz="2800" i="1">
                        <a:latin typeface="Cambria Math"/>
                      </a:rPr>
                      <m:t>,…</m:t>
                    </m:r>
                  </m:oMath>
                </a14:m>
                <a:endParaRPr lang="en-US" sz="3000" dirty="0"/>
              </a:p>
              <a:p>
                <a:pPr marL="57150" indent="0">
                  <a:buNone/>
                  <a:defRPr/>
                </a:pPr>
                <a:endParaRPr lang="en-US" sz="3000" dirty="0"/>
              </a:p>
              <a:p>
                <a:pPr marL="57150" indent="0">
                  <a:buNone/>
                  <a:defRPr/>
                </a:pPr>
                <a:r>
                  <a:rPr lang="en-US" sz="2800" dirty="0"/>
                  <a:t>Truth Values:</a:t>
                </a:r>
              </a:p>
              <a:p>
                <a:pPr lvl="1">
                  <a:defRPr/>
                </a:pPr>
                <a:r>
                  <a:rPr lang="en-US" sz="2600" dirty="0"/>
                  <a:t> </a:t>
                </a:r>
                <a:r>
                  <a:rPr lang="en-US" sz="2600" dirty="0">
                    <a:solidFill>
                      <a:srgbClr val="C00000"/>
                    </a:solidFill>
                  </a:rPr>
                  <a:t>T</a:t>
                </a:r>
                <a:r>
                  <a:rPr lang="en-US" sz="2600" dirty="0"/>
                  <a:t> for </a:t>
                </a:r>
                <a:r>
                  <a:rPr lang="en-US" sz="2600" dirty="0">
                    <a:solidFill>
                      <a:schemeClr val="accent4">
                        <a:lumMod val="25000"/>
                      </a:schemeClr>
                    </a:solidFill>
                  </a:rPr>
                  <a:t>true</a:t>
                </a:r>
              </a:p>
              <a:p>
                <a:pPr lvl="1">
                  <a:defRPr/>
                </a:pPr>
                <a:r>
                  <a:rPr lang="en-US" sz="2600" dirty="0"/>
                  <a:t> </a:t>
                </a:r>
                <a:r>
                  <a:rPr lang="en-US" sz="2600" dirty="0">
                    <a:solidFill>
                      <a:srgbClr val="C00000"/>
                    </a:solidFill>
                  </a:rPr>
                  <a:t>F</a:t>
                </a:r>
                <a:r>
                  <a:rPr lang="en-US" sz="2600" dirty="0"/>
                  <a:t> for </a:t>
                </a:r>
                <a:r>
                  <a:rPr lang="en-US" sz="2600" dirty="0">
                    <a:solidFill>
                      <a:schemeClr val="accent4">
                        <a:lumMod val="25000"/>
                      </a:schemeClr>
                    </a:solidFill>
                  </a:rPr>
                  <a:t>false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5" t="-1068"/>
                </a:stretch>
              </a:blipFill>
            </p:spPr>
            <p:txBody>
              <a:bodyPr/>
              <a:lstStyle/>
              <a:p>
                <a:r>
                  <a:rPr lang="en-US">
                    <a:noFill/>
                  </a:rPr>
                  <a:t> </a:t>
                </a:r>
              </a:p>
            </p:txBody>
          </p:sp>
        </mc:Fallback>
      </mc:AlternateContent>
    </p:spTree>
    <p:extLst>
      <p:ext uri="{BB962C8B-B14F-4D97-AF65-F5344CB8AC3E}">
        <p14:creationId xmlns:p14="http://schemas.microsoft.com/office/powerpoint/2010/main" val="112554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A908-CBC3-0943-A227-351DF13FB8B2}"/>
              </a:ext>
            </a:extLst>
          </p:cNvPr>
          <p:cNvSpPr>
            <a:spLocks noGrp="1"/>
          </p:cNvSpPr>
          <p:nvPr>
            <p:ph type="title"/>
          </p:nvPr>
        </p:nvSpPr>
        <p:spPr/>
        <p:txBody>
          <a:bodyPr/>
          <a:lstStyle/>
          <a:p>
            <a:r>
              <a:rPr lang="en-US" dirty="0"/>
              <a:t>Familiar from Java</a:t>
            </a:r>
          </a:p>
        </p:txBody>
      </p:sp>
      <p:sp>
        <p:nvSpPr>
          <p:cNvPr id="3" name="Content Placeholder 2">
            <a:extLst>
              <a:ext uri="{FF2B5EF4-FFF2-40B4-BE49-F238E27FC236}">
                <a16:creationId xmlns:a16="http://schemas.microsoft.com/office/drawing/2014/main" id="{4312B172-B875-A54D-B96D-D25D08351E8D}"/>
              </a:ext>
            </a:extLst>
          </p:cNvPr>
          <p:cNvSpPr>
            <a:spLocks noGrp="1"/>
          </p:cNvSpPr>
          <p:nvPr>
            <p:ph idx="1"/>
          </p:nvPr>
        </p:nvSpPr>
        <p:spPr/>
        <p:txBody>
          <a:bodyPr/>
          <a:lstStyle/>
          <a:p>
            <a:r>
              <a:rPr lang="en-US" dirty="0"/>
              <a:t>Java </a:t>
            </a:r>
            <a:r>
              <a:rPr lang="en-US" sz="2800" dirty="0" err="1">
                <a:latin typeface="Consolas" panose="020B0609020204030204" pitchFamily="49" charset="0"/>
              </a:rPr>
              <a:t>boolean</a:t>
            </a:r>
            <a:r>
              <a:rPr lang="en-US" dirty="0"/>
              <a:t> represents a truth value</a:t>
            </a:r>
          </a:p>
          <a:p>
            <a:pPr lvl="1"/>
            <a:r>
              <a:rPr lang="en-US" dirty="0"/>
              <a:t>constants </a:t>
            </a:r>
            <a:r>
              <a:rPr lang="en-US" sz="2400" dirty="0">
                <a:latin typeface="Consolas" panose="020B0609020204030204" pitchFamily="49" charset="0"/>
              </a:rPr>
              <a:t>true</a:t>
            </a:r>
            <a:r>
              <a:rPr lang="en-US" dirty="0"/>
              <a:t> and </a:t>
            </a:r>
            <a:r>
              <a:rPr lang="en-US" sz="2400" dirty="0">
                <a:latin typeface="Consolas" panose="020B0609020204030204" pitchFamily="49" charset="0"/>
              </a:rPr>
              <a:t>false</a:t>
            </a:r>
            <a:endParaRPr lang="en-US" sz="2400" dirty="0"/>
          </a:p>
          <a:p>
            <a:pPr lvl="1"/>
            <a:r>
              <a:rPr lang="en-US" dirty="0"/>
              <a:t>variables hold </a:t>
            </a:r>
            <a:r>
              <a:rPr lang="en-US" i="1" dirty="0"/>
              <a:t>unknown</a:t>
            </a:r>
            <a:r>
              <a:rPr lang="en-US" dirty="0"/>
              <a:t> values</a:t>
            </a:r>
          </a:p>
          <a:p>
            <a:pPr lvl="1"/>
            <a:endParaRPr lang="en-US" dirty="0"/>
          </a:p>
          <a:p>
            <a:r>
              <a:rPr lang="en-US" dirty="0"/>
              <a:t>Operators that calculate new truth values from given ones</a:t>
            </a:r>
          </a:p>
          <a:p>
            <a:pPr lvl="1"/>
            <a:r>
              <a:rPr lang="en-US" dirty="0"/>
              <a:t>unary: not (</a:t>
            </a:r>
            <a:r>
              <a:rPr lang="en-US" sz="2400" dirty="0">
                <a:latin typeface="Consolas" panose="020B0609020204030204" pitchFamily="49" charset="0"/>
              </a:rPr>
              <a:t>!</a:t>
            </a:r>
            <a:r>
              <a:rPr lang="en-US" dirty="0"/>
              <a:t>)</a:t>
            </a:r>
          </a:p>
          <a:p>
            <a:pPr lvl="1"/>
            <a:r>
              <a:rPr lang="en-US" dirty="0"/>
              <a:t>binary: and (</a:t>
            </a:r>
            <a:r>
              <a:rPr lang="en-US" sz="2400" dirty="0"/>
              <a:t>&amp;&amp;</a:t>
            </a:r>
            <a:r>
              <a:rPr lang="en-US" dirty="0"/>
              <a:t>), or (</a:t>
            </a:r>
            <a:r>
              <a:rPr lang="en-US" sz="2400" dirty="0"/>
              <a:t>||</a:t>
            </a:r>
            <a:r>
              <a:rPr lang="en-US" dirty="0"/>
              <a:t>)</a:t>
            </a:r>
          </a:p>
        </p:txBody>
      </p:sp>
    </p:spTree>
    <p:extLst>
      <p:ext uri="{BB962C8B-B14F-4D97-AF65-F5344CB8AC3E}">
        <p14:creationId xmlns:p14="http://schemas.microsoft.com/office/powerpoint/2010/main" val="261214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Custom 2">
      <a:dk1>
        <a:sysClr val="windowText" lastClr="000000"/>
      </a:dk1>
      <a:lt1>
        <a:sysClr val="window" lastClr="FFFFFF"/>
      </a:lt1>
      <a:dk2>
        <a:srgbClr val="666666"/>
      </a:dk2>
      <a:lt2>
        <a:srgbClr val="EEECE1"/>
      </a:lt2>
      <a:accent1>
        <a:srgbClr val="C00000"/>
      </a:accent1>
      <a:accent2>
        <a:srgbClr val="FF6600"/>
      </a:accent2>
      <a:accent3>
        <a:srgbClr val="FF9900"/>
      </a:accent3>
      <a:accent4>
        <a:srgbClr val="9999FF"/>
      </a:accent4>
      <a:accent5>
        <a:srgbClr val="6666CC"/>
      </a:accent5>
      <a:accent6>
        <a:srgbClr val="3333CC"/>
      </a:accent6>
      <a:hlink>
        <a:srgbClr val="666666"/>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400" dirty="0" smtClean="0">
            <a:latin typeface="Franklin Gothic Medium"/>
            <a:cs typeface="Franklin Gothic Medium"/>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23543</TotalTime>
  <Words>2298</Words>
  <Application>Microsoft Macintosh PowerPoint</Application>
  <PresentationFormat>On-screen Show (4:3)</PresentationFormat>
  <Paragraphs>664</Paragraphs>
  <Slides>34</Slides>
  <Notes>6</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 Math</vt:lpstr>
      <vt:lpstr>Consolas</vt:lpstr>
      <vt:lpstr>Courier New</vt:lpstr>
      <vt:lpstr>Franklin Gothic Medium</vt:lpstr>
      <vt:lpstr>Symbol</vt:lpstr>
      <vt:lpstr>Office Theme</vt:lpstr>
      <vt:lpstr>CSE 311: Foundations of Computing I</vt:lpstr>
      <vt:lpstr>What is logic and why do we need it?</vt:lpstr>
      <vt:lpstr>Why not use English?</vt:lpstr>
      <vt:lpstr>Why learn a new language?</vt:lpstr>
      <vt:lpstr>Propositions: building blocks of logic</vt:lpstr>
      <vt:lpstr>Propositions: building blocks of logic</vt:lpstr>
      <vt:lpstr>Are These Propositions?</vt:lpstr>
      <vt:lpstr>Propositions</vt:lpstr>
      <vt:lpstr>Familiar from Java</vt:lpstr>
      <vt:lpstr>Logical Connectives</vt:lpstr>
      <vt:lpstr>Some Truth Tables</vt:lpstr>
      <vt:lpstr>Some Truth Tables</vt:lpstr>
      <vt:lpstr>Implication</vt:lpstr>
      <vt:lpstr>Implication</vt:lpstr>
      <vt:lpstr>Implication</vt:lpstr>
      <vt:lpstr>Implication</vt:lpstr>
      <vt:lpstr>Implication</vt:lpstr>
      <vt:lpstr>p→r</vt:lpstr>
      <vt:lpstr>p→r</vt:lpstr>
      <vt:lpstr>p→r</vt:lpstr>
      <vt:lpstr>Biconditional:  p↔r</vt:lpstr>
      <vt:lpstr>Biconditional:  p↔r</vt:lpstr>
      <vt:lpstr>Biconditional:  p↔r</vt:lpstr>
      <vt:lpstr>A Compound Proposition</vt:lpstr>
      <vt:lpstr>A Compound Proposition</vt:lpstr>
      <vt:lpstr>Logical Connectives</vt:lpstr>
      <vt:lpstr>Logical Connectives</vt:lpstr>
      <vt:lpstr>Analyzing the Garfield Sentence with a Truth Table</vt:lpstr>
      <vt:lpstr>Analyzing the Garfield Sentence with a Truth Table</vt:lpstr>
      <vt:lpstr>Analyzing the Garfield Sentence with a Truth Table</vt:lpstr>
      <vt:lpstr>Analyzing the Garfield Sentence with a Truth Table</vt:lpstr>
      <vt:lpstr>Study Groups</vt:lpstr>
      <vt:lpstr>A first application of logic</vt:lpstr>
      <vt:lpstr>Why not use Java?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311</dc:title>
  <dc:subject/>
  <dc:creator>Paul Beame</dc:creator>
  <cp:keywords/>
  <dc:description/>
  <cp:lastModifiedBy>James R. Wilcox</cp:lastModifiedBy>
  <cp:revision>474</cp:revision>
  <cp:lastPrinted>2016-09-28T00:41:03Z</cp:lastPrinted>
  <dcterms:created xsi:type="dcterms:W3CDTF">2013-01-07T07:20:47Z</dcterms:created>
  <dcterms:modified xsi:type="dcterms:W3CDTF">2023-02-17T18:16:13Z</dcterms:modified>
  <cp:category/>
</cp:coreProperties>
</file>