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26" r:id="rId2"/>
    <p:sldId id="428" r:id="rId3"/>
    <p:sldId id="387" r:id="rId4"/>
    <p:sldId id="401" r:id="rId5"/>
    <p:sldId id="404" r:id="rId6"/>
    <p:sldId id="389" r:id="rId7"/>
    <p:sldId id="405" r:id="rId8"/>
    <p:sldId id="415" r:id="rId9"/>
    <p:sldId id="407" r:id="rId10"/>
    <p:sldId id="417" r:id="rId11"/>
    <p:sldId id="416" r:id="rId12"/>
    <p:sldId id="408" r:id="rId13"/>
    <p:sldId id="394" r:id="rId14"/>
    <p:sldId id="395" r:id="rId15"/>
    <p:sldId id="396" r:id="rId16"/>
    <p:sldId id="418" r:id="rId17"/>
    <p:sldId id="397" r:id="rId18"/>
    <p:sldId id="398" r:id="rId19"/>
    <p:sldId id="365" r:id="rId20"/>
    <p:sldId id="366" r:id="rId21"/>
    <p:sldId id="381" r:id="rId22"/>
    <p:sldId id="383" r:id="rId23"/>
    <p:sldId id="382" r:id="rId24"/>
    <p:sldId id="384" r:id="rId25"/>
    <p:sldId id="412" r:id="rId26"/>
    <p:sldId id="335" r:id="rId27"/>
    <p:sldId id="374" r:id="rId28"/>
    <p:sldId id="312" r:id="rId29"/>
    <p:sldId id="376" r:id="rId30"/>
    <p:sldId id="385" r:id="rId31"/>
    <p:sldId id="333" r:id="rId32"/>
    <p:sldId id="430" r:id="rId3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8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ank" initials="adb" lastIdx="6" clrIdx="0"/>
  <p:cmAuthor id="1" name="Paul Beame" initials="PB" lastIdx="4" clrIdx="1"/>
  <p:cmAuthor id="2" name="Adam Blank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82041" autoAdjust="0"/>
  </p:normalViewPr>
  <p:slideViewPr>
    <p:cSldViewPr snapToGrid="0" snapToObjects="1">
      <p:cViewPr varScale="1">
        <p:scale>
          <a:sx n="104" d="100"/>
          <a:sy n="104" d="100"/>
        </p:scale>
        <p:origin x="2208" y="192"/>
      </p:cViewPr>
      <p:guideLst>
        <p:guide orient="horz" pos="2160"/>
        <p:guide pos="288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AC262-2D36-B24B-BBA6-07BABCC10E5C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96AE4-098B-B346-AFC8-7004B7E8E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 when premise is F is called “and”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know q = r = T, then we can see that the expression is T even without knowing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37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p=T is first column, r=T is first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9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 userDrawn="1"/>
        </p:nvSpPr>
        <p:spPr>
          <a:xfrm>
            <a:off x="1558290" y="3429000"/>
            <a:ext cx="6027420" cy="27188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0" i="0" dirty="0">
                <a:latin typeface="Calibri" panose="020F0502020204030204" pitchFamily="34" charset="0"/>
              </a:rPr>
              <a:t>Foundations of Computing I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496224" y="662740"/>
            <a:ext cx="20088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0" i="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</a:rPr>
              <a:t>CSE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32774" y="1394260"/>
            <a:ext cx="205537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0" i="0" dirty="0">
                <a:solidFill>
                  <a:schemeClr val="accent4">
                    <a:lumMod val="25000"/>
                  </a:schemeClr>
                </a:solidFill>
                <a:latin typeface="Calibri" panose="020F0502020204030204" pitchFamily="34" charset="0"/>
              </a:rPr>
              <a:t>311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626787" y="5889813"/>
            <a:ext cx="1866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i="0" dirty="0">
                <a:latin typeface="Calibri" panose="020F0502020204030204" pitchFamily="34" charset="0"/>
                <a:cs typeface="Franklin Gothic Medium"/>
              </a:rPr>
              <a:t>Fall 2014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0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4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3.png"/><Relationship Id="rId4" Type="http://schemas.openxmlformats.org/officeDocument/2006/relationships/tags" Target="../tags/tag38.xm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0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8128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2: More Logic, Equivalence &amp; Digital Circuits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05050"/>
            <a:ext cx="6858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Garfield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493670290"/>
                  </p:ext>
                </p:extLst>
              </p:nvPr>
            </p:nvGraphicFramePr>
            <p:xfrm>
              <a:off x="457200" y="1498883"/>
              <a:ext cx="5907275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81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01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7926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𝒔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="1" i="1" dirty="0"/>
                                      <m:t> 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="1" i="1" dirty="0"/>
                                      <m:t> </m:t>
                                    </m:r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493670290"/>
                  </p:ext>
                </p:extLst>
              </p:nvPr>
            </p:nvGraphicFramePr>
            <p:xfrm>
              <a:off x="457200" y="1498883"/>
              <a:ext cx="5907275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881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01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7926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" t="-2381" r="-1768000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2381" r="-1741667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8333" t="-2381" r="-1641667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9355" t="-2381" r="-535484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2523" t="-2381" r="-199099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2273" t="-2381" r="-455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765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Garfield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460757105"/>
                  </p:ext>
                </p:extLst>
              </p:nvPr>
            </p:nvGraphicFramePr>
            <p:xfrm>
              <a:off x="457200" y="1498883"/>
              <a:ext cx="7358063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881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44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4001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7926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𝒔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="1" i="1" dirty="0"/>
                                      <m:t> 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="1" i="1" dirty="0"/>
                                      <m:t> </m:t>
                                    </m:r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1460757105"/>
                  </p:ext>
                </p:extLst>
              </p:nvPr>
            </p:nvGraphicFramePr>
            <p:xfrm>
              <a:off x="457200" y="1498883"/>
              <a:ext cx="7358063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881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44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4001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7926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" t="-2381" r="-2224000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8333" t="-2381" r="-2216667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8333" t="-2381" r="-2116667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4074" t="-2381" r="-1781481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2903" t="-2381" r="-675806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7356" t="-2381" r="-381609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225" t="-2381" r="-199099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4091" t="-2381" r="-455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29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Garfield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1070130376"/>
                  </p:ext>
                </p:extLst>
              </p:nvPr>
            </p:nvGraphicFramePr>
            <p:xfrm>
              <a:off x="457200" y="1498883"/>
              <a:ext cx="7358063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881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44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4001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7926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charset="0"/>
                                  </a:rPr>
                                  <m:t>∧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𝒔</m:t>
                                </m:r>
                                <m:r>
                                  <a:rPr lang="en-US" sz="1500" b="1" i="1" smtClean="0">
                                    <a:latin typeface="Cambria Math" charset="0"/>
                                  </a:rPr>
                                  <m:t>)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𝒔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="1" i="1" dirty="0"/>
                                      <m:t> 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="1" i="1" dirty="0"/>
                                      <m:t> </m:t>
                                    </m:r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4"/>
                </p:custDataLst>
                <p:extLst>
                  <p:ext uri="{D42A27DB-BD31-4B8C-83A1-F6EECF244321}">
                    <p14:modId xmlns:p14="http://schemas.microsoft.com/office/powerpoint/2010/main" val="1070130376"/>
                  </p:ext>
                </p:extLst>
              </p:nvPr>
            </p:nvGraphicFramePr>
            <p:xfrm>
              <a:off x="457200" y="1498883"/>
              <a:ext cx="7358063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136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05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636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881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144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40017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7926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" t="-2381" r="-2224000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8333" t="-2381" r="-2216667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8333" t="-2381" r="-2116667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4074" t="-2381" r="-1781481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2903" t="-2381" r="-675806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87356" t="-2381" r="-381609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25225" t="-2381" r="-199099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64091" t="-2381" r="-455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30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5312" y="3807291"/>
            <a:ext cx="26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Franklin Gothic Medium"/>
                <a:cs typeface="Franklin Gothic Medium"/>
              </a:rPr>
              <a:t>Consider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p: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2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r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4 </a:t>
            </a:r>
            <a:endParaRPr lang="en-US" sz="2400" i="1" dirty="0">
              <a:latin typeface="Franklin Gothic Medium"/>
              <a:cs typeface="Franklin Gothic Medium"/>
            </a:endParaRP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7200" y="5152489"/>
            <a:ext cx="1344646" cy="1529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38990"/>
              </p:ext>
            </p:extLst>
          </p:nvPr>
        </p:nvGraphicFramePr>
        <p:xfrm>
          <a:off x="780794" y="5125393"/>
          <a:ext cx="204210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5312" y="3807291"/>
            <a:ext cx="26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Franklin Gothic Medium"/>
                <a:cs typeface="Franklin Gothic Medium"/>
              </a:rPr>
              <a:t>Consider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p: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2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r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4 </a:t>
            </a:r>
            <a:endParaRPr lang="en-US" sz="2400" i="1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12683"/>
              </p:ext>
            </p:extLst>
          </p:nvPr>
        </p:nvGraphicFramePr>
        <p:xfrm>
          <a:off x="3550181" y="4744778"/>
          <a:ext cx="5514306" cy="184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</a:t>
                      </a:r>
                      <a:r>
                        <a:rPr lang="en-US" baseline="0" dirty="0"/>
                        <a:t> By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 By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7200" y="5152489"/>
            <a:ext cx="1344646" cy="1529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04914"/>
              </p:ext>
            </p:extLst>
          </p:nvPr>
        </p:nvGraphicFramePr>
        <p:xfrm>
          <a:off x="780794" y="5125393"/>
          <a:ext cx="204210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5312" y="3807291"/>
            <a:ext cx="26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Franklin Gothic Medium"/>
                <a:cs typeface="Franklin Gothic Medium"/>
              </a:rPr>
              <a:t>Consider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p: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2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r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4 </a:t>
            </a:r>
            <a:endParaRPr lang="en-US" sz="2400" i="1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37845"/>
              </p:ext>
            </p:extLst>
          </p:nvPr>
        </p:nvGraphicFramePr>
        <p:xfrm>
          <a:off x="3549087" y="4716091"/>
          <a:ext cx="5514306" cy="1875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</a:t>
                      </a:r>
                      <a:r>
                        <a:rPr lang="en-US" baseline="0" dirty="0"/>
                        <a:t> By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4,8,12,...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 By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2,6,10,...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1,3,5,...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7200" y="5152489"/>
            <a:ext cx="1344646" cy="1529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94190"/>
              </p:ext>
            </p:extLst>
          </p:nvPr>
        </p:nvGraphicFramePr>
        <p:xfrm>
          <a:off x="780794" y="5125393"/>
          <a:ext cx="204210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46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4" name="TextBox 3"/>
          <p:cNvSpPr txBox="1"/>
          <p:nvPr/>
        </p:nvSpPr>
        <p:spPr>
          <a:xfrm>
            <a:off x="535312" y="3807291"/>
            <a:ext cx="269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Franklin Gothic Medium"/>
                <a:cs typeface="Franklin Gothic Medium"/>
              </a:rPr>
              <a:t>Consider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p:</a:t>
            </a:r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2</a:t>
            </a:r>
          </a:p>
          <a:p>
            <a:r>
              <a:rPr lang="en-US" sz="2400" i="1" dirty="0">
                <a:latin typeface="Franklin Gothic Medium"/>
                <a:cs typeface="Franklin Gothic Medium"/>
              </a:rPr>
              <a:t>r</a:t>
            </a:r>
            <a:r>
              <a:rPr lang="en-US" sz="2400" dirty="0">
                <a:latin typeface="Franklin Gothic Medium"/>
                <a:cs typeface="Franklin Gothic Medium"/>
              </a:rPr>
              <a:t>: </a:t>
            </a:r>
            <a:r>
              <a:rPr lang="en-US" sz="2400" i="1" dirty="0">
                <a:latin typeface="Franklin Gothic Medium"/>
                <a:cs typeface="Franklin Gothic Medium"/>
              </a:rPr>
              <a:t>x</a:t>
            </a:r>
            <a:r>
              <a:rPr lang="en-US" sz="2400" dirty="0">
                <a:latin typeface="Franklin Gothic Medium"/>
                <a:cs typeface="Franklin Gothic Medium"/>
              </a:rPr>
              <a:t> is divisible by 4 </a:t>
            </a:r>
            <a:endParaRPr lang="en-US" sz="2400" i="1" dirty="0">
              <a:latin typeface="Franklin Gothic Medium"/>
              <a:cs typeface="Franklin Gothic Medium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49087" y="4716091"/>
          <a:ext cx="5514306" cy="1875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1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</a:t>
                      </a:r>
                      <a:r>
                        <a:rPr lang="en-US" baseline="0" dirty="0"/>
                        <a:t> By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7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Divisible By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4,8,12,...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1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Divisible By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2,6,10,...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1,3,5,...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7200" y="5152489"/>
            <a:ext cx="1344646" cy="15295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51865"/>
              </p:ext>
            </p:extLst>
          </p:nvPr>
        </p:nvGraphicFramePr>
        <p:xfrm>
          <a:off x="780794" y="5125393"/>
          <a:ext cx="204210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1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1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b="1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20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14250" y="3648611"/>
            <a:ext cx="5109402" cy="5031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/>
              <a:t>How </a:t>
            </a:r>
            <a:r>
              <a:rPr lang="en-US" sz="2600" dirty="0"/>
              <a:t>do these relate to each other?</a:t>
            </a: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68261406"/>
              </p:ext>
            </p:extLst>
          </p:nvPr>
        </p:nvGraphicFramePr>
        <p:xfrm>
          <a:off x="1381863" y="4499727"/>
          <a:ext cx="644285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latin typeface="Franklin Gothic Medium"/>
                        </a:rPr>
                        <a:t>r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p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r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r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r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4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Converse, Contrapositive</a:t>
            </a:r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088539" y="972495"/>
            <a:ext cx="2256935" cy="2689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Implication: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/>
              <a:t>Converse: 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endParaRPr lang="en-US" sz="2600" dirty="0"/>
          </a:p>
        </p:txBody>
      </p:sp>
      <p:sp>
        <p:nvSpPr>
          <p:cNvPr id="8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14250" y="3648611"/>
            <a:ext cx="5109402" cy="50319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An </a:t>
            </a:r>
            <a:r>
              <a:rPr lang="en-US" sz="2400" dirty="0">
                <a:solidFill>
                  <a:srgbClr val="0070C0"/>
                </a:solidFill>
              </a:rPr>
              <a:t>implication </a:t>
            </a:r>
            <a:r>
              <a:rPr lang="en-US" sz="2400" dirty="0">
                <a:solidFill>
                  <a:prstClr val="black"/>
                </a:solidFill>
              </a:rPr>
              <a:t>and it’s </a:t>
            </a:r>
            <a:r>
              <a:rPr lang="en-US" sz="2400" dirty="0">
                <a:solidFill>
                  <a:srgbClr val="0070C0"/>
                </a:solidFill>
              </a:rPr>
              <a:t>contrapositive </a:t>
            </a:r>
            <a:r>
              <a:rPr lang="en-US" sz="2400" dirty="0">
                <a:solidFill>
                  <a:prstClr val="black"/>
                </a:solidFill>
              </a:rPr>
              <a:t>have the same truth value!</a:t>
            </a:r>
          </a:p>
        </p:txBody>
      </p:sp>
      <p:sp>
        <p:nvSpPr>
          <p:cNvPr id="9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028510" y="934226"/>
            <a:ext cx="2796210" cy="264156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Contrapositive: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</a:p>
          <a:p>
            <a:pPr marL="0" indent="0" algn="ctr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Inverse: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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</a:t>
            </a:r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726320714"/>
              </p:ext>
            </p:extLst>
          </p:nvPr>
        </p:nvGraphicFramePr>
        <p:xfrm>
          <a:off x="1381863" y="4519748"/>
          <a:ext cx="6442857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069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</a:rPr>
                        <a:t>  </a:t>
                      </a:r>
                      <a:r>
                        <a:rPr lang="en-US" b="1" i="1" dirty="0">
                          <a:latin typeface="Franklin Gothic Medium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latin typeface="Franklin Gothic Medium"/>
                        </a:rPr>
                        <a:t>r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p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r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r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r </a:t>
                      </a:r>
                      <a:r>
                        <a:rPr lang="en-US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b="1" i="1" dirty="0">
                          <a:latin typeface="Franklin Gothic Medium"/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ymbol" pitchFamily="18" charset="2"/>
                          <a:sym typeface="Symbol" pitchFamily="18" charset="2"/>
                        </a:rPr>
                        <a:t></a:t>
                      </a:r>
                      <a:r>
                        <a:rPr lang="en-US" b="1" i="1" dirty="0">
                          <a:latin typeface="Franklin Gothic Medium"/>
                        </a:rPr>
                        <a:t>p</a:t>
                      </a:r>
                    </a:p>
                    <a:p>
                      <a:endParaRPr lang="en-US" b="1" i="1" dirty="0">
                        <a:latin typeface="Franklin Gothic Mediu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1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Digital Circuits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idx="1"/>
          </p:nvPr>
        </p:nvSpPr>
        <p:spPr>
          <a:xfrm>
            <a:off x="457200" y="1246910"/>
            <a:ext cx="8312728" cy="44369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Franklin Gothic Medium" pitchFamily="34" charset="0"/>
              </a:rPr>
              <a:t>Computing With Logic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latin typeface="Franklin Gothic Medium" pitchFamily="34" charset="0"/>
              </a:rPr>
              <a:t>T</a:t>
            </a: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  corresponds to 1 </a:t>
            </a:r>
            <a:r>
              <a:rPr lang="en-US" dirty="0">
                <a:latin typeface="Franklin Gothic Medium" pitchFamily="34" charset="0"/>
              </a:rPr>
              <a:t>or </a:t>
            </a:r>
            <a:r>
              <a:rPr lang="ja-JP" altLang="en-US" dirty="0">
                <a:latin typeface="Franklin Gothic Medium" pitchFamily="34" charset="0"/>
              </a:rPr>
              <a:t>“</a:t>
            </a:r>
            <a:r>
              <a:rPr lang="en-US" dirty="0">
                <a:latin typeface="Franklin Gothic Medium" pitchFamily="34" charset="0"/>
              </a:rPr>
              <a:t>high</a:t>
            </a:r>
            <a:r>
              <a:rPr lang="ja-JP" altLang="en-US" dirty="0">
                <a:latin typeface="Franklin Gothic Medium" pitchFamily="34" charset="0"/>
              </a:rPr>
              <a:t>”</a:t>
            </a:r>
            <a:r>
              <a:rPr lang="en-US" dirty="0">
                <a:latin typeface="Franklin Gothic Medium" pitchFamily="34" charset="0"/>
              </a:rPr>
              <a:t> voltage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latin typeface="Franklin Gothic Medium" pitchFamily="34" charset="0"/>
              </a:rPr>
              <a:t>F</a:t>
            </a:r>
            <a:r>
              <a:rPr lang="en-US" dirty="0">
                <a:solidFill>
                  <a:srgbClr val="C00000"/>
                </a:solidFill>
                <a:latin typeface="Franklin Gothic Medium" pitchFamily="34" charset="0"/>
              </a:rPr>
              <a:t>  corresponds to 0 </a:t>
            </a:r>
            <a:r>
              <a:rPr lang="en-US" dirty="0">
                <a:latin typeface="Franklin Gothic Medium" pitchFamily="34" charset="0"/>
              </a:rPr>
              <a:t>or </a:t>
            </a:r>
            <a:r>
              <a:rPr lang="ja-JP" altLang="en-US" dirty="0">
                <a:latin typeface="Franklin Gothic Medium" pitchFamily="34" charset="0"/>
              </a:rPr>
              <a:t>“</a:t>
            </a:r>
            <a:r>
              <a:rPr lang="en-US" dirty="0">
                <a:latin typeface="Franklin Gothic Medium" pitchFamily="34" charset="0"/>
              </a:rPr>
              <a:t>low</a:t>
            </a:r>
            <a:r>
              <a:rPr lang="ja-JP" altLang="en-US" dirty="0">
                <a:latin typeface="Franklin Gothic Medium" pitchFamily="34" charset="0"/>
              </a:rPr>
              <a:t>”</a:t>
            </a:r>
            <a:r>
              <a:rPr lang="en-US" dirty="0">
                <a:latin typeface="Franklin Gothic Medium" pitchFamily="34" charset="0"/>
              </a:rPr>
              <a:t> voltage</a:t>
            </a:r>
          </a:p>
          <a:p>
            <a:pPr lvl="4">
              <a:lnSpc>
                <a:spcPct val="90000"/>
              </a:lnSpc>
            </a:pPr>
            <a:endParaRPr lang="en-US" sz="2800" dirty="0">
              <a:latin typeface="Franklin Gothic Medium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b="1" dirty="0">
                <a:latin typeface="Franklin Gothic Medium" pitchFamily="34" charset="0"/>
              </a:rPr>
              <a:t>Gates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ranklin Gothic Medium" pitchFamily="34" charset="0"/>
              </a:rPr>
              <a:t>Take inputs and produce outputs (functions)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ranklin Gothic Medium" pitchFamily="34" charset="0"/>
              </a:rPr>
              <a:t>Several kinds of gates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Franklin Gothic Medium" pitchFamily="34" charset="0"/>
              </a:rPr>
              <a:t>Correspond to propositional connectives (most of them)</a:t>
            </a:r>
          </a:p>
          <a:p>
            <a:pPr lvl="2">
              <a:lnSpc>
                <a:spcPct val="90000"/>
              </a:lnSpc>
            </a:pPr>
            <a:endParaRPr lang="en-US" sz="2800" dirty="0"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Atomic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" indent="0">
                  <a:buNone/>
                  <a:defRPr/>
                </a:pPr>
                <a:r>
                  <a:rPr lang="en-US" sz="2800" dirty="0"/>
                  <a:t>Simplest units (words) in this logical language</a:t>
                </a:r>
                <a:endParaRPr lang="en-US" sz="2800" i="1" dirty="0"/>
              </a:p>
              <a:p>
                <a:pPr marL="57150" indent="0">
                  <a:buNone/>
                  <a:defRPr/>
                </a:pPr>
                <a:endParaRPr lang="en-US" sz="3000" dirty="0"/>
              </a:p>
              <a:p>
                <a:pPr marL="57150" indent="0">
                  <a:buNone/>
                  <a:defRPr/>
                </a:pPr>
                <a:r>
                  <a:rPr lang="en-US" sz="2800" dirty="0"/>
                  <a:t>Propositional Variables: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/>
                      </a:rPr>
                      <m:t>𝑠</m:t>
                    </m:r>
                    <m:r>
                      <a:rPr lang="en-US" sz="2800" i="1">
                        <a:latin typeface="Cambria Math"/>
                      </a:rPr>
                      <m:t>,…</m:t>
                    </m:r>
                  </m:oMath>
                </a14:m>
                <a:endParaRPr lang="en-US" sz="3000" dirty="0"/>
              </a:p>
              <a:p>
                <a:pPr marL="57150" indent="0">
                  <a:buNone/>
                  <a:defRPr/>
                </a:pPr>
                <a:endParaRPr lang="en-US" sz="3000" dirty="0"/>
              </a:p>
              <a:p>
                <a:pPr marL="57150" indent="0">
                  <a:buNone/>
                  <a:defRPr/>
                </a:pPr>
                <a:r>
                  <a:rPr lang="en-US" sz="2800" dirty="0"/>
                  <a:t>Truth Values:</a:t>
                </a:r>
              </a:p>
              <a:p>
                <a:pPr lvl="1">
                  <a:defRPr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C00000"/>
                    </a:solidFill>
                  </a:rPr>
                  <a:t>T</a:t>
                </a:r>
                <a:r>
                  <a:rPr lang="en-US" sz="2600" dirty="0"/>
                  <a:t> for </a:t>
                </a:r>
                <a:r>
                  <a:rPr lang="en-US" sz="2600" dirty="0">
                    <a:solidFill>
                      <a:schemeClr val="accent4">
                        <a:lumMod val="25000"/>
                      </a:schemeClr>
                    </a:solidFill>
                  </a:rPr>
                  <a:t>true</a:t>
                </a:r>
              </a:p>
              <a:p>
                <a:pPr lvl="1">
                  <a:defRPr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C00000"/>
                    </a:solidFill>
                  </a:rPr>
                  <a:t>F</a:t>
                </a:r>
                <a:r>
                  <a:rPr lang="en-US" sz="2600" dirty="0"/>
                  <a:t> for </a:t>
                </a:r>
                <a:r>
                  <a:rPr lang="en-US" sz="2600" dirty="0">
                    <a:solidFill>
                      <a:schemeClr val="accent4">
                        <a:lumMod val="25000"/>
                      </a:schemeClr>
                    </a:solidFill>
                  </a:rPr>
                  <a:t>false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47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AND, OR, NOT Gates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757988" y="1128418"/>
          <a:ext cx="1905000" cy="1873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59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 </a:t>
                      </a:r>
                      <a:r>
                        <a:rPr lang="en-US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="1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</a:t>
                      </a:r>
                      <a:endParaRPr lang="en-US" b="1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156748" y="1112078"/>
          <a:ext cx="1905000" cy="1884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33"/>
          <p:cNvSpPr txBox="1">
            <a:spLocks noChangeArrowheads="1"/>
          </p:cNvSpPr>
          <p:nvPr/>
        </p:nvSpPr>
        <p:spPr bwMode="auto">
          <a:xfrm>
            <a:off x="645055" y="1296988"/>
            <a:ext cx="263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AND Gate</a:t>
            </a:r>
            <a:endParaRPr lang="en-US" sz="2000" b="1" i="1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35177" y="1947209"/>
            <a:ext cx="1549118" cy="552129"/>
            <a:chOff x="6025710" y="2076084"/>
            <a:chExt cx="1185616" cy="423254"/>
          </a:xfrm>
        </p:grpSpPr>
        <p:grpSp>
          <p:nvGrpSpPr>
            <p:cNvPr id="4" name="Group 3"/>
            <p:cNvGrpSpPr/>
            <p:nvPr/>
          </p:nvGrpSpPr>
          <p:grpSpPr>
            <a:xfrm>
              <a:off x="6025710" y="2076084"/>
              <a:ext cx="1185616" cy="423254"/>
              <a:chOff x="2194073" y="4864047"/>
              <a:chExt cx="1185616" cy="423254"/>
            </a:xfrm>
          </p:grpSpPr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2201693" y="4864047"/>
                <a:ext cx="184771" cy="247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500" b="1" i="1" dirty="0"/>
                  <a:t>p</a:t>
                </a: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092267" y="5000713"/>
                <a:ext cx="287422" cy="177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000" b="1" dirty="0"/>
                  <a:t>OUT</a:t>
                </a: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2471461" y="4989878"/>
                <a:ext cx="354807" cy="188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000" b="1" dirty="0"/>
                  <a:t>AND</a:t>
                </a:r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2194073" y="5039307"/>
                <a:ext cx="184771" cy="2479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500" b="1" i="1" dirty="0"/>
                  <a:t>q</a:t>
                </a:r>
              </a:p>
            </p:txBody>
          </p:sp>
        </p:grpSp>
        <p:pic>
          <p:nvPicPr>
            <p:cNvPr id="32" name="Picture 49" descr="an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755" y="2158147"/>
              <a:ext cx="816273" cy="32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33"/>
          <p:cNvSpPr txBox="1">
            <a:spLocks noChangeArrowheads="1"/>
          </p:cNvSpPr>
          <p:nvPr/>
        </p:nvSpPr>
        <p:spPr bwMode="auto">
          <a:xfrm>
            <a:off x="684432" y="3412148"/>
            <a:ext cx="2632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OR Gate</a:t>
            </a:r>
            <a:endParaRPr lang="en-US" sz="2000" b="1" i="1" dirty="0">
              <a:solidFill>
                <a:srgbClr val="C00000"/>
              </a:solidFill>
              <a:latin typeface="Franklin Gothic Medium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156748" y="3412148"/>
          <a:ext cx="1905000" cy="1884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0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348123" y="4090623"/>
            <a:ext cx="1310410" cy="509505"/>
            <a:chOff x="6025710" y="2076084"/>
            <a:chExt cx="1185616" cy="423254"/>
          </a:xfrm>
        </p:grpSpPr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6033330" y="2076084"/>
              <a:ext cx="184771" cy="247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500" b="1" i="1" dirty="0"/>
                <a:t>p</a:t>
              </a: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923904" y="2212750"/>
              <a:ext cx="287422" cy="177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000" b="1" dirty="0"/>
                <a:t> OUT</a:t>
              </a:r>
            </a:p>
          </p:txBody>
        </p:sp>
        <p:sp>
          <p:nvSpPr>
            <p:cNvPr id="37" name="TextBox 6"/>
            <p:cNvSpPr txBox="1">
              <a:spLocks noChangeArrowheads="1"/>
            </p:cNvSpPr>
            <p:nvPr/>
          </p:nvSpPr>
          <p:spPr bwMode="auto">
            <a:xfrm>
              <a:off x="6303098" y="2201915"/>
              <a:ext cx="364326" cy="204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700" b="1" dirty="0"/>
                <a:t> </a:t>
              </a:r>
              <a:r>
                <a:rPr lang="en-US" sz="1000" b="1" dirty="0"/>
                <a:t>OR</a:t>
              </a: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6025710" y="2251344"/>
              <a:ext cx="184771" cy="247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/>
            <a:p>
              <a:pPr>
                <a:spcAft>
                  <a:spcPts val="2000"/>
                </a:spcAft>
                <a:tabLst>
                  <a:tab pos="457200" algn="l"/>
                  <a:tab pos="914400" algn="l"/>
                  <a:tab pos="1371600" algn="l"/>
                </a:tabLst>
              </a:pPr>
              <a:r>
                <a:rPr lang="en-US" sz="1500" b="1" i="1" dirty="0"/>
                <a:t>q</a:t>
              </a:r>
            </a:p>
          </p:txBody>
        </p:sp>
      </p:grpSp>
      <p:pic>
        <p:nvPicPr>
          <p:cNvPr id="39" name="Picture 50" descr="o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80" y="4101025"/>
            <a:ext cx="915784" cy="53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Table 39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757988" y="3420031"/>
          <a:ext cx="1905000" cy="188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 </a:t>
                      </a:r>
                      <a:r>
                        <a:rPr lang="en-US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b="1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</a:t>
                      </a:r>
                      <a:endParaRPr lang="en-US" b="1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7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33"/>
          <p:cNvSpPr txBox="1">
            <a:spLocks noChangeArrowheads="1"/>
          </p:cNvSpPr>
          <p:nvPr/>
        </p:nvSpPr>
        <p:spPr bwMode="auto">
          <a:xfrm>
            <a:off x="483858" y="5474507"/>
            <a:ext cx="3253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NOT Gate</a:t>
            </a:r>
            <a:endParaRPr lang="en-US" sz="2000" dirty="0">
              <a:latin typeface="Franklin Gothic Medium" pitchFamily="34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630882" y="5562058"/>
          <a:ext cx="1143000" cy="1097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/>
                        <a:t>OUT</a:t>
                      </a:r>
                      <a:endParaRPr lang="en-US" sz="1400" b="1" i="1" dirty="0"/>
                    </a:p>
                  </a:txBody>
                  <a:tcPr marT="45675" marB="45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1372732" y="6068438"/>
            <a:ext cx="1434063" cy="600358"/>
            <a:chOff x="5928859" y="1748389"/>
            <a:chExt cx="1180771" cy="526488"/>
          </a:xfrm>
        </p:grpSpPr>
        <p:grpSp>
          <p:nvGrpSpPr>
            <p:cNvPr id="50" name="Group 1"/>
            <p:cNvGrpSpPr>
              <a:grpSpLocks/>
            </p:cNvGrpSpPr>
            <p:nvPr/>
          </p:nvGrpSpPr>
          <p:grpSpPr bwMode="auto">
            <a:xfrm>
              <a:off x="5928859" y="1789062"/>
              <a:ext cx="1180771" cy="485815"/>
              <a:chOff x="5660672" y="4421024"/>
              <a:chExt cx="1695718" cy="698029"/>
            </a:xfrm>
          </p:grpSpPr>
          <p:sp>
            <p:nvSpPr>
              <p:cNvPr id="53" name="Rectangle 41"/>
              <p:cNvSpPr>
                <a:spLocks noChangeArrowheads="1"/>
              </p:cNvSpPr>
              <p:nvPr/>
            </p:nvSpPr>
            <p:spPr bwMode="auto">
              <a:xfrm>
                <a:off x="5660672" y="4421024"/>
                <a:ext cx="342900" cy="59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600" b="1" i="1" dirty="0"/>
                  <a:t>p</a:t>
                </a:r>
              </a:p>
            </p:txBody>
          </p:sp>
          <p:sp>
            <p:nvSpPr>
              <p:cNvPr id="54" name="Rectangle 42"/>
              <p:cNvSpPr>
                <a:spLocks noChangeArrowheads="1"/>
              </p:cNvSpPr>
              <p:nvPr/>
            </p:nvSpPr>
            <p:spPr bwMode="auto">
              <a:xfrm>
                <a:off x="7076990" y="4522153"/>
                <a:ext cx="279400" cy="596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>
                  <a:spcAft>
                    <a:spcPts val="2000"/>
                  </a:spcAft>
                  <a:tabLst>
                    <a:tab pos="457200" algn="l"/>
                    <a:tab pos="914400" algn="l"/>
                    <a:tab pos="1371600" algn="l"/>
                  </a:tabLst>
                </a:pPr>
                <a:r>
                  <a:rPr lang="en-US" sz="1000" b="1" dirty="0"/>
                  <a:t>OUT</a:t>
                </a:r>
              </a:p>
            </p:txBody>
          </p:sp>
        </p:grpSp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6232448" y="1851421"/>
              <a:ext cx="375108" cy="215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000" b="1" dirty="0"/>
                <a:t>NOT</a:t>
              </a:r>
            </a:p>
          </p:txBody>
        </p:sp>
        <p:pic>
          <p:nvPicPr>
            <p:cNvPr id="52" name="Picture 51" descr="not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923" y="1748389"/>
              <a:ext cx="786336" cy="427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5" name="Table 54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138988" y="5541384"/>
          <a:ext cx="1143000" cy="11274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2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1800" b="1" i="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1800" b="1" i="1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  <a:endParaRPr lang="en-US" sz="1800" b="1" i="1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</a:t>
                      </a:r>
                    </a:p>
                  </a:txBody>
                  <a:tcPr marT="45662" marB="4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T="45662" marB="456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6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0" descr="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2" y="3496291"/>
            <a:ext cx="1475491" cy="6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68" y="2538072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69" y="1638995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4" y="2687756"/>
            <a:ext cx="1419502" cy="67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398" y="1781301"/>
            <a:ext cx="1419502" cy="80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1627980" y="4960517"/>
            <a:ext cx="6166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Franklin Gothic Medium" pitchFamily="34" charset="0"/>
              </a:rPr>
              <a:t>Values get sent along wires connecting gates 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799914" y="182992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947954" y="3695313"/>
            <a:ext cx="453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OR</a:t>
            </a:r>
          </a:p>
        </p:txBody>
      </p: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4418246" y="2883692"/>
            <a:ext cx="57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6175683" y="2034902"/>
            <a:ext cx="585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56" name="TextBox 6"/>
          <p:cNvSpPr txBox="1">
            <a:spLocks noChangeArrowheads="1"/>
          </p:cNvSpPr>
          <p:nvPr/>
        </p:nvSpPr>
        <p:spPr bwMode="auto">
          <a:xfrm>
            <a:off x="2866582" y="272392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23612" y="1971048"/>
            <a:ext cx="2624628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3607406" y="3185691"/>
            <a:ext cx="78486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1">
            <a:off x="5050960" y="2366736"/>
            <a:ext cx="109728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02674" y="2028479"/>
            <a:ext cx="418704" cy="88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4319" y="5633418"/>
                <a:ext cx="1936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19" y="5633418"/>
                <a:ext cx="19364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52299" y="1715920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2299" y="2615449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q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2299" y="3413886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2299" y="3761747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s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7192201" y="2048815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OUT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561640" y="2865627"/>
            <a:ext cx="830626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0" descr="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972" y="3496291"/>
            <a:ext cx="1475491" cy="6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68" y="2538072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469" y="1638995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4" y="2687756"/>
            <a:ext cx="1419502" cy="67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398" y="1781301"/>
            <a:ext cx="1419502" cy="80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1627980" y="4960517"/>
            <a:ext cx="61664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Franklin Gothic Medium" pitchFamily="34" charset="0"/>
              </a:rPr>
              <a:t>Values get sent along wires connecting gates 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2799914" y="182992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947954" y="3695313"/>
            <a:ext cx="453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OR</a:t>
            </a:r>
          </a:p>
        </p:txBody>
      </p:sp>
      <p:sp>
        <p:nvSpPr>
          <p:cNvPr id="46" name="TextBox 6"/>
          <p:cNvSpPr txBox="1">
            <a:spLocks noChangeArrowheads="1"/>
          </p:cNvSpPr>
          <p:nvPr/>
        </p:nvSpPr>
        <p:spPr bwMode="auto">
          <a:xfrm>
            <a:off x="4418246" y="2883692"/>
            <a:ext cx="57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53" name="TextBox 6"/>
          <p:cNvSpPr txBox="1">
            <a:spLocks noChangeArrowheads="1"/>
          </p:cNvSpPr>
          <p:nvPr/>
        </p:nvSpPr>
        <p:spPr bwMode="auto">
          <a:xfrm>
            <a:off x="6175683" y="2034902"/>
            <a:ext cx="5855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56" name="TextBox 6"/>
          <p:cNvSpPr txBox="1">
            <a:spLocks noChangeArrowheads="1"/>
          </p:cNvSpPr>
          <p:nvPr/>
        </p:nvSpPr>
        <p:spPr bwMode="auto">
          <a:xfrm>
            <a:off x="2866582" y="2723924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523612" y="1971048"/>
            <a:ext cx="2624628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3607406" y="3185691"/>
            <a:ext cx="78486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flipV="1">
            <a:off x="5050960" y="2366736"/>
            <a:ext cx="109728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02674" y="2028479"/>
            <a:ext cx="418704" cy="88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94319" y="5633418"/>
                <a:ext cx="19364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319" y="5633418"/>
                <a:ext cx="193642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52299" y="1715920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2299" y="2615449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q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2299" y="3413886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2299" y="3761747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s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7192201" y="2048815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OUT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561640" y="2865627"/>
            <a:ext cx="830626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09" y="5633418"/>
            <a:ext cx="5346192" cy="5547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8925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1647955" y="4280257"/>
            <a:ext cx="5930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Franklin Gothic Medium" pitchFamily="34" charset="0"/>
              </a:rPr>
              <a:t>Wires can send one value to multiple gates!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341150" y="2387516"/>
            <a:ext cx="453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OR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630094" y="3212346"/>
            <a:ext cx="57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2416344" y="2396847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261176" y="2716410"/>
            <a:ext cx="101785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508760" y="1571746"/>
            <a:ext cx="3665030" cy="309506"/>
            <a:chOff x="1181861" y="4024012"/>
            <a:chExt cx="3665030" cy="309506"/>
          </a:xfrm>
        </p:grpSpPr>
        <p:sp>
          <p:nvSpPr>
            <p:cNvPr id="38" name="TextBox 6"/>
            <p:cNvSpPr txBox="1">
              <a:spLocks noChangeArrowheads="1"/>
            </p:cNvSpPr>
            <p:nvPr/>
          </p:nvSpPr>
          <p:spPr bwMode="auto">
            <a:xfrm>
              <a:off x="4272695" y="4025741"/>
              <a:ext cx="574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AND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181861" y="4024012"/>
              <a:ext cx="3066871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/>
          <p:nvPr/>
        </p:nvCxnSpPr>
        <p:spPr>
          <a:xfrm>
            <a:off x="5261176" y="1720759"/>
            <a:ext cx="1025615" cy="64982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2791" y="3530341"/>
            <a:ext cx="3066871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128245" y="1896493"/>
            <a:ext cx="1442498" cy="660152"/>
          </a:xfrm>
          <a:prstGeom prst="bentConnector3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3116797" y="2558876"/>
            <a:ext cx="1475245" cy="645689"/>
          </a:xfrm>
          <a:prstGeom prst="bentConnector3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98052" y="1310685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8423" y="2260254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5019" y="3259905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r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7327257" y="2396843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OUT</a:t>
            </a:r>
          </a:p>
        </p:txBody>
      </p:sp>
      <p:pic>
        <p:nvPicPr>
          <p:cNvPr id="29" name="Picture 50" descr="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21" y="2203829"/>
            <a:ext cx="1398901" cy="6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1" descr="not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9" y="2217133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66" y="3042468"/>
            <a:ext cx="1419502" cy="6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9" descr="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455" y="1427851"/>
            <a:ext cx="1419502" cy="6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639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24" name="TextBox 17"/>
          <p:cNvSpPr txBox="1">
            <a:spLocks noChangeArrowheads="1"/>
          </p:cNvSpPr>
          <p:nvPr/>
        </p:nvSpPr>
        <p:spPr bwMode="auto">
          <a:xfrm>
            <a:off x="1647955" y="4280257"/>
            <a:ext cx="5930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C00000"/>
                </a:solidFill>
                <a:latin typeface="Franklin Gothic Medium" pitchFamily="34" charset="0"/>
              </a:rPr>
              <a:t>Wires can send one value to multiple gates!</a:t>
            </a: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341150" y="2387516"/>
            <a:ext cx="4539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OR</a:t>
            </a: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630094" y="3212346"/>
            <a:ext cx="5741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AND</a:t>
            </a: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2416344" y="2396847"/>
            <a:ext cx="5629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/>
              <a:t>NOT</a:t>
            </a:r>
          </a:p>
        </p:txBody>
      </p:sp>
      <p:cxnSp>
        <p:nvCxnSpPr>
          <p:cNvPr id="44" name="Elbow Connector 43"/>
          <p:cNvCxnSpPr/>
          <p:nvPr/>
        </p:nvCxnSpPr>
        <p:spPr>
          <a:xfrm flipV="1">
            <a:off x="5261176" y="2716410"/>
            <a:ext cx="1017850" cy="653000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508760" y="1571746"/>
            <a:ext cx="3665030" cy="309506"/>
            <a:chOff x="1181861" y="4024012"/>
            <a:chExt cx="3665030" cy="309506"/>
          </a:xfrm>
        </p:grpSpPr>
        <p:sp>
          <p:nvSpPr>
            <p:cNvPr id="38" name="TextBox 6"/>
            <p:cNvSpPr txBox="1">
              <a:spLocks noChangeArrowheads="1"/>
            </p:cNvSpPr>
            <p:nvPr/>
          </p:nvSpPr>
          <p:spPr bwMode="auto">
            <a:xfrm>
              <a:off x="4272695" y="4025741"/>
              <a:ext cx="57419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 dirty="0"/>
                <a:t>AND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181861" y="4024012"/>
              <a:ext cx="3066871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/>
          <p:nvPr/>
        </p:nvCxnSpPr>
        <p:spPr>
          <a:xfrm>
            <a:off x="5261176" y="1720759"/>
            <a:ext cx="1025615" cy="64982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32791" y="3530341"/>
            <a:ext cx="3066871" cy="1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3128245" y="1896493"/>
            <a:ext cx="1442498" cy="660152"/>
          </a:xfrm>
          <a:prstGeom prst="bentConnector3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>
            <a:off x="3116797" y="2558876"/>
            <a:ext cx="1475245" cy="645689"/>
          </a:xfrm>
          <a:prstGeom prst="bentConnector3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98052" y="1310685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8423" y="2260254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5019" y="3259905"/>
            <a:ext cx="33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itchFamily="18" charset="0"/>
                <a:ea typeface="Cambria Math" pitchFamily="18" charset="0"/>
                <a:cs typeface="Franklin Gothic Medium"/>
              </a:rPr>
              <a:t>r</a:t>
            </a:r>
          </a:p>
        </p:txBody>
      </p:sp>
      <p:sp>
        <p:nvSpPr>
          <p:cNvPr id="27" name="Rectangle 42"/>
          <p:cNvSpPr>
            <a:spLocks noChangeArrowheads="1"/>
          </p:cNvSpPr>
          <p:nvPr/>
        </p:nvSpPr>
        <p:spPr bwMode="auto">
          <a:xfrm>
            <a:off x="7327257" y="2396843"/>
            <a:ext cx="2794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/>
          <a:p>
            <a:pPr>
              <a:spcAft>
                <a:spcPts val="2000"/>
              </a:spcAft>
              <a:tabLst>
                <a:tab pos="457200" algn="l"/>
                <a:tab pos="914400" algn="l"/>
                <a:tab pos="1371600" algn="l"/>
              </a:tabLst>
            </a:pPr>
            <a:r>
              <a:rPr lang="en-US" sz="1400" dirty="0"/>
              <a:t>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425617" y="5402585"/>
                <a:ext cx="5342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Franklin Gothic Medium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Franklin Gothic Medium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/>
                              <a:cs typeface="Franklin Gothic Medium"/>
                            </a:rPr>
                            <m:t>∧¬</m:t>
                          </m:r>
                          <m:r>
                            <a:rPr lang="en-US" sz="2400" b="0" i="1" smtClean="0">
                              <a:latin typeface="Cambria Math"/>
                              <a:cs typeface="Franklin Gothic Medium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/>
                              <a:cs typeface="Franklin Gothic Medium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∨(¬</m:t>
                      </m:r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𝑞</m:t>
                      </m:r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∧</m:t>
                      </m:r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  <a:cs typeface="Franklin Gothic Medium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17" y="5402585"/>
                <a:ext cx="534281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46" y="5309514"/>
            <a:ext cx="5346192" cy="5547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50" descr="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21" y="2203829"/>
            <a:ext cx="1398901" cy="68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1" descr="not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19" y="2217133"/>
            <a:ext cx="121980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9" descr="a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66" y="3042468"/>
            <a:ext cx="1419502" cy="6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9" descr="an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455" y="1427851"/>
            <a:ext cx="1419502" cy="61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135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2360" y="1235835"/>
                <a:ext cx="8229600" cy="5245391"/>
              </a:xfrm>
            </p:spPr>
            <p:txBody>
              <a:bodyPr rtlCol="0">
                <a:normAutofit fontScale="92500" lnSpcReduction="20000"/>
              </a:bodyPr>
              <a:lstStyle/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NAND</a:t>
                </a:r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/>
                </a:br>
                <a:endParaRPr lang="en-US" dirty="0"/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NOR</a:t>
                </a:r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XOR</a:t>
                </a:r>
                <a:br>
                  <a:rPr lang="en-US" dirty="0"/>
                </a:b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 eaLnBrk="1" fontAlgn="auto" hangingPunct="1">
                  <a:lnSpc>
                    <a:spcPct val="90000"/>
                  </a:lnSpc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XNOR</a:t>
                </a:r>
                <a:br>
                  <a:rPr lang="en-US" dirty="0"/>
                </a:b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4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0" y="1235835"/>
                <a:ext cx="8229600" cy="5245391"/>
              </a:xfrm>
              <a:blipFill rotWithShape="0">
                <a:blip r:embed="rId2"/>
                <a:stretch>
                  <a:fillRect l="-1778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022337" y="1278989"/>
            <a:ext cx="3670300" cy="5202237"/>
            <a:chOff x="2166938" y="1392238"/>
            <a:chExt cx="3670300" cy="5202237"/>
          </a:xfrm>
        </p:grpSpPr>
        <p:grpSp>
          <p:nvGrpSpPr>
            <p:cNvPr id="34" name="Group 51"/>
            <p:cNvGrpSpPr>
              <a:grpSpLocks/>
            </p:cNvGrpSpPr>
            <p:nvPr/>
          </p:nvGrpSpPr>
          <p:grpSpPr bwMode="auto">
            <a:xfrm>
              <a:off x="2505075" y="5499704"/>
              <a:ext cx="1061467" cy="814388"/>
              <a:chOff x="1564" y="2656"/>
              <a:chExt cx="913" cy="713"/>
            </a:xfrm>
          </p:grpSpPr>
          <p:pic>
            <p:nvPicPr>
              <p:cNvPr id="66" name="Picture 4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225" t="33083" r="47865" b="57475"/>
              <a:stretch>
                <a:fillRect/>
              </a:stretch>
            </p:blipFill>
            <p:spPr bwMode="auto">
              <a:xfrm>
                <a:off x="1564" y="2656"/>
                <a:ext cx="893" cy="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7" name="Picture 5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70" t="46907" r="51361" b="43521"/>
              <a:stretch>
                <a:fillRect/>
              </a:stretch>
            </p:blipFill>
            <p:spPr bwMode="auto">
              <a:xfrm>
                <a:off x="2192" y="2665"/>
                <a:ext cx="285" cy="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5" name="Picture 4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25" t="33083" r="47865" b="57475"/>
            <a:stretch>
              <a:fillRect/>
            </a:stretch>
          </p:blipFill>
          <p:spPr bwMode="auto">
            <a:xfrm>
              <a:off x="2466976" y="4114310"/>
              <a:ext cx="1099566" cy="863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2192338" y="1579563"/>
              <a:ext cx="338137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p</a:t>
              </a: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2192338" y="1843088"/>
              <a:ext cx="274637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q</a:t>
              </a: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3683000" y="1730375"/>
              <a:ext cx="525463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out</a:t>
              </a:r>
            </a:p>
          </p:txBody>
        </p:sp>
        <p:grpSp>
          <p:nvGrpSpPr>
            <p:cNvPr id="39" name="Group 16"/>
            <p:cNvGrpSpPr>
              <a:grpSpLocks/>
            </p:cNvGrpSpPr>
            <p:nvPr/>
          </p:nvGrpSpPr>
          <p:grpSpPr bwMode="auto">
            <a:xfrm>
              <a:off x="4578350" y="1392238"/>
              <a:ext cx="1258888" cy="1127125"/>
              <a:chOff x="2572" y="512"/>
              <a:chExt cx="804" cy="720"/>
            </a:xfrm>
          </p:grpSpPr>
          <p:sp>
            <p:nvSpPr>
              <p:cNvPr id="63" name="Line 13"/>
              <p:cNvSpPr>
                <a:spLocks noChangeShapeType="1"/>
              </p:cNvSpPr>
              <p:nvPr/>
            </p:nvSpPr>
            <p:spPr bwMode="auto">
              <a:xfrm>
                <a:off x="2572" y="65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>
                <a:off x="3144" y="54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616" y="51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p	q	out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0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1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0	1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1	0</a:t>
                </a:r>
              </a:p>
            </p:txBody>
          </p:sp>
        </p:grpSp>
        <p:grpSp>
          <p:nvGrpSpPr>
            <p:cNvPr id="40" name="Group 20"/>
            <p:cNvGrpSpPr>
              <a:grpSpLocks/>
            </p:cNvGrpSpPr>
            <p:nvPr/>
          </p:nvGrpSpPr>
          <p:grpSpPr bwMode="auto">
            <a:xfrm>
              <a:off x="4565650" y="2746375"/>
              <a:ext cx="1258888" cy="1127125"/>
              <a:chOff x="2564" y="1376"/>
              <a:chExt cx="804" cy="720"/>
            </a:xfrm>
          </p:grpSpPr>
          <p:sp>
            <p:nvSpPr>
              <p:cNvPr id="60" name="Line 17"/>
              <p:cNvSpPr>
                <a:spLocks noChangeShapeType="1"/>
              </p:cNvSpPr>
              <p:nvPr/>
            </p:nvSpPr>
            <p:spPr bwMode="auto">
              <a:xfrm>
                <a:off x="2564" y="1520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8"/>
              <p:cNvSpPr>
                <a:spLocks noChangeShapeType="1"/>
              </p:cNvSpPr>
              <p:nvPr/>
            </p:nvSpPr>
            <p:spPr bwMode="auto">
              <a:xfrm>
                <a:off x="3136" y="1404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19"/>
              <p:cNvSpPr>
                <a:spLocks noChangeArrowheads="1"/>
              </p:cNvSpPr>
              <p:nvPr/>
            </p:nvSpPr>
            <p:spPr bwMode="auto">
              <a:xfrm>
                <a:off x="2608" y="1376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p	q	out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0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1	0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0	0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1	0</a:t>
                </a:r>
              </a:p>
            </p:txBody>
          </p:sp>
        </p:grp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3644900" y="3133725"/>
              <a:ext cx="5270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out</a:t>
              </a:r>
            </a:p>
          </p:txBody>
        </p:sp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2166938" y="2959100"/>
              <a:ext cx="338137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p</a:t>
              </a: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2166938" y="3284538"/>
              <a:ext cx="276225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q</a:t>
              </a: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auto">
            <a:xfrm>
              <a:off x="2228850" y="4287838"/>
              <a:ext cx="339725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p</a:t>
              </a:r>
            </a:p>
          </p:txBody>
        </p:sp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2241550" y="4589463"/>
              <a:ext cx="276225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q</a:t>
              </a:r>
            </a:p>
          </p:txBody>
        </p:sp>
        <p:sp>
          <p:nvSpPr>
            <p:cNvPr id="46" name="Rectangle 27"/>
            <p:cNvSpPr>
              <a:spLocks noChangeArrowheads="1"/>
            </p:cNvSpPr>
            <p:nvPr/>
          </p:nvSpPr>
          <p:spPr bwMode="auto">
            <a:xfrm>
              <a:off x="3606800" y="4464050"/>
              <a:ext cx="527050" cy="325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out</a:t>
              </a:r>
            </a:p>
          </p:txBody>
        </p:sp>
        <p:grpSp>
          <p:nvGrpSpPr>
            <p:cNvPr id="47" name="Group 31"/>
            <p:cNvGrpSpPr>
              <a:grpSpLocks/>
            </p:cNvGrpSpPr>
            <p:nvPr/>
          </p:nvGrpSpPr>
          <p:grpSpPr bwMode="auto">
            <a:xfrm>
              <a:off x="4565650" y="5465763"/>
              <a:ext cx="1258888" cy="1128712"/>
              <a:chOff x="2564" y="3112"/>
              <a:chExt cx="804" cy="720"/>
            </a:xfrm>
          </p:grpSpPr>
          <p:sp>
            <p:nvSpPr>
              <p:cNvPr id="57" name="Line 28"/>
              <p:cNvSpPr>
                <a:spLocks noChangeShapeType="1"/>
              </p:cNvSpPr>
              <p:nvPr/>
            </p:nvSpPr>
            <p:spPr bwMode="auto">
              <a:xfrm>
                <a:off x="2564" y="325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>
                <a:off x="3136" y="314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2608" y="311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p	q	out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0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1	0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0	0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1	1</a:t>
                </a:r>
              </a:p>
            </p:txBody>
          </p:sp>
        </p:grpSp>
        <p:grpSp>
          <p:nvGrpSpPr>
            <p:cNvPr id="48" name="Group 35"/>
            <p:cNvGrpSpPr>
              <a:grpSpLocks/>
            </p:cNvGrpSpPr>
            <p:nvPr/>
          </p:nvGrpSpPr>
          <p:grpSpPr bwMode="auto">
            <a:xfrm>
              <a:off x="4565650" y="4149725"/>
              <a:ext cx="1258888" cy="1128713"/>
              <a:chOff x="2564" y="2272"/>
              <a:chExt cx="804" cy="720"/>
            </a:xfrm>
          </p:grpSpPr>
          <p:sp>
            <p:nvSpPr>
              <p:cNvPr id="54" name="Line 32"/>
              <p:cNvSpPr>
                <a:spLocks noChangeShapeType="1"/>
              </p:cNvSpPr>
              <p:nvPr/>
            </p:nvSpPr>
            <p:spPr bwMode="auto">
              <a:xfrm>
                <a:off x="2564" y="2416"/>
                <a:ext cx="78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3"/>
              <p:cNvSpPr>
                <a:spLocks noChangeShapeType="1"/>
              </p:cNvSpPr>
              <p:nvPr/>
            </p:nvSpPr>
            <p:spPr bwMode="auto">
              <a:xfrm>
                <a:off x="3136" y="2300"/>
                <a:ext cx="0" cy="6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34"/>
              <p:cNvSpPr>
                <a:spLocks noChangeArrowheads="1"/>
              </p:cNvSpPr>
              <p:nvPr/>
            </p:nvSpPr>
            <p:spPr bwMode="auto">
              <a:xfrm>
                <a:off x="2608" y="2272"/>
                <a:ext cx="76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9050" tIns="26988" rIns="19050" bIns="26988"/>
              <a:lstStyle/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p	q	out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0	0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0	1	1</a:t>
                </a:r>
                <a:b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</a:b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0	1</a:t>
                </a:r>
              </a:p>
              <a:p>
                <a:pPr eaLnBrk="0" hangingPunct="0">
                  <a:lnSpc>
                    <a:spcPts val="1575"/>
                  </a:lnSpc>
                  <a:tabLst>
                    <a:tab pos="450850" algn="l"/>
                    <a:tab pos="901700" algn="l"/>
                    <a:tab pos="135255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Tahoma" pitchFamily="-111" charset="0"/>
                  </a:rPr>
                  <a:t>1	1	0</a:t>
                </a:r>
              </a:p>
            </p:txBody>
          </p:sp>
        </p:grp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3619500" y="5829300"/>
              <a:ext cx="527050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575"/>
                </a:lnSpc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out</a:t>
              </a: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2179638" y="5667375"/>
              <a:ext cx="338137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p</a:t>
              </a:r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2166938" y="5930900"/>
              <a:ext cx="276225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/>
            <a:p>
              <a:pPr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</a:pPr>
              <a:r>
                <a:rPr lang="en-US" sz="1600" dirty="0">
                  <a:solidFill>
                    <a:srgbClr val="000000"/>
                  </a:solidFill>
                  <a:latin typeface="Tahoma" pitchFamily="-111" charset="0"/>
                </a:rPr>
                <a:t>q</a:t>
              </a:r>
            </a:p>
          </p:txBody>
        </p:sp>
        <p:pic>
          <p:nvPicPr>
            <p:cNvPr id="52" name="Picture 4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6" t="46907" r="51361" b="43521"/>
            <a:stretch>
              <a:fillRect/>
            </a:stretch>
          </p:blipFill>
          <p:spPr bwMode="auto">
            <a:xfrm>
              <a:off x="2466975" y="2827696"/>
              <a:ext cx="1099567" cy="857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6" t="34462" r="51361" b="56151"/>
            <a:stretch>
              <a:fillRect/>
            </a:stretch>
          </p:blipFill>
          <p:spPr bwMode="auto">
            <a:xfrm>
              <a:off x="2474577" y="1406437"/>
              <a:ext cx="1091965" cy="835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16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Tautologies!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966996"/>
            <a:ext cx="8229600" cy="17526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</a:rPr>
              <a:t>Terminology:  </a:t>
            </a:r>
            <a:r>
              <a:rPr lang="en-US" sz="2400" dirty="0">
                <a:ea typeface="+mn-ea"/>
              </a:rPr>
              <a:t>A compound proposition is a…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Tautology</a:t>
            </a:r>
            <a:r>
              <a:rPr lang="en-US" sz="2400" dirty="0">
                <a:ea typeface="+mn-ea"/>
              </a:rPr>
              <a:t> if it is always true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Contradiction</a:t>
            </a:r>
            <a:r>
              <a:rPr lang="en-US" sz="2400" dirty="0">
                <a:ea typeface="+mn-ea"/>
              </a:rPr>
              <a:t> if it is always false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Contingency</a:t>
            </a:r>
            <a:r>
              <a:rPr lang="en-US" sz="2400" dirty="0">
                <a:ea typeface="+mn-ea"/>
              </a:rPr>
              <a:t> if it can be either true or false</a:t>
            </a:r>
          </a:p>
        </p:txBody>
      </p:sp>
      <p:sp>
        <p:nvSpPr>
          <p:cNvPr id="23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7873" y="2719596"/>
            <a:ext cx="178286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/>
              <a:t>p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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</a:t>
            </a:r>
            <a:r>
              <a:rPr lang="en-US" sz="2400" b="1" i="1" dirty="0"/>
              <a:t>p</a:t>
            </a:r>
          </a:p>
          <a:p>
            <a:pPr eaLnBrk="1" hangingPunct="1"/>
            <a:endParaRPr lang="en-US" sz="2400" i="1" dirty="0"/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r>
              <a:rPr lang="en-US" sz="2400" b="1" i="1" dirty="0"/>
              <a:t>p </a:t>
            </a:r>
            <a:r>
              <a:rPr lang="en-US" sz="2400" b="1" dirty="0">
                <a:latin typeface="Symbol" charset="0"/>
                <a:sym typeface="Symbol" charset="0"/>
              </a:rPr>
              <a:t></a:t>
            </a:r>
            <a:r>
              <a:rPr lang="en-US" sz="2400" b="1" dirty="0"/>
              <a:t> </a:t>
            </a:r>
            <a:r>
              <a:rPr lang="en-US" sz="2400" b="1" i="1" dirty="0"/>
              <a:t>p</a:t>
            </a:r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r>
              <a:rPr lang="en-US" sz="2400" b="1" dirty="0"/>
              <a:t>(</a:t>
            </a:r>
            <a:r>
              <a:rPr lang="en-US" sz="2400" b="1" i="1" dirty="0"/>
              <a:t>p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</a:t>
            </a:r>
            <a:r>
              <a:rPr lang="en-US" sz="2400" b="1" dirty="0"/>
              <a:t> </a:t>
            </a:r>
            <a:r>
              <a:rPr lang="en-US" sz="2400" b="1" i="1" dirty="0"/>
              <a:t>r</a:t>
            </a:r>
            <a:r>
              <a:rPr lang="en-US" sz="2400" b="1" dirty="0"/>
              <a:t>) </a:t>
            </a:r>
            <a:r>
              <a:rPr lang="en-US" sz="2400" b="1" dirty="0">
                <a:latin typeface="Symbol" charset="0"/>
                <a:sym typeface="Symbol" charset="0"/>
              </a:rPr>
              <a:t></a:t>
            </a:r>
            <a:r>
              <a:rPr lang="en-US" sz="2400" b="1" dirty="0"/>
              <a:t> </a:t>
            </a:r>
            <a:r>
              <a:rPr lang="en-US" sz="2400" b="1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21947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Tautologies!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85800" y="966996"/>
            <a:ext cx="8229600" cy="175260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  <a:ea typeface="+mn-ea"/>
              </a:rPr>
              <a:t>Terminology:  </a:t>
            </a:r>
            <a:r>
              <a:rPr lang="en-US" sz="2400" dirty="0">
                <a:ea typeface="+mn-ea"/>
              </a:rPr>
              <a:t>A compound proposition is a…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Tautology</a:t>
            </a:r>
            <a:r>
              <a:rPr lang="en-US" sz="2400" dirty="0">
                <a:ea typeface="+mn-ea"/>
              </a:rPr>
              <a:t> if it is always true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Contradiction</a:t>
            </a:r>
            <a:r>
              <a:rPr lang="en-US" sz="2400" dirty="0">
                <a:ea typeface="+mn-ea"/>
              </a:rPr>
              <a:t> if it is always false</a:t>
            </a:r>
          </a:p>
          <a:p>
            <a:pPr lvl="1">
              <a:defRPr/>
            </a:pPr>
            <a:r>
              <a:rPr lang="en-US" sz="2400" i="1" dirty="0">
                <a:ea typeface="+mn-ea"/>
              </a:rPr>
              <a:t>	Contingency</a:t>
            </a:r>
            <a:r>
              <a:rPr lang="en-US" sz="2400" dirty="0">
                <a:ea typeface="+mn-ea"/>
              </a:rPr>
              <a:t> if it can be either true or false</a:t>
            </a:r>
          </a:p>
        </p:txBody>
      </p:sp>
      <p:sp>
        <p:nvSpPr>
          <p:cNvPr id="23" name="Text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7873" y="2719596"/>
            <a:ext cx="178286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i="1" dirty="0"/>
              <a:t>p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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</a:t>
            </a:r>
            <a:r>
              <a:rPr lang="en-US" sz="2400" b="1" i="1" dirty="0"/>
              <a:t>p</a:t>
            </a:r>
          </a:p>
          <a:p>
            <a:pPr eaLnBrk="1" hangingPunct="1"/>
            <a:endParaRPr lang="en-US" sz="2400" i="1" dirty="0"/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r>
              <a:rPr lang="en-US" sz="2400" b="1" i="1" dirty="0"/>
              <a:t>p </a:t>
            </a:r>
            <a:r>
              <a:rPr lang="en-US" sz="2400" b="1" dirty="0">
                <a:latin typeface="Symbol" charset="0"/>
                <a:sym typeface="Symbol" charset="0"/>
              </a:rPr>
              <a:t></a:t>
            </a:r>
            <a:r>
              <a:rPr lang="en-US" sz="2400" b="1" dirty="0"/>
              <a:t> </a:t>
            </a:r>
            <a:r>
              <a:rPr lang="en-US" sz="2400" b="1" i="1" dirty="0"/>
              <a:t>p</a:t>
            </a:r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endParaRPr lang="en-US" sz="2000" i="1" dirty="0"/>
          </a:p>
          <a:p>
            <a:pPr eaLnBrk="1" hangingPunct="1"/>
            <a:r>
              <a:rPr lang="en-US" sz="2400" b="1" dirty="0"/>
              <a:t>(</a:t>
            </a:r>
            <a:r>
              <a:rPr lang="en-US" sz="2400" b="1" i="1" dirty="0"/>
              <a:t>p</a:t>
            </a:r>
            <a:r>
              <a:rPr lang="en-US" sz="2400" b="1" dirty="0"/>
              <a:t> </a:t>
            </a:r>
            <a:r>
              <a:rPr lang="en-US" sz="2400" b="1" dirty="0">
                <a:latin typeface="Symbol" charset="0"/>
                <a:sym typeface="Symbol" charset="0"/>
              </a:rPr>
              <a:t></a:t>
            </a:r>
            <a:r>
              <a:rPr lang="en-US" sz="2400" b="1" dirty="0"/>
              <a:t> </a:t>
            </a:r>
            <a:r>
              <a:rPr lang="en-US" sz="2400" b="1" i="1" dirty="0"/>
              <a:t>r</a:t>
            </a:r>
            <a:r>
              <a:rPr lang="en-US" sz="2400" b="1" dirty="0"/>
              <a:t>) </a:t>
            </a:r>
            <a:r>
              <a:rPr lang="en-US" sz="2400" b="1" dirty="0">
                <a:latin typeface="Symbol" charset="0"/>
                <a:sym typeface="Symbol" charset="0"/>
              </a:rPr>
              <a:t></a:t>
            </a:r>
            <a:r>
              <a:rPr lang="en-US" sz="2400" b="1" dirty="0"/>
              <a:t> </a:t>
            </a:r>
            <a:r>
              <a:rPr lang="en-US" sz="2400" b="1" i="1" dirty="0"/>
              <a:t>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7873" y="3217958"/>
            <a:ext cx="7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tautology.  It’s called the “law of the excluded middle”.</a:t>
            </a:r>
          </a:p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If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p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 is true, then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b="1" i="1" dirty="0"/>
              <a:t>p </a:t>
            </a:r>
            <a:r>
              <a:rPr lang="en-US" sz="2000" b="1" dirty="0">
                <a:latin typeface="Symbol" charset="0"/>
                <a:sym typeface="Symbol" charset="0"/>
              </a:rPr>
              <a:t></a:t>
            </a:r>
            <a:r>
              <a:rPr lang="en-US" sz="2000" b="1" dirty="0"/>
              <a:t> </a:t>
            </a:r>
            <a:r>
              <a:rPr lang="en-US" sz="2000" b="1" dirty="0">
                <a:latin typeface="Symbol" charset="0"/>
                <a:sym typeface="Symbol" charset="0"/>
              </a:rPr>
              <a:t></a:t>
            </a:r>
            <a:r>
              <a:rPr lang="en-US" sz="2000" b="1" i="1" dirty="0"/>
              <a:t>p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 true. If 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p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 false, then </a:t>
            </a:r>
            <a:r>
              <a:rPr lang="en-US" sz="2000" b="1" i="1" dirty="0"/>
              <a:t>p </a:t>
            </a:r>
            <a:r>
              <a:rPr lang="en-US" sz="2000" b="1" dirty="0">
                <a:latin typeface="Symbol" charset="0"/>
                <a:sym typeface="Symbol" charset="0"/>
              </a:rPr>
              <a:t></a:t>
            </a:r>
            <a:r>
              <a:rPr lang="en-US" sz="2000" b="1" dirty="0"/>
              <a:t> </a:t>
            </a:r>
            <a:r>
              <a:rPr lang="en-US" sz="2000" b="1" dirty="0">
                <a:latin typeface="Symbol" charset="0"/>
                <a:sym typeface="Symbol" charset="0"/>
              </a:rPr>
              <a:t></a:t>
            </a:r>
            <a:r>
              <a:rPr lang="en-US" sz="2000" b="1" i="1" dirty="0"/>
              <a:t>p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 true.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7873" y="4508893"/>
            <a:ext cx="7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contradiction.  It’s always false no matter what truth value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p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takes on.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873" y="5773683"/>
            <a:ext cx="7135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This is a contingency.  When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p=T, r=T, </a:t>
            </a:r>
            <a:r>
              <a:rPr lang="en-US" sz="2000" b="1" dirty="0"/>
              <a:t>(T </a:t>
            </a:r>
            <a:r>
              <a:rPr lang="en-US" sz="2000" b="1" dirty="0">
                <a:latin typeface="Symbol" charset="0"/>
                <a:sym typeface="Symbol" charset="0"/>
              </a:rPr>
              <a:t></a:t>
            </a:r>
            <a:r>
              <a:rPr lang="en-US" sz="2000" b="1" dirty="0"/>
              <a:t> T)</a:t>
            </a:r>
            <a:r>
              <a:rPr lang="en-US" sz="2000" b="1" dirty="0">
                <a:latin typeface="Symbol" charset="0"/>
                <a:sym typeface="Symbol" charset="0"/>
              </a:rPr>
              <a:t></a:t>
            </a:r>
            <a:r>
              <a:rPr lang="en-US" sz="2000" b="1" dirty="0"/>
              <a:t>T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 true.</a:t>
            </a:r>
          </a:p>
          <a:p>
            <a:r>
              <a:rPr lang="en-US" sz="2000" dirty="0"/>
              <a:t> 					  </a:t>
            </a:r>
            <a:r>
              <a:rPr lang="en-US" sz="1000" dirty="0"/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When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p=T, r=F, </a:t>
            </a:r>
            <a:r>
              <a:rPr lang="en-US" sz="2000" b="1" dirty="0"/>
              <a:t>(T </a:t>
            </a:r>
            <a:r>
              <a:rPr lang="en-US" sz="2000" b="1" dirty="0">
                <a:latin typeface="Symbol" charset="0"/>
                <a:sym typeface="Symbol" charset="0"/>
              </a:rPr>
              <a:t></a:t>
            </a:r>
            <a:r>
              <a:rPr lang="en-US" sz="2000" b="1" dirty="0"/>
              <a:t> F)</a:t>
            </a:r>
            <a:r>
              <a:rPr lang="en-US" sz="2000" b="1" dirty="0">
                <a:latin typeface="Symbol" charset="0"/>
                <a:sym typeface="Symbol" charset="0"/>
              </a:rPr>
              <a:t></a:t>
            </a:r>
            <a:r>
              <a:rPr lang="en-US" sz="2000" b="1" dirty="0"/>
              <a:t>T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is</a:t>
            </a:r>
            <a:r>
              <a:rPr lang="en-US" sz="20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false.</a:t>
            </a:r>
            <a:endParaRPr lang="en-US" sz="20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9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7982" y="1302326"/>
            <a:ext cx="7917873" cy="504468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i="1" dirty="0">
                <a:solidFill>
                  <a:srgbClr val="C00000"/>
                </a:solidFill>
              </a:rPr>
              <a:t> =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means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B </a:t>
            </a:r>
            <a:r>
              <a:rPr lang="en-US" sz="2400" dirty="0"/>
              <a:t>are identical “strings”:</a:t>
            </a:r>
          </a:p>
          <a:p>
            <a:pPr lvl="1">
              <a:defRPr/>
            </a:pPr>
            <a:r>
              <a:rPr lang="en-US" sz="2000" i="1" dirty="0"/>
              <a:t>p</a:t>
            </a:r>
            <a:r>
              <a:rPr lang="en-US" sz="2000" dirty="0">
                <a:latin typeface="Symbol" charset="0"/>
                <a:sym typeface="Symbol" charset="0"/>
              </a:rPr>
              <a:t> </a:t>
            </a:r>
            <a:r>
              <a:rPr lang="en-US" sz="2000" i="1" dirty="0"/>
              <a:t> 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>
                <a:latin typeface="Symbol" charset="0"/>
                <a:sym typeface="Symbol" charset="0"/>
              </a:rPr>
              <a:t> </a:t>
            </a:r>
            <a:r>
              <a:rPr lang="en-US" sz="2000" i="1" dirty="0"/>
              <a:t> r</a:t>
            </a:r>
          </a:p>
          <a:p>
            <a:pPr marL="457200" lvl="1" indent="0">
              <a:buNone/>
              <a:defRPr/>
            </a:pPr>
            <a:endParaRPr lang="en-US" sz="2000" i="1" dirty="0">
              <a:solidFill>
                <a:srgbClr val="005923"/>
              </a:solidFill>
            </a:endParaRPr>
          </a:p>
          <a:p>
            <a:pPr lvl="1">
              <a:defRPr/>
            </a:pPr>
            <a:r>
              <a:rPr lang="en-US" sz="2000" i="1" dirty="0"/>
              <a:t>p</a:t>
            </a:r>
            <a:r>
              <a:rPr lang="en-US" sz="2000" dirty="0">
                <a:latin typeface="Symbol" charset="0"/>
                <a:sym typeface="Symbol" charset="0"/>
              </a:rPr>
              <a:t> </a:t>
            </a:r>
            <a:r>
              <a:rPr lang="en-US" sz="2000" i="1" dirty="0"/>
              <a:t> 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≠</a:t>
            </a: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>
                <a:latin typeface="Symbol" charset="0"/>
                <a:sym typeface="Symbol" charset="0"/>
              </a:rPr>
              <a:t> </a:t>
            </a:r>
            <a:r>
              <a:rPr lang="en-US" sz="2000" i="1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05365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7982" y="1302326"/>
                <a:ext cx="7917873" cy="50446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are identical “strings”: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=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≠</a:t>
                </a:r>
                <a:r>
                  <a:rPr lang="en-US" sz="2000" dirty="0"/>
                  <a:t> </a:t>
                </a:r>
                <a:r>
                  <a:rPr lang="en-US" sz="2000" i="1" dirty="0"/>
                  <a:t>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/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have identical truth values: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C00000"/>
                        </a:solidFill>
                        <a:latin typeface="Cambria Math" charset="0"/>
                        <a:ea typeface="Symbol" charset="2"/>
                        <a:cs typeface="Symbol" charset="2"/>
                        <a:sym typeface="Symbol" pitchFamily="18" charset="2"/>
                      </a:rPr>
                      <m:t>≢</m:t>
                    </m:r>
                  </m:oMath>
                </a14:m>
                <a:r>
                  <a:rPr lang="en-US" sz="1500" dirty="0">
                    <a:latin typeface="Symbol" charset="2"/>
                    <a:ea typeface="Symbol" charset="2"/>
                    <a:cs typeface="Symbol" charset="2"/>
                  </a:rPr>
                  <a:t> </a:t>
                </a:r>
                <a:r>
                  <a:rPr lang="en-US" sz="2000" i="1" dirty="0"/>
                  <a:t>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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477982" y="1302326"/>
                <a:ext cx="7917873" cy="5044686"/>
              </a:xfrm>
              <a:blipFill>
                <a:blip r:embed="rId4"/>
                <a:stretch>
                  <a:fillRect l="-1122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91409" y="2157289"/>
            <a:ext cx="688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are equal, because they are character-for-character identical.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409" y="2880930"/>
            <a:ext cx="6761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are NOT equal, because they are different sequences of characters.  They “mean” the same thing though.</a:t>
            </a:r>
          </a:p>
        </p:txBody>
      </p:sp>
    </p:spTree>
    <p:extLst>
      <p:ext uri="{BB962C8B-B14F-4D97-AF65-F5344CB8AC3E}">
        <p14:creationId xmlns:p14="http://schemas.microsoft.com/office/powerpoint/2010/main" val="16715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class: Some Connectives &amp; Truth Tables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9837345"/>
              </p:ext>
            </p:extLst>
          </p:nvPr>
        </p:nvGraphicFramePr>
        <p:xfrm>
          <a:off x="1336964" y="1468579"/>
          <a:ext cx="1250371" cy="1336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</a:t>
                      </a:r>
                      <a:r>
                        <a:rPr lang="en-US" sz="2400" b="1" i="1" baseline="0" dirty="0"/>
                        <a:t>p</a:t>
                      </a:r>
                      <a:endParaRPr lang="en-US" sz="2400" b="1" i="1" dirty="0"/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marT="45680" marB="456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</a:t>
                      </a:r>
                    </a:p>
                  </a:txBody>
                  <a:tcPr marT="45680" marB="456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8280950"/>
              </p:ext>
            </p:extLst>
          </p:nvPr>
        </p:nvGraphicFramePr>
        <p:xfrm>
          <a:off x="4599704" y="1427014"/>
          <a:ext cx="252846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 </a:t>
                      </a:r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2400" b="1" i="0" baseline="0" dirty="0"/>
                        <a:t> </a:t>
                      </a:r>
                      <a:r>
                        <a:rPr lang="en-US" sz="2400" b="1" i="1" baseline="0" dirty="0"/>
                        <a:t>q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2928071"/>
              </p:ext>
            </p:extLst>
          </p:nvPr>
        </p:nvGraphicFramePr>
        <p:xfrm>
          <a:off x="1291934" y="3972792"/>
          <a:ext cx="2540763" cy="1930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67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 </a:t>
                      </a:r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</a:t>
                      </a:r>
                      <a:r>
                        <a:rPr lang="en-US" sz="2400" b="1" i="1" dirty="0"/>
                        <a:t> 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601688960"/>
              </p:ext>
            </p:extLst>
          </p:nvPr>
        </p:nvGraphicFramePr>
        <p:xfrm>
          <a:off x="4606634" y="3983178"/>
          <a:ext cx="252153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 </a:t>
                      </a:r>
                      <a:r>
                        <a:rPr lang="en-US" sz="2400" b="1" i="0" baseline="0" dirty="0">
                          <a:latin typeface="Symbol"/>
                          <a:sym typeface="Symbol"/>
                        </a:rPr>
                        <a:t></a:t>
                      </a:r>
                      <a:r>
                        <a:rPr lang="en-US" sz="2400" b="1" i="1" baseline="0" dirty="0"/>
                        <a:t> q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40297" y="945359"/>
            <a:ext cx="2303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Negation (not)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63550" y="922642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Conjunction (and)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7289" y="3459958"/>
            <a:ext cx="2440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Disjunction (or)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87204" y="3457182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Exclusive Or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1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7982" y="1302326"/>
                <a:ext cx="7917873" cy="50446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=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are identical “strings”: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=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charset="0"/>
                  </a:rPr>
                  <a:t>≠</a:t>
                </a:r>
                <a:r>
                  <a:rPr lang="en-US" sz="2000" dirty="0"/>
                  <a:t> </a:t>
                </a:r>
                <a:r>
                  <a:rPr lang="en-US" sz="2000" i="1" dirty="0"/>
                  <a:t>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/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means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 </a:t>
                </a:r>
                <a:r>
                  <a:rPr lang="en-US" sz="2400" dirty="0"/>
                  <a:t>have identical truth values:</a:t>
                </a: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</a:p>
              <a:p>
                <a:pPr marL="457200" lvl="1" indent="0">
                  <a:buNone/>
                  <a:defRPr/>
                </a:pPr>
                <a:endParaRPr lang="en-US" sz="2000" i="1" dirty="0">
                  <a:solidFill>
                    <a:srgbClr val="005923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  <a:latin typeface="Symbol" pitchFamily="18" charset="2"/>
                    <a:sym typeface="Symbol" pitchFamily="18" charset="2"/>
                  </a:rPr>
                  <a:t></a:t>
                </a:r>
                <a:r>
                  <a:rPr lang="en-US" sz="2000" dirty="0"/>
                  <a:t> </a:t>
                </a:r>
                <a:r>
                  <a:rPr lang="en-US" sz="2000" i="1" dirty="0"/>
                  <a:t>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p</a:t>
                </a: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  <a:p>
                <a:pPr lvl="1">
                  <a:defRPr/>
                </a:pPr>
                <a:r>
                  <a:rPr lang="en-US" sz="2000" i="1" dirty="0"/>
                  <a:t>p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</a:t>
                </a:r>
                <a:r>
                  <a:rPr lang="en-US" sz="2000" i="1" dirty="0"/>
                  <a:t> 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C00000"/>
                        </a:solidFill>
                        <a:latin typeface="Cambria Math" charset="0"/>
                        <a:ea typeface="Symbol" charset="2"/>
                        <a:cs typeface="Symbol" charset="2"/>
                        <a:sym typeface="Symbol" pitchFamily="18" charset="2"/>
                      </a:rPr>
                      <m:t>≢</m:t>
                    </m:r>
                  </m:oMath>
                </a14:m>
                <a:r>
                  <a:rPr lang="en-US" sz="1500" dirty="0">
                    <a:latin typeface="Symbol" charset="2"/>
                    <a:ea typeface="Symbol" charset="2"/>
                    <a:cs typeface="Symbol" charset="2"/>
                  </a:rPr>
                  <a:t> </a:t>
                </a:r>
                <a:r>
                  <a:rPr lang="en-US" sz="2000" i="1" dirty="0"/>
                  <a:t>r</a:t>
                </a:r>
                <a:r>
                  <a:rPr lang="en-US" sz="2000" dirty="0">
                    <a:latin typeface="Symbol" charset="0"/>
                    <a:sym typeface="Symbol" charset="0"/>
                  </a:rPr>
                  <a:t> </a:t>
                </a:r>
                <a:r>
                  <a:rPr lang="en-US" sz="2000" i="1" dirty="0"/>
                  <a:t> p</a:t>
                </a:r>
              </a:p>
              <a:p>
                <a:pPr lvl="1">
                  <a:defRPr/>
                </a:pP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477982" y="1302326"/>
                <a:ext cx="7917873" cy="5044686"/>
              </a:xfrm>
              <a:blipFill>
                <a:blip r:embed="rId4"/>
                <a:stretch>
                  <a:fillRect l="-1122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91409" y="2157289"/>
            <a:ext cx="688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are equal, because they are character-for-character identical.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409" y="2880930"/>
            <a:ext cx="6761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are NOT equal, because they are different sequences of characters.  They “mean” the same thing though.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1409" y="4383138"/>
            <a:ext cx="688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Two formulas that are </a:t>
            </a:r>
            <a:r>
              <a:rPr lang="en-US" b="1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equal</a:t>
            </a: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also are equivalent.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1409" y="5173516"/>
            <a:ext cx="688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These two formulas have the same truth table!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1409" y="5842245"/>
            <a:ext cx="549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When </a:t>
            </a:r>
            <a:r>
              <a:rPr lang="en-US" i="1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p</a:t>
            </a:r>
            <a:r>
              <a:rPr lang="en-US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=T </a:t>
            </a: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and</a:t>
            </a:r>
            <a:r>
              <a:rPr lang="en-US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 </a:t>
            </a:r>
            <a:r>
              <a:rPr lang="en-US" i="1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r</a:t>
            </a:r>
            <a:r>
              <a:rPr lang="en-US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=F,  </a:t>
            </a:r>
            <a:r>
              <a:rPr lang="en-US" i="1" dirty="0">
                <a:latin typeface="Franklin Gothic Medium" panose="020B0603020102020204" pitchFamily="34" charset="0"/>
              </a:rPr>
              <a:t>p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∧ </a:t>
            </a:r>
            <a:r>
              <a:rPr lang="en-US" i="1" dirty="0">
                <a:latin typeface="Franklin Gothic Medium" panose="020B0603020102020204" pitchFamily="34" charset="0"/>
                <a:ea typeface="Cambria Math" panose="02040503050406030204" pitchFamily="18" charset="0"/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is false, but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latin typeface="Franklin Gothic Medium" panose="020B0603020102020204" pitchFamily="34" charset="0"/>
              </a:rPr>
              <a:t>p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charset="0"/>
              </a:rPr>
              <a:t>∨ </a:t>
            </a:r>
            <a:r>
              <a:rPr lang="en-US" i="1" dirty="0">
                <a:latin typeface="Franklin Gothic Medium" panose="020B0603020102020204" pitchFamily="34" charset="0"/>
                <a:sym typeface="Symbol" charset="0"/>
              </a:rPr>
              <a:t>r </a:t>
            </a:r>
            <a:r>
              <a:rPr lang="en-US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charset="0"/>
              </a:rPr>
              <a:t>is true!</a:t>
            </a:r>
            <a:endParaRPr lang="en-US" dirty="0">
              <a:solidFill>
                <a:srgbClr val="7030A0"/>
              </a:solidFill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54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vs. 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3758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 is a </a:t>
            </a:r>
            <a:r>
              <a:rPr lang="en-US" sz="2800" b="1" dirty="0">
                <a:solidFill>
                  <a:prstClr val="black"/>
                </a:solidFill>
              </a:rPr>
              <a:t>proposition</a:t>
            </a:r>
            <a:r>
              <a:rPr lang="en-US" sz="2800" dirty="0">
                <a:solidFill>
                  <a:prstClr val="black"/>
                </a:solidFill>
              </a:rPr>
              <a:t> that may be true or false depending on the truth values of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>
                <a:solidFill>
                  <a:prstClr val="black"/>
                </a:solidFill>
              </a:rPr>
              <a:t> and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  <a:ea typeface="+mj-ea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ea typeface="+mj-ea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ea typeface="+mj-ea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  <a:ea typeface="+mj-ea"/>
              </a:rPr>
              <a:t> B </a:t>
            </a:r>
            <a:r>
              <a:rPr lang="en-US" sz="2800" dirty="0"/>
              <a:t>is an </a:t>
            </a:r>
            <a:r>
              <a:rPr lang="en-US" sz="2800" b="1" dirty="0"/>
              <a:t>assertion</a:t>
            </a:r>
            <a:r>
              <a:rPr lang="en-US" sz="2800" dirty="0"/>
              <a:t> over all possible truth values that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always have the same truth values.</a:t>
            </a:r>
            <a:r>
              <a:rPr lang="en-US" sz="1600" dirty="0"/>
              <a:t>		</a:t>
            </a:r>
          </a:p>
          <a:p>
            <a:pPr marL="0" indent="0">
              <a:buNone/>
            </a:pPr>
            <a:endParaRPr lang="en-US" sz="2800" i="1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400" dirty="0">
                <a:solidFill>
                  <a:srgbClr val="C00000"/>
                </a:solidFill>
              </a:rPr>
              <a:t> B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(A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B)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 </a:t>
            </a:r>
            <a:r>
              <a:rPr lang="en-US" sz="2400" dirty="0"/>
              <a:t>have the same meaning</a:t>
            </a:r>
          </a:p>
          <a:p>
            <a:pPr marL="400050" lvl="1" indent="0">
              <a:buNone/>
            </a:pPr>
            <a:r>
              <a:rPr lang="en-US" sz="2400" dirty="0"/>
              <a:t>		as does “</a:t>
            </a: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is a tautology”</a:t>
            </a:r>
          </a:p>
        </p:txBody>
      </p:sp>
    </p:spTree>
    <p:extLst>
      <p:ext uri="{BB962C8B-B14F-4D97-AF65-F5344CB8AC3E}">
        <p14:creationId xmlns:p14="http://schemas.microsoft.com/office/powerpoint/2010/main" val="287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 </a:t>
            </a:r>
            <a:r>
              <a:rPr lang="en-US" i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7" y="1359216"/>
            <a:ext cx="8229600" cy="205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  <a:ea typeface="+mj-ea"/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ea typeface="+mj-ea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  <a:ea typeface="+mj-ea"/>
              </a:rPr>
              <a:t> B </a:t>
            </a:r>
            <a:r>
              <a:rPr lang="en-US" sz="2800" dirty="0"/>
              <a:t>is an assertion that </a:t>
            </a:r>
            <a:r>
              <a:rPr lang="en-US" sz="2800" b="1" i="1" dirty="0"/>
              <a:t>two propositions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 always have the same truth values.</a:t>
            </a:r>
          </a:p>
          <a:p>
            <a:pPr marL="0" indent="0">
              <a:buNone/>
            </a:pPr>
            <a:r>
              <a:rPr lang="en-US" sz="1600" dirty="0"/>
              <a:t>			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B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(A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B)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T </a:t>
            </a:r>
            <a:r>
              <a:rPr lang="en-US" sz="2800" dirty="0"/>
              <a:t>have the same meaning.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639802" y="3937466"/>
            <a:ext cx="64346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2800" b="1" i="1" dirty="0"/>
              <a:t>p</a:t>
            </a:r>
            <a:r>
              <a:rPr lang="en-US" sz="2800" dirty="0">
                <a:latin typeface="Symbol" charset="0"/>
                <a:sym typeface="Symbol" charset="0"/>
              </a:rPr>
              <a:t> </a:t>
            </a:r>
            <a:r>
              <a:rPr lang="en-US" sz="2800" i="1" dirty="0"/>
              <a:t> </a:t>
            </a:r>
            <a:r>
              <a:rPr lang="en-US" sz="2800" b="1" i="1" dirty="0"/>
              <a:t>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2800" dirty="0"/>
              <a:t> </a:t>
            </a:r>
            <a:r>
              <a:rPr lang="en-US" sz="2800" b="1" i="1" dirty="0"/>
              <a:t>r</a:t>
            </a:r>
            <a:r>
              <a:rPr lang="en-US" sz="2800" dirty="0">
                <a:latin typeface="Symbol" charset="0"/>
                <a:sym typeface="Symbol" charset="0"/>
              </a:rPr>
              <a:t> 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endParaRPr lang="en-US" sz="2800" b="1" i="1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7410580"/>
              </p:ext>
            </p:extLst>
          </p:nvPr>
        </p:nvGraphicFramePr>
        <p:xfrm>
          <a:off x="3764710" y="4283681"/>
          <a:ext cx="4321075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8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30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p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r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 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r</a:t>
                      </a:r>
                      <a:endParaRPr lang="en-US" sz="1800" b="1" i="1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/>
                        <a:t>r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p</a:t>
                      </a:r>
                      <a:endParaRPr lang="en-US" sz="1800" b="1" i="0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(</a:t>
                      </a:r>
                      <a:r>
                        <a:rPr lang="en-US" sz="1800" b="1" i="1" dirty="0"/>
                        <a:t>p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r</a:t>
                      </a:r>
                      <a:r>
                        <a:rPr lang="en-US" sz="1800" b="0" i="0" baseline="0" dirty="0"/>
                        <a:t>)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  </a:t>
                      </a:r>
                      <a:r>
                        <a:rPr lang="en-US" sz="1800" b="0" i="0" baseline="0" dirty="0"/>
                        <a:t>(</a:t>
                      </a:r>
                      <a:r>
                        <a:rPr lang="en-US" sz="1800" b="1" i="1" dirty="0"/>
                        <a:t>r </a:t>
                      </a:r>
                      <a:r>
                        <a:rPr lang="en-US" sz="1800" b="1" i="0" baseline="0" dirty="0">
                          <a:latin typeface="Symbol"/>
                          <a:sym typeface="Symbol"/>
                        </a:rPr>
                        <a:t></a:t>
                      </a:r>
                      <a:r>
                        <a:rPr lang="en-US" sz="1800" b="1" i="0" baseline="0" dirty="0"/>
                        <a:t> </a:t>
                      </a:r>
                      <a:r>
                        <a:rPr lang="en-US" sz="1800" b="1" i="1" baseline="0" dirty="0"/>
                        <a:t>p</a:t>
                      </a:r>
                      <a:r>
                        <a:rPr lang="en-US" sz="1800" b="0" i="0" baseline="0" dirty="0"/>
                        <a:t>)</a:t>
                      </a:r>
                      <a:endParaRPr lang="en-US" sz="1800" b="0" i="0" dirty="0"/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89602" y="428368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624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856"/>
            <a:ext cx="8229600" cy="606642"/>
          </a:xfrm>
        </p:spPr>
        <p:txBody>
          <a:bodyPr/>
          <a:lstStyle/>
          <a:p>
            <a:r>
              <a:rPr lang="en-US" dirty="0"/>
              <a:t>Last class: Implication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90361" y="120188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i="1" dirty="0"/>
              <a:t>“If it’s raining, then I have my umbrella”</a:t>
            </a:r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dirty="0"/>
              <a:t>In English, we can also write</a:t>
            </a:r>
          </a:p>
          <a:p>
            <a:pPr marL="0" indent="0">
              <a:buNone/>
            </a:pPr>
            <a:r>
              <a:rPr lang="en-US" sz="2600" dirty="0"/>
              <a:t>“I have my umbrella </a:t>
            </a:r>
            <a:r>
              <a:rPr lang="en-US" sz="2600" dirty="0">
                <a:solidFill>
                  <a:srgbClr val="7030A0"/>
                </a:solidFill>
              </a:rPr>
              <a:t>if</a:t>
            </a:r>
            <a:r>
              <a:rPr lang="en-US" sz="2600" dirty="0"/>
              <a:t> it’s raining.”</a:t>
            </a:r>
          </a:p>
          <a:p>
            <a:pPr marL="0" indent="0">
              <a:buNone/>
            </a:pPr>
            <a:endParaRPr lang="en-US" sz="2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8007766"/>
              </p:ext>
            </p:extLst>
          </p:nvPr>
        </p:nvGraphicFramePr>
        <p:xfrm>
          <a:off x="5465526" y="2026508"/>
          <a:ext cx="2319232" cy="2243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09"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Franklin Gothic Medium"/>
                        </a:rPr>
                        <a:t>  </a:t>
                      </a:r>
                      <a:r>
                        <a:rPr lang="en-US" sz="2200" b="1" i="1" dirty="0">
                          <a:latin typeface="Franklin Gothic Medium"/>
                        </a:rPr>
                        <a:t>p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r>
                        <a:rPr lang="en-US" sz="2200" i="1" dirty="0">
                          <a:latin typeface="Franklin Gothic Medium"/>
                        </a:rPr>
                        <a:t>  </a:t>
                      </a:r>
                      <a:r>
                        <a:rPr lang="en-US" sz="2200" b="1" i="1" dirty="0">
                          <a:latin typeface="Franklin Gothic Medium"/>
                        </a:rPr>
                        <a:t>r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r>
                        <a:rPr lang="en-US" sz="2200" b="1" i="1" dirty="0">
                          <a:latin typeface="Franklin Gothic Medium"/>
                        </a:rPr>
                        <a:t>p </a:t>
                      </a:r>
                      <a:r>
                        <a:rPr lang="en-US" sz="2200" b="1" i="1" baseline="0" dirty="0">
                          <a:latin typeface="Symbol"/>
                          <a:sym typeface="Symbol"/>
                        </a:rPr>
                        <a:t></a:t>
                      </a:r>
                      <a:r>
                        <a:rPr lang="en-US" sz="2200" b="1" i="1" dirty="0">
                          <a:latin typeface="Franklin Gothic Medium"/>
                        </a:rPr>
                        <a:t> r</a:t>
                      </a:r>
                    </a:p>
                  </a:txBody>
                  <a:tcPr marL="111323" marR="111323" marT="55662" marB="556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Franklin Gothic Medium"/>
                        </a:rPr>
                        <a:t>T</a:t>
                      </a:r>
                    </a:p>
                  </a:txBody>
                  <a:tcPr marL="111323" marR="111323" marT="55662" marB="556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Franklin Gothic Medium"/>
                        </a:rPr>
                        <a:t>F</a:t>
                      </a:r>
                    </a:p>
                  </a:txBody>
                  <a:tcPr marL="111323" marR="111323" marT="55662" marB="556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Franklin Gothic Medium"/>
                        </a:rPr>
                        <a:t>T</a:t>
                      </a:r>
                    </a:p>
                  </a:txBody>
                  <a:tcPr marL="111323" marR="111323" marT="55662" marB="556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 marL="111323" marR="111323" marT="55662" marB="556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latin typeface="Franklin Gothic Medium"/>
                        </a:rPr>
                        <a:t>T</a:t>
                      </a:r>
                    </a:p>
                  </a:txBody>
                  <a:tcPr marL="111323" marR="111323" marT="55662" marB="5566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1595" y="5014511"/>
            <a:ext cx="1717333" cy="53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35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53856"/>
                <a:ext cx="8229600" cy="60664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53856"/>
                <a:ext cx="8229600" cy="606642"/>
              </a:xfrm>
              <a:blipFill>
                <a:blip r:embed="rId4"/>
                <a:stretch>
                  <a:fillRect l="-61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71054" y="128847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Implication: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implies </a:t>
            </a:r>
            <a:r>
              <a:rPr lang="en-US" i="1" dirty="0"/>
              <a:t>r</a:t>
            </a:r>
          </a:p>
          <a:p>
            <a:pPr lvl="1"/>
            <a:r>
              <a:rPr lang="en-US" dirty="0"/>
              <a:t>whenever </a:t>
            </a:r>
            <a:r>
              <a:rPr lang="en-US" i="1" dirty="0"/>
              <a:t>p</a:t>
            </a:r>
            <a:r>
              <a:rPr lang="en-US" dirty="0"/>
              <a:t> is true </a:t>
            </a:r>
            <a:r>
              <a:rPr lang="en-US" i="1" dirty="0"/>
              <a:t>r</a:t>
            </a:r>
            <a:r>
              <a:rPr lang="en-US" dirty="0"/>
              <a:t> must be true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then </a:t>
            </a:r>
            <a:r>
              <a:rPr lang="en-US" i="1" dirty="0"/>
              <a:t>r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if </a:t>
            </a:r>
            <a:r>
              <a:rPr lang="en-US" i="1" dirty="0"/>
              <a:t>p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only if </a:t>
            </a:r>
            <a:r>
              <a:rPr lang="en-US" i="1" dirty="0"/>
              <a:t>r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is sufficient for </a:t>
            </a:r>
            <a:r>
              <a:rPr lang="en-US" i="1" dirty="0"/>
              <a:t>r</a:t>
            </a:r>
          </a:p>
          <a:p>
            <a:pPr lvl="1"/>
            <a:r>
              <a:rPr lang="en-US" i="1" dirty="0"/>
              <a:t>r is necessary for p</a:t>
            </a:r>
          </a:p>
          <a:p>
            <a:pPr lvl="1"/>
            <a:endParaRPr lang="en-US" i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4604991"/>
              </p:ext>
            </p:extLst>
          </p:nvPr>
        </p:nvGraphicFramePr>
        <p:xfrm>
          <a:off x="6750628" y="1201881"/>
          <a:ext cx="1905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  <a:cs typeface="Franklin Gothic Medium"/>
                        </a:rPr>
                        <a:t>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  <a:cs typeface="Franklin Gothic Medium"/>
                        </a:rPr>
                        <a:t> 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Franklin Gothic Medium"/>
                          <a:cs typeface="Franklin Gothic Medium"/>
                        </a:rPr>
                        <a:t>p </a:t>
                      </a:r>
                      <a:r>
                        <a:rPr lang="en-US" i="1" baseline="0" dirty="0">
                          <a:latin typeface="Franklin Gothic Medium"/>
                          <a:cs typeface="Franklin Gothic Medium"/>
                          <a:sym typeface="Symbol"/>
                        </a:rPr>
                        <a:t></a:t>
                      </a:r>
                      <a:r>
                        <a:rPr lang="en-US" i="1" dirty="0">
                          <a:latin typeface="Franklin Gothic Medium"/>
                          <a:cs typeface="Franklin Gothic Medium"/>
                        </a:rPr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"/>
                          <a:cs typeface="Franklin Gothic Medium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Franklin Gothic Medium"/>
                          <a:cs typeface="Franklin Gothic Medium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85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Biconditional: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852" t="-12245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2673" y="1267690"/>
            <a:ext cx="8229600" cy="4525963"/>
          </a:xfrm>
        </p:spPr>
        <p:txBody>
          <a:bodyPr/>
          <a:lstStyle/>
          <a:p>
            <a:r>
              <a:rPr lang="en-US" sz="2800" i="1" dirty="0"/>
              <a:t>p </a:t>
            </a:r>
            <a:r>
              <a:rPr lang="en-US" sz="2800" dirty="0"/>
              <a:t>if and only if </a:t>
            </a:r>
            <a:r>
              <a:rPr lang="en-US" sz="2800" i="1" dirty="0"/>
              <a:t>r		(p</a:t>
            </a:r>
            <a:r>
              <a:rPr lang="en-US" sz="2800" dirty="0"/>
              <a:t> </a:t>
            </a:r>
            <a:r>
              <a:rPr lang="en-US" sz="2800" dirty="0" err="1"/>
              <a:t>iff</a:t>
            </a:r>
            <a:r>
              <a:rPr lang="en-US" sz="2800" dirty="0"/>
              <a:t> </a:t>
            </a:r>
            <a:r>
              <a:rPr lang="en-US" sz="2800" i="1" dirty="0"/>
              <a:t>r)</a:t>
            </a:r>
          </a:p>
          <a:p>
            <a:r>
              <a:rPr lang="en-US" sz="2800" i="1" dirty="0"/>
              <a:t>p</a:t>
            </a:r>
            <a:r>
              <a:rPr lang="en-US" sz="2800" dirty="0"/>
              <a:t> implies </a:t>
            </a:r>
            <a:r>
              <a:rPr lang="en-US" sz="2800" i="1" dirty="0"/>
              <a:t>r</a:t>
            </a:r>
            <a:r>
              <a:rPr lang="en-US" sz="2800" dirty="0"/>
              <a:t> and </a:t>
            </a:r>
            <a:r>
              <a:rPr lang="en-US" sz="2800" i="1" dirty="0"/>
              <a:t>r</a:t>
            </a:r>
            <a:r>
              <a:rPr lang="en-US" sz="2800" dirty="0"/>
              <a:t> implies </a:t>
            </a:r>
            <a:r>
              <a:rPr lang="en-US" sz="2800" i="1" dirty="0"/>
              <a:t>p</a:t>
            </a:r>
          </a:p>
          <a:p>
            <a:r>
              <a:rPr lang="en-US" sz="2800" i="1" dirty="0"/>
              <a:t>p </a:t>
            </a:r>
            <a:r>
              <a:rPr lang="en-US" sz="2800" dirty="0"/>
              <a:t>is necessary and sufficient for </a:t>
            </a:r>
            <a:r>
              <a:rPr lang="en-US" sz="2800" i="1" dirty="0"/>
              <a:t>r</a:t>
            </a:r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ACB9B1-214A-DE4C-9768-E4FDA958BAA2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4644794"/>
              </p:ext>
            </p:extLst>
          </p:nvPr>
        </p:nvGraphicFramePr>
        <p:xfrm>
          <a:off x="2940627" y="3581400"/>
          <a:ext cx="2628900" cy="19569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Cambria Math"/>
                          <a:cs typeface="Cambria Math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Cambria Math"/>
                          <a:cs typeface="Cambria Math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Cambria Math"/>
                          <a:cs typeface="Cambria Math"/>
                        </a:rPr>
                        <a:t>p </a:t>
                      </a:r>
                      <a:r>
                        <a:rPr lang="en-US" sz="2400" i="0" baseline="0" dirty="0">
                          <a:latin typeface="Cambria Math"/>
                          <a:cs typeface="Cambria Math"/>
                          <a:sym typeface="Symbol"/>
                        </a:rPr>
                        <a:t></a:t>
                      </a:r>
                      <a:r>
                        <a:rPr lang="en-US" sz="2400" i="0" baseline="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lang="en-US" sz="2400" i="1" dirty="0">
                          <a:latin typeface="Cambria Math"/>
                          <a:cs typeface="Cambria Math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7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91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Garfield...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484866" y="1339100"/>
                <a:ext cx="3629518" cy="1312553"/>
              </a:xfrm>
              <a:prstGeom prst="rect">
                <a:avLst/>
              </a:prstGeom>
              <a:ln w="22225">
                <a:solidFill>
                  <a:schemeClr val="accent1"/>
                </a:solidFill>
              </a:ln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>
                  <a:buNone/>
                  <a:defRPr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“Garfield has black stripes”</a:t>
                </a:r>
              </a:p>
              <a:p>
                <a:pPr marL="57150" indent="0">
                  <a:buNone/>
                  <a:defRPr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“Garfield is an orange cat”</a:t>
                </a:r>
              </a:p>
              <a:p>
                <a:pPr marL="57150" indent="0">
                  <a:buNone/>
                  <a:defRPr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“Garfield likes lasagna”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866" y="1339100"/>
                <a:ext cx="3629518" cy="1312553"/>
              </a:xfrm>
              <a:prstGeom prst="rect">
                <a:avLst/>
              </a:prstGeom>
              <a:blipFill>
                <a:blip r:embed="rId2"/>
                <a:stretch>
                  <a:fillRect t="-1887" r="-346"/>
                </a:stretch>
              </a:blipFill>
              <a:ln w="222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799607" y="2811563"/>
            <a:ext cx="8229600" cy="8440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0" indent="0">
              <a:buNone/>
              <a:defRPr/>
            </a:pPr>
            <a:r>
              <a:rPr lang="en-US" sz="2400" dirty="0">
                <a:solidFill>
                  <a:srgbClr val="002060"/>
                </a:solidFill>
              </a:rPr>
              <a:t>“Garfield has black stripes if he is an orange cat and likes lasagna, and he is an orange cat or does not like lasagna”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99625" y="3655599"/>
            <a:ext cx="7772" cy="519874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9862" y="4175473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(q if (r and s)) and (r or (not s))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890182" y="5222227"/>
                <a:ext cx="27831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/>
                    <a:cs typeface="Franklin Gothic Medium"/>
                  </a:rPr>
                  <a:t>(q “if”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sz="2000" dirty="0">
                    <a:latin typeface="Franklin Gothic Medium" panose="020B0603020102020204" pitchFamily="34" charset="0"/>
                    <a:cs typeface="Franklin Gothic Medium"/>
                  </a:rPr>
                  <a:t>r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000" dirty="0">
                    <a:latin typeface="Franklin Gothic Medium" panose="020B0603020102020204" pitchFamily="34" charset="0"/>
                    <a:cs typeface="Franklin Gothic Medium"/>
                  </a:rPr>
                  <a:t>s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))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(r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s)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82" y="5222227"/>
                <a:ext cx="2783134" cy="400110"/>
              </a:xfrm>
              <a:prstGeom prst="rect">
                <a:avLst/>
              </a:prstGeom>
              <a:blipFill>
                <a:blip r:embed="rId3"/>
                <a:stretch>
                  <a:fillRect l="-2273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307397" y="4638968"/>
            <a:ext cx="7772" cy="519874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7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Garfield...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484866" y="1339100"/>
                <a:ext cx="3629518" cy="1312553"/>
              </a:xfrm>
              <a:prstGeom prst="rect">
                <a:avLst/>
              </a:prstGeom>
              <a:ln w="22225">
                <a:solidFill>
                  <a:schemeClr val="accent1"/>
                </a:solidFill>
              </a:ln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" indent="0">
                  <a:buNone/>
                  <a:defRPr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“Garfield has black stripes”</a:t>
                </a:r>
              </a:p>
              <a:p>
                <a:pPr marL="57150" indent="0">
                  <a:buNone/>
                  <a:defRPr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“Garfield is an orange cat”</a:t>
                </a:r>
              </a:p>
              <a:p>
                <a:pPr marL="57150" indent="0">
                  <a:buNone/>
                  <a:defRPr/>
                </a:pP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“Garfield likes lasagna”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866" y="1339100"/>
                <a:ext cx="3629518" cy="1312553"/>
              </a:xfrm>
              <a:prstGeom prst="rect">
                <a:avLst/>
              </a:prstGeom>
              <a:blipFill>
                <a:blip r:embed="rId2"/>
                <a:stretch>
                  <a:fillRect t="-1887" r="-346"/>
                </a:stretch>
              </a:blipFill>
              <a:ln w="222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799607" y="2811563"/>
            <a:ext cx="8229600" cy="8440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0" indent="0">
              <a:buNone/>
              <a:defRPr/>
            </a:pPr>
            <a:r>
              <a:rPr lang="en-US" sz="2400" dirty="0">
                <a:solidFill>
                  <a:srgbClr val="002060"/>
                </a:solidFill>
              </a:rPr>
              <a:t>“Garfield has black stripes if he is an orange cat and likes lasagna, and he is an orange cat or does not like lasagna”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99625" y="3655599"/>
            <a:ext cx="7772" cy="519874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9862" y="4175473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(q if (r and s)) and (r or (not s))</a:t>
            </a:r>
            <a:endParaRPr lang="en-US" sz="2000" dirty="0">
              <a:latin typeface="Franklin Gothic Medium"/>
              <a:cs typeface="Franklin Gothic Medium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890182" y="5222227"/>
                <a:ext cx="27831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/>
                    <a:cs typeface="Franklin Gothic Medium"/>
                  </a:rPr>
                  <a:t>(q “if” 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sz="2000" dirty="0">
                    <a:latin typeface="Franklin Gothic Medium" panose="020B0603020102020204" pitchFamily="34" charset="0"/>
                    <a:cs typeface="Franklin Gothic Medium"/>
                  </a:rPr>
                  <a:t>r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000" dirty="0">
                    <a:latin typeface="Franklin Gothic Medium" panose="020B0603020102020204" pitchFamily="34" charset="0"/>
                    <a:cs typeface="Franklin Gothic Medium"/>
                  </a:rPr>
                  <a:t>s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))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(r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s)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82" y="5222227"/>
                <a:ext cx="2783134" cy="400110"/>
              </a:xfrm>
              <a:prstGeom prst="rect">
                <a:avLst/>
              </a:prstGeom>
              <a:blipFill>
                <a:blip r:embed="rId3"/>
                <a:stretch>
                  <a:fillRect l="-2273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307397" y="4638968"/>
            <a:ext cx="7772" cy="519874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2A3B4-4627-7F42-83C1-481625EF774B}"/>
              </a:ext>
            </a:extLst>
          </p:cNvPr>
          <p:cNvCxnSpPr/>
          <p:nvPr/>
        </p:nvCxnSpPr>
        <p:spPr>
          <a:xfrm>
            <a:off x="4315169" y="5685722"/>
            <a:ext cx="7772" cy="519874"/>
          </a:xfrm>
          <a:prstGeom prst="straightConnector1">
            <a:avLst/>
          </a:prstGeom>
          <a:ln w="635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73F19B-7C0B-314F-9C29-070B01376CE4}"/>
                  </a:ext>
                </a:extLst>
              </p:cNvPr>
              <p:cNvSpPr txBox="1"/>
              <p:nvPr/>
            </p:nvSpPr>
            <p:spPr>
              <a:xfrm>
                <a:off x="2941478" y="6253219"/>
                <a:ext cx="27318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Franklin Gothic Medium"/>
                    <a:cs typeface="Franklin Gothic Medium"/>
                  </a:rPr>
                  <a:t>(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sz="2000" dirty="0">
                    <a:latin typeface="Franklin Gothic Medium" panose="020B0603020102020204" pitchFamily="34" charset="0"/>
                    <a:cs typeface="Franklin Gothic Medium"/>
                  </a:rPr>
                  <a:t>r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:r>
                  <a:rPr lang="en-US" sz="2000" dirty="0">
                    <a:latin typeface="Franklin Gothic Medium" panose="020B0603020102020204" pitchFamily="34" charset="0"/>
                    <a:cs typeface="Franklin Gothic Medium"/>
                  </a:rPr>
                  <a:t>s</a:t>
                </a:r>
                <a:r>
                  <a:rPr lang="en-US" sz="2000" dirty="0">
                    <a:latin typeface="Franklin Gothic Medium"/>
                    <a:cs typeface="Franklin Gothic Medium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⟶ 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q)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(r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Droid Serif" pitchFamily="18" charset="0"/>
                        <a:cs typeface="Droid Serif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>
                    <a:latin typeface="Franklin Gothic Medium"/>
                    <a:cs typeface="Franklin Gothic Medium"/>
                  </a:rPr>
                  <a:t>s)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73F19B-7C0B-314F-9C29-070B01376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478" y="6253219"/>
                <a:ext cx="2731838" cy="400110"/>
              </a:xfrm>
              <a:prstGeom prst="rect">
                <a:avLst/>
              </a:prstGeom>
              <a:blipFill>
                <a:blip r:embed="rId4"/>
                <a:stretch>
                  <a:fillRect l="-2315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37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Garfield Sentence with a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4212013888"/>
                  </p:ext>
                </p:extLst>
              </p:nvPr>
            </p:nvGraphicFramePr>
            <p:xfrm>
              <a:off x="457200" y="1498883"/>
              <a:ext cx="4324865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7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54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7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5097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500" b="1" i="1" smtClean="0">
                                    <a:latin typeface="Cambria Math" charset="0"/>
                                    <a:ea typeface="Cambria Math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500" b="1" i="1" dirty="0"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(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𝒒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charset="0"/>
                                      </a:rPr>
                                      <m:t>∧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𝒓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="1" i="1" dirty="0"/>
                                      <m:t> 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</a:rPr>
                                      <m:t>)</m:t>
                                    </m:r>
                                    <m:r>
                                      <a:rPr lang="en-US" sz="15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1500" b="1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500" b="1" i="1" dirty="0"/>
                                      <m:t> </m:t>
                                    </m:r>
                                  </m:e>
                                </m:d>
                                <m:r>
                                  <a:rPr lang="en-US" sz="15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∧(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5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500" b="1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4212013888"/>
                  </p:ext>
                </p:extLst>
              </p:nvPr>
            </p:nvGraphicFramePr>
            <p:xfrm>
              <a:off x="457200" y="1498883"/>
              <a:ext cx="4324865" cy="4754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77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54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07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15097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28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125" t="-2381" r="-968750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6452" t="-2381" r="-900000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3333" t="-2381" r="-830000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903" t="-2381" r="-403" b="-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2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0128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10278</TotalTime>
  <Words>2267</Words>
  <Application>Microsoft Macintosh PowerPoint</Application>
  <PresentationFormat>On-screen Show (4:3)</PresentationFormat>
  <Paragraphs>775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Franklin Gothic Medium</vt:lpstr>
      <vt:lpstr>Symbol</vt:lpstr>
      <vt:lpstr>Tahoma</vt:lpstr>
      <vt:lpstr>Office Theme</vt:lpstr>
      <vt:lpstr>CSE 311: Foundations of Computing</vt:lpstr>
      <vt:lpstr>Last class: Atomic Propositions</vt:lpstr>
      <vt:lpstr>Last class: Some Connectives &amp; Truth Tables</vt:lpstr>
      <vt:lpstr>Last class: Implication</vt:lpstr>
      <vt:lpstr>p→r</vt:lpstr>
      <vt:lpstr>Biconditional:  p↔r</vt:lpstr>
      <vt:lpstr>Back to Garfield...</vt:lpstr>
      <vt:lpstr>Back to Garfield...</vt:lpstr>
      <vt:lpstr>Analyzing the Garfield Sentence with a Truth Table</vt:lpstr>
      <vt:lpstr>Analyzing the Garfield Sentence with a Truth Table</vt:lpstr>
      <vt:lpstr>Analyzing the Garfield Sentence with a Truth Table</vt:lpstr>
      <vt:lpstr>Analyzing the Garfield Sentence with a Truth Table</vt:lpstr>
      <vt:lpstr>Converse, Contrapositive</vt:lpstr>
      <vt:lpstr>Converse, Contrapositive</vt:lpstr>
      <vt:lpstr>Converse, Contrapositive</vt:lpstr>
      <vt:lpstr>Converse, Contrapositive</vt:lpstr>
      <vt:lpstr>Converse, Contrapositive</vt:lpstr>
      <vt:lpstr>Converse, Contrapositive</vt:lpstr>
      <vt:lpstr>Application: Digital Circuits</vt:lpstr>
      <vt:lpstr>Last class: AND, OR, NOT Gates</vt:lpstr>
      <vt:lpstr>Combinational Logic Circuits</vt:lpstr>
      <vt:lpstr>Combinational Logic Circuits</vt:lpstr>
      <vt:lpstr>Combinational Logic Circuits</vt:lpstr>
      <vt:lpstr>Combinational Logic Circuits</vt:lpstr>
      <vt:lpstr>Other Useful Gates</vt:lpstr>
      <vt:lpstr>Tautologies!</vt:lpstr>
      <vt:lpstr>Tautologies!</vt:lpstr>
      <vt:lpstr>Logical Equivalence</vt:lpstr>
      <vt:lpstr>Logical Equivalence</vt:lpstr>
      <vt:lpstr>Logical Equivalence</vt:lpstr>
      <vt:lpstr>A  B  vs.  A  B</vt:lpstr>
      <vt:lpstr>Logical Equivalence A  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311</dc:title>
  <dc:subject/>
  <dc:creator>Paul Beame</dc:creator>
  <cp:keywords/>
  <dc:description/>
  <cp:lastModifiedBy>James R. Wilcox</cp:lastModifiedBy>
  <cp:revision>309</cp:revision>
  <cp:lastPrinted>2021-09-30T22:35:14Z</cp:lastPrinted>
  <dcterms:created xsi:type="dcterms:W3CDTF">2013-01-07T07:20:47Z</dcterms:created>
  <dcterms:modified xsi:type="dcterms:W3CDTF">2023-02-17T18:23:44Z</dcterms:modified>
  <cp:category/>
</cp:coreProperties>
</file>