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26" r:id="rId2"/>
    <p:sldId id="428" r:id="rId3"/>
    <p:sldId id="333" r:id="rId4"/>
    <p:sldId id="376" r:id="rId5"/>
    <p:sldId id="430" r:id="rId6"/>
    <p:sldId id="378" r:id="rId7"/>
    <p:sldId id="337" r:id="rId8"/>
    <p:sldId id="339" r:id="rId9"/>
    <p:sldId id="380" r:id="rId10"/>
    <p:sldId id="315" r:id="rId11"/>
    <p:sldId id="338" r:id="rId12"/>
    <p:sldId id="334" r:id="rId13"/>
    <p:sldId id="372" r:id="rId14"/>
    <p:sldId id="435" r:id="rId15"/>
    <p:sldId id="432" r:id="rId16"/>
    <p:sldId id="436" r:id="rId17"/>
    <p:sldId id="433" r:id="rId18"/>
    <p:sldId id="434" r:id="rId19"/>
    <p:sldId id="437" r:id="rId20"/>
    <p:sldId id="402" r:id="rId21"/>
    <p:sldId id="405" r:id="rId22"/>
    <p:sldId id="317" r:id="rId23"/>
    <p:sldId id="409" r:id="rId24"/>
    <p:sldId id="410" r:id="rId25"/>
    <p:sldId id="407" r:id="rId26"/>
    <p:sldId id="423" r:id="rId27"/>
    <p:sldId id="424" r:id="rId28"/>
    <p:sldId id="412" r:id="rId29"/>
    <p:sldId id="413" r:id="rId30"/>
    <p:sldId id="425" r:id="rId31"/>
    <p:sldId id="414" r:id="rId32"/>
    <p:sldId id="426" r:id="rId33"/>
    <p:sldId id="418" r:id="rId34"/>
    <p:sldId id="419" r:id="rId35"/>
    <p:sldId id="415" r:id="rId36"/>
    <p:sldId id="429" r:id="rId37"/>
    <p:sldId id="416" r:id="rId38"/>
    <p:sldId id="417" r:id="rId39"/>
    <p:sldId id="427" r:id="rId4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nk" initials="adb" lastIdx="6" clrIdx="0"/>
  <p:cmAuthor id="1" name="Paul Beame" initials="PB" lastIdx="4" clrIdx="1"/>
  <p:cmAuthor id="2" name="Adam Blank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 autoAdjust="0"/>
    <p:restoredTop sz="96190" autoAdjust="0"/>
  </p:normalViewPr>
  <p:slideViewPr>
    <p:cSldViewPr snapToGrid="0" snapToObjects="1">
      <p:cViewPr varScale="1">
        <p:scale>
          <a:sx n="123" d="100"/>
          <a:sy n="123" d="100"/>
        </p:scale>
        <p:origin x="304" y="184"/>
      </p:cViewPr>
      <p:guideLst>
        <p:guide orient="horz" pos="2160"/>
        <p:guide pos="288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C262-2D36-B24B-BBA6-07BABCC10E5C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AE4-098B-B346-AFC8-7004B7E8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 userDrawn="1"/>
        </p:nvSpPr>
        <p:spPr>
          <a:xfrm>
            <a:off x="1558290" y="3429000"/>
            <a:ext cx="6027420" cy="27188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latin typeface="Berlin Sans FB" pitchFamily="34" charset="0"/>
              </a:rPr>
              <a:t>Foundations of Computing I</a:t>
            </a:r>
            <a:endParaRPr lang="en-US" sz="6600" dirty="0">
              <a:latin typeface="Berlin Sans FB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96224" y="662740"/>
            <a:ext cx="21515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accent4">
                    <a:lumMod val="25000"/>
                  </a:schemeClr>
                </a:solidFill>
                <a:latin typeface="Berlin Sans FB" pitchFamily="34" charset="0"/>
              </a:rPr>
              <a:t>CSE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32774" y="1394260"/>
            <a:ext cx="14542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accent4">
                    <a:lumMod val="25000"/>
                  </a:schemeClr>
                </a:solidFill>
                <a:latin typeface="Berlin Sans FB" pitchFamily="34" charset="0"/>
              </a:rPr>
              <a:t>311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26787" y="5889813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erlin Sans FB" pitchFamily="34" charset="0"/>
                <a:cs typeface="Franklin Gothic Medium"/>
              </a:rPr>
              <a:t>Fall 2014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0.png"/><Relationship Id="rId10" Type="http://schemas.openxmlformats.org/officeDocument/2006/relationships/image" Target="../media/image11.PNG"/><Relationship Id="rId4" Type="http://schemas.openxmlformats.org/officeDocument/2006/relationships/image" Target="../media/image160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0.pn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12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3: Digital Circuits &amp; Equivalence</a:t>
            </a:r>
          </a:p>
        </p:txBody>
      </p:sp>
      <p:pic>
        <p:nvPicPr>
          <p:cNvPr id="5" name="Picture 4" descr="http://imgs.xkcd.com/comics/labyrinth_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878" y="2011142"/>
            <a:ext cx="3391656" cy="308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Implication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9791199"/>
              </p:ext>
            </p:extLst>
          </p:nvPr>
        </p:nvGraphicFramePr>
        <p:xfrm>
          <a:off x="2744446" y="2834086"/>
          <a:ext cx="365510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sz="2000" b="1" i="1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05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1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2979" y="14859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 </a:t>
            </a:r>
            <a:r>
              <a:rPr lang="en-US" sz="3200" dirty="0">
                <a:latin typeface="Symbol" charset="0"/>
                <a:sym typeface="Symbol" charset="0"/>
              </a:rPr>
              <a:t>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072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Implication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0721085"/>
              </p:ext>
            </p:extLst>
          </p:nvPr>
        </p:nvGraphicFramePr>
        <p:xfrm>
          <a:off x="2744446" y="2840664"/>
          <a:ext cx="365510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sz="2000" b="1" i="1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05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¬</a:t>
                      </a:r>
                      <a:r>
                        <a:rPr lang="en-US" sz="1100" b="1" i="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 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2979" y="14859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i="1" dirty="0"/>
              <a:t>p </a:t>
            </a:r>
            <a:r>
              <a:rPr lang="en-US" sz="3200" dirty="0">
                <a:latin typeface="Symbol" charset="0"/>
                <a:sym typeface="Symbol" charset="0"/>
              </a:rPr>
              <a:t>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10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					  (</a:t>
                </a:r>
                <a:r>
                  <a:rPr lang="en-US" dirty="0" err="1"/>
                  <a:t>Commutativity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     (</a:t>
                </a:r>
                <a:r>
                  <a:rPr lang="en-US" dirty="0" err="1"/>
                  <a:t>Distributivity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∨(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∨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	  (Associativity)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∨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23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4160"/>
            <a:ext cx="8369808" cy="52120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/>
          <p:cNvSpPr/>
          <p:nvPr/>
        </p:nvSpPr>
        <p:spPr>
          <a:xfrm>
            <a:off x="704110" y="1949099"/>
            <a:ext cx="3281656" cy="980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6509" y="3546104"/>
            <a:ext cx="5166145" cy="108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4110" y="5169759"/>
            <a:ext cx="5166145" cy="108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-207818" y="987136"/>
            <a:ext cx="2951018" cy="38965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343400" y="3761509"/>
            <a:ext cx="3886200" cy="28717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					  		(Identity)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⋅0=0</m:t>
                    </m:r>
                  </m:oMath>
                </a14:m>
                <a:r>
                  <a:rPr lang="en-US" dirty="0"/>
                  <a:t>      						(Domination)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8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96393" y="3761508"/>
            <a:ext cx="2951018" cy="28717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068527" y="1132609"/>
            <a:ext cx="4979079" cy="51267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Familiar Properties of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44160"/>
                <a:ext cx="8395855" cy="5140800"/>
              </a:xfrm>
            </p:spPr>
            <p:txBody>
              <a:bodyPr/>
              <a:lstStyle/>
              <a:p>
                <a:r>
                  <a:rPr lang="en-US" dirty="0"/>
                  <a:t>Usual properties hold under relabeling:</a:t>
                </a:r>
              </a:p>
              <a:p>
                <a:pPr lvl="1"/>
                <a:r>
                  <a:rPr lang="en-US" dirty="0"/>
                  <a:t>0, 1 becomes F, T</a:t>
                </a:r>
              </a:p>
              <a:p>
                <a:pPr lvl="1"/>
                <a:r>
                  <a:rPr lang="en-US" dirty="0"/>
                  <a:t>“+” becomes “</a:t>
                </a:r>
                <a:r>
                  <a:rPr lang="en-US" b="1" dirty="0">
                    <a:latin typeface="Symbol"/>
                    <a:sym typeface="Symbol"/>
                  </a:rPr>
                  <a:t>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” becomes “</a:t>
                </a:r>
                <a:r>
                  <a:rPr lang="en-US" b="1" dirty="0">
                    <a:latin typeface="Symbol"/>
                    <a:sym typeface="Symbol"/>
                  </a:rPr>
                  <a:t></a:t>
                </a:r>
                <a:r>
                  <a:rPr lang="en-US" dirty="0"/>
                  <a:t>”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But there are some new facts:</a:t>
                </a:r>
              </a:p>
              <a:p>
                <a:pPr lvl="1"/>
                <a:r>
                  <a:rPr lang="en-US" dirty="0"/>
                  <a:t>Distributivity works for both “</a:t>
                </a:r>
                <a:r>
                  <a:rPr lang="en-US" b="1" dirty="0">
                    <a:latin typeface="Symbol"/>
                    <a:sym typeface="Symbol"/>
                  </a:rPr>
                  <a:t></a:t>
                </a:r>
                <a:r>
                  <a:rPr lang="en-US" dirty="0"/>
                  <a:t>” and “</a:t>
                </a:r>
                <a:r>
                  <a:rPr lang="en-US" b="1" dirty="0">
                    <a:latin typeface="Symbol"/>
                    <a:sym typeface="Symbol"/>
                  </a:rPr>
                  <a:t>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Domination works with T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There are some other facts specific to logic…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44160"/>
                <a:ext cx="8395855" cy="5140800"/>
              </a:xfrm>
              <a:blipFill>
                <a:blip r:embed="rId2"/>
                <a:stretch>
                  <a:fillRect l="-1815" t="-1478" r="-605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518430-6E69-7148-9639-FC7F653C7117}"/>
              </a:ext>
            </a:extLst>
          </p:cNvPr>
          <p:cNvSpPr/>
          <p:nvPr/>
        </p:nvSpPr>
        <p:spPr>
          <a:xfrm>
            <a:off x="37719" y="1132609"/>
            <a:ext cx="2951018" cy="26203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C66A1-3F51-AC45-9354-97C23FD09F1C}"/>
              </a:ext>
            </a:extLst>
          </p:cNvPr>
          <p:cNvSpPr/>
          <p:nvPr/>
        </p:nvSpPr>
        <p:spPr>
          <a:xfrm>
            <a:off x="4068527" y="1132609"/>
            <a:ext cx="4979079" cy="262037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567B5-34C6-A940-A8D7-03B5C9FECD27}"/>
              </a:ext>
            </a:extLst>
          </p:cNvPr>
          <p:cNvSpPr/>
          <p:nvPr/>
        </p:nvSpPr>
        <p:spPr>
          <a:xfrm>
            <a:off x="37719" y="4956464"/>
            <a:ext cx="2951018" cy="166822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Equivalences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" y="1246807"/>
            <a:ext cx="9009888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5AD0-E45B-1B47-BDC8-C6510C26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Equivalences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AA40-32A9-5846-8D26-D81DF37A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Note that p, q, and r can be </a:t>
            </a:r>
            <a:r>
              <a:rPr lang="en-US" sz="2800" b="1" dirty="0"/>
              <a:t>any </a:t>
            </a:r>
            <a:r>
              <a:rPr lang="en-US" sz="2800" dirty="0"/>
              <a:t>propositions</a:t>
            </a:r>
            <a:br>
              <a:rPr lang="en-US" sz="2800" dirty="0"/>
            </a:br>
            <a:r>
              <a:rPr lang="en-US" sz="2800" dirty="0"/>
              <a:t>(not just atomic propositions)</a:t>
            </a:r>
          </a:p>
          <a:p>
            <a:pPr lvl="1"/>
            <a:endParaRPr lang="en-US" dirty="0"/>
          </a:p>
          <a:p>
            <a:r>
              <a:rPr lang="en-US" sz="2800" dirty="0"/>
              <a:t>Ex:  (</a:t>
            </a:r>
            <a:r>
              <a:rPr lang="en-US" sz="2800" i="1" dirty="0"/>
              <a:t>r </a:t>
            </a:r>
            <a:r>
              <a:rPr lang="en-US" sz="2800" dirty="0">
                <a:latin typeface="Symbol" charset="0"/>
                <a:sym typeface="Symbol" charset="0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  <a:r>
              <a:rPr lang="en-US" sz="2800" b="1" dirty="0">
                <a:latin typeface="Symbol"/>
                <a:sym typeface="Symbol"/>
              </a:rPr>
              <a:t>  (</a:t>
            </a:r>
            <a:r>
              <a:rPr lang="en-US" sz="2800" dirty="0">
                <a:latin typeface="Symbol" charset="0"/>
                <a:sym typeface="Symbol" charset="0"/>
              </a:rPr>
              <a:t>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  <a:r>
              <a:rPr lang="en-US" sz="2800" b="1" dirty="0">
                <a:latin typeface="Symbol"/>
                <a:sym typeface="Symbol"/>
              </a:rPr>
              <a:t> </a:t>
            </a:r>
            <a:r>
              <a:rPr lang="en-US" sz="2800" dirty="0">
                <a:latin typeface="Symbol" charset="0"/>
                <a:sym typeface="Symbol" charset="0"/>
              </a:rPr>
              <a:t> </a:t>
            </a:r>
            <a:r>
              <a:rPr lang="en-US" sz="2800" dirty="0"/>
              <a:t>(</a:t>
            </a:r>
            <a:r>
              <a:rPr lang="en-US" sz="2800" dirty="0">
                <a:latin typeface="Symbol" charset="0"/>
                <a:sym typeface="Symbol" charset="0"/>
              </a:rPr>
              <a:t></a:t>
            </a:r>
            <a:r>
              <a:rPr lang="en-US" sz="2800" i="1" dirty="0"/>
              <a:t>t</a:t>
            </a:r>
            <a:r>
              <a:rPr lang="en-US" sz="2800" dirty="0"/>
              <a:t>)</a:t>
            </a:r>
            <a:r>
              <a:rPr lang="en-US" sz="2800" dirty="0">
                <a:latin typeface="Symbol" charset="0"/>
                <a:sym typeface="Symbol" charset="0"/>
              </a:rPr>
              <a:t> </a:t>
            </a:r>
            <a:r>
              <a:rPr lang="en-US" sz="2800" b="1" dirty="0">
                <a:latin typeface="Symbol"/>
                <a:sym typeface="Symbol"/>
              </a:rPr>
              <a:t> </a:t>
            </a:r>
            <a:r>
              <a:rPr lang="en-US" sz="2800" dirty="0"/>
              <a:t>(</a:t>
            </a:r>
            <a:r>
              <a:rPr lang="en-US" sz="2800" i="1" dirty="0"/>
              <a:t>r </a:t>
            </a:r>
            <a:r>
              <a:rPr lang="en-US" sz="2800" dirty="0">
                <a:latin typeface="Symbol" charset="0"/>
                <a:sym typeface="Symbol" charset="0"/>
              </a:rPr>
              <a:t></a:t>
            </a:r>
            <a:r>
              <a:rPr lang="en-US" sz="2800" dirty="0"/>
              <a:t> 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apply commutativity: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b="1" dirty="0">
                <a:latin typeface="Symbol"/>
                <a:sym typeface="Symbol"/>
              </a:rPr>
              <a:t>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latin typeface="Symbol" charset="0"/>
                <a:sym typeface="Symbol" charset="0"/>
              </a:rPr>
              <a:t></a:t>
            </a:r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b="1" dirty="0">
                <a:latin typeface="Symbol"/>
                <a:sym typeface="Symbol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i="1" dirty="0"/>
              <a:t>p</a:t>
            </a:r>
            <a:r>
              <a:rPr lang="en-US" sz="2400" dirty="0"/>
              <a:t> := </a:t>
            </a:r>
            <a:r>
              <a:rPr lang="en-US" sz="2400" i="1" dirty="0"/>
              <a:t>r </a:t>
            </a:r>
            <a:r>
              <a:rPr lang="en-US" sz="2400" dirty="0">
                <a:latin typeface="Symbol" charset="0"/>
                <a:sym typeface="Symbol" charset="0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i="1" dirty="0"/>
              <a:t>q</a:t>
            </a:r>
            <a:r>
              <a:rPr lang="en-US" sz="2400" dirty="0"/>
              <a:t> := </a:t>
            </a:r>
            <a:r>
              <a:rPr lang="en-US" sz="2400" dirty="0">
                <a:latin typeface="Symbol" charset="0"/>
                <a:sym typeface="Symbol" charset="0"/>
              </a:rPr>
              <a:t></a:t>
            </a:r>
            <a:r>
              <a:rPr lang="en-US" sz="2400" i="1" dirty="0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3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Propositional Logic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7982" y="1302326"/>
            <a:ext cx="7917873" cy="50446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Propositions</a:t>
            </a:r>
          </a:p>
          <a:p>
            <a:pPr lvl="1">
              <a:defRPr/>
            </a:pPr>
            <a:r>
              <a:rPr lang="en-US" sz="2000" dirty="0"/>
              <a:t>atomic propositions are T/F-valued variables</a:t>
            </a:r>
            <a:endParaRPr lang="en-US" sz="2000" i="1" dirty="0">
              <a:solidFill>
                <a:srgbClr val="005923"/>
              </a:solidFill>
            </a:endParaRPr>
          </a:p>
          <a:p>
            <a:pPr lvl="1">
              <a:defRPr/>
            </a:pPr>
            <a:r>
              <a:rPr lang="en-US" sz="2000" dirty="0"/>
              <a:t>combined using logical connectives (not, and, or, etc.)</a:t>
            </a:r>
          </a:p>
          <a:p>
            <a:pPr lvl="1">
              <a:defRPr/>
            </a:pPr>
            <a:r>
              <a:rPr lang="en-US" sz="2000" dirty="0"/>
              <a:t>can be described by a truth table</a:t>
            </a:r>
          </a:p>
          <a:p>
            <a:pPr lvl="2">
              <a:defRPr/>
            </a:pPr>
            <a:r>
              <a:rPr lang="en-US" sz="1600" dirty="0"/>
              <a:t>shows the truth value of the proposition in</a:t>
            </a:r>
          </a:p>
          <a:p>
            <a:pPr lvl="2">
              <a:defRPr/>
            </a:pPr>
            <a:r>
              <a:rPr lang="en-US" sz="1600" dirty="0"/>
              <a:t>each combination of truth values of the atomic propositions</a:t>
            </a:r>
          </a:p>
          <a:p>
            <a:pPr lvl="1">
              <a:defRPr/>
            </a:pPr>
            <a:endParaRPr lang="en-US" sz="2000" i="1" dirty="0">
              <a:solidFill>
                <a:srgbClr val="C00000"/>
              </a:solidFill>
            </a:endParaRPr>
          </a:p>
          <a:p>
            <a:pPr lvl="1">
              <a:defRPr/>
            </a:pP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/>
              <a:t>Applications</a:t>
            </a:r>
          </a:p>
          <a:p>
            <a:pPr lvl="1">
              <a:defRPr/>
            </a:pPr>
            <a:r>
              <a:rPr lang="en-US" sz="2000" dirty="0"/>
              <a:t>understanding complex English sentences</a:t>
            </a:r>
          </a:p>
          <a:p>
            <a:pPr lvl="1">
              <a:defRPr/>
            </a:pPr>
            <a:r>
              <a:rPr lang="en-US" sz="2000" dirty="0"/>
              <a:t>modeling the input/output behavior of circuits</a:t>
            </a:r>
          </a:p>
          <a:p>
            <a:pPr lvl="1">
              <a:defRPr/>
            </a:pPr>
            <a:r>
              <a:rPr lang="en-US" sz="2000" dirty="0"/>
              <a:t>(more to come)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4EA3DC-A8A4-8A46-A5B4-6B3CEAE2745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895796"/>
              </p:ext>
            </p:extLst>
          </p:nvPr>
        </p:nvGraphicFramePr>
        <p:xfrm>
          <a:off x="6951072" y="2617124"/>
          <a:ext cx="1563131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q</a:t>
                      </a:r>
                      <a:endParaRPr lang="en-US" sz="1800" b="1" i="1" dirty="0"/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easy equivalence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110926"/>
              </p:ext>
            </p:extLst>
          </p:nvPr>
        </p:nvGraphicFramePr>
        <p:xfrm>
          <a:off x="2245014" y="3575566"/>
          <a:ext cx="2078919" cy="1461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69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i="1" dirty="0"/>
                        <a:t>p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 p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3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3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L="91457" marR="91457"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L="91457" marR="91457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462500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Double 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08318" y="2028387"/>
                <a:ext cx="2135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latin typeface="Cambria Math" charset="0"/>
                        </a:rPr>
                        <m:t>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800" b="1" i="1" dirty="0" smtClean="0">
                          <a:latin typeface="Cambria Math" charset="0"/>
                        </a:rPr>
                        <m:t> 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>
                  <a:latin typeface="Franklin Gothic Medium" panose="020B06030201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18" y="2028387"/>
                <a:ext cx="213539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51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 and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499764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When do two logic formulas mean the same thing?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do two circuits compute the same function?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logical properties can we infer from other ones? </a:t>
            </a:r>
          </a:p>
        </p:txBody>
      </p:sp>
    </p:spTree>
    <p:extLst>
      <p:ext uri="{BB962C8B-B14F-4D97-AF65-F5344CB8AC3E}">
        <p14:creationId xmlns:p14="http://schemas.microsoft.com/office/powerpoint/2010/main" val="1463692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reasoning and logic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19546" y="1236518"/>
            <a:ext cx="8229600" cy="4525963"/>
          </a:xfrm>
        </p:spPr>
        <p:txBody>
          <a:bodyPr/>
          <a:lstStyle/>
          <a:p>
            <a:r>
              <a:rPr lang="en-US" sz="2600" dirty="0">
                <a:solidFill>
                  <a:srgbClr val="C00000"/>
                </a:solidFill>
                <a:latin typeface="Franklin Gothic Medium" pitchFamily="34" charset="0"/>
              </a:rPr>
              <a:t>Working with logical formulas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Simplification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Testing for equivalence</a:t>
            </a:r>
          </a:p>
          <a:p>
            <a:pPr lvl="1"/>
            <a:endParaRPr lang="en-US" sz="2600" dirty="0">
              <a:latin typeface="Franklin Gothic Medium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Franklin Gothic Medium" pitchFamily="34" charset="0"/>
              </a:rPr>
              <a:t>Applications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Query optimization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Search optimization and caching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Artificial Intelligence</a:t>
            </a:r>
          </a:p>
          <a:p>
            <a:pPr lvl="1"/>
            <a:r>
              <a:rPr lang="en-US" sz="2600" dirty="0">
                <a:latin typeface="Franklin Gothic Medium" pitchFamily="34" charset="0"/>
              </a:rPr>
              <a:t>Program verification</a:t>
            </a:r>
          </a:p>
        </p:txBody>
      </p:sp>
    </p:spTree>
    <p:extLst>
      <p:ext uri="{BB962C8B-B14F-4D97-AF65-F5344CB8AC3E}">
        <p14:creationId xmlns:p14="http://schemas.microsoft.com/office/powerpoint/2010/main" val="271365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Equivalence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0327" y="1226128"/>
            <a:ext cx="8229600" cy="938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Given two propositions, can we write an algorithm to determine if they </a:t>
            </a:r>
            <a:r>
              <a:rPr lang="en-US" sz="2800">
                <a:latin typeface="Franklin Gothic Medium" pitchFamily="34" charset="0"/>
              </a:rPr>
              <a:t>are equivalent?</a:t>
            </a: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958322"/>
            <a:ext cx="8229600" cy="5442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What is the runtime of our algorithm?</a:t>
            </a:r>
          </a:p>
        </p:txBody>
      </p:sp>
    </p:spTree>
    <p:extLst>
      <p:ext uri="{BB962C8B-B14F-4D97-AF65-F5344CB8AC3E}">
        <p14:creationId xmlns:p14="http://schemas.microsoft.com/office/powerpoint/2010/main" val="11632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Equivalence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0327" y="1226128"/>
            <a:ext cx="8229600" cy="938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</a:rPr>
              <a:t>Given two propositions, can we write an algorithm to determine if they </a:t>
            </a:r>
            <a:r>
              <a:rPr lang="en-US" sz="2800">
                <a:latin typeface="Franklin Gothic Medium" pitchFamily="34" charset="0"/>
              </a:rPr>
              <a:t>are equivalent?</a:t>
            </a:r>
            <a:endParaRPr lang="en-US" sz="2800" dirty="0"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059" y="2352979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Yes!  Generate the truth tables for both propositions and check if they are the same for every entry.</a:t>
            </a:r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958322"/>
            <a:ext cx="8229600" cy="5442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latin typeface="Franklin Gothic Medium" pitchFamily="34" charset="0"/>
              </a:rPr>
              <a:t>What is the runtime of our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7186" y="4692123"/>
                <a:ext cx="7135881" cy="73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Every atomic proposition has two possibilities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(T, F)</a:t>
                </a:r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. 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atomic propositions,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charset="0"/>
                            <a:cs typeface="Franklin Gothic Medium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Franklin Gothic Medium"/>
                    <a:cs typeface="Franklin Gothic Medium"/>
                  </a:rPr>
                  <a:t>rows in the truth table.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86" y="4692123"/>
                <a:ext cx="7135881" cy="734240"/>
              </a:xfrm>
              <a:prstGeom prst="rect">
                <a:avLst/>
              </a:prstGeom>
              <a:blipFill rotWithShape="0">
                <a:blip r:embed="rId4"/>
                <a:stretch>
                  <a:fillRect l="-854" t="-5000" r="-1110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6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equivalent to B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  sub-expressions to convert A to B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a tautology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sub-expressions to convert A to </a:t>
            </a:r>
            <a:r>
              <a:rPr lang="en-US" b="1" dirty="0">
                <a:latin typeface="Franklin Gothic Medium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4174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equivalent to B</a:t>
            </a:r>
          </a:p>
          <a:p>
            <a:pPr lvl="1"/>
            <a:r>
              <a:rPr lang="en-US" dirty="0">
                <a:latin typeface="Franklin Gothic Medium" pitchFamily="34" charset="0"/>
              </a:rPr>
              <a:t>Apply a series of logical equivalences to           sub-expressions to convert A to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891" y="3703899"/>
            <a:ext cx="6490241" cy="2618072"/>
            <a:chOff x="581891" y="3703899"/>
            <a:chExt cx="6490241" cy="261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Example: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Let A be</a:t>
                  </a:r>
                  <a:r>
                    <a:rPr lang="en-US" sz="2400" b="0" dirty="0">
                      <a:latin typeface="Franklin Gothic Medium"/>
                      <a:cs typeface="Franklin Gothic Medium"/>
                    </a:rPr>
                    <a:t>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”, and B be “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”.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Our general proof looks like: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8" t="-3571" b="-11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(                       )</a:t>
                  </a:r>
                  <a:endParaRPr lang="en-US" sz="2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r>
                    <a:rPr lang="en-US" sz="2400" i="1" dirty="0">
                      <a:latin typeface="Cambria Math" charset="0"/>
                      <a:ea typeface="Cambria Math" charset="0"/>
                      <a:cs typeface="Cambria Math" charset="0"/>
                    </a:rPr>
                    <a:t>			 </a:t>
                  </a:r>
                  <a:r>
                    <a:rPr lang="en-US" i="1" dirty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62" t="-3553" r="-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04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approach: Logical Proofs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1891" y="3703899"/>
            <a:ext cx="6490241" cy="2618072"/>
            <a:chOff x="581891" y="3703899"/>
            <a:chExt cx="6490241" cy="261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Example: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Let A be</a:t>
                  </a:r>
                  <a:r>
                    <a:rPr lang="en-US" sz="2400" b="0" dirty="0">
                      <a:latin typeface="Franklin Gothic Medium"/>
                      <a:cs typeface="Franklin Gothic Medium"/>
                    </a:rPr>
                    <a:t> “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”, and B be “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”.</a:t>
                  </a:r>
                </a:p>
                <a:p>
                  <a:r>
                    <a:rPr lang="en-US" sz="2400" dirty="0">
                      <a:latin typeface="Franklin Gothic Medium"/>
                      <a:cs typeface="Franklin Gothic Medium"/>
                    </a:rPr>
                    <a:t>	Our general proof looks like: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1" y="3703899"/>
                  <a:ext cx="6490241" cy="120032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08" t="-3571" b="-11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latin typeface="Franklin Gothic Medium"/>
                      <a:cs typeface="Franklin Gothic Medium"/>
                    </a:rPr>
                    <a:t>(                       )</a:t>
                  </a:r>
                  <a:endParaRPr lang="en-US" sz="2400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  <a:p>
                  <a:r>
                    <a:rPr lang="en-US" sz="2400" i="1" dirty="0">
                      <a:latin typeface="Cambria Math" charset="0"/>
                      <a:ea typeface="Cambria Math" charset="0"/>
                      <a:cs typeface="Cambria Math" charset="0"/>
                    </a:rPr>
                    <a:t>			 </a:t>
                  </a:r>
                  <a:r>
                    <a:rPr lang="en-US" i="1" dirty="0">
                      <a:latin typeface="Cambria Math" charset="0"/>
                      <a:ea typeface="Cambria Math" charset="0"/>
                      <a:cs typeface="Cambria Math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n-US" sz="2400" i="1">
                          <a:latin typeface="Cambria Math" charset="0"/>
                          <a:cs typeface="Franklin Gothic Medium"/>
                        </a:rPr>
                        <m:t>𝑝</m:t>
                      </m:r>
                    </m:oMath>
                  </a14:m>
                  <a:endParaRPr lang="en-US" sz="2400" dirty="0">
                    <a:latin typeface="Franklin Gothic Medium"/>
                    <a:cs typeface="Franklin Gothic Medium"/>
                  </a:endParaRPr>
                </a:p>
                <a:p>
                  <a:endParaRPr lang="en-US" sz="2400" dirty="0"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42" y="5121642"/>
                  <a:ext cx="3953456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2" t="-3553" r="-9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16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”, and B be 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cs typeface="Franklin Gothic Medium"/>
                      </a:rPr>
                      <m:t>𝑝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7642" y="5121642"/>
                <a:ext cx="39534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∧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</a:t>
                </a:r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i="1">
                        <a:latin typeface="Cambria Math" charset="0"/>
                        <a:cs typeface="Franklin Gothic Medium"/>
                      </a:rPr>
                      <m:t>𝑝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3953456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462" t="-3553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462" y="5100444"/>
                <a:ext cx="86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62" y="5100444"/>
                <a:ext cx="86810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43205" y="5156367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205" y="5556477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2873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891" y="1278083"/>
            <a:ext cx="8229600" cy="327313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To show A is a tautology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Franklin Gothic Medium" pitchFamily="34" charset="0"/>
              </a:rPr>
              <a:t>Apply a series of logical equivalences to         sub-expressions to convert A to </a:t>
            </a:r>
            <a:r>
              <a:rPr lang="en-US" b="1" dirty="0">
                <a:solidFill>
                  <a:prstClr val="black"/>
                </a:solidFill>
                <a:latin typeface="Franklin Gothic Medium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0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359216"/>
            <a:ext cx="8229600" cy="20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assertion that </a:t>
            </a:r>
            <a:r>
              <a:rPr lang="en-US" sz="2800" b="1" i="1" dirty="0"/>
              <a:t>two propositions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</a:p>
          <a:p>
            <a:pPr marL="0" indent="0">
              <a:buNone/>
            </a:pPr>
            <a:r>
              <a:rPr lang="en-US" sz="1600" dirty="0"/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 Logical Equivalence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2800" y="3158985"/>
            <a:ext cx="643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800" b="1" i="1" dirty="0"/>
              <a:t>p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/>
              <a:t> </a:t>
            </a:r>
            <a:r>
              <a:rPr lang="en-US" sz="2800" b="1" i="1" dirty="0"/>
              <a:t>r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505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C96E2A-CF12-43A2-B2FD-B501EE60671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601441"/>
              </p:ext>
            </p:extLst>
          </p:nvPr>
        </p:nvGraphicFramePr>
        <p:xfrm>
          <a:off x="3937708" y="3505200"/>
          <a:ext cx="2286011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r</a:t>
                      </a:r>
                      <a:endParaRPr lang="en-US" sz="18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r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endParaRPr lang="en-US" sz="1800" b="1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9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ea typeface="Cambria Math" charset="0"/>
                    <a:cs typeface="Cambria Math" charset="0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65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Example: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Let A be</a:t>
                </a:r>
                <a:r>
                  <a:rPr lang="en-US" sz="2400" b="0" dirty="0">
                    <a:latin typeface="Franklin Gothic Medium"/>
                    <a:cs typeface="Franklin Gothic Medium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∨(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”.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	Our general proof looks like: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703899"/>
                <a:ext cx="649024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408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  <a:cs typeface="Franklin Gothic Medium"/>
                      </a:rPr>
                      <m:t>¬</m:t>
                    </m:r>
                    <m:r>
                      <a:rPr lang="en-US" sz="2400" i="1" smtClean="0">
                        <a:latin typeface="Cambria Math" charset="0"/>
                        <a:cs typeface="Franklin Gothic Medium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(                       )</a:t>
                </a:r>
                <a:endParaRPr lang="en-US" sz="2400" i="1" dirty="0">
                  <a:solidFill>
                    <a:prstClr val="black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0"/>
                <a:r>
                  <a:rPr lang="en-US" sz="2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			     </a:t>
                </a:r>
                <a:r>
                  <a:rPr lang="en-US" sz="400" i="1" dirty="0">
                    <a:solidFill>
                      <a:prstClr val="black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 T</a:t>
                </a:r>
              </a:p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42" y="5121642"/>
                <a:ext cx="4245366" cy="1569660"/>
              </a:xfrm>
              <a:prstGeom prst="rect">
                <a:avLst/>
              </a:prstGeom>
              <a:blipFill>
                <a:blip r:embed="rId4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¬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∨</m:t>
                      </m:r>
                      <m:r>
                        <a:rPr lang="en-US" sz="2400" b="0" i="1" dirty="0" smtClean="0">
                          <a:solidFill>
                            <a:srgbClr val="005923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82" y="5094812"/>
                <a:ext cx="111116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33107" y="5145421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Idempotent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3107" y="5786724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6107"/>
            <a:ext cx="4512578" cy="268491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53189" y="1098694"/>
            <a:ext cx="1887411" cy="2496498"/>
            <a:chOff x="5453189" y="1098694"/>
            <a:chExt cx="1887411" cy="249649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∨¬</m:t>
                      </m:r>
                      <m:r>
                        <a:rPr lang="en-US" sz="2400" b="0" i="1" smtClean="0">
                          <a:solidFill>
                            <a:srgbClr val="00592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ranklin Gothic Medium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5923"/>
                  </a:solidFill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496" y="5497504"/>
                <a:ext cx="974754" cy="369332"/>
              </a:xfrm>
              <a:prstGeom prst="rect">
                <a:avLst/>
              </a:prstGeom>
              <a:blipFill>
                <a:blip r:embed="rId10"/>
                <a:stretch>
                  <a:fillRect l="-6875" r="-62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033107" y="5482115"/>
            <a:ext cx="195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</p:spTree>
    <p:extLst>
      <p:ext uri="{BB962C8B-B14F-4D97-AF65-F5344CB8AC3E}">
        <p14:creationId xmlns:p14="http://schemas.microsoft.com/office/powerpoint/2010/main" val="102999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436699"/>
                  </p:ext>
                </p:extLst>
              </p:nvPr>
            </p:nvGraphicFramePr>
            <p:xfrm>
              <a:off x="1323784" y="3943928"/>
              <a:ext cx="6896581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3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39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2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66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6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030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>
                                        <a:latin typeface="Cambria Math" charset="0"/>
                                      </a:rPr>
                                      <m:t>→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∧(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>
                                        <a:latin typeface="Cambria Math" charset="0"/>
                                      </a:rPr>
                                      <m:t>→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⟷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0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436699"/>
                  </p:ext>
                </p:extLst>
              </p:nvPr>
            </p:nvGraphicFramePr>
            <p:xfrm>
              <a:off x="1323784" y="3943928"/>
              <a:ext cx="6896581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39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39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2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66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806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5030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87" t="-1818" r="-17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87" t="-1818" r="-160000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553" t="-1818" r="-563158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9742" t="-1818" r="-267382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810" t="-1818" r="-196667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669" t="-1818" r="-487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5999" y="1944801"/>
                <a:ext cx="519545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∧(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1944801"/>
                <a:ext cx="5195455" cy="1323439"/>
              </a:xfrm>
              <a:prstGeom prst="rect">
                <a:avLst/>
              </a:prstGeom>
              <a:blipFill>
                <a:blip r:embed="rId4"/>
                <a:stretch>
                  <a:fillRect l="-2689" t="-5714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99886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80985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21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89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Prove these propositions are equivalent: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96385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</a:rPr>
              <a:t>Prove: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 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 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∧(¬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∧¬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:r>
                  <a:rPr lang="en-US" sz="2400" dirty="0">
                    <a:latin typeface="Franklin Gothic Medium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(</m:t>
                    </m:r>
                    <m:r>
                      <a:rPr lang="en-US" sz="2400" i="1" dirty="0">
                        <a:latin typeface="Cambria Math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F</a:t>
                </a:r>
                <a:endParaRPr lang="en-US" sz="2400" dirty="0"/>
              </a:p>
              <a:p>
                <a:r>
                  <a:rPr lang="en-US" sz="2400" dirty="0"/>
                  <a:t>		  	   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68" y="1852441"/>
                <a:ext cx="5798522" cy="1938992"/>
              </a:xfrm>
              <a:prstGeom prst="rect">
                <a:avLst/>
              </a:prstGeom>
              <a:blipFill>
                <a:blip r:embed="rId3"/>
                <a:stretch>
                  <a:fillRect l="-21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087889" y="185244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7889" y="221901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Distributive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7888" y="26191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87888" y="301923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7887" y="338580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Identity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08071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4173082"/>
            <a:ext cx="4512578" cy="268491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554789" y="4317567"/>
            <a:ext cx="1887411" cy="2496498"/>
            <a:chOff x="5453189" y="1098694"/>
            <a:chExt cx="1887411" cy="24964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098694"/>
              <a:ext cx="1887411" cy="68751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1786205"/>
              <a:ext cx="1851434" cy="126840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189" y="3157715"/>
              <a:ext cx="1431425" cy="43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881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315132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315132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2222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060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1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445516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445516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latin typeface="Franklin Gothic Medium" pitchFamily="34" charset="0"/>
                  </a:rPr>
                  <a:t>Make a Truth Table and show: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1200329"/>
              </a:xfrm>
              <a:prstGeom prst="rect">
                <a:avLst/>
              </a:prstGeom>
              <a:blipFill>
                <a:blip r:embed="rId4"/>
                <a:stretch>
                  <a:fillRect l="-2222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35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 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			</m:t>
                    </m:r>
                    <m:r>
                      <a:rPr lang="en-US" sz="2400" i="1" smtClean="0">
                        <a:latin typeface="Cambria Math" charset="0"/>
                      </a:rPr>
                      <m:t>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3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this is a Tautology: Option 2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∨(¬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45089" y="2530107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5089" y="2920464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De Morgan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5088" y="334336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089" y="37314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5089" y="411948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5089" y="451959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5089" y="4919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 (twice)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5087" y="5333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 (twice)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5089" y="5721759"/>
            <a:ext cx="273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Domination/Identity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99" y="98936"/>
            <a:ext cx="1930512" cy="2326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880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 of Equivalence/Tautology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smaller than truth tables when there are only a few propositional variables...</a:t>
            </a:r>
          </a:p>
          <a:p>
            <a:endParaRPr lang="en-US" sz="2800" dirty="0"/>
          </a:p>
          <a:p>
            <a:r>
              <a:rPr lang="en-US" sz="2800" dirty="0"/>
              <a:t>...but usually </a:t>
            </a:r>
            <a:r>
              <a:rPr lang="en-US" sz="2800" b="1" i="1" dirty="0"/>
              <a:t>much shorter</a:t>
            </a:r>
            <a:r>
              <a:rPr lang="en-US" sz="2800" dirty="0"/>
              <a:t> than truth table proofs when there are many propositional variables</a:t>
            </a:r>
          </a:p>
          <a:p>
            <a:endParaRPr lang="en-US" sz="2800" dirty="0"/>
          </a:p>
          <a:p>
            <a:r>
              <a:rPr lang="en-US" sz="2800" dirty="0"/>
              <a:t>A big advantage will be that we can extend them to a more in-depth understanding of logic for which truth tables don’t apply.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986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 Logical Equivalence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are identical “strings”: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≠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/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have identical truth values: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2000" i="1" dirty="0"/>
                  <a:t> 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477982" y="1302326"/>
                <a:ext cx="7917873" cy="5044686"/>
              </a:xfrm>
              <a:blipFill>
                <a:blip r:embed="rId4"/>
                <a:stretch>
                  <a:fillRect l="-1122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95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 Logical Equivalence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359216"/>
            <a:ext cx="8229600" cy="20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assertion that </a:t>
            </a:r>
            <a:r>
              <a:rPr lang="en-US" sz="2800" b="1" i="1" dirty="0"/>
              <a:t>two propositions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</a:p>
          <a:p>
            <a:pPr marL="0" indent="0">
              <a:buNone/>
            </a:pPr>
            <a:r>
              <a:rPr lang="en-US" sz="1000" dirty="0"/>
              <a:t>			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B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(A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have the same meaning.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3158985"/>
            <a:ext cx="643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800" b="1" i="1" dirty="0"/>
              <a:t>p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/>
              <a:t> </a:t>
            </a:r>
            <a:r>
              <a:rPr lang="en-US" sz="2800" b="1" i="1" dirty="0"/>
              <a:t>r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0342" y="5864435"/>
            <a:ext cx="6887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When </a:t>
            </a:r>
            <a:r>
              <a:rPr lang="en-US" sz="2400" i="1" dirty="0">
                <a:latin typeface="Franklin Gothic Medium" charset="0"/>
                <a:ea typeface="Franklin Gothic Medium" charset="0"/>
                <a:cs typeface="Franklin Gothic Medium" charset="0"/>
              </a:rPr>
              <a:t>p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=T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and</a:t>
            </a:r>
            <a:r>
              <a:rPr lang="en-US" sz="24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sz="2400" i="1" dirty="0">
                <a:latin typeface="Franklin Gothic Medium" charset="0"/>
                <a:ea typeface="Franklin Gothic Medium" charset="0"/>
                <a:cs typeface="Franklin Gothic Medium" charset="0"/>
              </a:rPr>
              <a:t>r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=F</a:t>
            </a:r>
            <a:r>
              <a:rPr lang="en-US" sz="24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,  </a:t>
            </a:r>
            <a:r>
              <a:rPr lang="en-US" sz="2400" i="1" dirty="0">
                <a:latin typeface="Franklin Gothic Medium" panose="020B0603020102020204" pitchFamily="34" charset="0"/>
              </a:rPr>
              <a:t>p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∧ </a:t>
            </a:r>
            <a:r>
              <a:rPr lang="en-US" sz="2400" i="1" dirty="0">
                <a:latin typeface="Franklin Gothic Medium" panose="020B0603020102020204" pitchFamily="34" charset="0"/>
                <a:sym typeface="Symbol" charset="0"/>
              </a:rPr>
              <a:t>r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false, but</a:t>
            </a:r>
            <a:r>
              <a:rPr lang="en-US" sz="2400" dirty="0">
                <a:sym typeface="Symbol" charset="0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</a:rPr>
              <a:t>r</a:t>
            </a:r>
            <a:r>
              <a:rPr lang="en-US" sz="2400" dirty="0">
                <a:latin typeface="Franklin Gothic Medium" panose="020B060302010202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∨ </a:t>
            </a:r>
            <a:r>
              <a:rPr lang="en-US" sz="2400" i="1" dirty="0">
                <a:latin typeface="Franklin Gothic Medium" panose="020B0603020102020204" pitchFamily="34" charset="0"/>
                <a:sym typeface="Symbol" charset="0"/>
              </a:rPr>
              <a:t>p </a:t>
            </a:r>
            <a:r>
              <a:rPr lang="en-US" sz="24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true</a:t>
            </a:r>
            <a:endParaRPr lang="en-US" sz="2400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37708" y="3505200"/>
          <a:ext cx="432107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r</a:t>
                      </a:r>
                      <a:endParaRPr lang="en-US" sz="18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r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endParaRPr lang="en-US" sz="1800" b="1" i="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(</a:t>
                      </a:r>
                      <a:r>
                        <a:rPr lang="en-US" sz="1800" b="1" i="1" dirty="0"/>
                        <a:t>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r</a:t>
                      </a:r>
                      <a:r>
                        <a:rPr lang="en-US" sz="1800" b="0" i="0" baseline="0" dirty="0"/>
                        <a:t>)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  </a:t>
                      </a:r>
                      <a:r>
                        <a:rPr lang="en-US" sz="1800" b="0" i="0" baseline="0" dirty="0"/>
                        <a:t>(</a:t>
                      </a:r>
                      <a:r>
                        <a:rPr lang="en-US" sz="1800" b="1" i="1" dirty="0"/>
                        <a:t>r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r>
                        <a:rPr lang="en-US" sz="1800" b="0" i="0" baseline="0" dirty="0"/>
                        <a:t>)</a:t>
                      </a:r>
                      <a:endParaRPr lang="en-US" sz="1800" b="0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2600" y="3505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F5E9E-7A43-5B4B-8686-DEAB64180CF5}"/>
                  </a:ext>
                </a:extLst>
              </p:cNvPr>
              <p:cNvSpPr/>
              <p:nvPr/>
            </p:nvSpPr>
            <p:spPr>
              <a:xfrm>
                <a:off x="812799" y="5426284"/>
                <a:ext cx="64346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b="1" i="1" dirty="0"/>
                  <a:t>p</a:t>
                </a:r>
                <a:r>
                  <a:rPr lang="en-US" sz="28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2800" b="1" i="1" dirty="0"/>
                  <a:t> r</a:t>
                </a:r>
                <a:r>
                  <a:rPr lang="en-US" sz="28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p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6F5E9E-7A43-5B4B-8686-DEAB6418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99" y="5426284"/>
                <a:ext cx="6434667" cy="523220"/>
              </a:xfrm>
              <a:prstGeom prst="rect">
                <a:avLst/>
              </a:prstGeom>
              <a:blipFill>
                <a:blip r:embed="rId3"/>
                <a:stretch>
                  <a:fillRect t="-1666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677960" y="1250988"/>
            <a:ext cx="3644496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94569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Negate the statement: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“My code compiles or there is a bug.”</a:t>
            </a:r>
          </a:p>
          <a:p>
            <a:pPr algn="ctr"/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To negate the statement,</a:t>
            </a:r>
            <a:br>
              <a:rPr lang="en-US" sz="2400" dirty="0">
                <a:latin typeface="Franklin Gothic Medium"/>
                <a:cs typeface="Franklin Gothic Medium"/>
              </a:rPr>
            </a:br>
            <a:r>
              <a:rPr lang="en-US" sz="2400" dirty="0">
                <a:latin typeface="Franklin Gothic Medium"/>
                <a:cs typeface="Franklin Gothic Medium"/>
              </a:rPr>
              <a:t>	ask “when is the original statement false”.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474" y="4156364"/>
            <a:ext cx="809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8208" y="5056494"/>
            <a:ext cx="6887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It’s false when not(my code compiles) AND not(there is a bug).</a:t>
            </a:r>
          </a:p>
          <a:p>
            <a:endParaRPr lang="en-US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Translating back into English, we get:</a:t>
            </a:r>
          </a:p>
          <a:p>
            <a:pPr algn="ctr"/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My code doesn’t compile and there is not a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1922" y="14369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02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8878068"/>
              </p:ext>
            </p:extLst>
          </p:nvPr>
        </p:nvGraphicFramePr>
        <p:xfrm>
          <a:off x="1569461" y="2728616"/>
          <a:ext cx="554814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r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000" b="1" i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000" b="1" i="1" dirty="0"/>
                        <a:t>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1" dirty="0"/>
                        <a:t> 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000" b="1" i="0" baseline="0" dirty="0"/>
                        <a:t> </a:t>
                      </a:r>
                      <a:r>
                        <a:rPr lang="en-US" sz="2000" b="1" i="1" baseline="0" dirty="0"/>
                        <a:t>r</a:t>
                      </a:r>
                      <a:endParaRPr lang="en-US" sz="20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(</a:t>
                      </a:r>
                      <a:r>
                        <a:rPr lang="en-US" sz="2000" b="1" i="1" dirty="0"/>
                        <a:t>p </a:t>
                      </a:r>
                      <a:r>
                        <a:rPr lang="en-US" sz="20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000" b="1" i="0" baseline="0" dirty="0"/>
                        <a:t> </a:t>
                      </a:r>
                      <a:r>
                        <a:rPr lang="en-US" sz="2000" b="1" i="1" baseline="0" dirty="0"/>
                        <a:t>r</a:t>
                      </a:r>
                      <a:r>
                        <a:rPr lang="en-US" sz="2000" b="1" i="0" baseline="0" dirty="0"/>
                        <a:t>)</a:t>
                      </a:r>
                      <a:endParaRPr lang="en-US" sz="2000" b="1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69461" y="1394691"/>
            <a:ext cx="6043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Example: 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dirty="0"/>
              <a:t>(</a:t>
            </a:r>
            <a:r>
              <a:rPr lang="en-US" sz="3200" i="1" dirty="0"/>
              <a:t>p</a:t>
            </a:r>
            <a:r>
              <a:rPr lang="en-US" sz="3200" b="1" dirty="0">
                <a:latin typeface="Symbol" charset="0"/>
                <a:sym typeface="Symbol" charset="0"/>
              </a:rPr>
              <a:t> 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dirty="0"/>
              <a:t>) </a:t>
            </a:r>
            <a:r>
              <a:rPr lang="en-US" sz="3200" dirty="0">
                <a:latin typeface="Symbol" charset="0"/>
                <a:sym typeface="Symbol" charset="0"/>
              </a:rPr>
              <a:t>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</a:t>
            </a:r>
            <a:r>
              <a:rPr lang="en-US" sz="3200" dirty="0"/>
              <a:t> </a:t>
            </a:r>
            <a:r>
              <a:rPr lang="en-US" sz="3200" dirty="0">
                <a:latin typeface="Symbol" charset="0"/>
                <a:sym typeface="Symbol" charset="0"/>
              </a:rPr>
              <a:t></a:t>
            </a:r>
            <a:r>
              <a:rPr lang="en-US" sz="3200" i="1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926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44011" y="1136358"/>
            <a:ext cx="3632139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95545"/>
            <a:ext cx="84083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if (!(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front != null &amp;&amp; value &gt;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front.data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front = new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(value, front);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} else {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current = front;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while (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!= null &amp;&amp;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&lt; value))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	current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ListNode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(value,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current.next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1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De Morgan’s Laws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44011" y="1136358"/>
            <a:ext cx="3632139" cy="113260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(p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r)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p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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276" y="3236639"/>
            <a:ext cx="5278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nsolas" pitchFamily="49" charset="0"/>
                <a:cs typeface="Consolas" pitchFamily="49" charset="0"/>
              </a:rPr>
              <a:t>!(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front != null &amp;&amp; value &gt; </a:t>
            </a:r>
            <a:r>
              <a:rPr lang="en-US" sz="1900" b="1" dirty="0" err="1">
                <a:latin typeface="Consolas" pitchFamily="49" charset="0"/>
                <a:cs typeface="Consolas" pitchFamily="49" charset="0"/>
              </a:rPr>
              <a:t>front.data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1925" y="4254994"/>
            <a:ext cx="4726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front == null || value &lt;=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front.data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6985" y="3621360"/>
            <a:ext cx="39626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Symbol" charset="0"/>
                <a:sym typeface="Symbol" charset="0"/>
              </a:rPr>
              <a:t>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858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2217</Words>
  <Application>Microsoft Macintosh PowerPoint</Application>
  <PresentationFormat>On-screen Show (4:3)</PresentationFormat>
  <Paragraphs>479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Berlin Sans FB</vt:lpstr>
      <vt:lpstr>Calibri</vt:lpstr>
      <vt:lpstr>Cambria Math</vt:lpstr>
      <vt:lpstr>Consolas</vt:lpstr>
      <vt:lpstr>Franklin Gothic Medium</vt:lpstr>
      <vt:lpstr>Symbol</vt:lpstr>
      <vt:lpstr>Office Theme</vt:lpstr>
      <vt:lpstr>CSE 311: Foundations of Computing</vt:lpstr>
      <vt:lpstr>Review: Propositional Logic</vt:lpstr>
      <vt:lpstr>Last class:  Logical Equivalence A  B</vt:lpstr>
      <vt:lpstr>Last class:  Logical Equivalence A  B</vt:lpstr>
      <vt:lpstr>Last class:  Logical Equivalence A  B</vt:lpstr>
      <vt:lpstr>De Morgan’s Laws</vt:lpstr>
      <vt:lpstr>De Morgan’s Laws</vt:lpstr>
      <vt:lpstr>De Morgan’s Laws</vt:lpstr>
      <vt:lpstr>De Morgan’s Laws</vt:lpstr>
      <vt:lpstr>Law of Implication</vt:lpstr>
      <vt:lpstr>Law of Implication</vt:lpstr>
      <vt:lpstr>Some Familiar Properties of Arithmetic</vt:lpstr>
      <vt:lpstr>Important Equivalences</vt:lpstr>
      <vt:lpstr>Some Familiar Properties of Arithmetic</vt:lpstr>
      <vt:lpstr>Important Equivalences</vt:lpstr>
      <vt:lpstr>Some Familiar Properties of Arithmetic</vt:lpstr>
      <vt:lpstr>Important Equivalences</vt:lpstr>
      <vt:lpstr>Important Equivalences</vt:lpstr>
      <vt:lpstr>Using Equivalences</vt:lpstr>
      <vt:lpstr>One more easy equivalence</vt:lpstr>
      <vt:lpstr>Understanding logic and circuits</vt:lpstr>
      <vt:lpstr>Basic rules of reasoning and logic</vt:lpstr>
      <vt:lpstr>Computing Equivalence</vt:lpstr>
      <vt:lpstr>Computing Equivalence</vt:lpstr>
      <vt:lpstr>Another approach: Logical Proofs</vt:lpstr>
      <vt:lpstr>Another approach: Logical Proofs</vt:lpstr>
      <vt:lpstr>Another approach: Logical Proofs</vt:lpstr>
      <vt:lpstr>Logical Proofs</vt:lpstr>
      <vt:lpstr>Logical Proofs</vt:lpstr>
      <vt:lpstr>Logical Proofs</vt:lpstr>
      <vt:lpstr>Logical Proofs</vt:lpstr>
      <vt:lpstr>Prove these propositions are equivalent: Option 1</vt:lpstr>
      <vt:lpstr>Prove these propositions are equivalent: Option 2</vt:lpstr>
      <vt:lpstr>Prove these propositions are equivalent: Option 2</vt:lpstr>
      <vt:lpstr>Prove this is a Tautology: Option 1</vt:lpstr>
      <vt:lpstr>Prove this is a Tautology: Option 1</vt:lpstr>
      <vt:lpstr>Prove this is a Tautology: Option 2</vt:lpstr>
      <vt:lpstr>Prove this is a Tautology: Option 2</vt:lpstr>
      <vt:lpstr>Logical Proofs of Equivalence/Tautology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subject/>
  <dc:creator>Paul Beame</dc:creator>
  <cp:keywords/>
  <dc:description/>
  <cp:lastModifiedBy>zat</cp:lastModifiedBy>
  <cp:revision>352</cp:revision>
  <cp:lastPrinted>2019-04-04T05:50:41Z</cp:lastPrinted>
  <dcterms:created xsi:type="dcterms:W3CDTF">2013-01-07T07:20:47Z</dcterms:created>
  <dcterms:modified xsi:type="dcterms:W3CDTF">2022-10-03T05:17:44Z</dcterms:modified>
  <cp:category/>
</cp:coreProperties>
</file>