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8" r:id="rId2"/>
    <p:sldId id="430" r:id="rId3"/>
    <p:sldId id="425" r:id="rId4"/>
    <p:sldId id="414" r:id="rId5"/>
    <p:sldId id="418" r:id="rId6"/>
    <p:sldId id="419" r:id="rId7"/>
    <p:sldId id="416" r:id="rId8"/>
    <p:sldId id="417" r:id="rId9"/>
    <p:sldId id="429" r:id="rId10"/>
    <p:sldId id="406" r:id="rId11"/>
    <p:sldId id="410" r:id="rId12"/>
    <p:sldId id="407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432" r:id="rId26"/>
    <p:sldId id="387" r:id="rId27"/>
    <p:sldId id="388" r:id="rId28"/>
    <p:sldId id="409" r:id="rId29"/>
    <p:sldId id="389" r:id="rId30"/>
    <p:sldId id="390" r:id="rId31"/>
    <p:sldId id="391" r:id="rId32"/>
    <p:sldId id="392" r:id="rId33"/>
    <p:sldId id="408" r:id="rId34"/>
    <p:sldId id="335" r:id="rId35"/>
    <p:sldId id="369" r:id="rId36"/>
    <p:sldId id="336" r:id="rId37"/>
    <p:sldId id="402" r:id="rId38"/>
    <p:sldId id="337" r:id="rId39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Blank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558" autoAdjust="0"/>
  </p:normalViewPr>
  <p:slideViewPr>
    <p:cSldViewPr snapToGrid="0" snapToObjects="1">
      <p:cViewPr varScale="1">
        <p:scale>
          <a:sx n="107" d="100"/>
          <a:sy n="107" d="100"/>
        </p:scale>
        <p:origin x="23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25813" y="249238"/>
            <a:ext cx="3182937" cy="2386012"/>
          </a:xfrm>
          <a:ln cap="flat"/>
        </p:spPr>
      </p:sp>
    </p:spTree>
    <p:extLst>
      <p:ext uri="{BB962C8B-B14F-4D97-AF65-F5344CB8AC3E}">
        <p14:creationId xmlns:p14="http://schemas.microsoft.com/office/powerpoint/2010/main" val="380365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0620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0865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58622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69465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51882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628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38702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9258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97897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4749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51066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09245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00212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25813" y="249238"/>
            <a:ext cx="3182937" cy="2386012"/>
          </a:xfrm>
          <a:ln cap="flat"/>
        </p:spPr>
      </p:sp>
    </p:spTree>
    <p:extLst>
      <p:ext uri="{BB962C8B-B14F-4D97-AF65-F5344CB8AC3E}">
        <p14:creationId xmlns:p14="http://schemas.microsoft.com/office/powerpoint/2010/main" val="1265240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68841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87179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90707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5700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003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249238"/>
            <a:ext cx="3182937" cy="2387600"/>
          </a:xfrm>
          <a:ln cap="flat"/>
        </p:spPr>
      </p:sp>
    </p:spTree>
    <p:extLst>
      <p:ext uri="{BB962C8B-B14F-4D97-AF65-F5344CB8AC3E}">
        <p14:creationId xmlns:p14="http://schemas.microsoft.com/office/powerpoint/2010/main" val="32835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249238"/>
            <a:ext cx="3182937" cy="2387600"/>
          </a:xfrm>
          <a:ln cap="flat"/>
        </p:spPr>
      </p:sp>
    </p:spTree>
    <p:extLst>
      <p:ext uri="{BB962C8B-B14F-4D97-AF65-F5344CB8AC3E}">
        <p14:creationId xmlns:p14="http://schemas.microsoft.com/office/powerpoint/2010/main" val="46575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249238"/>
            <a:ext cx="3182937" cy="2387600"/>
          </a:xfrm>
          <a:ln cap="flat"/>
        </p:spPr>
      </p:sp>
    </p:spTree>
    <p:extLst>
      <p:ext uri="{BB962C8B-B14F-4D97-AF65-F5344CB8AC3E}">
        <p14:creationId xmlns:p14="http://schemas.microsoft.com/office/powerpoint/2010/main" val="1716168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249238"/>
            <a:ext cx="3182937" cy="2387600"/>
          </a:xfrm>
          <a:ln cap="flat"/>
        </p:spPr>
      </p:sp>
    </p:spTree>
    <p:extLst>
      <p:ext uri="{BB962C8B-B14F-4D97-AF65-F5344CB8AC3E}">
        <p14:creationId xmlns:p14="http://schemas.microsoft.com/office/powerpoint/2010/main" val="1682151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0473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6271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432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2040C: </a:t>
            </a:r>
            <a:r>
              <a:rPr lang="en-US" sz="2400" baseline="0" dirty="0"/>
              <a:t>Probability Models and Applications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NUL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35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4: Boolean Algebra, Circuits, Canonical Forms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97" y="2038991"/>
            <a:ext cx="4206605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Combinational Logic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output = F(input)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solidFill>
                <a:srgbClr val="C0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Sequential Logic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/>
              <a:t>output</a:t>
            </a:r>
            <a:r>
              <a:rPr lang="en-US" i="1" baseline="-25000" dirty="0" err="1"/>
              <a:t>t</a:t>
            </a:r>
            <a:r>
              <a:rPr lang="en-US" dirty="0"/>
              <a:t> = F(output</a:t>
            </a:r>
            <a:r>
              <a:rPr lang="en-US" i="1" baseline="-25000" dirty="0"/>
              <a:t>t-1</a:t>
            </a:r>
            <a:r>
              <a:rPr lang="en-US" dirty="0"/>
              <a:t>, </a:t>
            </a:r>
            <a:r>
              <a:rPr lang="en-US" dirty="0" err="1"/>
              <a:t>input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 </a:t>
            </a:r>
            <a:r>
              <a:rPr lang="en-US" sz="2800" dirty="0">
                <a:latin typeface="Franklin Gothic Medium" panose="020B0603020102020204" pitchFamily="34" charset="0"/>
              </a:rPr>
              <a:t>output dependent on history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Franklin Gothic Medium" panose="020B0603020102020204" pitchFamily="34" charset="0"/>
              </a:rPr>
              <a:t> concept of a time step (clock, t)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26539"/>
            <a:ext cx="3821502" cy="141905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93574"/>
          </a:xfrm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Combinational Logic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output = F(input)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solidFill>
                <a:srgbClr val="C0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>
              <a:solidFill>
                <a:schemeClr val="bg1"/>
              </a:solidFill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tabLst>
                <a:tab pos="2481263" algn="l"/>
                <a:tab pos="541655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Boolean Algebra: another notation for logic </a:t>
            </a:r>
            <a:r>
              <a:rPr lang="en-US" dirty="0">
                <a:solidFill>
                  <a:srgbClr val="C00000"/>
                </a:solidFill>
              </a:rPr>
              <a:t>consisting of…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dirty="0"/>
              <a:t>a set of elements B = {0, 1}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dirty="0"/>
              <a:t>binary operations { + , • }   (OR,  AND)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dirty="0"/>
              <a:t>and a unary operation { ’ }  (NOT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2" descr="http://library.thinkquest.org/C0126120/boo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9264" y="1026341"/>
            <a:ext cx="2667000" cy="3238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1216325"/>
            <a:ext cx="3821502" cy="102654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5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Boolean Algebra</a:t>
            </a:r>
          </a:p>
        </p:txBody>
      </p:sp>
      <p:sp>
        <p:nvSpPr>
          <p:cNvPr id="34822" name="Rectangle 10"/>
          <p:cNvSpPr>
            <a:spLocks noGrp="1" noChangeArrowheads="1"/>
          </p:cNvSpPr>
          <p:nvPr>
            <p:ph idx="1"/>
          </p:nvPr>
        </p:nvSpPr>
        <p:spPr>
          <a:xfrm>
            <a:off x="405683" y="1291103"/>
            <a:ext cx="8699679" cy="5264971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r>
              <a:rPr lang="en-US" sz="3700" dirty="0">
                <a:solidFill>
                  <a:srgbClr val="C00000"/>
                </a:solidFill>
              </a:rPr>
              <a:t>Usual notation used in circuit design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r>
              <a:rPr lang="en-US" sz="3700" dirty="0">
                <a:solidFill>
                  <a:srgbClr val="C00000"/>
                </a:solidFill>
              </a:rPr>
              <a:t>Boolean algebra 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a set of elements B containing {0, 1}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binary operations { + , • 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and a unary operation { ’ 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such that the following axioms hold:</a:t>
            </a:r>
            <a:br>
              <a:rPr lang="en-US" sz="3400" dirty="0"/>
            </a:br>
            <a:endParaRPr lang="en-US" sz="3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endParaRPr lang="en-US" sz="3400" dirty="0"/>
          </a:p>
          <a:p>
            <a:pPr marL="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-111" charset="2"/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For any a, b, c in B:</a:t>
            </a:r>
            <a:br>
              <a:rPr lang="en-US" sz="2600" dirty="0"/>
            </a:br>
            <a:r>
              <a:rPr lang="en-US" sz="2600" dirty="0"/>
              <a:t>1. closure:	a + b  is in B	a • b  is in B</a:t>
            </a:r>
            <a:br>
              <a:rPr lang="en-US" sz="2600" dirty="0"/>
            </a:br>
            <a:r>
              <a:rPr lang="en-US" sz="2600" dirty="0"/>
              <a:t>2. commutativity:	a + b = b + a	a • b = b • a</a:t>
            </a:r>
            <a:br>
              <a:rPr lang="en-US" sz="2600" dirty="0"/>
            </a:br>
            <a:r>
              <a:rPr lang="en-US" sz="2600" dirty="0"/>
              <a:t>3. associativity:	a + (b + c) = (a + b) + c	a • (b • c) = (a • b) • c</a:t>
            </a:r>
            <a:br>
              <a:rPr lang="en-US" sz="2600" dirty="0"/>
            </a:br>
            <a:r>
              <a:rPr lang="en-US" sz="2600" dirty="0"/>
              <a:t>4. </a:t>
            </a:r>
            <a:r>
              <a:rPr lang="en-US" sz="2600" dirty="0" err="1"/>
              <a:t>distributivity</a:t>
            </a:r>
            <a:r>
              <a:rPr lang="en-US" sz="2600" dirty="0"/>
              <a:t>:	a + (b • c) = (a + b) • (a + c)	a • (b + c) = (a • b) + (a • c)</a:t>
            </a:r>
            <a:br>
              <a:rPr lang="en-US" sz="2600" dirty="0"/>
            </a:br>
            <a:r>
              <a:rPr lang="en-US" sz="2600" dirty="0"/>
              <a:t>5. identity:	a + 0 = a	a • 1 = a</a:t>
            </a:r>
            <a:br>
              <a:rPr lang="en-US" sz="2600" dirty="0"/>
            </a:br>
            <a:r>
              <a:rPr lang="en-US" sz="2600" dirty="0"/>
              <a:t>6. complementarity:	a + a’ = 1	a • a’ = 0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7. null:             	a + 1 = 1	a • 0  = 0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8. </a:t>
            </a:r>
            <a:r>
              <a:rPr lang="en-US" sz="2600" dirty="0" err="1"/>
              <a:t>idempotency</a:t>
            </a:r>
            <a:r>
              <a:rPr lang="en-US" sz="2600" dirty="0"/>
              <a:t>:	a + a = a	a • a = a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9. involution:    	(a’)’ = a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	</a:t>
            </a:r>
          </a:p>
        </p:txBody>
      </p:sp>
      <p:pic>
        <p:nvPicPr>
          <p:cNvPr id="410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4955" y="1313646"/>
            <a:ext cx="2180024" cy="2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0572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1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Combinational Logic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Sessions of Class: </a:t>
            </a:r>
          </a:p>
          <a:p>
            <a:pPr marL="0" indent="0">
              <a:buNone/>
            </a:pPr>
            <a:r>
              <a:rPr lang="en-US" sz="2800" dirty="0"/>
              <a:t>We would like to compute the number of lectures or quiz sections remaining </a:t>
            </a:r>
            <a:r>
              <a:rPr lang="en-US" sz="2800" i="1" dirty="0"/>
              <a:t>at the start </a:t>
            </a:r>
            <a:r>
              <a:rPr lang="en-US" sz="2800" dirty="0"/>
              <a:t>of a given day of the week.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Inputs:  </a:t>
            </a:r>
            <a:r>
              <a:rPr lang="en-US" dirty="0"/>
              <a:t>Day of the Week, Lecture/Section flag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Output:  </a:t>
            </a:r>
            <a:r>
              <a:rPr lang="en-US" dirty="0"/>
              <a:t>Number of sessions left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Examples: </a:t>
            </a:r>
            <a:r>
              <a:rPr lang="en-US" dirty="0">
                <a:solidFill>
                  <a:prstClr val="black"/>
                </a:solidFill>
              </a:rPr>
              <a:t>Input:  (Wednesday, Lecture)  Output: </a:t>
            </a:r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dirty="0"/>
              <a:t>	             </a:t>
            </a:r>
            <a:r>
              <a:rPr lang="en-US" sz="1800" dirty="0"/>
              <a:t> </a:t>
            </a:r>
            <a:r>
              <a:rPr lang="en-US" dirty="0"/>
              <a:t>Input:  (Monday, Section)        Output: 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8736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in Software</a:t>
            </a:r>
            <a:endParaRPr lang="en-US" i="1" dirty="0"/>
          </a:p>
        </p:txBody>
      </p:sp>
      <p:sp>
        <p:nvSpPr>
          <p:cNvPr id="6147" name="Rectangle 12"/>
          <p:cNvSpPr>
            <a:spLocks noGrp="1" noChangeArrowheads="1"/>
          </p:cNvSpPr>
          <p:nvPr>
            <p:ph idx="1"/>
          </p:nvPr>
        </p:nvSpPr>
        <p:spPr>
          <a:xfrm>
            <a:off x="324279" y="972718"/>
            <a:ext cx="10827598" cy="4588134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public int </a:t>
            </a:r>
            <a:r>
              <a:rPr lang="en-US" sz="1800" dirty="0" err="1">
                <a:latin typeface="Consolas"/>
                <a:cs typeface="Consolas"/>
              </a:rPr>
              <a:t>classesLeftInMorning</a:t>
            </a:r>
            <a:r>
              <a:rPr lang="en-US" sz="1800" dirty="0">
                <a:latin typeface="Consolas"/>
                <a:cs typeface="Consolas"/>
              </a:rPr>
              <a:t>(int weekday, </a:t>
            </a:r>
            <a:r>
              <a:rPr lang="en-US" sz="1800" dirty="0" err="1">
                <a:latin typeface="Consolas"/>
                <a:cs typeface="Consolas"/>
              </a:rPr>
              <a:t>boolean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isLecture</a:t>
            </a:r>
            <a:r>
              <a:rPr lang="en-US" sz="1800" dirty="0">
                <a:latin typeface="Consolas"/>
                <a:cs typeface="Consolas"/>
              </a:rPr>
              <a:t>) {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switch (weekday) {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case SUNDAY: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case MONDAY: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    return </a:t>
            </a:r>
            <a:r>
              <a:rPr lang="en-US" sz="1800" dirty="0" err="1">
                <a:latin typeface="Consolas"/>
                <a:cs typeface="Consolas"/>
              </a:rPr>
              <a:t>isLecture</a:t>
            </a:r>
            <a:r>
              <a:rPr lang="en-US" sz="1800" dirty="0">
                <a:latin typeface="Consolas"/>
                <a:cs typeface="Consolas"/>
              </a:rPr>
              <a:t> ? 3 : 1;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case TUESDAY: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case WEDNESDAY: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    return </a:t>
            </a:r>
            <a:r>
              <a:rPr lang="en-US" sz="1800" dirty="0" err="1">
                <a:latin typeface="Consolas"/>
                <a:cs typeface="Consolas"/>
              </a:rPr>
              <a:t>isLecture</a:t>
            </a:r>
            <a:r>
              <a:rPr lang="en-US" sz="1800" dirty="0">
                <a:latin typeface="Consolas"/>
                <a:cs typeface="Consolas"/>
              </a:rPr>
              <a:t> ? 2 : 1;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case THURSDAY: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    return </a:t>
            </a:r>
            <a:r>
              <a:rPr lang="en-US" sz="1800" dirty="0" err="1">
                <a:latin typeface="Consolas"/>
                <a:cs typeface="Consolas"/>
              </a:rPr>
              <a:t>isLecture</a:t>
            </a:r>
            <a:r>
              <a:rPr lang="en-US" sz="1800" dirty="0">
                <a:latin typeface="Consolas"/>
                <a:cs typeface="Consolas"/>
              </a:rPr>
              <a:t> ? 1 : 1;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case FRIDAY: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    return </a:t>
            </a:r>
            <a:r>
              <a:rPr lang="en-US" sz="1800" dirty="0" err="1">
                <a:latin typeface="Consolas"/>
                <a:cs typeface="Consolas"/>
              </a:rPr>
              <a:t>isLecture</a:t>
            </a:r>
            <a:r>
              <a:rPr lang="en-US" sz="1800" dirty="0">
                <a:latin typeface="Consolas"/>
                <a:cs typeface="Consolas"/>
              </a:rPr>
              <a:t> ? 1 : 0;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case SATURDAY: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    return </a:t>
            </a:r>
            <a:r>
              <a:rPr lang="en-US" sz="1800" dirty="0" err="1">
                <a:latin typeface="Consolas"/>
                <a:cs typeface="Consolas"/>
              </a:rPr>
              <a:t>isLecture</a:t>
            </a:r>
            <a:r>
              <a:rPr lang="en-US" sz="1800" dirty="0">
                <a:latin typeface="Consolas"/>
                <a:cs typeface="Consolas"/>
              </a:rPr>
              <a:t> ? 0 : 0;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889481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3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Implementation with Combinational Logic</a:t>
            </a:r>
          </a:p>
        </p:txBody>
      </p:sp>
      <p:sp>
        <p:nvSpPr>
          <p:cNvPr id="7171" name="Rectangle 32"/>
          <p:cNvSpPr>
            <a:spLocks noGrp="1" noChangeArrowheads="1"/>
          </p:cNvSpPr>
          <p:nvPr>
            <p:ph idx="1"/>
          </p:nvPr>
        </p:nvSpPr>
        <p:spPr>
          <a:xfrm>
            <a:off x="406758" y="1215418"/>
            <a:ext cx="8229600" cy="4530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dirty="0">
                <a:solidFill>
                  <a:srgbClr val="C00000"/>
                </a:solidFill>
              </a:rPr>
              <a:t>Encoding:</a:t>
            </a:r>
          </a:p>
          <a:p>
            <a:pPr lvl="1"/>
            <a:r>
              <a:rPr lang="en-US" sz="2200" dirty="0"/>
              <a:t>How many bits for each input/output?</a:t>
            </a:r>
          </a:p>
          <a:p>
            <a:pPr lvl="1"/>
            <a:r>
              <a:rPr lang="en-US" sz="2200" dirty="0"/>
              <a:t>Binary number for weekday</a:t>
            </a:r>
          </a:p>
          <a:p>
            <a:pPr lvl="1"/>
            <a:r>
              <a:rPr lang="en-US" sz="2200" dirty="0"/>
              <a:t>One bit for each possible output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64802" y="3156677"/>
            <a:ext cx="3520977" cy="2599083"/>
            <a:chOff x="4952601" y="3141372"/>
            <a:chExt cx="3520977" cy="2599083"/>
          </a:xfrm>
        </p:grpSpPr>
        <p:sp>
          <p:nvSpPr>
            <p:cNvPr id="7180" name="Rectangle 9"/>
            <p:cNvSpPr>
              <a:spLocks noChangeArrowheads="1"/>
            </p:cNvSpPr>
            <p:nvPr/>
          </p:nvSpPr>
          <p:spPr bwMode="auto">
            <a:xfrm>
              <a:off x="5244591" y="3938619"/>
              <a:ext cx="2503957" cy="901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1"/>
            <p:cNvSpPr>
              <a:spLocks noChangeShapeType="1"/>
            </p:cNvSpPr>
            <p:nvPr/>
          </p:nvSpPr>
          <p:spPr bwMode="auto">
            <a:xfrm>
              <a:off x="7354758" y="3468181"/>
              <a:ext cx="0" cy="452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>
              <a:off x="6128794" y="3486182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>
              <a:off x="5743152" y="3486182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>
              <a:off x="6514436" y="3486182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5"/>
            <p:cNvSpPr>
              <a:spLocks noChangeShapeType="1"/>
            </p:cNvSpPr>
            <p:nvPr/>
          </p:nvSpPr>
          <p:spPr bwMode="auto">
            <a:xfrm>
              <a:off x="6144217" y="4853198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>
              <a:off x="6801438" y="4853198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18"/>
            <p:cNvSpPr>
              <a:spLocks noChangeArrowheads="1"/>
            </p:cNvSpPr>
            <p:nvPr/>
          </p:nvSpPr>
          <p:spPr bwMode="auto">
            <a:xfrm>
              <a:off x="7017915" y="3153857"/>
              <a:ext cx="1455663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 err="1">
                  <a:solidFill>
                    <a:srgbClr val="000000"/>
                  </a:solidFill>
                  <a:latin typeface="Tahoma" pitchFamily="-111" charset="0"/>
                </a:rPr>
                <a:t>isLecture</a:t>
              </a:r>
              <a:endParaRPr lang="en-US" sz="1600" dirty="0">
                <a:solidFill>
                  <a:srgbClr val="000000"/>
                </a:solidFill>
                <a:latin typeface="Tahoma" pitchFamily="-111" charset="0"/>
              </a:endParaRPr>
            </a:p>
          </p:txBody>
        </p:sp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5220349" y="3141372"/>
              <a:ext cx="1797852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Weekday</a:t>
              </a:r>
            </a:p>
          </p:txBody>
        </p:sp>
        <p:sp>
          <p:nvSpPr>
            <p:cNvPr id="7191" name="Rectangle 20"/>
            <p:cNvSpPr>
              <a:spLocks noChangeArrowheads="1"/>
            </p:cNvSpPr>
            <p:nvPr/>
          </p:nvSpPr>
          <p:spPr bwMode="auto">
            <a:xfrm>
              <a:off x="4952601" y="5340405"/>
              <a:ext cx="115421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5571185" y="5327526"/>
              <a:ext cx="1156926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</a:t>
              </a:r>
            </a:p>
          </p:txBody>
        </p:sp>
        <p:sp>
          <p:nvSpPr>
            <p:cNvPr id="7193" name="Rectangle 22"/>
            <p:cNvSpPr>
              <a:spLocks noChangeArrowheads="1"/>
            </p:cNvSpPr>
            <p:nvPr/>
          </p:nvSpPr>
          <p:spPr bwMode="auto">
            <a:xfrm>
              <a:off x="6220259" y="5327526"/>
              <a:ext cx="115964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2</a:t>
              </a:r>
            </a:p>
          </p:txBody>
        </p:sp>
        <p:sp>
          <p:nvSpPr>
            <p:cNvPr id="7194" name="Rectangle 23"/>
            <p:cNvSpPr>
              <a:spLocks noChangeArrowheads="1"/>
            </p:cNvSpPr>
            <p:nvPr/>
          </p:nvSpPr>
          <p:spPr bwMode="auto">
            <a:xfrm>
              <a:off x="6858469" y="5327526"/>
              <a:ext cx="1156926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3</a:t>
              </a:r>
            </a:p>
          </p:txBody>
        </p:sp>
        <p:sp>
          <p:nvSpPr>
            <p:cNvPr id="7195" name="Line 24"/>
            <p:cNvSpPr>
              <a:spLocks noChangeShapeType="1"/>
            </p:cNvSpPr>
            <p:nvPr/>
          </p:nvSpPr>
          <p:spPr bwMode="auto">
            <a:xfrm>
              <a:off x="5524317" y="4840319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7417482" y="4851050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90060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3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Defining Our Inputs!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994169" y="3004943"/>
          <a:ext cx="315566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Weekday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Number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Binary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Sunday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(000)</a:t>
                      </a:r>
                      <a:r>
                        <a:rPr lang="en-US" sz="1800" baseline="-250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Monday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(001)</a:t>
                      </a:r>
                      <a:r>
                        <a:rPr lang="en-US" sz="1800" baseline="-250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Tuesday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(010)</a:t>
                      </a:r>
                      <a:r>
                        <a:rPr lang="en-US" sz="1800" baseline="-250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Wednesday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(011)</a:t>
                      </a:r>
                      <a:r>
                        <a:rPr lang="en-US" sz="1800" baseline="-250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Thursday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(100)</a:t>
                      </a:r>
                      <a:r>
                        <a:rPr lang="en-US" sz="1800" baseline="-250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Friday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(101)</a:t>
                      </a:r>
                      <a:r>
                        <a:rPr lang="en-US" sz="1800" baseline="-250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Saturday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(110)</a:t>
                      </a:r>
                      <a:r>
                        <a:rPr lang="en-US" sz="1800" baseline="-250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32"/>
          <p:cNvSpPr>
            <a:spLocks noGrp="1" noChangeArrowheads="1"/>
          </p:cNvSpPr>
          <p:nvPr>
            <p:ph idx="1"/>
          </p:nvPr>
        </p:nvSpPr>
        <p:spPr>
          <a:xfrm>
            <a:off x="406758" y="1215418"/>
            <a:ext cx="8229600" cy="4530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dirty="0">
                <a:solidFill>
                  <a:srgbClr val="C00000"/>
                </a:solidFill>
              </a:rPr>
              <a:t>Weekday Input:</a:t>
            </a:r>
          </a:p>
          <a:p>
            <a:pPr lvl="1"/>
            <a:r>
              <a:rPr lang="en-US" sz="2200" dirty="0"/>
              <a:t>Binary number for weekday</a:t>
            </a:r>
          </a:p>
          <a:p>
            <a:pPr lvl="1"/>
            <a:r>
              <a:rPr lang="en-US" sz="2200" dirty="0"/>
              <a:t>Sunday = 0, Monday = 1, …</a:t>
            </a:r>
          </a:p>
          <a:p>
            <a:pPr lvl="1"/>
            <a:r>
              <a:rPr lang="en-US" sz="2200" dirty="0"/>
              <a:t>We care about these in binary:</a:t>
            </a:r>
          </a:p>
        </p:txBody>
      </p:sp>
    </p:spTree>
    <p:extLst>
      <p:ext uri="{BB962C8B-B14F-4D97-AF65-F5344CB8AC3E}">
        <p14:creationId xmlns:p14="http://schemas.microsoft.com/office/powerpoint/2010/main" val="178706325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3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Converting to a Truth Table!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3553"/>
              </p:ext>
            </p:extLst>
          </p:nvPr>
        </p:nvGraphicFramePr>
        <p:xfrm>
          <a:off x="4412496" y="1126336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Weekday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isLecture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12"/>
          <p:cNvSpPr>
            <a:spLocks noGrp="1" noChangeArrowheads="1"/>
          </p:cNvSpPr>
          <p:nvPr>
            <p:ph idx="1"/>
          </p:nvPr>
        </p:nvSpPr>
        <p:spPr>
          <a:xfrm>
            <a:off x="358815" y="1300827"/>
            <a:ext cx="3599728" cy="2611416"/>
          </a:xfrm>
        </p:spPr>
        <p:txBody>
          <a:bodyPr/>
          <a:lstStyle/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SUNDAY or MONDAY:	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3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TUESDAY or WEDNESDAY: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2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THURSDAY: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1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FRIDAY: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1 : 0;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SATURDAY: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0 : 0;</a:t>
            </a:r>
          </a:p>
        </p:txBody>
      </p:sp>
    </p:spTree>
    <p:extLst>
      <p:ext uri="{BB962C8B-B14F-4D97-AF65-F5344CB8AC3E}">
        <p14:creationId xmlns:p14="http://schemas.microsoft.com/office/powerpoint/2010/main" val="37997174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3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Converting to a Truth Table!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55719"/>
              </p:ext>
            </p:extLst>
          </p:nvPr>
        </p:nvGraphicFramePr>
        <p:xfrm>
          <a:off x="4412496" y="1126336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Weekday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isLecture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12"/>
          <p:cNvSpPr>
            <a:spLocks noGrp="1" noChangeArrowheads="1"/>
          </p:cNvSpPr>
          <p:nvPr>
            <p:ph idx="1"/>
          </p:nvPr>
        </p:nvSpPr>
        <p:spPr>
          <a:xfrm>
            <a:off x="358815" y="1300827"/>
            <a:ext cx="3599728" cy="2611416"/>
          </a:xfrm>
        </p:spPr>
        <p:txBody>
          <a:bodyPr/>
          <a:lstStyle/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SUNDAY or MONDAY:	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3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TUESDAY or WEDNESDAY: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2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THURSDAY: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1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FRIDAY: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1 : 0;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SATURDAY: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0 : 0;</a:t>
            </a:r>
          </a:p>
        </p:txBody>
      </p:sp>
    </p:spTree>
    <p:extLst>
      <p:ext uri="{BB962C8B-B14F-4D97-AF65-F5344CB8AC3E}">
        <p14:creationId xmlns:p14="http://schemas.microsoft.com/office/powerpoint/2010/main" val="79037713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1)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4910078" y="975865"/>
            <a:ext cx="3776722" cy="940212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 err="1"/>
              <a:t>Let’s</a:t>
            </a:r>
            <a:r>
              <a:rPr lang="fr-FR" sz="1800" dirty="0"/>
              <a:t> </a:t>
            </a:r>
            <a:r>
              <a:rPr lang="fr-FR" sz="1800" dirty="0" err="1"/>
              <a:t>begin</a:t>
            </a:r>
            <a:r>
              <a:rPr lang="fr-FR" sz="1800" dirty="0"/>
              <a:t> by </a:t>
            </a:r>
            <a:r>
              <a:rPr lang="fr-FR" sz="1800" dirty="0" err="1"/>
              <a:t>finding</a:t>
            </a:r>
            <a:r>
              <a:rPr lang="fr-FR" sz="1800" dirty="0"/>
              <a:t> an expression for </a:t>
            </a:r>
            <a:r>
              <a:rPr lang="en-US" sz="1800" b="1" dirty="0"/>
              <a:t>c</a:t>
            </a:r>
            <a:r>
              <a:rPr lang="en-US" sz="1800" b="1" baseline="-25000" dirty="0"/>
              <a:t>3</a:t>
            </a:r>
            <a:r>
              <a:rPr lang="fr-FR" sz="1800" dirty="0"/>
              <a:t>. To do </a:t>
            </a:r>
            <a:r>
              <a:rPr lang="fr-FR" sz="1800" dirty="0" err="1"/>
              <a:t>this</a:t>
            </a:r>
            <a:r>
              <a:rPr lang="fr-FR" sz="1800" dirty="0"/>
              <a:t>, </a:t>
            </a:r>
            <a:r>
              <a:rPr lang="fr-FR" sz="1800" dirty="0" err="1"/>
              <a:t>we</a:t>
            </a:r>
            <a:r>
              <a:rPr lang="fr-FR" sz="1800" dirty="0"/>
              <a:t> look at the </a:t>
            </a:r>
            <a:r>
              <a:rPr lang="fr-FR" sz="1800" dirty="0" err="1"/>
              <a:t>rows</a:t>
            </a:r>
            <a:r>
              <a:rPr lang="fr-FR" sz="1800" dirty="0"/>
              <a:t> </a:t>
            </a:r>
            <a:r>
              <a:rPr lang="fr-FR" sz="1800" dirty="0" err="1"/>
              <a:t>where</a:t>
            </a:r>
            <a:r>
              <a:rPr lang="fr-FR" sz="1800" dirty="0"/>
              <a:t> </a:t>
            </a:r>
            <a:r>
              <a:rPr lang="en-US" sz="1800" b="1" dirty="0"/>
              <a:t>c</a:t>
            </a:r>
            <a:r>
              <a:rPr lang="en-US" sz="1800" b="1" baseline="-25000" dirty="0"/>
              <a:t>3</a:t>
            </a:r>
            <a:r>
              <a:rPr lang="fr-FR" sz="1800" dirty="0"/>
              <a:t> = 1 (</a:t>
            </a:r>
            <a:r>
              <a:rPr lang="fr-FR" sz="1800" dirty="0" err="1"/>
              <a:t>true</a:t>
            </a:r>
            <a:r>
              <a:rPr lang="fr-FR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384599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Proofs of Equivalence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81891" y="1278083"/>
            <a:ext cx="8229600" cy="32731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Franklin Gothic Medium" pitchFamily="34" charset="0"/>
              </a:rPr>
              <a:t>To show A is equivalent to B</a:t>
            </a:r>
          </a:p>
          <a:p>
            <a:pPr lvl="1"/>
            <a:r>
              <a:rPr lang="en-US" dirty="0">
                <a:latin typeface="Franklin Gothic Medium" pitchFamily="34" charset="0"/>
              </a:rPr>
              <a:t>Apply a series of logical equivalences to           sub-expressions to convert A to B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Franklin Gothic Medium" pitchFamily="34" charset="0"/>
              </a:rPr>
              <a:t>To show A is a tautology</a:t>
            </a:r>
          </a:p>
          <a:p>
            <a:pPr lvl="1"/>
            <a:r>
              <a:rPr lang="en-US" dirty="0">
                <a:latin typeface="Franklin Gothic Medium" pitchFamily="34" charset="0"/>
              </a:rPr>
              <a:t>Apply a series of logical equivalences to         sub-expressions to convert A to </a:t>
            </a:r>
            <a:r>
              <a:rPr lang="en-US" b="1" dirty="0">
                <a:latin typeface="Franklin Gothic Medium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18754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1)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0122" y="188407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0047" y="264519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492461" y="1721333"/>
            <a:ext cx="2447771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800" dirty="0"/>
              <a:t>DAY == SUN </a:t>
            </a:r>
            <a:r>
              <a:rPr lang="fr-FR" sz="1800"/>
              <a:t>&amp;&amp; L == 1</a:t>
            </a:r>
            <a:endParaRPr lang="fr-FR" sz="1800" dirty="0"/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5492462" y="2470341"/>
            <a:ext cx="2727850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800" dirty="0"/>
              <a:t>DAY == MON </a:t>
            </a:r>
            <a:r>
              <a:rPr lang="fr-FR" sz="1800"/>
              <a:t>&amp;&amp; L == 1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0901351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1)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0122" y="188407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0047" y="264519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492462" y="1721333"/>
            <a:ext cx="2727850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en-US" sz="1800" b="1" dirty="0"/>
              <a:t> </a:t>
            </a:r>
            <a:r>
              <a:rPr lang="fr-FR" sz="1800" dirty="0"/>
              <a:t>== </a:t>
            </a:r>
            <a:r>
              <a:rPr lang="en-US" sz="1800" dirty="0">
                <a:latin typeface="Consolas"/>
                <a:cs typeface="Consolas"/>
              </a:rPr>
              <a:t>000</a:t>
            </a:r>
            <a:r>
              <a:rPr lang="fr-FR" sz="1800" dirty="0"/>
              <a:t> &amp;&amp; L == 1</a:t>
            </a: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5492462" y="2470341"/>
            <a:ext cx="2727850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en-US" sz="1800" b="1" dirty="0"/>
              <a:t> </a:t>
            </a:r>
            <a:r>
              <a:rPr lang="fr-FR" sz="1800" dirty="0"/>
              <a:t>== </a:t>
            </a:r>
            <a:r>
              <a:rPr lang="en-US" sz="1800" dirty="0">
                <a:latin typeface="Consolas"/>
                <a:cs typeface="Consolas"/>
              </a:rPr>
              <a:t>001</a:t>
            </a:r>
            <a:r>
              <a:rPr lang="fr-FR" sz="1800" dirty="0"/>
              <a:t> &amp;&amp; L ==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9872" y="2970672"/>
            <a:ext cx="3113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Substituting DAY for the binary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798707622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1)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0122" y="188407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0047" y="264519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492462" y="1721333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dirty="0"/>
              <a:t> == </a:t>
            </a:r>
            <a:r>
              <a:rPr lang="en-US" sz="1500" dirty="0">
                <a:latin typeface="Consolas"/>
                <a:cs typeface="Consolas"/>
              </a:rPr>
              <a:t>0</a:t>
            </a:r>
            <a:r>
              <a:rPr lang="fr-FR" sz="1500" dirty="0"/>
              <a:t> &amp;&amp; 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dirty="0"/>
              <a:t> == </a:t>
            </a:r>
            <a:r>
              <a:rPr lang="en-US" sz="1500" dirty="0">
                <a:latin typeface="Consolas"/>
                <a:cs typeface="Consolas"/>
              </a:rPr>
              <a:t>0</a:t>
            </a:r>
            <a:r>
              <a:rPr lang="fr-FR" sz="1500" dirty="0"/>
              <a:t> &amp;&amp; 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dirty="0"/>
              <a:t> == </a:t>
            </a:r>
            <a:r>
              <a:rPr lang="en-US" sz="1500" dirty="0">
                <a:latin typeface="Consolas"/>
                <a:cs typeface="Consolas"/>
              </a:rPr>
              <a:t>0</a:t>
            </a:r>
            <a:r>
              <a:rPr lang="en-US" sz="1500" b="1" dirty="0"/>
              <a:t> </a:t>
            </a:r>
            <a:r>
              <a:rPr lang="fr-FR" sz="1500" dirty="0"/>
              <a:t>&amp;&amp; L == 1</a:t>
            </a: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5492462" y="2470341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dirty="0"/>
              <a:t> == </a:t>
            </a:r>
            <a:r>
              <a:rPr lang="en-US" sz="1500" dirty="0">
                <a:latin typeface="Consolas"/>
                <a:cs typeface="Consolas"/>
              </a:rPr>
              <a:t>0</a:t>
            </a:r>
            <a:r>
              <a:rPr lang="fr-FR" sz="1500" dirty="0"/>
              <a:t> &amp;&amp; 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dirty="0"/>
              <a:t> == </a:t>
            </a:r>
            <a:r>
              <a:rPr lang="en-US" sz="1500" dirty="0">
                <a:latin typeface="Consolas"/>
                <a:cs typeface="Consolas"/>
              </a:rPr>
              <a:t>0</a:t>
            </a:r>
            <a:r>
              <a:rPr lang="fr-FR" sz="1500" dirty="0"/>
              <a:t> &amp;&amp; 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dirty="0"/>
              <a:t> == </a:t>
            </a:r>
            <a:r>
              <a:rPr lang="en-US" sz="1500" dirty="0">
                <a:latin typeface="Consolas"/>
                <a:cs typeface="Consolas"/>
              </a:rPr>
              <a:t>1</a:t>
            </a:r>
            <a:r>
              <a:rPr lang="en-US" sz="1500" b="1" dirty="0"/>
              <a:t> </a:t>
            </a:r>
            <a:r>
              <a:rPr lang="fr-FR" sz="1500" dirty="0"/>
              <a:t>&amp;&amp; L ==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3771" y="2943733"/>
            <a:ext cx="3570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5923"/>
                </a:solidFill>
                <a:latin typeface="Franklin Gothic Medium"/>
                <a:cs typeface="Franklin Gothic Medium"/>
              </a:rPr>
              <a:t>Splitting up the bits of the day; so, we can write a formula.</a:t>
            </a:r>
            <a:endParaRPr lang="en-US" sz="2000" dirty="0">
              <a:solidFill>
                <a:srgbClr val="005923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8513812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1)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0122" y="188407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0047" y="264519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492462" y="1721333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5492462" y="2470341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3277" y="1904635"/>
            <a:ext cx="2268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Replacing </a:t>
            </a:r>
            <a:r>
              <a:rPr lang="en-US" sz="2000">
                <a:solidFill>
                  <a:srgbClr val="005923"/>
                </a:solidFill>
                <a:latin typeface="Franklin Gothic Medium"/>
                <a:cs typeface="Franklin Gothic Medium"/>
              </a:rPr>
              <a:t>with </a:t>
            </a:r>
            <a:r>
              <a:rPr lang="en-US" sz="2000" err="1">
                <a:solidFill>
                  <a:srgbClr val="005923"/>
                </a:solidFill>
                <a:latin typeface="Franklin Gothic Medium"/>
                <a:cs typeface="Franklin Gothic Medium"/>
              </a:rPr>
              <a:t>B</a:t>
            </a:r>
            <a:r>
              <a:rPr lang="en-US" sz="2000">
                <a:solidFill>
                  <a:srgbClr val="005923"/>
                </a:solidFill>
                <a:latin typeface="Franklin Gothic Medium"/>
                <a:cs typeface="Franklin Gothic Medium"/>
              </a:rPr>
              <a:t>oolean Algebra…</a:t>
            </a:r>
            <a:endParaRPr lang="en-US" sz="2000" dirty="0">
              <a:solidFill>
                <a:srgbClr val="005923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641394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1)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0122" y="188407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0047" y="264519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492462" y="1721333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5492462" y="2470341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6410" y="6284523"/>
            <a:ext cx="391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How do we combine them?</a:t>
            </a:r>
          </a:p>
        </p:txBody>
      </p:sp>
    </p:spTree>
    <p:extLst>
      <p:ext uri="{BB962C8B-B14F-4D97-AF65-F5344CB8AC3E}">
        <p14:creationId xmlns:p14="http://schemas.microsoft.com/office/powerpoint/2010/main" val="583341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1)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0122" y="188407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0047" y="264519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492462" y="1721333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5492462" y="2470341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0305" y="3030684"/>
            <a:ext cx="3911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Either situation causes </a:t>
            </a:r>
            <a:r>
              <a:rPr lang="en-US" sz="2000" b="1" dirty="0"/>
              <a:t>c</a:t>
            </a:r>
            <a:r>
              <a:rPr lang="en-US" sz="2000" b="1" baseline="-25000" dirty="0"/>
              <a:t>3 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to be true. So, we “or” them.</a:t>
            </a:r>
            <a:r>
              <a:rPr lang="en-US" sz="2000" b="1" baseline="-25000" dirty="0"/>
              <a:t> </a:t>
            </a:r>
            <a:endParaRPr lang="en-US" sz="2000" dirty="0">
              <a:solidFill>
                <a:srgbClr val="005923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3" name="Rectangle 22"/>
          <p:cNvSpPr txBox="1">
            <a:spLocks noChangeArrowheads="1"/>
          </p:cNvSpPr>
          <p:nvPr/>
        </p:nvSpPr>
        <p:spPr>
          <a:xfrm>
            <a:off x="5035262" y="386709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566708595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29146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3144269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389327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2)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4847486" y="1471504"/>
            <a:ext cx="3776722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Now, we </a:t>
            </a:r>
            <a:r>
              <a:rPr lang="en-US" sz="1800"/>
              <a:t>do </a:t>
            </a:r>
            <a:r>
              <a:rPr lang="en-US" sz="1800" b="1"/>
              <a:t>c</a:t>
            </a:r>
            <a:r>
              <a:rPr lang="en-US" sz="1800" b="1" baseline="-25000"/>
              <a:t>2</a:t>
            </a:r>
            <a:r>
              <a:rPr lang="en-US" sz="1800" b="1"/>
              <a:t>.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4910078" y="946512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0122" y="335382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0047" y="411493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95143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851629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6" y="132027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3" y="204613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0123" y="152983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0048" y="2267797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5323" y="2783569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59820" y="299312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5020" y="354152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59517" y="375107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4717" y="425956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9214" y="446912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5989" y="499287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3)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5366370" y="953172"/>
            <a:ext cx="3776722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Now, we do </a:t>
            </a:r>
            <a:r>
              <a:rPr lang="en-US" sz="1800" b="1" dirty="0"/>
              <a:t>c</a:t>
            </a:r>
            <a:r>
              <a:rPr lang="en-US" sz="1800" b="1" baseline="-25000" dirty="0"/>
              <a:t>1</a:t>
            </a:r>
            <a:r>
              <a:rPr lang="en-US" sz="1800" b="1" dirty="0"/>
              <a:t>: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5030544" y="5955205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030544" y="6246091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2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endParaRPr lang="fr-FR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0486" y="5202429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1601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851629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6" y="132027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3" y="204613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0123" y="152983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0048" y="2267797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5323" y="2783569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59820" y="299312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5020" y="354152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59517" y="375107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4717" y="425956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9214" y="446912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5989" y="499287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3)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5366370" y="953172"/>
            <a:ext cx="3776722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Now, we do </a:t>
            </a:r>
            <a:r>
              <a:rPr lang="en-US" sz="1800" b="1" dirty="0"/>
              <a:t>c</a:t>
            </a:r>
            <a:r>
              <a:rPr lang="en-US" sz="1800" b="1" baseline="-25000" dirty="0"/>
              <a:t>1</a:t>
            </a:r>
            <a:r>
              <a:rPr lang="en-US" sz="1800" b="1" dirty="0"/>
              <a:t>: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5030544" y="5955205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7" name="Rectangle 22"/>
          <p:cNvSpPr txBox="1">
            <a:spLocks noChangeArrowheads="1"/>
          </p:cNvSpPr>
          <p:nvPr/>
        </p:nvSpPr>
        <p:spPr>
          <a:xfrm>
            <a:off x="5492463" y="1367089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>
          <a:xfrm>
            <a:off x="5492463" y="209294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030544" y="6246091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2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endParaRPr lang="fr-FR" sz="1500" dirty="0"/>
          </a:p>
        </p:txBody>
      </p:sp>
      <p:sp>
        <p:nvSpPr>
          <p:cNvPr id="21" name="Rectangle 22"/>
          <p:cNvSpPr txBox="1">
            <a:spLocks noChangeArrowheads="1"/>
          </p:cNvSpPr>
          <p:nvPr/>
        </p:nvSpPr>
        <p:spPr>
          <a:xfrm>
            <a:off x="5492160" y="2830380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24" name="Rectangle 22"/>
          <p:cNvSpPr txBox="1">
            <a:spLocks noChangeArrowheads="1"/>
          </p:cNvSpPr>
          <p:nvPr/>
        </p:nvSpPr>
        <p:spPr>
          <a:xfrm>
            <a:off x="5491857" y="358833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0486" y="5202429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2"/>
          <p:cNvSpPr txBox="1">
            <a:spLocks noChangeArrowheads="1"/>
          </p:cNvSpPr>
          <p:nvPr/>
        </p:nvSpPr>
        <p:spPr>
          <a:xfrm>
            <a:off x="5502826" y="503968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2625" y="4259568"/>
            <a:ext cx="67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???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93474531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851629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6" y="132027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3" y="204613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0123" y="152983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0048" y="2267797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5323" y="2783569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59820" y="299312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5020" y="354152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59517" y="375107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4717" y="425956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9214" y="446912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5989" y="499287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3)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5366370" y="953172"/>
            <a:ext cx="3776722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Now, we do </a:t>
            </a:r>
            <a:r>
              <a:rPr lang="en-US" sz="1800" b="1" dirty="0"/>
              <a:t>c</a:t>
            </a:r>
            <a:r>
              <a:rPr lang="en-US" sz="1800" b="1" baseline="-25000" dirty="0"/>
              <a:t>1</a:t>
            </a:r>
            <a:r>
              <a:rPr lang="en-US" sz="1800" b="1" dirty="0"/>
              <a:t>: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5030544" y="5955205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7" name="Rectangle 22"/>
          <p:cNvSpPr txBox="1">
            <a:spLocks noChangeArrowheads="1"/>
          </p:cNvSpPr>
          <p:nvPr/>
        </p:nvSpPr>
        <p:spPr>
          <a:xfrm>
            <a:off x="5492463" y="1367089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>
          <a:xfrm>
            <a:off x="5492463" y="209294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030544" y="6246091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2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endParaRPr lang="fr-FR" sz="1500" dirty="0"/>
          </a:p>
        </p:txBody>
      </p:sp>
      <p:sp>
        <p:nvSpPr>
          <p:cNvPr id="21" name="Rectangle 22"/>
          <p:cNvSpPr txBox="1">
            <a:spLocks noChangeArrowheads="1"/>
          </p:cNvSpPr>
          <p:nvPr/>
        </p:nvSpPr>
        <p:spPr>
          <a:xfrm>
            <a:off x="5492160" y="2830380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24" name="Rectangle 22"/>
          <p:cNvSpPr txBox="1">
            <a:spLocks noChangeArrowheads="1"/>
          </p:cNvSpPr>
          <p:nvPr/>
        </p:nvSpPr>
        <p:spPr>
          <a:xfrm>
            <a:off x="5491857" y="358833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0486" y="5202429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2"/>
          <p:cNvSpPr txBox="1">
            <a:spLocks noChangeArrowheads="1"/>
          </p:cNvSpPr>
          <p:nvPr/>
        </p:nvSpPr>
        <p:spPr>
          <a:xfrm>
            <a:off x="5502826" y="503968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7" name="Rectangle 22"/>
          <p:cNvSpPr txBox="1">
            <a:spLocks noChangeArrowheads="1"/>
          </p:cNvSpPr>
          <p:nvPr/>
        </p:nvSpPr>
        <p:spPr>
          <a:xfrm>
            <a:off x="5531791" y="4293390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690650" y="3814225"/>
            <a:ext cx="2452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No matter what L is, we always say it’s 1.  So, we don’t need L in the expression.</a:t>
            </a:r>
          </a:p>
        </p:txBody>
      </p:sp>
    </p:spTree>
    <p:extLst>
      <p:ext uri="{BB962C8B-B14F-4D97-AF65-F5344CB8AC3E}">
        <p14:creationId xmlns:p14="http://schemas.microsoft.com/office/powerpoint/2010/main" val="77795432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Example: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Let A be</a:t>
                </a:r>
                <a:r>
                  <a:rPr lang="en-US" sz="2400" b="0" dirty="0">
                    <a:latin typeface="Franklin Gothic Medium"/>
                    <a:cs typeface="Franklin Gothic Medium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Our general proof looks like: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08" t="-3571" b="-1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∨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(                       )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ea typeface="Cambria Math" charset="0"/>
                    <a:cs typeface="Cambria Math" charset="0"/>
                  </a:rPr>
                  <a:t>			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(                       )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			     </a:t>
                </a:r>
                <a:r>
                  <a:rPr lang="en-US" sz="400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400" b="1" dirty="0">
                    <a:latin typeface="Franklin Gothic Medium"/>
                    <a:cs typeface="Franklin Gothic Medium"/>
                  </a:rPr>
                  <a:t> T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blipFill>
                <a:blip r:embed="rId4"/>
                <a:stretch>
                  <a:fillRect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6107"/>
            <a:ext cx="4512578" cy="268491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453189" y="1098694"/>
            <a:ext cx="1887411" cy="2496498"/>
            <a:chOff x="5453189" y="1098694"/>
            <a:chExt cx="1887411" cy="24964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065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851629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6" y="132027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3" y="204613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0123" y="152983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0048" y="2267797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5323" y="2783569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59820" y="299312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5020" y="354152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59517" y="375107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4717" y="425956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9214" y="446912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5989" y="499287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3)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5366370" y="953172"/>
            <a:ext cx="3776722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Now, we do </a:t>
            </a:r>
            <a:r>
              <a:rPr lang="en-US" sz="1800" b="1" dirty="0"/>
              <a:t>c</a:t>
            </a:r>
            <a:r>
              <a:rPr lang="en-US" sz="1800" b="1" baseline="-25000" dirty="0"/>
              <a:t>1</a:t>
            </a:r>
            <a:r>
              <a:rPr lang="en-US" sz="1800" b="1" dirty="0"/>
              <a:t>: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5030544" y="5558481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7" name="Rectangle 22"/>
          <p:cNvSpPr txBox="1">
            <a:spLocks noChangeArrowheads="1"/>
          </p:cNvSpPr>
          <p:nvPr/>
        </p:nvSpPr>
        <p:spPr>
          <a:xfrm>
            <a:off x="5492463" y="1367089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>
          <a:xfrm>
            <a:off x="5492463" y="209294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030544" y="5911772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2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endParaRPr lang="fr-FR" sz="1500" dirty="0"/>
          </a:p>
        </p:txBody>
      </p:sp>
      <p:sp>
        <p:nvSpPr>
          <p:cNvPr id="21" name="Rectangle 22"/>
          <p:cNvSpPr txBox="1">
            <a:spLocks noChangeArrowheads="1"/>
          </p:cNvSpPr>
          <p:nvPr/>
        </p:nvSpPr>
        <p:spPr>
          <a:xfrm>
            <a:off x="5492160" y="2830380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24" name="Rectangle 22"/>
          <p:cNvSpPr txBox="1">
            <a:spLocks noChangeArrowheads="1"/>
          </p:cNvSpPr>
          <p:nvPr/>
        </p:nvSpPr>
        <p:spPr>
          <a:xfrm>
            <a:off x="5491857" y="358833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0486" y="5202429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2"/>
          <p:cNvSpPr txBox="1">
            <a:spLocks noChangeArrowheads="1"/>
          </p:cNvSpPr>
          <p:nvPr/>
        </p:nvSpPr>
        <p:spPr>
          <a:xfrm>
            <a:off x="5502826" y="503968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7" name="Rectangle 22"/>
          <p:cNvSpPr txBox="1">
            <a:spLocks noChangeArrowheads="1"/>
          </p:cNvSpPr>
          <p:nvPr/>
        </p:nvSpPr>
        <p:spPr>
          <a:xfrm>
            <a:off x="5531791" y="4293390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690650" y="3814225"/>
            <a:ext cx="2452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No matter what L is, we always say it’s 1.  So, we don’t need L in the expression.</a:t>
            </a:r>
          </a:p>
        </p:txBody>
      </p:sp>
      <p:sp>
        <p:nvSpPr>
          <p:cNvPr id="31" name="Rectangle 22"/>
          <p:cNvSpPr txBox="1">
            <a:spLocks noChangeArrowheads="1"/>
          </p:cNvSpPr>
          <p:nvPr/>
        </p:nvSpPr>
        <p:spPr>
          <a:xfrm>
            <a:off x="548587" y="6243262"/>
            <a:ext cx="8387069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c</a:t>
            </a:r>
            <a:r>
              <a:rPr lang="en-US" sz="1500" b="1" baseline="-25000" dirty="0"/>
              <a:t>1 </a:t>
            </a:r>
            <a:r>
              <a:rPr lang="en-US" sz="1500" b="1" dirty="0"/>
              <a:t> = 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385948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411788" y="337352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5020" y="4652702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59517" y="486225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6292" y="5359170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70789" y="5568722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5989" y="574523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4)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5056774" y="4169597"/>
            <a:ext cx="1934335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Finally, </a:t>
            </a:r>
            <a:r>
              <a:rPr lang="en-US" sz="1800" dirty="0"/>
              <a:t>we </a:t>
            </a:r>
            <a:r>
              <a:rPr lang="en-US" sz="1800"/>
              <a:t>do </a:t>
            </a:r>
            <a:r>
              <a:rPr lang="en-US" sz="1800" b="1"/>
              <a:t>c</a:t>
            </a:r>
            <a:r>
              <a:rPr lang="en-US" sz="1800" b="1" baseline="-25000" dirty="0"/>
              <a:t>0</a:t>
            </a:r>
            <a:r>
              <a:rPr lang="en-US" sz="1800" b="1"/>
              <a:t>: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4770993" y="210352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4763720" y="1718774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2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endParaRPr lang="fr-FR" sz="1500" dirty="0"/>
          </a:p>
        </p:txBody>
      </p:sp>
      <p:sp>
        <p:nvSpPr>
          <p:cNvPr id="24" name="Rectangle 22"/>
          <p:cNvSpPr txBox="1">
            <a:spLocks noChangeArrowheads="1"/>
          </p:cNvSpPr>
          <p:nvPr/>
        </p:nvSpPr>
        <p:spPr>
          <a:xfrm>
            <a:off x="5491857" y="468793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0486" y="5954789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2"/>
          <p:cNvSpPr txBox="1">
            <a:spLocks noChangeArrowheads="1"/>
          </p:cNvSpPr>
          <p:nvPr/>
        </p:nvSpPr>
        <p:spPr>
          <a:xfrm>
            <a:off x="5502826" y="5803623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endParaRPr lang="fr-FR" sz="1500" dirty="0"/>
          </a:p>
        </p:txBody>
      </p:sp>
      <p:sp>
        <p:nvSpPr>
          <p:cNvPr id="27" name="Rectangle 22"/>
          <p:cNvSpPr txBox="1">
            <a:spLocks noChangeArrowheads="1"/>
          </p:cNvSpPr>
          <p:nvPr/>
        </p:nvSpPr>
        <p:spPr>
          <a:xfrm>
            <a:off x="5502826" y="5373366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31" name="Rectangle 22"/>
          <p:cNvSpPr txBox="1">
            <a:spLocks noChangeArrowheads="1"/>
          </p:cNvSpPr>
          <p:nvPr/>
        </p:nvSpPr>
        <p:spPr>
          <a:xfrm>
            <a:off x="4763720" y="898513"/>
            <a:ext cx="3658811" cy="8492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c</a:t>
            </a:r>
            <a:r>
              <a:rPr lang="en-US" sz="1500" b="1" baseline="-25000" dirty="0"/>
              <a:t>1 </a:t>
            </a:r>
            <a:r>
              <a:rPr lang="en-US" sz="1500" b="1" dirty="0"/>
              <a:t> = 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</a:t>
            </a:r>
          </a:p>
          <a:p>
            <a:pPr marL="0" indent="0">
              <a:buNone/>
            </a:pPr>
            <a:r>
              <a:rPr lang="fr-FR" sz="1500" b="1" dirty="0">
                <a:solidFill>
                  <a:srgbClr val="C00000"/>
                </a:solidFill>
              </a:rPr>
              <a:t>       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</a:t>
            </a:r>
          </a:p>
          <a:p>
            <a:pPr marL="0" indent="0">
              <a:buNone/>
            </a:pPr>
            <a:r>
              <a:rPr lang="fr-FR" sz="1500" b="1" dirty="0">
                <a:solidFill>
                  <a:srgbClr val="C00000"/>
                </a:solidFill>
              </a:rPr>
              <a:t>       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00093959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4)</a:t>
            </a:r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654141" y="2059754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</a:t>
            </a:r>
            <a:r>
              <a:rPr lang="en-US" sz="1600" b="1" baseline="-25000" dirty="0"/>
              <a:t>3 </a:t>
            </a:r>
            <a:r>
              <a:rPr lang="en-US" sz="1600" b="1" dirty="0"/>
              <a:t> = 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  <a:r>
              <a:rPr lang="fr-FR" sz="1600" b="1" dirty="0">
                <a:solidFill>
                  <a:srgbClr val="C00000"/>
                </a:solidFill>
              </a:rPr>
              <a:t> 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654141" y="1698818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</a:t>
            </a:r>
            <a:r>
              <a:rPr lang="en-US" sz="1600" b="1" baseline="-25000" dirty="0"/>
              <a:t>2 </a:t>
            </a:r>
            <a:r>
              <a:rPr lang="en-US" sz="1600" b="1" dirty="0"/>
              <a:t> = 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  <a:r>
              <a:rPr lang="fr-FR" sz="1600" b="1" dirty="0">
                <a:solidFill>
                  <a:srgbClr val="C00000"/>
                </a:solidFill>
              </a:rPr>
              <a:t> 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</a:p>
        </p:txBody>
      </p:sp>
      <p:sp>
        <p:nvSpPr>
          <p:cNvPr id="31" name="Rectangle 22"/>
          <p:cNvSpPr txBox="1">
            <a:spLocks noChangeArrowheads="1"/>
          </p:cNvSpPr>
          <p:nvPr/>
        </p:nvSpPr>
        <p:spPr>
          <a:xfrm>
            <a:off x="654141" y="1343290"/>
            <a:ext cx="8576839" cy="3241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c</a:t>
            </a:r>
            <a:r>
              <a:rPr lang="en-US" sz="1500" b="1" baseline="-25000" dirty="0"/>
              <a:t>1 </a:t>
            </a:r>
            <a:r>
              <a:rPr lang="en-US" sz="1500" b="1" dirty="0"/>
              <a:t> = 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>
          <a:xfrm>
            <a:off x="654141" y="993236"/>
            <a:ext cx="4161571" cy="3186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</a:t>
            </a:r>
            <a:r>
              <a:rPr lang="en-US" sz="1600" b="1" baseline="-25000" dirty="0"/>
              <a:t>0 </a:t>
            </a:r>
            <a:r>
              <a:rPr lang="en-US" sz="1600" b="1" dirty="0"/>
              <a:t> = d</a:t>
            </a:r>
            <a:r>
              <a:rPr lang="en-US" sz="16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C00000"/>
                </a:solidFill>
              </a:rPr>
              <a:t>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C00000"/>
                </a:solidFill>
              </a:rPr>
              <a:t>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endParaRPr lang="fr-FR" sz="1600" dirty="0"/>
          </a:p>
          <a:p>
            <a:pPr marL="0" indent="0">
              <a:buNone/>
            </a:pPr>
            <a:endParaRPr lang="fr-FR" sz="15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663774" y="3122838"/>
            <a:ext cx="4557572" cy="3123500"/>
            <a:chOff x="344394" y="1956444"/>
            <a:chExt cx="5456331" cy="3892162"/>
          </a:xfrm>
        </p:grpSpPr>
        <p:sp>
          <p:nvSpPr>
            <p:cNvPr id="21" name="TextBox 20"/>
            <p:cNvSpPr txBox="1"/>
            <p:nvPr/>
          </p:nvSpPr>
          <p:spPr>
            <a:xfrm>
              <a:off x="344394" y="2057400"/>
              <a:ext cx="669202" cy="57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d</a:t>
              </a:r>
              <a:r>
                <a:rPr lang="en-US" sz="2400" baseline="-250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97481" y="2057400"/>
              <a:ext cx="25988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55297" y="4759095"/>
              <a:ext cx="387152" cy="1089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4394" y="2970710"/>
              <a:ext cx="669202" cy="57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d</a:t>
              </a:r>
              <a:r>
                <a:rPr lang="en-US" sz="2400" baseline="-250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4394" y="3884021"/>
              <a:ext cx="577294" cy="57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d</a:t>
              </a:r>
              <a:r>
                <a:rPr lang="en-US" sz="2400" baseline="-250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4394" y="4797330"/>
              <a:ext cx="55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L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042851" y="4196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Elbow Connector 37"/>
            <p:cNvCxnSpPr/>
            <p:nvPr/>
          </p:nvCxnSpPr>
          <p:spPr>
            <a:xfrm>
              <a:off x="4228206" y="2779776"/>
              <a:ext cx="107619" cy="5297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917127" y="1956444"/>
              <a:ext cx="4811095" cy="2617891"/>
              <a:chOff x="917127" y="1956444"/>
              <a:chExt cx="4811095" cy="261789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21688" y="2869754"/>
                <a:ext cx="1219802" cy="663575"/>
                <a:chOff x="921688" y="2869754"/>
                <a:chExt cx="1219802" cy="663575"/>
              </a:xfrm>
            </p:grpSpPr>
            <p:pic>
              <p:nvPicPr>
                <p:cNvPr id="92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286975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304003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917127" y="3910760"/>
                <a:ext cx="1219802" cy="663575"/>
                <a:chOff x="917127" y="3910760"/>
                <a:chExt cx="1219802" cy="663575"/>
              </a:xfrm>
            </p:grpSpPr>
            <p:pic>
              <p:nvPicPr>
                <p:cNvPr id="90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7127" y="3910760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77011" y="4081038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921688" y="1956444"/>
                <a:ext cx="1219802" cy="663575"/>
                <a:chOff x="921688" y="1956444"/>
                <a:chExt cx="1219802" cy="663575"/>
              </a:xfrm>
            </p:grpSpPr>
            <p:pic>
              <p:nvPicPr>
                <p:cNvPr id="88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195644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212672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324736" y="3150339"/>
                <a:ext cx="1403486" cy="632725"/>
                <a:chOff x="4324736" y="3150339"/>
                <a:chExt cx="1403486" cy="632725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327888" y="3150339"/>
                  <a:ext cx="1400334" cy="632725"/>
                  <a:chOff x="2449764" y="5554436"/>
                  <a:chExt cx="1400334" cy="663575"/>
                </a:xfrm>
              </p:grpSpPr>
              <p:pic>
                <p:nvPicPr>
                  <p:cNvPr id="86" name="Picture 50" descr="o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49764" y="5554436"/>
                    <a:ext cx="1400334" cy="6635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7" name="Text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1401" y="5725890"/>
                    <a:ext cx="45397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 dirty="0"/>
                      <a:t>OR</a:t>
                    </a:r>
                  </a:p>
                </p:txBody>
              </p:sp>
            </p:grpSp>
            <p:sp>
              <p:nvSpPr>
                <p:cNvPr id="84" name="Oval 83"/>
                <p:cNvSpPr/>
                <p:nvPr/>
              </p:nvSpPr>
              <p:spPr>
                <a:xfrm>
                  <a:off x="4324736" y="3615854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4335825" y="3304958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2808704" y="2305599"/>
                <a:ext cx="1422343" cy="948353"/>
                <a:chOff x="2808704" y="2305599"/>
                <a:chExt cx="1422343" cy="948353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2808704" y="2305599"/>
                  <a:ext cx="1419502" cy="948353"/>
                  <a:chOff x="2584748" y="4511189"/>
                  <a:chExt cx="1419502" cy="585802"/>
                </a:xfrm>
              </p:grpSpPr>
              <p:pic>
                <p:nvPicPr>
                  <p:cNvPr id="81" name="Picture 49" descr="and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84748" y="4511189"/>
                    <a:ext cx="1419502" cy="5858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2" name="Text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681" y="4709031"/>
                    <a:ext cx="574196" cy="190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 dirty="0"/>
                      <a:t>AND</a:t>
                    </a:r>
                  </a:p>
                </p:txBody>
              </p:sp>
            </p:grp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2813727" y="2538057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>
                  <a:spLocks noChangeAspect="1"/>
                </p:cNvSpPr>
                <p:nvPr/>
              </p:nvSpPr>
              <p:spPr>
                <a:xfrm>
                  <a:off x="2813727" y="300440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>
                  <a:spLocks noChangeAspect="1"/>
                </p:cNvSpPr>
                <p:nvPr/>
              </p:nvSpPr>
              <p:spPr>
                <a:xfrm>
                  <a:off x="4221903" y="278494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2808704" y="2779771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816286" y="3172865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/>
                <p:cNvSpPr>
                  <a:spLocks noChangeAspect="1"/>
                </p:cNvSpPr>
                <p:nvPr/>
              </p:nvSpPr>
              <p:spPr>
                <a:xfrm>
                  <a:off x="2813727" y="3159849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>
                  <a:spLocks noChangeAspect="1"/>
                </p:cNvSpPr>
                <p:nvPr/>
              </p:nvSpPr>
              <p:spPr>
                <a:xfrm>
                  <a:off x="2813727" y="2784945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840974" y="3546895"/>
                <a:ext cx="1422343" cy="948353"/>
                <a:chOff x="2840974" y="3546895"/>
                <a:chExt cx="1422343" cy="948353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2840974" y="3546895"/>
                  <a:ext cx="1419502" cy="948353"/>
                  <a:chOff x="2584748" y="4511187"/>
                  <a:chExt cx="1419502" cy="585802"/>
                </a:xfrm>
              </p:grpSpPr>
              <p:pic>
                <p:nvPicPr>
                  <p:cNvPr id="71" name="Picture 49" descr="and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84748" y="4511187"/>
                    <a:ext cx="1419502" cy="5858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2" name="Text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681" y="4709031"/>
                    <a:ext cx="574196" cy="190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 dirty="0"/>
                      <a:t>AND</a:t>
                    </a:r>
                  </a:p>
                </p:txBody>
              </p:sp>
            </p:grp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842846" y="3776204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2851990" y="4242548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4254173" y="402624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840974" y="4021070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848556" y="4414164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/>
                <p:cNvSpPr>
                  <a:spLocks noChangeAspect="1"/>
                </p:cNvSpPr>
                <p:nvPr/>
              </p:nvSpPr>
              <p:spPr>
                <a:xfrm>
                  <a:off x="2851990" y="4407140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>
                  <a:spLocks noChangeAspect="1"/>
                </p:cNvSpPr>
                <p:nvPr/>
              </p:nvSpPr>
              <p:spPr>
                <a:xfrm>
                  <a:off x="2842846" y="402309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0" name="Elbow Connector 39"/>
            <p:cNvCxnSpPr/>
            <p:nvPr/>
          </p:nvCxnSpPr>
          <p:spPr>
            <a:xfrm flipV="1">
              <a:off x="900113" y="4414164"/>
              <a:ext cx="1961021" cy="613999"/>
            </a:xfrm>
            <a:prstGeom prst="bentConnector3">
              <a:avLst>
                <a:gd name="adj1" fmla="val 86672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5400000" flipH="1" flipV="1">
              <a:off x="1716677" y="3885393"/>
              <a:ext cx="1818021" cy="376079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391928" y="49824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136929" y="4242548"/>
              <a:ext cx="715061" cy="457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065925" y="31558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lbow Connector 44"/>
            <p:cNvCxnSpPr/>
            <p:nvPr/>
          </p:nvCxnSpPr>
          <p:spPr>
            <a:xfrm rot="16200000" flipH="1">
              <a:off x="2087044" y="3271861"/>
              <a:ext cx="780403" cy="731201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527479" y="225847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/>
            <p:nvPr/>
          </p:nvCxnSpPr>
          <p:spPr>
            <a:xfrm>
              <a:off x="2618919" y="2304192"/>
              <a:ext cx="194808" cy="23843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>
              <a:off x="2618919" y="2304192"/>
              <a:ext cx="223927" cy="1476584"/>
            </a:xfrm>
            <a:prstGeom prst="bentConnector3">
              <a:avLst>
                <a:gd name="adj1" fmla="val -1805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141490" y="2288232"/>
              <a:ext cx="477429" cy="159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 flipH="1" flipV="1">
              <a:off x="2272152" y="2619270"/>
              <a:ext cx="376045" cy="697059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V="1">
              <a:off x="1383484" y="3008973"/>
              <a:ext cx="1430243" cy="707447"/>
            </a:xfrm>
            <a:prstGeom prst="bentConnector3">
              <a:avLst>
                <a:gd name="adj1" fmla="val 62653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1374340" y="3711848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Elbow Connector 52"/>
            <p:cNvCxnSpPr/>
            <p:nvPr/>
          </p:nvCxnSpPr>
          <p:spPr>
            <a:xfrm rot="5400000" flipH="1" flipV="1">
              <a:off x="991252" y="3813740"/>
              <a:ext cx="480407" cy="285769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023360" y="4005072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Elbow Connector 54"/>
            <p:cNvCxnSpPr/>
            <p:nvPr/>
          </p:nvCxnSpPr>
          <p:spPr>
            <a:xfrm flipV="1">
              <a:off x="4260476" y="3620426"/>
              <a:ext cx="64260" cy="400646"/>
            </a:xfrm>
            <a:prstGeom prst="bentConnector3">
              <a:avLst>
                <a:gd name="adj1" fmla="val 9446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5485281" y="3309530"/>
              <a:ext cx="315444" cy="327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893646" y="2664853"/>
            <a:ext cx="272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Here’s c</a:t>
            </a:r>
            <a:r>
              <a:rPr lang="en-US" sz="2000" baseline="-25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3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as </a:t>
            </a:r>
            <a:r>
              <a:rPr lang="en-US" sz="2000">
                <a:solidFill>
                  <a:srgbClr val="005923"/>
                </a:solidFill>
                <a:latin typeface="Franklin Gothic Medium"/>
                <a:cs typeface="Franklin Gothic Medium"/>
              </a:rPr>
              <a:t>a circuit:</a:t>
            </a:r>
            <a:endParaRPr lang="en-US" sz="2000" dirty="0">
              <a:solidFill>
                <a:srgbClr val="005923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5194238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Boolean Algebra</a:t>
            </a:r>
          </a:p>
        </p:txBody>
      </p:sp>
      <p:sp>
        <p:nvSpPr>
          <p:cNvPr id="34822" name="Rectangle 10"/>
          <p:cNvSpPr>
            <a:spLocks noGrp="1" noChangeArrowheads="1"/>
          </p:cNvSpPr>
          <p:nvPr>
            <p:ph idx="1"/>
          </p:nvPr>
        </p:nvSpPr>
        <p:spPr>
          <a:xfrm>
            <a:off x="405683" y="1291103"/>
            <a:ext cx="8699679" cy="5264971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r>
              <a:rPr lang="en-US" sz="3700" dirty="0">
                <a:solidFill>
                  <a:srgbClr val="C00000"/>
                </a:solidFill>
              </a:rPr>
              <a:t>Usual notation used in circuit design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r>
              <a:rPr lang="en-US" sz="3700" dirty="0">
                <a:solidFill>
                  <a:srgbClr val="C00000"/>
                </a:solidFill>
              </a:rPr>
              <a:t>Boolean algebra 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a set of elements B containing {0, 1}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binary operations { + , • 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and a unary operation { ’ 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such that the following axioms hold:</a:t>
            </a:r>
            <a:br>
              <a:rPr lang="en-US" sz="3400" dirty="0"/>
            </a:br>
            <a:endParaRPr lang="en-US" sz="3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endParaRPr lang="en-US" sz="3400" dirty="0"/>
          </a:p>
          <a:p>
            <a:pPr marL="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-111" charset="2"/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For any a, b, c in B:</a:t>
            </a:r>
            <a:br>
              <a:rPr lang="en-US" sz="2600" dirty="0"/>
            </a:br>
            <a:r>
              <a:rPr lang="en-US" sz="2600" dirty="0"/>
              <a:t>1. closure:	a + b  is in B	a • b  is in B</a:t>
            </a:r>
            <a:br>
              <a:rPr lang="en-US" sz="2600" dirty="0"/>
            </a:br>
            <a:r>
              <a:rPr lang="en-US" sz="2600" dirty="0"/>
              <a:t>2. commutativity:	a + b = b + a	a • b = b • a</a:t>
            </a:r>
            <a:br>
              <a:rPr lang="en-US" sz="2600" dirty="0"/>
            </a:br>
            <a:r>
              <a:rPr lang="en-US" sz="2600" dirty="0"/>
              <a:t>3. associativity:	a + (b + c) = (a + b) + c	a • (b • c) = (a • b) • c</a:t>
            </a:r>
            <a:br>
              <a:rPr lang="en-US" sz="2600" dirty="0"/>
            </a:br>
            <a:r>
              <a:rPr lang="en-US" sz="2600" dirty="0"/>
              <a:t>4. </a:t>
            </a:r>
            <a:r>
              <a:rPr lang="en-US" sz="2600" dirty="0" err="1"/>
              <a:t>distributivity</a:t>
            </a:r>
            <a:r>
              <a:rPr lang="en-US" sz="2600" dirty="0"/>
              <a:t>:	a + (b • c) = (a + b) • (a + c)	a • (b + c) = (a • b) + (a • c)</a:t>
            </a:r>
            <a:br>
              <a:rPr lang="en-US" sz="2600" dirty="0"/>
            </a:br>
            <a:r>
              <a:rPr lang="en-US" sz="2600" dirty="0"/>
              <a:t>5. identity:	a + 0 = a	a • 1 = a</a:t>
            </a:r>
            <a:br>
              <a:rPr lang="en-US" sz="2600" dirty="0"/>
            </a:br>
            <a:r>
              <a:rPr lang="en-US" sz="2600" dirty="0"/>
              <a:t>6. complementarity:	a + a’ = 1	a • a’ = 0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7. null:             	a + 1 = 1	a • 0  = 0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8. </a:t>
            </a:r>
            <a:r>
              <a:rPr lang="en-US" sz="2600" dirty="0" err="1"/>
              <a:t>idempotency</a:t>
            </a:r>
            <a:r>
              <a:rPr lang="en-US" sz="2600" dirty="0"/>
              <a:t>:	a + a = a	a • a = a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9. involution:    	(a’)’ = a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	</a:t>
            </a:r>
          </a:p>
        </p:txBody>
      </p:sp>
      <p:pic>
        <p:nvPicPr>
          <p:cNvPr id="410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4955" y="1313646"/>
            <a:ext cx="2180024" cy="2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690653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523999"/>
            <a:ext cx="8686800" cy="4632101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uniting:</a:t>
            </a:r>
            <a:br>
              <a:rPr lang="en-US" sz="1800" dirty="0"/>
            </a:br>
            <a:r>
              <a:rPr lang="en-US" sz="1800" dirty="0"/>
              <a:t>	10.   a • b + a • b’ = a	10D.   (a + b) • (a + b’) = a</a:t>
            </a:r>
          </a:p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absorption:</a:t>
            </a:r>
            <a:br>
              <a:rPr lang="en-US" sz="1800" dirty="0"/>
            </a:br>
            <a:r>
              <a:rPr lang="en-US" sz="1800" dirty="0"/>
              <a:t>	11. a + a • b = a	11D.  a • (a + b) = a</a:t>
            </a:r>
            <a:br>
              <a:rPr lang="en-US" sz="1800" dirty="0"/>
            </a:br>
            <a:r>
              <a:rPr lang="en-US" sz="1800" dirty="0"/>
              <a:t>	12. (a + b’) • b = a • b	12D. (a • b’) + b = a + b</a:t>
            </a:r>
          </a:p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factoring:</a:t>
            </a:r>
            <a:br>
              <a:rPr lang="en-US" sz="1800" dirty="0"/>
            </a:br>
            <a:r>
              <a:rPr lang="en-US" sz="1800" dirty="0"/>
              <a:t>	13. (a + b) • (a’ + c) =	13D. a • b + a’ • c = </a:t>
            </a:r>
            <a:br>
              <a:rPr lang="en-US" sz="1800" dirty="0"/>
            </a:br>
            <a:r>
              <a:rPr lang="en-US" sz="1800" dirty="0"/>
              <a:t>                               a • c + a’ • b	                    (a + c) • (a’ + b)</a:t>
            </a:r>
          </a:p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consensus:</a:t>
            </a:r>
            <a:br>
              <a:rPr lang="en-US" sz="1800" dirty="0"/>
            </a:br>
            <a:r>
              <a:rPr lang="en-US" sz="1800" dirty="0"/>
              <a:t>	14. (a • b) + (b • c) + (a’ • c) =	14D. (a + b) • (b + c) • (a’ + c) =</a:t>
            </a:r>
            <a:br>
              <a:rPr lang="en-US" sz="1800" dirty="0"/>
            </a:br>
            <a:r>
              <a:rPr lang="en-US" sz="1800" dirty="0"/>
              <a:t>	             a • b + a’ • c	               (a + b) • (a’ + c)</a:t>
            </a:r>
          </a:p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de Morgan’s:</a:t>
            </a:r>
            <a:br>
              <a:rPr lang="en-US" sz="1800" dirty="0"/>
            </a:br>
            <a:r>
              <a:rPr lang="en-US" sz="1800" dirty="0"/>
              <a:t>	15. (a + b + ...)’ = a’ • b’ • ...	15D. (a • b • ...)’ = a’ + b’ + ...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>
              <a:defRPr/>
            </a:pPr>
            <a:r>
              <a:rPr lang="en-US" dirty="0"/>
              <a:t>Simplification using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1279382659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c3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•d0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•L  +  d2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•d0•L</a:t>
            </a:r>
          </a:p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    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•(d0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  +  d0)•L</a:t>
            </a:r>
          </a:p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    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•1•L</a:t>
            </a:r>
          </a:p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    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•L</a:t>
            </a:r>
          </a:p>
          <a:p>
            <a:pPr marL="0" lvl="0" indent="0">
              <a:buNone/>
            </a:pPr>
            <a:endParaRPr lang="fr-FR" sz="1900" dirty="0">
              <a:solidFill>
                <a:srgbClr val="C00000"/>
              </a:solidFill>
            </a:endParaRPr>
          </a:p>
          <a:p>
            <a:pPr marL="0" lvl="0" indent="0">
              <a:buNone/>
            </a:pPr>
            <a:endParaRPr lang="en-US" sz="19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using Boolean Algebra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4526" y="5635612"/>
            <a:ext cx="387152" cy="1089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533623" y="2832961"/>
            <a:ext cx="5456331" cy="3302551"/>
            <a:chOff x="1533623" y="2832961"/>
            <a:chExt cx="5456331" cy="3302551"/>
          </a:xfrm>
        </p:grpSpPr>
        <p:grpSp>
          <p:nvGrpSpPr>
            <p:cNvPr id="35" name="Group 34"/>
            <p:cNvGrpSpPr/>
            <p:nvPr/>
          </p:nvGrpSpPr>
          <p:grpSpPr>
            <a:xfrm>
              <a:off x="3997933" y="3182116"/>
              <a:ext cx="1422343" cy="948353"/>
              <a:chOff x="2808704" y="2305599"/>
              <a:chExt cx="1422343" cy="948353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808704" y="2305599"/>
                <a:ext cx="1419502" cy="948353"/>
                <a:chOff x="2584748" y="4511189"/>
                <a:chExt cx="1419502" cy="585802"/>
              </a:xfrm>
            </p:grpSpPr>
            <p:pic>
              <p:nvPicPr>
                <p:cNvPr id="55" name="Picture 49" descr="and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84748" y="4511189"/>
                  <a:ext cx="1419502" cy="5858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6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2961681" y="4709031"/>
                  <a:ext cx="574196" cy="190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AND</a:t>
                  </a:r>
                </a:p>
              </p:txBody>
            </p:sp>
          </p:grp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2813727" y="2538057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813727" y="300440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4221903" y="2784942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2808704" y="2779771"/>
                <a:ext cx="366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2813727" y="3159849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2813727" y="2784945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533623" y="2832961"/>
              <a:ext cx="5456331" cy="3302551"/>
              <a:chOff x="1533623" y="2832961"/>
              <a:chExt cx="5456331" cy="3302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33623" y="2933917"/>
                <a:ext cx="669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ea typeface="Cambria Math" pitchFamily="18" charset="0"/>
                    <a:cs typeface="Franklin Gothic Medium"/>
                  </a:rPr>
                  <a:t>d2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86710" y="2933917"/>
                <a:ext cx="259884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533623" y="3847227"/>
                <a:ext cx="669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ea typeface="Cambria Math" pitchFamily="18" charset="0"/>
                    <a:cs typeface="Franklin Gothic Medium"/>
                  </a:rPr>
                  <a:t>d1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33623" y="5673847"/>
                <a:ext cx="5557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ea typeface="Cambria Math" pitchFamily="18" charset="0"/>
                    <a:cs typeface="Franklin Gothic Medium"/>
                  </a:rPr>
                  <a:t>L</a:t>
                </a: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2110917" y="3746271"/>
                <a:ext cx="1219802" cy="663575"/>
                <a:chOff x="921688" y="2869754"/>
                <a:chExt cx="1219802" cy="663575"/>
              </a:xfrm>
            </p:grpSpPr>
            <p:pic>
              <p:nvPicPr>
                <p:cNvPr id="66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286975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7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304003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110917" y="2832961"/>
                <a:ext cx="1219802" cy="663575"/>
                <a:chOff x="921688" y="1956444"/>
                <a:chExt cx="1219802" cy="663575"/>
              </a:xfrm>
            </p:grpSpPr>
            <p:pic>
              <p:nvPicPr>
                <p:cNvPr id="62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195644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212672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cxnSp>
            <p:nvCxnSpPr>
              <p:cNvPr id="15" name="Elbow Connector 14"/>
              <p:cNvCxnSpPr>
                <a:stCxn id="16" idx="0"/>
              </p:cNvCxnSpPr>
              <p:nvPr/>
            </p:nvCxnSpPr>
            <p:spPr>
              <a:xfrm rot="5400000" flipH="1" flipV="1">
                <a:off x="2046873" y="3939452"/>
                <a:ext cx="1988125" cy="1942333"/>
              </a:xfrm>
              <a:prstGeom prst="bentConnector3">
                <a:avLst>
                  <a:gd name="adj1" fmla="val -651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065197" y="5904680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300984" y="4078224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716708" y="3182112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Elbow Connector 20"/>
              <p:cNvCxnSpPr>
                <a:stCxn id="20" idx="6"/>
                <a:endCxn id="48" idx="2"/>
              </p:cNvCxnSpPr>
              <p:nvPr/>
            </p:nvCxnSpPr>
            <p:spPr>
              <a:xfrm>
                <a:off x="3725852" y="3186684"/>
                <a:ext cx="277104" cy="23246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62" idx="3"/>
                <a:endCxn id="20" idx="6"/>
              </p:cNvCxnSpPr>
              <p:nvPr/>
            </p:nvCxnSpPr>
            <p:spPr>
              <a:xfrm>
                <a:off x="3330719" y="3164749"/>
                <a:ext cx="395133" cy="219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18" idx="0"/>
                <a:endCxn id="55" idx="1"/>
              </p:cNvCxnSpPr>
              <p:nvPr/>
            </p:nvCxnSpPr>
            <p:spPr>
              <a:xfrm rot="5400000" flipH="1" flipV="1">
                <a:off x="3440779" y="3521071"/>
                <a:ext cx="421931" cy="69237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2563569" y="4588365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212589" y="4881589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674510" y="4186047"/>
                <a:ext cx="315444" cy="3279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3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3283"/>
            <a:ext cx="8229600" cy="5140800"/>
          </a:xfrm>
        </p:spPr>
        <p:txBody>
          <a:bodyPr/>
          <a:lstStyle/>
          <a:p>
            <a:pPr marL="0" indent="0" eaLnBrk="1" hangingPunct="1">
              <a:buNone/>
              <a:tabLst>
                <a:tab pos="1798638" algn="l"/>
                <a:tab pos="4060825" algn="l"/>
                <a:tab pos="5702300" algn="l"/>
              </a:tabLst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cs typeface="Tahoma" pitchFamily="-111" charset="0"/>
              </a:rPr>
              <a:t>Using the laws of Boolean Algebra:</a:t>
            </a:r>
            <a:endParaRPr lang="en-US" sz="2800" dirty="0">
              <a:latin typeface="Franklin Gothic Medium" panose="020B0603020102020204" pitchFamily="34" charset="0"/>
              <a:cs typeface="Tahoma" pitchFamily="-111" charset="0"/>
              <a:sym typeface="ZapfDingbats" pitchFamily="82" charset="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52020" y="1576866"/>
            <a:ext cx="8229600" cy="514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1798638" algn="l"/>
                <a:tab pos="4060825" algn="l"/>
                <a:tab pos="5702300" algn="l"/>
              </a:tabLst>
            </a:pPr>
            <a:endParaRPr lang="en-US" sz="2000" dirty="0">
              <a:solidFill>
                <a:srgbClr val="C00000"/>
              </a:solidFill>
              <a:latin typeface="Tahoma" pitchFamily="-111" charset="0"/>
              <a:cs typeface="Tahoma" pitchFamily="-111" charset="0"/>
            </a:endParaRPr>
          </a:p>
          <a:p>
            <a:pPr marL="457200" lvl="1" indent="0">
              <a:buFont typeface="Arial"/>
              <a:buNone/>
              <a:tabLst>
                <a:tab pos="1798638" algn="l"/>
                <a:tab pos="4060825" algn="l"/>
                <a:tab pos="5702300" algn="l"/>
              </a:tabLst>
            </a:pPr>
            <a:r>
              <a:rPr lang="en-US" sz="2000" b="1" dirty="0">
                <a:latin typeface="Tahoma" pitchFamily="-111" charset="0"/>
                <a:cs typeface="Tahoma" pitchFamily="-111" charset="0"/>
              </a:rPr>
              <a:t>prove the Uniting theorem:                </a:t>
            </a:r>
            <a:r>
              <a:rPr lang="en-US" sz="2000" dirty="0">
                <a:latin typeface="Tahoma" pitchFamily="-111" charset="0"/>
                <a:cs typeface="Tahoma" pitchFamily="-111" charset="0"/>
              </a:rPr>
              <a:t>X • Y + X • Y’ =   X</a:t>
            </a:r>
            <a:br>
              <a:rPr lang="en-US" sz="2000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r>
              <a:rPr lang="en-US" sz="2000" b="1" dirty="0">
                <a:latin typeface="Tahoma" pitchFamily="-111" charset="0"/>
                <a:cs typeface="Tahoma" pitchFamily="-111" charset="0"/>
              </a:rPr>
              <a:t>prove the Absorption theorem:         </a:t>
            </a:r>
            <a:r>
              <a:rPr lang="en-US" sz="2000" dirty="0">
                <a:latin typeface="Tahoma" pitchFamily="-111" charset="0"/>
                <a:cs typeface="Tahoma" pitchFamily="-111" charset="0"/>
              </a:rPr>
              <a:t>X + X • Y   =   X</a:t>
            </a:r>
            <a:endParaRPr lang="en-US" sz="2000" dirty="0">
              <a:latin typeface="Tahoma" pitchFamily="-111" charset="0"/>
              <a:cs typeface="Tahoma" pitchFamily="-111" charset="0"/>
              <a:sym typeface="ZapfDingbats" pitchFamily="82" charset="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Proving Theorems</a:t>
            </a:r>
          </a:p>
        </p:txBody>
      </p:sp>
      <p:sp>
        <p:nvSpPr>
          <p:cNvPr id="20489" name="Rectangle 4"/>
          <p:cNvSpPr>
            <a:spLocks noChangeArrowheads="1"/>
          </p:cNvSpPr>
          <p:nvPr/>
        </p:nvSpPr>
        <p:spPr bwMode="auto">
          <a:xfrm>
            <a:off x="4460376" y="2449131"/>
            <a:ext cx="3657600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/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X • Y + X • Y’ = </a:t>
            </a:r>
          </a:p>
        </p:txBody>
      </p:sp>
      <p:sp>
        <p:nvSpPr>
          <p:cNvPr id="20490" name="Rectangle 5"/>
          <p:cNvSpPr>
            <a:spLocks noChangeArrowheads="1"/>
          </p:cNvSpPr>
          <p:nvPr/>
        </p:nvSpPr>
        <p:spPr bwMode="auto">
          <a:xfrm>
            <a:off x="4314957" y="4660005"/>
            <a:ext cx="2238845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X  +  X • Y  = </a:t>
            </a:r>
            <a:endParaRPr lang="en-US" sz="2000" dirty="0">
              <a:latin typeface="Tahoma" pitchFamily="-111" charset="0"/>
              <a:sym typeface="ZapfDingbats" pitchFamily="8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192" y="86232"/>
            <a:ext cx="5049219" cy="10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81584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52020" y="1576866"/>
            <a:ext cx="8229600" cy="514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1798638" algn="l"/>
                <a:tab pos="4060825" algn="l"/>
                <a:tab pos="5702300" algn="l"/>
              </a:tabLst>
            </a:pPr>
            <a:endParaRPr lang="en-US" sz="2000" dirty="0">
              <a:solidFill>
                <a:srgbClr val="C00000"/>
              </a:solidFill>
              <a:latin typeface="Tahoma" pitchFamily="-111" charset="0"/>
              <a:cs typeface="Tahoma" pitchFamily="-111" charset="0"/>
            </a:endParaRPr>
          </a:p>
          <a:p>
            <a:pPr marL="457200" lvl="1" indent="0">
              <a:buNone/>
              <a:tabLst>
                <a:tab pos="1798638" algn="l"/>
                <a:tab pos="4060825" algn="l"/>
                <a:tab pos="5702300" algn="l"/>
              </a:tabLst>
            </a:pPr>
            <a:r>
              <a:rPr lang="en-US" sz="2000" b="1" dirty="0">
                <a:latin typeface="Tahoma" pitchFamily="-111" charset="0"/>
                <a:cs typeface="Tahoma" pitchFamily="-111" charset="0"/>
              </a:rPr>
              <a:t>prove the Uniting theorem:                </a:t>
            </a:r>
            <a:r>
              <a:rPr lang="en-US" sz="2000" dirty="0">
                <a:latin typeface="Tahoma" pitchFamily="-111" charset="0"/>
                <a:cs typeface="Tahoma" pitchFamily="-111" charset="0"/>
              </a:rPr>
              <a:t>X • Y + X • Y’ =   X</a:t>
            </a:r>
            <a:br>
              <a:rPr lang="en-US" sz="2000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r>
              <a:rPr lang="en-US" sz="2000" b="1" dirty="0">
                <a:latin typeface="Tahoma" pitchFamily="-111" charset="0"/>
                <a:cs typeface="Tahoma" pitchFamily="-111" charset="0"/>
              </a:rPr>
              <a:t>prove the Absorption theorem:         </a:t>
            </a:r>
            <a:r>
              <a:rPr lang="en-US" sz="2000" dirty="0">
                <a:latin typeface="Tahoma" pitchFamily="-111" charset="0"/>
                <a:cs typeface="Tahoma" pitchFamily="-111" charset="0"/>
              </a:rPr>
              <a:t>X + X • Y   =   X</a:t>
            </a:r>
            <a:endParaRPr lang="en-US" sz="2000" dirty="0">
              <a:latin typeface="Tahoma" pitchFamily="-111" charset="0"/>
              <a:cs typeface="Tahoma" pitchFamily="-111" charset="0"/>
              <a:sym typeface="ZapfDingbats" pitchFamily="82" charset="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Proving Theorems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95837" y="1102491"/>
            <a:ext cx="8229600" cy="5140800"/>
          </a:xfrm>
        </p:spPr>
        <p:txBody>
          <a:bodyPr/>
          <a:lstStyle/>
          <a:p>
            <a:pPr marL="0" indent="0" eaLnBrk="1" hangingPunct="1">
              <a:buNone/>
              <a:tabLst>
                <a:tab pos="1798638" algn="l"/>
                <a:tab pos="4060825" algn="l"/>
                <a:tab pos="5702300" algn="l"/>
              </a:tabLst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cs typeface="Tahoma" pitchFamily="-111" charset="0"/>
              </a:rPr>
              <a:t>Using the laws of Boolean Algebra:</a:t>
            </a:r>
            <a:endParaRPr lang="en-US" sz="2800" dirty="0">
              <a:latin typeface="Franklin Gothic Medium" panose="020B0603020102020204" pitchFamily="34" charset="0"/>
              <a:cs typeface="Tahoma" pitchFamily="-111" charset="0"/>
              <a:sym typeface="ZapfDingbats" pitchFamily="82" charset="2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980934" y="2487768"/>
            <a:ext cx="29146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eaLnBrk="0" hangingPunct="0">
              <a:tabLst>
                <a:tab pos="2706688" algn="l"/>
              </a:tabLst>
            </a:pPr>
            <a:r>
              <a:rPr lang="en-US" sz="2000" dirty="0" err="1">
                <a:latin typeface="Tahoma" pitchFamily="-111" charset="0"/>
              </a:rPr>
              <a:t>distributivity</a:t>
            </a:r>
            <a:r>
              <a:rPr lang="en-US" sz="2000" dirty="0">
                <a:latin typeface="Tahoma" pitchFamily="-111" charset="0"/>
              </a:rPr>
              <a:t> 	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complementarity 	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identity 	</a:t>
            </a:r>
            <a:br>
              <a:rPr lang="en-US" sz="2000" dirty="0">
                <a:latin typeface="Tahoma" pitchFamily="-111" charset="0"/>
              </a:rPr>
            </a:br>
            <a:endParaRPr lang="en-US" sz="2000" dirty="0">
              <a:latin typeface="Tahoma" pitchFamily="-111" charset="0"/>
            </a:endParaRPr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1507923" y="4625438"/>
            <a:ext cx="2915633" cy="162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identity 	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 err="1">
                <a:latin typeface="Tahoma" pitchFamily="-111" charset="0"/>
              </a:rPr>
              <a:t>distributivity</a:t>
            </a:r>
            <a:endParaRPr lang="en-US" sz="2000" dirty="0">
              <a:latin typeface="Tahoma" pitchFamily="-111" charset="0"/>
            </a:endParaRP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commutativity 	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null 	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identity	</a:t>
            </a:r>
            <a:endParaRPr lang="en-US" sz="2000" dirty="0">
              <a:latin typeface="Tahoma" pitchFamily="-111" charset="0"/>
              <a:sym typeface="ZapfDingbats" pitchFamily="82" charset="2"/>
            </a:endParaRPr>
          </a:p>
        </p:txBody>
      </p:sp>
      <p:sp>
        <p:nvSpPr>
          <p:cNvPr id="20489" name="Rectangle 4"/>
          <p:cNvSpPr>
            <a:spLocks noChangeArrowheads="1"/>
          </p:cNvSpPr>
          <p:nvPr/>
        </p:nvSpPr>
        <p:spPr bwMode="auto">
          <a:xfrm>
            <a:off x="4460376" y="2449131"/>
            <a:ext cx="36576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/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X • Y + X • Y’</a:t>
            </a:r>
            <a:r>
              <a:rPr lang="en-US" dirty="0">
                <a:latin typeface="Tahoma" pitchFamily="-111" charset="0"/>
              </a:rPr>
              <a:t> </a:t>
            </a:r>
            <a:r>
              <a:rPr lang="en-US" sz="2000" dirty="0">
                <a:latin typeface="Tahoma" pitchFamily="-111" charset="0"/>
              </a:rPr>
              <a:t>= </a:t>
            </a:r>
            <a:r>
              <a:rPr lang="en-US" sz="1400" dirty="0">
                <a:latin typeface="Tahoma" pitchFamily="-111" charset="0"/>
              </a:rPr>
              <a:t> </a:t>
            </a:r>
            <a:r>
              <a:rPr lang="en-US" sz="2000" dirty="0">
                <a:latin typeface="Tahoma" pitchFamily="-111" charset="0"/>
              </a:rPr>
              <a:t> X • (Y + Y’)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               =   X • 1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               =   X </a:t>
            </a:r>
            <a:br>
              <a:rPr lang="en-US" sz="2000" dirty="0">
                <a:latin typeface="Tahoma" pitchFamily="-111" charset="0"/>
              </a:rPr>
            </a:br>
            <a:endParaRPr lang="en-US" sz="2000" dirty="0">
              <a:latin typeface="Tahoma" pitchFamily="-111" charset="0"/>
            </a:endParaRPr>
          </a:p>
        </p:txBody>
      </p:sp>
      <p:sp>
        <p:nvSpPr>
          <p:cNvPr id="20490" name="Rectangle 5"/>
          <p:cNvSpPr>
            <a:spLocks noChangeArrowheads="1"/>
          </p:cNvSpPr>
          <p:nvPr/>
        </p:nvSpPr>
        <p:spPr bwMode="auto">
          <a:xfrm>
            <a:off x="4314957" y="4660005"/>
            <a:ext cx="4173669" cy="162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X  +  X • Y </a:t>
            </a:r>
            <a:r>
              <a:rPr lang="en-US" sz="1200" dirty="0">
                <a:latin typeface="Tahoma" pitchFamily="-111" charset="0"/>
              </a:rPr>
              <a:t> </a:t>
            </a:r>
            <a:r>
              <a:rPr lang="en-US" sz="2000" dirty="0">
                <a:latin typeface="Tahoma" pitchFamily="-111" charset="0"/>
              </a:rPr>
              <a:t> =   X • 1   +  X • Y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                  =   X • (1 + Y)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                  =   X • (Y + 1)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                  =   X • 1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                  =   X </a:t>
            </a:r>
            <a:endParaRPr lang="en-US" sz="2000" dirty="0">
              <a:latin typeface="Tahoma" pitchFamily="-111" charset="0"/>
              <a:sym typeface="ZapfDingbats" pitchFamily="82" charset="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192" y="86232"/>
            <a:ext cx="5049219" cy="10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60171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1" name="Rectangle 19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Proving Theorems</a:t>
            </a:r>
          </a:p>
        </p:txBody>
      </p:sp>
      <p:sp>
        <p:nvSpPr>
          <p:cNvPr id="21507" name="Rectangle 20"/>
          <p:cNvSpPr>
            <a:spLocks noGrp="1" noChangeArrowheads="1"/>
          </p:cNvSpPr>
          <p:nvPr>
            <p:ph idx="1"/>
          </p:nvPr>
        </p:nvSpPr>
        <p:spPr>
          <a:xfrm>
            <a:off x="585988" y="1094443"/>
            <a:ext cx="8229600" cy="5140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solidFill>
                  <a:srgbClr val="C00000"/>
                </a:solidFill>
              </a:rPr>
              <a:t>Using truth table:</a:t>
            </a:r>
            <a:endParaRPr lang="en-US" sz="2400" dirty="0"/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843523" y="2676299"/>
            <a:ext cx="3168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(X + Y)’ = X’ • Y’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NOR is equivalent to AND 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with inputs complemented</a:t>
            </a: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830823" y="4339354"/>
            <a:ext cx="31559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(X • Y)’ = X’ + Y’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NAND is equivalent to OR 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with inputs complemented</a:t>
            </a:r>
          </a:p>
        </p:txBody>
      </p:sp>
      <p:grpSp>
        <p:nvGrpSpPr>
          <p:cNvPr id="21513" name="Group 14"/>
          <p:cNvGrpSpPr>
            <a:grpSpLocks/>
          </p:cNvGrpSpPr>
          <p:nvPr/>
        </p:nvGrpSpPr>
        <p:grpSpPr bwMode="auto">
          <a:xfrm>
            <a:off x="4383648" y="2538664"/>
            <a:ext cx="4089224" cy="1128712"/>
            <a:chOff x="2748" y="1296"/>
            <a:chExt cx="2612" cy="720"/>
          </a:xfrm>
        </p:grpSpPr>
        <p:sp>
          <p:nvSpPr>
            <p:cNvPr id="21518" name="Line 11"/>
            <p:cNvSpPr>
              <a:spLocks noChangeShapeType="1"/>
            </p:cNvSpPr>
            <p:nvPr/>
          </p:nvSpPr>
          <p:spPr bwMode="auto">
            <a:xfrm>
              <a:off x="2748" y="1464"/>
              <a:ext cx="2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2"/>
            <p:cNvSpPr>
              <a:spLocks noChangeShapeType="1"/>
            </p:cNvSpPr>
            <p:nvPr/>
          </p:nvSpPr>
          <p:spPr bwMode="auto">
            <a:xfrm>
              <a:off x="3880" y="1332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Rectangle 13"/>
            <p:cNvSpPr>
              <a:spLocks noChangeArrowheads="1"/>
            </p:cNvSpPr>
            <p:nvPr/>
          </p:nvSpPr>
          <p:spPr bwMode="auto">
            <a:xfrm>
              <a:off x="2792" y="1296"/>
              <a:ext cx="256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3400" algn="l"/>
                  <a:tab pos="2705100" algn="l"/>
                </a:tabLst>
              </a:pPr>
              <a:r>
                <a:rPr lang="en-US" dirty="0">
                  <a:solidFill>
                    <a:srgbClr val="000000"/>
                  </a:solidFill>
                  <a:latin typeface="Tahoma" pitchFamily="-111" charset="0"/>
                </a:rPr>
                <a:t>X	Y	X’	Y’	(X + Y)’    X’ • Y’</a:t>
              </a:r>
              <a:br>
                <a:rPr lang="en-US" dirty="0">
                  <a:solidFill>
                    <a:srgbClr val="000000"/>
                  </a:solidFill>
                  <a:latin typeface="Tahoma" pitchFamily="-111" charset="0"/>
                </a:rPr>
              </a:br>
              <a:endParaRPr lang="en-US" dirty="0">
                <a:solidFill>
                  <a:srgbClr val="000000"/>
                </a:solidFill>
                <a:latin typeface="Tahoma" pitchFamily="-111" charset="0"/>
              </a:endParaRPr>
            </a:p>
          </p:txBody>
        </p:sp>
      </p:grpSp>
      <p:grpSp>
        <p:nvGrpSpPr>
          <p:cNvPr id="21514" name="Group 18"/>
          <p:cNvGrpSpPr>
            <a:grpSpLocks/>
          </p:cNvGrpSpPr>
          <p:nvPr/>
        </p:nvGrpSpPr>
        <p:grpSpPr bwMode="auto">
          <a:xfrm>
            <a:off x="4383648" y="4293474"/>
            <a:ext cx="4114272" cy="1743093"/>
            <a:chOff x="2748" y="2220"/>
            <a:chExt cx="2628" cy="728"/>
          </a:xfrm>
        </p:grpSpPr>
        <p:sp>
          <p:nvSpPr>
            <p:cNvPr id="21515" name="Line 15"/>
            <p:cNvSpPr>
              <a:spLocks noChangeShapeType="1"/>
            </p:cNvSpPr>
            <p:nvPr/>
          </p:nvSpPr>
          <p:spPr bwMode="auto">
            <a:xfrm>
              <a:off x="2748" y="2352"/>
              <a:ext cx="2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6"/>
            <p:cNvSpPr>
              <a:spLocks noChangeShapeType="1"/>
            </p:cNvSpPr>
            <p:nvPr/>
          </p:nvSpPr>
          <p:spPr bwMode="auto">
            <a:xfrm>
              <a:off x="3880" y="2220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Rectangle 17"/>
            <p:cNvSpPr>
              <a:spLocks noChangeArrowheads="1"/>
            </p:cNvSpPr>
            <p:nvPr/>
          </p:nvSpPr>
          <p:spPr bwMode="auto">
            <a:xfrm>
              <a:off x="2808" y="2228"/>
              <a:ext cx="256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3400" algn="l"/>
                  <a:tab pos="2705100" algn="l"/>
                </a:tabLst>
              </a:pPr>
              <a:r>
                <a:rPr lang="en-US" dirty="0">
                  <a:solidFill>
                    <a:srgbClr val="000000"/>
                  </a:solidFill>
                  <a:latin typeface="Tahoma" pitchFamily="-111" charset="0"/>
                </a:rPr>
                <a:t>X	Y	X’	Y’	(X • Y)’	 X’ + Y’</a:t>
              </a:r>
              <a:br>
                <a:rPr lang="en-US" dirty="0">
                  <a:solidFill>
                    <a:srgbClr val="000000"/>
                  </a:solidFill>
                  <a:latin typeface="Tahoma" pitchFamily="-111" charset="0"/>
                </a:rPr>
              </a:br>
              <a:endParaRPr lang="en-US" dirty="0">
                <a:solidFill>
                  <a:srgbClr val="000000"/>
                </a:solidFill>
                <a:latin typeface="Tahoma" pitchFamily="-111" charset="0"/>
              </a:endParaRPr>
            </a:p>
          </p:txBody>
        </p:sp>
      </p:grp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493417" y="4714229"/>
            <a:ext cx="5461902" cy="10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0	0	1	1	   1 	     1  </a:t>
            </a:r>
          </a:p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0	1	1	0	   1	     1</a:t>
            </a:r>
            <a:br>
              <a:rPr lang="en-US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1	0	0	1	   1      	     1</a:t>
            </a:r>
          </a:p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1	1	0	0	   0             0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452178" y="2891317"/>
            <a:ext cx="3778597" cy="85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0	0	1	1	    1             1     </a:t>
            </a:r>
          </a:p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0	1	1	0	    0	      0</a:t>
            </a:r>
          </a:p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1	0	0	1	    0	      0</a:t>
            </a:r>
          </a:p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1	1	0	0	    0             0</a:t>
            </a:r>
          </a:p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endParaRPr lang="en-US" dirty="0">
              <a:solidFill>
                <a:srgbClr val="000000"/>
              </a:solidFill>
              <a:latin typeface="Tahoma" pitchFamily="-111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1278" y="1341681"/>
            <a:ext cx="55168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C00000"/>
              </a:solidFill>
            </a:endParaRPr>
          </a:p>
          <a:p>
            <a:pPr lvl="1"/>
            <a:r>
              <a:rPr lang="en-US" sz="2400" dirty="0">
                <a:latin typeface="Franklin Gothic Medium" panose="020B0603020102020204" pitchFamily="34" charset="0"/>
              </a:rPr>
              <a:t>For example, de Morgan’s Law:	</a:t>
            </a:r>
          </a:p>
        </p:txBody>
      </p:sp>
    </p:spTree>
    <p:extLst>
      <p:ext uri="{BB962C8B-B14F-4D97-AF65-F5344CB8AC3E}">
        <p14:creationId xmlns:p14="http://schemas.microsoft.com/office/powerpoint/2010/main" val="414244684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Example: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Let A be</a:t>
                </a:r>
                <a:r>
                  <a:rPr lang="en-US" sz="2400" b="0" dirty="0">
                    <a:latin typeface="Franklin Gothic Medium"/>
                    <a:cs typeface="Franklin Gothic Medium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Our general proof looks like: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08" t="-3571" b="-1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∨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(                       )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			     </a:t>
                </a:r>
                <a:r>
                  <a:rPr lang="en-US" sz="400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4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(                       )</a:t>
                </a:r>
                <a:endParaRPr lang="en-US" sz="2400" i="1" dirty="0">
                  <a:solidFill>
                    <a:prstClr val="black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:r>
                  <a:rPr lang="en-US" sz="2400" i="1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		     </a:t>
                </a:r>
                <a:r>
                  <a:rPr lang="en-US" sz="400" i="1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T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blipFill>
                <a:blip r:embed="rId4"/>
                <a:stretch>
                  <a:fillRect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52082" y="5094812"/>
                <a:ext cx="1111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cs typeface="Franklin Gothic Medium"/>
                        </a:rPr>
                        <m:t>¬</m:t>
                      </m:r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cs typeface="Franklin Gothic Medium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</m:t>
                      </m:r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005923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82" y="5094812"/>
                <a:ext cx="111116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33107" y="5145421"/>
            <a:ext cx="195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Idempotent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3107" y="5786724"/>
            <a:ext cx="195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Negation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6107"/>
            <a:ext cx="4512578" cy="268491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453189" y="1098694"/>
            <a:ext cx="1887411" cy="2496498"/>
            <a:chOff x="5453189" y="1098694"/>
            <a:chExt cx="1887411" cy="249649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88496" y="5497504"/>
                <a:ext cx="974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5923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592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∨¬</m:t>
                      </m:r>
                      <m:r>
                        <a:rPr lang="en-US" sz="2400" b="0" i="1" smtClean="0">
                          <a:solidFill>
                            <a:srgbClr val="00592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005923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496" y="5497504"/>
                <a:ext cx="974754" cy="369332"/>
              </a:xfrm>
              <a:prstGeom prst="rect">
                <a:avLst/>
              </a:prstGeom>
              <a:blipFill>
                <a:blip r:embed="rId10"/>
                <a:stretch>
                  <a:fillRect l="-6875" r="-625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33107" y="5482115"/>
            <a:ext cx="195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Commutative</a:t>
            </a:r>
          </a:p>
        </p:txBody>
      </p:sp>
    </p:spTree>
    <p:extLst>
      <p:ext uri="{BB962C8B-B14F-4D97-AF65-F5344CB8AC3E}">
        <p14:creationId xmlns:p14="http://schemas.microsoft.com/office/powerpoint/2010/main" val="102999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Prove these propositions are equivalent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96385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Prove: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 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 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35968" y="1852441"/>
                <a:ext cx="579852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68" y="1852441"/>
                <a:ext cx="5798522" cy="1938992"/>
              </a:xfrm>
              <a:prstGeom prst="rect">
                <a:avLst/>
              </a:prstGeom>
              <a:blipFill>
                <a:blip r:embed="rId3"/>
                <a:stretch>
                  <a:fillRect l="-21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9" y="4173082"/>
            <a:ext cx="4512578" cy="268491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554789" y="4317567"/>
            <a:ext cx="1887411" cy="2496498"/>
            <a:chOff x="5453189" y="1098694"/>
            <a:chExt cx="1887411" cy="249649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/>
        </p:nvCxnSpPr>
        <p:spPr>
          <a:xfrm>
            <a:off x="0" y="408071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8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Prove these propositions are equivalent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96385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Prove: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 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 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35968" y="1852441"/>
                <a:ext cx="579852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∧(¬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∧¬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∨(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Cambria Math" charset="0"/>
                  </a:rPr>
                  <a:t> </a:t>
                </a:r>
                <a:r>
                  <a:rPr lang="en-US" sz="2400" dirty="0">
                    <a:latin typeface="Franklin Gothic Medium" pitchFamily="34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∨</m:t>
                    </m:r>
                    <m:r>
                      <a:rPr lang="en-US" sz="2400" i="1" dirty="0">
                        <a:latin typeface="Cambria Math" charset="0"/>
                      </a:rPr>
                      <m:t>(</m:t>
                    </m:r>
                    <m:r>
                      <a:rPr lang="en-US" sz="2400" i="1" dirty="0">
                        <a:latin typeface="Cambria Math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𝑝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∨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F</a:t>
                </a:r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68" y="1852441"/>
                <a:ext cx="5798522" cy="1938992"/>
              </a:xfrm>
              <a:prstGeom prst="rect">
                <a:avLst/>
              </a:prstGeom>
              <a:blipFill>
                <a:blip r:embed="rId3"/>
                <a:stretch>
                  <a:fillRect l="-21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087889" y="185244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Law of Implication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7889" y="2219013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Distributive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7888" y="2619123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Negation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87888" y="3019233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Commutative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87887" y="3385805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Identity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08071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9" y="4173082"/>
            <a:ext cx="4512578" cy="268491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554789" y="4317567"/>
            <a:ext cx="1887411" cy="2496498"/>
            <a:chOff x="5453189" y="1098694"/>
            <a:chExt cx="1887411" cy="249649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88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this is a Tautology: Option 1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01003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6567" y="1839453"/>
                <a:ext cx="5798522" cy="4702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ranklin Gothic Medium" pitchFamily="34" charset="0"/>
                  </a:rPr>
                  <a:t>Use a series of equivalences like so: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≡ </m:t>
                      </m:r>
                    </m:oMath>
                  </m:oMathPara>
                </a14:m>
                <a:endParaRPr lang="en-US" sz="2400" b="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		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	    </a:t>
                </a:r>
                <a:r>
                  <a:rPr lang="en-US" dirty="0"/>
                  <a:t> 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			</m:t>
                    </m:r>
                    <m:r>
                      <a:rPr lang="en-US" sz="2400" i="1" smtClean="0">
                        <a:latin typeface="Cambria Math" charset="0"/>
                      </a:rPr>
                      <m:t>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</a:t>
                </a:r>
                <a:r>
                  <a:rPr lang="en-US" sz="1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   T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7" y="1839453"/>
                <a:ext cx="5798522" cy="4702441"/>
              </a:xfrm>
              <a:prstGeom prst="rect">
                <a:avLst/>
              </a:prstGeom>
              <a:blipFill>
                <a:blip r:embed="rId3"/>
                <a:stretch>
                  <a:fillRect l="-873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9" y="3743475"/>
            <a:ext cx="1383658" cy="31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99" y="98936"/>
            <a:ext cx="1930512" cy="2326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938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this is a Tautology: Option 1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01003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6567" y="1839453"/>
                <a:ext cx="5798522" cy="4702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ranklin Gothic Medium" pitchFamily="34" charset="0"/>
                  </a:rPr>
                  <a:t>Use a series of equivalences like so: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≡¬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∨(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		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∨¬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∨(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charset="0"/>
                      </a:rPr>
                      <m:t>∨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	    </a:t>
                </a:r>
                <a:r>
                  <a:rPr lang="en-US" dirty="0"/>
                  <a:t> 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¬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</a:rPr>
                      <m:t>∨(¬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∨(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∨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∨(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charset="0"/>
                          </a:rPr>
                          <m:t>∨¬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dirty="0">
                        <a:latin typeface="Franklin Gothic Medium" pitchFamily="34" charset="0"/>
                      </a:rPr>
                      <m:t>T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r>
                      <m:rPr>
                        <m:nor/>
                      </m:rPr>
                      <a:rPr lang="en-US" sz="2400" dirty="0">
                        <a:latin typeface="Franklin Gothic Medium" pitchFamily="34" charset="0"/>
                      </a:rPr>
                      <m:t>T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</a:t>
                </a:r>
                <a:r>
                  <a:rPr lang="en-US" sz="1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   T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7" y="1839453"/>
                <a:ext cx="5798522" cy="4702441"/>
              </a:xfrm>
              <a:prstGeom prst="rect">
                <a:avLst/>
              </a:prstGeom>
              <a:blipFill>
                <a:blip r:embed="rId3"/>
                <a:stretch>
                  <a:fillRect l="-873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45089" y="2530107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Law of Implication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5089" y="2920464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De Morgan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5088" y="3343365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Associative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089" y="3731423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Associative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5089" y="411948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Commutative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45089" y="451959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Associative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45089" y="491970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Commutative (twice)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5087" y="533370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Negation (twice)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45089" y="5721759"/>
            <a:ext cx="2734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Domination/Identity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9" y="3743475"/>
            <a:ext cx="1383658" cy="31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99" y="98936"/>
            <a:ext cx="1930512" cy="2326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88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this is a Tautology: Option 2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01003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595881"/>
                  </p:ext>
                </p:extLst>
              </p:nvPr>
            </p:nvGraphicFramePr>
            <p:xfrm>
              <a:off x="1804892" y="3870037"/>
              <a:ext cx="5534216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45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5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321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747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∧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∨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595881"/>
                  </p:ext>
                </p:extLst>
              </p:nvPr>
            </p:nvGraphicFramePr>
            <p:xfrm>
              <a:off x="1804892" y="3870037"/>
              <a:ext cx="5534216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45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5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321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0" t="-3704" r="-1227273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704" r="-1091176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951" t="-3704" r="-358025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3951" t="-3704" r="-258025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11" t="-3704" r="-966" b="-39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6000" y="1944801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Franklin Gothic Medium" pitchFamily="34" charset="0"/>
                  </a:rPr>
                  <a:t>Make a Truth Table and show: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≡ 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T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944801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2222" t="-4211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31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8157</TotalTime>
  <Words>4659</Words>
  <Application>Microsoft Macintosh PowerPoint</Application>
  <PresentationFormat>On-screen Show (4:3)</PresentationFormat>
  <Paragraphs>1804</Paragraphs>
  <Slides>38</Slides>
  <Notes>26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 Math</vt:lpstr>
      <vt:lpstr>Consolas</vt:lpstr>
      <vt:lpstr>Franklin Gothic Medium</vt:lpstr>
      <vt:lpstr>Symbol</vt:lpstr>
      <vt:lpstr>Tahoma</vt:lpstr>
      <vt:lpstr>Wingdings</vt:lpstr>
      <vt:lpstr>Office Theme</vt:lpstr>
      <vt:lpstr>CSE 311: Foundations of Computing</vt:lpstr>
      <vt:lpstr>Last Time: Proofs of Equivalence</vt:lpstr>
      <vt:lpstr>Logical Proofs</vt:lpstr>
      <vt:lpstr>Logical Proofs</vt:lpstr>
      <vt:lpstr>Prove these propositions are equivalent</vt:lpstr>
      <vt:lpstr>Prove these propositions are equivalent</vt:lpstr>
      <vt:lpstr>Prove this is a Tautology: Option 1</vt:lpstr>
      <vt:lpstr>Prove this is a Tautology: Option 1</vt:lpstr>
      <vt:lpstr>Prove this is a Tautology: Option 2</vt:lpstr>
      <vt:lpstr>Boolean Logic</vt:lpstr>
      <vt:lpstr>Boolean Logic</vt:lpstr>
      <vt:lpstr>Boolean Algebra</vt:lpstr>
      <vt:lpstr>A Combinational Logic Example</vt:lpstr>
      <vt:lpstr>Implementation in Software</vt:lpstr>
      <vt:lpstr>Implementation with Combinational Logic</vt:lpstr>
      <vt:lpstr>Defining Our Inputs!</vt:lpstr>
      <vt:lpstr>Converting to a Truth Table!</vt:lpstr>
      <vt:lpstr>Converting to a Truth Table!</vt:lpstr>
      <vt:lpstr>Truth Table to Logic (Part 1)</vt:lpstr>
      <vt:lpstr>Truth Table to Logic (Part 1)</vt:lpstr>
      <vt:lpstr>Truth Table to Logic (Part 1)</vt:lpstr>
      <vt:lpstr>Truth Table to Logic (Part 1)</vt:lpstr>
      <vt:lpstr>Truth Table to Logic (Part 1)</vt:lpstr>
      <vt:lpstr>Truth Table to Logic (Part 1)</vt:lpstr>
      <vt:lpstr>Truth Table to Logic (Part 1)</vt:lpstr>
      <vt:lpstr>Truth Table to Logic (Part 2)</vt:lpstr>
      <vt:lpstr>Truth Table to Logic (Part 3)</vt:lpstr>
      <vt:lpstr>Truth Table to Logic (Part 3)</vt:lpstr>
      <vt:lpstr>Truth Table to Logic (Part 3)</vt:lpstr>
      <vt:lpstr>Truth Table to Logic (Part 3)</vt:lpstr>
      <vt:lpstr>Truth Table to Logic (Part 4)</vt:lpstr>
      <vt:lpstr>Truth Table to Logic (Part 4)</vt:lpstr>
      <vt:lpstr>Boolean Algebra</vt:lpstr>
      <vt:lpstr>PowerPoint Presentation</vt:lpstr>
      <vt:lpstr>Simplifying using Boolean Algebra</vt:lpstr>
      <vt:lpstr>Proving Theorems</vt:lpstr>
      <vt:lpstr>Proving Theorems</vt:lpstr>
      <vt:lpstr>Proving Theorems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</dc:title>
  <dc:creator>James;R. Lee</dc:creator>
  <cp:lastModifiedBy>zat</cp:lastModifiedBy>
  <cp:revision>303</cp:revision>
  <cp:lastPrinted>2016-04-04T18:47:59Z</cp:lastPrinted>
  <dcterms:created xsi:type="dcterms:W3CDTF">2013-01-07T07:20:47Z</dcterms:created>
  <dcterms:modified xsi:type="dcterms:W3CDTF">2022-10-04T00:21:04Z</dcterms:modified>
</cp:coreProperties>
</file>