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501" r:id="rId3"/>
    <p:sldId id="502" r:id="rId4"/>
    <p:sldId id="380" r:id="rId5"/>
    <p:sldId id="388" r:id="rId6"/>
    <p:sldId id="409" r:id="rId7"/>
    <p:sldId id="389" r:id="rId8"/>
    <p:sldId id="392" r:id="rId9"/>
    <p:sldId id="442" r:id="rId10"/>
    <p:sldId id="408" r:id="rId11"/>
    <p:sldId id="335" r:id="rId12"/>
    <p:sldId id="369" r:id="rId13"/>
    <p:sldId id="496" r:id="rId14"/>
    <p:sldId id="497" r:id="rId15"/>
    <p:sldId id="480" r:id="rId16"/>
    <p:sldId id="481" r:id="rId17"/>
    <p:sldId id="482" r:id="rId18"/>
    <p:sldId id="483" r:id="rId19"/>
    <p:sldId id="484" r:id="rId20"/>
    <p:sldId id="505" r:id="rId21"/>
    <p:sldId id="503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45" r:id="rId33"/>
    <p:sldId id="444" r:id="rId34"/>
    <p:sldId id="459" r:id="rId35"/>
    <p:sldId id="472" r:id="rId36"/>
    <p:sldId id="460" r:id="rId37"/>
    <p:sldId id="421" r:id="rId38"/>
    <p:sldId id="462" r:id="rId39"/>
    <p:sldId id="424" r:id="rId40"/>
    <p:sldId id="426" r:id="rId41"/>
    <p:sldId id="427" r:id="rId42"/>
    <p:sldId id="430" r:id="rId43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/>
    <p:restoredTop sz="79184" autoAdjust="0"/>
  </p:normalViewPr>
  <p:slideViewPr>
    <p:cSldViewPr snapToGrid="0" snapToObjects="1">
      <p:cViewPr varScale="1">
        <p:scale>
          <a:sx n="100" d="100"/>
          <a:sy n="100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249238"/>
            <a:ext cx="3182937" cy="2387600"/>
          </a:xfrm>
          <a:ln cap="flat"/>
        </p:spPr>
      </p:sp>
    </p:spTree>
    <p:extLst>
      <p:ext uri="{BB962C8B-B14F-4D97-AF65-F5344CB8AC3E}">
        <p14:creationId xmlns:p14="http://schemas.microsoft.com/office/powerpoint/2010/main" val="1682151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0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3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5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19399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3344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7633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7456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3873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3870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97915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4915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77223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81678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447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925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9789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This procedure shows that {NOT, AND, OR} are universal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002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25813" y="249238"/>
            <a:ext cx="3182937" cy="2386012"/>
          </a:xfrm>
          <a:ln cap="flat"/>
        </p:spPr>
      </p:sp>
    </p:spTree>
    <p:extLst>
      <p:ext uri="{BB962C8B-B14F-4D97-AF65-F5344CB8AC3E}">
        <p14:creationId xmlns:p14="http://schemas.microsoft.com/office/powerpoint/2010/main" val="126524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6884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4.jpe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Franklin Gothic Medium"/>
                <a:cs typeface="Franklin Gothic Medium"/>
              </a:rPr>
              <a:t>Lecture 5: </a:t>
            </a:r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DNF, CNF and Predicate Logic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79" y="1941846"/>
            <a:ext cx="3334801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4822" name="Rectangle 10"/>
          <p:cNvSpPr>
            <a:spLocks noGrp="1" noChangeArrowheads="1"/>
          </p:cNvSpPr>
          <p:nvPr>
            <p:ph idx="1"/>
          </p:nvPr>
        </p:nvSpPr>
        <p:spPr>
          <a:xfrm>
            <a:off x="405683" y="1291103"/>
            <a:ext cx="8699679" cy="526497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Usual notation used in circuit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Boolean algebra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 set of elements B containing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binary operations { + , •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and a unary operation { ’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such that the following axioms hold:</a:t>
            </a:r>
            <a:br>
              <a:rPr lang="en-US" sz="3400" dirty="0"/>
            </a:br>
            <a:endParaRPr lang="en-US" sz="3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endParaRPr lang="en-US" sz="3400" dirty="0"/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-111" charset="2"/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For any a, b, c in B:</a:t>
            </a:r>
            <a:br>
              <a:rPr lang="en-US" sz="2600" dirty="0"/>
            </a:br>
            <a:r>
              <a:rPr lang="en-US" sz="2600" dirty="0"/>
              <a:t>1. closure:	a + b  is in B	a • b  is in B</a:t>
            </a:r>
            <a:br>
              <a:rPr lang="en-US" sz="2600" dirty="0"/>
            </a:br>
            <a:r>
              <a:rPr lang="en-US" sz="2600" dirty="0"/>
              <a:t>2. commutativity:	a + b = b + a	a • b = b • a</a:t>
            </a:r>
            <a:br>
              <a:rPr lang="en-US" sz="2600" dirty="0"/>
            </a:br>
            <a:r>
              <a:rPr lang="en-US" sz="2600" dirty="0"/>
              <a:t>3. associativity:	a + (b + c) = (a + b) + c	a • (b • c) = (a • b) • c</a:t>
            </a:r>
            <a:br>
              <a:rPr lang="en-US" sz="2600" dirty="0"/>
            </a:br>
            <a:r>
              <a:rPr lang="en-US" sz="2600" dirty="0"/>
              <a:t>4. </a:t>
            </a:r>
            <a:r>
              <a:rPr lang="en-US" sz="2600" dirty="0" err="1"/>
              <a:t>distributivity</a:t>
            </a:r>
            <a:r>
              <a:rPr lang="en-US" sz="2600" dirty="0"/>
              <a:t>:	a + (b • c) = (a + b) • (a + c)	a • (b + c) = (a • b) + (a • c)</a:t>
            </a:r>
            <a:br>
              <a:rPr lang="en-US" sz="2600" dirty="0"/>
            </a:br>
            <a:r>
              <a:rPr lang="en-US" sz="2600" dirty="0"/>
              <a:t>5. identity:	a + 0 = a	a • 1 = a</a:t>
            </a:r>
            <a:br>
              <a:rPr lang="en-US" sz="2600" dirty="0"/>
            </a:br>
            <a:r>
              <a:rPr lang="en-US" sz="2600" dirty="0"/>
              <a:t>6. complementarity:	a + a’ = 1	a • a’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7. null:             	a + 1 = 1	a • 0 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8. </a:t>
            </a:r>
            <a:r>
              <a:rPr lang="en-US" sz="2600" dirty="0" err="1"/>
              <a:t>idempotency</a:t>
            </a:r>
            <a:r>
              <a:rPr lang="en-US" sz="2600" dirty="0"/>
              <a:t>:	a + a = a	a • a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9. involution:    	(a’)’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	</a:t>
            </a: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4955" y="1313646"/>
            <a:ext cx="2180024" cy="2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9065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686800" cy="463210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uniting:</a:t>
            </a:r>
            <a:br>
              <a:rPr lang="en-US" sz="1800" dirty="0"/>
            </a:br>
            <a:r>
              <a:rPr lang="en-US" sz="1800" dirty="0"/>
              <a:t>	10.   a • b + a • b’ = a	10D.   (a + b) • (a + b’) = a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absorption:</a:t>
            </a:r>
            <a:br>
              <a:rPr lang="en-US" sz="1800" dirty="0"/>
            </a:br>
            <a:r>
              <a:rPr lang="en-US" sz="1800" dirty="0"/>
              <a:t>	11. a + a • b = a	11D.  a • (a + b) = a</a:t>
            </a:r>
            <a:br>
              <a:rPr lang="en-US" sz="1800" dirty="0"/>
            </a:br>
            <a:r>
              <a:rPr lang="en-US" sz="1800" dirty="0"/>
              <a:t>	12. (a + b’) • b = a • b	12D. (a • b’) + b = a + b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factoring:</a:t>
            </a:r>
            <a:br>
              <a:rPr lang="en-US" sz="1800" dirty="0"/>
            </a:br>
            <a:r>
              <a:rPr lang="en-US" sz="1800" dirty="0"/>
              <a:t>	13. (a + b) • (a’ + c) =	13D. a • b + a’ • c = </a:t>
            </a:r>
            <a:br>
              <a:rPr lang="en-US" sz="1800" dirty="0"/>
            </a:br>
            <a:r>
              <a:rPr lang="en-US" sz="1800" dirty="0"/>
              <a:t>                               a • c + a’ • b	                    (a + c) • (a’ + b)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consensus:</a:t>
            </a:r>
            <a:br>
              <a:rPr lang="en-US" sz="1800" dirty="0"/>
            </a:br>
            <a:r>
              <a:rPr lang="en-US" sz="1800" dirty="0"/>
              <a:t>	14. (a • b) + (b • c) + (a’ • c) =	14D. (a + b) • (b + c) • (a’ + c) =</a:t>
            </a:r>
            <a:br>
              <a:rPr lang="en-US" sz="1800" dirty="0"/>
            </a:br>
            <a:r>
              <a:rPr lang="en-US" sz="1800" dirty="0"/>
              <a:t>	             a • b + a’ • c	               (a + b) • (a’ + c)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de Morgan’s:</a:t>
            </a:r>
            <a:br>
              <a:rPr lang="en-US" sz="1800" dirty="0"/>
            </a:br>
            <a:r>
              <a:rPr lang="en-US" sz="1800" dirty="0"/>
              <a:t>	15. (a + b + ...)’ = a’ • b’ • ...	15D. (a • b • ...)’ = a’ + b’ + ...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>
              <a:defRPr/>
            </a:pPr>
            <a:r>
              <a:rPr lang="en-US" dirty="0"/>
              <a:t>Simplification using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27938265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c3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  +  d2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•(d0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  +  d0)•L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•1•L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</a:t>
            </a:r>
          </a:p>
          <a:p>
            <a:pPr marL="0" lvl="0" indent="0">
              <a:buNone/>
            </a:pPr>
            <a:endParaRPr lang="fr-FR" sz="1900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sz="19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using Boolean Algebra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526" y="5635612"/>
            <a:ext cx="387152" cy="1089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33623" y="2832961"/>
            <a:ext cx="5456331" cy="3302551"/>
            <a:chOff x="1533623" y="2832961"/>
            <a:chExt cx="5456331" cy="3302551"/>
          </a:xfrm>
        </p:grpSpPr>
        <p:grpSp>
          <p:nvGrpSpPr>
            <p:cNvPr id="35" name="Group 34"/>
            <p:cNvGrpSpPr/>
            <p:nvPr/>
          </p:nvGrpSpPr>
          <p:grpSpPr>
            <a:xfrm>
              <a:off x="3997933" y="3182116"/>
              <a:ext cx="1422343" cy="948353"/>
              <a:chOff x="2808704" y="2305599"/>
              <a:chExt cx="1422343" cy="9483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8704" y="2305599"/>
                <a:ext cx="1419502" cy="948353"/>
                <a:chOff x="2584748" y="4511189"/>
                <a:chExt cx="1419502" cy="585802"/>
              </a:xfrm>
            </p:grpSpPr>
            <p:pic>
              <p:nvPicPr>
                <p:cNvPr id="55" name="Picture 49" descr="and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84748" y="4511189"/>
                  <a:ext cx="1419502" cy="585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961681" y="4709031"/>
                  <a:ext cx="574196" cy="190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AND</a:t>
                  </a:r>
                </a:p>
              </p:txBody>
            </p:sp>
          </p:grp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813727" y="253805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813727" y="300440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4221903" y="278494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808704" y="2779771"/>
                <a:ext cx="366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2813727" y="315984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813727" y="278494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33623" y="2832961"/>
              <a:ext cx="5456331" cy="3302551"/>
              <a:chOff x="1533623" y="2832961"/>
              <a:chExt cx="5456331" cy="3302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33623" y="293391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86710" y="2933917"/>
                <a:ext cx="25988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3623" y="384722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33623" y="5673847"/>
                <a:ext cx="555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L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110917" y="3746271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66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110917" y="2832961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6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cxnSp>
            <p:nvCxnSpPr>
              <p:cNvPr id="15" name="Elbow Connector 14"/>
              <p:cNvCxnSpPr>
                <a:stCxn id="16" idx="0"/>
              </p:cNvCxnSpPr>
              <p:nvPr/>
            </p:nvCxnSpPr>
            <p:spPr>
              <a:xfrm rot="5400000" flipH="1" flipV="1">
                <a:off x="2046873" y="3939452"/>
                <a:ext cx="1988125" cy="1942333"/>
              </a:xfrm>
              <a:prstGeom prst="bentConnector3">
                <a:avLst>
                  <a:gd name="adj1" fmla="val -651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065197" y="5904680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300984" y="4078224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16708" y="318211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Elbow Connector 20"/>
              <p:cNvCxnSpPr>
                <a:stCxn id="20" idx="6"/>
                <a:endCxn id="48" idx="2"/>
              </p:cNvCxnSpPr>
              <p:nvPr/>
            </p:nvCxnSpPr>
            <p:spPr>
              <a:xfrm>
                <a:off x="3725852" y="3186684"/>
                <a:ext cx="277104" cy="23246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2" idx="3"/>
                <a:endCxn id="20" idx="6"/>
              </p:cNvCxnSpPr>
              <p:nvPr/>
            </p:nvCxnSpPr>
            <p:spPr>
              <a:xfrm>
                <a:off x="3330719" y="3164749"/>
                <a:ext cx="395133" cy="219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8" idx="0"/>
                <a:endCxn id="55" idx="1"/>
              </p:cNvCxnSpPr>
              <p:nvPr/>
            </p:nvCxnSpPr>
            <p:spPr>
              <a:xfrm rot="5400000" flipH="1" flipV="1">
                <a:off x="3440779" y="3521071"/>
                <a:ext cx="421931" cy="69237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2563569" y="458836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12589" y="488158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74510" y="4186047"/>
                <a:ext cx="315444" cy="327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3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5856" y="909120"/>
            <a:ext cx="1167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710" y="909120"/>
            <a:ext cx="3334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 + 0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0 + 1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+ 0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+ 1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14650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5856" y="909120"/>
            <a:ext cx="1167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6710" y="909120"/>
            <a:ext cx="3334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 + 0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0 + 1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+ 0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+ 1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143" y="2826749"/>
            <a:ext cx="662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Idea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: chain these together to add larger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48D98-9433-5044-A248-3D7D0C984622}"/>
              </a:ext>
            </a:extLst>
          </p:cNvPr>
          <p:cNvSpPr txBox="1"/>
          <p:nvPr/>
        </p:nvSpPr>
        <p:spPr>
          <a:xfrm>
            <a:off x="4797042" y="4170048"/>
            <a:ext cx="116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2 4 8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+ 3 7 5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C38AC-7962-4F4E-8D5C-523AFB5925C6}"/>
              </a:ext>
            </a:extLst>
          </p:cNvPr>
          <p:cNvSpPr txBox="1"/>
          <p:nvPr/>
        </p:nvSpPr>
        <p:spPr>
          <a:xfrm>
            <a:off x="1665914" y="4170048"/>
            <a:ext cx="235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/>
                <a:cs typeface="Franklin Gothic Medium"/>
              </a:rPr>
              <a:t>Recall from elementary school:</a:t>
            </a:r>
          </a:p>
        </p:txBody>
      </p:sp>
    </p:spTree>
    <p:extLst>
      <p:ext uri="{BB962C8B-B14F-4D97-AF65-F5344CB8AC3E}">
        <p14:creationId xmlns:p14="http://schemas.microsoft.com/office/powerpoint/2010/main" val="11416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81280"/>
            <a:ext cx="1167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2038" y="881280"/>
            <a:ext cx="3334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 + 0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0 + 1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+ 0 = 1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0)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1 + 1 = 0 (with C</a:t>
            </a:r>
            <a:r>
              <a:rPr lang="en-US" sz="2400" baseline="-25000" dirty="0">
                <a:latin typeface="Franklin Gothic Medium"/>
                <a:cs typeface="Franklin Gothic Medium"/>
              </a:rPr>
              <a:t>OUT</a:t>
            </a:r>
            <a:r>
              <a:rPr lang="en-US" sz="2400" dirty="0">
                <a:latin typeface="Franklin Gothic Medium"/>
                <a:cs typeface="Franklin Gothic Medium"/>
              </a:rPr>
              <a:t> =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143" y="2826749"/>
            <a:ext cx="650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Idea</a:t>
            </a:r>
            <a:r>
              <a:rPr lang="en-US" sz="2400" dirty="0">
                <a:latin typeface="Franklin Gothic Medium"/>
                <a:cs typeface="Franklin Gothic Medium"/>
              </a:rPr>
              <a:t>: These are chained together with a carry-in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97554" y="3684183"/>
            <a:ext cx="2101850" cy="1701355"/>
            <a:chOff x="5154613" y="1083120"/>
            <a:chExt cx="2101850" cy="1701355"/>
          </a:xfrm>
        </p:grpSpPr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19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26123" y="3731364"/>
            <a:ext cx="1167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IN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A</a:t>
            </a:r>
          </a:p>
          <a:p>
            <a:r>
              <a:rPr lang="en-US" sz="2400" u="sng" dirty="0">
                <a:latin typeface="Franklin Gothic Medium"/>
                <a:cs typeface="Franklin Gothic Medium"/>
              </a:rPr>
              <a:t>+ B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</a:t>
            </a:r>
            <a:r>
              <a:rPr lang="en-US" sz="1000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</a:t>
            </a:r>
            <a:r>
              <a:rPr lang="en-US" dirty="0">
                <a:latin typeface="Franklin Gothic Medium"/>
                <a:cs typeface="Franklin Gothic Medium"/>
              </a:rPr>
              <a:t>(C</a:t>
            </a:r>
            <a:r>
              <a:rPr lang="en-US" baseline="-25000" dirty="0">
                <a:latin typeface="Franklin Gothic Medium"/>
                <a:cs typeface="Franklin Gothic Medium"/>
              </a:rPr>
              <a:t>OUT</a:t>
            </a:r>
            <a:r>
              <a:rPr lang="en-US" dirty="0">
                <a:latin typeface="Franklin Gothic Medium"/>
                <a:cs typeface="Franklin Gothic Medium"/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21334" y="3685770"/>
            <a:ext cx="2108994" cy="1699768"/>
            <a:chOff x="5154613" y="1084707"/>
            <a:chExt cx="2108994" cy="1699768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0	1	</a:t>
              </a:r>
              <a:r>
                <a:rPr lang="en-US" sz="1600" b="1" dirty="0">
                  <a:latin typeface="Tahoma" pitchFamily="-111" charset="0"/>
                </a:rPr>
                <a:t>1</a:t>
              </a:r>
              <a:r>
                <a:rPr lang="en-US" sz="1600" dirty="0">
                  <a:latin typeface="Tahoma" pitchFamily="-111" charset="0"/>
                </a:rPr>
                <a:t>	1	0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0	1	</a:t>
              </a:r>
              <a:r>
                <a:rPr lang="en-US" sz="1600" b="1" dirty="0">
                  <a:latin typeface="Tahoma" pitchFamily="-111" charset="0"/>
                </a:rPr>
                <a:t>1</a:t>
              </a:r>
              <a:r>
                <a:rPr lang="en-US" sz="1600" dirty="0">
                  <a:latin typeface="Tahoma" pitchFamily="-111" charset="0"/>
                </a:rPr>
                <a:t>	0	1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1	1	</a:t>
              </a:r>
              <a:r>
                <a:rPr lang="en-US" sz="1600" b="1" dirty="0">
                  <a:latin typeface="Tahoma" pitchFamily="-111" charset="0"/>
                </a:rPr>
                <a:t>0</a:t>
              </a:r>
              <a:r>
                <a:rPr lang="en-US" sz="1600" dirty="0">
                  <a:latin typeface="Tahoma" pitchFamily="-111" charset="0"/>
                </a:rPr>
                <a:t>	1	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5995194" y="1098551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b="1" dirty="0">
                  <a:solidFill>
                    <a:schemeClr val="accent2"/>
                  </a:solidFill>
                  <a:latin typeface="Tahoma" pitchFamily="-111" charset="0"/>
                </a:rPr>
                <a:t>C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Tahoma" pitchFamily="-111" charset="0"/>
                </a:rPr>
                <a:t>IN</a:t>
              </a:r>
              <a:endParaRPr lang="en-US" sz="1600" b="1" dirty="0">
                <a:solidFill>
                  <a:schemeClr val="accent2"/>
                </a:solidFill>
                <a:latin typeface="Tahoma" pitchFamily="-111" charset="0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5549106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b="1" dirty="0">
                  <a:solidFill>
                    <a:schemeClr val="accent2"/>
                  </a:solidFill>
                  <a:latin typeface="Tahoma" pitchFamily="-111" charset="0"/>
                </a:rPr>
                <a:t>C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Tahoma" pitchFamily="-111" charset="0"/>
                </a:rPr>
                <a:t>OUT</a:t>
              </a:r>
              <a:endParaRPr lang="en-US" sz="1600" b="1" dirty="0">
                <a:solidFill>
                  <a:schemeClr val="accent2"/>
                </a:solidFill>
                <a:latin typeface="Tahoma" pitchFamily="-111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5331619" y="1377620"/>
              <a:ext cx="1931988" cy="27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200" dirty="0">
                  <a:latin typeface="Tahoma" pitchFamily="-111" charset="0"/>
                </a:rPr>
                <a:t> 1	</a:t>
              </a:r>
              <a:r>
                <a:rPr lang="en-US" sz="1200" b="1" dirty="0">
                  <a:latin typeface="Tahoma" pitchFamily="-111" charset="0"/>
                </a:rPr>
                <a:t>1</a:t>
              </a:r>
              <a:r>
                <a:rPr lang="en-US" sz="1200" dirty="0">
                  <a:latin typeface="Tahoma" pitchFamily="-111" charset="0"/>
                </a:rPr>
                <a:t>	</a:t>
              </a:r>
              <a:r>
                <a:rPr lang="en-US" sz="1200" b="1" dirty="0">
                  <a:latin typeface="Tahoma" pitchFamily="-111" charset="0"/>
                </a:rPr>
                <a:t>0</a:t>
              </a:r>
              <a:r>
                <a:rPr lang="en-US" sz="1200" dirty="0">
                  <a:latin typeface="Tahoma" pitchFamily="-111" charset="0"/>
                </a:rPr>
                <a:t>	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66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0231" y="4104504"/>
            <a:ext cx="3648100" cy="969756"/>
            <a:chOff x="4544087" y="3303588"/>
            <a:chExt cx="3648100" cy="969756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5618163" y="3303588"/>
              <a:ext cx="1352550" cy="9032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>
              <a:off x="5016500" y="3454400"/>
              <a:ext cx="60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5016500" y="3754438"/>
              <a:ext cx="60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>
              <a:off x="5016500" y="4056063"/>
              <a:ext cx="60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>
              <a:off x="6970713" y="3605213"/>
              <a:ext cx="60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>
              <a:off x="6970713" y="3905250"/>
              <a:ext cx="60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4698038" y="3303588"/>
              <a:ext cx="320050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/>
              <a:r>
                <a:rPr lang="en-US" dirty="0">
                  <a:latin typeface="Tahoma" pitchFamily="-111" charset="0"/>
                </a:rPr>
                <a:t>A</a:t>
              </a:r>
            </a:p>
          </p:txBody>
        </p:sp>
        <p:sp>
          <p:nvSpPr>
            <p:cNvPr id="23566" name="Text Box 11"/>
            <p:cNvSpPr txBox="1">
              <a:spLocks noChangeArrowheads="1"/>
            </p:cNvSpPr>
            <p:nvPr/>
          </p:nvSpPr>
          <p:spPr bwMode="auto">
            <a:xfrm>
              <a:off x="4696465" y="3605213"/>
              <a:ext cx="318448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/>
              <a:r>
                <a:rPr lang="en-US" dirty="0">
                  <a:latin typeface="Tahoma" pitchFamily="-111" charset="0"/>
                </a:rPr>
                <a:t>B</a:t>
              </a:r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4544087" y="3905250"/>
              <a:ext cx="480351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r"/>
              <a:r>
                <a:rPr lang="en-US" dirty="0">
                  <a:latin typeface="Tahoma" pitchFamily="-111" charset="0"/>
                </a:rPr>
                <a:t>C</a:t>
              </a:r>
              <a:r>
                <a:rPr lang="en-US" baseline="-25000" dirty="0">
                  <a:latin typeface="Tahoma" pitchFamily="-111" charset="0"/>
                </a:rPr>
                <a:t>IN</a:t>
              </a:r>
              <a:endParaRPr lang="en-US" dirty="0">
                <a:latin typeface="Tahoma" pitchFamily="-111" charset="0"/>
              </a:endParaRP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7572375" y="3754438"/>
              <a:ext cx="619812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dirty="0">
                  <a:latin typeface="Tahoma" pitchFamily="-111" charset="0"/>
                </a:rPr>
                <a:t>C</a:t>
              </a:r>
              <a:r>
                <a:rPr lang="en-US" baseline="-25000" dirty="0">
                  <a:latin typeface="Tahoma" pitchFamily="-111" charset="0"/>
                </a:rPr>
                <a:t>OUT</a:t>
              </a:r>
              <a:endParaRPr lang="en-US" dirty="0">
                <a:latin typeface="Tahoma" pitchFamily="-111" charset="0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7572375" y="3422650"/>
              <a:ext cx="310432" cy="36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dirty="0">
                  <a:latin typeface="Tahoma" pitchFamily="-111" charset="0"/>
                </a:rPr>
                <a:t>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2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5400000">
            <a:off x="2106261" y="4176010"/>
            <a:ext cx="2807206" cy="557967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71327" y="402335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1327" y="3701011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1327" y="554587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1327" y="4638315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788847" y="38851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2"/>
          <p:cNvSpPr txBox="1">
            <a:spLocks noChangeArrowheads="1"/>
          </p:cNvSpPr>
          <p:nvPr/>
        </p:nvSpPr>
        <p:spPr>
          <a:xfrm>
            <a:off x="4721187" y="3722389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07583" y="420719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2"/>
          <p:cNvSpPr txBox="1">
            <a:spLocks noChangeArrowheads="1"/>
          </p:cNvSpPr>
          <p:nvPr/>
        </p:nvSpPr>
        <p:spPr>
          <a:xfrm>
            <a:off x="4739923" y="4044457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07583" y="481127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2"/>
          <p:cNvSpPr txBox="1">
            <a:spLocks noChangeArrowheads="1"/>
          </p:cNvSpPr>
          <p:nvPr/>
        </p:nvSpPr>
        <p:spPr>
          <a:xfrm>
            <a:off x="4739923" y="4648529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807583" y="569553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2"/>
          <p:cNvSpPr txBox="1">
            <a:spLocks noChangeArrowheads="1"/>
          </p:cNvSpPr>
          <p:nvPr/>
        </p:nvSpPr>
        <p:spPr>
          <a:xfrm>
            <a:off x="4739923" y="5532790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3" name="Right Brace 2"/>
          <p:cNvSpPr/>
          <p:nvPr/>
        </p:nvSpPr>
        <p:spPr>
          <a:xfrm>
            <a:off x="5753218" y="3673621"/>
            <a:ext cx="541338" cy="2276075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2"/>
          <p:cNvSpPr txBox="1">
            <a:spLocks noChangeArrowheads="1"/>
          </p:cNvSpPr>
          <p:nvPr/>
        </p:nvSpPr>
        <p:spPr>
          <a:xfrm>
            <a:off x="6466696" y="4401734"/>
            <a:ext cx="2534231" cy="627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</a:t>
            </a:r>
            <a:r>
              <a:rPr lang="en-US" sz="1500" b="1" dirty="0"/>
              <a:t> = 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en-US" sz="1500" b="1" dirty="0"/>
              <a:t> + 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+     </a:t>
            </a:r>
          </a:p>
          <a:p>
            <a:pPr marL="0" indent="0">
              <a:buNone/>
            </a:pPr>
            <a:r>
              <a:rPr lang="en-US" sz="1500" b="1" dirty="0"/>
              <a:t>       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+ </a:t>
            </a: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356541" y="3108222"/>
            <a:ext cx="36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Derive an expression for 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155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5400000">
            <a:off x="1508853" y="4176010"/>
            <a:ext cx="2807206" cy="557967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71327" y="524255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1327" y="4920211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1327" y="5545879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1327" y="4333515"/>
            <a:ext cx="3017520" cy="322348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88847" y="5091846"/>
            <a:ext cx="972577" cy="6826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2"/>
          <p:cNvSpPr txBox="1">
            <a:spLocks noChangeArrowheads="1"/>
          </p:cNvSpPr>
          <p:nvPr/>
        </p:nvSpPr>
        <p:spPr>
          <a:xfrm>
            <a:off x="4721187" y="4929106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07583" y="5389530"/>
            <a:ext cx="972577" cy="6826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2"/>
          <p:cNvSpPr txBox="1">
            <a:spLocks noChangeArrowheads="1"/>
          </p:cNvSpPr>
          <p:nvPr/>
        </p:nvSpPr>
        <p:spPr>
          <a:xfrm>
            <a:off x="4739923" y="5226790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07583" y="44942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2"/>
          <p:cNvSpPr txBox="1">
            <a:spLocks noChangeArrowheads="1"/>
          </p:cNvSpPr>
          <p:nvPr/>
        </p:nvSpPr>
        <p:spPr>
          <a:xfrm>
            <a:off x="4739923" y="4331537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807583" y="569553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2"/>
          <p:cNvSpPr txBox="1">
            <a:spLocks noChangeArrowheads="1"/>
          </p:cNvSpPr>
          <p:nvPr/>
        </p:nvSpPr>
        <p:spPr>
          <a:xfrm>
            <a:off x="4739923" y="5532790"/>
            <a:ext cx="1155856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A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3" name="Right Brace 2"/>
          <p:cNvSpPr/>
          <p:nvPr/>
        </p:nvSpPr>
        <p:spPr>
          <a:xfrm>
            <a:off x="5753218" y="4210867"/>
            <a:ext cx="541338" cy="1738829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Rectangle 22"/>
          <p:cNvSpPr txBox="1">
            <a:spLocks noChangeArrowheads="1"/>
          </p:cNvSpPr>
          <p:nvPr/>
        </p:nvSpPr>
        <p:spPr>
          <a:xfrm>
            <a:off x="856517" y="6297971"/>
            <a:ext cx="5396120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 =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en-US" sz="1800" b="1" dirty="0"/>
              <a:t> +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endParaRPr lang="fr-FR" sz="1800" dirty="0"/>
          </a:p>
        </p:txBody>
      </p:sp>
      <p:sp>
        <p:nvSpPr>
          <p:cNvPr id="68" name="Rectangle 22"/>
          <p:cNvSpPr txBox="1">
            <a:spLocks noChangeArrowheads="1"/>
          </p:cNvSpPr>
          <p:nvPr/>
        </p:nvSpPr>
        <p:spPr>
          <a:xfrm>
            <a:off x="6252637" y="4521442"/>
            <a:ext cx="2796485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OUT</a:t>
            </a:r>
            <a:r>
              <a:rPr lang="en-US" sz="1800" b="1" dirty="0"/>
              <a:t> = </a:t>
            </a:r>
            <a:r>
              <a:rPr lang="en-US" sz="1500" b="1" dirty="0"/>
              <a:t>A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en-US" sz="1500" b="1" dirty="0"/>
              <a:t> + A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500" dirty="0"/>
              <a:t> +</a:t>
            </a:r>
          </a:p>
          <a:p>
            <a:pPr marL="0" indent="0">
              <a:buNone/>
            </a:pPr>
            <a:r>
              <a:rPr lang="fr-FR" sz="1500" dirty="0"/>
              <a:t> 	    </a:t>
            </a:r>
            <a:r>
              <a:rPr lang="en-US" sz="1500" b="1" dirty="0"/>
              <a:t>A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+ </a:t>
            </a:r>
            <a:r>
              <a:rPr lang="en-US" sz="1500" b="1" dirty="0"/>
              <a:t>A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B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C</a:t>
            </a:r>
            <a:r>
              <a:rPr lang="en-US" sz="1500" b="1" baseline="-25000" dirty="0"/>
              <a:t>IN</a:t>
            </a:r>
            <a:endParaRPr lang="fr-FR" sz="1500" dirty="0"/>
          </a:p>
        </p:txBody>
      </p:sp>
      <p:sp>
        <p:nvSpPr>
          <p:cNvPr id="70" name="TextBox 69"/>
          <p:cNvSpPr txBox="1"/>
          <p:nvPr/>
        </p:nvSpPr>
        <p:spPr>
          <a:xfrm>
            <a:off x="4257962" y="3548562"/>
            <a:ext cx="396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Derive an expression for C</a:t>
            </a:r>
            <a:r>
              <a:rPr lang="en-US" sz="2400" baseline="-25000">
                <a:latin typeface="Franklin Gothic Medium"/>
                <a:cs typeface="Franklin Gothic Medium"/>
              </a:rPr>
              <a:t>OUT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6799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1-bit Binary Adder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Inputs: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 B, Carry-in</a:t>
            </a:r>
          </a:p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Outputs: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Sum, Carry-out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89706" y="1242852"/>
            <a:ext cx="2101850" cy="1701355"/>
            <a:chOff x="5154613" y="1083120"/>
            <a:chExt cx="2101850" cy="1701355"/>
          </a:xfrm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154613" y="2355850"/>
              <a:ext cx="1979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215" tIns="45107" rIns="90215" bIns="45107"/>
            <a:lstStyle/>
            <a:p>
              <a:endParaRPr lang="en-US"/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324475" y="1728788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A	A	A	A	A</a:t>
              </a: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321300" y="200025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B	B	B	B	B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318125" y="2336800"/>
              <a:ext cx="193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>
                  <a:latin typeface="Tahoma" pitchFamily="-111" charset="0"/>
                </a:rPr>
                <a:t>S	S	S	S	S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346825" y="1646238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6003925" y="1643063"/>
              <a:ext cx="293688" cy="11366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324475" y="1643063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5657850" y="1647825"/>
              <a:ext cx="293688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686550" y="1647825"/>
              <a:ext cx="292100" cy="1136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215" tIns="45107" rIns="90215" bIns="45107" anchor="ctr"/>
            <a:lstStyle/>
            <a:p>
              <a:endParaRPr lang="en-US"/>
            </a:p>
          </p:txBody>
        </p:sp>
        <p:cxnSp>
          <p:nvCxnSpPr>
            <p:cNvPr id="56" name="AutoShape 31"/>
            <p:cNvCxnSpPr>
              <a:cxnSpLocks noChangeShapeType="1"/>
            </p:cNvCxnSpPr>
            <p:nvPr/>
          </p:nvCxnSpPr>
          <p:spPr bwMode="auto">
            <a:xfrm rot="5400000" flipH="1">
              <a:off x="6665119" y="1520031"/>
              <a:ext cx="1588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32"/>
            <p:cNvCxnSpPr>
              <a:cxnSpLocks noChangeShapeType="1"/>
            </p:cNvCxnSpPr>
            <p:nvPr/>
          </p:nvCxnSpPr>
          <p:spPr bwMode="auto">
            <a:xfrm rot="5400000" flipH="1">
              <a:off x="6323807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3"/>
            <p:cNvCxnSpPr>
              <a:cxnSpLocks noChangeShapeType="1"/>
            </p:cNvCxnSpPr>
            <p:nvPr/>
          </p:nvCxnSpPr>
          <p:spPr bwMode="auto">
            <a:xfrm rot="5400000" flipH="1">
              <a:off x="5984082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4"/>
            <p:cNvCxnSpPr>
              <a:cxnSpLocks noChangeShapeType="1"/>
            </p:cNvCxnSpPr>
            <p:nvPr/>
          </p:nvCxnSpPr>
          <p:spPr bwMode="auto">
            <a:xfrm rot="5400000" flipH="1">
              <a:off x="5633244" y="1518444"/>
              <a:ext cx="1587" cy="250825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35"/>
            <p:cNvCxnSpPr>
              <a:cxnSpLocks noChangeShapeType="1"/>
            </p:cNvCxnSpPr>
            <p:nvPr/>
          </p:nvCxnSpPr>
          <p:spPr bwMode="auto">
            <a:xfrm rot="5400000" flipH="1">
              <a:off x="5316538" y="1519238"/>
              <a:ext cx="1587" cy="249237"/>
            </a:xfrm>
            <a:prstGeom prst="curvedConnector3">
              <a:avLst>
                <a:gd name="adj1" fmla="val 145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126163" y="1083120"/>
              <a:ext cx="560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IN</a:t>
              </a:r>
              <a:endParaRPr lang="en-US" sz="1600" dirty="0">
                <a:latin typeface="Tahoma" pitchFamily="-111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5627688" y="1084707"/>
              <a:ext cx="654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215" tIns="45107" rIns="90215" bIns="45107">
              <a:spAutoFit/>
            </a:bodyPr>
            <a:lstStyle>
              <a:lvl1pPr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79450" algn="l"/>
                  <a:tab pos="1019175" algn="l"/>
                  <a:tab pos="13589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n-US" sz="1600" dirty="0">
                  <a:latin typeface="Tahoma" pitchFamily="-111" charset="0"/>
                </a:rPr>
                <a:t>C</a:t>
              </a:r>
              <a:r>
                <a:rPr lang="en-US" sz="1600" baseline="-25000" dirty="0">
                  <a:latin typeface="Tahoma" pitchFamily="-111" charset="0"/>
                </a:rPr>
                <a:t>OUT</a:t>
              </a:r>
              <a:endParaRPr lang="en-US" sz="1600" dirty="0">
                <a:latin typeface="Tahoma" pitchFamily="-111" charset="0"/>
              </a:endParaRPr>
            </a:p>
          </p:txBody>
        </p:sp>
      </p:grpSp>
      <p:sp>
        <p:nvSpPr>
          <p:cNvPr id="69" name="Rectangle 22"/>
          <p:cNvSpPr txBox="1">
            <a:spLocks noChangeArrowheads="1"/>
          </p:cNvSpPr>
          <p:nvPr/>
        </p:nvSpPr>
        <p:spPr>
          <a:xfrm>
            <a:off x="3840971" y="4525926"/>
            <a:ext cx="5396120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OUT</a:t>
            </a:r>
            <a:r>
              <a:rPr lang="en-US" sz="1800" b="1" dirty="0"/>
              <a:t> =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en-US" sz="1800" b="1" dirty="0"/>
              <a:t> + 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endParaRPr lang="fr-FR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71327" y="3051391"/>
          <a:ext cx="3017520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1400" b="1" cap="none" spc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</a:t>
                      </a:r>
                      <a:endParaRPr 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Rectangle 22"/>
          <p:cNvSpPr txBox="1">
            <a:spLocks noChangeArrowheads="1"/>
          </p:cNvSpPr>
          <p:nvPr/>
        </p:nvSpPr>
        <p:spPr>
          <a:xfrm>
            <a:off x="3863196" y="4089513"/>
            <a:ext cx="5396120" cy="4076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S =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en-US" sz="1800" b="1" dirty="0"/>
              <a:t> + A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dirty="0"/>
              <a:t> + </a:t>
            </a:r>
            <a:r>
              <a:rPr lang="en-US" sz="1800" b="1" dirty="0"/>
              <a:t>A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B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C</a:t>
            </a:r>
            <a:r>
              <a:rPr lang="en-US" sz="1800" b="1" baseline="-25000" dirty="0"/>
              <a:t>IN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9172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54C8-9811-7947-ADCC-E34795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Create a Boolean Algebra expression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below in terms of the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5C8CF0-1529-FD4C-96F7-ADD54070A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659519"/>
                  </p:ext>
                </p:extLst>
              </p:nvPr>
            </p:nvGraphicFramePr>
            <p:xfrm>
              <a:off x="2294657" y="2501900"/>
              <a:ext cx="4554681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8227">
                      <a:extLst>
                        <a:ext uri="{9D8B030D-6E8A-4147-A177-3AD203B41FA5}">
                          <a16:colId xmlns:a16="http://schemas.microsoft.com/office/drawing/2014/main" val="1930917628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3317438432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429524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321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569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537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45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3456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5C8CF0-1529-FD4C-96F7-ADD54070AD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659519"/>
                  </p:ext>
                </p:extLst>
              </p:nvPr>
            </p:nvGraphicFramePr>
            <p:xfrm>
              <a:off x="2294657" y="2501900"/>
              <a:ext cx="4554681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8227">
                      <a:extLst>
                        <a:ext uri="{9D8B030D-6E8A-4147-A177-3AD203B41FA5}">
                          <a16:colId xmlns:a16="http://schemas.microsoft.com/office/drawing/2014/main" val="1930917628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3317438432"/>
                        </a:ext>
                      </a:extLst>
                    </a:gridCol>
                    <a:gridCol w="1518227">
                      <a:extLst>
                        <a:ext uri="{9D8B030D-6E8A-4147-A177-3AD203B41FA5}">
                          <a16:colId xmlns:a16="http://schemas.microsoft.com/office/drawing/2014/main" val="4295240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448" r="-20083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0833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448" r="-83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1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569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537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45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345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/>
              <p:nvPr/>
            </p:nvSpPr>
            <p:spPr>
              <a:xfrm>
                <a:off x="3535785" y="5152175"/>
                <a:ext cx="1521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85" y="5152175"/>
                <a:ext cx="152144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Apply Theorems to Simplify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2314"/>
            <a:ext cx="8531225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C00000"/>
                </a:solidFill>
              </a:rPr>
              <a:t>The theorems of Boolean algebra can simplify expressions</a:t>
            </a:r>
          </a:p>
          <a:p>
            <a:pPr marL="739775" lvl="1" indent="-284163" eaLnBrk="1" hangingPunct="1"/>
            <a:r>
              <a:rPr lang="en-US" sz="2400" dirty="0"/>
              <a:t>e.g., full adder’s carry-out function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686088" y="2427552"/>
            <a:ext cx="7440478" cy="3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/>
          <a:p>
            <a:pPr eaLnBrk="0" hangingPunct="0"/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(A’ + A)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(1)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(B’ + B)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(1)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(1)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</a:p>
        </p:txBody>
      </p:sp>
    </p:spTree>
    <p:extLst>
      <p:ext uri="{BB962C8B-B14F-4D97-AF65-F5344CB8AC3E}">
        <p14:creationId xmlns:p14="http://schemas.microsoft.com/office/powerpoint/2010/main" val="4263400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Apply Theorems to Simplify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2314"/>
            <a:ext cx="8531225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solidFill>
                  <a:srgbClr val="C00000"/>
                </a:solidFill>
              </a:rPr>
              <a:t>The theorems of Boolean algebra can simplify expressions</a:t>
            </a:r>
          </a:p>
          <a:p>
            <a:pPr marL="739775" lvl="1" indent="-284163" eaLnBrk="1" hangingPunct="1"/>
            <a:r>
              <a:rPr lang="en-US" sz="2400" dirty="0"/>
              <a:t>e.g., full adder’s carry-out function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686088" y="2427552"/>
            <a:ext cx="7440478" cy="3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215" tIns="45107" rIns="90215" bIns="45107">
            <a:spAutoFit/>
          </a:bodyPr>
          <a:lstStyle/>
          <a:p>
            <a:pPr eaLnBrk="0" hangingPunct="0"/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Cout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A’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(A’ + A)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(1)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B’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(B’ + B)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(1)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 +  A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endParaRPr lang="en-US" dirty="0">
              <a:solidFill>
                <a:srgbClr val="002060"/>
              </a:solidFill>
              <a:latin typeface="Tahoma" pitchFamily="-111" charset="0"/>
            </a:endParaRP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’ + 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(1)</a:t>
            </a:r>
          </a:p>
          <a:p>
            <a:pPr eaLnBrk="0" hangingPunct="0"/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		=  B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</a:t>
            </a:r>
            <a:r>
              <a:rPr lang="en-US" dirty="0" err="1">
                <a:solidFill>
                  <a:srgbClr val="002060"/>
                </a:solidFill>
                <a:latin typeface="Tahoma" pitchFamily="-111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Tahoma" pitchFamily="-111" charset="0"/>
              </a:rPr>
              <a:t>  +  A B </a:t>
            </a:r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5292954" y="2749814"/>
            <a:ext cx="3298596" cy="3525838"/>
            <a:chOff x="3380" y="1859"/>
            <a:chExt cx="2107" cy="2250"/>
          </a:xfrm>
        </p:grpSpPr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3929" y="3520"/>
              <a:ext cx="1558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FF00FF"/>
                  </a:solidFill>
                  <a:latin typeface="Tahoma" pitchFamily="-111" charset="0"/>
                </a:rPr>
                <a:t>adding extra terms creates new factoring opportunities</a:t>
              </a:r>
            </a:p>
          </p:txBody>
        </p:sp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3586" y="1859"/>
              <a:ext cx="1463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3380" y="2550"/>
              <a:ext cx="1450" cy="175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588" name="AutoShape 9"/>
            <p:cNvCxnSpPr>
              <a:cxnSpLocks noChangeShapeType="1"/>
              <a:stCxn id="24585" idx="0"/>
              <a:endCxn id="24587" idx="3"/>
            </p:cNvCxnSpPr>
            <p:nvPr/>
          </p:nvCxnSpPr>
          <p:spPr bwMode="auto">
            <a:xfrm rot="5400000" flipH="1" flipV="1">
              <a:off x="4328" y="3018"/>
              <a:ext cx="882" cy="122"/>
            </a:xfrm>
            <a:prstGeom prst="curvedConnector4">
              <a:avLst>
                <a:gd name="adj1" fmla="val 45042"/>
                <a:gd name="adj2" fmla="val 219688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10"/>
            <p:cNvCxnSpPr>
              <a:cxnSpLocks noChangeShapeType="1"/>
              <a:stCxn id="24585" idx="0"/>
              <a:endCxn id="24586" idx="3"/>
            </p:cNvCxnSpPr>
            <p:nvPr/>
          </p:nvCxnSpPr>
          <p:spPr bwMode="auto">
            <a:xfrm rot="5400000" flipH="1" flipV="1">
              <a:off x="4092" y="2563"/>
              <a:ext cx="1573" cy="341"/>
            </a:xfrm>
            <a:prstGeom prst="curvedConnector4">
              <a:avLst>
                <a:gd name="adj1" fmla="val 47220"/>
                <a:gd name="adj2" fmla="val 142821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616501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2-bit Ripple-Carry Adder</a:t>
            </a:r>
          </a:p>
        </p:txBody>
      </p:sp>
      <p:sp>
        <p:nvSpPr>
          <p:cNvPr id="6161" name="Rectangle 6"/>
          <p:cNvSpPr>
            <a:spLocks noChangeArrowheads="1"/>
          </p:cNvSpPr>
          <p:nvPr/>
        </p:nvSpPr>
        <p:spPr bwMode="auto">
          <a:xfrm>
            <a:off x="914400" y="2190750"/>
            <a:ext cx="2798763" cy="32940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2" name="Line 9"/>
          <p:cNvSpPr>
            <a:spLocks noChangeShapeType="1"/>
          </p:cNvSpPr>
          <p:nvPr/>
        </p:nvSpPr>
        <p:spPr bwMode="auto">
          <a:xfrm>
            <a:off x="1938338" y="1789113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3" name="Line 10"/>
          <p:cNvSpPr>
            <a:spLocks noChangeShapeType="1"/>
          </p:cNvSpPr>
          <p:nvPr/>
        </p:nvSpPr>
        <p:spPr bwMode="auto">
          <a:xfrm>
            <a:off x="2667000" y="1789113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4" name="Line 11"/>
          <p:cNvSpPr>
            <a:spLocks noChangeShapeType="1"/>
          </p:cNvSpPr>
          <p:nvPr/>
        </p:nvSpPr>
        <p:spPr bwMode="auto">
          <a:xfrm>
            <a:off x="2314575" y="5494338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5" name="Line 12"/>
          <p:cNvSpPr>
            <a:spLocks noChangeShapeType="1"/>
          </p:cNvSpPr>
          <p:nvPr/>
        </p:nvSpPr>
        <p:spPr bwMode="auto">
          <a:xfrm rot="-5400000">
            <a:off x="3925094" y="3613944"/>
            <a:ext cx="0" cy="388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66" name="Text Box 13"/>
          <p:cNvSpPr txBox="1">
            <a:spLocks noChangeArrowheads="1"/>
          </p:cNvSpPr>
          <p:nvPr/>
        </p:nvSpPr>
        <p:spPr bwMode="auto">
          <a:xfrm>
            <a:off x="1806575" y="1484313"/>
            <a:ext cx="1920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6167" name="Text Box 14"/>
          <p:cNvSpPr txBox="1">
            <a:spLocks noChangeArrowheads="1"/>
          </p:cNvSpPr>
          <p:nvPr/>
        </p:nvSpPr>
        <p:spPr bwMode="auto">
          <a:xfrm>
            <a:off x="2049463" y="5880100"/>
            <a:ext cx="5127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Sum</a:t>
            </a:r>
          </a:p>
        </p:txBody>
      </p:sp>
      <p:sp>
        <p:nvSpPr>
          <p:cNvPr id="6168" name="Text Box 15"/>
          <p:cNvSpPr txBox="1">
            <a:spLocks noChangeArrowheads="1"/>
          </p:cNvSpPr>
          <p:nvPr/>
        </p:nvSpPr>
        <p:spPr bwMode="auto">
          <a:xfrm>
            <a:off x="3873500" y="3940175"/>
            <a:ext cx="4191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out</a:t>
            </a:r>
            <a:endParaRPr lang="en-US"/>
          </a:p>
        </p:txBody>
      </p:sp>
      <p:sp>
        <p:nvSpPr>
          <p:cNvPr id="6169" name="Line 16"/>
          <p:cNvSpPr>
            <a:spLocks noChangeShapeType="1"/>
          </p:cNvSpPr>
          <p:nvPr/>
        </p:nvSpPr>
        <p:spPr bwMode="auto">
          <a:xfrm rot="-5400000">
            <a:off x="704057" y="3613944"/>
            <a:ext cx="0" cy="388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19046" tIns="26984" rIns="19046" bIns="26984" anchor="ctr"/>
          <a:lstStyle/>
          <a:p>
            <a:endParaRPr lang="en-US"/>
          </a:p>
        </p:txBody>
      </p:sp>
      <p:sp>
        <p:nvSpPr>
          <p:cNvPr id="6170" name="Text Box 17"/>
          <p:cNvSpPr txBox="1">
            <a:spLocks noChangeArrowheads="1"/>
          </p:cNvSpPr>
          <p:nvPr/>
        </p:nvSpPr>
        <p:spPr bwMode="auto">
          <a:xfrm>
            <a:off x="407988" y="3940175"/>
            <a:ext cx="32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in</a:t>
            </a:r>
            <a:endParaRPr lang="en-US"/>
          </a:p>
        </p:txBody>
      </p:sp>
      <p:sp>
        <p:nvSpPr>
          <p:cNvPr id="6171" name="Text Box 19"/>
          <p:cNvSpPr txBox="1">
            <a:spLocks noChangeArrowheads="1"/>
          </p:cNvSpPr>
          <p:nvPr/>
        </p:nvSpPr>
        <p:spPr bwMode="auto">
          <a:xfrm>
            <a:off x="2547938" y="1484313"/>
            <a:ext cx="19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6172" name="Text Box 31"/>
          <p:cNvSpPr txBox="1">
            <a:spLocks noChangeArrowheads="1"/>
          </p:cNvSpPr>
          <p:nvPr/>
        </p:nvSpPr>
        <p:spPr bwMode="auto">
          <a:xfrm>
            <a:off x="2209800" y="2271713"/>
            <a:ext cx="1179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/>
              <a:t>1-Bit Adder</a:t>
            </a:r>
          </a:p>
        </p:txBody>
      </p:sp>
      <p:pic>
        <p:nvPicPr>
          <p:cNvPr id="6184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4584700"/>
            <a:ext cx="2311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566988"/>
            <a:ext cx="23209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083050" y="1484313"/>
            <a:ext cx="5009397" cy="2686411"/>
            <a:chOff x="4263231" y="1920875"/>
            <a:chExt cx="5009397" cy="2686411"/>
          </a:xfrm>
        </p:grpSpPr>
        <p:grpSp>
          <p:nvGrpSpPr>
            <p:cNvPr id="4" name="Group 3"/>
            <p:cNvGrpSpPr/>
            <p:nvPr/>
          </p:nvGrpSpPr>
          <p:grpSpPr>
            <a:xfrm>
              <a:off x="4263231" y="1941221"/>
              <a:ext cx="2185987" cy="2662819"/>
              <a:chOff x="4522788" y="1897063"/>
              <a:chExt cx="2185987" cy="2662819"/>
            </a:xfrm>
          </p:grpSpPr>
          <p:sp>
            <p:nvSpPr>
              <p:cNvPr id="6150" name="Rectangle 20"/>
              <p:cNvSpPr>
                <a:spLocks noChangeArrowheads="1"/>
              </p:cNvSpPr>
              <p:nvPr/>
            </p:nvSpPr>
            <p:spPr bwMode="auto">
              <a:xfrm>
                <a:off x="5162550" y="2589213"/>
                <a:ext cx="1023938" cy="127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1" name="Line 21"/>
              <p:cNvSpPr>
                <a:spLocks noChangeShapeType="1"/>
              </p:cNvSpPr>
              <p:nvPr/>
            </p:nvSpPr>
            <p:spPr bwMode="auto">
              <a:xfrm>
                <a:off x="5394325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2" name="Line 22"/>
              <p:cNvSpPr>
                <a:spLocks noChangeShapeType="1"/>
              </p:cNvSpPr>
              <p:nvPr/>
            </p:nvSpPr>
            <p:spPr bwMode="auto">
              <a:xfrm>
                <a:off x="5900738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3" name="Text Box 23"/>
              <p:cNvSpPr txBox="1">
                <a:spLocks noChangeArrowheads="1"/>
              </p:cNvSpPr>
              <p:nvPr/>
            </p:nvSpPr>
            <p:spPr bwMode="auto">
              <a:xfrm>
                <a:off x="5262563" y="1897063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6154" name="Text Box 24"/>
              <p:cNvSpPr txBox="1">
                <a:spLocks noChangeArrowheads="1"/>
              </p:cNvSpPr>
              <p:nvPr/>
            </p:nvSpPr>
            <p:spPr bwMode="auto">
              <a:xfrm>
                <a:off x="5781675" y="1897063"/>
                <a:ext cx="277813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B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6155" name="Line 25"/>
              <p:cNvSpPr>
                <a:spLocks noChangeShapeType="1"/>
              </p:cNvSpPr>
              <p:nvPr/>
            </p:nvSpPr>
            <p:spPr bwMode="auto">
              <a:xfrm rot="-5400000">
                <a:off x="6449219" y="2924969"/>
                <a:ext cx="0" cy="519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6" name="Text Box 26"/>
              <p:cNvSpPr txBox="1">
                <a:spLocks noChangeArrowheads="1"/>
              </p:cNvSpPr>
              <p:nvPr/>
            </p:nvSpPr>
            <p:spPr bwMode="auto">
              <a:xfrm>
                <a:off x="5668963" y="3033713"/>
                <a:ext cx="4191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out</a:t>
                </a:r>
                <a:endParaRPr lang="en-US"/>
              </a:p>
            </p:txBody>
          </p:sp>
          <p:sp>
            <p:nvSpPr>
              <p:cNvPr id="6157" name="Line 27"/>
              <p:cNvSpPr>
                <a:spLocks noChangeShapeType="1"/>
              </p:cNvSpPr>
              <p:nvPr/>
            </p:nvSpPr>
            <p:spPr bwMode="auto">
              <a:xfrm rot="-5400000">
                <a:off x="4952207" y="2990056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58" name="Text Box 28"/>
              <p:cNvSpPr txBox="1">
                <a:spLocks noChangeArrowheads="1"/>
              </p:cNvSpPr>
              <p:nvPr/>
            </p:nvSpPr>
            <p:spPr bwMode="auto">
              <a:xfrm>
                <a:off x="5195888" y="3033713"/>
                <a:ext cx="320675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in</a:t>
                </a:r>
                <a:endParaRPr lang="en-US"/>
              </a:p>
            </p:txBody>
          </p:sp>
          <p:sp>
            <p:nvSpPr>
              <p:cNvPr id="6159" name="Line 29"/>
              <p:cNvSpPr>
                <a:spLocks noChangeShapeType="1"/>
              </p:cNvSpPr>
              <p:nvPr/>
            </p:nvSpPr>
            <p:spPr bwMode="auto">
              <a:xfrm>
                <a:off x="5670550" y="387032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60" name="Text Box 30"/>
              <p:cNvSpPr txBox="1">
                <a:spLocks noChangeArrowheads="1"/>
              </p:cNvSpPr>
              <p:nvPr/>
            </p:nvSpPr>
            <p:spPr bwMode="auto">
              <a:xfrm>
                <a:off x="5405438" y="4256088"/>
                <a:ext cx="597913" cy="303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Sum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6182" name="Text Box 59"/>
              <p:cNvSpPr txBox="1">
                <a:spLocks noChangeArrowheads="1"/>
              </p:cNvSpPr>
              <p:nvPr/>
            </p:nvSpPr>
            <p:spPr bwMode="auto">
              <a:xfrm>
                <a:off x="4522788" y="3049588"/>
                <a:ext cx="166687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449218" y="1920875"/>
              <a:ext cx="1478797" cy="2662819"/>
              <a:chOff x="6449218" y="1920875"/>
              <a:chExt cx="1478797" cy="2662819"/>
            </a:xfrm>
          </p:grpSpPr>
          <p:sp>
            <p:nvSpPr>
              <p:cNvPr id="6173" name="Rectangle 44"/>
              <p:cNvSpPr>
                <a:spLocks noChangeArrowheads="1"/>
              </p:cNvSpPr>
              <p:nvPr/>
            </p:nvSpPr>
            <p:spPr bwMode="auto">
              <a:xfrm>
                <a:off x="6449218" y="2613025"/>
                <a:ext cx="1023938" cy="127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4" name="Line 45"/>
              <p:cNvSpPr>
                <a:spLocks noChangeShapeType="1"/>
              </p:cNvSpPr>
              <p:nvPr/>
            </p:nvSpPr>
            <p:spPr bwMode="auto">
              <a:xfrm>
                <a:off x="6680993" y="2225675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5" name="Line 46"/>
              <p:cNvSpPr>
                <a:spLocks noChangeShapeType="1"/>
              </p:cNvSpPr>
              <p:nvPr/>
            </p:nvSpPr>
            <p:spPr bwMode="auto">
              <a:xfrm>
                <a:off x="7187406" y="2225675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6" name="Text Box 47"/>
              <p:cNvSpPr txBox="1">
                <a:spLocks noChangeArrowheads="1"/>
              </p:cNvSpPr>
              <p:nvPr/>
            </p:nvSpPr>
            <p:spPr bwMode="auto">
              <a:xfrm>
                <a:off x="6549231" y="1920875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177" name="Text Box 48"/>
              <p:cNvSpPr txBox="1">
                <a:spLocks noChangeArrowheads="1"/>
              </p:cNvSpPr>
              <p:nvPr/>
            </p:nvSpPr>
            <p:spPr bwMode="auto">
              <a:xfrm>
                <a:off x="7068343" y="1920875"/>
                <a:ext cx="277813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178" name="Line 53"/>
              <p:cNvSpPr>
                <a:spLocks noChangeShapeType="1"/>
              </p:cNvSpPr>
              <p:nvPr/>
            </p:nvSpPr>
            <p:spPr bwMode="auto">
              <a:xfrm>
                <a:off x="6957218" y="3894137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6179" name="Text Box 54"/>
              <p:cNvSpPr txBox="1">
                <a:spLocks noChangeArrowheads="1"/>
              </p:cNvSpPr>
              <p:nvPr/>
            </p:nvSpPr>
            <p:spPr bwMode="auto">
              <a:xfrm>
                <a:off x="6692106" y="4279900"/>
                <a:ext cx="597913" cy="303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/>
                  <a:t>Sum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6180" name="Text Box 57"/>
              <p:cNvSpPr txBox="1">
                <a:spLocks noChangeArrowheads="1"/>
              </p:cNvSpPr>
              <p:nvPr/>
            </p:nvSpPr>
            <p:spPr bwMode="auto">
              <a:xfrm>
                <a:off x="6969918" y="3057525"/>
                <a:ext cx="4175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out</a:t>
                </a:r>
                <a:endParaRPr lang="en-US"/>
              </a:p>
            </p:txBody>
          </p:sp>
          <p:sp>
            <p:nvSpPr>
              <p:cNvPr id="6181" name="Text Box 58"/>
              <p:cNvSpPr txBox="1">
                <a:spLocks noChangeArrowheads="1"/>
              </p:cNvSpPr>
              <p:nvPr/>
            </p:nvSpPr>
            <p:spPr bwMode="auto">
              <a:xfrm>
                <a:off x="6496843" y="3057525"/>
                <a:ext cx="320675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in</a:t>
                </a:r>
                <a:endParaRPr lang="en-US"/>
              </a:p>
            </p:txBody>
          </p:sp>
          <p:sp>
            <p:nvSpPr>
              <p:cNvPr id="6183" name="Line 109"/>
              <p:cNvSpPr>
                <a:spLocks noChangeShapeType="1"/>
              </p:cNvSpPr>
              <p:nvPr/>
            </p:nvSpPr>
            <p:spPr bwMode="auto">
              <a:xfrm>
                <a:off x="7465218" y="3225799"/>
                <a:ext cx="462797" cy="28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28015" y="1943461"/>
              <a:ext cx="1344613" cy="2663825"/>
              <a:chOff x="6699250" y="1897063"/>
              <a:chExt cx="1344613" cy="2663825"/>
            </a:xfrm>
          </p:grpSpPr>
          <p:sp>
            <p:nvSpPr>
              <p:cNvPr id="42" name="Rectangle 44"/>
              <p:cNvSpPr>
                <a:spLocks noChangeArrowheads="1"/>
              </p:cNvSpPr>
              <p:nvPr/>
            </p:nvSpPr>
            <p:spPr bwMode="auto">
              <a:xfrm>
                <a:off x="6699250" y="2589213"/>
                <a:ext cx="1023938" cy="127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6931025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7437438" y="2201863"/>
                <a:ext cx="0" cy="388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5" name="Text Box 47"/>
              <p:cNvSpPr txBox="1">
                <a:spLocks noChangeArrowheads="1"/>
              </p:cNvSpPr>
              <p:nvPr/>
            </p:nvSpPr>
            <p:spPr bwMode="auto">
              <a:xfrm>
                <a:off x="6799263" y="1897063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A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7318375" y="1897063"/>
                <a:ext cx="277813" cy="303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B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7207250" y="3870325"/>
                <a:ext cx="0" cy="3889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  <p:sp>
            <p:nvSpPr>
              <p:cNvPr id="48" name="Text Box 54"/>
              <p:cNvSpPr txBox="1">
                <a:spLocks noChangeArrowheads="1"/>
              </p:cNvSpPr>
              <p:nvPr/>
            </p:nvSpPr>
            <p:spPr bwMode="auto">
              <a:xfrm>
                <a:off x="6942138" y="4256088"/>
                <a:ext cx="59848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Sum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49" name="Text Box 57"/>
              <p:cNvSpPr txBox="1">
                <a:spLocks noChangeArrowheads="1"/>
              </p:cNvSpPr>
              <p:nvPr/>
            </p:nvSpPr>
            <p:spPr bwMode="auto">
              <a:xfrm>
                <a:off x="7219950" y="3033713"/>
                <a:ext cx="4175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out</a:t>
                </a:r>
                <a:endParaRPr lang="en-US"/>
              </a:p>
            </p:txBody>
          </p:sp>
          <p:sp>
            <p:nvSpPr>
              <p:cNvPr id="50" name="Text Box 58"/>
              <p:cNvSpPr txBox="1">
                <a:spLocks noChangeArrowheads="1"/>
              </p:cNvSpPr>
              <p:nvPr/>
            </p:nvSpPr>
            <p:spPr bwMode="auto">
              <a:xfrm>
                <a:off x="6746875" y="3033713"/>
                <a:ext cx="320675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46" tIns="26984" rIns="19046" bIns="2698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/>
                  <a:t>C</a:t>
                </a:r>
                <a:r>
                  <a:rPr lang="en-US" baseline="-25000"/>
                  <a:t>in</a:t>
                </a:r>
                <a:endParaRPr lang="en-US"/>
              </a:p>
            </p:txBody>
          </p:sp>
          <p:sp>
            <p:nvSpPr>
              <p:cNvPr id="51" name="Line 109"/>
              <p:cNvSpPr>
                <a:spLocks noChangeShapeType="1"/>
              </p:cNvSpPr>
              <p:nvPr/>
            </p:nvSpPr>
            <p:spPr bwMode="auto">
              <a:xfrm>
                <a:off x="7715250" y="3201988"/>
                <a:ext cx="3286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19046" tIns="26984" rIns="19046" bIns="26984" anchor="ctr"/>
              <a:lstStyle/>
              <a:p>
                <a:endParaRPr lang="en-US"/>
              </a:p>
            </p:txBody>
          </p:sp>
        </p:grpSp>
      </p:grpSp>
      <p:sp>
        <p:nvSpPr>
          <p:cNvPr id="53" name="Rectangle 22"/>
          <p:cNvSpPr txBox="1">
            <a:spLocks noChangeArrowheads="1"/>
          </p:cNvSpPr>
          <p:nvPr/>
        </p:nvSpPr>
        <p:spPr>
          <a:xfrm>
            <a:off x="3506788" y="5638924"/>
            <a:ext cx="5341248" cy="10368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+mn-lt"/>
              </a:rPr>
              <a:t>Uses the fact that                                                         </a:t>
            </a:r>
            <a:r>
              <a:rPr lang="en-US" sz="1800" dirty="0"/>
              <a:t>	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Sum = A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 + A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r>
              <a:rPr lang="fr-FR" sz="16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dirty="0">
                <a:solidFill>
                  <a:prstClr val="black"/>
                </a:solidFill>
                <a:latin typeface="Calibri"/>
                <a:cs typeface="+mn-cs"/>
              </a:rPr>
              <a:t> +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’</a:t>
            </a:r>
            <a:r>
              <a:rPr lang="fr-FR" sz="1800" dirty="0">
                <a:solidFill>
                  <a:prstClr val="black"/>
                </a:solidFill>
                <a:latin typeface="Calibri"/>
                <a:cs typeface="+mn-cs"/>
              </a:rPr>
              <a:t> +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fr-FR" sz="1800" kern="0" dirty="0">
                <a:solidFill>
                  <a:srgbClr val="C00000"/>
                </a:solidFill>
                <a:latin typeface="Calibri"/>
                <a:cs typeface="+mn-cs"/>
              </a:rPr>
              <a:t>•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is equivalent to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Sum = 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A </a:t>
            </a:r>
            <a:r>
              <a:rPr 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⊕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)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⊕</a:t>
            </a:r>
            <a:r>
              <a:rPr lang="fr-FR" sz="1800" b="1" kern="0" dirty="0">
                <a:solidFill>
                  <a:srgbClr val="C00000"/>
                </a:solidFill>
                <a:latin typeface="Calibri"/>
                <a:cs typeface="+mn-cs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alibri"/>
                <a:cs typeface="+mn-cs"/>
              </a:rPr>
              <a:t>C</a:t>
            </a:r>
            <a:r>
              <a:rPr lang="en-US" sz="1800" b="1" baseline="-25000" dirty="0">
                <a:solidFill>
                  <a:prstClr val="black"/>
                </a:solidFill>
                <a:latin typeface="Calibri"/>
                <a:cs typeface="+mn-cs"/>
              </a:rPr>
              <a:t>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45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Mapping Truth Tables to Logic Gates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53322" y="1300497"/>
            <a:ext cx="8345979" cy="1810466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Given a truth table: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Write the output in a table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Write the Boolean expression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Minimize the Boolean expression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Draw as gates</a:t>
            </a:r>
          </a:p>
          <a:p>
            <a:pPr marL="795644" lvl="1" indent="-451074" eaLnBrk="1" fontAlgn="auto" hangingPunct="1">
              <a:spcAft>
                <a:spcPts val="0"/>
              </a:spcAft>
              <a:buSzPct val="100000"/>
              <a:buFont typeface="Garamond" pitchFamily="-111" charset="0"/>
              <a:buAutoNum type="arabicPeriod"/>
              <a:defRPr/>
            </a:pPr>
            <a:r>
              <a:rPr lang="en-US" sz="2000" dirty="0"/>
              <a:t>Map to available gates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  <p:grpSp>
        <p:nvGrpSpPr>
          <p:cNvPr id="7175" name="Group 8"/>
          <p:cNvGrpSpPr>
            <a:grpSpLocks/>
          </p:cNvGrpSpPr>
          <p:nvPr/>
        </p:nvGrpSpPr>
        <p:grpSpPr bwMode="auto">
          <a:xfrm>
            <a:off x="6577884" y="1129047"/>
            <a:ext cx="1897063" cy="3013075"/>
            <a:chOff x="1015" y="1407"/>
            <a:chExt cx="1195" cy="1897"/>
          </a:xfrm>
        </p:grpSpPr>
        <p:sp>
          <p:nvSpPr>
            <p:cNvPr id="7187" name="Text Box 9"/>
            <p:cNvSpPr txBox="1">
              <a:spLocks noChangeArrowheads="1"/>
            </p:cNvSpPr>
            <p:nvPr/>
          </p:nvSpPr>
          <p:spPr bwMode="auto">
            <a:xfrm>
              <a:off x="1126" y="1511"/>
              <a:ext cx="962" cy="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>
              <a:spAutoFit/>
            </a:bodyPr>
            <a:lstStyle>
              <a:lvl1pPr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A	B	C    F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0	0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0	1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1	0   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0	1	1   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0	0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0	1   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1	0    0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dirty="0">
                  <a:solidFill>
                    <a:srgbClr val="002060"/>
                  </a:solidFill>
                </a:rPr>
                <a:t>1	1	1    1</a:t>
              </a:r>
            </a:p>
          </p:txBody>
        </p:sp>
        <p:sp>
          <p:nvSpPr>
            <p:cNvPr id="7188" name="Line 10"/>
            <p:cNvSpPr>
              <a:spLocks noChangeShapeType="1"/>
            </p:cNvSpPr>
            <p:nvPr/>
          </p:nvSpPr>
          <p:spPr bwMode="auto">
            <a:xfrm>
              <a:off x="1015" y="1716"/>
              <a:ext cx="119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endParaRPr lang="en-US"/>
            </a:p>
          </p:txBody>
        </p:sp>
        <p:sp>
          <p:nvSpPr>
            <p:cNvPr id="7189" name="Line 11"/>
            <p:cNvSpPr>
              <a:spLocks noChangeShapeType="1"/>
            </p:cNvSpPr>
            <p:nvPr/>
          </p:nvSpPr>
          <p:spPr bwMode="auto">
            <a:xfrm>
              <a:off x="1872" y="1407"/>
              <a:ext cx="0" cy="18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19050" tIns="26988" rIns="19050" bIns="26988" anchor="ctr"/>
            <a:lstStyle/>
            <a:p>
              <a:endParaRPr lang="en-US"/>
            </a:p>
          </p:txBody>
        </p:sp>
      </p:grp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670283" y="3690735"/>
            <a:ext cx="29035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6" tIns="26984" rIns="19046" bIns="2698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dirty="0"/>
              <a:t>F = A’BC’+A’BC+AB’C+ABC</a:t>
            </a:r>
          </a:p>
          <a:p>
            <a:pPr eaLnBrk="1" hangingPunct="1">
              <a:spcBef>
                <a:spcPct val="15000"/>
              </a:spcBef>
            </a:pPr>
            <a:r>
              <a:rPr lang="en-US" dirty="0"/>
              <a:t>   = A’B(C’+C)+AC(B’+B)</a:t>
            </a:r>
          </a:p>
          <a:p>
            <a:pPr eaLnBrk="1" hangingPunct="1">
              <a:spcBef>
                <a:spcPct val="15000"/>
              </a:spcBef>
            </a:pPr>
            <a:r>
              <a:rPr lang="en-US" dirty="0"/>
              <a:t>   = A’B+AC</a:t>
            </a:r>
          </a:p>
        </p:txBody>
      </p:sp>
      <p:pic>
        <p:nvPicPr>
          <p:cNvPr id="7177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53" y="5001676"/>
            <a:ext cx="2775129" cy="165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28" y="4925476"/>
            <a:ext cx="2747217" cy="164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9" name="Straight Arrow Connector 13"/>
          <p:cNvCxnSpPr>
            <a:cxnSpLocks noChangeShapeType="1"/>
          </p:cNvCxnSpPr>
          <p:nvPr/>
        </p:nvCxnSpPr>
        <p:spPr bwMode="auto">
          <a:xfrm flipH="1">
            <a:off x="3702587" y="2308536"/>
            <a:ext cx="2736850" cy="1463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15"/>
          <p:cNvCxnSpPr>
            <a:cxnSpLocks noChangeShapeType="1"/>
          </p:cNvCxnSpPr>
          <p:nvPr/>
        </p:nvCxnSpPr>
        <p:spPr bwMode="auto">
          <a:xfrm>
            <a:off x="1220251" y="4702331"/>
            <a:ext cx="968375" cy="357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17"/>
          <p:cNvCxnSpPr>
            <a:cxnSpLocks noChangeShapeType="1"/>
          </p:cNvCxnSpPr>
          <p:nvPr/>
        </p:nvCxnSpPr>
        <p:spPr bwMode="auto">
          <a:xfrm flipV="1">
            <a:off x="4223848" y="5561347"/>
            <a:ext cx="1417637" cy="46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9"/>
          <p:cNvCxnSpPr>
            <a:cxnSpLocks noChangeShapeType="1"/>
          </p:cNvCxnSpPr>
          <p:nvPr/>
        </p:nvCxnSpPr>
        <p:spPr bwMode="auto">
          <a:xfrm rot="16200000" flipH="1">
            <a:off x="156805" y="4186214"/>
            <a:ext cx="723900" cy="19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3" name="Oval 20"/>
          <p:cNvSpPr>
            <a:spLocks noChangeArrowheads="1"/>
          </p:cNvSpPr>
          <p:nvPr/>
        </p:nvSpPr>
        <p:spPr bwMode="auto">
          <a:xfrm>
            <a:off x="5096747" y="3110963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184" name="Oval 22"/>
          <p:cNvSpPr>
            <a:spLocks noChangeArrowheads="1"/>
          </p:cNvSpPr>
          <p:nvPr/>
        </p:nvSpPr>
        <p:spPr bwMode="auto">
          <a:xfrm>
            <a:off x="148151" y="4055860"/>
            <a:ext cx="271463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185" name="Oval 23"/>
          <p:cNvSpPr>
            <a:spLocks noChangeArrowheads="1"/>
          </p:cNvSpPr>
          <p:nvPr/>
        </p:nvSpPr>
        <p:spPr bwMode="auto">
          <a:xfrm>
            <a:off x="1278093" y="4885609"/>
            <a:ext cx="271463" cy="2698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86" name="Oval 24"/>
          <p:cNvSpPr>
            <a:spLocks noChangeArrowheads="1"/>
          </p:cNvSpPr>
          <p:nvPr/>
        </p:nvSpPr>
        <p:spPr bwMode="auto">
          <a:xfrm>
            <a:off x="4690931" y="5223902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78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7184" grpId="0" animBg="1"/>
      <p:bldP spid="7185" grpId="0" animBg="1"/>
      <p:bldP spid="71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Canonical Forms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44160"/>
            <a:ext cx="8229600" cy="112555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</a:rPr>
              <a:t>Truth table is the </a:t>
            </a:r>
            <a:r>
              <a:rPr lang="en-US" sz="2600" b="1" dirty="0">
                <a:solidFill>
                  <a:srgbClr val="C00000"/>
                </a:solidFill>
              </a:rPr>
              <a:t>unique signature </a:t>
            </a:r>
            <a:r>
              <a:rPr lang="en-US" sz="2600" dirty="0">
                <a:solidFill>
                  <a:srgbClr val="C00000"/>
                </a:solidFill>
              </a:rPr>
              <a:t>of a 0/1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438" y="1954962"/>
            <a:ext cx="92921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The same truth table can have many gate realizations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We’ve seen this already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Depends on how good we are at Boolean simplification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975" y="3345107"/>
            <a:ext cx="8419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Canonical forms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Standard forms for a Boolean expression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 all produce the same expression</a:t>
            </a:r>
          </a:p>
        </p:txBody>
      </p:sp>
    </p:spTree>
    <p:extLst>
      <p:ext uri="{BB962C8B-B14F-4D97-AF65-F5344CB8AC3E}">
        <p14:creationId xmlns:p14="http://schemas.microsoft.com/office/powerpoint/2010/main" val="425710759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Sum-of-Products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Disjunctive Normal Form (DNF)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Minterm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817766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4301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364" y="57524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26226" y="605163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05663" y="4000924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421220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8802" y="4615582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5663" y="5199319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1940" y="552161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110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8802" y="5820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02874" y="4836783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02874" y="54491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02874" y="57714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9736" y="60706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9735" y="423122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58813" y="4000924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1952" y="4615582"/>
            <a:ext cx="75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8813" y="5199319"/>
            <a:ext cx="75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5090" y="5521619"/>
            <a:ext cx="78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ABC’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1952" y="582080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996323" y="4035673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5925" y="478994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3949" y="248492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pitchFamily="-111" charset="0"/>
              </a:rPr>
              <a:t>F=</a:t>
            </a: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 A’B’C + A’BC + AB’C + ABC’ + ABC</a:t>
            </a:r>
            <a:r>
              <a:rPr lang="en-US" dirty="0">
                <a:latin typeface="Tahoma" pitchFamily="-111" charset="0"/>
              </a:rPr>
              <a:t>’</a:t>
            </a:r>
          </a:p>
        </p:txBody>
      </p:sp>
      <p:sp>
        <p:nvSpPr>
          <p:cNvPr id="6" name="Freeform 5"/>
          <p:cNvSpPr/>
          <p:nvPr/>
        </p:nvSpPr>
        <p:spPr>
          <a:xfrm>
            <a:off x="7778496" y="2913888"/>
            <a:ext cx="894923" cy="2157984"/>
          </a:xfrm>
          <a:custGeom>
            <a:avLst/>
            <a:gdLst>
              <a:gd name="connsiteX0" fmla="*/ 292608 w 894923"/>
              <a:gd name="connsiteY0" fmla="*/ 2157984 h 2157984"/>
              <a:gd name="connsiteX1" fmla="*/ 890016 w 894923"/>
              <a:gd name="connsiteY1" fmla="*/ 1743456 h 2157984"/>
              <a:gd name="connsiteX2" fmla="*/ 0 w 894923"/>
              <a:gd name="connsiteY2" fmla="*/ 0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23" h="2157984">
                <a:moveTo>
                  <a:pt x="292608" y="2157984"/>
                </a:moveTo>
                <a:cubicBezTo>
                  <a:pt x="615696" y="2130552"/>
                  <a:pt x="938784" y="2103120"/>
                  <a:pt x="890016" y="1743456"/>
                </a:cubicBezTo>
                <a:cubicBezTo>
                  <a:pt x="841248" y="1383792"/>
                  <a:pt x="0" y="0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5212" y="3508616"/>
            <a:ext cx="1463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T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15435" y="3516074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2054" y="2084287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Add the </a:t>
            </a:r>
            <a:r>
              <a:rPr lang="en-US" sz="1500" dirty="0" err="1">
                <a:latin typeface="Franklin Gothic Medium"/>
                <a:cs typeface="Franklin Gothic Medium"/>
              </a:rPr>
              <a:t>minterms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818872" y="3285089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6298684" y="3298721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7401929" y="1839067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465881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1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Sum-of-Products Canonical Form</a:t>
            </a:r>
          </a:p>
        </p:txBody>
      </p:sp>
      <p:sp>
        <p:nvSpPr>
          <p:cNvPr id="10243" name="Rectangle 18"/>
          <p:cNvSpPr>
            <a:spLocks noGrp="1" noChangeArrowheads="1"/>
          </p:cNvSpPr>
          <p:nvPr>
            <p:ph idx="1"/>
          </p:nvPr>
        </p:nvSpPr>
        <p:spPr>
          <a:xfrm>
            <a:off x="457200" y="1149435"/>
            <a:ext cx="84867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Product term (or </a:t>
            </a:r>
            <a:r>
              <a:rPr lang="en-US" sz="2000" dirty="0" err="1"/>
              <a:t>minterm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ANDed</a:t>
            </a:r>
            <a:r>
              <a:rPr lang="en-US" sz="2000" dirty="0"/>
              <a:t> product of literals – input combination for which output is true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0248" name="Group 14"/>
          <p:cNvGrpSpPr>
            <a:grpSpLocks/>
          </p:cNvGrpSpPr>
          <p:nvPr/>
        </p:nvGrpSpPr>
        <p:grpSpPr bwMode="auto">
          <a:xfrm>
            <a:off x="871538" y="2550420"/>
            <a:ext cx="2725737" cy="2495550"/>
            <a:chOff x="284" y="1448"/>
            <a:chExt cx="1740" cy="1592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44" y="1448"/>
              <a:ext cx="16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minterms</a:t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A’B’C’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A’B’C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A’BC’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 0	1	1	A’BC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ABC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84" y="1624"/>
              <a:ext cx="1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136" y="1476"/>
              <a:ext cx="0" cy="1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897313" y="2701233"/>
            <a:ext cx="492125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ABC’ + ABC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Symbol" pitchFamily="-111" charset="2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br>
              <a:rPr lang="en-US" sz="1600" dirty="0">
                <a:solidFill>
                  <a:srgbClr val="C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 + ABC’ 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(A’B’ + A’B + AB’ + AB)C + ABC’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((A’ + A)(B’ + B))C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ABC’ + 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	= AB + C</a:t>
            </a:r>
          </a:p>
        </p:txBody>
      </p:sp>
    </p:spTree>
    <p:extLst>
      <p:ext uri="{BB962C8B-B14F-4D97-AF65-F5344CB8AC3E}">
        <p14:creationId xmlns:p14="http://schemas.microsoft.com/office/powerpoint/2010/main" val="260965298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 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834817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0456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3595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0456" y="4935298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100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361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(A + B + C)(A + B’ + C)(A’ + B + C)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8918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32057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38918" y="4935298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2697" y="373207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35836" y="434672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B’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42697" y="4930466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547383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Product-of-Sums: Why does this procedure work?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Right Brace 45"/>
          <p:cNvSpPr/>
          <p:nvPr/>
        </p:nvSpPr>
        <p:spPr>
          <a:xfrm>
            <a:off x="3649303" y="3629688"/>
            <a:ext cx="541338" cy="1682093"/>
          </a:xfrm>
          <a:prstGeom prst="rightBrace">
            <a:avLst>
              <a:gd name="adj1" fmla="val 16922"/>
              <a:gd name="adj2" fmla="val 10892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Useful Facts:</a:t>
            </a:r>
          </a:p>
          <a:p>
            <a:r>
              <a:rPr lang="en-US" sz="2400" dirty="0"/>
              <a:t>We know (F’)’ = F</a:t>
            </a:r>
          </a:p>
          <a:p>
            <a:r>
              <a:rPr lang="en-US" sz="2400" dirty="0"/>
              <a:t>We know how to get a </a:t>
            </a:r>
            <a:r>
              <a:rPr lang="en-US" sz="2400" b="1" dirty="0" err="1"/>
              <a:t>minterm</a:t>
            </a:r>
            <a:r>
              <a:rPr lang="en-US" sz="2400" dirty="0"/>
              <a:t> expansion for F’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531" y="3535368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F’ = A’B’C’ + A’BC’ + AB’C’</a:t>
            </a:r>
          </a:p>
        </p:txBody>
      </p:sp>
    </p:spTree>
    <p:extLst>
      <p:ext uri="{BB962C8B-B14F-4D97-AF65-F5344CB8AC3E}">
        <p14:creationId xmlns:p14="http://schemas.microsoft.com/office/powerpoint/2010/main" val="30248439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54C8-9811-7947-ADCC-E34795C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Create a Boolean Algebra expression for “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/>
                  <a:t>” below in terms of the variables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Draw this as a circuit (using AND, OR, NOT)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1B494-FCEE-F248-A54F-19DEF5EDB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/>
              <p:nvPr/>
            </p:nvSpPr>
            <p:spPr>
              <a:xfrm>
                <a:off x="3535786" y="2689529"/>
                <a:ext cx="2072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566DF-EB19-0648-93BC-2E803BD9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86" y="2689529"/>
                <a:ext cx="20724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5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Product-of-Sums: Why does this procedure work?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Right Brace 45"/>
          <p:cNvSpPr/>
          <p:nvPr/>
        </p:nvSpPr>
        <p:spPr>
          <a:xfrm>
            <a:off x="3649303" y="3629688"/>
            <a:ext cx="541338" cy="1682093"/>
          </a:xfrm>
          <a:prstGeom prst="rightBrace">
            <a:avLst>
              <a:gd name="adj1" fmla="val 16922"/>
              <a:gd name="adj2" fmla="val 10892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Useful Facts:</a:t>
            </a:r>
          </a:p>
          <a:p>
            <a:r>
              <a:rPr lang="en-US" sz="2400" dirty="0"/>
              <a:t>We know (F’)’ = F</a:t>
            </a:r>
          </a:p>
          <a:p>
            <a:r>
              <a:rPr lang="en-US" sz="2400" dirty="0"/>
              <a:t>We know how to get a </a:t>
            </a:r>
            <a:r>
              <a:rPr lang="en-US" sz="2400" b="1" dirty="0" err="1"/>
              <a:t>minterm</a:t>
            </a:r>
            <a:r>
              <a:rPr lang="en-US" sz="2400" dirty="0"/>
              <a:t> expansion for F’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3531" y="3535368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F’ = A’B’C’ + A’BC’ + AB’C’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2756" y="4075625"/>
            <a:ext cx="401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Taking the complement of both sides…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0641" y="4477008"/>
            <a:ext cx="47202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(F’)’ = (A’B’C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+ A’BC’ + </a:t>
            </a: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AB’C’)’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3055" y="5001502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Medium"/>
                <a:cs typeface="Franklin Gothic Medium"/>
              </a:rPr>
              <a:t>And using </a:t>
            </a:r>
            <a:r>
              <a:rPr lang="en-US" dirty="0" err="1">
                <a:latin typeface="Franklin Gothic Medium"/>
                <a:cs typeface="Franklin Gothic Medium"/>
              </a:rPr>
              <a:t>DeMorgan</a:t>
            </a:r>
            <a:r>
              <a:rPr lang="en-US" dirty="0">
                <a:latin typeface="Franklin Gothic Medium"/>
                <a:cs typeface="Franklin Gothic Medium"/>
              </a:rPr>
              <a:t>/Comp.…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4626" y="5366498"/>
            <a:ext cx="47202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(A’B’C’)’  (A’BC’)’  (AB’C’)’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43530" y="6183374"/>
            <a:ext cx="490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(A + B + C)(A + B’ + C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)(A’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 + C)</a:t>
            </a:r>
          </a:p>
        </p:txBody>
      </p:sp>
    </p:spTree>
    <p:extLst>
      <p:ext uri="{BB962C8B-B14F-4D97-AF65-F5344CB8AC3E}">
        <p14:creationId xmlns:p14="http://schemas.microsoft.com/office/powerpoint/2010/main" val="405403673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1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Product-of-Sums Canonical Form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idx="1"/>
          </p:nvPr>
        </p:nvSpPr>
        <p:spPr>
          <a:xfrm>
            <a:off x="470079" y="1149435"/>
            <a:ext cx="84105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Sum term (or </a:t>
            </a:r>
            <a:r>
              <a:rPr lang="en-US" sz="2000" dirty="0" err="1"/>
              <a:t>maxterm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ORed</a:t>
            </a:r>
            <a:r>
              <a:rPr lang="en-US" sz="2000" dirty="0"/>
              <a:t> sum of literals – input combination for which output is false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630261" y="2576956"/>
            <a:ext cx="3262313" cy="2495550"/>
            <a:chOff x="220" y="1544"/>
            <a:chExt cx="2084" cy="1592"/>
          </a:xfrm>
        </p:grpSpPr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20" y="1728"/>
              <a:ext cx="1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1032" y="1588"/>
              <a:ext cx="0" cy="1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224" y="1544"/>
              <a:ext cx="20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maxterms</a:t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1	A+B’+C’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A’+B+C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A’+B+C’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A’+B’+C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A’+B’+C’</a:t>
              </a:r>
            </a:p>
          </p:txBody>
        </p:sp>
      </p:grpSp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3905274" y="2640456"/>
            <a:ext cx="50736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B + C) (A + B’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   (A + B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C) (B + C)</a:t>
            </a:r>
          </a:p>
        </p:txBody>
      </p:sp>
    </p:spTree>
    <p:extLst>
      <p:ext uri="{BB962C8B-B14F-4D97-AF65-F5344CB8AC3E}">
        <p14:creationId xmlns:p14="http://schemas.microsoft.com/office/powerpoint/2010/main" val="248113400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400501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Propositional Logic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“If you take the high road and I take the low road then I’ll arrive in Scotland before you.”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Predicate Logic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“All positive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2033316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 Logic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us to analyze complex propositions in terms of their simpler constituent parts (a.k.a. atomic propositions) joined by connectives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Predicate Logic </a:t>
            </a:r>
          </a:p>
          <a:p>
            <a:pPr lvl="1"/>
            <a:r>
              <a:rPr lang="en-US" dirty="0"/>
              <a:t>Lets us analyze them at a deeper level by expressing how those propositions depend on the objects they are talking about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3668910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two key notions to propositional logic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401976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377" y="1121271"/>
            <a:ext cx="8229600" cy="514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Predicate</a:t>
            </a:r>
          </a:p>
          <a:p>
            <a:pPr lvl="1"/>
            <a:r>
              <a:rPr lang="en-US" dirty="0"/>
              <a:t>A function that returns a truth value, e.g.,</a:t>
            </a:r>
          </a:p>
          <a:p>
            <a:pPr lvl="2"/>
            <a:r>
              <a:rPr lang="en-US" sz="600" dirty="0"/>
              <a:t>		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Cat(x) ::= “x is a cat”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Prime(x) ::= “x is prime”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HasTaken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“student x has taken course y”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LessThan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“x &lt; y”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Sum(x, y, z) ::= “x + y = z”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GreaterThan5(x) ::= “x &gt; 5”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HasNChars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(s, n) ::= “string s has length n”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Predicates can have varying numbers of arguments and input types.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35877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Domain of Discourse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476" y="1164573"/>
            <a:ext cx="844860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For ease of use, we define one “type”/“domain” that we work over.  This non-empty set of objects is called the “</a:t>
            </a:r>
            <a:r>
              <a:rPr lang="en-US" sz="2600" b="1" dirty="0">
                <a:solidFill>
                  <a:srgbClr val="C00000"/>
                </a:solidFill>
              </a:rPr>
              <a:t>domain of discourse</a:t>
            </a:r>
            <a:r>
              <a:rPr lang="en-US" sz="2600" dirty="0"/>
              <a:t>”.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For each of the following, what might the domain be?</a:t>
            </a: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cat”,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barks”,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ruined my couch”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prime”, “</a:t>
            </a:r>
            <a:r>
              <a:rPr lang="en-US" sz="2800" dirty="0">
                <a:latin typeface="+mn-lt"/>
              </a:rPr>
              <a:t>x =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 &lt;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power of two”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(3) “student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has taken course </a:t>
            </a:r>
            <a:r>
              <a:rPr lang="en-US" sz="2800" dirty="0">
                <a:latin typeface="+mn-lt"/>
              </a:rPr>
              <a:t>y</a:t>
            </a:r>
            <a:r>
              <a:rPr lang="en-US" sz="2800" dirty="0">
                <a:latin typeface="Franklin Gothic Medium" panose="020B0603020102020204" pitchFamily="34" charset="0"/>
              </a:rPr>
              <a:t>” 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pre-</a:t>
            </a:r>
            <a:r>
              <a:rPr lang="en-US" sz="2800" dirty="0" err="1">
                <a:latin typeface="Franklin Gothic Medium" panose="020B0603020102020204" pitchFamily="34" charset="0"/>
              </a:rPr>
              <a:t>req</a:t>
            </a:r>
            <a:r>
              <a:rPr lang="en-US" sz="2800" dirty="0">
                <a:latin typeface="Franklin Gothic Medium" panose="020B0603020102020204" pitchFamily="34" charset="0"/>
              </a:rPr>
              <a:t> for </a:t>
            </a:r>
            <a:r>
              <a:rPr lang="en-US" sz="2800" dirty="0">
                <a:latin typeface="+mn-lt"/>
              </a:rPr>
              <a:t>z</a:t>
            </a:r>
            <a:r>
              <a:rPr lang="en-US" sz="28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508" y="3703730"/>
            <a:ext cx="640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“mammals” or “sentient beings” or “cats and dogs” or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508" y="4720090"/>
            <a:ext cx="640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“numbers” or “integers” or “integers greater than 5” or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2313" y="5736450"/>
            <a:ext cx="65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“students and courses” or “university entities” or …</a:t>
            </a:r>
          </a:p>
        </p:txBody>
      </p:sp>
    </p:spTree>
    <p:extLst>
      <p:ext uri="{BB962C8B-B14F-4D97-AF65-F5344CB8AC3E}">
        <p14:creationId xmlns:p14="http://schemas.microsoft.com/office/powerpoint/2010/main" val="1477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We use </a:t>
            </a:r>
            <a:r>
              <a:rPr lang="en-US" sz="2600" b="1" i="1" dirty="0">
                <a:solidFill>
                  <a:prstClr val="black"/>
                </a:solidFill>
              </a:rPr>
              <a:t>quantifiers</a:t>
            </a:r>
            <a:r>
              <a:rPr lang="en-US" sz="2600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to talk about collections of objects.</a:t>
            </a:r>
          </a:p>
          <a:p>
            <a:pPr marL="0" lvl="0" indent="0"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P(x)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C00000"/>
                </a:solidFill>
              </a:rPr>
              <a:t>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    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5" name="Picture 4" descr="http://rlv.zcache.com/i_love_quantifiers_coffee_mugs-r65763c17fb5947f2a49452b3f7b221d5_x7jgr_8byvr_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63" y="1854200"/>
            <a:ext cx="2077656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We use </a:t>
            </a:r>
            <a:r>
              <a:rPr lang="en-US" sz="2600" b="1" i="1" dirty="0"/>
              <a:t>quantifiers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600" dirty="0"/>
              <a:t>to talk about collections of objects.</a:t>
            </a: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Universal Quantifier (“for all”):     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for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457200" lvl="1" indent="0">
              <a:buNone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marL="57150" indent="0">
              <a:buNone/>
            </a:pPr>
            <a:r>
              <a:rPr lang="en-US" sz="3000" dirty="0">
                <a:latin typeface="Franklin Gothic Medium" panose="020B0603020102020204" pitchFamily="34" charset="0"/>
              </a:rPr>
              <a:t>Examples:</a:t>
            </a:r>
          </a:p>
          <a:p>
            <a:pPr marL="57150" indent="0">
              <a:buNone/>
            </a:pPr>
            <a:endParaRPr lang="en-US" sz="3000" dirty="0">
              <a:latin typeface="Franklin Gothic Medium" panose="020B060302010202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Odd(x)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LessThan4(x)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0024" y="3847012"/>
            <a:ext cx="1928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Are these true?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Combinational Logic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12496" y="1126336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Weekday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isLecture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>
          <a:xfrm>
            <a:off x="358815" y="1300827"/>
            <a:ext cx="3599728" cy="2611416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SUNDAY or MONDAY:	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TUESDAY or WEDNESDAY: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THURSDAY: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FRIDAY: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SATURDAY: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0 : 0;</a:t>
            </a:r>
          </a:p>
        </p:txBody>
      </p:sp>
    </p:spTree>
    <p:extLst>
      <p:ext uri="{BB962C8B-B14F-4D97-AF65-F5344CB8AC3E}">
        <p14:creationId xmlns:p14="http://schemas.microsoft.com/office/powerpoint/2010/main" val="79037713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We use </a:t>
            </a:r>
            <a:r>
              <a:rPr lang="en-US" sz="2600" b="1" i="1" dirty="0"/>
              <a:t>quantifiers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600" dirty="0"/>
              <a:t>to talk about collections of objects.</a:t>
            </a: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Universal Quantifier (“for all”):     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for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457200" lvl="1" indent="0">
              <a:buNone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marL="57150" indent="0">
              <a:buNone/>
            </a:pPr>
            <a:r>
              <a:rPr lang="en-US" sz="3000" dirty="0">
                <a:latin typeface="Franklin Gothic Medium" panose="020B0603020102020204" pitchFamily="34" charset="0"/>
              </a:rPr>
              <a:t>Examples:</a:t>
            </a:r>
          </a:p>
          <a:p>
            <a:pPr marL="57150" indent="0">
              <a:buNone/>
            </a:pPr>
            <a:endParaRPr lang="en-US" sz="3000" dirty="0">
              <a:latin typeface="Franklin Gothic Medium" panose="020B060302010202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Odd(x)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LessThan4(x)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5147" y="3796370"/>
            <a:ext cx="640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Are these true?  It depends on the domain. For example: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58040"/>
              </p:ext>
            </p:extLst>
          </p:nvPr>
        </p:nvGraphicFramePr>
        <p:xfrm>
          <a:off x="3524533" y="4360986"/>
          <a:ext cx="4663440" cy="1780734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5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{1, 3, -1, 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-27}</a:t>
                      </a:r>
                      <a:endParaRPr lang="en-US" sz="1800" dirty="0">
                        <a:solidFill>
                          <a:srgbClr val="7030A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Odd 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1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We use </a:t>
            </a:r>
            <a:r>
              <a:rPr lang="en-US" sz="2600" b="1" i="1" dirty="0"/>
              <a:t>quantifiers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600" dirty="0"/>
              <a:t>to talk about collections of objects.</a:t>
            </a: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Existential Quantifier (“exists”):     </a:t>
            </a: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There is</a:t>
            </a:r>
            <a:r>
              <a:rPr lang="en-US" sz="2800" dirty="0"/>
              <a:t> an x in the domain for which P(x) is true</a:t>
            </a:r>
          </a:p>
          <a:p>
            <a:pPr marL="457200" lvl="1" indent="0">
              <a:buNone/>
            </a:pPr>
            <a:r>
              <a:rPr lang="en-US" sz="2600" dirty="0"/>
              <a:t>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  <a:p>
            <a:pPr marL="457200" lvl="1" indent="0">
              <a:buNone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marL="57150" indent="0">
              <a:buNone/>
            </a:pPr>
            <a:r>
              <a:rPr lang="en-US" sz="3000" dirty="0">
                <a:latin typeface="Franklin Gothic Medium" panose="020B0603020102020204" pitchFamily="34" charset="0"/>
              </a:rPr>
              <a:t>Examples:</a:t>
            </a:r>
          </a:p>
          <a:p>
            <a:pPr marL="57150" indent="0">
              <a:buNone/>
            </a:pPr>
            <a:endParaRPr lang="en-US" sz="3000" dirty="0">
              <a:latin typeface="Franklin Gothic Medium" panose="020B060302010202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Odd(x)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LessThan4(x)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517" y="3820340"/>
            <a:ext cx="203624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44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We use </a:t>
            </a:r>
            <a:r>
              <a:rPr lang="en-US" sz="2600" b="1" i="1" dirty="0"/>
              <a:t>quantifiers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600" dirty="0"/>
              <a:t>to talk about collections of objects.</a:t>
            </a: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Existential Quantifier (“exists”):     </a:t>
            </a: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  <a:p>
            <a:pPr marL="457200" lvl="1" indent="0">
              <a:buNone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marL="57150" indent="0">
              <a:buNone/>
            </a:pPr>
            <a:r>
              <a:rPr lang="en-US" sz="3000" dirty="0">
                <a:latin typeface="Franklin Gothic Medium" panose="020B0603020102020204" pitchFamily="34" charset="0"/>
              </a:rPr>
              <a:t>Examples:</a:t>
            </a:r>
          </a:p>
          <a:p>
            <a:pPr marL="57150" indent="0">
              <a:buNone/>
            </a:pPr>
            <a:endParaRPr lang="en-US" sz="3000" dirty="0">
              <a:latin typeface="Franklin Gothic Medium" panose="020B060302010202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Odd(x)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LessThan4(x)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5147" y="3796370"/>
            <a:ext cx="640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Are these true?  It depends on the domain. For example: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43657"/>
              </p:ext>
            </p:extLst>
          </p:nvPr>
        </p:nvGraphicFramePr>
        <p:xfrm>
          <a:off x="3377775" y="4383419"/>
          <a:ext cx="5309025" cy="19202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176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5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{1, 3, -1, 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-27}</a:t>
                      </a:r>
                      <a:endParaRPr lang="en-US" sz="1800" dirty="0">
                        <a:solidFill>
                          <a:srgbClr val="7030A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Positive Multiples</a:t>
                      </a:r>
                      <a:r>
                        <a:rPr lang="en-US" sz="1800" baseline="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 of 5</a:t>
                      </a:r>
                      <a:endParaRPr lang="en-US" sz="1800" dirty="0">
                        <a:solidFill>
                          <a:srgbClr val="7030A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28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60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2625" y="4259568"/>
            <a:ext cx="67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???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34745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31791" y="429339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690650" y="3814225"/>
            <a:ext cx="245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matter what L is, we always say it’s 1.  So, we don’t need L in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77795432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4)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654141" y="2059754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3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654141" y="1698818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2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654141" y="1343290"/>
            <a:ext cx="8576839" cy="324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654141" y="993236"/>
            <a:ext cx="4161571" cy="318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0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endParaRPr lang="fr-FR" sz="1600" dirty="0"/>
          </a:p>
          <a:p>
            <a:pPr marL="0" indent="0">
              <a:buNone/>
            </a:pPr>
            <a:endParaRPr lang="fr-FR" sz="15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63774" y="3122838"/>
            <a:ext cx="4557572" cy="3123500"/>
            <a:chOff x="344394" y="1956444"/>
            <a:chExt cx="5456331" cy="3892162"/>
          </a:xfrm>
        </p:grpSpPr>
        <p:sp>
          <p:nvSpPr>
            <p:cNvPr id="21" name="TextBox 20"/>
            <p:cNvSpPr txBox="1"/>
            <p:nvPr/>
          </p:nvSpPr>
          <p:spPr>
            <a:xfrm>
              <a:off x="344394" y="205740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97481" y="2057400"/>
              <a:ext cx="2598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55297" y="4759095"/>
              <a:ext cx="387152" cy="1089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4394" y="297071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4394" y="3884021"/>
              <a:ext cx="577294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4394" y="4797330"/>
              <a:ext cx="55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L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042851" y="4196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/>
            <p:cNvCxnSpPr/>
            <p:nvPr/>
          </p:nvCxnSpPr>
          <p:spPr>
            <a:xfrm>
              <a:off x="4228206" y="2779776"/>
              <a:ext cx="107619" cy="5297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917127" y="1956444"/>
              <a:ext cx="4811095" cy="2617891"/>
              <a:chOff x="917127" y="1956444"/>
              <a:chExt cx="4811095" cy="261789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21688" y="2869754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9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917127" y="3910760"/>
                <a:ext cx="1219802" cy="663575"/>
                <a:chOff x="917127" y="3910760"/>
                <a:chExt cx="1219802" cy="663575"/>
              </a:xfrm>
            </p:grpSpPr>
            <p:pic>
              <p:nvPicPr>
                <p:cNvPr id="90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7127" y="3910760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77011" y="4081038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921688" y="1956444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88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324736" y="3150339"/>
                <a:ext cx="1403486" cy="632725"/>
                <a:chOff x="4324736" y="3150339"/>
                <a:chExt cx="1403486" cy="63272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327888" y="3150339"/>
                  <a:ext cx="1400334" cy="632725"/>
                  <a:chOff x="2449764" y="5554436"/>
                  <a:chExt cx="1400334" cy="663575"/>
                </a:xfrm>
              </p:grpSpPr>
              <p:pic>
                <p:nvPicPr>
                  <p:cNvPr id="86" name="Picture 50" descr="o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9764" y="5554436"/>
                    <a:ext cx="1400334" cy="663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7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1401" y="5725890"/>
                    <a:ext cx="45397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OR</a:t>
                    </a:r>
                  </a:p>
                </p:txBody>
              </p:sp>
            </p:grpSp>
            <p:sp>
              <p:nvSpPr>
                <p:cNvPr id="84" name="Oval 83"/>
                <p:cNvSpPr/>
                <p:nvPr/>
              </p:nvSpPr>
              <p:spPr>
                <a:xfrm>
                  <a:off x="4324736" y="361585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335825" y="330495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2808704" y="2305599"/>
                <a:ext cx="1422343" cy="948353"/>
                <a:chOff x="2808704" y="2305599"/>
                <a:chExt cx="1422343" cy="94835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808704" y="2305599"/>
                  <a:ext cx="1419502" cy="948353"/>
                  <a:chOff x="2584748" y="4511189"/>
                  <a:chExt cx="1419502" cy="585802"/>
                </a:xfrm>
              </p:grpSpPr>
              <p:pic>
                <p:nvPicPr>
                  <p:cNvPr id="8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9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2813727" y="253805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2813727" y="300440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221903" y="27849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808704" y="2779771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816286" y="3172865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2813727" y="3159849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2813727" y="2784945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40974" y="3546895"/>
                <a:ext cx="1422343" cy="948353"/>
                <a:chOff x="2840974" y="3546895"/>
                <a:chExt cx="1422343" cy="948353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840974" y="3546895"/>
                  <a:ext cx="1419502" cy="948353"/>
                  <a:chOff x="2584748" y="4511187"/>
                  <a:chExt cx="1419502" cy="585802"/>
                </a:xfrm>
              </p:grpSpPr>
              <p:pic>
                <p:nvPicPr>
                  <p:cNvPr id="7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7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842846" y="377620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2851990" y="424254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4173" y="402624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40974" y="4021070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848556" y="4414164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2851990" y="4407140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2842846" y="402309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Elbow Connector 39"/>
            <p:cNvCxnSpPr/>
            <p:nvPr/>
          </p:nvCxnSpPr>
          <p:spPr>
            <a:xfrm flipV="1">
              <a:off x="900113" y="4414164"/>
              <a:ext cx="1961021" cy="613999"/>
            </a:xfrm>
            <a:prstGeom prst="bentConnector3">
              <a:avLst>
                <a:gd name="adj1" fmla="val 86672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5400000" flipH="1" flipV="1">
              <a:off x="1716677" y="3885393"/>
              <a:ext cx="1818021" cy="37607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391928" y="49824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36929" y="4242548"/>
              <a:ext cx="715061" cy="4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65925" y="31558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/>
            <p:nvPr/>
          </p:nvCxnSpPr>
          <p:spPr>
            <a:xfrm rot="16200000" flipH="1">
              <a:off x="2087044" y="3271861"/>
              <a:ext cx="780403" cy="731201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27479" y="22584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/>
            <p:nvPr/>
          </p:nvCxnSpPr>
          <p:spPr>
            <a:xfrm>
              <a:off x="2618919" y="2304192"/>
              <a:ext cx="194808" cy="2384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2618919" y="2304192"/>
              <a:ext cx="223927" cy="1476584"/>
            </a:xfrm>
            <a:prstGeom prst="bentConnector3">
              <a:avLst>
                <a:gd name="adj1" fmla="val -1805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41490" y="2288232"/>
              <a:ext cx="477429" cy="159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2272152" y="2619270"/>
              <a:ext cx="376045" cy="69705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1383484" y="3008973"/>
              <a:ext cx="1430243" cy="707447"/>
            </a:xfrm>
            <a:prstGeom prst="bentConnector3">
              <a:avLst>
                <a:gd name="adj1" fmla="val 62653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374340" y="3711848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Elbow Connector 52"/>
            <p:cNvCxnSpPr/>
            <p:nvPr/>
          </p:nvCxnSpPr>
          <p:spPr>
            <a:xfrm rot="5400000" flipH="1" flipV="1">
              <a:off x="991252" y="3813740"/>
              <a:ext cx="480407" cy="28576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023360" y="4005072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/>
            <p:nvPr/>
          </p:nvCxnSpPr>
          <p:spPr>
            <a:xfrm flipV="1">
              <a:off x="4260476" y="3620426"/>
              <a:ext cx="64260" cy="400646"/>
            </a:xfrm>
            <a:prstGeom prst="bentConnector3">
              <a:avLst>
                <a:gd name="adj1" fmla="val 944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485281" y="3309530"/>
              <a:ext cx="315444" cy="327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93646" y="2664853"/>
            <a:ext cx="272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Here’s c</a:t>
            </a:r>
            <a:r>
              <a:rPr lang="en-US" sz="2000" baseline="-25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3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as 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a circuit: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9423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377" y="1121271"/>
            <a:ext cx="8229600" cy="51408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Symbol"/>
                <a:sym typeface="Symbol"/>
              </a:rPr>
              <a:t>, ,  </a:t>
            </a:r>
            <a:r>
              <a:rPr lang="en-US" sz="2800" dirty="0"/>
              <a:t>can implement any Boolean function</a:t>
            </a:r>
          </a:p>
          <a:p>
            <a:pPr lvl="2"/>
            <a:r>
              <a:rPr lang="en-US" sz="2000" dirty="0"/>
              <a:t>we didn’t need any others to do this</a:t>
            </a:r>
          </a:p>
          <a:p>
            <a:pPr lvl="1"/>
            <a:endParaRPr lang="en-US" sz="2400" dirty="0"/>
          </a:p>
          <a:p>
            <a:r>
              <a:rPr lang="en-US" sz="2800" dirty="0"/>
              <a:t>Actually, just </a:t>
            </a:r>
            <a:r>
              <a:rPr lang="en-US" sz="2800" b="1" dirty="0">
                <a:latin typeface="Symbol"/>
                <a:sym typeface="Symbol"/>
              </a:rPr>
              <a:t>, </a:t>
            </a:r>
            <a:r>
              <a:rPr lang="en-US" sz="2800" dirty="0"/>
              <a:t> (or </a:t>
            </a:r>
            <a:r>
              <a:rPr lang="en-US" sz="2800" b="1" dirty="0">
                <a:latin typeface="Symbol"/>
                <a:sym typeface="Symbol"/>
              </a:rPr>
              <a:t>, </a:t>
            </a:r>
            <a:r>
              <a:rPr lang="en-US" sz="2800" dirty="0"/>
              <a:t>) are enough</a:t>
            </a:r>
          </a:p>
          <a:p>
            <a:pPr lvl="2"/>
            <a:r>
              <a:rPr lang="en-US" sz="2000" dirty="0"/>
              <a:t>follows by De Morgan’s laws</a:t>
            </a:r>
          </a:p>
          <a:p>
            <a:pPr lvl="2"/>
            <a:endParaRPr lang="en-US" sz="2000" dirty="0"/>
          </a:p>
          <a:p>
            <a:r>
              <a:rPr lang="en-US" sz="2800" dirty="0"/>
              <a:t>Actually, just NAND (or NOR)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Important Corollaries of this Construction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6354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headEnd w="lg" len="lg"/>
          <a:tailEnd type="triangle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10613</TotalTime>
  <Words>4982</Words>
  <Application>Microsoft Macintosh PowerPoint</Application>
  <PresentationFormat>On-screen Show (4:3)</PresentationFormat>
  <Paragraphs>1304</Paragraphs>
  <Slides>42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Consolas</vt:lpstr>
      <vt:lpstr>Franklin Gothic Medium</vt:lpstr>
      <vt:lpstr>Garamond</vt:lpstr>
      <vt:lpstr>Symbol</vt:lpstr>
      <vt:lpstr>Tahoma</vt:lpstr>
      <vt:lpstr>Wingdings</vt:lpstr>
      <vt:lpstr>Office Theme</vt:lpstr>
      <vt:lpstr>CSE 311: Foundations of Computing</vt:lpstr>
      <vt:lpstr>Warm-up Exercise</vt:lpstr>
      <vt:lpstr>Warm-up Exercise</vt:lpstr>
      <vt:lpstr>Combinational Logic Example</vt:lpstr>
      <vt:lpstr>Truth Table to Logic (Part 3)</vt:lpstr>
      <vt:lpstr>Truth Table to Logic (Part 3)</vt:lpstr>
      <vt:lpstr>Truth Table to Logic (Part 3)</vt:lpstr>
      <vt:lpstr>Truth Table to Logic (Part 4)</vt:lpstr>
      <vt:lpstr>Important Corollaries of this Construction</vt:lpstr>
      <vt:lpstr>Boolean Algebra</vt:lpstr>
      <vt:lpstr>PowerPoint Presentation</vt:lpstr>
      <vt:lpstr>Simplifying using Boolean Algebra</vt:lpstr>
      <vt:lpstr>1-bit Binary Adder</vt:lpstr>
      <vt:lpstr>1-bit Binary Adder</vt:lpstr>
      <vt:lpstr>1-bit Binary Adder</vt:lpstr>
      <vt:lpstr>1-bit Binary Adder</vt:lpstr>
      <vt:lpstr>1-bit Binary Adder</vt:lpstr>
      <vt:lpstr>1-bit Binary Adder</vt:lpstr>
      <vt:lpstr>1-bit Binary Adder</vt:lpstr>
      <vt:lpstr>Apply Theorems to Simplify Expressions</vt:lpstr>
      <vt:lpstr>Apply Theorems to Simplify Expressions</vt:lpstr>
      <vt:lpstr>A 2-bit Ripple-Carry Adder</vt:lpstr>
      <vt:lpstr>Mapping Truth Tables to Logic Gates</vt:lpstr>
      <vt:lpstr>Canonical Forms</vt:lpstr>
      <vt:lpstr>Sum-of-Products Canonical Form</vt:lpstr>
      <vt:lpstr>Sum-of-Products Canonical Form</vt:lpstr>
      <vt:lpstr>Product-of-Sums Canonical Form</vt:lpstr>
      <vt:lpstr>Product-of-Sums Canonical Form</vt:lpstr>
      <vt:lpstr>Product-of-Sums: Why does this procedure work?</vt:lpstr>
      <vt:lpstr>Product-of-Sums: Why does this procedure work?</vt:lpstr>
      <vt:lpstr>Product-of-Sums Canonical Form</vt:lpstr>
      <vt:lpstr>Predicate Logic</vt:lpstr>
      <vt:lpstr>Predicate Logic</vt:lpstr>
      <vt:lpstr>Predicate Logic</vt:lpstr>
      <vt:lpstr>Predicate Logic</vt:lpstr>
      <vt:lpstr>Predicates</vt:lpstr>
      <vt:lpstr>Domain of Discourse</vt:lpstr>
      <vt:lpstr>Quantifiers</vt:lpstr>
      <vt:lpstr>Quantifiers</vt:lpstr>
      <vt:lpstr>Quantifiers</vt:lpstr>
      <vt:lpstr>Quantifiers</vt:lpstr>
      <vt:lpstr>Quantifiers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366</cp:revision>
  <cp:lastPrinted>2021-10-07T19:24:12Z</cp:lastPrinted>
  <dcterms:created xsi:type="dcterms:W3CDTF">2013-01-07T07:20:47Z</dcterms:created>
  <dcterms:modified xsi:type="dcterms:W3CDTF">2022-10-07T06:43:36Z</dcterms:modified>
</cp:coreProperties>
</file>