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8" r:id="rId3"/>
    <p:sldId id="489" r:id="rId4"/>
    <p:sldId id="492" r:id="rId5"/>
    <p:sldId id="496" r:id="rId6"/>
    <p:sldId id="459" r:id="rId7"/>
    <p:sldId id="472" r:id="rId8"/>
    <p:sldId id="460" r:id="rId9"/>
    <p:sldId id="421" r:id="rId10"/>
    <p:sldId id="426" r:id="rId11"/>
    <p:sldId id="427" r:id="rId12"/>
    <p:sldId id="430" r:id="rId13"/>
    <p:sldId id="474" r:id="rId14"/>
    <p:sldId id="431" r:id="rId15"/>
    <p:sldId id="433" r:id="rId16"/>
    <p:sldId id="434" r:id="rId17"/>
    <p:sldId id="476" r:id="rId18"/>
    <p:sldId id="477" r:id="rId19"/>
    <p:sldId id="443" r:id="rId20"/>
    <p:sldId id="473" r:id="rId21"/>
    <p:sldId id="497" r:id="rId22"/>
    <p:sldId id="435" r:id="rId23"/>
    <p:sldId id="447" r:id="rId24"/>
    <p:sldId id="438" r:id="rId25"/>
    <p:sldId id="439" r:id="rId26"/>
    <p:sldId id="479" r:id="rId27"/>
    <p:sldId id="478" r:id="rId28"/>
    <p:sldId id="480" r:id="rId29"/>
    <p:sldId id="440" r:id="rId30"/>
    <p:sldId id="422" r:id="rId31"/>
    <p:sldId id="441" r:id="rId32"/>
    <p:sldId id="446" r:id="rId33"/>
    <p:sldId id="481" r:id="rId34"/>
    <p:sldId id="406" r:id="rId35"/>
    <p:sldId id="395" r:id="rId36"/>
    <p:sldId id="444" r:id="rId37"/>
    <p:sldId id="415" r:id="rId38"/>
    <p:sldId id="445" r:id="rId39"/>
    <p:sldId id="397" r:id="rId40"/>
    <p:sldId id="378" r:id="rId41"/>
    <p:sldId id="379" r:id="rId42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EE5F"/>
    <a:srgbClr val="33FF00"/>
    <a:srgbClr val="55EF61"/>
    <a:srgbClr val="005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0"/>
    <p:restoredTop sz="81964" autoAdjust="0"/>
  </p:normalViewPr>
  <p:slideViewPr>
    <p:cSldViewPr snapToGrid="0" snapToObjects="1">
      <p:cViewPr varScale="1">
        <p:scale>
          <a:sx n="107" d="100"/>
          <a:sy n="107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7633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7745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1491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“for all” as</a:t>
            </a:r>
            <a:r>
              <a:rPr lang="en-US" baseline="0" dirty="0"/>
              <a:t> an AND over all objects and “exists” as an OR over all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6:  Predicate Logic</a:t>
            </a:r>
          </a:p>
        </p:txBody>
      </p:sp>
      <p:pic>
        <p:nvPicPr>
          <p:cNvPr id="5" name="Picture 4" descr="qua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1" y="2283003"/>
            <a:ext cx="1796282" cy="16540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704" y="2283003"/>
            <a:ext cx="5047926" cy="4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957" y="1210293"/>
            <a:ext cx="8229600" cy="5140800"/>
          </a:xfrm>
        </p:spPr>
        <p:txBody>
          <a:bodyPr/>
          <a:lstStyle/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We use </a:t>
            </a:r>
            <a:r>
              <a:rPr lang="en-US" sz="2600" b="1" i="1" dirty="0">
                <a:solidFill>
                  <a:prstClr val="black"/>
                </a:solidFill>
              </a:rPr>
              <a:t>quantifiers</a:t>
            </a:r>
            <a:r>
              <a:rPr lang="en-US" sz="2600" dirty="0">
                <a:solidFill>
                  <a:srgbClr val="9999FF">
                    <a:lumMod val="50000"/>
                  </a:srgbClr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to talk about collections of objects.</a:t>
            </a:r>
          </a:p>
          <a:p>
            <a:pPr marL="0" lvl="0" indent="0">
              <a:buNone/>
            </a:pPr>
            <a:endParaRPr lang="en-US" sz="2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</a:rPr>
              <a:t>x P(x)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P(x) </a:t>
            </a:r>
            <a:r>
              <a:rPr lang="en-US" dirty="0">
                <a:latin typeface="Franklin Gothic Medium" panose="020B0603020102020204" pitchFamily="34" charset="0"/>
              </a:rPr>
              <a:t>is true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in the domain</a:t>
            </a:r>
          </a:p>
          <a:p>
            <a:pPr marL="457200" lvl="1" indent="0">
              <a:buNone/>
            </a:pPr>
            <a:r>
              <a:rPr lang="en-US" sz="2600" dirty="0">
                <a:latin typeface="Franklin Gothic Medium" panose="020B0603020102020204" pitchFamily="34" charset="0"/>
              </a:rPr>
              <a:t>   read as “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all x, P of x</a:t>
            </a:r>
            <a:r>
              <a:rPr lang="en-US" sz="2600" dirty="0">
                <a:latin typeface="Franklin Gothic Medium" panose="020B0603020102020204" pitchFamily="34" charset="0"/>
              </a:rPr>
              <a:t>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</a:t>
            </a:r>
            <a:r>
              <a:rPr lang="en-US" dirty="0">
                <a:latin typeface="+mn-lt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alibri"/>
                <a:cs typeface="Calibri"/>
              </a:rPr>
              <a:t>P(x) 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>
                <a:solidFill>
                  <a:srgbClr val="C00000"/>
                </a:solidFill>
              </a:rPr>
              <a:t>There is</a:t>
            </a:r>
            <a:r>
              <a:rPr lang="en-US" sz="2800" dirty="0"/>
              <a:t> an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in the domain for which </a:t>
            </a:r>
            <a:r>
              <a:rPr lang="en-US" sz="2800" dirty="0">
                <a:latin typeface="+mn-lt"/>
              </a:rPr>
              <a:t>P(x)</a:t>
            </a:r>
            <a:r>
              <a:rPr lang="en-US" sz="2800" dirty="0"/>
              <a:t> is true</a:t>
            </a:r>
          </a:p>
          <a:p>
            <a:pPr marL="457200" lvl="1" indent="0">
              <a:buNone/>
            </a:pPr>
            <a:r>
              <a:rPr lang="en-US" sz="2600" dirty="0"/>
              <a:t>    read as “</a:t>
            </a:r>
            <a:r>
              <a:rPr lang="en-US" sz="2600" dirty="0">
                <a:solidFill>
                  <a:srgbClr val="C00000"/>
                </a:solidFill>
              </a:rPr>
              <a:t>there exists x, P of x</a:t>
            </a:r>
            <a:r>
              <a:rPr lang="en-US" sz="2600" dirty="0"/>
              <a:t>”</a:t>
            </a:r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pic>
        <p:nvPicPr>
          <p:cNvPr id="5" name="Picture 4" descr="http://rlv.zcache.com/i_love_quantifiers_coffee_mugs-r65763c17fb5947f2a49452b3f7b221d5_x7jgr_8byvr_32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63" y="1854200"/>
            <a:ext cx="2077656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Statements with Quantifiers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303416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Even(x)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Odd(x)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Odd(x))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Greater(x+1, x)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Determine the truth values of each of these statements: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1535" y="2831179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    e.g. 2, 4, 6, 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8722" y="341508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    e.g. 2, 4, 6, 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8722" y="4029146"/>
            <a:ext cx="524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integer is either even or odd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2589" y="4651305"/>
            <a:ext cx="493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no integer is both even and odd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2589" y="5256970"/>
            <a:ext cx="517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adding 1 makes a bigger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32589" y="5866921"/>
            <a:ext cx="538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Even(2) is true and Prime(2) is true</a:t>
            </a:r>
          </a:p>
        </p:txBody>
      </p:sp>
    </p:spTree>
    <p:extLst>
      <p:ext uri="{BB962C8B-B14F-4D97-AF65-F5344CB8AC3E}">
        <p14:creationId xmlns:p14="http://schemas.microsoft.com/office/powerpoint/2010/main" val="9008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540404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(Greater(y, 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(Prime(x)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(Equal(x, 2)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(Sum(x, 2, y)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814" y="3252599"/>
            <a:ext cx="82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positive integer y, such that y &gt; x.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14" y="3977529"/>
            <a:ext cx="77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a positive integer y such that, for every pos. int. x, we have y &gt; x.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40" y="4712387"/>
            <a:ext cx="80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pos. int. y such that y &gt; x and y is prime.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0814" y="54021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each positive integer x, if x is prime, then x = 2 or x is odd.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670" y="6198782"/>
            <a:ext cx="83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exist positive integers x and y such that x + 2 = y and x and y are prime.</a:t>
            </a:r>
          </a:p>
        </p:txBody>
      </p:sp>
    </p:spTree>
    <p:extLst>
      <p:ext uri="{BB962C8B-B14F-4D97-AF65-F5344CB8AC3E}">
        <p14:creationId xmlns:p14="http://schemas.microsoft.com/office/powerpoint/2010/main" val="12199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40926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(Greater(y, 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814" y="3252599"/>
            <a:ext cx="82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positive integer y, such that y &gt; x.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14" y="3977529"/>
            <a:ext cx="77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a positive integer y such that, for every pos. int. x, we have y &gt; x.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40" y="4712387"/>
            <a:ext cx="80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pos. int. y such that y &gt; x and y is prime.</a:t>
            </a:r>
          </a:p>
        </p:txBody>
      </p:sp>
    </p:spTree>
    <p:extLst>
      <p:ext uri="{BB962C8B-B14F-4D97-AF65-F5344CB8AC3E}">
        <p14:creationId xmlns:p14="http://schemas.microsoft.com/office/powerpoint/2010/main" val="12970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(Natural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40926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(Greater(y, 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814" y="3252599"/>
            <a:ext cx="667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some larger positive integer.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14" y="3977529"/>
            <a:ext cx="77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a positive integer that is larger than every other positive integer.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40" y="4712387"/>
            <a:ext cx="80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a prime that is larger.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61FBD-36BF-D949-ADEA-B7E19897E38B}"/>
              </a:ext>
            </a:extLst>
          </p:cNvPr>
          <p:cNvSpPr txBox="1"/>
          <p:nvPr/>
        </p:nvSpPr>
        <p:spPr>
          <a:xfrm>
            <a:off x="801961" y="5960589"/>
            <a:ext cx="754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Sound more natural without introducing variable names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2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English to Predicate Logic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556933"/>
            <a:ext cx="8229600" cy="38692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“All red cats like tofu”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sz="2800" dirty="0"/>
              <a:t>“Some red cats don’t like tofu”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3460" y="1007125"/>
            <a:ext cx="3106775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/>
                <a:t>Cat(x) ::= “x is a cat”</a:t>
              </a:r>
            </a:p>
            <a:p>
              <a:r>
                <a:rPr lang="en-US" sz="2000" dirty="0"/>
                <a:t>Red(x) ::= “x is red”</a:t>
              </a:r>
            </a:p>
            <a:p>
              <a:r>
                <a:rPr lang="en-US" sz="2000" dirty="0" err="1"/>
                <a:t>LikesTofu</a:t>
              </a:r>
              <a:r>
                <a:rPr lang="en-US" sz="2000" dirty="0"/>
                <a:t>(x) ::= “x likes tofu”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8186" y="1323047"/>
            <a:ext cx="2053146" cy="620188"/>
            <a:chOff x="624840" y="3139691"/>
            <a:chExt cx="5318760" cy="620188"/>
          </a:xfrm>
        </p:grpSpPr>
        <p:sp>
          <p:nvSpPr>
            <p:cNvPr id="16" name="Rounded Rectangle 1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Mammals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32746" y="3289482"/>
            <a:ext cx="6898000" cy="651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</a:t>
            </a:r>
            <a:r>
              <a:rPr lang="en-US" sz="2800" dirty="0">
                <a:solidFill>
                  <a:srgbClr val="7030A0"/>
                </a:solidFill>
              </a:rPr>
              <a:t>x ((Red(x)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Cat(x))  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LikesTofu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(x))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73ACF69-D617-C742-A5F0-1B8D9BC3208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232746" y="5105121"/>
            <a:ext cx="8229600" cy="429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</a:t>
            </a:r>
            <a:r>
              <a:rPr lang="en-US" sz="2800" dirty="0">
                <a:solidFill>
                  <a:srgbClr val="7030A0"/>
                </a:solidFill>
              </a:rPr>
              <a:t>y ((Red(y)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Cat(y))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2800" dirty="0">
                <a:solidFill>
                  <a:srgbClr val="7030A0"/>
                </a:solidFill>
                <a:sym typeface="Symbol" pitchFamily="18" charset="2"/>
              </a:rPr>
              <a:t>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LikesTofu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(y))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3276494"/>
            <a:ext cx="8229600" cy="268234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All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like tofu”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Some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don’t like tofu” 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English to Predicate 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8390" y="11954763"/>
            <a:ext cx="224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Domain is mammals!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3460" y="1007125"/>
            <a:ext cx="3106775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/>
                <a:t>Cat(x) ::= “x is a cat”</a:t>
              </a:r>
            </a:p>
            <a:p>
              <a:r>
                <a:rPr lang="en-US" sz="2000" dirty="0"/>
                <a:t>Red(x) ::= “x is red”</a:t>
              </a:r>
            </a:p>
            <a:p>
              <a:r>
                <a:rPr lang="en-US" sz="2000" dirty="0" err="1"/>
                <a:t>LikesTofu</a:t>
              </a:r>
              <a:r>
                <a:rPr lang="en-US" sz="2000" dirty="0"/>
                <a:t>(x) ::= “x likes tofu”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8186" y="1323047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Mammals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7" name="Freeform 6"/>
          <p:cNvSpPr/>
          <p:nvPr/>
        </p:nvSpPr>
        <p:spPr>
          <a:xfrm>
            <a:off x="1353872" y="2610569"/>
            <a:ext cx="916888" cy="635551"/>
          </a:xfrm>
          <a:custGeom>
            <a:avLst/>
            <a:gdLst>
              <a:gd name="connsiteX0" fmla="*/ 916888 w 916888"/>
              <a:gd name="connsiteY0" fmla="*/ 25951 h 635551"/>
              <a:gd name="connsiteX1" fmla="*/ 124408 w 916888"/>
              <a:gd name="connsiteY1" fmla="*/ 71671 h 635551"/>
              <a:gd name="connsiteX2" fmla="*/ 2488 w 916888"/>
              <a:gd name="connsiteY2" fmla="*/ 635551 h 63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888" h="635551">
                <a:moveTo>
                  <a:pt x="916888" y="25951"/>
                </a:moveTo>
                <a:cubicBezTo>
                  <a:pt x="596848" y="-1989"/>
                  <a:pt x="276808" y="-29929"/>
                  <a:pt x="124408" y="71671"/>
                </a:cubicBezTo>
                <a:cubicBezTo>
                  <a:pt x="-27992" y="173271"/>
                  <a:pt x="2488" y="635551"/>
                  <a:pt x="2488" y="635551"/>
                </a:cubicBezTo>
              </a:path>
            </a:pathLst>
          </a:custGeom>
          <a:noFill/>
          <a:ln w="38100">
            <a:solidFill>
              <a:srgbClr val="7030A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25332" y="3596640"/>
            <a:ext cx="1234440" cy="0"/>
          </a:xfrm>
          <a:custGeom>
            <a:avLst/>
            <a:gdLst>
              <a:gd name="connsiteX0" fmla="*/ 1234440 w 1234440"/>
              <a:gd name="connsiteY0" fmla="*/ 0 h 0"/>
              <a:gd name="connsiteX1" fmla="*/ 0 w 1234440"/>
              <a:gd name="connsiteY1" fmla="*/ 0 h 0"/>
              <a:gd name="connsiteX2" fmla="*/ 0 w 123444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>
                <a:moveTo>
                  <a:pt x="123444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65780" y="5364480"/>
            <a:ext cx="903940" cy="1146533"/>
          </a:xfrm>
          <a:custGeom>
            <a:avLst/>
            <a:gdLst>
              <a:gd name="connsiteX0" fmla="*/ 903940 w 903940"/>
              <a:gd name="connsiteY0" fmla="*/ 1066800 h 1146533"/>
              <a:gd name="connsiteX1" fmla="*/ 50500 w 903940"/>
              <a:gd name="connsiteY1" fmla="*/ 1036320 h 1146533"/>
              <a:gd name="connsiteX2" fmla="*/ 172420 w 903940"/>
              <a:gd name="connsiteY2" fmla="*/ 0 h 114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40" h="1146533">
                <a:moveTo>
                  <a:pt x="903940" y="1066800"/>
                </a:moveTo>
                <a:cubicBezTo>
                  <a:pt x="538180" y="1140460"/>
                  <a:pt x="172420" y="1214120"/>
                  <a:pt x="50500" y="1036320"/>
                </a:cubicBezTo>
                <a:cubicBezTo>
                  <a:pt x="-71420" y="858520"/>
                  <a:pt x="50500" y="429260"/>
                  <a:pt x="172420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242560" y="5059679"/>
            <a:ext cx="489373" cy="45719"/>
          </a:xfrm>
          <a:custGeom>
            <a:avLst/>
            <a:gdLst>
              <a:gd name="connsiteX0" fmla="*/ 701040 w 701040"/>
              <a:gd name="connsiteY0" fmla="*/ 0 h 0"/>
              <a:gd name="connsiteX1" fmla="*/ 0 w 701040"/>
              <a:gd name="connsiteY1" fmla="*/ 0 h 0"/>
              <a:gd name="connsiteX2" fmla="*/ 0 w 70104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040">
                <a:moveTo>
                  <a:pt x="70104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9239" y="6217300"/>
            <a:ext cx="347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“Some” means “there exists”.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40280" y="2324993"/>
            <a:ext cx="588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When putting two predicates together like this, we use an “and”.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9817" y="3138330"/>
            <a:ext cx="3980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When restricting to a smaller domain in a “for all” we use </a:t>
            </a:r>
            <a:r>
              <a:rPr lang="en-US" sz="2000" b="1" dirty="0">
                <a:solidFill>
                  <a:srgbClr val="00B050"/>
                </a:solidFill>
                <a:latin typeface="Franklin Gothic Medium"/>
                <a:cs typeface="Franklin Gothic Medium"/>
              </a:rPr>
              <a:t>implication</a:t>
            </a:r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3" name="Freeform 2"/>
          <p:cNvSpPr/>
          <p:nvPr/>
        </p:nvSpPr>
        <p:spPr>
          <a:xfrm>
            <a:off x="51985" y="2358416"/>
            <a:ext cx="2208741" cy="2543784"/>
          </a:xfrm>
          <a:custGeom>
            <a:avLst/>
            <a:gdLst>
              <a:gd name="connsiteX0" fmla="*/ 2030815 w 2208741"/>
              <a:gd name="connsiteY0" fmla="*/ 54584 h 2543784"/>
              <a:gd name="connsiteX1" fmla="*/ 430615 w 2208741"/>
              <a:gd name="connsiteY1" fmla="*/ 257784 h 2543784"/>
              <a:gd name="connsiteX2" fmla="*/ 108882 w 2208741"/>
              <a:gd name="connsiteY2" fmla="*/ 2078117 h 2543784"/>
              <a:gd name="connsiteX3" fmla="*/ 2030815 w 2208741"/>
              <a:gd name="connsiteY3" fmla="*/ 2425251 h 2543784"/>
              <a:gd name="connsiteX4" fmla="*/ 2123948 w 2208741"/>
              <a:gd name="connsiteY4" fmla="*/ 2543784 h 2543784"/>
              <a:gd name="connsiteX5" fmla="*/ 2123948 w 2208741"/>
              <a:gd name="connsiteY5" fmla="*/ 2543784 h 254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8741" h="2543784">
                <a:moveTo>
                  <a:pt x="2030815" y="54584"/>
                </a:moveTo>
                <a:cubicBezTo>
                  <a:pt x="1390876" y="-12444"/>
                  <a:pt x="750937" y="-79471"/>
                  <a:pt x="430615" y="257784"/>
                </a:cubicBezTo>
                <a:cubicBezTo>
                  <a:pt x="110293" y="595039"/>
                  <a:pt x="-157818" y="1716872"/>
                  <a:pt x="108882" y="2078117"/>
                </a:cubicBezTo>
                <a:cubicBezTo>
                  <a:pt x="375582" y="2439362"/>
                  <a:pt x="1694971" y="2347640"/>
                  <a:pt x="2030815" y="2425251"/>
                </a:cubicBezTo>
                <a:cubicBezTo>
                  <a:pt x="2366659" y="2502862"/>
                  <a:pt x="2123948" y="2543784"/>
                  <a:pt x="2123948" y="2543784"/>
                </a:cubicBezTo>
                <a:lnTo>
                  <a:pt x="2123948" y="2543784"/>
                </a:lnTo>
              </a:path>
            </a:pathLst>
          </a:custGeom>
          <a:noFill/>
          <a:ln w="38100">
            <a:solidFill>
              <a:srgbClr val="7030A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31933" y="4597566"/>
            <a:ext cx="3360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When restricting to a smaller domain in an “exists” we use </a:t>
            </a:r>
            <a:r>
              <a:rPr lang="en-US" sz="2000" b="1" dirty="0">
                <a:solidFill>
                  <a:srgbClr val="00B050"/>
                </a:solidFill>
                <a:latin typeface="Franklin Gothic Medium"/>
                <a:cs typeface="Franklin Gothic Medium"/>
              </a:rPr>
              <a:t>and</a:t>
            </a:r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1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6" grpId="0"/>
      <p:bldP spid="28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540404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(Prime(x)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(Equal(x, 2)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(Sum(x, 2, y)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0814" y="3603866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each positive integer x, if x is prime, then x = 2 or x is odd.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670" y="4400498"/>
            <a:ext cx="83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exist positive integers x and y such that x + 2 = y and x and y are prime.</a:t>
            </a:r>
          </a:p>
        </p:txBody>
      </p:sp>
    </p:spTree>
    <p:extLst>
      <p:ext uri="{BB962C8B-B14F-4D97-AF65-F5344CB8AC3E}">
        <p14:creationId xmlns:p14="http://schemas.microsoft.com/office/powerpoint/2010/main" val="18367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540404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(Prime(x)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(Equal(x, 2)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(Sum(x, 2, y)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C1E20-0A26-144A-9CE0-0F005B75BA76}"/>
              </a:ext>
            </a:extLst>
          </p:cNvPr>
          <p:cNvSpPr txBox="1"/>
          <p:nvPr/>
        </p:nvSpPr>
        <p:spPr>
          <a:xfrm>
            <a:off x="2094911" y="5695254"/>
            <a:ext cx="495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Spot the domain restriction patterns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7BAC1-48C7-F446-83B9-DA8D4AF9EB16}"/>
              </a:ext>
            </a:extLst>
          </p:cNvPr>
          <p:cNvSpPr txBox="1"/>
          <p:nvPr/>
        </p:nvSpPr>
        <p:spPr>
          <a:xfrm>
            <a:off x="804604" y="3604207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prime number is either 2 or odd.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1C833-DDE6-3840-AEF0-A86269882F83}"/>
              </a:ext>
            </a:extLst>
          </p:cNvPr>
          <p:cNvSpPr txBox="1"/>
          <p:nvPr/>
        </p:nvSpPr>
        <p:spPr>
          <a:xfrm>
            <a:off x="811460" y="4400839"/>
            <a:ext cx="785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exist prime numbers that differ by two.</a:t>
            </a:r>
          </a:p>
        </p:txBody>
      </p:sp>
    </p:spTree>
    <p:extLst>
      <p:ext uri="{BB962C8B-B14F-4D97-AF65-F5344CB8AC3E}">
        <p14:creationId xmlns:p14="http://schemas.microsoft.com/office/powerpoint/2010/main" val="17039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F478A2-5234-8641-8045-C85E9ED3F93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2624479"/>
            <a:ext cx="8229600" cy="26823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All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like tofu” </a:t>
            </a:r>
          </a:p>
          <a:p>
            <a:pPr marL="0" indent="0">
              <a:buFont typeface="Arial"/>
              <a:buNone/>
              <a:defRPr/>
            </a:pPr>
            <a:endParaRPr lang="en-US" sz="2800" dirty="0"/>
          </a:p>
          <a:p>
            <a:pPr marL="0" indent="0">
              <a:buFont typeface="Arial"/>
              <a:buNone/>
              <a:defRPr/>
            </a:pPr>
            <a:endParaRPr lang="en-US" sz="2800" dirty="0"/>
          </a:p>
          <a:p>
            <a:pPr marL="0" indent="0">
              <a:buFont typeface="Arial"/>
              <a:buNone/>
              <a:defRPr/>
            </a:pPr>
            <a:endParaRPr lang="en-US" sz="2800" dirty="0"/>
          </a:p>
          <a:p>
            <a:pPr marL="0" indent="0">
              <a:buFont typeface="Arial"/>
              <a:buNone/>
              <a:defRPr/>
            </a:pPr>
            <a:endParaRPr lang="en-US" sz="1400" dirty="0"/>
          </a:p>
          <a:p>
            <a:pPr marL="0" indent="0">
              <a:buFont typeface="Arial"/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Some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don’t like tofu”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68322" y="3151261"/>
            <a:ext cx="8229600" cy="268234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like tofu”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red cat</a:t>
            </a:r>
            <a:r>
              <a:rPr lang="en-US" sz="2800" dirty="0"/>
              <a:t> doesn’t like tofu” 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English to Predicate 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8390" y="11954763"/>
            <a:ext cx="224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Domain is mammals!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3460" y="1007125"/>
            <a:ext cx="3106775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/>
                <a:t>Cat(x) ::= “x is a cat”</a:t>
              </a:r>
            </a:p>
            <a:p>
              <a:r>
                <a:rPr lang="en-US" sz="2000" dirty="0"/>
                <a:t>Red(x) ::= “x is red”</a:t>
              </a:r>
            </a:p>
            <a:p>
              <a:r>
                <a:rPr lang="en-US" sz="2000" dirty="0" err="1"/>
                <a:t>LikesTofu</a:t>
              </a:r>
              <a:r>
                <a:rPr lang="en-US" sz="2000" dirty="0"/>
                <a:t>(x) ::= “x likes tofu”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8186" y="1323047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Mammals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6" name="Freeform 5"/>
          <p:cNvSpPr/>
          <p:nvPr/>
        </p:nvSpPr>
        <p:spPr>
          <a:xfrm>
            <a:off x="1264915" y="3615948"/>
            <a:ext cx="1132296" cy="707886"/>
          </a:xfrm>
          <a:custGeom>
            <a:avLst/>
            <a:gdLst>
              <a:gd name="connsiteX0" fmla="*/ 676554 w 676554"/>
              <a:gd name="connsiteY0" fmla="*/ 457200 h 457200"/>
              <a:gd name="connsiteX1" fmla="*/ 51714 w 676554"/>
              <a:gd name="connsiteY1" fmla="*/ 335280 h 457200"/>
              <a:gd name="connsiteX2" fmla="*/ 36474 w 676554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554" h="457200">
                <a:moveTo>
                  <a:pt x="676554" y="457200"/>
                </a:moveTo>
                <a:cubicBezTo>
                  <a:pt x="417474" y="434340"/>
                  <a:pt x="158394" y="411480"/>
                  <a:pt x="51714" y="335280"/>
                </a:cubicBezTo>
                <a:cubicBezTo>
                  <a:pt x="-54966" y="259080"/>
                  <a:pt x="36474" y="0"/>
                  <a:pt x="36474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88719" y="5943600"/>
            <a:ext cx="1208491" cy="588185"/>
          </a:xfrm>
          <a:custGeom>
            <a:avLst/>
            <a:gdLst>
              <a:gd name="connsiteX0" fmla="*/ 903940 w 903940"/>
              <a:gd name="connsiteY0" fmla="*/ 1066800 h 1146533"/>
              <a:gd name="connsiteX1" fmla="*/ 50500 w 903940"/>
              <a:gd name="connsiteY1" fmla="*/ 1036320 h 1146533"/>
              <a:gd name="connsiteX2" fmla="*/ 172420 w 903940"/>
              <a:gd name="connsiteY2" fmla="*/ 0 h 114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40" h="1146533">
                <a:moveTo>
                  <a:pt x="903940" y="1066800"/>
                </a:moveTo>
                <a:cubicBezTo>
                  <a:pt x="538180" y="1140460"/>
                  <a:pt x="172420" y="1214120"/>
                  <a:pt x="50500" y="1036320"/>
                </a:cubicBezTo>
                <a:cubicBezTo>
                  <a:pt x="-71420" y="858520"/>
                  <a:pt x="50500" y="429260"/>
                  <a:pt x="172420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7210" y="3752707"/>
            <a:ext cx="382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 Medium"/>
                <a:cs typeface="Franklin Gothic Medium"/>
              </a:rPr>
              <a:t>When there’s no leading quantification, it means “for all”.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84759" y="6227924"/>
            <a:ext cx="347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“A” means “there exists”.</a:t>
            </a:r>
          </a:p>
        </p:txBody>
      </p:sp>
    </p:spTree>
    <p:extLst>
      <p:ext uri="{BB962C8B-B14F-4D97-AF65-F5344CB8AC3E}">
        <p14:creationId xmlns:p14="http://schemas.microsoft.com/office/powerpoint/2010/main" val="29180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</a:t>
            </a:r>
            <a:r>
              <a:rPr lang="en-US"/>
              <a:t>class: Canonical </a:t>
            </a:r>
            <a:r>
              <a:rPr lang="en-US" dirty="0"/>
              <a:t>Forms</a:t>
            </a:r>
          </a:p>
        </p:txBody>
      </p:sp>
      <p:sp>
        <p:nvSpPr>
          <p:cNvPr id="25606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244160"/>
            <a:ext cx="8229600" cy="112555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</a:rPr>
              <a:t>Truth table is the </a:t>
            </a:r>
            <a:r>
              <a:rPr lang="en-US" sz="2600" b="1" dirty="0">
                <a:solidFill>
                  <a:srgbClr val="C00000"/>
                </a:solidFill>
              </a:rPr>
              <a:t>unique signature </a:t>
            </a:r>
            <a:r>
              <a:rPr lang="en-US" sz="2600" dirty="0">
                <a:solidFill>
                  <a:srgbClr val="C00000"/>
                </a:solidFill>
              </a:rPr>
              <a:t>of a 0/1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438" y="1954962"/>
            <a:ext cx="92921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The same truth table can have many gate realizations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We’ve seen this already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Depends on how good we are at Boolean simplification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975" y="3345107"/>
            <a:ext cx="8419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–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 lvl="1">
              <a:buFont typeface="Arial" pitchFamily="34" charset="0"/>
              <a:buChar char="–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Canonical forms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Standard forms for a Boolean expression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We all produce the same expression</a:t>
            </a:r>
          </a:p>
        </p:txBody>
      </p:sp>
    </p:spTree>
    <p:extLst>
      <p:ext uri="{BB962C8B-B14F-4D97-AF65-F5344CB8AC3E}">
        <p14:creationId xmlns:p14="http://schemas.microsoft.com/office/powerpoint/2010/main" val="4257107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(Natural Translations)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425" y="1199058"/>
            <a:ext cx="8229600" cy="534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Translations often (not always) sound more </a:t>
            </a:r>
            <a:r>
              <a:rPr lang="en-US" sz="2200" u="sng" dirty="0">
                <a:latin typeface="Franklin Gothic Medium" charset="0"/>
                <a:ea typeface="Franklin Gothic Medium" charset="0"/>
                <a:cs typeface="Franklin Gothic Medium" charset="0"/>
              </a:rPr>
              <a:t>natural</a:t>
            </a: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 if we</a:t>
            </a: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1. Notice “domain restriction” patterns</a:t>
            </a:r>
          </a:p>
          <a:p>
            <a:endParaRPr lang="en-US" sz="105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 </a:t>
            </a:r>
            <a:r>
              <a:rPr lang="en-US" sz="2000" dirty="0"/>
              <a:t>x (Prime(x)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(Equal(x, 2)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/>
              <a:t> Odd(x)))</a:t>
            </a:r>
          </a:p>
          <a:p>
            <a:endParaRPr lang="en-US" sz="1000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prime number is either 2 or odd.</a:t>
            </a: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2. Avoid introducing </a:t>
            </a:r>
            <a:r>
              <a:rPr lang="en-US" sz="2200" i="1" dirty="0">
                <a:latin typeface="Franklin Gothic Medium" charset="0"/>
                <a:ea typeface="Franklin Gothic Medium" charset="0"/>
                <a:cs typeface="Franklin Gothic Medium" charset="0"/>
              </a:rPr>
              <a:t>unnecessary</a:t>
            </a: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 variable names</a:t>
            </a:r>
          </a:p>
          <a:p>
            <a:endParaRPr lang="en-US" sz="105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</a:t>
            </a:r>
            <a:r>
              <a:rPr lang="en-US" sz="2000" dirty="0"/>
              <a:t>x </a:t>
            </a:r>
            <a:r>
              <a:rPr lang="en-US" sz="2000" dirty="0">
                <a:sym typeface="Symbol"/>
              </a:rPr>
              <a:t></a:t>
            </a:r>
            <a:r>
              <a:rPr lang="en-US" sz="2000" dirty="0"/>
              <a:t>y Greater(y, x)</a:t>
            </a:r>
          </a:p>
          <a:p>
            <a:endParaRPr lang="en-US" sz="1050" dirty="0"/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some larger positive integer.</a:t>
            </a:r>
            <a:endParaRPr lang="en-US" sz="2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3. Can sometimes drop “all” or “there is”</a:t>
            </a:r>
          </a:p>
          <a:p>
            <a:endParaRPr lang="en-US" sz="1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 </a:t>
            </a:r>
            <a:r>
              <a:rPr lang="en-US" sz="2000" dirty="0">
                <a:sym typeface="Symbol"/>
              </a:rPr>
              <a:t></a:t>
            </a:r>
            <a:r>
              <a:rPr lang="en-US" sz="2000" dirty="0"/>
              <a:t>x (Even(x) </a:t>
            </a:r>
            <a:r>
              <a:rPr lang="en-US" sz="2000" dirty="0">
                <a:sym typeface="Symbol"/>
              </a:rPr>
              <a:t> </a:t>
            </a:r>
            <a:r>
              <a:rPr lang="en-US" sz="2000" dirty="0"/>
              <a:t>Prime(x) </a:t>
            </a:r>
            <a:r>
              <a:rPr lang="en-US" sz="2000" dirty="0">
                <a:sym typeface="Symbol"/>
              </a:rPr>
              <a:t> </a:t>
            </a:r>
            <a:r>
              <a:rPr lang="en-US" sz="2000" dirty="0"/>
              <a:t>Greater(x, 2))</a:t>
            </a:r>
            <a:endParaRPr lang="en-US" sz="2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sz="1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No even prime is greater than 2.</a:t>
            </a:r>
          </a:p>
        </p:txBody>
      </p:sp>
    </p:spTree>
    <p:extLst>
      <p:ext uri="{BB962C8B-B14F-4D97-AF65-F5344CB8AC3E}">
        <p14:creationId xmlns:p14="http://schemas.microsoft.com/office/powerpoint/2010/main" val="39254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9957-EC88-4AA8-D85B-61680298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English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834D-2C53-E762-5F8E-E50D6657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Implicit quantifiers in English are often </a:t>
            </a:r>
            <a:r>
              <a:rPr lang="en-US" sz="2200" b="1" dirty="0"/>
              <a:t>confusing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u="sng" dirty="0">
                <a:solidFill>
                  <a:srgbClr val="7030A0"/>
                </a:solidFill>
              </a:rPr>
              <a:t>Three people</a:t>
            </a:r>
            <a:r>
              <a:rPr lang="en-US" sz="2200" dirty="0">
                <a:solidFill>
                  <a:srgbClr val="7030A0"/>
                </a:solidFill>
              </a:rPr>
              <a:t> that are all friends can form a raiding party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u="sng" dirty="0">
                <a:solidFill>
                  <a:srgbClr val="7030A0"/>
                </a:solidFill>
              </a:rPr>
              <a:t>Three people</a:t>
            </a:r>
            <a:r>
              <a:rPr lang="en-US" sz="2200" dirty="0">
                <a:solidFill>
                  <a:srgbClr val="7030A0"/>
                </a:solidFill>
              </a:rPr>
              <a:t> I know are all friends with Mark Zuckerberg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Formal logic removes this ambiguity</a:t>
            </a:r>
          </a:p>
          <a:p>
            <a:pPr lvl="1"/>
            <a:r>
              <a:rPr lang="en-US" sz="1800" dirty="0"/>
              <a:t>quantifiers can always be specified</a:t>
            </a:r>
          </a:p>
          <a:p>
            <a:pPr lvl="1"/>
            <a:r>
              <a:rPr lang="en-US" sz="1800" dirty="0"/>
              <a:t>unquantified variables that are not known constants (</a:t>
            </a:r>
            <a:r>
              <a:rPr lang="en-US" sz="1800" dirty="0" err="1"/>
              <a:t>e.g</a:t>
            </a:r>
            <a:r>
              <a:rPr lang="en-US" sz="1800" dirty="0"/>
              <a:t>, π)</a:t>
            </a:r>
            <a:br>
              <a:rPr lang="en-US" sz="1800" dirty="0"/>
            </a:br>
            <a:r>
              <a:rPr lang="en-US" sz="1800" dirty="0"/>
              <a:t>are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implicitly </a:t>
            </a:r>
            <a:r>
              <a:rPr lang="en-US" sz="1800" b="1" dirty="0">
                <a:sym typeface="Symbol"/>
              </a:rPr>
              <a:t></a:t>
            </a:r>
            <a:r>
              <a:rPr lang="en-US" sz="1800" dirty="0">
                <a:sym typeface="Symbol"/>
              </a:rPr>
              <a:t>–</a:t>
            </a:r>
            <a:r>
              <a:rPr lang="en-US" sz="1800" dirty="0"/>
              <a:t>quantified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A6F3-D516-3B97-18C8-CAE827C3978D}"/>
              </a:ext>
            </a:extLst>
          </p:cNvPr>
          <p:cNvSpPr txBox="1"/>
          <p:nvPr/>
        </p:nvSpPr>
        <p:spPr>
          <a:xfrm>
            <a:off x="8071852" y="20229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</a:t>
            </a:r>
            <a:endParaRPr lang="en-US" sz="2400" b="1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0617-7141-E428-E083-7DEB3379A31C}"/>
              </a:ext>
            </a:extLst>
          </p:cNvPr>
          <p:cNvSpPr txBox="1"/>
          <p:nvPr/>
        </p:nvSpPr>
        <p:spPr>
          <a:xfrm>
            <a:off x="8071852" y="2801646"/>
            <a:ext cx="4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Symbol"/>
              </a:rPr>
              <a:t></a:t>
            </a:r>
            <a:endParaRPr lang="en-US" sz="24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972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Negations of Quantifiers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4759" y="1052776"/>
            <a:ext cx="3969540" cy="617120"/>
            <a:chOff x="624840" y="3139691"/>
            <a:chExt cx="5318760" cy="61712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24840" y="3311187"/>
              <a:ext cx="5318760" cy="44562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 err="1"/>
                <a:t>PurpleFruit</a:t>
              </a:r>
              <a:r>
                <a:rPr lang="en-US" sz="2000" dirty="0"/>
                <a:t>(x) ::= “x is a purple fruit”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81058" y="1839517"/>
            <a:ext cx="6176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>
                <a:sym typeface="Symbol" pitchFamily="18" charset="2"/>
              </a:rPr>
              <a:t>(*) </a:t>
            </a:r>
            <a:r>
              <a:rPr lang="en-US" sz="2800">
                <a:sym typeface="Symbol"/>
              </a:rPr>
              <a:t></a:t>
            </a:r>
            <a:r>
              <a:rPr lang="en-US" sz="2800" dirty="0"/>
              <a:t>x </a:t>
            </a:r>
            <a:r>
              <a:rPr lang="en-US" sz="2800" dirty="0" err="1"/>
              <a:t>PurpleFruit</a:t>
            </a:r>
            <a:r>
              <a:rPr lang="en-US" sz="2800" dirty="0"/>
              <a:t>(x) (</a:t>
            </a:r>
            <a:r>
              <a:rPr lang="en-US" sz="2300" dirty="0"/>
              <a:t>“All fruits are purple”)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801" y="2378514"/>
            <a:ext cx="4737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What is the negation of (*)?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(a) “there exists a 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(b) “there exists a non-purple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(c) “all fruits are not purple”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8452" y="4123171"/>
            <a:ext cx="5262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Try your intuition!  Which one seems right?</a:t>
            </a:r>
          </a:p>
        </p:txBody>
      </p:sp>
    </p:spTree>
    <p:extLst>
      <p:ext uri="{BB962C8B-B14F-4D97-AF65-F5344CB8AC3E}">
        <p14:creationId xmlns:p14="http://schemas.microsoft.com/office/powerpoint/2010/main" val="35382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Negations of Quantifiers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4759" y="1052776"/>
            <a:ext cx="3969540" cy="617120"/>
            <a:chOff x="624840" y="3139691"/>
            <a:chExt cx="5318760" cy="61712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24840" y="3311187"/>
              <a:ext cx="5318760" cy="44562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 err="1"/>
                <a:t>PurpleFruit</a:t>
              </a:r>
              <a:r>
                <a:rPr lang="en-US" sz="2000" dirty="0"/>
                <a:t>(x) ::= “x is a purple fruit”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81058" y="1839517"/>
            <a:ext cx="6176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ym typeface="Symbol" pitchFamily="18" charset="2"/>
              </a:rPr>
              <a:t>(*) </a:t>
            </a:r>
            <a:r>
              <a:rPr lang="en-US" sz="2800" dirty="0">
                <a:sym typeface="Symbol"/>
              </a:rPr>
              <a:t></a:t>
            </a:r>
            <a:r>
              <a:rPr lang="en-US" sz="2800" dirty="0"/>
              <a:t>x </a:t>
            </a:r>
            <a:r>
              <a:rPr lang="en-US" sz="2800" dirty="0" err="1"/>
              <a:t>PurpleFruit</a:t>
            </a:r>
            <a:r>
              <a:rPr lang="en-US" sz="2800" dirty="0"/>
              <a:t>(x) (</a:t>
            </a:r>
            <a:r>
              <a:rPr lang="en-US" sz="2300" dirty="0"/>
              <a:t>“All fruits are purple”)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801" y="2378514"/>
            <a:ext cx="4737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What is the negation of (*)?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(a) “there exists a purple fruit”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(b) </a:t>
            </a: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“there exists a non-purple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(c) “all fruits are not purple”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342955" y="404847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{plum, apple}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281057" y="4840154"/>
            <a:ext cx="617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ym typeface="Symbol" pitchFamily="18" charset="2"/>
              </a:rPr>
              <a:t>(*)  </a:t>
            </a:r>
            <a:r>
              <a:rPr lang="en-US" sz="2400" dirty="0" err="1"/>
              <a:t>PurpleFruit</a:t>
            </a:r>
            <a:r>
              <a:rPr lang="en-US" sz="2400" dirty="0"/>
              <a:t>(plum)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400" dirty="0" err="1"/>
              <a:t>PurpleFruit</a:t>
            </a:r>
            <a:r>
              <a:rPr lang="en-US" sz="2400" dirty="0"/>
              <a:t>(apple)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00801" y="5340062"/>
            <a:ext cx="6176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  <a:defRPr/>
            </a:pP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 </a:t>
            </a: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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AutoNum type="alphaLcParenBoth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1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0354" y="3330222"/>
            <a:ext cx="340349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3200" dirty="0">
                <a:sym typeface="Symbol" pitchFamily="18" charset="2"/>
              </a:rPr>
              <a:t>  </a:t>
            </a: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sz="3200" dirty="0"/>
              <a:t> y  ( 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 </a:t>
            </a:r>
            <a:r>
              <a:rPr lang="en-US" sz="3200" dirty="0"/>
              <a:t>y  ( 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 </a:t>
            </a:r>
            <a:r>
              <a:rPr lang="en-US" sz="3200" dirty="0">
                <a:sym typeface="Symbol" pitchFamily="18" charset="2"/>
              </a:rPr>
              <a:t> </a:t>
            </a:r>
            <a:r>
              <a:rPr lang="en-US" sz="3200" dirty="0"/>
              <a:t>y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 ( </a:t>
            </a:r>
            <a:r>
              <a:rPr lang="en-US" sz="3200" dirty="0"/>
              <a:t>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 </a:t>
            </a:r>
            <a:r>
              <a:rPr lang="en-US" sz="3200" dirty="0">
                <a:sym typeface="Symbol" pitchFamily="18" charset="2"/>
              </a:rPr>
              <a:t> </a:t>
            </a:r>
            <a:r>
              <a:rPr lang="en-US" sz="3200" dirty="0"/>
              <a:t>y  (y &gt; x)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71715" y="2807002"/>
            <a:ext cx="92164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There is no integer at least as large as every other integer</a:t>
            </a:r>
            <a:r>
              <a:rPr lang="en-US" sz="2800" dirty="0" smtClean="0">
                <a:solidFill>
                  <a:srgbClr val="C00000"/>
                </a:solidFill>
              </a:rPr>
              <a:t>”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920040" y="5565423"/>
            <a:ext cx="6709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every integer, there is a larger integer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7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CD3C-FBA9-7D45-BCC5-BAA9B66B2819}"/>
              </a:ext>
            </a:extLst>
          </p:cNvPr>
          <p:cNvSpPr txBox="1"/>
          <p:nvPr/>
        </p:nvSpPr>
        <p:spPr>
          <a:xfrm>
            <a:off x="457201" y="3146339"/>
            <a:ext cx="8229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These are </a:t>
            </a:r>
            <a:r>
              <a:rPr lang="en-US" sz="2400" b="1" dirty="0">
                <a:latin typeface="Franklin Gothic Medium"/>
                <a:cs typeface="Franklin Gothic Medium"/>
              </a:rPr>
              <a:t>equivalent</a:t>
            </a:r>
            <a:r>
              <a:rPr lang="en-US" sz="2400" dirty="0">
                <a:latin typeface="Franklin Gothic Medium"/>
                <a:cs typeface="Franklin Gothic Medium"/>
              </a:rPr>
              <a:t> but not </a:t>
            </a:r>
            <a:r>
              <a:rPr lang="en-US" sz="2400" b="1" dirty="0">
                <a:latin typeface="Franklin Gothic Medium"/>
                <a:cs typeface="Franklin Gothic Medium"/>
              </a:rPr>
              <a:t>equal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They have different English translations, e.g.: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no unicorn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animal is not a unicorn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8284B-C51D-584C-A59E-B1162FFDC24A}"/>
              </a:ext>
            </a:extLst>
          </p:cNvPr>
          <p:cNvSpPr txBox="1"/>
          <p:nvPr/>
        </p:nvSpPr>
        <p:spPr>
          <a:xfrm>
            <a:off x="5100067" y="4587969"/>
            <a:ext cx="274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</a:t>
            </a:r>
            <a:r>
              <a:rPr lang="en-US" sz="2400" dirty="0">
                <a:solidFill>
                  <a:srgbClr val="000000"/>
                </a:solidFill>
              </a:rPr>
              <a:t>x Unicorn(x)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1AAD2-CAC0-8943-9577-841C4A22239A}"/>
              </a:ext>
            </a:extLst>
          </p:cNvPr>
          <p:cNvSpPr txBox="1"/>
          <p:nvPr/>
        </p:nvSpPr>
        <p:spPr>
          <a:xfrm>
            <a:off x="5100067" y="5362330"/>
            <a:ext cx="253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000000"/>
                </a:solidFill>
              </a:rPr>
              <a:t>x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Unicorn</a:t>
            </a:r>
            <a:r>
              <a:rPr lang="en-US" sz="2400" dirty="0">
                <a:solidFill>
                  <a:srgbClr val="000000"/>
                </a:solidFill>
              </a:rPr>
              <a:t>(x)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41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5624" y="3422251"/>
            <a:ext cx="60930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Greater(x, 2))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en-US" sz="2400" dirty="0"/>
          </a:p>
          <a:p>
            <a:pPr>
              <a:buFont typeface="Symbol" pitchFamily="18" charset="2"/>
              <a:buChar char="º"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 x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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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LessEq</a:t>
            </a:r>
            <a:r>
              <a:rPr lang="en-US" sz="2400" dirty="0"/>
              <a:t>(x, 2))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914397" y="2793999"/>
            <a:ext cx="527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No even prime is greater than 2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914397" y="5739326"/>
            <a:ext cx="69905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 even prime is less </a:t>
            </a:r>
            <a:r>
              <a:rPr lang="en-US" sz="2800">
                <a:solidFill>
                  <a:srgbClr val="C00000"/>
                </a:solidFill>
                <a:latin typeface="Franklin Gothic Medium" panose="020B0603020102020204" pitchFamily="34" charset="0"/>
              </a:rPr>
              <a:t>than or equal to 2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.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6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783" y="2013971"/>
            <a:ext cx="7614430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 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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CD3C-FBA9-7D45-BCC5-BAA9B66B2819}"/>
              </a:ext>
            </a:extLst>
          </p:cNvPr>
          <p:cNvSpPr txBox="1"/>
          <p:nvPr/>
        </p:nvSpPr>
        <p:spPr>
          <a:xfrm>
            <a:off x="457201" y="5722539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De Morgan’s Laws respect domain restrictions!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(It leaves them in place and only negates the other parts.)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71D98-ED9E-324E-8940-69868C550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85" y="3943517"/>
            <a:ext cx="7614430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(P(x) </a:t>
            </a:r>
            <a:r>
              <a:rPr lang="en-US" sz="3600" dirty="0">
                <a:latin typeface="+mn-lt"/>
                <a:sym typeface="Symbol"/>
              </a:rPr>
              <a:t>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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R(x))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68613-7CEA-4F42-A3F9-C026BC20F04D}"/>
              </a:ext>
            </a:extLst>
          </p:cNvPr>
          <p:cNvSpPr txBox="1"/>
          <p:nvPr/>
        </p:nvSpPr>
        <p:spPr>
          <a:xfrm>
            <a:off x="457200" y="13673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just saw that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32A56-E248-9147-9CF2-84F74C13CE15}"/>
              </a:ext>
            </a:extLst>
          </p:cNvPr>
          <p:cNvSpPr txBox="1"/>
          <p:nvPr/>
        </p:nvSpPr>
        <p:spPr>
          <a:xfrm>
            <a:off x="457199" y="319816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 similarly show that</a:t>
            </a:r>
          </a:p>
        </p:txBody>
      </p:sp>
    </p:spTree>
    <p:extLst>
      <p:ext uri="{BB962C8B-B14F-4D97-AF65-F5344CB8AC3E}">
        <p14:creationId xmlns:p14="http://schemas.microsoft.com/office/powerpoint/2010/main" val="11689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82" y="1199004"/>
            <a:ext cx="7738531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 (P(x) </a:t>
            </a:r>
            <a:r>
              <a:rPr lang="en-U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Q(x))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vs.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P(x) </a:t>
            </a:r>
            <a:r>
              <a:rPr lang="en-US" b="1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Q(x)</a:t>
            </a:r>
          </a:p>
          <a:p>
            <a:pPr>
              <a:buFont typeface="Arial" charset="0"/>
              <a:buChar char="•"/>
              <a:defRPr/>
            </a:pPr>
            <a:endParaRPr lang="en-US" sz="3600" dirty="0">
              <a:solidFill>
                <a:prstClr val="black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01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Last Time: Sum-of-Products </a:t>
            </a:r>
            <a:r>
              <a:rPr lang="en-US" dirty="0"/>
              <a:t>Canonical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Disjunctive Normal Form (DNF)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Minterm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817766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4301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19364" y="57524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26226" y="6051635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05663" y="4000924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001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6225" y="4212205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98802" y="4615582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05663" y="5199319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1940" y="5521619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110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8802" y="582080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111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02874" y="4836783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02874" y="5449169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02874" y="5771469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09736" y="60706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09735" y="423122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58813" y="4000924"/>
            <a:ext cx="8249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/>
              <a:t>A’B’C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1952" y="4615582"/>
            <a:ext cx="75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A’BC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58813" y="5199319"/>
            <a:ext cx="75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AB’C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45090" y="5521619"/>
            <a:ext cx="78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ABC’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51952" y="582080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6996323" y="4035673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5925" y="478994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3949" y="2484924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ahoma" pitchFamily="-111" charset="0"/>
              </a:rPr>
              <a:t>F=</a:t>
            </a: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 A’B’C + A’BC + AB’C + ABC’ + ABC</a:t>
            </a:r>
            <a:r>
              <a:rPr lang="en-US" dirty="0">
                <a:latin typeface="Tahoma" pitchFamily="-111" charset="0"/>
              </a:rPr>
              <a:t>’</a:t>
            </a:r>
          </a:p>
        </p:txBody>
      </p:sp>
      <p:sp>
        <p:nvSpPr>
          <p:cNvPr id="6" name="Freeform 5"/>
          <p:cNvSpPr/>
          <p:nvPr/>
        </p:nvSpPr>
        <p:spPr>
          <a:xfrm>
            <a:off x="7778496" y="2913888"/>
            <a:ext cx="894923" cy="2157984"/>
          </a:xfrm>
          <a:custGeom>
            <a:avLst/>
            <a:gdLst>
              <a:gd name="connsiteX0" fmla="*/ 292608 w 894923"/>
              <a:gd name="connsiteY0" fmla="*/ 2157984 h 2157984"/>
              <a:gd name="connsiteX1" fmla="*/ 890016 w 894923"/>
              <a:gd name="connsiteY1" fmla="*/ 1743456 h 2157984"/>
              <a:gd name="connsiteX2" fmla="*/ 0 w 894923"/>
              <a:gd name="connsiteY2" fmla="*/ 0 h 21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23" h="2157984">
                <a:moveTo>
                  <a:pt x="292608" y="2157984"/>
                </a:moveTo>
                <a:cubicBezTo>
                  <a:pt x="615696" y="2130552"/>
                  <a:pt x="938784" y="2103120"/>
                  <a:pt x="890016" y="1743456"/>
                </a:cubicBezTo>
                <a:cubicBezTo>
                  <a:pt x="841248" y="1383792"/>
                  <a:pt x="0" y="0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5212" y="3508616"/>
            <a:ext cx="1463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T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15435" y="3516074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2054" y="2084287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Add the </a:t>
            </a:r>
            <a:r>
              <a:rPr lang="en-US" sz="1500" dirty="0" err="1">
                <a:latin typeface="Franklin Gothic Medium"/>
                <a:cs typeface="Franklin Gothic Medium"/>
              </a:rPr>
              <a:t>minterms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818872" y="3285089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6298684" y="3298721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56" name="Oval 20"/>
          <p:cNvSpPr>
            <a:spLocks noChangeArrowheads="1"/>
          </p:cNvSpPr>
          <p:nvPr/>
        </p:nvSpPr>
        <p:spPr bwMode="auto">
          <a:xfrm>
            <a:off x="7401929" y="1839067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6178" y="2721354"/>
            <a:ext cx="6617541" cy="1741235"/>
            <a:chOff x="466178" y="2721354"/>
            <a:chExt cx="6617541" cy="1741235"/>
          </a:xfrm>
        </p:grpSpPr>
        <p:sp>
          <p:nvSpPr>
            <p:cNvPr id="5" name="Oval 4"/>
            <p:cNvSpPr/>
            <p:nvPr/>
          </p:nvSpPr>
          <p:spPr>
            <a:xfrm>
              <a:off x="6245090" y="4010021"/>
              <a:ext cx="838629" cy="45256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541059" y="3026549"/>
              <a:ext cx="2850776" cy="1097216"/>
            </a:xfrm>
            <a:custGeom>
              <a:avLst/>
              <a:gdLst>
                <a:gd name="connsiteX0" fmla="*/ 2850776 w 2850776"/>
                <a:gd name="connsiteY0" fmla="*/ 1034463 h 1097216"/>
                <a:gd name="connsiteX1" fmla="*/ 2151529 w 2850776"/>
                <a:gd name="connsiteY1" fmla="*/ 30416 h 1097216"/>
                <a:gd name="connsiteX2" fmla="*/ 645459 w 2850776"/>
                <a:gd name="connsiteY2" fmla="*/ 335216 h 1097216"/>
                <a:gd name="connsiteX3" fmla="*/ 0 w 2850776"/>
                <a:gd name="connsiteY3" fmla="*/ 1097216 h 1097216"/>
                <a:gd name="connsiteX4" fmla="*/ 0 w 2850776"/>
                <a:gd name="connsiteY4" fmla="*/ 1097216 h 109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776" h="1097216">
                  <a:moveTo>
                    <a:pt x="2850776" y="1034463"/>
                  </a:moveTo>
                  <a:cubicBezTo>
                    <a:pt x="2684929" y="590710"/>
                    <a:pt x="2519082" y="146957"/>
                    <a:pt x="2151529" y="30416"/>
                  </a:cubicBezTo>
                  <a:cubicBezTo>
                    <a:pt x="1783976" y="-86125"/>
                    <a:pt x="1004047" y="157416"/>
                    <a:pt x="645459" y="335216"/>
                  </a:cubicBezTo>
                  <a:cubicBezTo>
                    <a:pt x="286871" y="513016"/>
                    <a:pt x="0" y="1097216"/>
                    <a:pt x="0" y="1097216"/>
                  </a:cubicBezTo>
                  <a:lnTo>
                    <a:pt x="0" y="1097216"/>
                  </a:lnTo>
                </a:path>
              </a:pathLst>
            </a:custGeom>
            <a:noFill/>
            <a:ln w="38100">
              <a:solidFill>
                <a:srgbClr val="00B0F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6178" y="2721354"/>
              <a:ext cx="4945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  <a:latin typeface="Franklin Gothic Medium"/>
                  <a:cs typeface="Franklin Gothic Medium"/>
                </a:rPr>
                <a:t>Evaluates to 1 on this row but nowhere else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6588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82" y="1199004"/>
            <a:ext cx="7738531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(P(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vs.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b="1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 typeface="Arial" charset="0"/>
              <a:buChar char="•"/>
              <a:defRPr/>
            </a:pPr>
            <a:endParaRPr lang="en-US" sz="3600" dirty="0">
              <a:solidFill>
                <a:prstClr val="black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25775" y="2509623"/>
            <a:ext cx="3084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This one asserts P and Q of the </a:t>
            </a:r>
            <a:r>
              <a:rPr lang="en-US" sz="2400" i="1" dirty="0">
                <a:latin typeface="Franklin Gothic Medium"/>
                <a:cs typeface="Franklin Gothic Medium"/>
              </a:rPr>
              <a:t>same</a:t>
            </a:r>
            <a:r>
              <a:rPr lang="en-US" sz="2400" dirty="0">
                <a:latin typeface="Franklin Gothic Medium"/>
                <a:cs typeface="Franklin Gothic Medium"/>
              </a:rPr>
              <a:t> 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9366" y="2509623"/>
            <a:ext cx="359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This one asserts P and Q of potentially different x’s.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777D36-19D9-1D47-9CB9-BCDE2C5B2E0B}"/>
              </a:ext>
            </a:extLst>
          </p:cNvPr>
          <p:cNvSpPr/>
          <p:nvPr/>
        </p:nvSpPr>
        <p:spPr>
          <a:xfrm>
            <a:off x="2205414" y="5837704"/>
            <a:ext cx="4281883" cy="830997"/>
          </a:xfrm>
          <a:prstGeom prst="roundRect">
            <a:avLst/>
          </a:prstGeom>
          <a:solidFill>
            <a:srgbClr val="A6EE5F"/>
          </a:solidFill>
          <a:ln w="3810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i="1" dirty="0"/>
              <a:t>Variables with the same name do not necessarily refer to the same object.</a:t>
            </a:r>
          </a:p>
        </p:txBody>
      </p:sp>
    </p:spTree>
    <p:extLst>
      <p:ext uri="{BB962C8B-B14F-4D97-AF65-F5344CB8AC3E}">
        <p14:creationId xmlns:p14="http://schemas.microsoft.com/office/powerpoint/2010/main" val="15271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1067" y="1187715"/>
            <a:ext cx="8229600" cy="5140800"/>
          </a:xfrm>
        </p:spPr>
        <p:txBody>
          <a:bodyPr/>
          <a:lstStyle/>
          <a:p>
            <a:pPr marL="0" lvl="2"/>
            <a:r>
              <a:rPr lang="en-US" sz="3200" dirty="0"/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Example:</a:t>
            </a:r>
            <a:r>
              <a:rPr lang="en-US" sz="2800" dirty="0">
                <a:latin typeface="Franklin Gothic Medium" panose="020B0603020102020204" pitchFamily="34" charset="0"/>
              </a:rPr>
              <a:t>    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NotLargest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(x) :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:=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 Greater (y, x)                            	                                          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z Greater (z, x)</a:t>
            </a:r>
          </a:p>
          <a:p>
            <a:pPr marL="342900" lvl="2" indent="-342900"/>
            <a:endParaRPr lang="en-US" sz="105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800" dirty="0">
                <a:latin typeface="Franklin Gothic Medium" panose="020B0603020102020204" pitchFamily="34" charset="0"/>
              </a:rPr>
              <a:t>truth value:</a:t>
            </a:r>
            <a:endParaRPr lang="en-US" sz="3200" dirty="0">
              <a:latin typeface="Franklin Gothic Medium" panose="020B0603020102020204" pitchFamily="34" charset="0"/>
            </a:endParaRPr>
          </a:p>
          <a:p>
            <a:pPr marL="342900" lvl="2" indent="-342900"/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doesn’t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or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bound </a:t>
            </a:r>
            <a:r>
              <a:rPr lang="en-US" sz="2800" dirty="0">
                <a:latin typeface="Franklin Gothic Medium" panose="020B0603020102020204" pitchFamily="34" charset="0"/>
              </a:rPr>
              <a:t>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”</a:t>
            </a: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    does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free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variable”</a:t>
            </a:r>
          </a:p>
          <a:p>
            <a:pPr marL="800100" lvl="3" indent="-342900"/>
            <a:endParaRPr lang="en-US" sz="2800" dirty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quantifiers only act on free 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of the formula they quantify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         </a:t>
            </a:r>
            <a:r>
              <a:rPr lang="en-US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x (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dirty="0" err="1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r>
              <a:rPr lang="en-US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447366-7980-FB47-AD73-E53D3C0BF539}"/>
              </a:ext>
            </a:extLst>
          </p:cNvPr>
          <p:cNvGrpSpPr/>
          <p:nvPr/>
        </p:nvGrpSpPr>
        <p:grpSpPr>
          <a:xfrm>
            <a:off x="6829597" y="12304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792B56B-0022-B14C-B901-E31F430376EF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6" name="Round Same Side Corner Rectangle 5">
              <a:extLst>
                <a:ext uri="{FF2B5EF4-FFF2-40B4-BE49-F238E27FC236}">
                  <a16:creationId xmlns:a16="http://schemas.microsoft.com/office/drawing/2014/main" id="{542A3AC5-516B-1746-A03C-3FB232D452B4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4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1067" y="1187715"/>
            <a:ext cx="8229600" cy="5140800"/>
          </a:xfrm>
        </p:spPr>
        <p:txBody>
          <a:bodyPr/>
          <a:lstStyle/>
          <a:p>
            <a:pPr marL="0" lvl="2"/>
            <a:r>
              <a:rPr lang="en-US" sz="3200" dirty="0"/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Example:</a:t>
            </a:r>
            <a:r>
              <a:rPr lang="en-US" sz="2800" dirty="0">
                <a:latin typeface="Franklin Gothic Medium" panose="020B0603020102020204" pitchFamily="34" charset="0"/>
              </a:rPr>
              <a:t>    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NotLargest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(x) :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:=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 Greater (y, x)                            	                                          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z Greater (z, x)</a:t>
            </a:r>
          </a:p>
          <a:p>
            <a:pPr marL="342900" lvl="2" indent="-342900"/>
            <a:endParaRPr lang="en-US" sz="105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800" dirty="0">
                <a:latin typeface="Franklin Gothic Medium" panose="020B0603020102020204" pitchFamily="34" charset="0"/>
              </a:rPr>
              <a:t>truth value:</a:t>
            </a:r>
            <a:endParaRPr lang="en-US" sz="3200" dirty="0">
              <a:latin typeface="Franklin Gothic Medium" panose="020B0603020102020204" pitchFamily="34" charset="0"/>
            </a:endParaRPr>
          </a:p>
          <a:p>
            <a:pPr marL="342900" lvl="2" indent="-342900"/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doesn’t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or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bound </a:t>
            </a:r>
            <a:r>
              <a:rPr lang="en-US" sz="2800" dirty="0">
                <a:latin typeface="Franklin Gothic Medium" panose="020B0603020102020204" pitchFamily="34" charset="0"/>
              </a:rPr>
              <a:t>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”</a:t>
            </a: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    does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free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variable”</a:t>
            </a:r>
          </a:p>
          <a:p>
            <a:pPr marL="800100" lvl="3" indent="-342900"/>
            <a:endParaRPr lang="en-US" sz="2800" dirty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quantifiers only act on free 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of the formula they quantify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        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dirty="0" err="1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)))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0ACB63-9DFD-A542-B802-FC8A55584413}"/>
              </a:ext>
            </a:extLst>
          </p:cNvPr>
          <p:cNvGrpSpPr/>
          <p:nvPr/>
        </p:nvGrpSpPr>
        <p:grpSpPr>
          <a:xfrm>
            <a:off x="6829597" y="12304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ED65CD-F6BE-B64D-BC72-F14A054677F2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C1D620E3-AC80-A744-BC6A-9CD2A4BC906D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2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Bound vs Free in Java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58801" y="1244160"/>
            <a:ext cx="8229600" cy="5140800"/>
          </a:xfrm>
        </p:spPr>
        <p:txBody>
          <a:bodyPr/>
          <a:lstStyle/>
          <a:p>
            <a:r>
              <a:rPr lang="en-US" sz="2800" dirty="0"/>
              <a:t>Variables are bound </a:t>
            </a:r>
            <a:r>
              <a:rPr lang="en-US" sz="2800" i="1" dirty="0"/>
              <a:t>within a block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if there is an earlier declaration of the variable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float </a:t>
            </a:r>
            <a:r>
              <a:rPr lang="en-US" sz="1800" dirty="0" err="1">
                <a:latin typeface="Consolas" panose="020B0609020204030204" pitchFamily="49" charset="0"/>
              </a:rPr>
              <a:t>totalArea</a:t>
            </a:r>
            <a:r>
              <a:rPr lang="en-US" sz="1800" dirty="0">
                <a:latin typeface="Consolas" panose="020B0609020204030204" pitchFamily="49" charset="0"/>
              </a:rPr>
              <a:t>(float[] radii)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float sum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for (int j = 0; j &lt; </a:t>
            </a:r>
            <a:r>
              <a:rPr lang="en-US" sz="1800" dirty="0" err="1">
                <a:latin typeface="Consolas" panose="020B0609020204030204" pitchFamily="49" charset="0"/>
              </a:rPr>
              <a:t>radii.length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</a:rPr>
              <a:t>j++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sum += 2 * PI * radii[j];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return sum;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2541D-6F35-324D-ADFF-61A887497339}"/>
              </a:ext>
            </a:extLst>
          </p:cNvPr>
          <p:cNvSpPr txBox="1"/>
          <p:nvPr/>
        </p:nvSpPr>
        <p:spPr>
          <a:xfrm>
            <a:off x="2910070" y="5799191"/>
            <a:ext cx="3323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sz="2400" dirty="0" err="1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dirty="0" err="1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sz="24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497302" y="1095494"/>
            <a:ext cx="411480" cy="523220"/>
          </a:xfrm>
          <a:prstGeom prst="ellipse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>
            <a:noFill/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15610" y="1095494"/>
            <a:ext cx="411480" cy="523220"/>
          </a:xfrm>
          <a:prstGeom prst="ellipse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>
            <a:noFill/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0097" y="1095494"/>
            <a:ext cx="4464748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 </a:t>
            </a:r>
            <a:r>
              <a:rPr lang="en-US" sz="2800" dirty="0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sz="2800" dirty="0" err="1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800" dirty="0" err="1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sz="28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)))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“Style”</a:t>
            </a:r>
          </a:p>
        </p:txBody>
      </p:sp>
      <p:sp>
        <p:nvSpPr>
          <p:cNvPr id="8" name="Freeform 7"/>
          <p:cNvSpPr/>
          <p:nvPr/>
        </p:nvSpPr>
        <p:spPr>
          <a:xfrm>
            <a:off x="2582266" y="1596674"/>
            <a:ext cx="1456334" cy="1893286"/>
          </a:xfrm>
          <a:custGeom>
            <a:avLst/>
            <a:gdLst>
              <a:gd name="connsiteX0" fmla="*/ 1456334 w 1456334"/>
              <a:gd name="connsiteY0" fmla="*/ 1893286 h 1893286"/>
              <a:gd name="connsiteX1" fmla="*/ 221894 w 1456334"/>
              <a:gd name="connsiteY1" fmla="*/ 1177006 h 1893286"/>
              <a:gd name="connsiteX2" fmla="*/ 8534 w 1456334"/>
              <a:gd name="connsiteY2" fmla="*/ 110206 h 1893286"/>
              <a:gd name="connsiteX3" fmla="*/ 39014 w 1456334"/>
              <a:gd name="connsiteY3" fmla="*/ 34006 h 189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334" h="1893286">
                <a:moveTo>
                  <a:pt x="1456334" y="1893286"/>
                </a:moveTo>
                <a:cubicBezTo>
                  <a:pt x="959764" y="1683736"/>
                  <a:pt x="463194" y="1474186"/>
                  <a:pt x="221894" y="1177006"/>
                </a:cubicBezTo>
                <a:cubicBezTo>
                  <a:pt x="-19406" y="879826"/>
                  <a:pt x="39014" y="300706"/>
                  <a:pt x="8534" y="110206"/>
                </a:cubicBezTo>
                <a:cubicBezTo>
                  <a:pt x="-21946" y="-80294"/>
                  <a:pt x="39014" y="34006"/>
                  <a:pt x="39014" y="340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436490" y="1615440"/>
            <a:ext cx="1510806" cy="1874520"/>
          </a:xfrm>
          <a:custGeom>
            <a:avLst/>
            <a:gdLst>
              <a:gd name="connsiteX0" fmla="*/ 0 w 1510806"/>
              <a:gd name="connsiteY0" fmla="*/ 1874520 h 1874520"/>
              <a:gd name="connsiteX1" fmla="*/ 1493520 w 1510806"/>
              <a:gd name="connsiteY1" fmla="*/ 990600 h 1874520"/>
              <a:gd name="connsiteX2" fmla="*/ 853440 w 1510806"/>
              <a:gd name="connsiteY2" fmla="*/ 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806" h="1874520">
                <a:moveTo>
                  <a:pt x="0" y="1874520"/>
                </a:moveTo>
                <a:cubicBezTo>
                  <a:pt x="675640" y="1588770"/>
                  <a:pt x="1351280" y="1303020"/>
                  <a:pt x="1493520" y="990600"/>
                </a:cubicBezTo>
                <a:cubicBezTo>
                  <a:pt x="1635760" y="678180"/>
                  <a:pt x="853440" y="0"/>
                  <a:pt x="85344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110257" y="3489960"/>
            <a:ext cx="734330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dirty="0">
                <a:latin typeface="Franklin Gothic Medium" charset="0"/>
                <a:ea typeface="Franklin Gothic Medium" charset="0"/>
                <a:cs typeface="Franklin Gothic Medium" charset="0"/>
              </a:rPr>
              <a:t>This isn’t “wrong”, it’s just horrible style.</a:t>
            </a:r>
          </a:p>
          <a:p>
            <a:pPr eaLnBrk="1" hangingPunct="1"/>
            <a:r>
              <a:rPr lang="en-US" sz="2600" dirty="0">
                <a:latin typeface="Franklin Gothic Medium" charset="0"/>
                <a:ea typeface="Franklin Gothic Medium" charset="0"/>
                <a:cs typeface="Franklin Gothic Medium" charset="0"/>
              </a:rPr>
              <a:t>Don’t confuse your reader by using the same variable multiple times…there are a lot of letters…</a:t>
            </a:r>
          </a:p>
        </p:txBody>
      </p:sp>
    </p:spTree>
    <p:extLst>
      <p:ext uri="{BB962C8B-B14F-4D97-AF65-F5344CB8AC3E}">
        <p14:creationId xmlns:p14="http://schemas.microsoft.com/office/powerpoint/2010/main" val="15056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58801" y="1244160"/>
            <a:ext cx="8229600" cy="51408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Bound variable names don’t matter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sz="3200" dirty="0"/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 P(x, y)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 P(a, b)</a:t>
            </a:r>
          </a:p>
          <a:p>
            <a:pPr lvl="1"/>
            <a:endParaRPr lang="en-US" dirty="0"/>
          </a:p>
          <a:p>
            <a:r>
              <a:rPr lang="en-US" sz="2800" dirty="0"/>
              <a:t>Positions of quantifiers can </a:t>
            </a:r>
            <a:r>
              <a:rPr lang="en-US" sz="2800" u="sng" dirty="0"/>
              <a:t>sometimes</a:t>
            </a:r>
            <a:r>
              <a:rPr lang="en-US" sz="2800" dirty="0"/>
              <a:t> change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</a:t>
            </a:r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(Q(x)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P(x, y))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(Q(x)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P(x, y))</a:t>
            </a:r>
          </a:p>
          <a:p>
            <a:pPr lvl="1"/>
            <a:endParaRPr lang="en-US" dirty="0"/>
          </a:p>
          <a:p>
            <a:r>
              <a:rPr lang="en-US" sz="2800" dirty="0"/>
              <a:t>But:   </a:t>
            </a:r>
            <a:r>
              <a:rPr lang="en-US" sz="2800" dirty="0">
                <a:solidFill>
                  <a:srgbClr val="C00000"/>
                </a:solidFill>
              </a:rPr>
              <a:t>order is important</a:t>
            </a:r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390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6435464" y="3281749"/>
            <a:ext cx="2266576" cy="502920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465920-02F4-1045-887C-57F72F1360E8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1E2B65F-4AFF-8240-8ED4-2C50F4EE5B89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64F5FF7A-5A7E-F540-93B1-4DE874C871D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40" y="3437160"/>
            <a:ext cx="6416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“Every number has a number greater than or equal to it.”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92755"/>
              </p:ext>
            </p:extLst>
          </p:nvPr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Rounded Rectangle 47"/>
          <p:cNvSpPr/>
          <p:nvPr/>
        </p:nvSpPr>
        <p:spPr>
          <a:xfrm>
            <a:off x="6733276" y="2117945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150956" y="2893997"/>
            <a:ext cx="50084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45130" y="2893997"/>
            <a:ext cx="50084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979666" y="3231693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5921" y="3851036"/>
            <a:ext cx="351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 err="1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0CC42A-1A0A-8C47-981C-6B128A41FD72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F3B8A1F-7847-2C45-A5A1-730FD84F952F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0" name="Round Same Side Corner Rectangle 29">
              <a:extLst>
                <a:ext uri="{FF2B5EF4-FFF2-40B4-BE49-F238E27FC236}">
                  <a16:creationId xmlns:a16="http://schemas.microsoft.com/office/drawing/2014/main" id="{0E734211-F6FA-3A45-BE08-F31E78A8D1D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956F88-19FA-3C44-A60B-3E6C294E8ECB}"/>
              </a:ext>
            </a:extLst>
          </p:cNvPr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0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40" y="3437160"/>
            <a:ext cx="6416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“Every number has a number greater than or equal to it.”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6435464" y="3281749"/>
            <a:ext cx="2266576" cy="502920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733276" y="2117945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153790" y="2893997"/>
            <a:ext cx="498012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38559" y="2893997"/>
            <a:ext cx="50741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979666" y="3231693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53011" y="4638506"/>
            <a:ext cx="653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The purple statement requires </a:t>
            </a:r>
            <a:r>
              <a:rPr lang="en-US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an entire row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to be true.</a:t>
            </a:r>
          </a:p>
          <a:p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The red statement requires one entry in </a:t>
            </a:r>
            <a:r>
              <a:rPr lang="en-US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each column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to be true.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5921" y="3851036"/>
            <a:ext cx="351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 err="1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E33588-23DF-CC44-88F3-5F9F65EF90CB}"/>
              </a:ext>
            </a:extLst>
          </p:cNvPr>
          <p:cNvSpPr/>
          <p:nvPr/>
        </p:nvSpPr>
        <p:spPr>
          <a:xfrm>
            <a:off x="2205414" y="5556594"/>
            <a:ext cx="5102609" cy="1112108"/>
          </a:xfrm>
          <a:prstGeom prst="roundRect">
            <a:avLst/>
          </a:prstGeom>
          <a:solidFill>
            <a:srgbClr val="A6EE5F"/>
          </a:solidFill>
          <a:ln w="3810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</a:t>
            </a:r>
            <a:r>
              <a:rPr lang="en-US" dirty="0"/>
              <a:t>: both include the case x = y</a:t>
            </a:r>
          </a:p>
          <a:p>
            <a:pPr algn="ctr"/>
            <a:endParaRPr lang="en-US" sz="800" dirty="0"/>
          </a:p>
          <a:p>
            <a:pPr algn="ctr"/>
            <a:r>
              <a:rPr lang="en-US" i="1" dirty="0"/>
              <a:t>Different names does not imply different objects!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A74DA6-8084-954F-9F12-39483051EC45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7245A3F-4766-BA48-8139-3E1B4B27DA75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2" name="Round Same Side Corner Rectangle 31">
              <a:extLst>
                <a:ext uri="{FF2B5EF4-FFF2-40B4-BE49-F238E27FC236}">
                  <a16:creationId xmlns:a16="http://schemas.microsoft.com/office/drawing/2014/main" id="{34AB8729-4E2D-5E4F-9FBF-9B2B6A98A1E1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8F56880-23F5-2B46-9E35-315E91BB3D6D}"/>
              </a:ext>
            </a:extLst>
          </p:cNvPr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8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Quantification with Two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1753808"/>
              </p:ext>
            </p:extLst>
          </p:nvPr>
        </p:nvGraphicFramePr>
        <p:xfrm>
          <a:off x="575733" y="1171221"/>
          <a:ext cx="8153400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20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" panose="020B0603020102020204" pitchFamily="34" charset="0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when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when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baseline="0" dirty="0"/>
                        <a:t>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 </a:t>
                      </a:r>
                      <a:r>
                        <a:rPr lang="en-US" sz="2800" baseline="0" dirty="0"/>
                        <a:t>y P(x, 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pair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pair</a:t>
                      </a:r>
                      <a:r>
                        <a:rPr lang="en-US" baseline="0" dirty="0"/>
                        <a:t> is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baseline="0" dirty="0"/>
                        <a:t> 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baseline="0" dirty="0"/>
                        <a:t> y P(x, 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pair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pairs are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dirty="0"/>
                        <a:t> 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dirty="0"/>
                        <a:t> y P(x,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can find a specific y for each x.</a:t>
                      </a:r>
                    </a:p>
                    <a:p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), (x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), (x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x doesn’t have a corresponding 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dirty="0"/>
                        <a:t> y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dirty="0"/>
                        <a:t> x P(x,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can find ONE y that works no matter what x is.</a:t>
                      </a:r>
                    </a:p>
                    <a:p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y), (x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y), (x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 y)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any candidate y, there is an x that it doesn’t work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Product-of-Sums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Conjunctive Normal Form (CNF)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Maxterm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0456" y="37369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6225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3595" y="4351561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30456" y="4935298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100</a:t>
            </a:r>
          </a:p>
        </p:txBody>
      </p:sp>
      <p:sp>
        <p:nvSpPr>
          <p:cNvPr id="46" name="Right Brace 45"/>
          <p:cNvSpPr/>
          <p:nvPr/>
        </p:nvSpPr>
        <p:spPr>
          <a:xfrm>
            <a:off x="8194212" y="3307420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16739" y="419373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270" y="2363410"/>
            <a:ext cx="3619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/>
              <a:t>F = (A + B + C)(A + B’ + C)(A’ + B + C)</a:t>
            </a:r>
            <a:endParaRPr lang="en-US" dirty="0">
              <a:latin typeface="Tahoma" pitchFamily="-111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27826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7826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38918" y="37369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111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34687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32057" y="4351561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38918" y="4935298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011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350658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50658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57519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42697" y="3732071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+ B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35836" y="4346729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+ B’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42697" y="4930466"/>
            <a:ext cx="134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 + B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620000" y="2791968"/>
            <a:ext cx="1458492" cy="1487424"/>
          </a:xfrm>
          <a:custGeom>
            <a:avLst/>
            <a:gdLst>
              <a:gd name="connsiteX0" fmla="*/ 1267968 w 1458492"/>
              <a:gd name="connsiteY0" fmla="*/ 1487424 h 1487424"/>
              <a:gd name="connsiteX1" fmla="*/ 1353312 w 1458492"/>
              <a:gd name="connsiteY1" fmla="*/ 890016 h 1487424"/>
              <a:gd name="connsiteX2" fmla="*/ 0 w 1458492"/>
              <a:gd name="connsiteY2" fmla="*/ 0 h 14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492" h="1487424">
                <a:moveTo>
                  <a:pt x="1267968" y="1487424"/>
                </a:moveTo>
                <a:cubicBezTo>
                  <a:pt x="1416304" y="1312672"/>
                  <a:pt x="1564640" y="1137920"/>
                  <a:pt x="1353312" y="890016"/>
                </a:cubicBezTo>
                <a:cubicBezTo>
                  <a:pt x="1141984" y="642112"/>
                  <a:pt x="128016" y="130048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57165" y="3276795"/>
            <a:ext cx="146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F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97536" y="3285302"/>
            <a:ext cx="1020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Negate all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3005" y="2073285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Multiply the </a:t>
            </a:r>
            <a:r>
              <a:rPr lang="en-US" sz="1500" dirty="0" err="1">
                <a:latin typeface="Franklin Gothic Medium"/>
                <a:cs typeface="Franklin Gothic Medium"/>
              </a:rPr>
              <a:t>maxterms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4493229" y="3053268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>
            <a:off x="5973041" y="3066900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6932880" y="1828065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60207" y="3333087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7443456" y="3115734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8796" y="2238217"/>
            <a:ext cx="7880212" cy="2041175"/>
            <a:chOff x="438796" y="2238217"/>
            <a:chExt cx="7880212" cy="2041175"/>
          </a:xfrm>
        </p:grpSpPr>
        <p:sp>
          <p:nvSpPr>
            <p:cNvPr id="5" name="Oval 4"/>
            <p:cNvSpPr/>
            <p:nvPr/>
          </p:nvSpPr>
          <p:spPr>
            <a:xfrm>
              <a:off x="7068611" y="3710963"/>
              <a:ext cx="1250397" cy="568429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3415553" y="2703487"/>
              <a:ext cx="4043082" cy="1088584"/>
            </a:xfrm>
            <a:custGeom>
              <a:avLst/>
              <a:gdLst>
                <a:gd name="connsiteX0" fmla="*/ 4043082 w 4043082"/>
                <a:gd name="connsiteY0" fmla="*/ 1007901 h 1088584"/>
                <a:gd name="connsiteX1" fmla="*/ 3415553 w 4043082"/>
                <a:gd name="connsiteY1" fmla="*/ 290725 h 1088584"/>
                <a:gd name="connsiteX2" fmla="*/ 2017059 w 4043082"/>
                <a:gd name="connsiteY2" fmla="*/ 120395 h 1088584"/>
                <a:gd name="connsiteX3" fmla="*/ 681318 w 4043082"/>
                <a:gd name="connsiteY3" fmla="*/ 66607 h 1088584"/>
                <a:gd name="connsiteX4" fmla="*/ 0 w 4043082"/>
                <a:gd name="connsiteY4" fmla="*/ 1088584 h 108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3082" h="1088584">
                  <a:moveTo>
                    <a:pt x="4043082" y="1007901"/>
                  </a:moveTo>
                  <a:cubicBezTo>
                    <a:pt x="3898152" y="723272"/>
                    <a:pt x="3753223" y="438643"/>
                    <a:pt x="3415553" y="290725"/>
                  </a:cubicBezTo>
                  <a:cubicBezTo>
                    <a:pt x="3077882" y="142807"/>
                    <a:pt x="2472765" y="157748"/>
                    <a:pt x="2017059" y="120395"/>
                  </a:cubicBezTo>
                  <a:cubicBezTo>
                    <a:pt x="1561353" y="83042"/>
                    <a:pt x="1017494" y="-94758"/>
                    <a:pt x="681318" y="66607"/>
                  </a:cubicBezTo>
                  <a:cubicBezTo>
                    <a:pt x="345142" y="227972"/>
                    <a:pt x="172571" y="658278"/>
                    <a:pt x="0" y="1088584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796" y="2238217"/>
              <a:ext cx="4945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  <a:latin typeface="Franklin Gothic Medium"/>
                  <a:cs typeface="Franklin Gothic Medium"/>
                </a:rPr>
                <a:t>Evaluates to 0 on this row but nowhere else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4738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45" y="12558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So far we’ve considered:</a:t>
            </a:r>
          </a:p>
          <a:p>
            <a:pPr lvl="1">
              <a:defRPr/>
            </a:pPr>
            <a:r>
              <a:rPr lang="en-US" sz="2600" dirty="0"/>
              <a:t>How to understand and </a:t>
            </a:r>
            <a:r>
              <a:rPr lang="en-US" sz="2600" i="1" dirty="0"/>
              <a:t>express</a:t>
            </a:r>
            <a:r>
              <a:rPr lang="en-US" sz="2600" dirty="0"/>
              <a:t> things using propositional and predicate logic</a:t>
            </a:r>
          </a:p>
          <a:p>
            <a:pPr lvl="1">
              <a:defRPr/>
            </a:pPr>
            <a:r>
              <a:rPr lang="en-US" sz="2600" dirty="0"/>
              <a:t>How to </a:t>
            </a:r>
            <a:r>
              <a:rPr lang="en-US" sz="2600" i="1" dirty="0"/>
              <a:t>compute</a:t>
            </a:r>
            <a:r>
              <a:rPr lang="en-US" sz="2600" dirty="0"/>
              <a:t> using Boolean (propositional) logic</a:t>
            </a:r>
          </a:p>
          <a:p>
            <a:pPr lvl="1">
              <a:defRPr/>
            </a:pPr>
            <a:r>
              <a:rPr lang="en-US" sz="2600" dirty="0"/>
              <a:t>How to show that different ways of expressing or computing them are </a:t>
            </a:r>
            <a:r>
              <a:rPr lang="en-US" sz="2600" i="1" dirty="0"/>
              <a:t>equivalent</a:t>
            </a:r>
            <a:r>
              <a:rPr lang="en-US" sz="2600" dirty="0"/>
              <a:t> to each other</a:t>
            </a:r>
          </a:p>
          <a:p>
            <a:pPr marL="457200" lvl="1" indent="0">
              <a:buNone/>
              <a:defRPr/>
            </a:pPr>
            <a:endParaRPr lang="en-US" sz="2600" dirty="0"/>
          </a:p>
          <a:p>
            <a:pPr>
              <a:defRPr/>
            </a:pPr>
            <a:r>
              <a:rPr lang="en-US" sz="2800" dirty="0"/>
              <a:t>Logic also has methods that let us </a:t>
            </a:r>
            <a:r>
              <a:rPr lang="en-US" sz="2800" i="1" dirty="0"/>
              <a:t>infer</a:t>
            </a:r>
            <a:r>
              <a:rPr lang="en-US" sz="2800" dirty="0"/>
              <a:t> implied properties from ones that we know</a:t>
            </a:r>
          </a:p>
          <a:p>
            <a:pPr lvl="1">
              <a:defRPr/>
            </a:pPr>
            <a:r>
              <a:rPr lang="en-US" sz="2600" dirty="0"/>
              <a:t>Equivalence is a small part of this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Software Engineering</a:t>
            </a:r>
          </a:p>
          <a:p>
            <a:pPr lvl="1">
              <a:defRPr/>
            </a:pPr>
            <a:r>
              <a:rPr lang="en-US" dirty="0"/>
              <a:t>Express desired properties of program as set of logical constraints</a:t>
            </a:r>
          </a:p>
          <a:p>
            <a:pPr lvl="1">
              <a:defRPr/>
            </a:pPr>
            <a:r>
              <a:rPr lang="en-US" dirty="0"/>
              <a:t>Use inference rules to show that program implies that those constraints are satisfied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Artificial Intelligence</a:t>
            </a:r>
          </a:p>
          <a:p>
            <a:pPr lvl="1">
              <a:defRPr/>
            </a:pPr>
            <a:r>
              <a:rPr lang="en-US" dirty="0"/>
              <a:t>Automated reasoning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Algorithm design and analysis</a:t>
            </a:r>
          </a:p>
          <a:p>
            <a:pPr lvl="1">
              <a:defRPr/>
            </a:pPr>
            <a:r>
              <a:rPr lang="en-US" dirty="0"/>
              <a:t>e.g.,  Correctness, Loop invariants.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Logic Programming, e.g. Prolog</a:t>
            </a:r>
          </a:p>
          <a:p>
            <a:pPr lvl="1">
              <a:defRPr/>
            </a:pPr>
            <a:r>
              <a:rPr lang="en-US" dirty="0"/>
              <a:t>Express desired outcome as set of constraints</a:t>
            </a:r>
          </a:p>
          <a:p>
            <a:pPr lvl="1">
              <a:defRPr/>
            </a:pPr>
            <a:r>
              <a:rPr lang="en-US" dirty="0"/>
              <a:t>Automatically apply logic inference to derive solution</a:t>
            </a:r>
          </a:p>
        </p:txBody>
      </p:sp>
    </p:spTree>
    <p:extLst>
      <p:ext uri="{BB962C8B-B14F-4D97-AF65-F5344CB8AC3E}">
        <p14:creationId xmlns:p14="http://schemas.microsoft.com/office/powerpoint/2010/main" val="255768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40050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Propositional Logic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Allows us to analyze complex propositions in terms of their simpler constituent parts (a.k.a. atomic propositions) joined by connectives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Predicate Logic </a:t>
            </a:r>
          </a:p>
          <a:p>
            <a:pPr lvl="1"/>
            <a:r>
              <a:rPr lang="en-US" dirty="0"/>
              <a:t>Lets us analyze them at a deeper level by expressing how those propositions depend on the objects they are talking about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465116-85A1-BA48-9265-CFE23FDC041B}"/>
                  </a:ext>
                </a:extLst>
              </p:cNvPr>
              <p:cNvSpPr txBox="1"/>
              <p:nvPr/>
            </p:nvSpPr>
            <p:spPr>
              <a:xfrm>
                <a:off x="1090181" y="6121697"/>
                <a:ext cx="6963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“All positive integers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.”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465116-85A1-BA48-9265-CFE23FDC0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81" y="6121697"/>
                <a:ext cx="6963638" cy="461665"/>
              </a:xfrm>
              <a:prstGeom prst="rect">
                <a:avLst/>
              </a:prstGeom>
              <a:blipFill>
                <a:blip r:embed="rId4"/>
                <a:stretch>
                  <a:fillRect l="-1273" t="-5263" r="-3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Adds two key notions to propositional logic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40197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377" y="1121271"/>
            <a:ext cx="8229600" cy="514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Predicate</a:t>
            </a:r>
          </a:p>
          <a:p>
            <a:pPr lvl="1"/>
            <a:r>
              <a:rPr lang="en-US" dirty="0"/>
              <a:t>A function that returns a truth value, e.g.,</a:t>
            </a:r>
          </a:p>
          <a:p>
            <a:pPr lvl="2"/>
            <a:r>
              <a:rPr lang="en-US" sz="600" dirty="0"/>
              <a:t>		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Cat(x) ::= “x is a cat”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Prime(x) ::= “x is prime”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HasTaken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(x, y) ::= “student x has taken course y”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LessThan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(x, y) ::= “x &lt; y”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Sum(x, y, z) ::= “x + y = z”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GreaterThan5(x) ::= “x &gt; 5”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HasNChars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(s, n) ::= “string s has length n”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/>
              <a:t>Predicates can have varying numbers of arguments and input types.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</p:spTree>
    <p:extLst>
      <p:ext uri="{BB962C8B-B14F-4D97-AF65-F5344CB8AC3E}">
        <p14:creationId xmlns:p14="http://schemas.microsoft.com/office/powerpoint/2010/main" val="35877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Domain of Discourse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3476" y="1164573"/>
            <a:ext cx="844860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For ease of use, we define one “type”/“domain” that we work over.  This non-empty set of objects is called the “</a:t>
            </a:r>
            <a:r>
              <a:rPr lang="en-US" sz="2600" b="1" dirty="0">
                <a:solidFill>
                  <a:srgbClr val="C00000"/>
                </a:solidFill>
              </a:rPr>
              <a:t>domain of discourse</a:t>
            </a:r>
            <a:r>
              <a:rPr lang="en-US" sz="2600" dirty="0"/>
              <a:t>”.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For each of the following, what might the domain be?</a:t>
            </a:r>
          </a:p>
          <a:p>
            <a:pPr marL="514350" indent="-514350">
              <a:buAutoNum type="arabicParenBoth"/>
            </a:pPr>
            <a:r>
              <a:rPr lang="en-US" sz="2800" dirty="0">
                <a:latin typeface="Franklin Gothic Medium" panose="020B0603020102020204" pitchFamily="34" charset="0"/>
              </a:rPr>
              <a:t>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cat”,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barks”,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ruined my couch”</a:t>
            </a:r>
          </a:p>
          <a:p>
            <a:pPr marL="514350" indent="-514350">
              <a:buAutoNum type="arabicParenBoth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514350" indent="-514350">
              <a:buAutoNum type="arabicParenBoth"/>
            </a:pPr>
            <a:r>
              <a:rPr lang="en-US" sz="2800" dirty="0">
                <a:latin typeface="Franklin Gothic Medium" panose="020B0603020102020204" pitchFamily="34" charset="0"/>
              </a:rPr>
              <a:t>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prime”, “</a:t>
            </a:r>
            <a:r>
              <a:rPr lang="en-US" sz="2800" dirty="0">
                <a:latin typeface="+mn-lt"/>
              </a:rPr>
              <a:t>x = 0</a:t>
            </a:r>
            <a:r>
              <a:rPr lang="en-US" sz="2800" dirty="0">
                <a:latin typeface="Franklin Gothic Medium" panose="020B0603020102020204" pitchFamily="34" charset="0"/>
              </a:rPr>
              <a:t>”, “</a:t>
            </a:r>
            <a:r>
              <a:rPr lang="en-US" sz="2800" dirty="0">
                <a:latin typeface="+mn-lt"/>
              </a:rPr>
              <a:t>x &lt; 0</a:t>
            </a:r>
            <a:r>
              <a:rPr lang="en-US" sz="2800" dirty="0">
                <a:latin typeface="Franklin Gothic Medium" panose="020B0603020102020204" pitchFamily="34" charset="0"/>
              </a:rPr>
              <a:t>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power of two”</a:t>
            </a:r>
          </a:p>
          <a:p>
            <a:pPr marL="514350" indent="-514350">
              <a:buAutoNum type="arabicParenBoth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(3) “student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has taken course </a:t>
            </a:r>
            <a:r>
              <a:rPr lang="en-US" sz="2800" dirty="0">
                <a:latin typeface="+mn-lt"/>
              </a:rPr>
              <a:t>y</a:t>
            </a:r>
            <a:r>
              <a:rPr lang="en-US" sz="2800" dirty="0">
                <a:latin typeface="Franklin Gothic Medium" panose="020B0603020102020204" pitchFamily="34" charset="0"/>
              </a:rPr>
              <a:t>” 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pre-</a:t>
            </a:r>
            <a:r>
              <a:rPr lang="en-US" sz="2800" dirty="0" err="1">
                <a:latin typeface="Franklin Gothic Medium" panose="020B0603020102020204" pitchFamily="34" charset="0"/>
              </a:rPr>
              <a:t>req</a:t>
            </a:r>
            <a:r>
              <a:rPr lang="en-US" sz="2800" dirty="0">
                <a:latin typeface="Franklin Gothic Medium" panose="020B0603020102020204" pitchFamily="34" charset="0"/>
              </a:rPr>
              <a:t> for </a:t>
            </a:r>
            <a:r>
              <a:rPr lang="en-US" sz="2800" dirty="0">
                <a:latin typeface="+mn-lt"/>
              </a:rPr>
              <a:t>z</a:t>
            </a:r>
            <a:r>
              <a:rPr lang="en-US" sz="2800" dirty="0">
                <a:latin typeface="Franklin Gothic Medium" panose="020B0603020102020204" pitchFamily="34" charset="0"/>
              </a:rPr>
              <a:t>”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3508" y="3703730"/>
            <a:ext cx="640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“mammals” or “sentient beings” or “cats and dogs” or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3508" y="4720090"/>
            <a:ext cx="640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“numbers” or “integers” or “integers greater than 5” or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2313" y="5736450"/>
            <a:ext cx="65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“students and courses” or “university entities” or …</a:t>
            </a:r>
          </a:p>
        </p:txBody>
      </p:sp>
    </p:spTree>
    <p:extLst>
      <p:ext uri="{BB962C8B-B14F-4D97-AF65-F5344CB8AC3E}">
        <p14:creationId xmlns:p14="http://schemas.microsoft.com/office/powerpoint/2010/main" val="1477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triangle" w="lg" len="lg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8876</TotalTime>
  <Words>3870</Words>
  <Application>Microsoft Office PowerPoint</Application>
  <PresentationFormat>On-screen Show (4:3)</PresentationFormat>
  <Paragraphs>690</Paragraphs>
  <Slides>41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MS PGothic</vt:lpstr>
      <vt:lpstr>Arial</vt:lpstr>
      <vt:lpstr>Calibri</vt:lpstr>
      <vt:lpstr>Cambria Math</vt:lpstr>
      <vt:lpstr>Consolas</vt:lpstr>
      <vt:lpstr>Franklin Gothic Medium</vt:lpstr>
      <vt:lpstr>Symbol</vt:lpstr>
      <vt:lpstr>Tahoma</vt:lpstr>
      <vt:lpstr>Office Theme</vt:lpstr>
      <vt:lpstr>CSE 311: Foundations of Computing</vt:lpstr>
      <vt:lpstr>Last class: Canonical Forms</vt:lpstr>
      <vt:lpstr>Last Time: Sum-of-Products Canonical Form</vt:lpstr>
      <vt:lpstr>Product-of-Sums Canonical Form</vt:lpstr>
      <vt:lpstr>Predicate Logic</vt:lpstr>
      <vt:lpstr>Predicate Logic</vt:lpstr>
      <vt:lpstr>Predicate Logic</vt:lpstr>
      <vt:lpstr>Predicates</vt:lpstr>
      <vt:lpstr>Domain of Discourse</vt:lpstr>
      <vt:lpstr>Quantifiers</vt:lpstr>
      <vt:lpstr>Statements with Quantifiers</vt:lpstr>
      <vt:lpstr>Statements with Quantifiers (Literal Translations)</vt:lpstr>
      <vt:lpstr>Statements with Quantifiers (Literal Translations)</vt:lpstr>
      <vt:lpstr>Statements with Quantifiers (Natural Translations)</vt:lpstr>
      <vt:lpstr>English to Predicate Logic</vt:lpstr>
      <vt:lpstr>English to Predicate Logic</vt:lpstr>
      <vt:lpstr>Statements with Quantifiers (Literal Translations)</vt:lpstr>
      <vt:lpstr>Statements with Quantifiers (Literal Translations)</vt:lpstr>
      <vt:lpstr>English to Predicate Logic</vt:lpstr>
      <vt:lpstr>Statements with Quantifiers (Natural Translations)</vt:lpstr>
      <vt:lpstr>More English Ambiguity</vt:lpstr>
      <vt:lpstr>Negations of Quantifiers</vt:lpstr>
      <vt:lpstr>Negations of Quantifiers</vt:lpstr>
      <vt:lpstr>De Morgan’s Laws for Quantifiers</vt:lpstr>
      <vt:lpstr>De Morgan’s Laws for Quantifiers</vt:lpstr>
      <vt:lpstr>De Morgan’s Laws for Quantifiers</vt:lpstr>
      <vt:lpstr>De Morgan’s Laws for Quantifiers</vt:lpstr>
      <vt:lpstr>De Morgan’s Laws for Quantifiers</vt:lpstr>
      <vt:lpstr>Scope of Quantifiers</vt:lpstr>
      <vt:lpstr>Scope of Quantifiers</vt:lpstr>
      <vt:lpstr>Scope of Quantifiers</vt:lpstr>
      <vt:lpstr>Scope of Quantifiers</vt:lpstr>
      <vt:lpstr>Bound vs Free in Java</vt:lpstr>
      <vt:lpstr>Quantifier “Style”</vt:lpstr>
      <vt:lpstr>Nested Quantifiers</vt:lpstr>
      <vt:lpstr>Quantifier Order Can Matter</vt:lpstr>
      <vt:lpstr>Quantifier Order Can Matter</vt:lpstr>
      <vt:lpstr>Quantifier Order Can Matter</vt:lpstr>
      <vt:lpstr>Quantification with Two Variables</vt:lpstr>
      <vt:lpstr>Logical Inference</vt:lpstr>
      <vt:lpstr>Applications of Logical Inference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Computing I</dc:title>
  <dc:subject/>
  <dc:creator>Paul Beame</dc:creator>
  <cp:keywords/>
  <dc:description/>
  <cp:lastModifiedBy>Paul Beame</cp:lastModifiedBy>
  <cp:revision>373</cp:revision>
  <cp:lastPrinted>2023-04-07T01:32:22Z</cp:lastPrinted>
  <dcterms:created xsi:type="dcterms:W3CDTF">2013-01-07T07:20:47Z</dcterms:created>
  <dcterms:modified xsi:type="dcterms:W3CDTF">2023-04-07T01:34:31Z</dcterms:modified>
  <cp:category/>
</cp:coreProperties>
</file>