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2"/>
  </p:notesMasterIdLst>
  <p:handoutMasterIdLst>
    <p:handoutMasterId r:id="rId53"/>
  </p:handoutMasterIdLst>
  <p:sldIdLst>
    <p:sldId id="258" r:id="rId2"/>
    <p:sldId id="426" r:id="rId3"/>
    <p:sldId id="474" r:id="rId4"/>
    <p:sldId id="497" r:id="rId5"/>
    <p:sldId id="435" r:id="rId6"/>
    <p:sldId id="498" r:id="rId7"/>
    <p:sldId id="499" r:id="rId8"/>
    <p:sldId id="479" r:id="rId9"/>
    <p:sldId id="439" r:id="rId10"/>
    <p:sldId id="478" r:id="rId11"/>
    <p:sldId id="480" r:id="rId12"/>
    <p:sldId id="438" r:id="rId13"/>
    <p:sldId id="395" r:id="rId14"/>
    <p:sldId id="471" r:id="rId15"/>
    <p:sldId id="472" r:id="rId16"/>
    <p:sldId id="473" r:id="rId17"/>
    <p:sldId id="397" r:id="rId18"/>
    <p:sldId id="378" r:id="rId19"/>
    <p:sldId id="459" r:id="rId20"/>
    <p:sldId id="463" r:id="rId21"/>
    <p:sldId id="466" r:id="rId22"/>
    <p:sldId id="470" r:id="rId23"/>
    <p:sldId id="460" r:id="rId24"/>
    <p:sldId id="379" r:id="rId25"/>
    <p:sldId id="380" r:id="rId26"/>
    <p:sldId id="381" r:id="rId27"/>
    <p:sldId id="382" r:id="rId28"/>
    <p:sldId id="420" r:id="rId29"/>
    <p:sldId id="421" r:id="rId30"/>
    <p:sldId id="424" r:id="rId31"/>
    <p:sldId id="425" r:id="rId32"/>
    <p:sldId id="386" r:id="rId33"/>
    <p:sldId id="417" r:id="rId34"/>
    <p:sldId id="418" r:id="rId35"/>
    <p:sldId id="451" r:id="rId36"/>
    <p:sldId id="453" r:id="rId37"/>
    <p:sldId id="452" r:id="rId38"/>
    <p:sldId id="457" r:id="rId39"/>
    <p:sldId id="454" r:id="rId40"/>
    <p:sldId id="455" r:id="rId41"/>
    <p:sldId id="456" r:id="rId42"/>
    <p:sldId id="458" r:id="rId43"/>
    <p:sldId id="385" r:id="rId44"/>
    <p:sldId id="443" r:id="rId45"/>
    <p:sldId id="468" r:id="rId46"/>
    <p:sldId id="444" r:id="rId47"/>
    <p:sldId id="445" r:id="rId48"/>
    <p:sldId id="446" r:id="rId49"/>
    <p:sldId id="447" r:id="rId50"/>
    <p:sldId id="450" r:id="rId51"/>
  </p:sldIdLst>
  <p:sldSz cx="9144000" cy="6858000" type="screen4x3"/>
  <p:notesSz cx="9601200" cy="7315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923"/>
    <a:srgbClr val="33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09" autoAdjust="0"/>
    <p:restoredTop sz="96259" autoAdjust="0"/>
  </p:normalViewPr>
  <p:slideViewPr>
    <p:cSldViewPr snapToGrid="0" snapToObjects="1">
      <p:cViewPr varScale="1">
        <p:scale>
          <a:sx n="123" d="100"/>
          <a:sy n="123" d="100"/>
        </p:scale>
        <p:origin x="648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2707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160937" cy="36527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438180" y="0"/>
            <a:ext cx="4160937" cy="36527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CE7665-BAAC-42B1-B972-C861D7B9B2E6}" type="datetimeFigureOut">
              <a:rPr lang="en-US" smtClean="0"/>
              <a:t>10/11/22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948715"/>
            <a:ext cx="4160937" cy="36527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438180" y="6948715"/>
            <a:ext cx="4160937" cy="36527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7FE06F-56D1-4639-A659-DFBB24ACC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0680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438458" y="0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263FB922-F127-5E47-9B2E-CA730A74DCAB}" type="datetimeFigureOut">
              <a:rPr lang="en-US" smtClean="0"/>
              <a:t>10/11/22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60120" y="3474720"/>
            <a:ext cx="7680960" cy="3291840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948171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438458" y="6948171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4FE1A22D-B0DA-7946-9107-1C35E13A8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084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E1A22D-B0DA-7946-9107-1C35E13A888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5887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Think of “for all” as</a:t>
            </a:r>
            <a:r>
              <a:rPr lang="en-US" baseline="0" dirty="0"/>
              <a:t> an AND over all objects and “exists” as an OR over all objects.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E1A22D-B0DA-7946-9107-1C35E13A888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5994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Think of “for all” as</a:t>
            </a:r>
            <a:r>
              <a:rPr lang="en-US" baseline="0" dirty="0"/>
              <a:t> an AND over all objects and “exists” as an OR over all objects.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E1A22D-B0DA-7946-9107-1C35E13A888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5994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958037"/>
            <a:ext cx="7772400" cy="815815"/>
          </a:xfrm>
          <a:prstGeom prst="rect">
            <a:avLst/>
          </a:prstGeom>
        </p:spPr>
        <p:txBody>
          <a:bodyPr/>
          <a:lstStyle>
            <a:lvl1pPr>
              <a:defRPr>
                <a:latin typeface="Franklin Gothic Medium"/>
                <a:cs typeface="Franklin Gothic Medium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27174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0664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>
                <a:latin typeface="Franklin Gothic Medium"/>
                <a:cs typeface="Franklin Gothic Medium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44160"/>
            <a:ext cx="8229600" cy="5140800"/>
          </a:xfrm>
          <a:prstGeom prst="rect">
            <a:avLst/>
          </a:prstGeom>
        </p:spPr>
        <p:txBody>
          <a:bodyPr/>
          <a:lstStyle>
            <a:lvl1pPr>
              <a:defRPr>
                <a:latin typeface="Franklin Gothic Medium"/>
                <a:cs typeface="Franklin Gothic Medium"/>
              </a:defRPr>
            </a:lvl1pPr>
            <a:lvl2pPr>
              <a:defRPr>
                <a:latin typeface="Franklin Gothic Medium"/>
                <a:cs typeface="Franklin Gothic Medium"/>
              </a:defRPr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881280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5649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0664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>
                <a:latin typeface="Franklin Gothic Medium"/>
                <a:cs typeface="Franklin Gothic Medium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7200" y="881280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3158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824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4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4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4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17.xml"/><Relationship Id="rId1" Type="http://schemas.openxmlformats.org/officeDocument/2006/relationships/tags" Target="../tags/tag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image" Target="../media/image2.jpeg"/><Relationship Id="rId4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3.xml"/><Relationship Id="rId1" Type="http://schemas.openxmlformats.org/officeDocument/2006/relationships/tags" Target="../tags/tag2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CSE 311: Foundations of Computing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149953"/>
            <a:ext cx="822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Franklin Gothic Medium"/>
                <a:cs typeface="Franklin Gothic Medium"/>
              </a:rPr>
              <a:t>Lecture 7: Logical Inference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133B3CF-7100-4347-B5A8-4D8960E4BF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5489" y="1779535"/>
            <a:ext cx="3793022" cy="4803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06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 Morgan’s Laws for Quantifiers</a:t>
            </a:r>
          </a:p>
        </p:txBody>
      </p:sp>
      <p:sp>
        <p:nvSpPr>
          <p:cNvPr id="2" name="Rectangle 1"/>
          <p:cNvSpPr/>
          <p:nvPr/>
        </p:nvSpPr>
        <p:spPr>
          <a:xfrm>
            <a:off x="2085624" y="3422251"/>
            <a:ext cx="6093015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sym typeface="Symbol" pitchFamily="18" charset="2"/>
              </a:rPr>
              <a:t> </a:t>
            </a:r>
            <a:r>
              <a:rPr lang="en-US" sz="2400" dirty="0">
                <a:sym typeface="Symbol"/>
              </a:rPr>
              <a:t></a:t>
            </a:r>
            <a:r>
              <a:rPr lang="en-US" sz="2400" dirty="0"/>
              <a:t>x (Even(x) </a:t>
            </a:r>
            <a:r>
              <a:rPr lang="en-US" sz="2400" dirty="0">
                <a:sym typeface="Symbol"/>
              </a:rPr>
              <a:t> </a:t>
            </a:r>
            <a:r>
              <a:rPr lang="en-US" sz="2400" dirty="0"/>
              <a:t>Prime(x) </a:t>
            </a:r>
            <a:r>
              <a:rPr lang="en-US" sz="2400" dirty="0">
                <a:sym typeface="Symbol"/>
              </a:rPr>
              <a:t> </a:t>
            </a:r>
            <a:r>
              <a:rPr lang="en-US" sz="2400" dirty="0"/>
              <a:t>Greater(x, 2))</a:t>
            </a:r>
            <a:r>
              <a:rPr lang="en-US" sz="2400" dirty="0">
                <a:solidFill>
                  <a:srgbClr val="000000"/>
                </a:solidFill>
                <a:sym typeface="Symbol" pitchFamily="18" charset="2"/>
              </a:rPr>
              <a:t> </a:t>
            </a:r>
            <a:endParaRPr lang="en-US" sz="2400" dirty="0"/>
          </a:p>
          <a:p>
            <a:pPr>
              <a:buFont typeface="Symbol" pitchFamily="18" charset="2"/>
              <a:buChar char="º"/>
            </a:pPr>
            <a:r>
              <a:rPr lang="en-US" sz="2400" dirty="0">
                <a:solidFill>
                  <a:srgbClr val="000000"/>
                </a:solidFill>
                <a:sym typeface="Symbol" pitchFamily="18" charset="2"/>
              </a:rPr>
              <a:t>  x</a:t>
            </a:r>
            <a:r>
              <a:rPr lang="en-US" sz="2400" dirty="0">
                <a:sym typeface="Symbol" pitchFamily="18" charset="2"/>
              </a:rPr>
              <a:t> </a:t>
            </a:r>
            <a:r>
              <a:rPr lang="en-US" sz="2400" dirty="0">
                <a:solidFill>
                  <a:srgbClr val="000000"/>
                </a:solidFill>
                <a:sym typeface="Symbol" pitchFamily="18" charset="2"/>
              </a:rPr>
              <a:t></a:t>
            </a:r>
            <a:r>
              <a:rPr lang="en-US" sz="2400" dirty="0"/>
              <a:t>(Even(x) </a:t>
            </a:r>
            <a:r>
              <a:rPr lang="en-US" sz="2400" dirty="0">
                <a:sym typeface="Symbol"/>
              </a:rPr>
              <a:t> </a:t>
            </a:r>
            <a:r>
              <a:rPr lang="en-US" sz="2400" dirty="0"/>
              <a:t>Prime(x) </a:t>
            </a:r>
            <a:r>
              <a:rPr lang="en-US" sz="2400" dirty="0">
                <a:sym typeface="Symbol"/>
              </a:rPr>
              <a:t> </a:t>
            </a:r>
            <a:r>
              <a:rPr lang="en-US" sz="2400" dirty="0"/>
              <a:t>Greater(x, 2))</a:t>
            </a:r>
          </a:p>
          <a:p>
            <a:pPr>
              <a:buFont typeface="Symbol" pitchFamily="18" charset="2"/>
              <a:buChar char="º"/>
            </a:pPr>
            <a:r>
              <a:rPr lang="en-US" sz="2400" dirty="0"/>
              <a:t>  </a:t>
            </a:r>
            <a:r>
              <a:rPr lang="en-US" sz="2400" dirty="0">
                <a:solidFill>
                  <a:srgbClr val="000000"/>
                </a:solidFill>
                <a:sym typeface="Symbol" pitchFamily="18" charset="2"/>
              </a:rPr>
              <a:t>x</a:t>
            </a:r>
            <a:r>
              <a:rPr lang="en-US" sz="2400" dirty="0">
                <a:sym typeface="Symbol" pitchFamily="18" charset="2"/>
              </a:rPr>
              <a:t> (</a:t>
            </a:r>
            <a:r>
              <a:rPr lang="en-US" sz="2400" dirty="0">
                <a:solidFill>
                  <a:srgbClr val="000000"/>
                </a:solidFill>
                <a:sym typeface="Symbol" pitchFamily="18" charset="2"/>
              </a:rPr>
              <a:t></a:t>
            </a:r>
            <a:r>
              <a:rPr lang="en-US" sz="2400" dirty="0"/>
              <a:t>(Even(x) </a:t>
            </a:r>
            <a:r>
              <a:rPr lang="en-US" sz="2400" dirty="0">
                <a:sym typeface="Symbol"/>
              </a:rPr>
              <a:t> </a:t>
            </a:r>
            <a:r>
              <a:rPr lang="en-US" sz="2400" dirty="0"/>
              <a:t>Prime(x)) </a:t>
            </a:r>
            <a:r>
              <a:rPr lang="en-US" sz="2400" dirty="0">
                <a:sym typeface="Symbol"/>
              </a:rPr>
              <a:t> </a:t>
            </a:r>
            <a:r>
              <a:rPr lang="en-US" sz="2400" dirty="0">
                <a:solidFill>
                  <a:srgbClr val="000000"/>
                </a:solidFill>
                <a:sym typeface="Symbol" pitchFamily="18" charset="2"/>
              </a:rPr>
              <a:t></a:t>
            </a:r>
            <a:r>
              <a:rPr lang="en-US" sz="2400" dirty="0"/>
              <a:t>Greater(x, 2))</a:t>
            </a:r>
          </a:p>
          <a:p>
            <a:pPr>
              <a:buFont typeface="Symbol" pitchFamily="18" charset="2"/>
              <a:buChar char="º"/>
            </a:pPr>
            <a:r>
              <a:rPr lang="en-US" sz="2400" dirty="0"/>
              <a:t>  </a:t>
            </a:r>
            <a:r>
              <a:rPr lang="en-US" sz="2400" dirty="0">
                <a:solidFill>
                  <a:srgbClr val="000000"/>
                </a:solidFill>
                <a:sym typeface="Symbol" pitchFamily="18" charset="2"/>
              </a:rPr>
              <a:t>x</a:t>
            </a:r>
            <a:r>
              <a:rPr lang="en-US" sz="2400" dirty="0">
                <a:sym typeface="Symbol" pitchFamily="18" charset="2"/>
              </a:rPr>
              <a:t> (</a:t>
            </a:r>
            <a:r>
              <a:rPr lang="en-US" sz="2400" dirty="0"/>
              <a:t>(Even(x) </a:t>
            </a:r>
            <a:r>
              <a:rPr lang="en-US" sz="2400" dirty="0">
                <a:sym typeface="Symbol"/>
              </a:rPr>
              <a:t> </a:t>
            </a:r>
            <a:r>
              <a:rPr lang="en-US" sz="2400" dirty="0"/>
              <a:t>Prime(x)) </a:t>
            </a:r>
            <a:r>
              <a:rPr lang="en-US" sz="2400" dirty="0">
                <a:sym typeface="Symbol"/>
              </a:rPr>
              <a:t></a:t>
            </a:r>
            <a:r>
              <a:rPr lang="en-US" sz="2400" dirty="0">
                <a:solidFill>
                  <a:srgbClr val="000000"/>
                </a:solidFill>
                <a:sym typeface="Symbol" pitchFamily="18" charset="2"/>
              </a:rPr>
              <a:t> </a:t>
            </a:r>
            <a:r>
              <a:rPr lang="en-US" sz="2400" dirty="0"/>
              <a:t>Greater(x, 2))</a:t>
            </a:r>
          </a:p>
          <a:p>
            <a:pPr>
              <a:buFont typeface="Symbol" pitchFamily="18" charset="2"/>
              <a:buChar char="º"/>
            </a:pPr>
            <a:r>
              <a:rPr lang="en-US" sz="2400" dirty="0"/>
              <a:t> </a:t>
            </a:r>
            <a:r>
              <a:rPr lang="en-US" sz="2400" dirty="0">
                <a:solidFill>
                  <a:srgbClr val="000000"/>
                </a:solidFill>
                <a:sym typeface="Symbol" pitchFamily="18" charset="2"/>
              </a:rPr>
              <a:t>x</a:t>
            </a:r>
            <a:r>
              <a:rPr lang="en-US" sz="2400" dirty="0">
                <a:sym typeface="Symbol" pitchFamily="18" charset="2"/>
              </a:rPr>
              <a:t> (</a:t>
            </a:r>
            <a:r>
              <a:rPr lang="en-US" sz="2400" dirty="0"/>
              <a:t>(Even(x) </a:t>
            </a:r>
            <a:r>
              <a:rPr lang="en-US" sz="2400" dirty="0">
                <a:sym typeface="Symbol"/>
              </a:rPr>
              <a:t> </a:t>
            </a:r>
            <a:r>
              <a:rPr lang="en-US" sz="2400" dirty="0"/>
              <a:t>Prime(x)) </a:t>
            </a:r>
            <a:r>
              <a:rPr lang="en-US" sz="2400" dirty="0">
                <a:sym typeface="Symbol"/>
              </a:rPr>
              <a:t></a:t>
            </a:r>
            <a:r>
              <a:rPr lang="en-US" sz="2400" dirty="0">
                <a:solidFill>
                  <a:srgbClr val="000000"/>
                </a:solidFill>
                <a:sym typeface="Symbol" pitchFamily="18" charset="2"/>
              </a:rPr>
              <a:t> </a:t>
            </a:r>
            <a:r>
              <a:rPr lang="en-US" sz="2400" dirty="0" err="1">
                <a:solidFill>
                  <a:srgbClr val="000000"/>
                </a:solidFill>
                <a:sym typeface="Symbol" pitchFamily="18" charset="2"/>
              </a:rPr>
              <a:t>LessEq</a:t>
            </a:r>
            <a:r>
              <a:rPr lang="en-US" sz="2400" dirty="0"/>
              <a:t>(x, 2))</a:t>
            </a:r>
          </a:p>
        </p:txBody>
      </p:sp>
      <p:sp>
        <p:nvSpPr>
          <p:cNvPr id="14343" name="TextBox 2"/>
          <p:cNvSpPr txBox="1">
            <a:spLocks noChangeArrowheads="1"/>
          </p:cNvSpPr>
          <p:nvPr/>
        </p:nvSpPr>
        <p:spPr bwMode="auto">
          <a:xfrm>
            <a:off x="914397" y="2793999"/>
            <a:ext cx="527125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2800" dirty="0">
                <a:solidFill>
                  <a:srgbClr val="C00000"/>
                </a:solidFill>
              </a:rPr>
              <a:t>“</a:t>
            </a:r>
            <a:r>
              <a:rPr lang="en-US" sz="2800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No even prime is greater than 2</a:t>
            </a:r>
            <a:r>
              <a:rPr lang="en-US" sz="2800" dirty="0">
                <a:solidFill>
                  <a:srgbClr val="C00000"/>
                </a:solidFill>
              </a:rPr>
              <a:t>”</a:t>
            </a:r>
          </a:p>
        </p:txBody>
      </p:sp>
      <p:sp>
        <p:nvSpPr>
          <p:cNvPr id="14344" name="TextBox 8"/>
          <p:cNvSpPr txBox="1">
            <a:spLocks noChangeArrowheads="1"/>
          </p:cNvSpPr>
          <p:nvPr/>
        </p:nvSpPr>
        <p:spPr bwMode="auto">
          <a:xfrm>
            <a:off x="914397" y="5739326"/>
            <a:ext cx="699050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2800" dirty="0">
                <a:solidFill>
                  <a:srgbClr val="C00000"/>
                </a:solidFill>
              </a:rPr>
              <a:t>“</a:t>
            </a:r>
            <a:r>
              <a:rPr lang="en-US" sz="2800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Every even prime is less </a:t>
            </a:r>
            <a:r>
              <a:rPr lang="en-US" sz="2800">
                <a:solidFill>
                  <a:srgbClr val="C00000"/>
                </a:solidFill>
                <a:latin typeface="Franklin Gothic Medium" panose="020B0603020102020204" pitchFamily="34" charset="0"/>
              </a:rPr>
              <a:t>than or equal to 2</a:t>
            </a:r>
            <a:r>
              <a:rPr lang="en-US" sz="2800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.</a:t>
            </a:r>
            <a:r>
              <a:rPr lang="en-US" sz="2800" dirty="0">
                <a:solidFill>
                  <a:srgbClr val="C00000"/>
                </a:solidFill>
              </a:rPr>
              <a:t>”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2085624" y="1320798"/>
            <a:ext cx="4724400" cy="12001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US" sz="3600" dirty="0">
                <a:latin typeface="+mn-lt"/>
                <a:sym typeface="Symbol" pitchFamily="18" charset="2"/>
              </a:rPr>
              <a:t></a:t>
            </a:r>
            <a:r>
              <a:rPr lang="en-US" sz="3600" dirty="0">
                <a:latin typeface="+mn-lt"/>
              </a:rPr>
              <a:t>x P(x)</a:t>
            </a:r>
            <a:r>
              <a:rPr lang="en-US" sz="3600" dirty="0">
                <a:latin typeface="+mn-lt"/>
                <a:sym typeface="Symbol" pitchFamily="18" charset="2"/>
              </a:rPr>
              <a:t> </a:t>
            </a:r>
            <a:r>
              <a:rPr lang="en-US" sz="3600" dirty="0">
                <a:latin typeface="+mn-lt"/>
              </a:rPr>
              <a:t> </a:t>
            </a:r>
            <a:r>
              <a:rPr lang="en-US" sz="3600" dirty="0">
                <a:latin typeface="+mn-lt"/>
                <a:sym typeface="Symbol" pitchFamily="18" charset="2"/>
              </a:rPr>
              <a:t></a:t>
            </a:r>
            <a:r>
              <a:rPr lang="en-US" sz="3600" dirty="0">
                <a:latin typeface="+mn-lt"/>
              </a:rPr>
              <a:t>x </a:t>
            </a:r>
            <a:r>
              <a:rPr lang="en-US" sz="3600" dirty="0">
                <a:latin typeface="+mn-lt"/>
                <a:sym typeface="Symbol" pitchFamily="18" charset="2"/>
              </a:rPr>
              <a:t> </a:t>
            </a:r>
            <a:r>
              <a:rPr lang="en-US" sz="3600" dirty="0">
                <a:latin typeface="+mn-lt"/>
              </a:rPr>
              <a:t>P(x)</a:t>
            </a:r>
          </a:p>
          <a:p>
            <a:pPr algn="ctr" eaLnBrk="1" hangingPunct="1"/>
            <a:r>
              <a:rPr lang="en-US" dirty="0">
                <a:latin typeface="+mn-lt"/>
                <a:sym typeface="Symbol" pitchFamily="18" charset="2"/>
              </a:rPr>
              <a:t> </a:t>
            </a:r>
            <a:r>
              <a:rPr lang="en-US" sz="3600" dirty="0">
                <a:solidFill>
                  <a:srgbClr val="000000"/>
                </a:solidFill>
                <a:latin typeface="+mn-lt"/>
                <a:sym typeface="Symbol" pitchFamily="18" charset="2"/>
              </a:rPr>
              <a:t> </a:t>
            </a:r>
            <a:r>
              <a:rPr lang="en-US" sz="3600" dirty="0">
                <a:solidFill>
                  <a:srgbClr val="000000"/>
                </a:solidFill>
                <a:latin typeface="+mn-lt"/>
              </a:rPr>
              <a:t>x P(x)</a:t>
            </a:r>
            <a:r>
              <a:rPr lang="en-US" sz="3600" dirty="0">
                <a:solidFill>
                  <a:srgbClr val="000000"/>
                </a:solidFill>
                <a:latin typeface="+mn-lt"/>
                <a:sym typeface="Symbol" pitchFamily="18" charset="2"/>
              </a:rPr>
              <a:t> </a:t>
            </a:r>
            <a:r>
              <a:rPr lang="en-US" sz="36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3600" dirty="0">
                <a:solidFill>
                  <a:srgbClr val="000000"/>
                </a:solidFill>
                <a:latin typeface="+mn-lt"/>
                <a:sym typeface="Symbol" pitchFamily="18" charset="2"/>
              </a:rPr>
              <a:t></a:t>
            </a:r>
            <a:r>
              <a:rPr lang="en-US" sz="3600" dirty="0">
                <a:solidFill>
                  <a:srgbClr val="000000"/>
                </a:solidFill>
                <a:latin typeface="+mn-lt"/>
              </a:rPr>
              <a:t>x </a:t>
            </a:r>
            <a:r>
              <a:rPr lang="en-US" sz="3600" dirty="0">
                <a:solidFill>
                  <a:srgbClr val="000000"/>
                </a:solidFill>
                <a:latin typeface="+mn-lt"/>
                <a:sym typeface="Symbol" pitchFamily="18" charset="2"/>
              </a:rPr>
              <a:t> </a:t>
            </a:r>
            <a:r>
              <a:rPr lang="en-US" sz="3600" dirty="0">
                <a:solidFill>
                  <a:srgbClr val="000000"/>
                </a:solidFill>
                <a:latin typeface="+mn-lt"/>
              </a:rPr>
              <a:t>P(x)</a:t>
            </a:r>
            <a:r>
              <a:rPr lang="en-US" dirty="0">
                <a:solidFill>
                  <a:srgbClr val="000000"/>
                </a:solidFill>
                <a:latin typeface="+mn-lt"/>
                <a:sym typeface="Symbol" pitchFamily="18" charset="2"/>
              </a:rPr>
              <a:t> </a:t>
            </a:r>
            <a:endParaRPr lang="en-US" dirty="0">
              <a:solidFill>
                <a:srgbClr val="00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63606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 Morgan’s Laws for Quantifiers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764783" y="2013971"/>
            <a:ext cx="7614430" cy="64633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US" sz="3600" dirty="0">
                <a:solidFill>
                  <a:srgbClr val="000000"/>
                </a:solidFill>
                <a:latin typeface="+mn-lt"/>
                <a:sym typeface="Symbol" pitchFamily="18" charset="2"/>
              </a:rPr>
              <a:t> </a:t>
            </a:r>
            <a:r>
              <a:rPr lang="en-US" sz="3600" dirty="0">
                <a:solidFill>
                  <a:srgbClr val="000000"/>
                </a:solidFill>
                <a:latin typeface="+mn-lt"/>
              </a:rPr>
              <a:t>x (P(x) </a:t>
            </a:r>
            <a:r>
              <a:rPr lang="en-US" sz="3600" dirty="0">
                <a:latin typeface="+mn-lt"/>
                <a:sym typeface="Symbol"/>
              </a:rPr>
              <a:t> R(x))</a:t>
            </a:r>
            <a:r>
              <a:rPr lang="en-US" sz="3600" dirty="0">
                <a:solidFill>
                  <a:srgbClr val="000000"/>
                </a:solidFill>
                <a:latin typeface="+mn-lt"/>
                <a:sym typeface="Symbol" pitchFamily="18" charset="2"/>
              </a:rPr>
              <a:t> </a:t>
            </a:r>
            <a:r>
              <a:rPr lang="en-US" sz="36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3600" dirty="0">
                <a:solidFill>
                  <a:srgbClr val="000000"/>
                </a:solidFill>
                <a:latin typeface="+mn-lt"/>
                <a:sym typeface="Symbol" pitchFamily="18" charset="2"/>
              </a:rPr>
              <a:t></a:t>
            </a:r>
            <a:r>
              <a:rPr lang="en-US" sz="3600" dirty="0">
                <a:solidFill>
                  <a:srgbClr val="000000"/>
                </a:solidFill>
                <a:latin typeface="+mn-lt"/>
              </a:rPr>
              <a:t>x (P(x) </a:t>
            </a:r>
            <a:r>
              <a:rPr lang="en-US" sz="3600" dirty="0">
                <a:latin typeface="+mn-lt"/>
                <a:sym typeface="Symbol"/>
              </a:rPr>
              <a:t> </a:t>
            </a:r>
            <a:r>
              <a:rPr lang="en-US" sz="3600" dirty="0">
                <a:solidFill>
                  <a:srgbClr val="000000"/>
                </a:solidFill>
                <a:latin typeface="+mn-lt"/>
                <a:sym typeface="Symbol" pitchFamily="18" charset="2"/>
              </a:rPr>
              <a:t> </a:t>
            </a:r>
            <a:r>
              <a:rPr lang="en-US" sz="3600" dirty="0">
                <a:solidFill>
                  <a:srgbClr val="000000"/>
                </a:solidFill>
                <a:latin typeface="+mn-lt"/>
              </a:rPr>
              <a:t>R(x))</a:t>
            </a:r>
            <a:r>
              <a:rPr lang="en-US" sz="3600" dirty="0">
                <a:solidFill>
                  <a:srgbClr val="000000"/>
                </a:solidFill>
                <a:latin typeface="+mn-lt"/>
                <a:sym typeface="Symbol" pitchFamily="18" charset="2"/>
              </a:rPr>
              <a:t> </a:t>
            </a:r>
            <a:endParaRPr lang="en-US" sz="36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76CD3C-FBA9-7D45-BCC5-BAA9B66B2819}"/>
              </a:ext>
            </a:extLst>
          </p:cNvPr>
          <p:cNvSpPr txBox="1"/>
          <p:nvPr/>
        </p:nvSpPr>
        <p:spPr>
          <a:xfrm>
            <a:off x="457201" y="5722539"/>
            <a:ext cx="82295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C00000"/>
                </a:solidFill>
                <a:latin typeface="Franklin Gothic Medium"/>
                <a:cs typeface="Franklin Gothic Medium"/>
              </a:rPr>
              <a:t>De Morgan’s Laws respect domain restrictions!</a:t>
            </a:r>
          </a:p>
          <a:p>
            <a:pPr algn="ctr"/>
            <a:r>
              <a:rPr lang="en-US" sz="2400" dirty="0">
                <a:solidFill>
                  <a:srgbClr val="C00000"/>
                </a:solidFill>
                <a:latin typeface="Franklin Gothic Medium"/>
                <a:cs typeface="Franklin Gothic Medium"/>
              </a:rPr>
              <a:t>(It leaves them in place and only negates the other parts.)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DD71D98-ED9E-324E-8940-69868C5500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7185" y="3943517"/>
            <a:ext cx="7614430" cy="64633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US" sz="3600" dirty="0">
                <a:latin typeface="+mn-lt"/>
                <a:sym typeface="Symbol" pitchFamily="18" charset="2"/>
              </a:rPr>
              <a:t></a:t>
            </a:r>
            <a:r>
              <a:rPr lang="en-US" sz="3600" dirty="0">
                <a:latin typeface="+mn-lt"/>
              </a:rPr>
              <a:t>x </a:t>
            </a:r>
            <a:r>
              <a:rPr lang="en-US" sz="3600" dirty="0">
                <a:solidFill>
                  <a:srgbClr val="000000"/>
                </a:solidFill>
                <a:latin typeface="+mn-lt"/>
              </a:rPr>
              <a:t>(P(x) </a:t>
            </a:r>
            <a:r>
              <a:rPr lang="en-US" sz="3600" dirty="0">
                <a:latin typeface="+mn-lt"/>
                <a:sym typeface="Symbol"/>
              </a:rPr>
              <a:t> </a:t>
            </a:r>
            <a:r>
              <a:rPr lang="en-US" sz="3600" dirty="0">
                <a:solidFill>
                  <a:srgbClr val="000000"/>
                </a:solidFill>
                <a:latin typeface="+mn-lt"/>
              </a:rPr>
              <a:t>R(x))</a:t>
            </a:r>
            <a:r>
              <a:rPr lang="en-US" sz="3600" dirty="0">
                <a:latin typeface="+mn-lt"/>
                <a:sym typeface="Symbol" pitchFamily="18" charset="2"/>
              </a:rPr>
              <a:t> </a:t>
            </a:r>
            <a:r>
              <a:rPr lang="en-US" sz="3600" dirty="0">
                <a:latin typeface="+mn-lt"/>
              </a:rPr>
              <a:t>  </a:t>
            </a:r>
            <a:r>
              <a:rPr lang="en-US" sz="3600" dirty="0">
                <a:latin typeface="+mn-lt"/>
                <a:sym typeface="Symbol" pitchFamily="18" charset="2"/>
              </a:rPr>
              <a:t></a:t>
            </a:r>
            <a:r>
              <a:rPr lang="en-US" sz="3600" dirty="0">
                <a:latin typeface="+mn-lt"/>
              </a:rPr>
              <a:t>x (P(x) </a:t>
            </a:r>
            <a:r>
              <a:rPr lang="en-US" sz="3600" dirty="0">
                <a:latin typeface="+mn-lt"/>
                <a:sym typeface="Symbol"/>
              </a:rPr>
              <a:t> </a:t>
            </a:r>
            <a:r>
              <a:rPr lang="en-US" sz="3600" dirty="0">
                <a:latin typeface="+mn-lt"/>
                <a:sym typeface="Symbol" pitchFamily="18" charset="2"/>
              </a:rPr>
              <a:t> </a:t>
            </a:r>
            <a:r>
              <a:rPr lang="en-US" sz="3600" dirty="0">
                <a:latin typeface="+mn-lt"/>
              </a:rPr>
              <a:t>R(x))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9768613-7CEA-4F42-A3F9-C026BC20F04D}"/>
              </a:ext>
            </a:extLst>
          </p:cNvPr>
          <p:cNvSpPr txBox="1"/>
          <p:nvPr/>
        </p:nvSpPr>
        <p:spPr>
          <a:xfrm>
            <a:off x="457200" y="1367317"/>
            <a:ext cx="82295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We just saw that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EC32A56-E248-9147-9CF2-84F74C13CE15}"/>
              </a:ext>
            </a:extLst>
          </p:cNvPr>
          <p:cNvSpPr txBox="1"/>
          <p:nvPr/>
        </p:nvSpPr>
        <p:spPr>
          <a:xfrm>
            <a:off x="457199" y="3198167"/>
            <a:ext cx="82295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Can similarly show that</a:t>
            </a:r>
          </a:p>
        </p:txBody>
      </p:sp>
    </p:spTree>
    <p:extLst>
      <p:ext uri="{BB962C8B-B14F-4D97-AF65-F5344CB8AC3E}">
        <p14:creationId xmlns:p14="http://schemas.microsoft.com/office/powerpoint/2010/main" val="1168942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 Morgan’s Laws for Quantifiers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2209799" y="1320888"/>
            <a:ext cx="4724400" cy="12001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US" sz="3600" dirty="0">
                <a:latin typeface="+mn-lt"/>
                <a:sym typeface="Symbol" pitchFamily="18" charset="2"/>
              </a:rPr>
              <a:t></a:t>
            </a:r>
            <a:r>
              <a:rPr lang="en-US" sz="3600" dirty="0">
                <a:latin typeface="+mn-lt"/>
              </a:rPr>
              <a:t>x P(x)</a:t>
            </a:r>
            <a:r>
              <a:rPr lang="en-US" sz="3600" dirty="0">
                <a:latin typeface="+mn-lt"/>
                <a:sym typeface="Symbol" pitchFamily="18" charset="2"/>
              </a:rPr>
              <a:t> </a:t>
            </a:r>
            <a:r>
              <a:rPr lang="en-US" sz="3600" dirty="0">
                <a:latin typeface="+mn-lt"/>
              </a:rPr>
              <a:t> </a:t>
            </a:r>
            <a:r>
              <a:rPr lang="en-US" sz="3600" dirty="0">
                <a:latin typeface="+mn-lt"/>
                <a:sym typeface="Symbol" pitchFamily="18" charset="2"/>
              </a:rPr>
              <a:t></a:t>
            </a:r>
            <a:r>
              <a:rPr lang="en-US" sz="3600" dirty="0">
                <a:latin typeface="+mn-lt"/>
              </a:rPr>
              <a:t>x </a:t>
            </a:r>
            <a:r>
              <a:rPr lang="en-US" sz="3600" dirty="0">
                <a:latin typeface="+mn-lt"/>
                <a:sym typeface="Symbol" pitchFamily="18" charset="2"/>
              </a:rPr>
              <a:t> </a:t>
            </a:r>
            <a:r>
              <a:rPr lang="en-US" sz="3600" dirty="0">
                <a:latin typeface="+mn-lt"/>
              </a:rPr>
              <a:t>P(x)</a:t>
            </a:r>
          </a:p>
          <a:p>
            <a:pPr algn="ctr" eaLnBrk="1" hangingPunct="1"/>
            <a:r>
              <a:rPr lang="en-US" dirty="0">
                <a:latin typeface="+mn-lt"/>
                <a:sym typeface="Symbol" pitchFamily="18" charset="2"/>
              </a:rPr>
              <a:t> </a:t>
            </a:r>
            <a:r>
              <a:rPr lang="en-US" sz="3600" dirty="0">
                <a:solidFill>
                  <a:srgbClr val="000000"/>
                </a:solidFill>
                <a:latin typeface="+mn-lt"/>
                <a:sym typeface="Symbol" pitchFamily="18" charset="2"/>
              </a:rPr>
              <a:t> </a:t>
            </a:r>
            <a:r>
              <a:rPr lang="en-US" sz="3600" dirty="0">
                <a:solidFill>
                  <a:srgbClr val="000000"/>
                </a:solidFill>
                <a:latin typeface="+mn-lt"/>
              </a:rPr>
              <a:t>x P(x)</a:t>
            </a:r>
            <a:r>
              <a:rPr lang="en-US" sz="3600" dirty="0">
                <a:solidFill>
                  <a:srgbClr val="000000"/>
                </a:solidFill>
                <a:latin typeface="+mn-lt"/>
                <a:sym typeface="Symbol" pitchFamily="18" charset="2"/>
              </a:rPr>
              <a:t> </a:t>
            </a:r>
            <a:r>
              <a:rPr lang="en-US" sz="36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3600" dirty="0">
                <a:solidFill>
                  <a:srgbClr val="000000"/>
                </a:solidFill>
                <a:latin typeface="+mn-lt"/>
                <a:sym typeface="Symbol" pitchFamily="18" charset="2"/>
              </a:rPr>
              <a:t></a:t>
            </a:r>
            <a:r>
              <a:rPr lang="en-US" sz="3600" dirty="0">
                <a:solidFill>
                  <a:srgbClr val="000000"/>
                </a:solidFill>
                <a:latin typeface="+mn-lt"/>
              </a:rPr>
              <a:t>x </a:t>
            </a:r>
            <a:r>
              <a:rPr lang="en-US" sz="3600" dirty="0">
                <a:solidFill>
                  <a:srgbClr val="000000"/>
                </a:solidFill>
                <a:latin typeface="+mn-lt"/>
                <a:sym typeface="Symbol" pitchFamily="18" charset="2"/>
              </a:rPr>
              <a:t> </a:t>
            </a:r>
            <a:r>
              <a:rPr lang="en-US" sz="3600" dirty="0">
                <a:solidFill>
                  <a:srgbClr val="000000"/>
                </a:solidFill>
                <a:latin typeface="+mn-lt"/>
              </a:rPr>
              <a:t>P(x)</a:t>
            </a:r>
            <a:r>
              <a:rPr lang="en-US" dirty="0">
                <a:solidFill>
                  <a:srgbClr val="000000"/>
                </a:solidFill>
                <a:latin typeface="+mn-lt"/>
                <a:sym typeface="Symbol" pitchFamily="18" charset="2"/>
              </a:rPr>
              <a:t> </a:t>
            </a:r>
            <a:endParaRPr lang="en-US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942834-159F-8541-B13D-4D1E8B4819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8676" y="4604528"/>
            <a:ext cx="7526645" cy="120032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US" sz="3600" dirty="0">
                <a:sym typeface="Symbol" pitchFamily="18" charset="2"/>
              </a:rPr>
              <a:t> </a:t>
            </a:r>
            <a:r>
              <a:rPr lang="en-US" sz="3600" dirty="0">
                <a:solidFill>
                  <a:srgbClr val="000000"/>
                </a:solidFill>
                <a:latin typeface="+mn-lt"/>
                <a:sym typeface="Symbol" pitchFamily="18" charset="2"/>
              </a:rPr>
              <a:t></a:t>
            </a:r>
            <a:r>
              <a:rPr lang="en-US" sz="3600" dirty="0">
                <a:solidFill>
                  <a:srgbClr val="000000"/>
                </a:solidFill>
                <a:latin typeface="+mn-lt"/>
              </a:rPr>
              <a:t>x (</a:t>
            </a:r>
            <a:r>
              <a:rPr lang="en-US" sz="3600" dirty="0">
                <a:solidFill>
                  <a:srgbClr val="C00000"/>
                </a:solidFill>
                <a:latin typeface="+mn-lt"/>
              </a:rPr>
              <a:t>P(x) </a:t>
            </a:r>
            <a:r>
              <a:rPr lang="en-US" sz="3600" dirty="0">
                <a:solidFill>
                  <a:srgbClr val="C00000"/>
                </a:solidFill>
                <a:latin typeface="+mn-lt"/>
                <a:sym typeface="Symbol"/>
              </a:rPr>
              <a:t> </a:t>
            </a:r>
            <a:r>
              <a:rPr lang="en-US" sz="3600" dirty="0">
                <a:latin typeface="+mn-lt"/>
                <a:sym typeface="Symbol"/>
              </a:rPr>
              <a:t>R(x))  </a:t>
            </a:r>
            <a:r>
              <a:rPr lang="en-US" sz="3600" dirty="0">
                <a:solidFill>
                  <a:srgbClr val="000000"/>
                </a:solidFill>
                <a:latin typeface="+mn-lt"/>
                <a:sym typeface="Symbol" pitchFamily="18" charset="2"/>
              </a:rPr>
              <a:t> </a:t>
            </a:r>
            <a:r>
              <a:rPr lang="en-US" sz="36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3600" dirty="0">
                <a:solidFill>
                  <a:srgbClr val="000000"/>
                </a:solidFill>
                <a:latin typeface="+mn-lt"/>
                <a:sym typeface="Symbol" pitchFamily="18" charset="2"/>
              </a:rPr>
              <a:t></a:t>
            </a:r>
            <a:r>
              <a:rPr lang="en-US" sz="3600" dirty="0">
                <a:solidFill>
                  <a:srgbClr val="000000"/>
                </a:solidFill>
                <a:latin typeface="+mn-lt"/>
              </a:rPr>
              <a:t>x (</a:t>
            </a:r>
            <a:r>
              <a:rPr lang="en-US" sz="3600" dirty="0">
                <a:solidFill>
                  <a:srgbClr val="C00000"/>
                </a:solidFill>
                <a:latin typeface="+mn-lt"/>
              </a:rPr>
              <a:t>P(x) </a:t>
            </a:r>
            <a:r>
              <a:rPr lang="en-US" sz="3600" dirty="0">
                <a:solidFill>
                  <a:srgbClr val="C00000"/>
                </a:solidFill>
                <a:latin typeface="+mn-lt"/>
                <a:sym typeface="Symbol"/>
              </a:rPr>
              <a:t></a:t>
            </a:r>
            <a:r>
              <a:rPr lang="en-US" sz="3600" dirty="0">
                <a:latin typeface="+mn-lt"/>
                <a:sym typeface="Symbol"/>
              </a:rPr>
              <a:t> </a:t>
            </a:r>
            <a:r>
              <a:rPr lang="en-US" sz="3600" dirty="0">
                <a:solidFill>
                  <a:srgbClr val="000000"/>
                </a:solidFill>
                <a:latin typeface="+mn-lt"/>
                <a:sym typeface="Symbol" pitchFamily="18" charset="2"/>
              </a:rPr>
              <a:t> </a:t>
            </a:r>
            <a:r>
              <a:rPr lang="en-US" sz="3600" dirty="0">
                <a:solidFill>
                  <a:srgbClr val="000000"/>
                </a:solidFill>
                <a:latin typeface="+mn-lt"/>
              </a:rPr>
              <a:t>R(x))</a:t>
            </a:r>
            <a:r>
              <a:rPr lang="en-US" sz="3600" dirty="0">
                <a:solidFill>
                  <a:srgbClr val="000000"/>
                </a:solidFill>
                <a:latin typeface="+mn-lt"/>
                <a:sym typeface="Symbol" pitchFamily="18" charset="2"/>
              </a:rPr>
              <a:t> </a:t>
            </a:r>
          </a:p>
          <a:p>
            <a:pPr algn="ctr" eaLnBrk="1" hangingPunct="1"/>
            <a:r>
              <a:rPr lang="en-US" sz="3600" dirty="0">
                <a:latin typeface="+mn-lt"/>
                <a:sym typeface="Symbol" pitchFamily="18" charset="2"/>
              </a:rPr>
              <a:t></a:t>
            </a:r>
            <a:r>
              <a:rPr lang="en-US" sz="3600" dirty="0">
                <a:latin typeface="+mn-lt"/>
              </a:rPr>
              <a:t>x </a:t>
            </a:r>
            <a:r>
              <a:rPr lang="en-US" sz="3600" dirty="0">
                <a:solidFill>
                  <a:srgbClr val="000000"/>
                </a:solidFill>
                <a:latin typeface="+mn-lt"/>
              </a:rPr>
              <a:t>(</a:t>
            </a:r>
            <a:r>
              <a:rPr lang="en-US" sz="3600" dirty="0">
                <a:solidFill>
                  <a:srgbClr val="C00000"/>
                </a:solidFill>
                <a:latin typeface="+mn-lt"/>
              </a:rPr>
              <a:t>P(x) </a:t>
            </a:r>
            <a:r>
              <a:rPr lang="en-US" sz="3600" dirty="0">
                <a:solidFill>
                  <a:srgbClr val="C00000"/>
                </a:solidFill>
                <a:latin typeface="+mn-lt"/>
                <a:sym typeface="Symbol"/>
              </a:rPr>
              <a:t></a:t>
            </a:r>
            <a:r>
              <a:rPr lang="en-US" sz="3600" dirty="0">
                <a:latin typeface="+mn-lt"/>
                <a:sym typeface="Symbol"/>
              </a:rPr>
              <a:t> </a:t>
            </a:r>
            <a:r>
              <a:rPr lang="en-US" sz="3600" dirty="0">
                <a:solidFill>
                  <a:srgbClr val="000000"/>
                </a:solidFill>
                <a:latin typeface="+mn-lt"/>
              </a:rPr>
              <a:t>R(x))</a:t>
            </a:r>
            <a:r>
              <a:rPr lang="en-US" sz="3600" dirty="0">
                <a:latin typeface="+mn-lt"/>
                <a:sym typeface="Symbol" pitchFamily="18" charset="2"/>
              </a:rPr>
              <a:t> </a:t>
            </a:r>
            <a:r>
              <a:rPr lang="en-US" sz="3600" dirty="0">
                <a:latin typeface="+mn-lt"/>
              </a:rPr>
              <a:t>  </a:t>
            </a:r>
            <a:r>
              <a:rPr lang="en-US" sz="3600" dirty="0">
                <a:latin typeface="+mn-lt"/>
                <a:sym typeface="Symbol" pitchFamily="18" charset="2"/>
              </a:rPr>
              <a:t></a:t>
            </a:r>
            <a:r>
              <a:rPr lang="en-US" sz="3600" dirty="0">
                <a:latin typeface="+mn-lt"/>
              </a:rPr>
              <a:t>x (</a:t>
            </a:r>
            <a:r>
              <a:rPr lang="en-US" sz="3600" dirty="0">
                <a:solidFill>
                  <a:srgbClr val="C00000"/>
                </a:solidFill>
                <a:latin typeface="+mn-lt"/>
              </a:rPr>
              <a:t>P(x) </a:t>
            </a:r>
            <a:r>
              <a:rPr lang="en-US" sz="3600" dirty="0">
                <a:solidFill>
                  <a:srgbClr val="C00000"/>
                </a:solidFill>
                <a:latin typeface="+mn-lt"/>
                <a:sym typeface="Symbol"/>
              </a:rPr>
              <a:t></a:t>
            </a:r>
            <a:r>
              <a:rPr lang="en-US" sz="3600" dirty="0">
                <a:latin typeface="+mn-lt"/>
                <a:sym typeface="Symbol"/>
              </a:rPr>
              <a:t> </a:t>
            </a:r>
            <a:r>
              <a:rPr lang="en-US" sz="3600" dirty="0">
                <a:latin typeface="+mn-lt"/>
                <a:sym typeface="Symbol" pitchFamily="18" charset="2"/>
              </a:rPr>
              <a:t> </a:t>
            </a:r>
            <a:r>
              <a:rPr lang="en-US" sz="3600" dirty="0">
                <a:latin typeface="+mn-lt"/>
              </a:rPr>
              <a:t>R(x))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C4C9ED-89B7-1A4C-A1D4-C5C101962AED}"/>
              </a:ext>
            </a:extLst>
          </p:cNvPr>
          <p:cNvSpPr txBox="1"/>
          <p:nvPr/>
        </p:nvSpPr>
        <p:spPr>
          <a:xfrm>
            <a:off x="457201" y="3769048"/>
            <a:ext cx="82295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Remain true when domain restrictions are used:</a:t>
            </a:r>
          </a:p>
        </p:txBody>
      </p:sp>
    </p:spTree>
    <p:extLst>
      <p:ext uri="{BB962C8B-B14F-4D97-AF65-F5344CB8AC3E}">
        <p14:creationId xmlns:p14="http://schemas.microsoft.com/office/powerpoint/2010/main" val="191641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Nested Quantifiers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558801" y="1244160"/>
            <a:ext cx="8229600" cy="5140800"/>
          </a:xfrm>
        </p:spPr>
        <p:txBody>
          <a:bodyPr/>
          <a:lstStyle/>
          <a:p>
            <a:r>
              <a:rPr lang="en-US" sz="2800" dirty="0">
                <a:solidFill>
                  <a:srgbClr val="C00000"/>
                </a:solidFill>
              </a:rPr>
              <a:t>Quantified variable names don’t matter</a:t>
            </a:r>
          </a:p>
          <a:p>
            <a:pPr marL="457200" lvl="1" indent="0">
              <a:buNone/>
            </a:pPr>
            <a:r>
              <a:rPr lang="en-US" dirty="0"/>
              <a:t>     </a:t>
            </a:r>
            <a:r>
              <a:rPr lang="en-US" sz="3200" dirty="0"/>
              <a:t> </a:t>
            </a:r>
            <a:r>
              <a:rPr lang="en-US" dirty="0">
                <a:latin typeface="+mn-lt"/>
                <a:ea typeface="Tahoma" panose="020B0604030504040204" pitchFamily="34" charset="0"/>
                <a:cs typeface="Tahoma" panose="020B0604030504040204" pitchFamily="34" charset="0"/>
                <a:sym typeface="Symbol" pitchFamily="18" charset="2"/>
              </a:rPr>
              <a:t></a:t>
            </a:r>
            <a:r>
              <a:rPr lang="en-US" dirty="0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x </a:t>
            </a:r>
            <a:r>
              <a:rPr lang="en-US" dirty="0">
                <a:latin typeface="+mn-lt"/>
                <a:ea typeface="Tahoma" panose="020B0604030504040204" pitchFamily="34" charset="0"/>
                <a:cs typeface="Tahoma" panose="020B0604030504040204" pitchFamily="34" charset="0"/>
                <a:sym typeface="Symbol" pitchFamily="18" charset="2"/>
              </a:rPr>
              <a:t></a:t>
            </a:r>
            <a:r>
              <a:rPr lang="en-US" dirty="0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y P(x, y) </a:t>
            </a:r>
            <a:r>
              <a:rPr lang="en-US" dirty="0">
                <a:latin typeface="+mn-lt"/>
                <a:ea typeface="Tahoma" panose="020B0604030504040204" pitchFamily="34" charset="0"/>
                <a:cs typeface="Tahoma" panose="020B0604030504040204" pitchFamily="34" charset="0"/>
                <a:sym typeface="Symbol" pitchFamily="18" charset="2"/>
              </a:rPr>
              <a:t></a:t>
            </a:r>
            <a:r>
              <a:rPr lang="en-US" dirty="0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>
                <a:latin typeface="+mn-lt"/>
                <a:ea typeface="Tahoma" panose="020B0604030504040204" pitchFamily="34" charset="0"/>
                <a:cs typeface="Tahoma" panose="020B0604030504040204" pitchFamily="34" charset="0"/>
                <a:sym typeface="Symbol" pitchFamily="18" charset="2"/>
              </a:rPr>
              <a:t></a:t>
            </a:r>
            <a:r>
              <a:rPr lang="en-US" dirty="0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a </a:t>
            </a:r>
            <a:r>
              <a:rPr lang="en-US" dirty="0">
                <a:latin typeface="+mn-lt"/>
                <a:ea typeface="Tahoma" panose="020B0604030504040204" pitchFamily="34" charset="0"/>
                <a:cs typeface="Tahoma" panose="020B0604030504040204" pitchFamily="34" charset="0"/>
                <a:sym typeface="Symbol" pitchFamily="18" charset="2"/>
              </a:rPr>
              <a:t></a:t>
            </a:r>
            <a:r>
              <a:rPr lang="en-US" dirty="0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b P(a, b)</a:t>
            </a:r>
          </a:p>
          <a:p>
            <a:pPr lvl="1"/>
            <a:endParaRPr lang="en-US" dirty="0"/>
          </a:p>
          <a:p>
            <a:r>
              <a:rPr lang="en-US" sz="2800" dirty="0"/>
              <a:t>Positions of quantifiers can </a:t>
            </a:r>
            <a:r>
              <a:rPr lang="en-US" sz="2800" u="sng" dirty="0"/>
              <a:t>sometimes</a:t>
            </a:r>
            <a:r>
              <a:rPr lang="en-US" sz="2800" dirty="0"/>
              <a:t> change</a:t>
            </a:r>
          </a:p>
          <a:p>
            <a:pPr marL="457200" lvl="1" indent="0">
              <a:buNone/>
            </a:pPr>
            <a:r>
              <a:rPr lang="en-US" dirty="0">
                <a:latin typeface="Symbol" pitchFamily="18" charset="2"/>
                <a:sym typeface="Symbol" pitchFamily="18" charset="2"/>
              </a:rPr>
              <a:t> </a:t>
            </a:r>
            <a:r>
              <a:rPr lang="en-US" dirty="0">
                <a:latin typeface="+mn-lt"/>
                <a:sym typeface="Symbol" pitchFamily="18" charset="2"/>
              </a:rPr>
              <a:t> </a:t>
            </a:r>
            <a:r>
              <a:rPr lang="en-US" dirty="0">
                <a:latin typeface="+mn-lt"/>
                <a:ea typeface="Tahoma" panose="020B0604030504040204" pitchFamily="34" charset="0"/>
                <a:cs typeface="Tahoma" panose="020B0604030504040204" pitchFamily="34" charset="0"/>
                <a:sym typeface="Symbol" pitchFamily="18" charset="2"/>
              </a:rPr>
              <a:t></a:t>
            </a:r>
            <a:r>
              <a:rPr lang="en-US" dirty="0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x (Q(x) </a:t>
            </a:r>
            <a:r>
              <a:rPr lang="en-US" dirty="0">
                <a:latin typeface="+mn-lt"/>
                <a:ea typeface="Tahoma" panose="020B0604030504040204" pitchFamily="34" charset="0"/>
                <a:cs typeface="Tahoma" panose="020B0604030504040204" pitchFamily="34" charset="0"/>
                <a:sym typeface="Symbol" pitchFamily="18" charset="2"/>
              </a:rPr>
              <a:t></a:t>
            </a:r>
            <a:r>
              <a:rPr lang="en-US" dirty="0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  <a:sym typeface="Symbol" pitchFamily="18" charset="2"/>
              </a:rPr>
              <a:t></a:t>
            </a:r>
            <a:r>
              <a:rPr lang="en-US" dirty="0">
                <a:solidFill>
                  <a:srgbClr val="FF0000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y</a:t>
            </a:r>
            <a:r>
              <a:rPr lang="en-US" dirty="0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 P(x, y)) </a:t>
            </a:r>
            <a:r>
              <a:rPr lang="en-US" dirty="0">
                <a:latin typeface="+mn-lt"/>
                <a:ea typeface="Tahoma" panose="020B0604030504040204" pitchFamily="34" charset="0"/>
                <a:cs typeface="Tahoma" panose="020B0604030504040204" pitchFamily="34" charset="0"/>
                <a:sym typeface="Symbol" pitchFamily="18" charset="2"/>
              </a:rPr>
              <a:t></a:t>
            </a:r>
            <a:r>
              <a:rPr lang="en-US" dirty="0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>
                <a:latin typeface="+mn-lt"/>
                <a:ea typeface="Tahoma" panose="020B0604030504040204" pitchFamily="34" charset="0"/>
                <a:cs typeface="Tahoma" panose="020B0604030504040204" pitchFamily="34" charset="0"/>
                <a:sym typeface="Symbol" pitchFamily="18" charset="2"/>
              </a:rPr>
              <a:t></a:t>
            </a:r>
            <a:r>
              <a:rPr lang="en-US" dirty="0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x </a:t>
            </a:r>
            <a:r>
              <a:rPr lang="en-US" dirty="0">
                <a:solidFill>
                  <a:srgbClr val="FF0000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  <a:sym typeface="Symbol" pitchFamily="18" charset="2"/>
              </a:rPr>
              <a:t></a:t>
            </a:r>
            <a:r>
              <a:rPr lang="en-US" dirty="0">
                <a:solidFill>
                  <a:srgbClr val="FF0000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y</a:t>
            </a:r>
            <a:r>
              <a:rPr lang="en-US" dirty="0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 (Q(x) </a:t>
            </a:r>
            <a:r>
              <a:rPr lang="en-US" dirty="0">
                <a:latin typeface="+mn-lt"/>
                <a:ea typeface="Tahoma" panose="020B0604030504040204" pitchFamily="34" charset="0"/>
                <a:cs typeface="Tahoma" panose="020B0604030504040204" pitchFamily="34" charset="0"/>
                <a:sym typeface="Symbol" pitchFamily="18" charset="2"/>
              </a:rPr>
              <a:t></a:t>
            </a:r>
            <a:r>
              <a:rPr lang="en-US" dirty="0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 P(x, y))</a:t>
            </a:r>
          </a:p>
          <a:p>
            <a:pPr lvl="1"/>
            <a:endParaRPr lang="en-US" dirty="0"/>
          </a:p>
          <a:p>
            <a:r>
              <a:rPr lang="en-US" sz="2800" dirty="0"/>
              <a:t>But:   </a:t>
            </a:r>
            <a:r>
              <a:rPr lang="en-US" sz="2800" dirty="0">
                <a:solidFill>
                  <a:srgbClr val="C00000"/>
                </a:solidFill>
              </a:rPr>
              <a:t>order is important</a:t>
            </a:r>
            <a:r>
              <a:rPr lang="en-US" sz="2800" dirty="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5390856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Quantifier Order Can Matter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12797" y="2336713"/>
            <a:ext cx="6495217" cy="929558"/>
          </a:xfrm>
        </p:spPr>
        <p:txBody>
          <a:bodyPr/>
          <a:lstStyle/>
          <a:p>
            <a:pPr marL="0" indent="0" algn="ctr">
              <a:buNone/>
            </a:pPr>
            <a:r>
              <a:rPr lang="en-US" sz="2000" dirty="0">
                <a:solidFill>
                  <a:srgbClr val="7030A0"/>
                </a:solidFill>
              </a:rPr>
              <a:t>“There is a number greater than or equal to all numbers.”</a:t>
            </a:r>
          </a:p>
        </p:txBody>
      </p:sp>
      <p:sp>
        <p:nvSpPr>
          <p:cNvPr id="19462" name="TextBox 5" hidden="1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209800" y="6096000"/>
            <a:ext cx="5562600" cy="646113"/>
          </a:xfrm>
          <a:prstGeom prst="rect">
            <a:avLst/>
          </a:prstGeom>
          <a:solidFill>
            <a:srgbClr val="FFFF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buFont typeface="Symbol" pitchFamily="18" charset="2"/>
              <a:buChar char="&quot;"/>
            </a:pPr>
            <a:r>
              <a:rPr lang="en-US">
                <a:cs typeface="Arial" pitchFamily="34" charset="0"/>
              </a:rPr>
              <a:t>x</a:t>
            </a:r>
            <a:r>
              <a:rPr lang="en-US">
                <a:latin typeface="Symbol" pitchFamily="18" charset="2"/>
                <a:cs typeface="Arial" pitchFamily="34" charset="0"/>
                <a:sym typeface="Symbol" pitchFamily="18" charset="2"/>
              </a:rPr>
              <a:t></a:t>
            </a:r>
            <a:r>
              <a:rPr lang="en-US">
                <a:cs typeface="Arial" pitchFamily="34" charset="0"/>
              </a:rPr>
              <a:t>y</a:t>
            </a:r>
            <a:r>
              <a:rPr lang="en-US">
                <a:latin typeface="Symbol" pitchFamily="18" charset="2"/>
                <a:cs typeface="Arial" pitchFamily="34" charset="0"/>
                <a:sym typeface="Symbol" pitchFamily="18" charset="2"/>
              </a:rPr>
              <a:t></a:t>
            </a:r>
            <a:r>
              <a:rPr lang="en-US">
                <a:cs typeface="Arial" pitchFamily="34" charset="0"/>
              </a:rPr>
              <a:t>z ((Greater(x, 2) </a:t>
            </a:r>
            <a:r>
              <a:rPr lang="en-US">
                <a:latin typeface="Symbol" pitchFamily="18" charset="2"/>
                <a:cs typeface="Arial" pitchFamily="34" charset="0"/>
                <a:sym typeface="Symbol" pitchFamily="18" charset="2"/>
              </a:rPr>
              <a:t></a:t>
            </a:r>
            <a:r>
              <a:rPr lang="en-US">
                <a:cs typeface="Arial" pitchFamily="34" charset="0"/>
              </a:rPr>
              <a:t> Even(x))                                 	</a:t>
            </a:r>
            <a:r>
              <a:rPr lang="en-US">
                <a:latin typeface="Symbol" pitchFamily="18" charset="2"/>
                <a:cs typeface="Arial" pitchFamily="34" charset="0"/>
                <a:sym typeface="Symbol" pitchFamily="18" charset="2"/>
              </a:rPr>
              <a:t></a:t>
            </a:r>
            <a:r>
              <a:rPr lang="en-US">
                <a:cs typeface="Arial" pitchFamily="34" charset="0"/>
              </a:rPr>
              <a:t> (Equal(x, y+z) </a:t>
            </a:r>
            <a:r>
              <a:rPr lang="en-US">
                <a:latin typeface="Symbol" pitchFamily="18" charset="2"/>
                <a:cs typeface="Arial" pitchFamily="34" charset="0"/>
                <a:sym typeface="Symbol" pitchFamily="18" charset="2"/>
              </a:rPr>
              <a:t></a:t>
            </a:r>
            <a:r>
              <a:rPr lang="en-US">
                <a:cs typeface="Arial" pitchFamily="34" charset="0"/>
              </a:rPr>
              <a:t> Prime(y) </a:t>
            </a:r>
            <a:r>
              <a:rPr lang="en-US">
                <a:latin typeface="Symbol" pitchFamily="18" charset="2"/>
                <a:cs typeface="Arial" pitchFamily="34" charset="0"/>
                <a:sym typeface="Symbol" pitchFamily="18" charset="2"/>
              </a:rPr>
              <a:t></a:t>
            </a:r>
            <a:r>
              <a:rPr lang="en-US">
                <a:cs typeface="Arial" pitchFamily="34" charset="0"/>
              </a:rPr>
              <a:t> Prime(z))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684890" y="1003878"/>
            <a:ext cx="2803927" cy="620188"/>
            <a:chOff x="624840" y="3139691"/>
            <a:chExt cx="5318760" cy="62018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6" name="Rounded Rectangle 5"/>
            <p:cNvSpPr/>
            <p:nvPr/>
          </p:nvSpPr>
          <p:spPr>
            <a:xfrm>
              <a:off x="624840" y="3311187"/>
              <a:ext cx="5318760" cy="448692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9144" tIns="91440" rIns="9144" bIns="9144" numCol="1" rtlCol="0" anchor="t" anchorCtr="0"/>
            <a:lstStyle/>
            <a:p>
              <a:r>
                <a:rPr lang="en-US" sz="2000" dirty="0" err="1"/>
                <a:t>GreaterEq</a:t>
              </a:r>
              <a:r>
                <a:rPr lang="en-US" sz="2000" dirty="0"/>
                <a:t>(x, y) ::= “x ≥ y”</a:t>
              </a:r>
            </a:p>
          </p:txBody>
        </p:sp>
        <p:sp>
          <p:nvSpPr>
            <p:cNvPr id="7" name="Round Same Side Corner Rectangle 6"/>
            <p:cNvSpPr/>
            <p:nvPr/>
          </p:nvSpPr>
          <p:spPr>
            <a:xfrm>
              <a:off x="624840" y="3139691"/>
              <a:ext cx="5318760" cy="301198"/>
            </a:xfrm>
            <a:prstGeom prst="round2Same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4572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b="1" dirty="0"/>
                <a:t>Predicate Definitions</a:t>
              </a:r>
            </a:p>
          </p:txBody>
        </p:sp>
      </p:grpSp>
      <p:cxnSp>
        <p:nvCxnSpPr>
          <p:cNvPr id="28" name="Straight Connector 27"/>
          <p:cNvCxnSpPr/>
          <p:nvPr/>
        </p:nvCxnSpPr>
        <p:spPr>
          <a:xfrm>
            <a:off x="6812681" y="2183312"/>
            <a:ext cx="0" cy="169531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6812681" y="2197297"/>
            <a:ext cx="167640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237989" y="2728278"/>
            <a:ext cx="3209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cs typeface="Franklin Gothic Medium"/>
              </a:rPr>
              <a:t>x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488817" y="1433653"/>
            <a:ext cx="3241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cs typeface="Franklin Gothic Medium"/>
              </a:rPr>
              <a:t>y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848960" y="1826490"/>
            <a:ext cx="16017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ranklin Gothic Medium"/>
                <a:cs typeface="Franklin Gothic Medium"/>
              </a:rPr>
              <a:t>1   2   3   4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508014" y="2180332"/>
            <a:ext cx="36580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ranklin Gothic Medium"/>
                <a:cs typeface="Franklin Gothic Medium"/>
              </a:rPr>
              <a:t>1</a:t>
            </a:r>
          </a:p>
          <a:p>
            <a:r>
              <a:rPr lang="en-US" sz="2400" dirty="0">
                <a:latin typeface="Franklin Gothic Medium"/>
                <a:cs typeface="Franklin Gothic Medium"/>
              </a:rPr>
              <a:t>2</a:t>
            </a:r>
          </a:p>
          <a:p>
            <a:r>
              <a:rPr lang="en-US" sz="2400" dirty="0">
                <a:latin typeface="Franklin Gothic Medium"/>
                <a:cs typeface="Franklin Gothic Medium"/>
              </a:rPr>
              <a:t>3</a:t>
            </a:r>
          </a:p>
          <a:p>
            <a:r>
              <a:rPr lang="en-US" sz="2400" dirty="0">
                <a:latin typeface="Franklin Gothic Medium"/>
                <a:cs typeface="Franklin Gothic Medium"/>
              </a:rPr>
              <a:t>4</a:t>
            </a:r>
          </a:p>
        </p:txBody>
      </p:sp>
      <p:graphicFrame>
        <p:nvGraphicFramePr>
          <p:cNvPr id="41" name="Table 40"/>
          <p:cNvGraphicFramePr>
            <a:graphicFrameLocks noGrp="1"/>
          </p:cNvGraphicFramePr>
          <p:nvPr/>
        </p:nvGraphicFramePr>
        <p:xfrm>
          <a:off x="6828936" y="2221637"/>
          <a:ext cx="1644904" cy="1493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2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2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12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12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3328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3328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3328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328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2" name="Rounded Rectangle 41"/>
          <p:cNvSpPr/>
          <p:nvPr/>
        </p:nvSpPr>
        <p:spPr>
          <a:xfrm>
            <a:off x="6435464" y="3281749"/>
            <a:ext cx="2266576" cy="502920"/>
          </a:xfrm>
          <a:prstGeom prst="roundRect">
            <a:avLst/>
          </a:prstGeom>
          <a:solidFill>
            <a:srgbClr val="7030A0">
              <a:alpha val="25000"/>
            </a:srgbClr>
          </a:solidFill>
          <a:ln w="38100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467173" y="2857201"/>
            <a:ext cx="348896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2" indent="-342900"/>
            <a:r>
              <a:rPr lang="en-US" sz="2800" dirty="0">
                <a:solidFill>
                  <a:srgbClr val="7030A0"/>
                </a:solidFill>
                <a:ea typeface="Tahoma" panose="020B0604030504040204" pitchFamily="34" charset="0"/>
                <a:cs typeface="Tahoma" panose="020B0604030504040204" pitchFamily="34" charset="0"/>
                <a:sym typeface="Symbol" pitchFamily="18" charset="2"/>
              </a:rPr>
              <a:t></a:t>
            </a:r>
            <a:r>
              <a:rPr lang="en-US" sz="2800" dirty="0">
                <a:solidFill>
                  <a:srgbClr val="7030A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x </a:t>
            </a:r>
            <a:r>
              <a:rPr lang="en-US" sz="2800" dirty="0">
                <a:solidFill>
                  <a:srgbClr val="7030A0"/>
                </a:solidFill>
                <a:ea typeface="Tahoma" panose="020B0604030504040204" pitchFamily="34" charset="0"/>
                <a:cs typeface="Tahoma" panose="020B0604030504040204" pitchFamily="34" charset="0"/>
                <a:sym typeface="Symbol" pitchFamily="18" charset="2"/>
              </a:rPr>
              <a:t></a:t>
            </a:r>
            <a:r>
              <a:rPr lang="en-US" sz="2800" dirty="0">
                <a:solidFill>
                  <a:srgbClr val="7030A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y </a:t>
            </a:r>
            <a:r>
              <a:rPr lang="en-US" sz="2800" dirty="0" err="1">
                <a:solidFill>
                  <a:srgbClr val="7030A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GreaterEq</a:t>
            </a:r>
            <a:r>
              <a:rPr lang="en-US" sz="2800" dirty="0">
                <a:solidFill>
                  <a:srgbClr val="7030A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(x, y)))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9465920-02F4-1045-887C-57F72F1360E8}"/>
              </a:ext>
            </a:extLst>
          </p:cNvPr>
          <p:cNvGrpSpPr/>
          <p:nvPr/>
        </p:nvGrpSpPr>
        <p:grpSpPr>
          <a:xfrm>
            <a:off x="1655183" y="1003878"/>
            <a:ext cx="2053146" cy="607633"/>
            <a:chOff x="624840" y="3139691"/>
            <a:chExt cx="5318760" cy="607633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C1E2B65F-4AFF-8240-8ED4-2C50F4EE5B89}"/>
                </a:ext>
              </a:extLst>
            </p:cNvPr>
            <p:cNvSpPr/>
            <p:nvPr/>
          </p:nvSpPr>
          <p:spPr>
            <a:xfrm>
              <a:off x="624840" y="3311187"/>
              <a:ext cx="5318760" cy="436137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9144" tIns="91440" rIns="9144" bIns="9144" numCol="1" rtlCol="0" anchor="t" anchorCtr="0"/>
            <a:lstStyle/>
            <a:p>
              <a:pPr algn="ctr"/>
              <a:r>
                <a:rPr lang="en-US" sz="2000" dirty="0"/>
                <a:t>{1, 2, 3, 4}</a:t>
              </a:r>
            </a:p>
            <a:p>
              <a:pPr algn="ctr"/>
              <a:endParaRPr lang="en-US" sz="2000" dirty="0"/>
            </a:p>
          </p:txBody>
        </p:sp>
        <p:sp>
          <p:nvSpPr>
            <p:cNvPr id="22" name="Round Same Side Corner Rectangle 21">
              <a:extLst>
                <a:ext uri="{FF2B5EF4-FFF2-40B4-BE49-F238E27FC236}">
                  <a16:creationId xmlns:a16="http://schemas.microsoft.com/office/drawing/2014/main" id="{64F5FF7A-5A7E-F540-93B1-4DE874C871DE}"/>
                </a:ext>
              </a:extLst>
            </p:cNvPr>
            <p:cNvSpPr/>
            <p:nvPr/>
          </p:nvSpPr>
          <p:spPr>
            <a:xfrm>
              <a:off x="624840" y="3139691"/>
              <a:ext cx="5318760" cy="301198"/>
            </a:xfrm>
            <a:prstGeom prst="round2Same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4572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b="1" dirty="0"/>
                <a:t>Domain of Discourse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7421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build="p"/>
      <p:bldP spid="42" grpId="0" animBg="1"/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Quantifier Order Can Matter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12797" y="2336713"/>
            <a:ext cx="6495217" cy="929558"/>
          </a:xfrm>
        </p:spPr>
        <p:txBody>
          <a:bodyPr/>
          <a:lstStyle/>
          <a:p>
            <a:pPr marL="0" indent="0" algn="ctr">
              <a:buNone/>
            </a:pPr>
            <a:r>
              <a:rPr lang="en-US" sz="2000" dirty="0">
                <a:solidFill>
                  <a:srgbClr val="7030A0"/>
                </a:solidFill>
              </a:rPr>
              <a:t>“There is a number greater than or equal to all numbers.”</a:t>
            </a:r>
          </a:p>
        </p:txBody>
      </p:sp>
      <p:sp>
        <p:nvSpPr>
          <p:cNvPr id="19462" name="TextBox 5" hidden="1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209800" y="6096000"/>
            <a:ext cx="5562600" cy="646113"/>
          </a:xfrm>
          <a:prstGeom prst="rect">
            <a:avLst/>
          </a:prstGeom>
          <a:solidFill>
            <a:srgbClr val="FFFF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buFont typeface="Symbol" pitchFamily="18" charset="2"/>
              <a:buChar char="&quot;"/>
            </a:pPr>
            <a:r>
              <a:rPr lang="en-US">
                <a:cs typeface="Arial" pitchFamily="34" charset="0"/>
              </a:rPr>
              <a:t>x</a:t>
            </a:r>
            <a:r>
              <a:rPr lang="en-US">
                <a:latin typeface="Symbol" pitchFamily="18" charset="2"/>
                <a:cs typeface="Arial" pitchFamily="34" charset="0"/>
                <a:sym typeface="Symbol" pitchFamily="18" charset="2"/>
              </a:rPr>
              <a:t></a:t>
            </a:r>
            <a:r>
              <a:rPr lang="en-US">
                <a:cs typeface="Arial" pitchFamily="34" charset="0"/>
              </a:rPr>
              <a:t>y</a:t>
            </a:r>
            <a:r>
              <a:rPr lang="en-US">
                <a:latin typeface="Symbol" pitchFamily="18" charset="2"/>
                <a:cs typeface="Arial" pitchFamily="34" charset="0"/>
                <a:sym typeface="Symbol" pitchFamily="18" charset="2"/>
              </a:rPr>
              <a:t></a:t>
            </a:r>
            <a:r>
              <a:rPr lang="en-US">
                <a:cs typeface="Arial" pitchFamily="34" charset="0"/>
              </a:rPr>
              <a:t>z ((Greater(x, 2) </a:t>
            </a:r>
            <a:r>
              <a:rPr lang="en-US">
                <a:latin typeface="Symbol" pitchFamily="18" charset="2"/>
                <a:cs typeface="Arial" pitchFamily="34" charset="0"/>
                <a:sym typeface="Symbol" pitchFamily="18" charset="2"/>
              </a:rPr>
              <a:t></a:t>
            </a:r>
            <a:r>
              <a:rPr lang="en-US">
                <a:cs typeface="Arial" pitchFamily="34" charset="0"/>
              </a:rPr>
              <a:t> Even(x))                                 	</a:t>
            </a:r>
            <a:r>
              <a:rPr lang="en-US">
                <a:latin typeface="Symbol" pitchFamily="18" charset="2"/>
                <a:cs typeface="Arial" pitchFamily="34" charset="0"/>
                <a:sym typeface="Symbol" pitchFamily="18" charset="2"/>
              </a:rPr>
              <a:t></a:t>
            </a:r>
            <a:r>
              <a:rPr lang="en-US">
                <a:cs typeface="Arial" pitchFamily="34" charset="0"/>
              </a:rPr>
              <a:t> (Equal(x, y+z) </a:t>
            </a:r>
            <a:r>
              <a:rPr lang="en-US">
                <a:latin typeface="Symbol" pitchFamily="18" charset="2"/>
                <a:cs typeface="Arial" pitchFamily="34" charset="0"/>
                <a:sym typeface="Symbol" pitchFamily="18" charset="2"/>
              </a:rPr>
              <a:t></a:t>
            </a:r>
            <a:r>
              <a:rPr lang="en-US">
                <a:cs typeface="Arial" pitchFamily="34" charset="0"/>
              </a:rPr>
              <a:t> Prime(y) </a:t>
            </a:r>
            <a:r>
              <a:rPr lang="en-US">
                <a:latin typeface="Symbol" pitchFamily="18" charset="2"/>
                <a:cs typeface="Arial" pitchFamily="34" charset="0"/>
                <a:sym typeface="Symbol" pitchFamily="18" charset="2"/>
              </a:rPr>
              <a:t></a:t>
            </a:r>
            <a:r>
              <a:rPr lang="en-US">
                <a:cs typeface="Arial" pitchFamily="34" charset="0"/>
              </a:rPr>
              <a:t> Prime(z))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684890" y="1003878"/>
            <a:ext cx="2803927" cy="620188"/>
            <a:chOff x="624840" y="3139691"/>
            <a:chExt cx="5318760" cy="62018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6" name="Rounded Rectangle 5"/>
            <p:cNvSpPr/>
            <p:nvPr/>
          </p:nvSpPr>
          <p:spPr>
            <a:xfrm>
              <a:off x="624840" y="3311187"/>
              <a:ext cx="5318760" cy="448692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9144" tIns="91440" rIns="9144" bIns="9144" numCol="1" rtlCol="0" anchor="t" anchorCtr="0"/>
            <a:lstStyle/>
            <a:p>
              <a:r>
                <a:rPr lang="en-US" sz="2000" dirty="0" err="1"/>
                <a:t>GreaterEq</a:t>
              </a:r>
              <a:r>
                <a:rPr lang="en-US" sz="2000" dirty="0"/>
                <a:t>(x, y) ::= “x ≥ y”</a:t>
              </a:r>
            </a:p>
          </p:txBody>
        </p:sp>
        <p:sp>
          <p:nvSpPr>
            <p:cNvPr id="7" name="Round Same Side Corner Rectangle 6"/>
            <p:cNvSpPr/>
            <p:nvPr/>
          </p:nvSpPr>
          <p:spPr>
            <a:xfrm>
              <a:off x="624840" y="3139691"/>
              <a:ext cx="5318760" cy="301198"/>
            </a:xfrm>
            <a:prstGeom prst="round2Same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4572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b="1" dirty="0"/>
                <a:t>Predicate Definitions</a:t>
              </a:r>
            </a:p>
          </p:txBody>
        </p:sp>
      </p:grpSp>
      <p:sp>
        <p:nvSpPr>
          <p:cNvPr id="2" name="Rectangle 1"/>
          <p:cNvSpPr/>
          <p:nvPr/>
        </p:nvSpPr>
        <p:spPr>
          <a:xfrm>
            <a:off x="75140" y="3437160"/>
            <a:ext cx="641662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  <a:latin typeface="Franklin Gothic Medium" charset="0"/>
                <a:ea typeface="Franklin Gothic Medium" charset="0"/>
                <a:cs typeface="Franklin Gothic Medium" charset="0"/>
              </a:rPr>
              <a:t>“Every number has a number greater than or equal to it.”</a:t>
            </a:r>
          </a:p>
          <a:p>
            <a:endParaRPr lang="en-US" sz="2000" dirty="0">
              <a:solidFill>
                <a:srgbClr val="C00000"/>
              </a:solidFill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>
            <a:off x="6812681" y="2183312"/>
            <a:ext cx="0" cy="169531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6812681" y="2197297"/>
            <a:ext cx="167640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7488817" y="1433653"/>
            <a:ext cx="3241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cs typeface="Franklin Gothic Medium"/>
              </a:rPr>
              <a:t>y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848960" y="1826490"/>
            <a:ext cx="16017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ranklin Gothic Medium"/>
                <a:cs typeface="Franklin Gothic Medium"/>
              </a:rPr>
              <a:t>1   2   3   4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508014" y="2180332"/>
            <a:ext cx="36580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ranklin Gothic Medium"/>
                <a:cs typeface="Franklin Gothic Medium"/>
              </a:rPr>
              <a:t>1</a:t>
            </a:r>
          </a:p>
          <a:p>
            <a:r>
              <a:rPr lang="en-US" sz="2400" dirty="0">
                <a:latin typeface="Franklin Gothic Medium"/>
                <a:cs typeface="Franklin Gothic Medium"/>
              </a:rPr>
              <a:t>2</a:t>
            </a:r>
          </a:p>
          <a:p>
            <a:r>
              <a:rPr lang="en-US" sz="2400" dirty="0">
                <a:latin typeface="Franklin Gothic Medium"/>
                <a:cs typeface="Franklin Gothic Medium"/>
              </a:rPr>
              <a:t>3</a:t>
            </a:r>
          </a:p>
          <a:p>
            <a:r>
              <a:rPr lang="en-US" sz="2400" dirty="0">
                <a:latin typeface="Franklin Gothic Medium"/>
                <a:cs typeface="Franklin Gothic Medium"/>
              </a:rPr>
              <a:t>4</a:t>
            </a:r>
          </a:p>
        </p:txBody>
      </p:sp>
      <p:graphicFrame>
        <p:nvGraphicFramePr>
          <p:cNvPr id="41" name="Table 40"/>
          <p:cNvGraphicFramePr>
            <a:graphicFrameLocks noGrp="1"/>
          </p:cNvGraphicFramePr>
          <p:nvPr/>
        </p:nvGraphicFramePr>
        <p:xfrm>
          <a:off x="6828936" y="2221637"/>
          <a:ext cx="1644904" cy="1493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2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2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12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12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3328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3328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3328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328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8" name="Rounded Rectangle 47"/>
          <p:cNvSpPr/>
          <p:nvPr/>
        </p:nvSpPr>
        <p:spPr>
          <a:xfrm>
            <a:off x="6733276" y="2117945"/>
            <a:ext cx="574747" cy="543163"/>
          </a:xfrm>
          <a:prstGeom prst="roundRect">
            <a:avLst/>
          </a:prstGeom>
          <a:solidFill>
            <a:srgbClr val="C00000">
              <a:alpha val="25000"/>
            </a:srgbClr>
          </a:solidFill>
          <a:ln w="38100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9" name="Rounded Rectangle 48"/>
          <p:cNvSpPr/>
          <p:nvPr/>
        </p:nvSpPr>
        <p:spPr>
          <a:xfrm>
            <a:off x="7150956" y="2893997"/>
            <a:ext cx="500846" cy="543163"/>
          </a:xfrm>
          <a:prstGeom prst="roundRect">
            <a:avLst/>
          </a:prstGeom>
          <a:solidFill>
            <a:srgbClr val="C00000">
              <a:alpha val="25000"/>
            </a:srgbClr>
          </a:solidFill>
          <a:ln w="38100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0" name="Rounded Rectangle 49"/>
          <p:cNvSpPr/>
          <p:nvPr/>
        </p:nvSpPr>
        <p:spPr>
          <a:xfrm>
            <a:off x="7645130" y="2893997"/>
            <a:ext cx="500846" cy="543163"/>
          </a:xfrm>
          <a:prstGeom prst="roundRect">
            <a:avLst/>
          </a:prstGeom>
          <a:solidFill>
            <a:srgbClr val="C00000">
              <a:alpha val="25000"/>
            </a:srgbClr>
          </a:solidFill>
          <a:ln w="38100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1" name="Rounded Rectangle 50"/>
          <p:cNvSpPr/>
          <p:nvPr/>
        </p:nvSpPr>
        <p:spPr>
          <a:xfrm>
            <a:off x="7979666" y="3231693"/>
            <a:ext cx="574747" cy="543163"/>
          </a:xfrm>
          <a:prstGeom prst="roundRect">
            <a:avLst/>
          </a:prstGeom>
          <a:solidFill>
            <a:srgbClr val="C00000">
              <a:alpha val="25000"/>
            </a:srgbClr>
          </a:solidFill>
          <a:ln w="38100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467173" y="2857201"/>
            <a:ext cx="348896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2" indent="-342900"/>
            <a:r>
              <a:rPr lang="en-US" sz="2800" dirty="0">
                <a:solidFill>
                  <a:srgbClr val="7030A0"/>
                </a:solidFill>
                <a:ea typeface="Tahoma" panose="020B0604030504040204" pitchFamily="34" charset="0"/>
                <a:cs typeface="Tahoma" panose="020B0604030504040204" pitchFamily="34" charset="0"/>
                <a:sym typeface="Symbol" pitchFamily="18" charset="2"/>
              </a:rPr>
              <a:t></a:t>
            </a:r>
            <a:r>
              <a:rPr lang="en-US" sz="2800" dirty="0">
                <a:solidFill>
                  <a:srgbClr val="7030A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x </a:t>
            </a:r>
            <a:r>
              <a:rPr lang="en-US" sz="2800" dirty="0">
                <a:solidFill>
                  <a:srgbClr val="7030A0"/>
                </a:solidFill>
                <a:ea typeface="Tahoma" panose="020B0604030504040204" pitchFamily="34" charset="0"/>
                <a:cs typeface="Tahoma" panose="020B0604030504040204" pitchFamily="34" charset="0"/>
                <a:sym typeface="Symbol" pitchFamily="18" charset="2"/>
              </a:rPr>
              <a:t></a:t>
            </a:r>
            <a:r>
              <a:rPr lang="en-US" sz="2800" dirty="0">
                <a:solidFill>
                  <a:srgbClr val="7030A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y </a:t>
            </a:r>
            <a:r>
              <a:rPr lang="en-US" sz="2800" dirty="0" err="1">
                <a:solidFill>
                  <a:srgbClr val="7030A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GreaterEq</a:t>
            </a:r>
            <a:r>
              <a:rPr lang="en-US" sz="2800" dirty="0">
                <a:solidFill>
                  <a:srgbClr val="7030A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(x, y)))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515921" y="3851036"/>
            <a:ext cx="351455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2" indent="-342900"/>
            <a:r>
              <a:rPr lang="en-US" sz="2800" dirty="0">
                <a:solidFill>
                  <a:srgbClr val="C00000"/>
                </a:solidFill>
                <a:ea typeface="Tahoma" panose="020B0604030504040204" pitchFamily="34" charset="0"/>
                <a:cs typeface="Tahoma" panose="020B0604030504040204" pitchFamily="34" charset="0"/>
                <a:sym typeface="Symbol" pitchFamily="18" charset="2"/>
              </a:rPr>
              <a:t></a:t>
            </a:r>
            <a:r>
              <a:rPr lang="en-US" sz="2800" dirty="0">
                <a:solidFill>
                  <a:srgbClr val="C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y </a:t>
            </a:r>
            <a:r>
              <a:rPr lang="en-US" sz="2800" dirty="0">
                <a:solidFill>
                  <a:srgbClr val="C00000"/>
                </a:solidFill>
                <a:ea typeface="Tahoma" panose="020B0604030504040204" pitchFamily="34" charset="0"/>
                <a:cs typeface="Tahoma" panose="020B0604030504040204" pitchFamily="34" charset="0"/>
                <a:sym typeface="Symbol" pitchFamily="18" charset="2"/>
              </a:rPr>
              <a:t></a:t>
            </a:r>
            <a:r>
              <a:rPr lang="en-US" sz="2800" dirty="0">
                <a:solidFill>
                  <a:srgbClr val="C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x </a:t>
            </a:r>
            <a:r>
              <a:rPr lang="en-US" sz="2800" dirty="0" err="1">
                <a:solidFill>
                  <a:srgbClr val="C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GreaterEq</a:t>
            </a:r>
            <a:r>
              <a:rPr lang="en-US" sz="2800" dirty="0">
                <a:solidFill>
                  <a:srgbClr val="C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(x, y)))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90CC42A-1A0A-8C47-981C-6B128A41FD72}"/>
              </a:ext>
            </a:extLst>
          </p:cNvPr>
          <p:cNvGrpSpPr/>
          <p:nvPr/>
        </p:nvGrpSpPr>
        <p:grpSpPr>
          <a:xfrm>
            <a:off x="1655183" y="1003878"/>
            <a:ext cx="2053146" cy="607633"/>
            <a:chOff x="624840" y="3139691"/>
            <a:chExt cx="5318760" cy="607633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7" name="Rounded Rectangle 26">
              <a:extLst>
                <a:ext uri="{FF2B5EF4-FFF2-40B4-BE49-F238E27FC236}">
                  <a16:creationId xmlns:a16="http://schemas.microsoft.com/office/drawing/2014/main" id="{FF3B8A1F-7847-2C45-A5A1-730FD84F952F}"/>
                </a:ext>
              </a:extLst>
            </p:cNvPr>
            <p:cNvSpPr/>
            <p:nvPr/>
          </p:nvSpPr>
          <p:spPr>
            <a:xfrm>
              <a:off x="624840" y="3311187"/>
              <a:ext cx="5318760" cy="436137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9144" tIns="91440" rIns="9144" bIns="9144" numCol="1" rtlCol="0" anchor="t" anchorCtr="0"/>
            <a:lstStyle/>
            <a:p>
              <a:pPr algn="ctr"/>
              <a:r>
                <a:rPr lang="en-US" sz="2000" dirty="0"/>
                <a:t>{1, 2, 3, 4}</a:t>
              </a:r>
            </a:p>
            <a:p>
              <a:pPr algn="ctr"/>
              <a:endParaRPr lang="en-US" sz="2000" dirty="0"/>
            </a:p>
          </p:txBody>
        </p:sp>
        <p:sp>
          <p:nvSpPr>
            <p:cNvPr id="30" name="Round Same Side Corner Rectangle 29">
              <a:extLst>
                <a:ext uri="{FF2B5EF4-FFF2-40B4-BE49-F238E27FC236}">
                  <a16:creationId xmlns:a16="http://schemas.microsoft.com/office/drawing/2014/main" id="{0E734211-F6FA-3A45-BE08-F31E78A8D1DE}"/>
                </a:ext>
              </a:extLst>
            </p:cNvPr>
            <p:cNvSpPr/>
            <p:nvPr/>
          </p:nvSpPr>
          <p:spPr>
            <a:xfrm>
              <a:off x="624840" y="3139691"/>
              <a:ext cx="5318760" cy="301198"/>
            </a:xfrm>
            <a:prstGeom prst="round2Same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4572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b="1" dirty="0"/>
                <a:t>Domain of Discourse</a:t>
              </a: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EC956F88-19FA-3C44-A60B-3E6C294E8ECB}"/>
              </a:ext>
            </a:extLst>
          </p:cNvPr>
          <p:cNvSpPr txBox="1"/>
          <p:nvPr/>
        </p:nvSpPr>
        <p:spPr>
          <a:xfrm>
            <a:off x="6237989" y="2728278"/>
            <a:ext cx="3209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cs typeface="Franklin Gothic Medium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13086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9" grpId="0" animBg="1"/>
      <p:bldP spid="50" grpId="0" animBg="1"/>
      <p:bldP spid="5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Quantifier Order Can Matter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12797" y="2336713"/>
            <a:ext cx="6495217" cy="929558"/>
          </a:xfrm>
        </p:spPr>
        <p:txBody>
          <a:bodyPr/>
          <a:lstStyle/>
          <a:p>
            <a:pPr marL="0" indent="0" algn="ctr">
              <a:buNone/>
            </a:pPr>
            <a:r>
              <a:rPr lang="en-US" sz="2000" dirty="0">
                <a:solidFill>
                  <a:srgbClr val="7030A0"/>
                </a:solidFill>
              </a:rPr>
              <a:t>“There is a number greater than or equal to all numbers.”</a:t>
            </a:r>
          </a:p>
        </p:txBody>
      </p:sp>
      <p:sp>
        <p:nvSpPr>
          <p:cNvPr id="19462" name="TextBox 5" hidden="1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209800" y="6096000"/>
            <a:ext cx="5562600" cy="646113"/>
          </a:xfrm>
          <a:prstGeom prst="rect">
            <a:avLst/>
          </a:prstGeom>
          <a:solidFill>
            <a:srgbClr val="FFFF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buFont typeface="Symbol" pitchFamily="18" charset="2"/>
              <a:buChar char="&quot;"/>
            </a:pPr>
            <a:r>
              <a:rPr lang="en-US">
                <a:cs typeface="Arial" pitchFamily="34" charset="0"/>
              </a:rPr>
              <a:t>x</a:t>
            </a:r>
            <a:r>
              <a:rPr lang="en-US">
                <a:latin typeface="Symbol" pitchFamily="18" charset="2"/>
                <a:cs typeface="Arial" pitchFamily="34" charset="0"/>
                <a:sym typeface="Symbol" pitchFamily="18" charset="2"/>
              </a:rPr>
              <a:t></a:t>
            </a:r>
            <a:r>
              <a:rPr lang="en-US">
                <a:cs typeface="Arial" pitchFamily="34" charset="0"/>
              </a:rPr>
              <a:t>y</a:t>
            </a:r>
            <a:r>
              <a:rPr lang="en-US">
                <a:latin typeface="Symbol" pitchFamily="18" charset="2"/>
                <a:cs typeface="Arial" pitchFamily="34" charset="0"/>
                <a:sym typeface="Symbol" pitchFamily="18" charset="2"/>
              </a:rPr>
              <a:t></a:t>
            </a:r>
            <a:r>
              <a:rPr lang="en-US">
                <a:cs typeface="Arial" pitchFamily="34" charset="0"/>
              </a:rPr>
              <a:t>z ((Greater(x, 2) </a:t>
            </a:r>
            <a:r>
              <a:rPr lang="en-US">
                <a:latin typeface="Symbol" pitchFamily="18" charset="2"/>
                <a:cs typeface="Arial" pitchFamily="34" charset="0"/>
                <a:sym typeface="Symbol" pitchFamily="18" charset="2"/>
              </a:rPr>
              <a:t></a:t>
            </a:r>
            <a:r>
              <a:rPr lang="en-US">
                <a:cs typeface="Arial" pitchFamily="34" charset="0"/>
              </a:rPr>
              <a:t> Even(x))                                 	</a:t>
            </a:r>
            <a:r>
              <a:rPr lang="en-US">
                <a:latin typeface="Symbol" pitchFamily="18" charset="2"/>
                <a:cs typeface="Arial" pitchFamily="34" charset="0"/>
                <a:sym typeface="Symbol" pitchFamily="18" charset="2"/>
              </a:rPr>
              <a:t></a:t>
            </a:r>
            <a:r>
              <a:rPr lang="en-US">
                <a:cs typeface="Arial" pitchFamily="34" charset="0"/>
              </a:rPr>
              <a:t> (Equal(x, y+z) </a:t>
            </a:r>
            <a:r>
              <a:rPr lang="en-US">
                <a:latin typeface="Symbol" pitchFamily="18" charset="2"/>
                <a:cs typeface="Arial" pitchFamily="34" charset="0"/>
                <a:sym typeface="Symbol" pitchFamily="18" charset="2"/>
              </a:rPr>
              <a:t></a:t>
            </a:r>
            <a:r>
              <a:rPr lang="en-US">
                <a:cs typeface="Arial" pitchFamily="34" charset="0"/>
              </a:rPr>
              <a:t> Prime(y) </a:t>
            </a:r>
            <a:r>
              <a:rPr lang="en-US">
                <a:latin typeface="Symbol" pitchFamily="18" charset="2"/>
                <a:cs typeface="Arial" pitchFamily="34" charset="0"/>
                <a:sym typeface="Symbol" pitchFamily="18" charset="2"/>
              </a:rPr>
              <a:t></a:t>
            </a:r>
            <a:r>
              <a:rPr lang="en-US">
                <a:cs typeface="Arial" pitchFamily="34" charset="0"/>
              </a:rPr>
              <a:t> Prime(z))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684890" y="1003878"/>
            <a:ext cx="2803927" cy="620188"/>
            <a:chOff x="624840" y="3139691"/>
            <a:chExt cx="5318760" cy="62018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6" name="Rounded Rectangle 5"/>
            <p:cNvSpPr/>
            <p:nvPr/>
          </p:nvSpPr>
          <p:spPr>
            <a:xfrm>
              <a:off x="624840" y="3311187"/>
              <a:ext cx="5318760" cy="448692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9144" tIns="91440" rIns="9144" bIns="9144" numCol="1" rtlCol="0" anchor="t" anchorCtr="0"/>
            <a:lstStyle/>
            <a:p>
              <a:r>
                <a:rPr lang="en-US" sz="2000" dirty="0" err="1"/>
                <a:t>GreaterEq</a:t>
              </a:r>
              <a:r>
                <a:rPr lang="en-US" sz="2000" dirty="0"/>
                <a:t>(x, y) ::= “x ≥ y”</a:t>
              </a:r>
            </a:p>
          </p:txBody>
        </p:sp>
        <p:sp>
          <p:nvSpPr>
            <p:cNvPr id="7" name="Round Same Side Corner Rectangle 6"/>
            <p:cNvSpPr/>
            <p:nvPr/>
          </p:nvSpPr>
          <p:spPr>
            <a:xfrm>
              <a:off x="624840" y="3139691"/>
              <a:ext cx="5318760" cy="301198"/>
            </a:xfrm>
            <a:prstGeom prst="round2Same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4572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b="1" dirty="0"/>
                <a:t>Predicate Definitions</a:t>
              </a:r>
            </a:p>
          </p:txBody>
        </p:sp>
      </p:grpSp>
      <p:sp>
        <p:nvSpPr>
          <p:cNvPr id="2" name="Rectangle 1"/>
          <p:cNvSpPr/>
          <p:nvPr/>
        </p:nvSpPr>
        <p:spPr>
          <a:xfrm>
            <a:off x="75140" y="3437160"/>
            <a:ext cx="641662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  <a:latin typeface="Franklin Gothic Medium" charset="0"/>
                <a:ea typeface="Franklin Gothic Medium" charset="0"/>
                <a:cs typeface="Franklin Gothic Medium" charset="0"/>
              </a:rPr>
              <a:t>“Every number has a number greater than or equal to it.”</a:t>
            </a:r>
          </a:p>
          <a:p>
            <a:endParaRPr lang="en-US" sz="2000" dirty="0">
              <a:solidFill>
                <a:srgbClr val="C00000"/>
              </a:solidFill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>
            <a:off x="6812681" y="2183312"/>
            <a:ext cx="0" cy="169531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6812681" y="2197297"/>
            <a:ext cx="167640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7488817" y="1433653"/>
            <a:ext cx="3241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cs typeface="Franklin Gothic Medium"/>
              </a:rPr>
              <a:t>y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848960" y="1826490"/>
            <a:ext cx="16017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ranklin Gothic Medium"/>
                <a:cs typeface="Franklin Gothic Medium"/>
              </a:rPr>
              <a:t>1   2   3   4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508014" y="2180332"/>
            <a:ext cx="36580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ranklin Gothic Medium"/>
                <a:cs typeface="Franklin Gothic Medium"/>
              </a:rPr>
              <a:t>1</a:t>
            </a:r>
          </a:p>
          <a:p>
            <a:r>
              <a:rPr lang="en-US" sz="2400" dirty="0">
                <a:latin typeface="Franklin Gothic Medium"/>
                <a:cs typeface="Franklin Gothic Medium"/>
              </a:rPr>
              <a:t>2</a:t>
            </a:r>
          </a:p>
          <a:p>
            <a:r>
              <a:rPr lang="en-US" sz="2400" dirty="0">
                <a:latin typeface="Franklin Gothic Medium"/>
                <a:cs typeface="Franklin Gothic Medium"/>
              </a:rPr>
              <a:t>3</a:t>
            </a:r>
          </a:p>
          <a:p>
            <a:r>
              <a:rPr lang="en-US" sz="2400" dirty="0">
                <a:latin typeface="Franklin Gothic Medium"/>
                <a:cs typeface="Franklin Gothic Medium"/>
              </a:rPr>
              <a:t>4</a:t>
            </a:r>
          </a:p>
        </p:txBody>
      </p:sp>
      <p:graphicFrame>
        <p:nvGraphicFramePr>
          <p:cNvPr id="41" name="Table 40"/>
          <p:cNvGraphicFramePr>
            <a:graphicFrameLocks noGrp="1"/>
          </p:cNvGraphicFramePr>
          <p:nvPr/>
        </p:nvGraphicFramePr>
        <p:xfrm>
          <a:off x="6828936" y="2221637"/>
          <a:ext cx="1644904" cy="1493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2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2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12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12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3328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3328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3328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328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2" name="Rounded Rectangle 41"/>
          <p:cNvSpPr/>
          <p:nvPr/>
        </p:nvSpPr>
        <p:spPr>
          <a:xfrm>
            <a:off x="6435464" y="3281749"/>
            <a:ext cx="2266576" cy="502920"/>
          </a:xfrm>
          <a:prstGeom prst="roundRect">
            <a:avLst/>
          </a:prstGeom>
          <a:solidFill>
            <a:srgbClr val="7030A0">
              <a:alpha val="25000"/>
            </a:srgbClr>
          </a:solidFill>
          <a:ln w="38100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8" name="Rounded Rectangle 47"/>
          <p:cNvSpPr/>
          <p:nvPr/>
        </p:nvSpPr>
        <p:spPr>
          <a:xfrm>
            <a:off x="6733276" y="2117945"/>
            <a:ext cx="574747" cy="543163"/>
          </a:xfrm>
          <a:prstGeom prst="roundRect">
            <a:avLst/>
          </a:prstGeom>
          <a:solidFill>
            <a:srgbClr val="C00000">
              <a:alpha val="25000"/>
            </a:srgbClr>
          </a:solidFill>
          <a:ln w="38100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9" name="Rounded Rectangle 48"/>
          <p:cNvSpPr/>
          <p:nvPr/>
        </p:nvSpPr>
        <p:spPr>
          <a:xfrm>
            <a:off x="7153790" y="2893997"/>
            <a:ext cx="498012" cy="543163"/>
          </a:xfrm>
          <a:prstGeom prst="roundRect">
            <a:avLst/>
          </a:prstGeom>
          <a:solidFill>
            <a:srgbClr val="C00000">
              <a:alpha val="25000"/>
            </a:srgbClr>
          </a:solidFill>
          <a:ln w="38100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0" name="Rounded Rectangle 49"/>
          <p:cNvSpPr/>
          <p:nvPr/>
        </p:nvSpPr>
        <p:spPr>
          <a:xfrm>
            <a:off x="7638559" y="2893997"/>
            <a:ext cx="507416" cy="543163"/>
          </a:xfrm>
          <a:prstGeom prst="roundRect">
            <a:avLst/>
          </a:prstGeom>
          <a:solidFill>
            <a:srgbClr val="C00000">
              <a:alpha val="25000"/>
            </a:srgbClr>
          </a:solidFill>
          <a:ln w="38100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1" name="Rounded Rectangle 50"/>
          <p:cNvSpPr/>
          <p:nvPr/>
        </p:nvSpPr>
        <p:spPr>
          <a:xfrm>
            <a:off x="7979666" y="3231693"/>
            <a:ext cx="574747" cy="543163"/>
          </a:xfrm>
          <a:prstGeom prst="roundRect">
            <a:avLst/>
          </a:prstGeom>
          <a:solidFill>
            <a:srgbClr val="C00000">
              <a:alpha val="25000"/>
            </a:srgbClr>
          </a:solidFill>
          <a:ln w="38100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1153011" y="4638506"/>
            <a:ext cx="65390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5923"/>
                </a:solidFill>
                <a:latin typeface="Franklin Gothic Medium"/>
                <a:cs typeface="Franklin Gothic Medium"/>
              </a:rPr>
              <a:t>The purple statement requires </a:t>
            </a:r>
            <a:r>
              <a:rPr lang="en-US" b="1" dirty="0">
                <a:solidFill>
                  <a:srgbClr val="005923"/>
                </a:solidFill>
                <a:latin typeface="Franklin Gothic Medium"/>
                <a:cs typeface="Franklin Gothic Medium"/>
              </a:rPr>
              <a:t>an entire row</a:t>
            </a:r>
            <a:r>
              <a:rPr lang="en-US" dirty="0">
                <a:solidFill>
                  <a:srgbClr val="005923"/>
                </a:solidFill>
                <a:latin typeface="Franklin Gothic Medium"/>
                <a:cs typeface="Franklin Gothic Medium"/>
              </a:rPr>
              <a:t> to be true.</a:t>
            </a:r>
          </a:p>
          <a:p>
            <a:r>
              <a:rPr lang="en-US" dirty="0">
                <a:solidFill>
                  <a:srgbClr val="005923"/>
                </a:solidFill>
                <a:latin typeface="Franklin Gothic Medium"/>
                <a:cs typeface="Franklin Gothic Medium"/>
              </a:rPr>
              <a:t>The red statement requires one entry in </a:t>
            </a:r>
            <a:r>
              <a:rPr lang="en-US" b="1" dirty="0">
                <a:solidFill>
                  <a:srgbClr val="005923"/>
                </a:solidFill>
                <a:latin typeface="Franklin Gothic Medium"/>
                <a:cs typeface="Franklin Gothic Medium"/>
              </a:rPr>
              <a:t>each column</a:t>
            </a:r>
            <a:r>
              <a:rPr lang="en-US" dirty="0">
                <a:solidFill>
                  <a:srgbClr val="005923"/>
                </a:solidFill>
                <a:latin typeface="Franklin Gothic Medium"/>
                <a:cs typeface="Franklin Gothic Medium"/>
              </a:rPr>
              <a:t> to be true.</a:t>
            </a:r>
          </a:p>
        </p:txBody>
      </p:sp>
      <p:sp>
        <p:nvSpPr>
          <p:cNvPr id="3" name="Rectangle 2"/>
          <p:cNvSpPr/>
          <p:nvPr/>
        </p:nvSpPr>
        <p:spPr>
          <a:xfrm>
            <a:off x="1467173" y="2857201"/>
            <a:ext cx="348896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2" indent="-342900"/>
            <a:r>
              <a:rPr lang="en-US" sz="2800" dirty="0">
                <a:solidFill>
                  <a:srgbClr val="7030A0"/>
                </a:solidFill>
                <a:ea typeface="Tahoma" panose="020B0604030504040204" pitchFamily="34" charset="0"/>
                <a:cs typeface="Tahoma" panose="020B0604030504040204" pitchFamily="34" charset="0"/>
                <a:sym typeface="Symbol" pitchFamily="18" charset="2"/>
              </a:rPr>
              <a:t></a:t>
            </a:r>
            <a:r>
              <a:rPr lang="en-US" sz="2800" dirty="0">
                <a:solidFill>
                  <a:srgbClr val="7030A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x </a:t>
            </a:r>
            <a:r>
              <a:rPr lang="en-US" sz="2800" dirty="0">
                <a:solidFill>
                  <a:srgbClr val="7030A0"/>
                </a:solidFill>
                <a:ea typeface="Tahoma" panose="020B0604030504040204" pitchFamily="34" charset="0"/>
                <a:cs typeface="Tahoma" panose="020B0604030504040204" pitchFamily="34" charset="0"/>
                <a:sym typeface="Symbol" pitchFamily="18" charset="2"/>
              </a:rPr>
              <a:t></a:t>
            </a:r>
            <a:r>
              <a:rPr lang="en-US" sz="2800" dirty="0">
                <a:solidFill>
                  <a:srgbClr val="7030A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y </a:t>
            </a:r>
            <a:r>
              <a:rPr lang="en-US" sz="2800" dirty="0" err="1">
                <a:solidFill>
                  <a:srgbClr val="7030A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GreaterEq</a:t>
            </a:r>
            <a:r>
              <a:rPr lang="en-US" sz="2800" dirty="0">
                <a:solidFill>
                  <a:srgbClr val="7030A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(x, y)))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515921" y="3851036"/>
            <a:ext cx="351455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2" indent="-342900"/>
            <a:r>
              <a:rPr lang="en-US" sz="2800" dirty="0">
                <a:solidFill>
                  <a:srgbClr val="C00000"/>
                </a:solidFill>
                <a:ea typeface="Tahoma" panose="020B0604030504040204" pitchFamily="34" charset="0"/>
                <a:cs typeface="Tahoma" panose="020B0604030504040204" pitchFamily="34" charset="0"/>
                <a:sym typeface="Symbol" pitchFamily="18" charset="2"/>
              </a:rPr>
              <a:t></a:t>
            </a:r>
            <a:r>
              <a:rPr lang="en-US" sz="2800" dirty="0">
                <a:solidFill>
                  <a:srgbClr val="C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y </a:t>
            </a:r>
            <a:r>
              <a:rPr lang="en-US" sz="2800" dirty="0">
                <a:solidFill>
                  <a:srgbClr val="C00000"/>
                </a:solidFill>
                <a:ea typeface="Tahoma" panose="020B0604030504040204" pitchFamily="34" charset="0"/>
                <a:cs typeface="Tahoma" panose="020B0604030504040204" pitchFamily="34" charset="0"/>
                <a:sym typeface="Symbol" pitchFamily="18" charset="2"/>
              </a:rPr>
              <a:t></a:t>
            </a:r>
            <a:r>
              <a:rPr lang="en-US" sz="2800" dirty="0">
                <a:solidFill>
                  <a:srgbClr val="C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x </a:t>
            </a:r>
            <a:r>
              <a:rPr lang="en-US" sz="2800" dirty="0" err="1">
                <a:solidFill>
                  <a:srgbClr val="C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GreaterEq</a:t>
            </a:r>
            <a:r>
              <a:rPr lang="en-US" sz="2800" dirty="0">
                <a:solidFill>
                  <a:srgbClr val="C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(x, y)))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A4E33588-23DF-CC44-88F3-5F9F65EF90CB}"/>
              </a:ext>
            </a:extLst>
          </p:cNvPr>
          <p:cNvSpPr/>
          <p:nvPr/>
        </p:nvSpPr>
        <p:spPr>
          <a:xfrm>
            <a:off x="2205414" y="5556594"/>
            <a:ext cx="5102609" cy="1112108"/>
          </a:xfrm>
          <a:prstGeom prst="roundRect">
            <a:avLst/>
          </a:prstGeom>
          <a:solidFill>
            <a:srgbClr val="A6EE5F"/>
          </a:solidFill>
          <a:ln w="38100">
            <a:solidFill>
              <a:srgbClr val="00B050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b="1" dirty="0"/>
              <a:t>Important</a:t>
            </a:r>
            <a:r>
              <a:rPr lang="en-US" dirty="0"/>
              <a:t>: both include the case x = y</a:t>
            </a:r>
          </a:p>
          <a:p>
            <a:pPr algn="ctr"/>
            <a:endParaRPr lang="en-US" sz="800" dirty="0"/>
          </a:p>
          <a:p>
            <a:pPr algn="ctr"/>
            <a:r>
              <a:rPr lang="en-US" i="1" dirty="0"/>
              <a:t>Different names does not imply different objects!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5A74DA6-8084-954F-9F12-39483051EC45}"/>
              </a:ext>
            </a:extLst>
          </p:cNvPr>
          <p:cNvGrpSpPr/>
          <p:nvPr/>
        </p:nvGrpSpPr>
        <p:grpSpPr>
          <a:xfrm>
            <a:off x="1655183" y="1003878"/>
            <a:ext cx="2053146" cy="607633"/>
            <a:chOff x="624840" y="3139691"/>
            <a:chExt cx="5318760" cy="607633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31" name="Rounded Rectangle 30">
              <a:extLst>
                <a:ext uri="{FF2B5EF4-FFF2-40B4-BE49-F238E27FC236}">
                  <a16:creationId xmlns:a16="http://schemas.microsoft.com/office/drawing/2014/main" id="{97245A3F-4766-BA48-8139-3E1B4B27DA75}"/>
                </a:ext>
              </a:extLst>
            </p:cNvPr>
            <p:cNvSpPr/>
            <p:nvPr/>
          </p:nvSpPr>
          <p:spPr>
            <a:xfrm>
              <a:off x="624840" y="3311187"/>
              <a:ext cx="5318760" cy="436137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9144" tIns="91440" rIns="9144" bIns="9144" numCol="1" rtlCol="0" anchor="t" anchorCtr="0"/>
            <a:lstStyle/>
            <a:p>
              <a:pPr algn="ctr"/>
              <a:r>
                <a:rPr lang="en-US" sz="2000" dirty="0"/>
                <a:t>{1, 2, 3, 4}</a:t>
              </a:r>
            </a:p>
            <a:p>
              <a:pPr algn="ctr"/>
              <a:endParaRPr lang="en-US" sz="2000" dirty="0"/>
            </a:p>
          </p:txBody>
        </p:sp>
        <p:sp>
          <p:nvSpPr>
            <p:cNvPr id="32" name="Round Same Side Corner Rectangle 31">
              <a:extLst>
                <a:ext uri="{FF2B5EF4-FFF2-40B4-BE49-F238E27FC236}">
                  <a16:creationId xmlns:a16="http://schemas.microsoft.com/office/drawing/2014/main" id="{34AB8729-4E2D-5E4F-9FBF-9B2B6A98A1E1}"/>
                </a:ext>
              </a:extLst>
            </p:cNvPr>
            <p:cNvSpPr/>
            <p:nvPr/>
          </p:nvSpPr>
          <p:spPr>
            <a:xfrm>
              <a:off x="624840" y="3139691"/>
              <a:ext cx="5318760" cy="301198"/>
            </a:xfrm>
            <a:prstGeom prst="round2Same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4572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b="1" dirty="0"/>
                <a:t>Domain of Discourse</a:t>
              </a: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B8F56880-23F5-2B46-9E35-315E91BB3D6D}"/>
              </a:ext>
            </a:extLst>
          </p:cNvPr>
          <p:cNvSpPr txBox="1"/>
          <p:nvPr/>
        </p:nvSpPr>
        <p:spPr>
          <a:xfrm>
            <a:off x="6237989" y="2728278"/>
            <a:ext cx="3209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cs typeface="Franklin Gothic Medium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83856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Quantification with Two Variables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960825664"/>
              </p:ext>
            </p:extLst>
          </p:nvPr>
        </p:nvGraphicFramePr>
        <p:xfrm>
          <a:off x="575733" y="1171221"/>
          <a:ext cx="8153400" cy="5516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19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95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82040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Franklin Gothic Medium" panose="020B0603020102020204" pitchFamily="34" charset="0"/>
                        </a:rPr>
                        <a:t>expression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/>
                        <a:t>when </a:t>
                      </a:r>
                      <a:r>
                        <a:rPr lang="en-US" sz="2800" b="1" dirty="0">
                          <a:solidFill>
                            <a:srgbClr val="C0000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/>
                        <a:t>when </a:t>
                      </a:r>
                      <a:r>
                        <a:rPr lang="en-US" sz="2800" b="1" dirty="0">
                          <a:solidFill>
                            <a:srgbClr val="C00000"/>
                          </a:solidFill>
                        </a:rPr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2040">
                <a:tc>
                  <a:txBody>
                    <a:bodyPr/>
                    <a:lstStyle/>
                    <a:p>
                      <a:r>
                        <a:rPr lang="en-US" sz="2800" baseline="0" dirty="0">
                          <a:latin typeface="Symbol"/>
                          <a:sym typeface="Symbol"/>
                        </a:rPr>
                        <a:t></a:t>
                      </a:r>
                      <a:r>
                        <a:rPr lang="en-US" sz="2800" baseline="0" dirty="0"/>
                        <a:t>x </a:t>
                      </a:r>
                      <a:r>
                        <a:rPr lang="en-US" sz="2800" baseline="0" dirty="0">
                          <a:latin typeface="Symbol"/>
                          <a:sym typeface="Symbol"/>
                        </a:rPr>
                        <a:t> </a:t>
                      </a:r>
                      <a:r>
                        <a:rPr lang="en-US" sz="2800" baseline="0" dirty="0"/>
                        <a:t>y P(x, y)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Every pair is true.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At least one pair</a:t>
                      </a:r>
                      <a:r>
                        <a:rPr lang="en-US" baseline="0" dirty="0"/>
                        <a:t> is false.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82040">
                <a:tc>
                  <a:txBody>
                    <a:bodyPr/>
                    <a:lstStyle/>
                    <a:p>
                      <a:r>
                        <a:rPr lang="en-US" sz="2800" baseline="0" dirty="0">
                          <a:latin typeface="Symbol"/>
                          <a:sym typeface="Symbol"/>
                        </a:rPr>
                        <a:t></a:t>
                      </a:r>
                      <a:r>
                        <a:rPr lang="en-US" sz="2800" baseline="0" dirty="0"/>
                        <a:t> x </a:t>
                      </a:r>
                      <a:r>
                        <a:rPr lang="en-US" sz="2800" baseline="0" dirty="0">
                          <a:latin typeface="Symbol"/>
                          <a:sym typeface="Symbol"/>
                        </a:rPr>
                        <a:t></a:t>
                      </a:r>
                      <a:r>
                        <a:rPr lang="en-US" sz="2800" baseline="0" dirty="0"/>
                        <a:t> y P(x, y)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At least one pair is true.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All</a:t>
                      </a:r>
                      <a:r>
                        <a:rPr lang="en-US" baseline="0" dirty="0"/>
                        <a:t> pairs are false.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82040">
                <a:tc>
                  <a:txBody>
                    <a:bodyPr/>
                    <a:lstStyle/>
                    <a:p>
                      <a:r>
                        <a:rPr lang="en-US" sz="2800" baseline="0" dirty="0">
                          <a:latin typeface="Symbol"/>
                          <a:sym typeface="Symbol"/>
                        </a:rPr>
                        <a:t></a:t>
                      </a:r>
                      <a:r>
                        <a:rPr lang="en-US" sz="2800" dirty="0"/>
                        <a:t> x </a:t>
                      </a:r>
                      <a:r>
                        <a:rPr lang="en-US" sz="2800" baseline="0" dirty="0">
                          <a:latin typeface="Symbol"/>
                          <a:sym typeface="Symbol"/>
                        </a:rPr>
                        <a:t></a:t>
                      </a:r>
                      <a:r>
                        <a:rPr lang="en-US" sz="2800" dirty="0"/>
                        <a:t> y P(x, 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</a:t>
                      </a:r>
                      <a:r>
                        <a:rPr lang="en-US" baseline="0" dirty="0"/>
                        <a:t> can find a specific y for each x.</a:t>
                      </a:r>
                    </a:p>
                    <a:p>
                      <a:r>
                        <a:rPr lang="en-US" baseline="0" dirty="0"/>
                        <a:t>(x</a:t>
                      </a:r>
                      <a:r>
                        <a:rPr lang="en-US" baseline="-25000" dirty="0"/>
                        <a:t>1</a:t>
                      </a:r>
                      <a:r>
                        <a:rPr lang="en-US" baseline="0" dirty="0"/>
                        <a:t>, y</a:t>
                      </a:r>
                      <a:r>
                        <a:rPr lang="en-US" baseline="-25000" dirty="0"/>
                        <a:t>1</a:t>
                      </a:r>
                      <a:r>
                        <a:rPr lang="en-US" baseline="0" dirty="0"/>
                        <a:t>), (x</a:t>
                      </a:r>
                      <a:r>
                        <a:rPr lang="en-US" baseline="-25000" dirty="0"/>
                        <a:t>2</a:t>
                      </a:r>
                      <a:r>
                        <a:rPr lang="en-US" baseline="0" dirty="0"/>
                        <a:t>, y</a:t>
                      </a:r>
                      <a:r>
                        <a:rPr lang="en-US" baseline="-25000" dirty="0"/>
                        <a:t>2</a:t>
                      </a:r>
                      <a:r>
                        <a:rPr lang="en-US" baseline="0" dirty="0"/>
                        <a:t>), (x</a:t>
                      </a:r>
                      <a:r>
                        <a:rPr lang="en-US" baseline="-25000" dirty="0"/>
                        <a:t>3</a:t>
                      </a:r>
                      <a:r>
                        <a:rPr lang="en-US" baseline="0" dirty="0"/>
                        <a:t>, y</a:t>
                      </a:r>
                      <a:r>
                        <a:rPr lang="en-US" baseline="-25000" dirty="0"/>
                        <a:t>3</a:t>
                      </a:r>
                      <a:r>
                        <a:rPr lang="en-US" baseline="0" dirty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Some x doesn’t have a corresponding y.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82040">
                <a:tc>
                  <a:txBody>
                    <a:bodyPr/>
                    <a:lstStyle/>
                    <a:p>
                      <a:r>
                        <a:rPr lang="en-US" sz="2800" baseline="0" dirty="0">
                          <a:latin typeface="Symbol"/>
                          <a:sym typeface="Symbol"/>
                        </a:rPr>
                        <a:t></a:t>
                      </a:r>
                      <a:r>
                        <a:rPr lang="en-US" sz="2800" dirty="0"/>
                        <a:t> y </a:t>
                      </a:r>
                      <a:r>
                        <a:rPr lang="en-US" sz="2800" baseline="0" dirty="0">
                          <a:latin typeface="Symbol"/>
                          <a:sym typeface="Symbol"/>
                        </a:rPr>
                        <a:t></a:t>
                      </a:r>
                      <a:r>
                        <a:rPr lang="en-US" sz="2800" dirty="0"/>
                        <a:t> x P(x, 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</a:t>
                      </a:r>
                      <a:r>
                        <a:rPr lang="en-US" baseline="0" dirty="0"/>
                        <a:t> can find ONE y that works no matter what x is.</a:t>
                      </a:r>
                    </a:p>
                    <a:p>
                      <a:r>
                        <a:rPr lang="en-US" baseline="0" dirty="0"/>
                        <a:t>(x</a:t>
                      </a:r>
                      <a:r>
                        <a:rPr lang="en-US" baseline="-25000" dirty="0"/>
                        <a:t>1</a:t>
                      </a:r>
                      <a:r>
                        <a:rPr lang="en-US" baseline="0" dirty="0"/>
                        <a:t>, y), (x</a:t>
                      </a:r>
                      <a:r>
                        <a:rPr lang="en-US" baseline="-25000" dirty="0"/>
                        <a:t>2</a:t>
                      </a:r>
                      <a:r>
                        <a:rPr lang="en-US" baseline="0" dirty="0"/>
                        <a:t>, y), (x</a:t>
                      </a:r>
                      <a:r>
                        <a:rPr lang="en-US" baseline="-25000" dirty="0"/>
                        <a:t>3</a:t>
                      </a:r>
                      <a:r>
                        <a:rPr lang="en-US" baseline="0" dirty="0"/>
                        <a:t>, y)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For any candidate y, there is an x that it doesn’t work for.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B40B8ED0-E866-514E-9074-3FC19F7608F9}"/>
              </a:ext>
            </a:extLst>
          </p:cNvPr>
          <p:cNvSpPr txBox="1"/>
          <p:nvPr/>
        </p:nvSpPr>
        <p:spPr>
          <a:xfrm>
            <a:off x="7854142" y="4789"/>
            <a:ext cx="10534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Franklin Gothic Medium"/>
                <a:cs typeface="Franklin Gothic Medium"/>
              </a:rPr>
              <a:t>1   2   3   4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3C9B8D-6033-294A-8D4B-9BA512A48CAA}"/>
              </a:ext>
            </a:extLst>
          </p:cNvPr>
          <p:cNvSpPr txBox="1"/>
          <p:nvPr/>
        </p:nvSpPr>
        <p:spPr>
          <a:xfrm>
            <a:off x="7626178" y="232806"/>
            <a:ext cx="2405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Franklin Gothic Medium"/>
                <a:cs typeface="Franklin Gothic Medium"/>
              </a:rPr>
              <a:t>1</a:t>
            </a:r>
          </a:p>
          <a:p>
            <a:r>
              <a:rPr lang="en-US" sz="1200" dirty="0">
                <a:latin typeface="Franklin Gothic Medium"/>
                <a:cs typeface="Franklin Gothic Medium"/>
              </a:rPr>
              <a:t>2</a:t>
            </a:r>
          </a:p>
          <a:p>
            <a:r>
              <a:rPr lang="en-US" sz="1200" dirty="0">
                <a:latin typeface="Franklin Gothic Medium"/>
                <a:cs typeface="Franklin Gothic Medium"/>
              </a:rPr>
              <a:t>3</a:t>
            </a:r>
          </a:p>
          <a:p>
            <a:r>
              <a:rPr lang="en-US" sz="1200" dirty="0">
                <a:latin typeface="Franklin Gothic Medium"/>
                <a:cs typeface="Franklin Gothic Medium"/>
              </a:rPr>
              <a:t>4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307BC02F-983F-E74B-BB97-4364596963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3682190"/>
              </p:ext>
            </p:extLst>
          </p:nvPr>
        </p:nvGraphicFramePr>
        <p:xfrm>
          <a:off x="7879389" y="261321"/>
          <a:ext cx="837328" cy="7957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3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93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93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93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1845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 marL="46547" marR="46547" marT="23273" marB="232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 marL="46547" marR="46547" marT="23273" marB="232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 marL="46547" marR="46547" marT="23273" marB="232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 marL="46547" marR="46547" marT="23273" marB="232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1845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 marL="46547" marR="46547" marT="23273" marB="232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 marL="46547" marR="46547" marT="23273" marB="232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 marL="46547" marR="46547" marT="23273" marB="232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 marL="46547" marR="46547" marT="23273" marB="232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1845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 marL="46547" marR="46547" marT="23273" marB="232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 marL="46547" marR="46547" marT="23273" marB="232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 marL="46547" marR="46547" marT="23273" marB="232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 marL="46547" marR="46547" marT="23273" marB="232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1845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 marL="46547" marR="46547" marT="23273" marB="232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 marL="46547" marR="46547" marT="23273" marB="232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 marL="46547" marR="46547" marT="23273" marB="232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 marL="46547" marR="46547" marT="23273" marB="232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22982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Inference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3645" y="1255887"/>
            <a:ext cx="8229600" cy="4525963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sz="2800" dirty="0"/>
              <a:t>So far we’ve considered:</a:t>
            </a:r>
          </a:p>
          <a:p>
            <a:pPr lvl="1">
              <a:defRPr/>
            </a:pPr>
            <a:r>
              <a:rPr lang="en-US" sz="2600" dirty="0"/>
              <a:t>How to understand and </a:t>
            </a:r>
            <a:r>
              <a:rPr lang="en-US" sz="2600" i="1" dirty="0"/>
              <a:t>express</a:t>
            </a:r>
            <a:r>
              <a:rPr lang="en-US" sz="2600" dirty="0"/>
              <a:t> things using propositional and predicate logic</a:t>
            </a:r>
          </a:p>
          <a:p>
            <a:pPr lvl="1">
              <a:defRPr/>
            </a:pPr>
            <a:r>
              <a:rPr lang="en-US" sz="2600" dirty="0"/>
              <a:t>How to </a:t>
            </a:r>
            <a:r>
              <a:rPr lang="en-US" sz="2600" i="1" dirty="0"/>
              <a:t>compute</a:t>
            </a:r>
            <a:r>
              <a:rPr lang="en-US" sz="2600" dirty="0"/>
              <a:t> using Boolean (propositional) logic</a:t>
            </a:r>
          </a:p>
          <a:p>
            <a:pPr lvl="1">
              <a:defRPr/>
            </a:pPr>
            <a:r>
              <a:rPr lang="en-US" sz="2600" dirty="0"/>
              <a:t>How to show that different ways of expressing or computing them are </a:t>
            </a:r>
            <a:r>
              <a:rPr lang="en-US" sz="2600" i="1" dirty="0"/>
              <a:t>equivalent</a:t>
            </a:r>
            <a:r>
              <a:rPr lang="en-US" sz="2600" dirty="0"/>
              <a:t> to each other</a:t>
            </a:r>
          </a:p>
          <a:p>
            <a:pPr marL="457200" lvl="1" indent="0">
              <a:buNone/>
              <a:defRPr/>
            </a:pPr>
            <a:endParaRPr lang="en-US" sz="2600" dirty="0"/>
          </a:p>
          <a:p>
            <a:pPr>
              <a:defRPr/>
            </a:pPr>
            <a:r>
              <a:rPr lang="en-US" sz="2800" dirty="0"/>
              <a:t>Logic also has methods that let us </a:t>
            </a:r>
            <a:r>
              <a:rPr lang="en-US" sz="2800" i="1" dirty="0"/>
              <a:t>infer</a:t>
            </a:r>
            <a:r>
              <a:rPr lang="en-US" sz="2800" dirty="0"/>
              <a:t> implied properties from ones that we know</a:t>
            </a:r>
          </a:p>
          <a:p>
            <a:pPr lvl="1">
              <a:defRPr/>
            </a:pPr>
            <a:r>
              <a:rPr lang="en-US" sz="2600" dirty="0"/>
              <a:t>Equivalence is a small part of this</a:t>
            </a:r>
          </a:p>
          <a:p>
            <a:pPr lvl="1"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3234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Perspective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Rather than comparing </a:t>
            </a:r>
            <a:r>
              <a:rPr lang="en-US" b="1" dirty="0"/>
              <a:t>A</a:t>
            </a:r>
            <a:r>
              <a:rPr lang="en-US" dirty="0"/>
              <a:t> and </a:t>
            </a:r>
            <a:r>
              <a:rPr lang="en-US" b="1" dirty="0"/>
              <a:t>B</a:t>
            </a:r>
            <a:r>
              <a:rPr lang="en-US" dirty="0"/>
              <a:t> as columns,</a:t>
            </a:r>
          </a:p>
          <a:p>
            <a:pPr marL="0" indent="0">
              <a:buNone/>
            </a:pPr>
            <a:r>
              <a:rPr lang="en-US" dirty="0"/>
              <a:t>zooming in on just the rows where A is true: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281563200"/>
              </p:ext>
            </p:extLst>
          </p:nvPr>
        </p:nvGraphicFramePr>
        <p:xfrm>
          <a:off x="2825148" y="2627820"/>
          <a:ext cx="2631678" cy="1879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17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17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72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10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i="1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1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dirty="0"/>
                        <a:t>B</a:t>
                      </a:r>
                      <a:r>
                        <a:rPr lang="en-US" sz="2000" b="1" dirty="0"/>
                        <a:t> </a:t>
                      </a:r>
                      <a:r>
                        <a:rPr lang="en-US" sz="2000" b="1" baseline="0" dirty="0">
                          <a:latin typeface="Symbol"/>
                          <a:sym typeface="Symbol"/>
                        </a:rPr>
                        <a:t> </a:t>
                      </a:r>
                      <a:endParaRPr lang="en-US" sz="2000" b="1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Rounded Rectangle 4"/>
          <p:cNvSpPr/>
          <p:nvPr/>
        </p:nvSpPr>
        <p:spPr>
          <a:xfrm>
            <a:off x="2704475" y="2993012"/>
            <a:ext cx="2873023" cy="801512"/>
          </a:xfrm>
          <a:prstGeom prst="roundRect">
            <a:avLst/>
          </a:prstGeom>
          <a:ln>
            <a:solidFill>
              <a:srgbClr val="00B05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4203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Last Class: Quantifiers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3957" y="1210293"/>
            <a:ext cx="8229600" cy="5140800"/>
          </a:xfrm>
        </p:spPr>
        <p:txBody>
          <a:bodyPr/>
          <a:lstStyle/>
          <a:p>
            <a:pPr marL="0" lvl="0" indent="0">
              <a:buNone/>
            </a:pPr>
            <a:r>
              <a:rPr lang="en-US" sz="2600" dirty="0">
                <a:solidFill>
                  <a:prstClr val="black"/>
                </a:solidFill>
              </a:rPr>
              <a:t>We use </a:t>
            </a:r>
            <a:r>
              <a:rPr lang="en-US" sz="2600" b="1" i="1" dirty="0">
                <a:solidFill>
                  <a:prstClr val="black"/>
                </a:solidFill>
              </a:rPr>
              <a:t>quantifiers</a:t>
            </a:r>
            <a:r>
              <a:rPr lang="en-US" sz="2600" dirty="0">
                <a:solidFill>
                  <a:srgbClr val="9999FF">
                    <a:lumMod val="50000"/>
                  </a:srgbClr>
                </a:solidFill>
              </a:rPr>
              <a:t> </a:t>
            </a:r>
            <a:r>
              <a:rPr lang="en-US" sz="2600" dirty="0">
                <a:solidFill>
                  <a:prstClr val="black"/>
                </a:solidFill>
              </a:rPr>
              <a:t>to talk about collections of objects.</a:t>
            </a:r>
          </a:p>
          <a:p>
            <a:pPr marL="0" lvl="0" indent="0">
              <a:buNone/>
            </a:pPr>
            <a:endParaRPr lang="en-US" sz="2600" dirty="0">
              <a:solidFill>
                <a:prstClr val="black"/>
              </a:solidFill>
            </a:endParaRPr>
          </a:p>
          <a:p>
            <a:pPr marL="0" indent="0">
              <a:buNone/>
            </a:pPr>
            <a:r>
              <a:rPr lang="en-US" dirty="0">
                <a:latin typeface="Franklin Gothic Medium" panose="020B0603020102020204" pitchFamily="34" charset="0"/>
                <a:sym typeface="Symbol" pitchFamily="18" charset="2"/>
              </a:rPr>
              <a:t></a:t>
            </a:r>
            <a:r>
              <a:rPr lang="en-US" dirty="0">
                <a:latin typeface="+mn-lt"/>
              </a:rPr>
              <a:t>x P(x)</a:t>
            </a:r>
            <a:r>
              <a:rPr lang="en-US" dirty="0">
                <a:latin typeface="Franklin Gothic Medium" panose="020B0603020102020204" pitchFamily="34" charset="0"/>
              </a:rPr>
              <a:t> </a:t>
            </a:r>
          </a:p>
          <a:p>
            <a:pPr marL="457200" lvl="1" indent="0">
              <a:buNone/>
            </a:pPr>
            <a:r>
              <a:rPr lang="en-US" dirty="0">
                <a:latin typeface="+mn-lt"/>
              </a:rPr>
              <a:t>P(x) </a:t>
            </a:r>
            <a:r>
              <a:rPr lang="en-US" dirty="0">
                <a:latin typeface="Franklin Gothic Medium" panose="020B0603020102020204" pitchFamily="34" charset="0"/>
              </a:rPr>
              <a:t>is true </a:t>
            </a:r>
            <a:r>
              <a:rPr lang="en-US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for</a:t>
            </a:r>
            <a:r>
              <a:rPr lang="en-US" dirty="0">
                <a:latin typeface="Franklin Gothic Medium" panose="020B0603020102020204" pitchFamily="34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every</a:t>
            </a:r>
            <a:r>
              <a:rPr lang="en-US" dirty="0">
                <a:latin typeface="Franklin Gothic Medium" panose="020B0603020102020204" pitchFamily="34" charset="0"/>
              </a:rPr>
              <a:t> </a:t>
            </a:r>
            <a:r>
              <a:rPr lang="en-US" dirty="0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x</a:t>
            </a:r>
            <a:r>
              <a:rPr lang="en-US" dirty="0">
                <a:latin typeface="Franklin Gothic Medium" panose="020B0603020102020204" pitchFamily="34" charset="0"/>
              </a:rPr>
              <a:t> in the domain</a:t>
            </a:r>
          </a:p>
          <a:p>
            <a:pPr marL="457200" lvl="1" indent="0">
              <a:buNone/>
            </a:pPr>
            <a:r>
              <a:rPr lang="en-US" sz="2600" dirty="0">
                <a:latin typeface="Franklin Gothic Medium" panose="020B0603020102020204" pitchFamily="34" charset="0"/>
              </a:rPr>
              <a:t>   read as “</a:t>
            </a:r>
            <a:r>
              <a:rPr lang="en-US" sz="2600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for all x, P of x</a:t>
            </a:r>
            <a:r>
              <a:rPr lang="en-US" sz="2600" dirty="0">
                <a:latin typeface="Franklin Gothic Medium" panose="020B0603020102020204" pitchFamily="34" charset="0"/>
              </a:rPr>
              <a:t>”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dirty="0">
                <a:sym typeface="Symbol"/>
              </a:rPr>
              <a:t></a:t>
            </a:r>
            <a:r>
              <a:rPr lang="en-US" dirty="0">
                <a:latin typeface="+mn-lt"/>
              </a:rPr>
              <a:t>x</a:t>
            </a:r>
            <a:r>
              <a:rPr lang="en-US" dirty="0"/>
              <a:t> </a:t>
            </a:r>
            <a:r>
              <a:rPr lang="en-US" dirty="0">
                <a:latin typeface="Calibri"/>
                <a:cs typeface="Calibri"/>
              </a:rPr>
              <a:t>P(x) </a:t>
            </a:r>
          </a:p>
          <a:p>
            <a:pPr marL="0" indent="0">
              <a:buNone/>
            </a:pPr>
            <a:r>
              <a:rPr lang="en-US" sz="2800" dirty="0"/>
              <a:t>     </a:t>
            </a:r>
            <a:r>
              <a:rPr lang="en-US" sz="2800" dirty="0">
                <a:solidFill>
                  <a:srgbClr val="C00000"/>
                </a:solidFill>
              </a:rPr>
              <a:t>There is</a:t>
            </a:r>
            <a:r>
              <a:rPr lang="en-US" sz="2800" dirty="0"/>
              <a:t> an </a:t>
            </a:r>
            <a:r>
              <a:rPr lang="en-US" sz="2800" dirty="0">
                <a:latin typeface="+mn-lt"/>
              </a:rPr>
              <a:t>x</a:t>
            </a:r>
            <a:r>
              <a:rPr lang="en-US" sz="2800" dirty="0"/>
              <a:t> in the domain for which </a:t>
            </a:r>
            <a:r>
              <a:rPr lang="en-US" sz="2800" dirty="0">
                <a:latin typeface="+mn-lt"/>
              </a:rPr>
              <a:t>P(x)</a:t>
            </a:r>
            <a:r>
              <a:rPr lang="en-US" sz="2800" dirty="0"/>
              <a:t> is true</a:t>
            </a:r>
          </a:p>
          <a:p>
            <a:pPr marL="457200" lvl="1" indent="0">
              <a:buNone/>
            </a:pPr>
            <a:r>
              <a:rPr lang="en-US" sz="2600" dirty="0"/>
              <a:t>    read as “</a:t>
            </a:r>
            <a:r>
              <a:rPr lang="en-US" sz="2600" dirty="0">
                <a:solidFill>
                  <a:srgbClr val="C00000"/>
                </a:solidFill>
              </a:rPr>
              <a:t>there exists x, P of x</a:t>
            </a:r>
            <a:r>
              <a:rPr lang="en-US" sz="2600" dirty="0"/>
              <a:t>”</a:t>
            </a:r>
          </a:p>
        </p:txBody>
      </p:sp>
      <p:sp>
        <p:nvSpPr>
          <p:cNvPr id="15364" name="TextBox 3" hidden="1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52400" y="5943600"/>
            <a:ext cx="2867025" cy="369888"/>
          </a:xfrm>
          <a:prstGeom prst="rect">
            <a:avLst/>
          </a:prstGeom>
          <a:solidFill>
            <a:srgbClr val="FFFF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>
                <a:cs typeface="Arial" pitchFamily="34" charset="0"/>
              </a:rPr>
              <a:t>Relate </a:t>
            </a:r>
            <a:r>
              <a:rPr lang="en-US">
                <a:latin typeface="Symbol" pitchFamily="18" charset="2"/>
                <a:cs typeface="Arial" pitchFamily="34" charset="0"/>
                <a:sym typeface="Symbol" pitchFamily="18" charset="2"/>
              </a:rPr>
              <a:t></a:t>
            </a:r>
            <a:r>
              <a:rPr lang="en-US">
                <a:cs typeface="Arial" pitchFamily="34" charset="0"/>
              </a:rPr>
              <a:t> and </a:t>
            </a:r>
            <a:r>
              <a:rPr lang="en-US">
                <a:latin typeface="Symbol" pitchFamily="18" charset="2"/>
                <a:cs typeface="Arial" pitchFamily="34" charset="0"/>
                <a:sym typeface="Symbol" pitchFamily="18" charset="2"/>
              </a:rPr>
              <a:t></a:t>
            </a:r>
            <a:r>
              <a:rPr lang="en-US">
                <a:cs typeface="Arial" pitchFamily="34" charset="0"/>
              </a:rPr>
              <a:t> to </a:t>
            </a:r>
            <a:r>
              <a:rPr lang="en-US">
                <a:latin typeface="Symbol" pitchFamily="18" charset="2"/>
                <a:cs typeface="Arial" pitchFamily="34" charset="0"/>
                <a:sym typeface="Symbol" pitchFamily="18" charset="2"/>
              </a:rPr>
              <a:t></a:t>
            </a:r>
            <a:r>
              <a:rPr lang="en-US">
                <a:cs typeface="Arial" pitchFamily="34" charset="0"/>
              </a:rPr>
              <a:t> and </a:t>
            </a:r>
            <a:r>
              <a:rPr lang="en-US">
                <a:latin typeface="Symbol" pitchFamily="18" charset="2"/>
                <a:cs typeface="Arial" pitchFamily="34" charset="0"/>
                <a:sym typeface="Symbol" pitchFamily="18" charset="2"/>
              </a:rPr>
              <a:t></a:t>
            </a:r>
            <a:endParaRPr lang="en-US">
              <a:latin typeface="Symbol" pitchFamily="18" charset="2"/>
              <a:cs typeface="Arial" pitchFamily="34" charset="0"/>
            </a:endParaRPr>
          </a:p>
        </p:txBody>
      </p:sp>
      <p:pic>
        <p:nvPicPr>
          <p:cNvPr id="5" name="Picture 4" descr="http://rlv.zcache.com/i_love_quantifiers_coffee_mugs-r65763c17fb5947f2a49452b3f7b221d5_x7jgr_8byvr_324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963" y="1854200"/>
            <a:ext cx="2077656" cy="2077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16887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Perspective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Rather than comparing </a:t>
            </a:r>
            <a:r>
              <a:rPr lang="en-US" b="1" dirty="0"/>
              <a:t>A</a:t>
            </a:r>
            <a:r>
              <a:rPr lang="en-US" dirty="0"/>
              <a:t> and </a:t>
            </a:r>
            <a:r>
              <a:rPr lang="en-US" b="1" dirty="0"/>
              <a:t>B</a:t>
            </a:r>
            <a:r>
              <a:rPr lang="en-US" dirty="0"/>
              <a:t> as columns,</a:t>
            </a:r>
          </a:p>
          <a:p>
            <a:pPr marL="0" indent="0">
              <a:buNone/>
            </a:pPr>
            <a:r>
              <a:rPr lang="en-US" dirty="0"/>
              <a:t>zooming in on just the rows where A is true: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Given that A is true, we see that B is also true.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007612106"/>
              </p:ext>
            </p:extLst>
          </p:nvPr>
        </p:nvGraphicFramePr>
        <p:xfrm>
          <a:off x="2825148" y="2627820"/>
          <a:ext cx="2631678" cy="1879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17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17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72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10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i="1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1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dirty="0"/>
                        <a:t>B</a:t>
                      </a:r>
                      <a:r>
                        <a:rPr lang="en-US" sz="2000" b="1" dirty="0"/>
                        <a:t> </a:t>
                      </a:r>
                      <a:r>
                        <a:rPr lang="en-US" sz="2000" b="1" baseline="0" dirty="0">
                          <a:latin typeface="Symbol"/>
                          <a:sym typeface="Symbol"/>
                        </a:rPr>
                        <a:t> </a:t>
                      </a:r>
                      <a:endParaRPr lang="en-US" sz="2000" b="1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Rounded Rectangle 4"/>
          <p:cNvSpPr/>
          <p:nvPr/>
        </p:nvSpPr>
        <p:spPr>
          <a:xfrm>
            <a:off x="2704475" y="2993012"/>
            <a:ext cx="2873023" cy="801512"/>
          </a:xfrm>
          <a:prstGeom prst="roundRect">
            <a:avLst/>
          </a:prstGeom>
          <a:ln>
            <a:solidFill>
              <a:srgbClr val="00B05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CC615BA-3C8C-3C47-8507-303FB094597D}"/>
              </a:ext>
            </a:extLst>
          </p:cNvPr>
          <p:cNvSpPr/>
          <p:nvPr/>
        </p:nvSpPr>
        <p:spPr>
          <a:xfrm>
            <a:off x="3534089" y="5598692"/>
            <a:ext cx="118654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A </a:t>
            </a:r>
            <a:r>
              <a:rPr lang="en-US" sz="3200" dirty="0">
                <a:solidFill>
                  <a:srgbClr val="C00000"/>
                </a:solidFill>
                <a:latin typeface="Symbol" pitchFamily="18" charset="2"/>
                <a:sym typeface="Symbol" pitchFamily="18" charset="2"/>
              </a:rPr>
              <a:t>⇒</a:t>
            </a:r>
            <a:r>
              <a:rPr lang="en-US" sz="3200" dirty="0">
                <a:solidFill>
                  <a:srgbClr val="C00000"/>
                </a:solidFill>
              </a:rPr>
              <a:t> B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0136838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Perspective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Rather than comparing </a:t>
            </a:r>
            <a:r>
              <a:rPr lang="en-US" b="1" dirty="0"/>
              <a:t>A</a:t>
            </a:r>
            <a:r>
              <a:rPr lang="en-US" dirty="0"/>
              <a:t> and </a:t>
            </a:r>
            <a:r>
              <a:rPr lang="en-US" b="1" dirty="0"/>
              <a:t>B</a:t>
            </a:r>
            <a:r>
              <a:rPr lang="en-US" dirty="0"/>
              <a:t> as columns,</a:t>
            </a:r>
          </a:p>
          <a:p>
            <a:pPr marL="0" indent="0">
              <a:buNone/>
            </a:pPr>
            <a:r>
              <a:rPr lang="en-US" dirty="0"/>
              <a:t>zooming in on just the rows where A is true: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When we zoom out, what have we proven?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823392094"/>
              </p:ext>
            </p:extLst>
          </p:nvPr>
        </p:nvGraphicFramePr>
        <p:xfrm>
          <a:off x="2825148" y="2627820"/>
          <a:ext cx="2631678" cy="1879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17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17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72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10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i="1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1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dirty="0"/>
                        <a:t>B</a:t>
                      </a:r>
                      <a:r>
                        <a:rPr lang="en-US" sz="2000" b="1" dirty="0"/>
                        <a:t> </a:t>
                      </a:r>
                      <a:r>
                        <a:rPr lang="en-US" sz="2000" b="1" baseline="0" dirty="0">
                          <a:latin typeface="Symbol"/>
                          <a:sym typeface="Symbol"/>
                        </a:rPr>
                        <a:t> </a:t>
                      </a:r>
                      <a:endParaRPr lang="en-US" sz="2000" b="1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Rounded Rectangle 4"/>
          <p:cNvSpPr/>
          <p:nvPr/>
        </p:nvSpPr>
        <p:spPr>
          <a:xfrm>
            <a:off x="2704475" y="2993012"/>
            <a:ext cx="2854661" cy="801512"/>
          </a:xfrm>
          <a:prstGeom prst="roundRect">
            <a:avLst/>
          </a:prstGeom>
          <a:ln>
            <a:solidFill>
              <a:srgbClr val="00B05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64903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Perspective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Rather than comparing </a:t>
            </a:r>
            <a:r>
              <a:rPr lang="en-US" b="1" dirty="0"/>
              <a:t>A</a:t>
            </a:r>
            <a:r>
              <a:rPr lang="en-US" dirty="0"/>
              <a:t> and </a:t>
            </a:r>
            <a:r>
              <a:rPr lang="en-US" b="1" dirty="0"/>
              <a:t>B</a:t>
            </a:r>
            <a:r>
              <a:rPr lang="en-US" dirty="0"/>
              <a:t> as columns,</a:t>
            </a:r>
          </a:p>
          <a:p>
            <a:pPr marL="0" indent="0">
              <a:buNone/>
            </a:pPr>
            <a:r>
              <a:rPr lang="en-US" dirty="0"/>
              <a:t>zooming in on just the rows where B is true: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When we zoom out, what have we proven?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182827326"/>
              </p:ext>
            </p:extLst>
          </p:nvPr>
        </p:nvGraphicFramePr>
        <p:xfrm>
          <a:off x="2825147" y="2627820"/>
          <a:ext cx="3793860" cy="1879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03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95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28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77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3389">
                  <a:extLst>
                    <a:ext uri="{9D8B030D-6E8A-4147-A177-3AD203B41FA5}">
                      <a16:colId xmlns:a16="http://schemas.microsoft.com/office/drawing/2014/main" val="34633468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i="1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1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dirty="0"/>
                        <a:t>B</a:t>
                      </a:r>
                      <a:r>
                        <a:rPr lang="en-US" sz="2000" b="1" dirty="0"/>
                        <a:t> </a:t>
                      </a:r>
                      <a:r>
                        <a:rPr lang="en-US" sz="2000" b="1" baseline="0" dirty="0">
                          <a:latin typeface="Symbol"/>
                          <a:sym typeface="Symbol"/>
                        </a:rPr>
                        <a:t> </a:t>
                      </a:r>
                      <a:endParaRPr lang="en-US" sz="2000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A </a:t>
                      </a: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Symbol" charset="0"/>
                          <a:sym typeface="Symbol" charset="0"/>
                        </a:rPr>
                        <a:t></a:t>
                      </a:r>
                      <a:r>
                        <a:rPr lang="en-US" sz="2000" b="1" dirty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 B</a:t>
                      </a:r>
                      <a:endParaRPr lang="en-US" sz="2000" b="1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3321946" y="5598692"/>
            <a:ext cx="210185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(A </a:t>
            </a:r>
            <a:r>
              <a:rPr lang="en-US" sz="3200" dirty="0">
                <a:solidFill>
                  <a:srgbClr val="C00000"/>
                </a:solidFill>
                <a:latin typeface="Symbol" charset="0"/>
                <a:sym typeface="Symbol" charset="0"/>
              </a:rPr>
              <a:t></a:t>
            </a:r>
            <a:r>
              <a:rPr lang="en-US" sz="3200" dirty="0">
                <a:solidFill>
                  <a:srgbClr val="C00000"/>
                </a:solidFill>
                <a:sym typeface="Symbol" pitchFamily="18" charset="2"/>
              </a:rPr>
              <a:t> B</a:t>
            </a:r>
            <a:r>
              <a:rPr lang="en-US" sz="3200" dirty="0">
                <a:solidFill>
                  <a:srgbClr val="C00000"/>
                </a:solidFill>
              </a:rPr>
              <a:t>)</a:t>
            </a:r>
            <a:r>
              <a:rPr lang="en-US" sz="3200" dirty="0">
                <a:solidFill>
                  <a:prstClr val="black"/>
                </a:solidFill>
              </a:rPr>
              <a:t> </a:t>
            </a:r>
            <a:r>
              <a:rPr lang="en-US" sz="3200" dirty="0">
                <a:solidFill>
                  <a:srgbClr val="C00000"/>
                </a:solidFill>
                <a:latin typeface="Symbol" pitchFamily="18" charset="2"/>
                <a:sym typeface="Symbol" pitchFamily="18" charset="2"/>
              </a:rPr>
              <a:t></a:t>
            </a:r>
            <a:r>
              <a:rPr lang="en-US" sz="3200" dirty="0">
                <a:solidFill>
                  <a:srgbClr val="C00000"/>
                </a:solidFill>
              </a:rPr>
              <a:t> </a:t>
            </a:r>
            <a:r>
              <a:rPr lang="en-US" sz="3200" b="1" dirty="0">
                <a:solidFill>
                  <a:srgbClr val="C00000"/>
                </a:solidFill>
              </a:rPr>
              <a:t>T</a:t>
            </a:r>
            <a:endParaRPr lang="en-US" sz="3200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6822C5E1-1F24-5741-AE48-C304A474BACB}"/>
              </a:ext>
            </a:extLst>
          </p:cNvPr>
          <p:cNvSpPr/>
          <p:nvPr/>
        </p:nvSpPr>
        <p:spPr>
          <a:xfrm>
            <a:off x="2704475" y="2993012"/>
            <a:ext cx="2854661" cy="801512"/>
          </a:xfrm>
          <a:prstGeom prst="roundRect">
            <a:avLst/>
          </a:prstGeom>
          <a:ln>
            <a:solidFill>
              <a:srgbClr val="00B05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34601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Perspective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ym typeface="Wingdings"/>
              </a:rPr>
              <a:t>Equivalences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	A </a:t>
            </a:r>
            <a:r>
              <a:rPr lang="en-US" dirty="0">
                <a:solidFill>
                  <a:srgbClr val="C00000"/>
                </a:solidFill>
                <a:latin typeface="Symbol" pitchFamily="18" charset="2"/>
                <a:sym typeface="Symbol" pitchFamily="18" charset="2"/>
              </a:rPr>
              <a:t></a:t>
            </a:r>
            <a:r>
              <a:rPr lang="en-US" dirty="0">
                <a:solidFill>
                  <a:srgbClr val="C00000"/>
                </a:solidFill>
              </a:rPr>
              <a:t> B </a:t>
            </a:r>
            <a:r>
              <a:rPr lang="en-US" dirty="0"/>
              <a:t>and </a:t>
            </a:r>
            <a:r>
              <a:rPr lang="en-US" dirty="0">
                <a:solidFill>
                  <a:srgbClr val="C00000"/>
                </a:solidFill>
              </a:rPr>
              <a:t>(A </a:t>
            </a:r>
            <a:r>
              <a:rPr lang="en-US" dirty="0">
                <a:solidFill>
                  <a:srgbClr val="C00000"/>
                </a:solidFill>
                <a:latin typeface="Symbol" pitchFamily="18" charset="2"/>
                <a:sym typeface="Symbol" pitchFamily="18" charset="2"/>
              </a:rPr>
              <a:t></a:t>
            </a:r>
            <a:r>
              <a:rPr lang="en-US" dirty="0">
                <a:solidFill>
                  <a:srgbClr val="C00000"/>
                </a:solidFill>
                <a:sym typeface="Symbol" pitchFamily="18" charset="2"/>
              </a:rPr>
              <a:t> B</a:t>
            </a:r>
            <a:r>
              <a:rPr lang="en-US" dirty="0">
                <a:solidFill>
                  <a:srgbClr val="C00000"/>
                </a:solidFill>
              </a:rPr>
              <a:t>)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srgbClr val="C00000"/>
                </a:solidFill>
                <a:latin typeface="Symbol" pitchFamily="18" charset="2"/>
                <a:sym typeface="Symbol" pitchFamily="18" charset="2"/>
              </a:rPr>
              <a:t>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b="1" dirty="0">
                <a:solidFill>
                  <a:srgbClr val="C00000"/>
                </a:solidFill>
              </a:rPr>
              <a:t>T </a:t>
            </a:r>
            <a:r>
              <a:rPr lang="en-US" dirty="0"/>
              <a:t>are the same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Inference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	A </a:t>
            </a:r>
            <a:r>
              <a:rPr lang="en-US" dirty="0">
                <a:solidFill>
                  <a:srgbClr val="C00000"/>
                </a:solidFill>
                <a:latin typeface="Symbol" pitchFamily="18" charset="2"/>
                <a:sym typeface="Symbol" pitchFamily="18" charset="2"/>
              </a:rPr>
              <a:t>⇒</a:t>
            </a:r>
            <a:r>
              <a:rPr lang="en-US" dirty="0">
                <a:solidFill>
                  <a:srgbClr val="C00000"/>
                </a:solidFill>
              </a:rPr>
              <a:t> B </a:t>
            </a:r>
            <a:r>
              <a:rPr lang="en-US" dirty="0"/>
              <a:t>and </a:t>
            </a:r>
            <a:r>
              <a:rPr lang="en-US" dirty="0">
                <a:solidFill>
                  <a:srgbClr val="C00000"/>
                </a:solidFill>
              </a:rPr>
              <a:t>(A </a:t>
            </a:r>
            <a:r>
              <a:rPr lang="en-US" dirty="0">
                <a:solidFill>
                  <a:srgbClr val="C00000"/>
                </a:solidFill>
                <a:latin typeface="Symbol" charset="0"/>
                <a:sym typeface="Symbol" charset="0"/>
              </a:rPr>
              <a:t></a:t>
            </a:r>
            <a:r>
              <a:rPr lang="en-US" dirty="0">
                <a:solidFill>
                  <a:srgbClr val="C00000"/>
                </a:solidFill>
                <a:sym typeface="Symbol" pitchFamily="18" charset="2"/>
              </a:rPr>
              <a:t> B</a:t>
            </a:r>
            <a:r>
              <a:rPr lang="en-US" dirty="0">
                <a:solidFill>
                  <a:srgbClr val="C00000"/>
                </a:solidFill>
              </a:rPr>
              <a:t>)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srgbClr val="C00000"/>
                </a:solidFill>
                <a:latin typeface="Symbol" pitchFamily="18" charset="2"/>
                <a:sym typeface="Symbol" pitchFamily="18" charset="2"/>
              </a:rPr>
              <a:t>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b="1" dirty="0">
                <a:solidFill>
                  <a:srgbClr val="C00000"/>
                </a:solidFill>
              </a:rPr>
              <a:t>T </a:t>
            </a:r>
            <a:r>
              <a:rPr lang="en-US" dirty="0"/>
              <a:t>are the same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Can do the inference by  zooming in </a:t>
            </a:r>
            <a:br>
              <a:rPr lang="en-US" dirty="0"/>
            </a:br>
            <a:r>
              <a:rPr lang="en-US" dirty="0"/>
              <a:t>to the rows where </a:t>
            </a:r>
            <a:r>
              <a:rPr lang="en-US" dirty="0">
                <a:solidFill>
                  <a:srgbClr val="C00000"/>
                </a:solidFill>
              </a:rPr>
              <a:t>A</a:t>
            </a:r>
            <a:r>
              <a:rPr lang="en-US" dirty="0"/>
              <a:t> is true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4741095" y="4724830"/>
            <a:ext cx="2144616" cy="678443"/>
          </a:xfrm>
          <a:prstGeom prst="roundRect">
            <a:avLst/>
          </a:prstGeom>
          <a:ln>
            <a:solidFill>
              <a:srgbClr val="00B05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40674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of Logical Inference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defRPr/>
            </a:pPr>
            <a:r>
              <a:rPr lang="en-US" dirty="0">
                <a:solidFill>
                  <a:srgbClr val="C00000"/>
                </a:solidFill>
              </a:rPr>
              <a:t>Software Engineering</a:t>
            </a:r>
          </a:p>
          <a:p>
            <a:pPr lvl="1">
              <a:defRPr/>
            </a:pPr>
            <a:r>
              <a:rPr lang="en-US" dirty="0"/>
              <a:t>Express desired properties of program as set of logical constraints</a:t>
            </a:r>
          </a:p>
          <a:p>
            <a:pPr lvl="1">
              <a:defRPr/>
            </a:pPr>
            <a:r>
              <a:rPr lang="en-US" dirty="0"/>
              <a:t>Use inference rules to show that program implies that those constraints are satisfied</a:t>
            </a:r>
          </a:p>
          <a:p>
            <a:pPr>
              <a:defRPr/>
            </a:pPr>
            <a:r>
              <a:rPr lang="en-US" dirty="0">
                <a:solidFill>
                  <a:srgbClr val="C00000"/>
                </a:solidFill>
              </a:rPr>
              <a:t>Artificial Intelligence</a:t>
            </a:r>
          </a:p>
          <a:p>
            <a:pPr lvl="1">
              <a:defRPr/>
            </a:pPr>
            <a:r>
              <a:rPr lang="en-US" dirty="0"/>
              <a:t>Automated reasoning </a:t>
            </a:r>
          </a:p>
          <a:p>
            <a:pPr>
              <a:defRPr/>
            </a:pPr>
            <a:r>
              <a:rPr lang="en-US" dirty="0">
                <a:solidFill>
                  <a:srgbClr val="C00000"/>
                </a:solidFill>
              </a:rPr>
              <a:t>Algorithm design and analysis</a:t>
            </a:r>
          </a:p>
          <a:p>
            <a:pPr lvl="1">
              <a:defRPr/>
            </a:pPr>
            <a:r>
              <a:rPr lang="en-US" dirty="0"/>
              <a:t>e.g.,  Correctness, Loop invariants.</a:t>
            </a:r>
          </a:p>
          <a:p>
            <a:pPr>
              <a:defRPr/>
            </a:pPr>
            <a:r>
              <a:rPr lang="en-US" dirty="0">
                <a:solidFill>
                  <a:srgbClr val="C00000"/>
                </a:solidFill>
              </a:rPr>
              <a:t>Logic Programming, e.g. Prolog</a:t>
            </a:r>
          </a:p>
          <a:p>
            <a:pPr lvl="1">
              <a:defRPr/>
            </a:pPr>
            <a:r>
              <a:rPr lang="en-US" dirty="0"/>
              <a:t>Express desired outcome as set of constraints</a:t>
            </a:r>
          </a:p>
          <a:p>
            <a:pPr lvl="1">
              <a:defRPr/>
            </a:pPr>
            <a:r>
              <a:rPr lang="en-US" dirty="0"/>
              <a:t>Automatically apply logic inference to derive solution</a:t>
            </a:r>
          </a:p>
        </p:txBody>
      </p:sp>
    </p:spTree>
    <p:extLst>
      <p:ext uri="{BB962C8B-B14F-4D97-AF65-F5344CB8AC3E}">
        <p14:creationId xmlns:p14="http://schemas.microsoft.com/office/powerpoint/2010/main" val="25576809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Proofs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513645" y="1232871"/>
            <a:ext cx="8229600" cy="5140800"/>
          </a:xfrm>
        </p:spPr>
        <p:txBody>
          <a:bodyPr/>
          <a:lstStyle/>
          <a:p>
            <a:r>
              <a:rPr lang="en-US" sz="2800" dirty="0"/>
              <a:t>Start with given facts (hypotheses)</a:t>
            </a:r>
          </a:p>
          <a:p>
            <a:r>
              <a:rPr lang="en-US" sz="2800" dirty="0"/>
              <a:t>Use rules of inference to extend set of facts</a:t>
            </a:r>
          </a:p>
          <a:p>
            <a:r>
              <a:rPr lang="en-US" sz="2800" dirty="0"/>
              <a:t>Result is proved when it is included in the set</a:t>
            </a:r>
          </a:p>
        </p:txBody>
      </p:sp>
    </p:spTree>
    <p:extLst>
      <p:ext uri="{BB962C8B-B14F-4D97-AF65-F5344CB8AC3E}">
        <p14:creationId xmlns:p14="http://schemas.microsoft.com/office/powerpoint/2010/main" val="19953073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inference rule:  </a:t>
            </a:r>
            <a:r>
              <a:rPr lang="en-US" i="1" dirty="0"/>
              <a:t>Modus Ponens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88533"/>
            <a:ext cx="8610600" cy="4525963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2800" dirty="0"/>
              <a:t>If </a:t>
            </a:r>
            <a:r>
              <a:rPr lang="en-US" sz="2800" dirty="0">
                <a:solidFill>
                  <a:srgbClr val="0070C0"/>
                </a:solidFill>
              </a:rPr>
              <a:t>A</a:t>
            </a:r>
            <a:r>
              <a:rPr lang="en-US" sz="2800" dirty="0"/>
              <a:t> and </a:t>
            </a:r>
            <a:r>
              <a:rPr lang="en-US" sz="2800" dirty="0">
                <a:solidFill>
                  <a:srgbClr val="0070C0"/>
                </a:solidFill>
              </a:rPr>
              <a:t>A </a:t>
            </a:r>
            <a:r>
              <a:rPr lang="en-US" sz="2800" dirty="0">
                <a:solidFill>
                  <a:srgbClr val="0070C0"/>
                </a:solidFill>
                <a:sym typeface="Symbol"/>
              </a:rPr>
              <a:t> B</a:t>
            </a:r>
            <a:r>
              <a:rPr lang="en-US" sz="2800" dirty="0">
                <a:sym typeface="Symbol"/>
              </a:rPr>
              <a:t> are both true, then </a:t>
            </a:r>
            <a:r>
              <a:rPr lang="en-US" sz="2800" dirty="0">
                <a:solidFill>
                  <a:srgbClr val="0070C0"/>
                </a:solidFill>
                <a:sym typeface="Symbol"/>
              </a:rPr>
              <a:t>B</a:t>
            </a:r>
            <a:r>
              <a:rPr lang="en-US" sz="2800" dirty="0">
                <a:sym typeface="Symbol"/>
              </a:rPr>
              <a:t> must be true</a:t>
            </a:r>
          </a:p>
          <a:p>
            <a:pPr>
              <a:defRPr/>
            </a:pPr>
            <a:endParaRPr lang="en-US" sz="2800" dirty="0">
              <a:sym typeface="Symbol"/>
            </a:endParaRPr>
          </a:p>
          <a:p>
            <a:pPr>
              <a:defRPr/>
            </a:pPr>
            <a:r>
              <a:rPr lang="en-US" sz="2800" dirty="0">
                <a:sym typeface="Symbol"/>
              </a:rPr>
              <a:t>Write this rule as</a:t>
            </a:r>
          </a:p>
          <a:p>
            <a:pPr lvl="4">
              <a:defRPr/>
            </a:pPr>
            <a:endParaRPr lang="en-US" sz="2800" dirty="0">
              <a:sym typeface="Symbol"/>
            </a:endParaRPr>
          </a:p>
          <a:p>
            <a:pPr>
              <a:defRPr/>
            </a:pPr>
            <a:r>
              <a:rPr lang="en-US" sz="2800" dirty="0">
                <a:sym typeface="Symbol"/>
              </a:rPr>
              <a:t>Given: </a:t>
            </a:r>
          </a:p>
          <a:p>
            <a:pPr lvl="1">
              <a:defRPr/>
            </a:pPr>
            <a:r>
              <a:rPr lang="en-US" sz="2400" dirty="0">
                <a:sym typeface="Symbol"/>
              </a:rPr>
              <a:t>If it is Wednesday, then you have a 311 class today. </a:t>
            </a:r>
          </a:p>
          <a:p>
            <a:pPr lvl="1">
              <a:defRPr/>
            </a:pPr>
            <a:r>
              <a:rPr lang="en-US" sz="2400" dirty="0">
                <a:sym typeface="Symbol"/>
              </a:rPr>
              <a:t>It is Wednesday.</a:t>
            </a:r>
          </a:p>
          <a:p>
            <a:pPr lvl="1">
              <a:defRPr/>
            </a:pPr>
            <a:endParaRPr lang="en-US" sz="2400" dirty="0">
              <a:sym typeface="Symbol"/>
            </a:endParaRPr>
          </a:p>
          <a:p>
            <a:pPr>
              <a:defRPr/>
            </a:pPr>
            <a:r>
              <a:rPr lang="en-US" sz="2800" dirty="0">
                <a:sym typeface="Symbol"/>
              </a:rPr>
              <a:t>Therefore, by Modus Ponens:  </a:t>
            </a:r>
          </a:p>
          <a:p>
            <a:pPr lvl="1">
              <a:defRPr/>
            </a:pPr>
            <a:r>
              <a:rPr lang="en-US" sz="2400" dirty="0">
                <a:sym typeface="Symbol"/>
              </a:rPr>
              <a:t>You have a 311 class today.</a:t>
            </a:r>
          </a:p>
        </p:txBody>
      </p:sp>
      <p:sp>
        <p:nvSpPr>
          <p:cNvPr id="12295" name="TextBox 8"/>
          <p:cNvSpPr txBox="1">
            <a:spLocks noChangeArrowheads="1"/>
          </p:cNvSpPr>
          <p:nvPr/>
        </p:nvSpPr>
        <p:spPr bwMode="auto">
          <a:xfrm>
            <a:off x="3902561" y="2280355"/>
            <a:ext cx="1763624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9pPr>
          </a:lstStyle>
          <a:p>
            <a:pPr algn="ctr" eaLnBrk="1" hangingPunct="1"/>
            <a:r>
              <a:rPr lang="en-US" sz="3200" u="sng" dirty="0">
                <a:solidFill>
                  <a:srgbClr val="C00000"/>
                </a:solidFill>
                <a:latin typeface="Calibri" pitchFamily="34" charset="0"/>
              </a:rPr>
              <a:t>A ; A </a:t>
            </a:r>
            <a:r>
              <a:rPr lang="en-US" sz="3200" u="sng" dirty="0">
                <a:solidFill>
                  <a:srgbClr val="C00000"/>
                </a:solidFill>
                <a:latin typeface="Calibri" pitchFamily="34" charset="0"/>
                <a:sym typeface="Symbol" pitchFamily="18" charset="2"/>
              </a:rPr>
              <a:t> B</a:t>
            </a:r>
          </a:p>
          <a:p>
            <a:pPr algn="ctr" eaLnBrk="1" hangingPunct="1"/>
            <a:r>
              <a:rPr lang="en-US" sz="3200" dirty="0">
                <a:solidFill>
                  <a:srgbClr val="C00000"/>
                </a:solidFill>
                <a:latin typeface="Calibri" pitchFamily="34" charset="0"/>
                <a:sym typeface="Symbol" pitchFamily="18" charset="2"/>
              </a:rPr>
              <a:t>∴  B</a:t>
            </a:r>
          </a:p>
        </p:txBody>
      </p:sp>
    </p:spTree>
    <p:extLst>
      <p:ext uri="{BB962C8B-B14F-4D97-AF65-F5344CB8AC3E}">
        <p14:creationId xmlns:p14="http://schemas.microsoft.com/office/powerpoint/2010/main" val="12947361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First Proof!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3957" y="1221582"/>
            <a:ext cx="8229600" cy="731396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sz="2800" dirty="0"/>
              <a:t>Show that </a:t>
            </a:r>
            <a:r>
              <a:rPr lang="en-US" sz="2800" dirty="0">
                <a:solidFill>
                  <a:srgbClr val="C00000"/>
                </a:solidFill>
              </a:rPr>
              <a:t>r</a:t>
            </a:r>
            <a:r>
              <a:rPr lang="en-US" sz="2800" dirty="0"/>
              <a:t> follows from </a:t>
            </a:r>
            <a:r>
              <a:rPr lang="en-US" sz="2800" dirty="0">
                <a:solidFill>
                  <a:srgbClr val="C00000"/>
                </a:solidFill>
              </a:rPr>
              <a:t>p</a:t>
            </a:r>
            <a:r>
              <a:rPr lang="en-US" sz="2800" dirty="0"/>
              <a:t>, </a:t>
            </a:r>
            <a:r>
              <a:rPr lang="en-US" sz="2800" dirty="0">
                <a:solidFill>
                  <a:srgbClr val="C00000"/>
                </a:solidFill>
              </a:rPr>
              <a:t>p </a:t>
            </a:r>
            <a:r>
              <a:rPr lang="en-US" sz="2800" dirty="0">
                <a:solidFill>
                  <a:srgbClr val="C00000"/>
                </a:solidFill>
                <a:sym typeface="Symbol"/>
              </a:rPr>
              <a:t> q</a:t>
            </a:r>
            <a:r>
              <a:rPr lang="en-US" sz="2800" dirty="0">
                <a:sym typeface="Symbol"/>
              </a:rPr>
              <a:t>, and </a:t>
            </a:r>
            <a:r>
              <a:rPr lang="en-US" sz="2800" dirty="0">
                <a:solidFill>
                  <a:srgbClr val="C00000"/>
                </a:solidFill>
              </a:rPr>
              <a:t>q </a:t>
            </a:r>
            <a:r>
              <a:rPr lang="en-US" sz="2800" dirty="0">
                <a:solidFill>
                  <a:srgbClr val="C00000"/>
                </a:solidFill>
                <a:sym typeface="Symbol"/>
              </a:rPr>
              <a:t> r</a:t>
            </a:r>
          </a:p>
          <a:p>
            <a:pPr>
              <a:defRPr/>
            </a:pPr>
            <a:endParaRPr lang="en-US" dirty="0">
              <a:sym typeface="Symbol"/>
            </a:endParaRPr>
          </a:p>
          <a:p>
            <a:pPr marL="457200" lvl="1">
              <a:buFont typeface="Arial" charset="0"/>
              <a:buNone/>
              <a:defRPr/>
            </a:pPr>
            <a:r>
              <a:rPr lang="en-US" dirty="0">
                <a:sym typeface="Symbol"/>
              </a:rPr>
              <a:t>	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773285" y="1925433"/>
                <a:ext cx="7608713" cy="224676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1">
                  <a:defRPr/>
                </a:pPr>
                <a:r>
                  <a:rPr lang="en-US" sz="2800" dirty="0">
                    <a:latin typeface="Franklin Gothic Medium" pitchFamily="34" charset="0"/>
                    <a:sym typeface="Symbol"/>
                  </a:rPr>
                  <a:t>1.  	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Symbol"/>
                      </a:rPr>
                      <m:t>𝒑</m:t>
                    </m:r>
                    <m:r>
                      <a:rPr lang="en-US" sz="2800" b="1" i="1" dirty="0" smtClean="0">
                        <a:latin typeface="Cambria Math" panose="02040503050406030204" pitchFamily="18" charset="0"/>
                        <a:sym typeface="Symbol"/>
                      </a:rPr>
                      <m:t>  </m:t>
                    </m:r>
                  </m:oMath>
                </a14:m>
                <a:r>
                  <a:rPr lang="en-US" sz="2800" dirty="0">
                    <a:latin typeface="Franklin Gothic Medium" pitchFamily="34" charset="0"/>
                    <a:sym typeface="Symbol"/>
                  </a:rPr>
                  <a:t>           Given</a:t>
                </a:r>
              </a:p>
              <a:p>
                <a:pPr marL="971550" lvl="1" indent="-514350">
                  <a:buFont typeface="Arial" charset="0"/>
                  <a:buAutoNum type="arabicPeriod" startAt="2"/>
                  <a:defRPr/>
                </a:pPr>
                <a:r>
                  <a:rPr lang="en-US" sz="2800" dirty="0">
                    <a:latin typeface="Franklin Gothic Medium" pitchFamily="34" charset="0"/>
                  </a:rPr>
                  <a:t> 	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sz="28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Symbol"/>
                      </a:rPr>
                      <m:t>𝒒</m:t>
                    </m:r>
                  </m:oMath>
                </a14:m>
                <a:r>
                  <a:rPr lang="en-US" sz="2800" dirty="0">
                    <a:solidFill>
                      <a:srgbClr val="C00000"/>
                    </a:solidFill>
                    <a:latin typeface="Franklin Gothic Medium" pitchFamily="34" charset="0"/>
                    <a:sym typeface="Symbol"/>
                  </a:rPr>
                  <a:t>     </a:t>
                </a:r>
                <a:r>
                  <a:rPr lang="en-US" sz="2800" dirty="0">
                    <a:latin typeface="Franklin Gothic Medium" pitchFamily="34" charset="0"/>
                    <a:sym typeface="Symbol"/>
                  </a:rPr>
                  <a:t>Given</a:t>
                </a:r>
              </a:p>
              <a:p>
                <a:pPr marL="971550" lvl="1" indent="-514350">
                  <a:buFont typeface="Arial" charset="0"/>
                  <a:buAutoNum type="arabicPeriod" startAt="2"/>
                  <a:defRPr/>
                </a:pPr>
                <a:r>
                  <a:rPr lang="en-US" sz="2800" dirty="0">
                    <a:latin typeface="Franklin Gothic Medium" pitchFamily="34" charset="0"/>
                  </a:rPr>
                  <a:t> 	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𝒒</m:t>
                    </m:r>
                    <m:r>
                      <a:rPr lang="en-US" sz="28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Symbol"/>
                      </a:rPr>
                      <m:t>  </m:t>
                    </m:r>
                    <m:r>
                      <a:rPr lang="en-US" sz="28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Symbol"/>
                      </a:rPr>
                      <m:t>𝒓</m:t>
                    </m:r>
                  </m:oMath>
                </a14:m>
                <a:r>
                  <a:rPr lang="en-US" sz="2800" dirty="0">
                    <a:solidFill>
                      <a:srgbClr val="C00000"/>
                    </a:solidFill>
                    <a:latin typeface="Franklin Gothic Medium" pitchFamily="34" charset="0"/>
                    <a:sym typeface="Symbol"/>
                  </a:rPr>
                  <a:t> </a:t>
                </a:r>
                <a:r>
                  <a:rPr lang="en-US" sz="2800" dirty="0">
                    <a:latin typeface="Franklin Gothic Medium" pitchFamily="34" charset="0"/>
                    <a:sym typeface="Symbol"/>
                  </a:rPr>
                  <a:t>	Given</a:t>
                </a:r>
              </a:p>
              <a:p>
                <a:pPr marL="971550" lvl="1" indent="-514350">
                  <a:buFont typeface="Arial" charset="0"/>
                  <a:buAutoNum type="arabicPeriod" startAt="2"/>
                  <a:defRPr/>
                </a:pPr>
                <a:r>
                  <a:rPr lang="en-US" sz="2800" dirty="0">
                    <a:latin typeface="Franklin Gothic Medium" pitchFamily="34" charset="0"/>
                    <a:sym typeface="Symbol"/>
                  </a:rPr>
                  <a:t> </a:t>
                </a:r>
              </a:p>
              <a:p>
                <a:pPr marL="971550" lvl="1" indent="-514350">
                  <a:buFont typeface="Arial" charset="0"/>
                  <a:buAutoNum type="arabicPeriod" startAt="2"/>
                  <a:defRPr/>
                </a:pPr>
                <a:r>
                  <a:rPr lang="en-US" sz="2800" dirty="0">
                    <a:latin typeface="Franklin Gothic Medium" pitchFamily="34" charset="0"/>
                    <a:sym typeface="Symbol"/>
                  </a:rPr>
                  <a:t> </a:t>
                </a:r>
                <a:endParaRPr lang="en-US" sz="2800" dirty="0">
                  <a:latin typeface="Franklin Gothic Medium" pitchFamily="34" charset="0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285" y="1925433"/>
                <a:ext cx="7608713" cy="2246769"/>
              </a:xfrm>
              <a:prstGeom prst="rect">
                <a:avLst/>
              </a:prstGeom>
              <a:blipFill>
                <a:blip r:embed="rId2"/>
                <a:stretch>
                  <a:fillRect t="-2717"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/>
          <p:cNvGrpSpPr/>
          <p:nvPr/>
        </p:nvGrpSpPr>
        <p:grpSpPr>
          <a:xfrm>
            <a:off x="1984440" y="5837792"/>
            <a:ext cx="2587560" cy="924086"/>
            <a:chOff x="1984440" y="5837792"/>
            <a:chExt cx="2587560" cy="924086"/>
          </a:xfrm>
        </p:grpSpPr>
        <p:sp>
          <p:nvSpPr>
            <p:cNvPr id="10" name="TextBox 9"/>
            <p:cNvSpPr txBox="1"/>
            <p:nvPr/>
          </p:nvSpPr>
          <p:spPr>
            <a:xfrm>
              <a:off x="1984440" y="6052178"/>
              <a:ext cx="13138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Franklin Gothic Medium"/>
                  <a:cs typeface="Franklin Gothic Medium"/>
                </a:rPr>
                <a:t>Modus Ponens</a:t>
              </a:r>
            </a:p>
          </p:txBody>
        </p: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77619" y="5837792"/>
              <a:ext cx="1394381" cy="92408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377641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My First Proof!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3957" y="1221582"/>
            <a:ext cx="8229600" cy="731396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sz="2800" dirty="0"/>
              <a:t>Show that </a:t>
            </a:r>
            <a:r>
              <a:rPr lang="en-US" sz="2800" dirty="0">
                <a:solidFill>
                  <a:srgbClr val="C00000"/>
                </a:solidFill>
              </a:rPr>
              <a:t>r</a:t>
            </a:r>
            <a:r>
              <a:rPr lang="en-US" sz="2800" dirty="0"/>
              <a:t> follows from </a:t>
            </a:r>
            <a:r>
              <a:rPr lang="en-US" sz="2800" dirty="0">
                <a:solidFill>
                  <a:srgbClr val="C00000"/>
                </a:solidFill>
              </a:rPr>
              <a:t>p</a:t>
            </a:r>
            <a:r>
              <a:rPr lang="en-US" sz="2800" dirty="0"/>
              <a:t>, </a:t>
            </a:r>
            <a:r>
              <a:rPr lang="en-US" sz="2800" dirty="0">
                <a:solidFill>
                  <a:srgbClr val="C00000"/>
                </a:solidFill>
              </a:rPr>
              <a:t>p </a:t>
            </a:r>
            <a:r>
              <a:rPr lang="en-US" sz="2800" dirty="0">
                <a:solidFill>
                  <a:srgbClr val="C00000"/>
                </a:solidFill>
                <a:sym typeface="Symbol"/>
              </a:rPr>
              <a:t> q</a:t>
            </a:r>
            <a:r>
              <a:rPr lang="en-US" sz="2800" dirty="0">
                <a:sym typeface="Symbol"/>
              </a:rPr>
              <a:t>, and </a:t>
            </a:r>
            <a:r>
              <a:rPr lang="en-US" sz="2800" dirty="0">
                <a:solidFill>
                  <a:srgbClr val="C00000"/>
                </a:solidFill>
              </a:rPr>
              <a:t>q </a:t>
            </a:r>
            <a:r>
              <a:rPr lang="en-US" sz="2800" dirty="0">
                <a:solidFill>
                  <a:srgbClr val="C00000"/>
                </a:solidFill>
                <a:sym typeface="Symbol"/>
              </a:rPr>
              <a:t> r</a:t>
            </a:r>
          </a:p>
          <a:p>
            <a:pPr>
              <a:defRPr/>
            </a:pPr>
            <a:endParaRPr lang="en-US" dirty="0">
              <a:sym typeface="Symbol"/>
            </a:endParaRPr>
          </a:p>
          <a:p>
            <a:pPr marL="457200" lvl="1">
              <a:buFont typeface="Arial" charset="0"/>
              <a:buNone/>
              <a:defRPr/>
            </a:pPr>
            <a:r>
              <a:rPr lang="en-US" dirty="0">
                <a:sym typeface="Symbol"/>
              </a:rPr>
              <a:t>	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773285" y="1925433"/>
                <a:ext cx="7608713" cy="224676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1">
                  <a:defRPr/>
                </a:pPr>
                <a:r>
                  <a:rPr lang="en-US" sz="2800" dirty="0">
                    <a:latin typeface="Franklin Gothic Medium" pitchFamily="34" charset="0"/>
                    <a:sym typeface="Symbol"/>
                  </a:rPr>
                  <a:t>1.  	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Symbol"/>
                      </a:rPr>
                      <m:t>𝒑</m:t>
                    </m:r>
                  </m:oMath>
                </a14:m>
                <a:r>
                  <a:rPr lang="en-US" sz="2800" dirty="0">
                    <a:latin typeface="Franklin Gothic Medium" pitchFamily="34" charset="0"/>
                    <a:sym typeface="Symbol"/>
                  </a:rPr>
                  <a:t>            </a:t>
                </a:r>
                <a:r>
                  <a:rPr lang="en-US" sz="2000" dirty="0">
                    <a:latin typeface="Franklin Gothic Medium" pitchFamily="34" charset="0"/>
                    <a:sym typeface="Symbol"/>
                  </a:rPr>
                  <a:t> </a:t>
                </a:r>
                <a:r>
                  <a:rPr lang="en-US" sz="2800" dirty="0">
                    <a:latin typeface="Franklin Gothic Medium" pitchFamily="34" charset="0"/>
                    <a:sym typeface="Symbol"/>
                  </a:rPr>
                  <a:t>Given</a:t>
                </a:r>
              </a:p>
              <a:p>
                <a:pPr marL="971550" lvl="1" indent="-514350">
                  <a:buFont typeface="Arial" charset="0"/>
                  <a:buAutoNum type="arabicPeriod" startAt="2"/>
                  <a:defRPr/>
                </a:pPr>
                <a:r>
                  <a:rPr lang="en-US" sz="2800" dirty="0">
                    <a:latin typeface="Franklin Gothic Medium" pitchFamily="34" charset="0"/>
                  </a:rPr>
                  <a:t> 	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sz="28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Symbol"/>
                      </a:rPr>
                      <m:t>𝒒</m:t>
                    </m:r>
                  </m:oMath>
                </a14:m>
                <a:r>
                  <a:rPr lang="en-US" sz="2800" dirty="0">
                    <a:solidFill>
                      <a:srgbClr val="C00000"/>
                    </a:solidFill>
                    <a:latin typeface="Franklin Gothic Medium" pitchFamily="34" charset="0"/>
                    <a:sym typeface="Symbol"/>
                  </a:rPr>
                  <a:t>     </a:t>
                </a:r>
                <a:r>
                  <a:rPr lang="en-US" sz="2800" dirty="0">
                    <a:latin typeface="Franklin Gothic Medium" pitchFamily="34" charset="0"/>
                    <a:sym typeface="Symbol"/>
                  </a:rPr>
                  <a:t>Given</a:t>
                </a:r>
              </a:p>
              <a:p>
                <a:pPr marL="971550" lvl="1" indent="-514350">
                  <a:buFont typeface="Arial" charset="0"/>
                  <a:buAutoNum type="arabicPeriod" startAt="2"/>
                  <a:defRPr/>
                </a:pPr>
                <a:r>
                  <a:rPr lang="en-US" sz="2800" dirty="0">
                    <a:latin typeface="Franklin Gothic Medium" pitchFamily="34" charset="0"/>
                  </a:rPr>
                  <a:t> 	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𝒒</m:t>
                    </m:r>
                    <m:r>
                      <a:rPr lang="en-US" sz="28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Symbol"/>
                      </a:rPr>
                      <m:t>  </m:t>
                    </m:r>
                    <m:r>
                      <a:rPr lang="en-US" sz="28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Symbol"/>
                      </a:rPr>
                      <m:t>𝒓</m:t>
                    </m:r>
                  </m:oMath>
                </a14:m>
                <a:r>
                  <a:rPr lang="en-US" sz="2800" dirty="0">
                    <a:solidFill>
                      <a:srgbClr val="C00000"/>
                    </a:solidFill>
                    <a:latin typeface="Franklin Gothic Medium" pitchFamily="34" charset="0"/>
                    <a:sym typeface="Symbol"/>
                  </a:rPr>
                  <a:t> </a:t>
                </a:r>
                <a:r>
                  <a:rPr lang="en-US" sz="2800" dirty="0">
                    <a:latin typeface="Franklin Gothic Medium" pitchFamily="34" charset="0"/>
                    <a:sym typeface="Symbol"/>
                  </a:rPr>
                  <a:t>	Given</a:t>
                </a:r>
              </a:p>
              <a:p>
                <a:pPr marL="971550" lvl="1" indent="-514350">
                  <a:buFont typeface="Arial" charset="0"/>
                  <a:buAutoNum type="arabicPeriod" startAt="2"/>
                  <a:defRPr/>
                </a:pPr>
                <a:r>
                  <a:rPr lang="en-US" sz="2800" dirty="0">
                    <a:latin typeface="Franklin Gothic Medium" pitchFamily="34" charset="0"/>
                    <a:sym typeface="Symbol"/>
                  </a:rPr>
                  <a:t> 	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Symbol"/>
                      </a:rPr>
                      <m:t>𝒒</m:t>
                    </m:r>
                  </m:oMath>
                </a14:m>
                <a:r>
                  <a:rPr lang="en-US" sz="2800" dirty="0">
                    <a:solidFill>
                      <a:srgbClr val="C00000"/>
                    </a:solidFill>
                    <a:latin typeface="Franklin Gothic Medium" pitchFamily="34" charset="0"/>
                    <a:sym typeface="Symbol"/>
                  </a:rPr>
                  <a:t>  </a:t>
                </a:r>
                <a:r>
                  <a:rPr lang="en-US" sz="2800" dirty="0">
                    <a:latin typeface="Franklin Gothic Medium" pitchFamily="34" charset="0"/>
                    <a:sym typeface="Symbol"/>
                  </a:rPr>
                  <a:t>          	MP: 1, 2</a:t>
                </a:r>
              </a:p>
              <a:p>
                <a:pPr marL="971550" lvl="1" indent="-514350">
                  <a:buFont typeface="Arial" charset="0"/>
                  <a:buAutoNum type="arabicPeriod" startAt="2"/>
                  <a:defRPr/>
                </a:pPr>
                <a:r>
                  <a:rPr lang="en-US" sz="2800" dirty="0">
                    <a:latin typeface="Franklin Gothic Medium" pitchFamily="34" charset="0"/>
                    <a:sym typeface="Symbol"/>
                  </a:rPr>
                  <a:t> 	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Symbol"/>
                      </a:rPr>
                      <m:t>𝒓</m:t>
                    </m:r>
                  </m:oMath>
                </a14:m>
                <a:r>
                  <a:rPr lang="en-US" sz="2800" dirty="0">
                    <a:solidFill>
                      <a:srgbClr val="C00000"/>
                    </a:solidFill>
                    <a:latin typeface="Franklin Gothic Medium" pitchFamily="34" charset="0"/>
                    <a:sym typeface="Symbol"/>
                  </a:rPr>
                  <a:t> </a:t>
                </a:r>
                <a:r>
                  <a:rPr lang="en-US" sz="2800" dirty="0">
                    <a:latin typeface="Franklin Gothic Medium" pitchFamily="34" charset="0"/>
                    <a:sym typeface="Symbol"/>
                  </a:rPr>
                  <a:t>            	MP: 3, 4</a:t>
                </a:r>
                <a:endParaRPr lang="en-US" sz="2800" dirty="0">
                  <a:latin typeface="Franklin Gothic Medium" pitchFamily="34" charset="0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285" y="1925433"/>
                <a:ext cx="7608713" cy="2246769"/>
              </a:xfrm>
              <a:prstGeom prst="rect">
                <a:avLst/>
              </a:prstGeom>
              <a:blipFill>
                <a:blip r:embed="rId2"/>
                <a:stretch>
                  <a:fillRect t="-2809" b="-67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/>
          <p:cNvGrpSpPr/>
          <p:nvPr/>
        </p:nvGrpSpPr>
        <p:grpSpPr>
          <a:xfrm>
            <a:off x="1984440" y="5837792"/>
            <a:ext cx="2587560" cy="924086"/>
            <a:chOff x="1984440" y="5837792"/>
            <a:chExt cx="2587560" cy="924086"/>
          </a:xfrm>
        </p:grpSpPr>
        <p:sp>
          <p:nvSpPr>
            <p:cNvPr id="12" name="TextBox 11"/>
            <p:cNvSpPr txBox="1"/>
            <p:nvPr/>
          </p:nvSpPr>
          <p:spPr>
            <a:xfrm>
              <a:off x="1984440" y="6052178"/>
              <a:ext cx="13138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Franklin Gothic Medium"/>
                  <a:cs typeface="Franklin Gothic Medium"/>
                </a:rPr>
                <a:t>Modus Ponens</a:t>
              </a:r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77619" y="5837792"/>
              <a:ext cx="1394381" cy="92408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729577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468486" y="1629954"/>
                <a:ext cx="8359423" cy="31085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1">
                  <a:defRPr/>
                </a:pPr>
                <a:endParaRPr lang="en-US" sz="2800" dirty="0">
                  <a:latin typeface="Franklin Gothic Medium" pitchFamily="34" charset="0"/>
                  <a:sym typeface="Symbol"/>
                </a:endParaRPr>
              </a:p>
              <a:p>
                <a:pPr lvl="1">
                  <a:defRPr/>
                </a:pPr>
                <a:r>
                  <a:rPr lang="en-US" sz="2800" dirty="0">
                    <a:latin typeface="Franklin Gothic Medium" pitchFamily="34" charset="0"/>
                    <a:sym typeface="Symbol"/>
                  </a:rPr>
                  <a:t>1. 		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sz="28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Symbol"/>
                      </a:rPr>
                      <m:t>𝒒</m:t>
                    </m:r>
                  </m:oMath>
                </a14:m>
                <a:r>
                  <a:rPr lang="en-US" sz="2800" dirty="0">
                    <a:solidFill>
                      <a:srgbClr val="C00000"/>
                    </a:solidFill>
                    <a:latin typeface="Franklin Gothic Medium" pitchFamily="34" charset="0"/>
                    <a:sym typeface="Symbol"/>
                  </a:rPr>
                  <a:t>              </a:t>
                </a:r>
                <a:r>
                  <a:rPr lang="en-US" sz="2800" dirty="0">
                    <a:latin typeface="Franklin Gothic Medium" pitchFamily="34" charset="0"/>
                    <a:sym typeface="Symbol"/>
                  </a:rPr>
                  <a:t>	Given</a:t>
                </a:r>
              </a:p>
              <a:p>
                <a:pPr marL="971550" lvl="1" indent="-514350">
                  <a:buFont typeface="Arial" charset="0"/>
                  <a:buAutoNum type="arabicPeriod" startAt="2"/>
                  <a:defRPr/>
                </a:pPr>
                <a:r>
                  <a:rPr lang="en-US" sz="2800" dirty="0">
                    <a:latin typeface="Franklin Gothic Medium" pitchFamily="34" charset="0"/>
                    <a:sym typeface="Symbol"/>
                  </a:rPr>
                  <a:t> 	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Symbol"/>
                      </a:rPr>
                      <m:t></m:t>
                    </m:r>
                    <m:r>
                      <a:rPr lang="en-US" sz="28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Symbol"/>
                      </a:rPr>
                      <m:t>𝒒</m:t>
                    </m:r>
                  </m:oMath>
                </a14:m>
                <a:r>
                  <a:rPr lang="en-US" sz="2800" dirty="0">
                    <a:solidFill>
                      <a:srgbClr val="C00000"/>
                    </a:solidFill>
                    <a:latin typeface="Franklin Gothic Medium" pitchFamily="34" charset="0"/>
                    <a:sym typeface="Symbol"/>
                  </a:rPr>
                  <a:t>                 </a:t>
                </a:r>
                <a:r>
                  <a:rPr lang="en-US" sz="2800" dirty="0">
                    <a:latin typeface="Franklin Gothic Medium" pitchFamily="34" charset="0"/>
                    <a:sym typeface="Symbol"/>
                  </a:rPr>
                  <a:t>	Given</a:t>
                </a:r>
              </a:p>
              <a:p>
                <a:pPr marL="971550" lvl="1" indent="-514350">
                  <a:buFont typeface="Arial" charset="0"/>
                  <a:buAutoNum type="arabicPeriod" startAt="2"/>
                  <a:defRPr/>
                </a:pPr>
                <a:r>
                  <a:rPr lang="en-US" sz="2800" dirty="0">
                    <a:latin typeface="Franklin Gothic Medium" pitchFamily="34" charset="0"/>
                    <a:sym typeface="Symbol"/>
                  </a:rPr>
                  <a:t> 	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Symbol"/>
                      </a:rPr>
                      <m:t></m:t>
                    </m:r>
                    <m:r>
                      <a:rPr lang="en-US" sz="28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𝒒</m:t>
                    </m:r>
                    <m:r>
                      <a:rPr lang="en-US" sz="28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Symbol"/>
                      </a:rPr>
                      <m:t> </m:t>
                    </m:r>
                    <m:r>
                      <a:rPr lang="en-US" sz="28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Symbol"/>
                      </a:rPr>
                      <m:t> </m:t>
                    </m:r>
                    <m:r>
                      <a:rPr lang="en-US" sz="28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Symbol"/>
                      </a:rPr>
                      <m:t></m:t>
                    </m:r>
                    <m:r>
                      <a:rPr lang="en-US" sz="28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Symbol"/>
                      </a:rPr>
                      <m:t>𝒑</m:t>
                    </m:r>
                  </m:oMath>
                </a14:m>
                <a:r>
                  <a:rPr lang="en-US" sz="2800" dirty="0">
                    <a:solidFill>
                      <a:srgbClr val="C00000"/>
                    </a:solidFill>
                    <a:latin typeface="Franklin Gothic Medium" pitchFamily="34" charset="0"/>
                    <a:sym typeface="Symbol"/>
                  </a:rPr>
                  <a:t>     </a:t>
                </a:r>
                <a:r>
                  <a:rPr lang="en-US" sz="2800" dirty="0">
                    <a:latin typeface="Franklin Gothic Medium" pitchFamily="34" charset="0"/>
                    <a:sym typeface="Symbol"/>
                  </a:rPr>
                  <a:t>	Contrapositive: 1</a:t>
                </a:r>
              </a:p>
              <a:p>
                <a:pPr marL="971550" lvl="1" indent="-514350">
                  <a:buFont typeface="Arial" charset="0"/>
                  <a:buAutoNum type="arabicPeriod" startAt="2"/>
                  <a:defRPr/>
                </a:pPr>
                <a:r>
                  <a:rPr lang="en-US" sz="2800" dirty="0">
                    <a:latin typeface="Franklin Gothic Medium" pitchFamily="34" charset="0"/>
                    <a:sym typeface="Symbol"/>
                  </a:rPr>
                  <a:t> 	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Symbol"/>
                      </a:rPr>
                      <m:t></m:t>
                    </m:r>
                    <m:r>
                      <a:rPr lang="en-US" sz="28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Symbol"/>
                      </a:rPr>
                      <m:t>𝒑</m:t>
                    </m:r>
                  </m:oMath>
                </a14:m>
                <a:r>
                  <a:rPr lang="en-US" sz="2800" dirty="0">
                    <a:solidFill>
                      <a:srgbClr val="C00000"/>
                    </a:solidFill>
                    <a:latin typeface="Franklin Gothic Medium" pitchFamily="34" charset="0"/>
                    <a:sym typeface="Symbol"/>
                  </a:rPr>
                  <a:t>                 </a:t>
                </a:r>
                <a:r>
                  <a:rPr lang="en-US" sz="2800" dirty="0">
                    <a:latin typeface="Franklin Gothic Medium" pitchFamily="34" charset="0"/>
                    <a:sym typeface="Symbol"/>
                  </a:rPr>
                  <a:t>	MP: 2, 3</a:t>
                </a:r>
              </a:p>
              <a:p>
                <a:pPr>
                  <a:defRPr/>
                </a:pPr>
                <a:endParaRPr lang="en-US" sz="2800" dirty="0">
                  <a:latin typeface="Franklin Gothic Medium" pitchFamily="34" charset="0"/>
                  <a:sym typeface="Symbol"/>
                </a:endParaRPr>
              </a:p>
              <a:p>
                <a:pPr>
                  <a:defRPr/>
                </a:pPr>
                <a:endParaRPr lang="en-US" sz="2800" dirty="0">
                  <a:latin typeface="Franklin Gothic Medium" pitchFamily="34" charset="0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486" y="1629954"/>
                <a:ext cx="8359423" cy="31085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ounded Rectangle 4"/>
          <p:cNvSpPr/>
          <p:nvPr/>
        </p:nvSpPr>
        <p:spPr>
          <a:xfrm>
            <a:off x="929640" y="2987040"/>
            <a:ext cx="5943600" cy="426720"/>
          </a:xfrm>
          <a:prstGeom prst="roundRect">
            <a:avLst/>
          </a:prstGeom>
          <a:noFill/>
          <a:ln w="25400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Proofs can use equivalences too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821" y="1221583"/>
            <a:ext cx="8229600" cy="753974"/>
          </a:xfrm>
        </p:spPr>
        <p:txBody>
          <a:bodyPr/>
          <a:lstStyle/>
          <a:p>
            <a:pPr marL="457200" lvl="1" indent="0">
              <a:buFont typeface="Arial" charset="0"/>
              <a:buNone/>
              <a:defRPr/>
            </a:pPr>
            <a:r>
              <a:rPr lang="en-US" dirty="0"/>
              <a:t>Show that </a:t>
            </a:r>
            <a:r>
              <a:rPr lang="en-US" dirty="0">
                <a:solidFill>
                  <a:srgbClr val="C00000"/>
                </a:solidFill>
                <a:sym typeface="Symbol"/>
              </a:rPr>
              <a:t>p</a:t>
            </a:r>
            <a:r>
              <a:rPr lang="en-US" dirty="0">
                <a:sym typeface="Symbol"/>
              </a:rPr>
              <a:t> follows from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p </a:t>
            </a:r>
            <a:r>
              <a:rPr lang="en-US" dirty="0">
                <a:solidFill>
                  <a:srgbClr val="C00000"/>
                </a:solidFill>
                <a:sym typeface="Symbol"/>
              </a:rPr>
              <a:t> q </a:t>
            </a:r>
            <a:r>
              <a:rPr lang="en-US" dirty="0">
                <a:sym typeface="Symbol"/>
              </a:rPr>
              <a:t>and </a:t>
            </a:r>
            <a:r>
              <a:rPr lang="en-US" dirty="0">
                <a:solidFill>
                  <a:srgbClr val="C00000"/>
                </a:solidFill>
                <a:sym typeface="Symbol"/>
              </a:rPr>
              <a:t>q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984440" y="5837792"/>
            <a:ext cx="2587560" cy="924086"/>
            <a:chOff x="1984440" y="5837792"/>
            <a:chExt cx="2587560" cy="924086"/>
          </a:xfrm>
        </p:grpSpPr>
        <p:sp>
          <p:nvSpPr>
            <p:cNvPr id="11" name="TextBox 10"/>
            <p:cNvSpPr txBox="1"/>
            <p:nvPr/>
          </p:nvSpPr>
          <p:spPr>
            <a:xfrm>
              <a:off x="1984440" y="6052178"/>
              <a:ext cx="13138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Franklin Gothic Medium"/>
                  <a:cs typeface="Franklin Gothic Medium"/>
                </a:rPr>
                <a:t>Modus Ponens</a:t>
              </a:r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77619" y="5837792"/>
              <a:ext cx="1394381" cy="92408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7396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Statements with Quantifiers (Natural Translations)</a:t>
            </a:r>
          </a:p>
        </p:txBody>
      </p:sp>
      <p:sp>
        <p:nvSpPr>
          <p:cNvPr id="28" name="Rectangle 27"/>
          <p:cNvSpPr/>
          <p:nvPr/>
        </p:nvSpPr>
        <p:spPr>
          <a:xfrm>
            <a:off x="398425" y="1199058"/>
            <a:ext cx="8229600" cy="53476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latin typeface="Franklin Gothic Medium" charset="0"/>
                <a:ea typeface="Franklin Gothic Medium" charset="0"/>
                <a:cs typeface="Franklin Gothic Medium" charset="0"/>
              </a:rPr>
              <a:t>Translations often (not always) sound more </a:t>
            </a:r>
            <a:r>
              <a:rPr lang="en-US" sz="2200" u="sng" dirty="0">
                <a:latin typeface="Franklin Gothic Medium" charset="0"/>
                <a:ea typeface="Franklin Gothic Medium" charset="0"/>
                <a:cs typeface="Franklin Gothic Medium" charset="0"/>
              </a:rPr>
              <a:t>natural</a:t>
            </a:r>
            <a:r>
              <a:rPr lang="en-US" sz="2200" dirty="0">
                <a:latin typeface="Franklin Gothic Medium" charset="0"/>
                <a:ea typeface="Franklin Gothic Medium" charset="0"/>
                <a:cs typeface="Franklin Gothic Medium" charset="0"/>
              </a:rPr>
              <a:t> if we</a:t>
            </a:r>
          </a:p>
          <a:p>
            <a:endParaRPr lang="en-US" sz="2200" dirty="0">
              <a:latin typeface="Franklin Gothic Medium" charset="0"/>
              <a:ea typeface="Franklin Gothic Medium" charset="0"/>
              <a:cs typeface="Franklin Gothic Medium" charset="0"/>
            </a:endParaRPr>
          </a:p>
          <a:p>
            <a:r>
              <a:rPr lang="en-US" sz="2200" dirty="0">
                <a:latin typeface="Franklin Gothic Medium" charset="0"/>
                <a:ea typeface="Franklin Gothic Medium" charset="0"/>
                <a:cs typeface="Franklin Gothic Medium" charset="0"/>
              </a:rPr>
              <a:t>1. Notice “domain restriction” patterns</a:t>
            </a:r>
          </a:p>
          <a:p>
            <a:endParaRPr lang="en-US" sz="1050" dirty="0">
              <a:latin typeface="Franklin Gothic Medium" charset="0"/>
              <a:ea typeface="Franklin Gothic Medium" charset="0"/>
              <a:cs typeface="Franklin Gothic Medium" charset="0"/>
            </a:endParaRPr>
          </a:p>
          <a:p>
            <a:r>
              <a:rPr lang="en-US" sz="2200" dirty="0">
                <a:latin typeface="Franklin Gothic Medium" charset="0"/>
                <a:ea typeface="Franklin Gothic Medium" charset="0"/>
                <a:cs typeface="Franklin Gothic Medium" charset="0"/>
              </a:rPr>
              <a:t>	</a:t>
            </a:r>
            <a:r>
              <a:rPr lang="en-US" sz="2000" dirty="0">
                <a:sym typeface="Symbol"/>
              </a:rPr>
              <a:t> </a:t>
            </a:r>
            <a:r>
              <a:rPr lang="en-US" sz="2000" dirty="0"/>
              <a:t>x (Prime(x) </a:t>
            </a:r>
            <a:r>
              <a:rPr lang="en-US" sz="2000" dirty="0">
                <a:sym typeface="Symbol"/>
              </a:rPr>
              <a:t></a:t>
            </a:r>
            <a:r>
              <a:rPr lang="en-US" sz="2000" dirty="0"/>
              <a:t> (Equal(x, 2) </a:t>
            </a:r>
            <a:r>
              <a:rPr lang="en-US" sz="2000" dirty="0">
                <a:sym typeface="Symbol"/>
              </a:rPr>
              <a:t></a:t>
            </a:r>
            <a:r>
              <a:rPr lang="en-US" sz="2000" dirty="0"/>
              <a:t> Odd(x)))</a:t>
            </a:r>
          </a:p>
          <a:p>
            <a:endParaRPr lang="en-US" sz="1000" dirty="0"/>
          </a:p>
          <a:p>
            <a:r>
              <a:rPr lang="en-US" sz="2000" dirty="0"/>
              <a:t>	</a:t>
            </a:r>
            <a:r>
              <a:rPr lang="en-US" sz="20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Every prime number is either 2 or odd.</a:t>
            </a:r>
          </a:p>
          <a:p>
            <a:endParaRPr lang="en-US" sz="2200" dirty="0">
              <a:latin typeface="Franklin Gothic Medium" charset="0"/>
              <a:ea typeface="Franklin Gothic Medium" charset="0"/>
              <a:cs typeface="Franklin Gothic Medium" charset="0"/>
            </a:endParaRPr>
          </a:p>
          <a:p>
            <a:r>
              <a:rPr lang="en-US" sz="2200" dirty="0">
                <a:latin typeface="Franklin Gothic Medium" charset="0"/>
                <a:ea typeface="Franklin Gothic Medium" charset="0"/>
                <a:cs typeface="Franklin Gothic Medium" charset="0"/>
              </a:rPr>
              <a:t>2. Avoid introducing </a:t>
            </a:r>
            <a:r>
              <a:rPr lang="en-US" sz="2200" i="1" dirty="0">
                <a:latin typeface="Franklin Gothic Medium" charset="0"/>
                <a:ea typeface="Franklin Gothic Medium" charset="0"/>
                <a:cs typeface="Franklin Gothic Medium" charset="0"/>
              </a:rPr>
              <a:t>unnecessary</a:t>
            </a:r>
            <a:r>
              <a:rPr lang="en-US" sz="2200" dirty="0">
                <a:latin typeface="Franklin Gothic Medium" charset="0"/>
                <a:ea typeface="Franklin Gothic Medium" charset="0"/>
                <a:cs typeface="Franklin Gothic Medium" charset="0"/>
              </a:rPr>
              <a:t> variable names</a:t>
            </a:r>
          </a:p>
          <a:p>
            <a:endParaRPr lang="en-US" sz="1050" dirty="0">
              <a:latin typeface="Franklin Gothic Medium" charset="0"/>
              <a:ea typeface="Franklin Gothic Medium" charset="0"/>
              <a:cs typeface="Franklin Gothic Medium" charset="0"/>
            </a:endParaRPr>
          </a:p>
          <a:p>
            <a:r>
              <a:rPr lang="en-US" sz="2000" dirty="0">
                <a:latin typeface="Franklin Gothic Medium" charset="0"/>
                <a:ea typeface="Franklin Gothic Medium" charset="0"/>
                <a:cs typeface="Franklin Gothic Medium" charset="0"/>
              </a:rPr>
              <a:t>	</a:t>
            </a:r>
            <a:r>
              <a:rPr lang="en-US" sz="2000" dirty="0">
                <a:sym typeface="Symbol"/>
              </a:rPr>
              <a:t></a:t>
            </a:r>
            <a:r>
              <a:rPr lang="en-US" sz="2000" dirty="0"/>
              <a:t>x </a:t>
            </a:r>
            <a:r>
              <a:rPr lang="en-US" sz="2000" dirty="0">
                <a:sym typeface="Symbol"/>
              </a:rPr>
              <a:t></a:t>
            </a:r>
            <a:r>
              <a:rPr lang="en-US" sz="2000" dirty="0"/>
              <a:t>y Greater(y, x)</a:t>
            </a:r>
          </a:p>
          <a:p>
            <a:endParaRPr lang="en-US" sz="1050" dirty="0"/>
          </a:p>
          <a:p>
            <a:r>
              <a:rPr lang="en-US" sz="2000" dirty="0">
                <a:latin typeface="Franklin Gothic Medium" charset="0"/>
                <a:ea typeface="Franklin Gothic Medium" charset="0"/>
                <a:cs typeface="Franklin Gothic Medium" charset="0"/>
              </a:rPr>
              <a:t>	</a:t>
            </a:r>
            <a:r>
              <a:rPr lang="en-US" sz="20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For every positive integer, there is some larger positive integer.</a:t>
            </a:r>
            <a:endParaRPr lang="en-US" sz="2000" dirty="0">
              <a:latin typeface="Franklin Gothic Medium" charset="0"/>
              <a:ea typeface="Franklin Gothic Medium" charset="0"/>
              <a:cs typeface="Franklin Gothic Medium" charset="0"/>
            </a:endParaRPr>
          </a:p>
          <a:p>
            <a:endParaRPr lang="en-US" sz="2200" dirty="0">
              <a:latin typeface="Franklin Gothic Medium" charset="0"/>
              <a:ea typeface="Franklin Gothic Medium" charset="0"/>
              <a:cs typeface="Franklin Gothic Medium" charset="0"/>
            </a:endParaRPr>
          </a:p>
          <a:p>
            <a:r>
              <a:rPr lang="en-US" sz="2200" dirty="0">
                <a:latin typeface="Franklin Gothic Medium" charset="0"/>
                <a:ea typeface="Franklin Gothic Medium" charset="0"/>
                <a:cs typeface="Franklin Gothic Medium" charset="0"/>
              </a:rPr>
              <a:t>3. Can sometimes drop “all” or “there is”</a:t>
            </a:r>
          </a:p>
          <a:p>
            <a:endParaRPr lang="en-US" sz="1000" dirty="0">
              <a:latin typeface="Franklin Gothic Medium" charset="0"/>
              <a:ea typeface="Franklin Gothic Medium" charset="0"/>
              <a:cs typeface="Franklin Gothic Medium" charset="0"/>
            </a:endParaRPr>
          </a:p>
          <a:p>
            <a:r>
              <a:rPr lang="en-US" sz="2000" dirty="0">
                <a:latin typeface="Franklin Gothic Medium" charset="0"/>
                <a:ea typeface="Franklin Gothic Medium" charset="0"/>
                <a:cs typeface="Franklin Gothic Medium" charset="0"/>
              </a:rPr>
              <a:t>	</a:t>
            </a:r>
            <a:r>
              <a:rPr lang="en-US" sz="2000" dirty="0">
                <a:sym typeface="Symbol"/>
              </a:rPr>
              <a:t> </a:t>
            </a:r>
            <a:r>
              <a:rPr lang="en-US" sz="2000" dirty="0">
                <a:solidFill>
                  <a:srgbClr val="000000"/>
                </a:solidFill>
                <a:sym typeface="Symbol" pitchFamily="18" charset="2"/>
              </a:rPr>
              <a:t> </a:t>
            </a:r>
            <a:r>
              <a:rPr lang="en-US" sz="2000" dirty="0">
                <a:sym typeface="Symbol"/>
              </a:rPr>
              <a:t></a:t>
            </a:r>
            <a:r>
              <a:rPr lang="en-US" sz="2000" dirty="0"/>
              <a:t>x (Even(x) </a:t>
            </a:r>
            <a:r>
              <a:rPr lang="en-US" sz="2000" dirty="0">
                <a:sym typeface="Symbol"/>
              </a:rPr>
              <a:t> </a:t>
            </a:r>
            <a:r>
              <a:rPr lang="en-US" sz="2000" dirty="0"/>
              <a:t>Prime(x) </a:t>
            </a:r>
            <a:r>
              <a:rPr lang="en-US" sz="2000" dirty="0">
                <a:sym typeface="Symbol"/>
              </a:rPr>
              <a:t> </a:t>
            </a:r>
            <a:r>
              <a:rPr lang="en-US" sz="2000" dirty="0"/>
              <a:t>Greater(x, 2))</a:t>
            </a:r>
            <a:endParaRPr lang="en-US" sz="2000" dirty="0">
              <a:latin typeface="Franklin Gothic Medium" charset="0"/>
              <a:ea typeface="Franklin Gothic Medium" charset="0"/>
              <a:cs typeface="Franklin Gothic Medium" charset="0"/>
            </a:endParaRPr>
          </a:p>
          <a:p>
            <a:endParaRPr lang="en-US" sz="1000" dirty="0">
              <a:latin typeface="Franklin Gothic Medium" charset="0"/>
              <a:ea typeface="Franklin Gothic Medium" charset="0"/>
              <a:cs typeface="Franklin Gothic Medium" charset="0"/>
            </a:endParaRPr>
          </a:p>
          <a:p>
            <a:r>
              <a:rPr lang="en-US" sz="2000" dirty="0"/>
              <a:t>	</a:t>
            </a:r>
            <a:r>
              <a:rPr lang="en-US" sz="20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No even prime is greater than 2.</a:t>
            </a:r>
          </a:p>
        </p:txBody>
      </p:sp>
    </p:spTree>
    <p:extLst>
      <p:ext uri="{BB962C8B-B14F-4D97-AF65-F5344CB8AC3E}">
        <p14:creationId xmlns:p14="http://schemas.microsoft.com/office/powerpoint/2010/main" val="39254116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 flipH="1">
            <a:off x="3304095" y="1342945"/>
            <a:ext cx="819567" cy="862180"/>
          </a:xfrm>
          <a:custGeom>
            <a:avLst/>
            <a:gdLst>
              <a:gd name="connsiteX0" fmla="*/ 2254622 w 2254622"/>
              <a:gd name="connsiteY0" fmla="*/ 0 h 1085088"/>
              <a:gd name="connsiteX1" fmla="*/ 60062 w 2254622"/>
              <a:gd name="connsiteY1" fmla="*/ 573024 h 1085088"/>
              <a:gd name="connsiteX2" fmla="*/ 572126 w 2254622"/>
              <a:gd name="connsiteY2" fmla="*/ 1085088 h 1085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54622" h="1085088">
                <a:moveTo>
                  <a:pt x="2254622" y="0"/>
                </a:moveTo>
                <a:cubicBezTo>
                  <a:pt x="1297550" y="196088"/>
                  <a:pt x="340478" y="392176"/>
                  <a:pt x="60062" y="573024"/>
                </a:cubicBezTo>
                <a:cubicBezTo>
                  <a:pt x="-220354" y="753872"/>
                  <a:pt x="572126" y="1085088"/>
                  <a:pt x="572126" y="1085088"/>
                </a:cubicBezTo>
              </a:path>
            </a:pathLst>
          </a:custGeom>
          <a:noFill/>
          <a:ln w="50800">
            <a:solidFill>
              <a:schemeClr val="tx1">
                <a:alpha val="37000"/>
              </a:schemeClr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Inference Rules</a:t>
            </a:r>
          </a:p>
        </p:txBody>
      </p:sp>
      <p:sp>
        <p:nvSpPr>
          <p:cNvPr id="14343" name="TextBox 6"/>
          <p:cNvSpPr txBox="1">
            <a:spLocks noChangeArrowheads="1"/>
          </p:cNvSpPr>
          <p:nvPr/>
        </p:nvSpPr>
        <p:spPr bwMode="auto">
          <a:xfrm>
            <a:off x="3667790" y="2113270"/>
            <a:ext cx="1499128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9pPr>
          </a:lstStyle>
          <a:p>
            <a:pPr algn="ctr" eaLnBrk="1" hangingPunct="1"/>
            <a:r>
              <a:rPr lang="en-US" sz="3200" u="sng" dirty="0">
                <a:solidFill>
                  <a:srgbClr val="C00000"/>
                </a:solidFill>
                <a:latin typeface="Calibri" pitchFamily="34" charset="0"/>
              </a:rPr>
              <a:t>  A  ;  B </a:t>
            </a:r>
            <a:endParaRPr lang="en-US" sz="3200" u="sng" dirty="0">
              <a:solidFill>
                <a:srgbClr val="C00000"/>
              </a:solidFill>
              <a:latin typeface="Calibri" pitchFamily="34" charset="0"/>
              <a:sym typeface="Symbol" pitchFamily="18" charset="2"/>
            </a:endParaRPr>
          </a:p>
          <a:p>
            <a:pPr algn="ctr" eaLnBrk="1" hangingPunct="1"/>
            <a:r>
              <a:rPr lang="en-US" sz="3200" dirty="0">
                <a:solidFill>
                  <a:srgbClr val="C00000"/>
                </a:solidFill>
                <a:latin typeface="Calibri" pitchFamily="34" charset="0"/>
                <a:sym typeface="Symbol" pitchFamily="18" charset="2"/>
              </a:rPr>
              <a:t>∴ C  ,  D</a:t>
            </a:r>
          </a:p>
        </p:txBody>
      </p:sp>
      <p:sp>
        <p:nvSpPr>
          <p:cNvPr id="14344" name="TextBox 7"/>
          <p:cNvSpPr txBox="1">
            <a:spLocks noChangeArrowheads="1"/>
          </p:cNvSpPr>
          <p:nvPr/>
        </p:nvSpPr>
        <p:spPr bwMode="auto">
          <a:xfrm>
            <a:off x="855580" y="5265540"/>
            <a:ext cx="2598789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9pPr>
          </a:lstStyle>
          <a:p>
            <a:pPr algn="ctr" eaLnBrk="1" hangingPunct="1"/>
            <a:r>
              <a:rPr lang="en-US" sz="3200" u="sng" dirty="0">
                <a:solidFill>
                  <a:srgbClr val="C00000"/>
                </a:solidFill>
                <a:latin typeface="Calibri" pitchFamily="34" charset="0"/>
              </a:rPr>
              <a:t>    A  ;  A </a:t>
            </a:r>
            <a:r>
              <a:rPr lang="en-US" sz="3200" u="sng" dirty="0">
                <a:solidFill>
                  <a:srgbClr val="C00000"/>
                </a:solidFill>
                <a:latin typeface="Calibri" pitchFamily="34" charset="0"/>
                <a:sym typeface="Symbol" pitchFamily="18" charset="2"/>
              </a:rPr>
              <a:t> B   </a:t>
            </a:r>
          </a:p>
          <a:p>
            <a:pPr eaLnBrk="1" hangingPunct="1"/>
            <a:r>
              <a:rPr lang="en-US" sz="3200" dirty="0">
                <a:solidFill>
                  <a:srgbClr val="C00000"/>
                </a:solidFill>
                <a:latin typeface="Calibri" pitchFamily="34" charset="0"/>
                <a:sym typeface="Symbol" pitchFamily="18" charset="2"/>
              </a:rPr>
              <a:t>∴        B  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461450" y="2190214"/>
            <a:ext cx="21221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Franklin Gothic Medium"/>
                <a:cs typeface="Franklin Gothic Medium"/>
              </a:rPr>
              <a:t>Requirements:</a:t>
            </a:r>
            <a:endParaRPr lang="en-US" sz="2400" dirty="0">
              <a:latin typeface="Franklin Gothic Medium"/>
              <a:cs typeface="Franklin Gothic Medium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47875" y="2651879"/>
            <a:ext cx="18357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Franklin Gothic Medium"/>
                <a:cs typeface="Franklin Gothic Medium"/>
              </a:rPr>
              <a:t>Conclusions:</a:t>
            </a:r>
            <a:endParaRPr lang="en-US" sz="2400" dirty="0">
              <a:latin typeface="Franklin Gothic Medium"/>
              <a:cs typeface="Franklin Gothic Medium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26810" y="897404"/>
            <a:ext cx="36439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ranklin Gothic Medium"/>
                <a:cs typeface="Franklin Gothic Medium"/>
              </a:rPr>
              <a:t>If </a:t>
            </a:r>
            <a:r>
              <a:rPr lang="en-US" sz="2400" dirty="0">
                <a:solidFill>
                  <a:srgbClr val="0070C0"/>
                </a:solidFill>
                <a:latin typeface="Franklin Gothic Medium"/>
                <a:cs typeface="Franklin Gothic Medium"/>
              </a:rPr>
              <a:t>A</a:t>
            </a:r>
            <a:r>
              <a:rPr lang="en-US" sz="2400" dirty="0">
                <a:latin typeface="Franklin Gothic Medium"/>
                <a:cs typeface="Franklin Gothic Medium"/>
              </a:rPr>
              <a:t> is true and </a:t>
            </a:r>
            <a:r>
              <a:rPr lang="en-US" sz="2400" dirty="0">
                <a:solidFill>
                  <a:srgbClr val="0070C0"/>
                </a:solidFill>
                <a:latin typeface="Franklin Gothic Medium"/>
                <a:cs typeface="Franklin Gothic Medium"/>
              </a:rPr>
              <a:t>B</a:t>
            </a:r>
            <a:r>
              <a:rPr lang="en-US" sz="2400" dirty="0">
                <a:latin typeface="Franklin Gothic Medium"/>
                <a:cs typeface="Franklin Gothic Medium"/>
              </a:rPr>
              <a:t> is true ….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329614" y="3616691"/>
            <a:ext cx="1948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Franklin Gothic Medium"/>
                <a:cs typeface="Franklin Gothic Medium"/>
              </a:rPr>
              <a:t>Then, </a:t>
            </a:r>
            <a:r>
              <a:rPr lang="en-US" sz="2400" dirty="0">
                <a:solidFill>
                  <a:srgbClr val="0070C0"/>
                </a:solidFill>
                <a:latin typeface="Franklin Gothic Medium"/>
                <a:cs typeface="Franklin Gothic Medium"/>
              </a:rPr>
              <a:t>C</a:t>
            </a:r>
            <a:r>
              <a:rPr lang="en-US" sz="2400" dirty="0">
                <a:solidFill>
                  <a:prstClr val="black"/>
                </a:solidFill>
                <a:latin typeface="Franklin Gothic Medium" charset="0"/>
                <a:ea typeface="Franklin Gothic Medium" charset="0"/>
                <a:cs typeface="Franklin Gothic Medium" charset="0"/>
                <a:sym typeface="Symbol" pitchFamily="18" charset="2"/>
              </a:rPr>
              <a:t> must be true</a:t>
            </a:r>
            <a:endParaRPr lang="en-US" sz="2400" dirty="0">
              <a:solidFill>
                <a:srgbClr val="0070C0"/>
              </a:solidFill>
              <a:latin typeface="Franklin Gothic Medium"/>
              <a:cs typeface="Franklin Gothic Medium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052003" y="3575209"/>
            <a:ext cx="20041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Franklin Gothic Medium"/>
                <a:cs typeface="Franklin Gothic Medium"/>
              </a:rPr>
              <a:t>Then </a:t>
            </a:r>
            <a:r>
              <a:rPr lang="en-US" sz="2400" dirty="0">
                <a:solidFill>
                  <a:srgbClr val="0070C0"/>
                </a:solidFill>
                <a:latin typeface="Franklin Gothic Medium"/>
                <a:cs typeface="Franklin Gothic Medium"/>
              </a:rPr>
              <a:t>D </a:t>
            </a:r>
            <a:r>
              <a:rPr lang="en-US" sz="2400" dirty="0">
                <a:solidFill>
                  <a:prstClr val="black"/>
                </a:solidFill>
                <a:latin typeface="Franklin Gothic Medium" charset="0"/>
                <a:ea typeface="Franklin Gothic Medium" charset="0"/>
                <a:cs typeface="Franklin Gothic Medium" charset="0"/>
                <a:sym typeface="Symbol" pitchFamily="18" charset="2"/>
              </a:rPr>
              <a:t>must be true</a:t>
            </a:r>
            <a:endParaRPr lang="en-US" sz="2400" dirty="0">
              <a:solidFill>
                <a:srgbClr val="0070C0"/>
              </a:solidFill>
              <a:latin typeface="Franklin Gothic Medium"/>
              <a:cs typeface="Franklin Gothic Medium"/>
            </a:endParaRPr>
          </a:p>
        </p:txBody>
      </p:sp>
      <p:sp>
        <p:nvSpPr>
          <p:cNvPr id="9" name="Freeform 8"/>
          <p:cNvSpPr/>
          <p:nvPr/>
        </p:nvSpPr>
        <p:spPr>
          <a:xfrm rot="21209370">
            <a:off x="5016348" y="1358716"/>
            <a:ext cx="1210930" cy="864518"/>
          </a:xfrm>
          <a:custGeom>
            <a:avLst/>
            <a:gdLst>
              <a:gd name="connsiteX0" fmla="*/ 231648 w 1014468"/>
              <a:gd name="connsiteY0" fmla="*/ 0 h 792480"/>
              <a:gd name="connsiteX1" fmla="*/ 1011936 w 1014468"/>
              <a:gd name="connsiteY1" fmla="*/ 390144 h 792480"/>
              <a:gd name="connsiteX2" fmla="*/ 0 w 1014468"/>
              <a:gd name="connsiteY2" fmla="*/ 792480 h 792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14468" h="792480">
                <a:moveTo>
                  <a:pt x="231648" y="0"/>
                </a:moveTo>
                <a:cubicBezTo>
                  <a:pt x="641096" y="129032"/>
                  <a:pt x="1050544" y="258064"/>
                  <a:pt x="1011936" y="390144"/>
                </a:cubicBezTo>
                <a:cubicBezTo>
                  <a:pt x="973328" y="522224"/>
                  <a:pt x="0" y="792480"/>
                  <a:pt x="0" y="792480"/>
                </a:cubicBezTo>
              </a:path>
            </a:pathLst>
          </a:custGeom>
          <a:noFill/>
          <a:ln w="50800">
            <a:solidFill>
              <a:schemeClr val="tx1">
                <a:alpha val="37000"/>
              </a:schemeClr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>
            <a:endCxn id="12" idx="0"/>
          </p:cNvCxnSpPr>
          <p:nvPr/>
        </p:nvCxnSpPr>
        <p:spPr>
          <a:xfrm>
            <a:off x="4971240" y="3062546"/>
            <a:ext cx="1082841" cy="512663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35565" y="4873891"/>
            <a:ext cx="35880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ranklin Gothic Medium"/>
                <a:cs typeface="Franklin Gothic Medium"/>
              </a:rPr>
              <a:t>Example (Modus Ponens):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571999" y="5388650"/>
            <a:ext cx="43220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ranklin Gothic Medium"/>
                <a:cs typeface="Franklin Gothic Medium"/>
              </a:rPr>
              <a:t>If I have </a:t>
            </a:r>
            <a:r>
              <a:rPr lang="en-US" sz="2400" dirty="0">
                <a:solidFill>
                  <a:srgbClr val="0070C0"/>
                </a:solidFill>
                <a:latin typeface="Franklin Gothic Medium"/>
                <a:cs typeface="Franklin Gothic Medium"/>
              </a:rPr>
              <a:t>A</a:t>
            </a:r>
            <a:r>
              <a:rPr lang="en-US" sz="2400" dirty="0">
                <a:latin typeface="Franklin Gothic Medium"/>
                <a:cs typeface="Franklin Gothic Medium"/>
              </a:rPr>
              <a:t> an</a:t>
            </a:r>
            <a:r>
              <a:rPr lang="en-US" sz="2400" dirty="0">
                <a:latin typeface="Franklin Gothic Medium" charset="0"/>
                <a:ea typeface="Franklin Gothic Medium" charset="0"/>
                <a:cs typeface="Franklin Gothic Medium" charset="0"/>
              </a:rPr>
              <a:t>d </a:t>
            </a:r>
            <a:r>
              <a:rPr lang="en-US" sz="2400" dirty="0">
                <a:solidFill>
                  <a:srgbClr val="0070C0"/>
                </a:solidFill>
                <a:latin typeface="Franklin Gothic Medium" charset="0"/>
                <a:ea typeface="Franklin Gothic Medium" charset="0"/>
                <a:cs typeface="Franklin Gothic Medium" charset="0"/>
              </a:rPr>
              <a:t>A </a:t>
            </a:r>
            <a:r>
              <a:rPr lang="en-US" sz="2400" dirty="0">
                <a:solidFill>
                  <a:srgbClr val="0070C0"/>
                </a:solidFill>
                <a:latin typeface="Franklin Gothic Medium" charset="0"/>
                <a:ea typeface="Franklin Gothic Medium" charset="0"/>
                <a:cs typeface="Franklin Gothic Medium" charset="0"/>
                <a:sym typeface="Symbol" pitchFamily="18" charset="2"/>
              </a:rPr>
              <a:t> B</a:t>
            </a:r>
            <a:r>
              <a:rPr lang="en-US" sz="2400" dirty="0">
                <a:latin typeface="Franklin Gothic Medium" charset="0"/>
                <a:ea typeface="Franklin Gothic Medium" charset="0"/>
                <a:cs typeface="Franklin Gothic Medium" charset="0"/>
                <a:sym typeface="Symbol" pitchFamily="18" charset="2"/>
              </a:rPr>
              <a:t> both true,</a:t>
            </a:r>
          </a:p>
          <a:p>
            <a:r>
              <a:rPr lang="en-US" sz="2400" dirty="0">
                <a:latin typeface="Franklin Gothic Medium" charset="0"/>
                <a:ea typeface="Franklin Gothic Medium" charset="0"/>
                <a:cs typeface="Franklin Gothic Medium" charset="0"/>
                <a:sym typeface="Symbol" pitchFamily="18" charset="2"/>
              </a:rPr>
              <a:t>Then </a:t>
            </a:r>
            <a:r>
              <a:rPr lang="en-US" sz="2400" dirty="0">
                <a:solidFill>
                  <a:srgbClr val="0070C0"/>
                </a:solidFill>
                <a:latin typeface="Franklin Gothic Medium" charset="0"/>
                <a:ea typeface="Franklin Gothic Medium" charset="0"/>
                <a:cs typeface="Franklin Gothic Medium" charset="0"/>
                <a:sym typeface="Symbol" pitchFamily="18" charset="2"/>
              </a:rPr>
              <a:t>B</a:t>
            </a:r>
            <a:r>
              <a:rPr lang="en-US" sz="2400" dirty="0">
                <a:latin typeface="Franklin Gothic Medium" charset="0"/>
                <a:ea typeface="Franklin Gothic Medium" charset="0"/>
                <a:cs typeface="Franklin Gothic Medium" charset="0"/>
                <a:sym typeface="Symbol" pitchFamily="18" charset="2"/>
              </a:rPr>
              <a:t> must be true.</a:t>
            </a:r>
            <a:endParaRPr lang="en-US" sz="2400" dirty="0">
              <a:latin typeface="Franklin Gothic Medium" charset="0"/>
              <a:ea typeface="Franklin Gothic Medium" charset="0"/>
              <a:cs typeface="Franklin Gothic Medium" charset="0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3304096" y="3113544"/>
            <a:ext cx="768371" cy="503147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7971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Axioms:  Special inference rules</a:t>
            </a:r>
          </a:p>
        </p:txBody>
      </p:sp>
      <p:sp>
        <p:nvSpPr>
          <p:cNvPr id="14343" name="TextBox 6"/>
          <p:cNvSpPr txBox="1">
            <a:spLocks noChangeArrowheads="1"/>
          </p:cNvSpPr>
          <p:nvPr/>
        </p:nvSpPr>
        <p:spPr bwMode="auto">
          <a:xfrm>
            <a:off x="3674204" y="2113270"/>
            <a:ext cx="1486304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9pPr>
          </a:lstStyle>
          <a:p>
            <a:pPr algn="ctr" eaLnBrk="1" hangingPunct="1"/>
            <a:r>
              <a:rPr lang="en-US" sz="3200" u="sng" dirty="0">
                <a:solidFill>
                  <a:srgbClr val="C00000"/>
                </a:solidFill>
                <a:latin typeface="Calibri" pitchFamily="34" charset="0"/>
              </a:rPr>
              <a:t>              </a:t>
            </a:r>
            <a:endParaRPr lang="en-US" sz="3200" u="sng" dirty="0">
              <a:solidFill>
                <a:srgbClr val="C00000"/>
              </a:solidFill>
              <a:latin typeface="Calibri" pitchFamily="34" charset="0"/>
              <a:sym typeface="Symbol" pitchFamily="18" charset="2"/>
            </a:endParaRPr>
          </a:p>
          <a:p>
            <a:pPr algn="ctr" eaLnBrk="1" hangingPunct="1"/>
            <a:r>
              <a:rPr lang="en-US" sz="3200" dirty="0">
                <a:solidFill>
                  <a:srgbClr val="C00000"/>
                </a:solidFill>
                <a:latin typeface="Calibri" pitchFamily="34" charset="0"/>
                <a:sym typeface="Symbol" pitchFamily="18" charset="2"/>
              </a:rPr>
              <a:t>∴ C  ,  D</a:t>
            </a:r>
          </a:p>
        </p:txBody>
      </p:sp>
      <p:sp>
        <p:nvSpPr>
          <p:cNvPr id="14344" name="TextBox 7"/>
          <p:cNvSpPr txBox="1">
            <a:spLocks noChangeArrowheads="1"/>
          </p:cNvSpPr>
          <p:nvPr/>
        </p:nvSpPr>
        <p:spPr bwMode="auto">
          <a:xfrm>
            <a:off x="1441036" y="5300094"/>
            <a:ext cx="1981633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9pPr>
          </a:lstStyle>
          <a:p>
            <a:pPr algn="ctr" eaLnBrk="1" hangingPunct="1"/>
            <a:r>
              <a:rPr lang="en-US" sz="3200" u="sng" dirty="0">
                <a:solidFill>
                  <a:srgbClr val="C00000"/>
                </a:solidFill>
                <a:latin typeface="Calibri" pitchFamily="34" charset="0"/>
              </a:rPr>
              <a:t>                   </a:t>
            </a:r>
            <a:endParaRPr lang="en-US" sz="3200" u="sng" dirty="0">
              <a:solidFill>
                <a:srgbClr val="C00000"/>
              </a:solidFill>
              <a:latin typeface="Calibri" pitchFamily="34" charset="0"/>
              <a:sym typeface="Symbol" pitchFamily="18" charset="2"/>
            </a:endParaRPr>
          </a:p>
          <a:p>
            <a:pPr algn="ctr" eaLnBrk="1" hangingPunct="1"/>
            <a:r>
              <a:rPr lang="en-US" sz="3200" dirty="0">
                <a:solidFill>
                  <a:srgbClr val="C00000"/>
                </a:solidFill>
                <a:latin typeface="Calibri" pitchFamily="34" charset="0"/>
                <a:sym typeface="Symbol" pitchFamily="18" charset="2"/>
              </a:rPr>
              <a:t>∴  A </a:t>
            </a:r>
            <a:r>
              <a:rPr lang="en-US" sz="3200" dirty="0">
                <a:solidFill>
                  <a:srgbClr val="C00000"/>
                </a:solidFill>
                <a:latin typeface="Symbol" pitchFamily="18" charset="2"/>
                <a:sym typeface="Symbol" pitchFamily="18" charset="2"/>
              </a:rPr>
              <a:t></a:t>
            </a:r>
            <a:r>
              <a:rPr lang="en-US" sz="3200" dirty="0">
                <a:solidFill>
                  <a:srgbClr val="C00000"/>
                </a:solidFill>
                <a:latin typeface="Calibri" pitchFamily="34" charset="0"/>
                <a:sym typeface="Symbol" pitchFamily="18" charset="2"/>
              </a:rPr>
              <a:t>A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461450" y="2190214"/>
            <a:ext cx="21221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Franklin Gothic Medium"/>
                <a:cs typeface="Franklin Gothic Medium"/>
              </a:rPr>
              <a:t>Requirements:</a:t>
            </a:r>
            <a:endParaRPr lang="en-US" sz="2400" dirty="0">
              <a:latin typeface="Franklin Gothic Medium"/>
              <a:cs typeface="Franklin Gothic Medium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47875" y="2651879"/>
            <a:ext cx="18357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Franklin Gothic Medium"/>
                <a:cs typeface="Franklin Gothic Medium"/>
              </a:rPr>
              <a:t>Conclusions:</a:t>
            </a:r>
            <a:endParaRPr lang="en-US" sz="2400" dirty="0">
              <a:latin typeface="Franklin Gothic Medium"/>
              <a:cs typeface="Franklin Gothic Medium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50640" y="963791"/>
            <a:ext cx="25256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Franklin Gothic Medium"/>
                <a:cs typeface="Franklin Gothic Medium"/>
              </a:rPr>
              <a:t>If I have </a:t>
            </a:r>
            <a:r>
              <a:rPr lang="en-US" sz="2400" dirty="0">
                <a:latin typeface="Franklin Gothic Medium"/>
                <a:cs typeface="Franklin Gothic Medium"/>
              </a:rPr>
              <a:t>nothing…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3304096" y="3113544"/>
            <a:ext cx="768371" cy="503147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971240" y="3062546"/>
            <a:ext cx="1082841" cy="512663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35565" y="4873891"/>
            <a:ext cx="37925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ranklin Gothic Medium"/>
                <a:cs typeface="Franklin Gothic Medium"/>
              </a:rPr>
              <a:t>Example (Excluded Middle):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849320" y="5607870"/>
            <a:ext cx="29514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ranklin Gothic Medium" charset="0"/>
                <a:ea typeface="Franklin Gothic Medium" charset="0"/>
                <a:cs typeface="Franklin Gothic Medium" charset="0"/>
                <a:sym typeface="Symbol" pitchFamily="18" charset="2"/>
              </a:rPr>
              <a:t> </a:t>
            </a:r>
            <a:r>
              <a:rPr lang="en-US" sz="2400" dirty="0">
                <a:solidFill>
                  <a:srgbClr val="0070C0"/>
                </a:solidFill>
                <a:latin typeface="Franklin Gothic Medium" charset="0"/>
                <a:ea typeface="Franklin Gothic Medium" charset="0"/>
                <a:cs typeface="Franklin Gothic Medium" charset="0"/>
                <a:sym typeface="Symbol" pitchFamily="18" charset="2"/>
              </a:rPr>
              <a:t>A A </a:t>
            </a:r>
            <a:r>
              <a:rPr lang="en-US" sz="2400" dirty="0">
                <a:latin typeface="Franklin Gothic Medium" charset="0"/>
                <a:ea typeface="Franklin Gothic Medium" charset="0"/>
                <a:cs typeface="Franklin Gothic Medium" charset="0"/>
                <a:sym typeface="Symbol" pitchFamily="18" charset="2"/>
              </a:rPr>
              <a:t>must be true.</a:t>
            </a:r>
            <a:endParaRPr lang="en-US" sz="2400" dirty="0">
              <a:latin typeface="Franklin Gothic Medium" charset="0"/>
              <a:ea typeface="Franklin Gothic Medium" charset="0"/>
              <a:cs typeface="Franklin Gothic Medium" charset="0"/>
            </a:endParaRPr>
          </a:p>
        </p:txBody>
      </p:sp>
      <p:cxnSp>
        <p:nvCxnSpPr>
          <p:cNvPr id="8" name="Straight Arrow Connector 7"/>
          <p:cNvCxnSpPr>
            <a:stCxn id="6" idx="2"/>
          </p:cNvCxnSpPr>
          <p:nvPr/>
        </p:nvCxnSpPr>
        <p:spPr>
          <a:xfrm>
            <a:off x="4413486" y="1425456"/>
            <a:ext cx="0" cy="995590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052003" y="3575209"/>
            <a:ext cx="20041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Franklin Gothic Medium"/>
                <a:cs typeface="Franklin Gothic Medium"/>
              </a:rPr>
              <a:t>Then </a:t>
            </a:r>
            <a:r>
              <a:rPr lang="en-US" sz="2400" dirty="0">
                <a:solidFill>
                  <a:srgbClr val="0070C0"/>
                </a:solidFill>
                <a:latin typeface="Franklin Gothic Medium"/>
                <a:cs typeface="Franklin Gothic Medium"/>
              </a:rPr>
              <a:t>D </a:t>
            </a:r>
            <a:r>
              <a:rPr lang="en-US" sz="2400" dirty="0">
                <a:solidFill>
                  <a:prstClr val="black"/>
                </a:solidFill>
                <a:latin typeface="Franklin Gothic Medium" charset="0"/>
                <a:ea typeface="Franklin Gothic Medium" charset="0"/>
                <a:cs typeface="Franklin Gothic Medium" charset="0"/>
                <a:sym typeface="Symbol" pitchFamily="18" charset="2"/>
              </a:rPr>
              <a:t>must be true</a:t>
            </a:r>
            <a:endParaRPr lang="en-US" sz="2400" dirty="0">
              <a:solidFill>
                <a:srgbClr val="0070C0"/>
              </a:solidFill>
              <a:latin typeface="Franklin Gothic Medium"/>
              <a:cs typeface="Franklin Gothic Medium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329614" y="3616691"/>
            <a:ext cx="1948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Franklin Gothic Medium"/>
                <a:cs typeface="Franklin Gothic Medium"/>
              </a:rPr>
              <a:t>Then, </a:t>
            </a:r>
            <a:r>
              <a:rPr lang="en-US" sz="2400" dirty="0">
                <a:solidFill>
                  <a:srgbClr val="0070C0"/>
                </a:solidFill>
                <a:latin typeface="Franklin Gothic Medium"/>
                <a:cs typeface="Franklin Gothic Medium"/>
              </a:rPr>
              <a:t>C</a:t>
            </a:r>
            <a:r>
              <a:rPr lang="en-US" sz="2400" dirty="0">
                <a:solidFill>
                  <a:prstClr val="black"/>
                </a:solidFill>
                <a:latin typeface="Franklin Gothic Medium" charset="0"/>
                <a:ea typeface="Franklin Gothic Medium" charset="0"/>
                <a:cs typeface="Franklin Gothic Medium" charset="0"/>
                <a:sym typeface="Symbol" pitchFamily="18" charset="2"/>
              </a:rPr>
              <a:t> must be true</a:t>
            </a:r>
            <a:endParaRPr lang="en-US" sz="2400" dirty="0">
              <a:solidFill>
                <a:srgbClr val="0070C0"/>
              </a:solidFill>
              <a:latin typeface="Franklin Gothic Medium"/>
              <a:cs typeface="Franklin Gothic Medium"/>
            </a:endParaRPr>
          </a:p>
        </p:txBody>
      </p:sp>
    </p:spTree>
    <p:extLst>
      <p:ext uri="{BB962C8B-B14F-4D97-AF65-F5344CB8AC3E}">
        <p14:creationId xmlns:p14="http://schemas.microsoft.com/office/powerpoint/2010/main" val="5225036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Propositional Inference Rules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462844" y="1082706"/>
            <a:ext cx="8534400" cy="4680890"/>
          </a:xfrm>
        </p:spPr>
        <p:txBody>
          <a:bodyPr/>
          <a:lstStyle/>
          <a:p>
            <a:pPr marL="0" indent="0">
              <a:buNone/>
            </a:pPr>
            <a:r>
              <a:rPr lang="en-US" sz="2600" dirty="0"/>
              <a:t>Two inference rules per binary connective,</a:t>
            </a:r>
            <a:br>
              <a:rPr lang="en-US" sz="2600" dirty="0"/>
            </a:br>
            <a:r>
              <a:rPr lang="en-US" sz="2600" dirty="0"/>
              <a:t>one to </a:t>
            </a:r>
            <a:r>
              <a:rPr lang="en-US" sz="2600" dirty="0">
                <a:solidFill>
                  <a:srgbClr val="C00000"/>
                </a:solidFill>
              </a:rPr>
              <a:t>eliminate</a:t>
            </a:r>
            <a:r>
              <a:rPr lang="en-US" sz="2600" dirty="0"/>
              <a:t> it and one to </a:t>
            </a:r>
            <a:r>
              <a:rPr lang="en-US" sz="2600" dirty="0">
                <a:solidFill>
                  <a:srgbClr val="C00000"/>
                </a:solidFill>
              </a:rPr>
              <a:t>introduce</a:t>
            </a:r>
            <a:r>
              <a:rPr lang="en-US" sz="2600" dirty="0"/>
              <a:t> it</a:t>
            </a:r>
          </a:p>
        </p:txBody>
      </p:sp>
      <p:sp>
        <p:nvSpPr>
          <p:cNvPr id="15367" name="TextBox 6"/>
          <p:cNvSpPr txBox="1">
            <a:spLocks noChangeArrowheads="1"/>
          </p:cNvSpPr>
          <p:nvPr/>
        </p:nvSpPr>
        <p:spPr bwMode="auto">
          <a:xfrm>
            <a:off x="1730376" y="2046464"/>
            <a:ext cx="135005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9pPr>
          </a:lstStyle>
          <a:p>
            <a:pPr algn="ctr" eaLnBrk="1" hangingPunct="1"/>
            <a:r>
              <a:rPr lang="en-US" sz="3200" u="sng" dirty="0">
                <a:latin typeface="Calibri" pitchFamily="34" charset="0"/>
              </a:rPr>
              <a:t>  A </a:t>
            </a:r>
            <a:r>
              <a:rPr lang="en-US" sz="3200" u="sng" dirty="0">
                <a:latin typeface="Calibri" pitchFamily="34" charset="0"/>
                <a:sym typeface="Symbol" pitchFamily="18" charset="2"/>
              </a:rPr>
              <a:t> B</a:t>
            </a:r>
            <a:r>
              <a:rPr lang="en-US" sz="3200" u="sng" dirty="0">
                <a:latin typeface="Calibri" pitchFamily="34" charset="0"/>
              </a:rPr>
              <a:t> </a:t>
            </a:r>
            <a:endParaRPr lang="en-US" sz="3200" u="sng" dirty="0">
              <a:latin typeface="Calibri" pitchFamily="34" charset="0"/>
              <a:sym typeface="Symbol" pitchFamily="18" charset="2"/>
            </a:endParaRPr>
          </a:p>
          <a:p>
            <a:pPr algn="ctr" eaLnBrk="1" hangingPunct="1"/>
            <a:r>
              <a:rPr lang="en-US" sz="3200" dirty="0">
                <a:latin typeface="Calibri" pitchFamily="34" charset="0"/>
                <a:sym typeface="Symbol" pitchFamily="18" charset="2"/>
              </a:rPr>
              <a:t>∴ A, B</a:t>
            </a:r>
          </a:p>
        </p:txBody>
      </p:sp>
      <p:sp>
        <p:nvSpPr>
          <p:cNvPr id="15368" name="TextBox 7"/>
          <p:cNvSpPr txBox="1">
            <a:spLocks noChangeArrowheads="1"/>
          </p:cNvSpPr>
          <p:nvPr/>
        </p:nvSpPr>
        <p:spPr bwMode="auto">
          <a:xfrm>
            <a:off x="5292477" y="2075773"/>
            <a:ext cx="1492716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9pPr>
          </a:lstStyle>
          <a:p>
            <a:pPr algn="ctr" eaLnBrk="1" hangingPunct="1"/>
            <a:r>
              <a:rPr lang="en-US" sz="3200" u="sng" dirty="0">
                <a:latin typeface="Calibri" pitchFamily="34" charset="0"/>
              </a:rPr>
              <a:t>   A ; B   </a:t>
            </a:r>
            <a:endParaRPr lang="en-US" sz="3200" u="sng" dirty="0">
              <a:latin typeface="Calibri" pitchFamily="34" charset="0"/>
              <a:sym typeface="Symbol" pitchFamily="18" charset="2"/>
            </a:endParaRPr>
          </a:p>
          <a:p>
            <a:pPr algn="ctr" eaLnBrk="1" hangingPunct="1"/>
            <a:r>
              <a:rPr lang="en-US" sz="3200" dirty="0">
                <a:latin typeface="Calibri" pitchFamily="34" charset="0"/>
                <a:sym typeface="Symbol" pitchFamily="18" charset="2"/>
              </a:rPr>
              <a:t>∴ </a:t>
            </a:r>
            <a:r>
              <a:rPr lang="en-US" sz="3200" dirty="0">
                <a:latin typeface="Calibri" pitchFamily="34" charset="0"/>
              </a:rPr>
              <a:t>A </a:t>
            </a:r>
            <a:r>
              <a:rPr lang="en-US" sz="3200" dirty="0">
                <a:latin typeface="Calibri" pitchFamily="34" charset="0"/>
                <a:sym typeface="Symbol" pitchFamily="18" charset="2"/>
              </a:rPr>
              <a:t> B </a:t>
            </a:r>
          </a:p>
        </p:txBody>
      </p:sp>
      <p:sp>
        <p:nvSpPr>
          <p:cNvPr id="15369" name="TextBox 8"/>
          <p:cNvSpPr txBox="1">
            <a:spLocks noChangeArrowheads="1"/>
          </p:cNvSpPr>
          <p:nvPr/>
        </p:nvSpPr>
        <p:spPr bwMode="auto">
          <a:xfrm>
            <a:off x="5291132" y="3307992"/>
            <a:ext cx="2988122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9pPr>
          </a:lstStyle>
          <a:p>
            <a:pPr algn="ctr" eaLnBrk="1" hangingPunct="1"/>
            <a:r>
              <a:rPr lang="en-US" sz="3200" u="sng" dirty="0">
                <a:latin typeface="Calibri" pitchFamily="34" charset="0"/>
              </a:rPr>
              <a:t>            A              </a:t>
            </a:r>
            <a:r>
              <a:rPr lang="en-US" sz="3200" u="sng" dirty="0">
                <a:solidFill>
                  <a:schemeClr val="bg1"/>
                </a:solidFill>
                <a:latin typeface="Calibri" pitchFamily="34" charset="0"/>
              </a:rPr>
              <a:t>x</a:t>
            </a:r>
            <a:r>
              <a:rPr lang="en-US" sz="3200" u="sng" dirty="0">
                <a:latin typeface="Calibri" pitchFamily="34" charset="0"/>
              </a:rPr>
              <a:t>   </a:t>
            </a:r>
            <a:endParaRPr lang="en-US" sz="3200" u="sng" dirty="0">
              <a:latin typeface="Calibri" pitchFamily="34" charset="0"/>
              <a:sym typeface="Symbol" pitchFamily="18" charset="2"/>
            </a:endParaRPr>
          </a:p>
          <a:p>
            <a:pPr algn="ctr" eaLnBrk="1" hangingPunct="1"/>
            <a:r>
              <a:rPr lang="en-US" sz="3200" dirty="0">
                <a:latin typeface="Calibri" pitchFamily="34" charset="0"/>
                <a:sym typeface="Symbol" pitchFamily="18" charset="2"/>
              </a:rPr>
              <a:t>∴ A  B, B  A</a:t>
            </a:r>
          </a:p>
        </p:txBody>
      </p:sp>
      <p:sp>
        <p:nvSpPr>
          <p:cNvPr id="15371" name="TextBox 10"/>
          <p:cNvSpPr txBox="1">
            <a:spLocks noChangeArrowheads="1"/>
          </p:cNvSpPr>
          <p:nvPr/>
        </p:nvSpPr>
        <p:spPr bwMode="auto">
          <a:xfrm>
            <a:off x="1761264" y="4715140"/>
            <a:ext cx="1863011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9pPr>
          </a:lstStyle>
          <a:p>
            <a:pPr algn="ctr" eaLnBrk="1" hangingPunct="1"/>
            <a:r>
              <a:rPr lang="en-US" sz="3200" u="sng" dirty="0">
                <a:latin typeface="Calibri" pitchFamily="34" charset="0"/>
              </a:rPr>
              <a:t> A ; A </a:t>
            </a:r>
            <a:r>
              <a:rPr lang="en-US" sz="3200" u="sng" dirty="0">
                <a:latin typeface="Calibri" pitchFamily="34" charset="0"/>
                <a:sym typeface="Symbol" pitchFamily="18" charset="2"/>
              </a:rPr>
              <a:t> B</a:t>
            </a:r>
          </a:p>
          <a:p>
            <a:pPr algn="ctr" eaLnBrk="1" hangingPunct="1"/>
            <a:r>
              <a:rPr lang="en-US" sz="3200" dirty="0">
                <a:latin typeface="Calibri" pitchFamily="34" charset="0"/>
                <a:sym typeface="Symbol" pitchFamily="18" charset="2"/>
              </a:rPr>
              <a:t>∴  B</a:t>
            </a:r>
          </a:p>
        </p:txBody>
      </p:sp>
      <p:sp>
        <p:nvSpPr>
          <p:cNvPr id="15372" name="TextBox 11"/>
          <p:cNvSpPr txBox="1">
            <a:spLocks noChangeArrowheads="1"/>
          </p:cNvSpPr>
          <p:nvPr/>
        </p:nvSpPr>
        <p:spPr bwMode="auto">
          <a:xfrm>
            <a:off x="5955961" y="4713274"/>
            <a:ext cx="1694696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9pPr>
          </a:lstStyle>
          <a:p>
            <a:pPr algn="ctr" eaLnBrk="1" hangingPunct="1"/>
            <a:r>
              <a:rPr lang="en-US" sz="3200" u="sng" dirty="0">
                <a:latin typeface="Calibri" pitchFamily="34" charset="0"/>
              </a:rPr>
              <a:t>   A </a:t>
            </a:r>
            <a:r>
              <a:rPr lang="en-US" sz="3200" u="sng" dirty="0">
                <a:latin typeface="Calibri" pitchFamily="34" charset="0"/>
                <a:sym typeface="Symbol" pitchFamily="18" charset="2"/>
              </a:rPr>
              <a:t> B  </a:t>
            </a:r>
          </a:p>
          <a:p>
            <a:pPr algn="ctr" eaLnBrk="1" hangingPunct="1"/>
            <a:r>
              <a:rPr lang="en-US" sz="3200" dirty="0">
                <a:latin typeface="Calibri" pitchFamily="34" charset="0"/>
                <a:sym typeface="Symbol" pitchFamily="18" charset="2"/>
              </a:rPr>
              <a:t>∴ </a:t>
            </a:r>
            <a:r>
              <a:rPr lang="en-US" sz="3200" dirty="0">
                <a:latin typeface="Calibri" pitchFamily="34" charset="0"/>
              </a:rPr>
              <a:t>A </a:t>
            </a:r>
            <a:r>
              <a:rPr lang="en-US" sz="3200" dirty="0">
                <a:latin typeface="Calibri" pitchFamily="34" charset="0"/>
                <a:sym typeface="Symbol" pitchFamily="18" charset="2"/>
              </a:rPr>
              <a:t> B</a:t>
            </a:r>
          </a:p>
        </p:txBody>
      </p:sp>
      <p:sp>
        <p:nvSpPr>
          <p:cNvPr id="14" name="Freeform 13"/>
          <p:cNvSpPr/>
          <p:nvPr/>
        </p:nvSpPr>
        <p:spPr>
          <a:xfrm>
            <a:off x="6053650" y="4631965"/>
            <a:ext cx="1882775" cy="1239837"/>
          </a:xfrm>
          <a:custGeom>
            <a:avLst/>
            <a:gdLst>
              <a:gd name="connsiteX0" fmla="*/ 36038 w 1882859"/>
              <a:gd name="connsiteY0" fmla="*/ 328329 h 1239128"/>
              <a:gd name="connsiteX1" fmla="*/ 144896 w 1882859"/>
              <a:gd name="connsiteY1" fmla="*/ 1014129 h 1239128"/>
              <a:gd name="connsiteX2" fmla="*/ 1059296 w 1882859"/>
              <a:gd name="connsiteY2" fmla="*/ 1231843 h 1239128"/>
              <a:gd name="connsiteX3" fmla="*/ 1864838 w 1882859"/>
              <a:gd name="connsiteY3" fmla="*/ 796415 h 1239128"/>
              <a:gd name="connsiteX4" fmla="*/ 1527381 w 1882859"/>
              <a:gd name="connsiteY4" fmla="*/ 241243 h 1239128"/>
              <a:gd name="connsiteX5" fmla="*/ 493238 w 1882859"/>
              <a:gd name="connsiteY5" fmla="*/ 1758 h 1239128"/>
              <a:gd name="connsiteX6" fmla="*/ 36038 w 1882859"/>
              <a:gd name="connsiteY6" fmla="*/ 328329 h 1239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2859" h="1239128">
                <a:moveTo>
                  <a:pt x="36038" y="328329"/>
                </a:moveTo>
                <a:cubicBezTo>
                  <a:pt x="-22019" y="497057"/>
                  <a:pt x="-25647" y="863543"/>
                  <a:pt x="144896" y="1014129"/>
                </a:cubicBezTo>
                <a:cubicBezTo>
                  <a:pt x="315439" y="1164715"/>
                  <a:pt x="772639" y="1268129"/>
                  <a:pt x="1059296" y="1231843"/>
                </a:cubicBezTo>
                <a:cubicBezTo>
                  <a:pt x="1345953" y="1195557"/>
                  <a:pt x="1786824" y="961515"/>
                  <a:pt x="1864838" y="796415"/>
                </a:cubicBezTo>
                <a:cubicBezTo>
                  <a:pt x="1942852" y="631315"/>
                  <a:pt x="1755981" y="373686"/>
                  <a:pt x="1527381" y="241243"/>
                </a:cubicBezTo>
                <a:cubicBezTo>
                  <a:pt x="1298781" y="108800"/>
                  <a:pt x="739981" y="-16385"/>
                  <a:pt x="493238" y="1758"/>
                </a:cubicBezTo>
                <a:cubicBezTo>
                  <a:pt x="246495" y="19901"/>
                  <a:pt x="94095" y="159601"/>
                  <a:pt x="36038" y="328329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5794064" y="5899308"/>
            <a:ext cx="2580835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rgbClr val="C00000"/>
                </a:solidFill>
                <a:latin typeface="+mj-lt"/>
              </a:rPr>
              <a:t>Not like other rules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892341" y="2376132"/>
            <a:ext cx="914400" cy="296333"/>
          </a:xfrm>
          <a:prstGeom prst="roundRect">
            <a:avLst/>
          </a:prstGeom>
          <a:noFill/>
          <a:ln w="38100">
            <a:solidFill>
              <a:schemeClr val="bg1">
                <a:lumMod val="65000"/>
              </a:schemeClr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err="1"/>
              <a:t>Elim</a:t>
            </a:r>
            <a:r>
              <a:rPr lang="en-US" dirty="0"/>
              <a:t>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∧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4471988" y="2433003"/>
            <a:ext cx="914400" cy="296333"/>
          </a:xfrm>
          <a:prstGeom prst="roundRect">
            <a:avLst/>
          </a:prstGeom>
          <a:noFill/>
          <a:ln w="38100">
            <a:solidFill>
              <a:schemeClr val="bg1">
                <a:lumMod val="65000"/>
              </a:schemeClr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Intro 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∧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911208" y="3339890"/>
            <a:ext cx="2827445" cy="1077218"/>
            <a:chOff x="911208" y="3339890"/>
            <a:chExt cx="2827445" cy="1077218"/>
          </a:xfrm>
        </p:grpSpPr>
        <p:sp>
          <p:nvSpPr>
            <p:cNvPr id="15370" name="TextBox 9"/>
            <p:cNvSpPr txBox="1">
              <a:spLocks noChangeArrowheads="1"/>
            </p:cNvSpPr>
            <p:nvPr/>
          </p:nvSpPr>
          <p:spPr bwMode="auto">
            <a:xfrm>
              <a:off x="1740990" y="3339890"/>
              <a:ext cx="1997663" cy="1077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9pPr>
            </a:lstStyle>
            <a:p>
              <a:pPr algn="ctr" eaLnBrk="1" hangingPunct="1"/>
              <a:r>
                <a:rPr lang="en-US" sz="3200" u="sng" dirty="0">
                  <a:latin typeface="Calibri" pitchFamily="34" charset="0"/>
                  <a:sym typeface="Symbol" pitchFamily="18" charset="2"/>
                </a:rPr>
                <a:t> A  B ; A</a:t>
              </a:r>
            </a:p>
            <a:p>
              <a:pPr algn="ctr" eaLnBrk="1" hangingPunct="1"/>
              <a:r>
                <a:rPr lang="en-US" sz="3200" dirty="0">
                  <a:latin typeface="Calibri" pitchFamily="34" charset="0"/>
                  <a:sym typeface="Symbol" pitchFamily="18" charset="2"/>
                </a:rPr>
                <a:t>∴ B</a:t>
              </a: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911208" y="3654856"/>
              <a:ext cx="914400" cy="296333"/>
            </a:xfrm>
            <a:prstGeom prst="round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Elim</a:t>
              </a:r>
              <a:r>
                <a:rPr lang="en-US" dirty="0"/>
                <a:t> </a:t>
              </a:r>
              <a:r>
                <a:rPr lang="en-US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∨</a:t>
              </a:r>
              <a:endParaRPr lang="en-US" dirty="0"/>
            </a:p>
          </p:txBody>
        </p:sp>
      </p:grpSp>
      <p:sp>
        <p:nvSpPr>
          <p:cNvPr id="18" name="Rounded Rectangle 17"/>
          <p:cNvSpPr/>
          <p:nvPr/>
        </p:nvSpPr>
        <p:spPr>
          <a:xfrm>
            <a:off x="4456643" y="3656202"/>
            <a:ext cx="914400" cy="296333"/>
          </a:xfrm>
          <a:prstGeom prst="roundRect">
            <a:avLst/>
          </a:prstGeom>
          <a:noFill/>
          <a:ln w="38100">
            <a:solidFill>
              <a:schemeClr val="bg1">
                <a:lumMod val="65000"/>
              </a:schemeClr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Intro 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∨</a:t>
            </a: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228600" y="5032562"/>
            <a:ext cx="1597007" cy="296333"/>
          </a:xfrm>
          <a:prstGeom prst="roundRect">
            <a:avLst/>
          </a:prstGeom>
          <a:noFill/>
          <a:ln w="38100">
            <a:solidFill>
              <a:schemeClr val="bg1">
                <a:lumMod val="65000"/>
              </a:schemeClr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Modus Ponens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4441828" y="5035923"/>
            <a:ext cx="1597007" cy="296334"/>
          </a:xfrm>
          <a:prstGeom prst="roundRect">
            <a:avLst/>
          </a:prstGeom>
          <a:noFill/>
          <a:ln w="38100">
            <a:solidFill>
              <a:schemeClr val="bg1">
                <a:lumMod val="65000"/>
              </a:schemeClr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Direct Proof</a:t>
            </a:r>
          </a:p>
        </p:txBody>
      </p:sp>
    </p:spTree>
    <p:extLst>
      <p:ext uri="{BB962C8B-B14F-4D97-AF65-F5344CB8AC3E}">
        <p14:creationId xmlns:p14="http://schemas.microsoft.com/office/powerpoint/2010/main" val="3849101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3957" y="1221582"/>
            <a:ext cx="8229600" cy="731396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sz="2800" dirty="0"/>
              <a:t>Show that </a:t>
            </a:r>
            <a:r>
              <a:rPr lang="en-US" sz="2800" dirty="0">
                <a:solidFill>
                  <a:srgbClr val="C00000"/>
                </a:solidFill>
              </a:rPr>
              <a:t>r</a:t>
            </a:r>
            <a:r>
              <a:rPr lang="en-US" sz="2800" dirty="0"/>
              <a:t> follows from</a:t>
            </a:r>
            <a:r>
              <a:rPr lang="en-US" sz="2800" dirty="0">
                <a:solidFill>
                  <a:srgbClr val="C00000"/>
                </a:solidFill>
              </a:rPr>
              <a:t> p</a:t>
            </a:r>
            <a:r>
              <a:rPr lang="en-US" sz="2800" dirty="0"/>
              <a:t>,</a:t>
            </a:r>
            <a:r>
              <a:rPr lang="en-US" sz="2800" dirty="0">
                <a:solidFill>
                  <a:srgbClr val="C00000"/>
                </a:solidFill>
              </a:rPr>
              <a:t> p </a:t>
            </a:r>
            <a:r>
              <a:rPr lang="en-US" sz="2800" dirty="0">
                <a:solidFill>
                  <a:srgbClr val="C00000"/>
                </a:solidFill>
                <a:sym typeface="Symbol"/>
              </a:rPr>
              <a:t> q</a:t>
            </a:r>
            <a:r>
              <a:rPr lang="en-US" sz="2800" dirty="0">
                <a:sym typeface="Symbol"/>
              </a:rPr>
              <a:t> and</a:t>
            </a:r>
            <a:r>
              <a:rPr lang="en-US" sz="2800" dirty="0">
                <a:solidFill>
                  <a:srgbClr val="C00000"/>
                </a:solidFill>
              </a:rPr>
              <a:t> (p </a:t>
            </a:r>
            <a:r>
              <a:rPr lang="en-US" sz="28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/>
              </a:rPr>
              <a:t>∧ </a:t>
            </a:r>
            <a:r>
              <a:rPr lang="en-US" sz="2800" dirty="0">
                <a:solidFill>
                  <a:srgbClr val="C00000"/>
                </a:solidFill>
                <a:sym typeface="Symbol"/>
              </a:rPr>
              <a:t>q)</a:t>
            </a:r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en-US" sz="2800" dirty="0">
                <a:solidFill>
                  <a:srgbClr val="C00000"/>
                </a:solidFill>
                <a:sym typeface="Symbol"/>
              </a:rPr>
              <a:t> r</a:t>
            </a:r>
          </a:p>
        </p:txBody>
      </p:sp>
      <p:sp>
        <p:nvSpPr>
          <p:cNvPr id="7" name="TextBox 10"/>
          <p:cNvSpPr txBox="1">
            <a:spLocks noChangeArrowheads="1"/>
          </p:cNvSpPr>
          <p:nvPr/>
        </p:nvSpPr>
        <p:spPr bwMode="auto">
          <a:xfrm>
            <a:off x="7286257" y="1909578"/>
            <a:ext cx="1763624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9pPr>
          </a:lstStyle>
          <a:p>
            <a:pPr algn="ctr" eaLnBrk="1" hangingPunct="1"/>
            <a:r>
              <a:rPr lang="en-US" sz="3200" u="sng" dirty="0">
                <a:latin typeface="Calibri" pitchFamily="34" charset="0"/>
              </a:rPr>
              <a:t>A ; A </a:t>
            </a:r>
            <a:r>
              <a:rPr lang="en-US" sz="3200" u="sng" dirty="0">
                <a:latin typeface="Calibri" pitchFamily="34" charset="0"/>
                <a:sym typeface="Symbol" pitchFamily="18" charset="2"/>
              </a:rPr>
              <a:t> B</a:t>
            </a:r>
          </a:p>
          <a:p>
            <a:pPr algn="ctr" eaLnBrk="1" hangingPunct="1"/>
            <a:r>
              <a:rPr lang="en-US" sz="3200" dirty="0">
                <a:latin typeface="Calibri" pitchFamily="34" charset="0"/>
                <a:sym typeface="Symbol" pitchFamily="18" charset="2"/>
              </a:rPr>
              <a:t>∴  B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216334" y="1773460"/>
            <a:ext cx="599626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Franklin Gothic Medium"/>
                <a:cs typeface="Franklin Gothic Medium"/>
              </a:rPr>
              <a:t>How To Start:</a:t>
            </a:r>
          </a:p>
          <a:p>
            <a:r>
              <a:rPr lang="en-US" sz="2400" dirty="0">
                <a:latin typeface="Franklin Gothic Medium"/>
                <a:cs typeface="Franklin Gothic Medium"/>
              </a:rPr>
              <a:t>	We have givens, find the ones that go </a:t>
            </a:r>
          </a:p>
          <a:p>
            <a:r>
              <a:rPr lang="en-US" sz="2400" dirty="0">
                <a:latin typeface="Franklin Gothic Medium"/>
                <a:cs typeface="Franklin Gothic Medium"/>
              </a:rPr>
              <a:t>	together and use them.  Now, treat new</a:t>
            </a:r>
          </a:p>
          <a:p>
            <a:r>
              <a:rPr lang="en-US" sz="2400" dirty="0">
                <a:latin typeface="Franklin Gothic Medium"/>
                <a:cs typeface="Franklin Gothic Medium"/>
              </a:rPr>
              <a:t>	things as givens, and repeat.</a:t>
            </a:r>
          </a:p>
        </p:txBody>
      </p:sp>
      <p:sp>
        <p:nvSpPr>
          <p:cNvPr id="23" name="TextBox 6"/>
          <p:cNvSpPr txBox="1">
            <a:spLocks noChangeArrowheads="1"/>
          </p:cNvSpPr>
          <p:nvPr/>
        </p:nvSpPr>
        <p:spPr bwMode="auto">
          <a:xfrm>
            <a:off x="7493927" y="3318200"/>
            <a:ext cx="135005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9pPr>
          </a:lstStyle>
          <a:p>
            <a:pPr algn="ctr" eaLnBrk="1" hangingPunct="1"/>
            <a:r>
              <a:rPr lang="en-US" sz="3200" u="sng" dirty="0">
                <a:latin typeface="Calibri" pitchFamily="34" charset="0"/>
              </a:rPr>
              <a:t>  A </a:t>
            </a:r>
            <a:r>
              <a:rPr lang="en-US" sz="3200" u="sng" dirty="0">
                <a:latin typeface="Calibri" pitchFamily="34" charset="0"/>
                <a:sym typeface="Symbol" pitchFamily="18" charset="2"/>
              </a:rPr>
              <a:t> B</a:t>
            </a:r>
            <a:r>
              <a:rPr lang="en-US" sz="3200" u="sng" dirty="0">
                <a:latin typeface="Calibri" pitchFamily="34" charset="0"/>
              </a:rPr>
              <a:t> </a:t>
            </a:r>
            <a:endParaRPr lang="en-US" sz="3200" u="sng" dirty="0">
              <a:latin typeface="Calibri" pitchFamily="34" charset="0"/>
              <a:sym typeface="Symbol" pitchFamily="18" charset="2"/>
            </a:endParaRPr>
          </a:p>
          <a:p>
            <a:pPr algn="ctr" eaLnBrk="1" hangingPunct="1"/>
            <a:r>
              <a:rPr lang="en-US" sz="3200" dirty="0">
                <a:latin typeface="Calibri" pitchFamily="34" charset="0"/>
                <a:sym typeface="Symbol" pitchFamily="18" charset="2"/>
              </a:rPr>
              <a:t>∴ A, B</a:t>
            </a:r>
          </a:p>
        </p:txBody>
      </p:sp>
      <p:sp>
        <p:nvSpPr>
          <p:cNvPr id="24" name="TextBox 7"/>
          <p:cNvSpPr txBox="1">
            <a:spLocks noChangeArrowheads="1"/>
          </p:cNvSpPr>
          <p:nvPr/>
        </p:nvSpPr>
        <p:spPr bwMode="auto">
          <a:xfrm>
            <a:off x="7347171" y="5257282"/>
            <a:ext cx="1492716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9pPr>
          </a:lstStyle>
          <a:p>
            <a:pPr algn="ctr" eaLnBrk="1" hangingPunct="1"/>
            <a:r>
              <a:rPr lang="en-US" sz="3200" u="sng" dirty="0">
                <a:latin typeface="Calibri" pitchFamily="34" charset="0"/>
              </a:rPr>
              <a:t>   A ; B   </a:t>
            </a:r>
            <a:endParaRPr lang="en-US" sz="3200" u="sng" dirty="0">
              <a:latin typeface="Calibri" pitchFamily="34" charset="0"/>
              <a:sym typeface="Symbol" pitchFamily="18" charset="2"/>
            </a:endParaRPr>
          </a:p>
          <a:p>
            <a:pPr algn="ctr" eaLnBrk="1" hangingPunct="1"/>
            <a:r>
              <a:rPr lang="en-US" sz="3200" dirty="0">
                <a:latin typeface="Calibri" pitchFamily="34" charset="0"/>
                <a:sym typeface="Symbol" pitchFamily="18" charset="2"/>
              </a:rPr>
              <a:t>∴ </a:t>
            </a:r>
            <a:r>
              <a:rPr lang="en-US" sz="3200" dirty="0">
                <a:latin typeface="Calibri" pitchFamily="34" charset="0"/>
              </a:rPr>
              <a:t>A </a:t>
            </a:r>
            <a:r>
              <a:rPr lang="en-US" sz="3200" dirty="0">
                <a:latin typeface="Calibri" pitchFamily="34" charset="0"/>
                <a:sym typeface="Symbol" pitchFamily="18" charset="2"/>
              </a:rPr>
              <a:t> B </a:t>
            </a:r>
          </a:p>
        </p:txBody>
      </p:sp>
    </p:spTree>
    <p:extLst>
      <p:ext uri="{BB962C8B-B14F-4D97-AF65-F5344CB8AC3E}">
        <p14:creationId xmlns:p14="http://schemas.microsoft.com/office/powerpoint/2010/main" val="122777929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3957" y="1221582"/>
                <a:ext cx="8229600" cy="731396"/>
              </a:xfrm>
            </p:spPr>
            <p:txBody>
              <a:bodyPr/>
              <a:lstStyle/>
              <a:p>
                <a:pPr marL="0" indent="0">
                  <a:buNone/>
                  <a:defRPr/>
                </a:pPr>
                <a:r>
                  <a:rPr lang="en-US" sz="2800" dirty="0"/>
                  <a:t>Show that </a:t>
                </a:r>
                <a14:m>
                  <m:oMath xmlns:m="http://schemas.openxmlformats.org/officeDocument/2006/math">
                    <m:r>
                      <a:rPr lang="en-US" sz="2800" b="1" i="1">
                        <a:solidFill>
                          <a:srgbClr val="C00000"/>
                        </a:solidFill>
                        <a:latin typeface="Cambria Math" charset="0"/>
                      </a:rPr>
                      <m:t>𝒓</m:t>
                    </m:r>
                  </m:oMath>
                </a14:m>
                <a:r>
                  <a:rPr lang="en-US" sz="2800" dirty="0"/>
                  <a:t> follows from</a:t>
                </a:r>
                <a14:m>
                  <m:oMath xmlns:m="http://schemas.openxmlformats.org/officeDocument/2006/math">
                    <m:r>
                      <a:rPr lang="en-US" sz="2800" b="0" i="0" smtClean="0">
                        <a:solidFill>
                          <a:srgbClr val="C00000"/>
                        </a:solidFill>
                        <a:latin typeface="Cambria Math" charset="0"/>
                      </a:rPr>
                      <m:t> </m:t>
                    </m:r>
                    <m:r>
                      <a:rPr lang="en-US" sz="2800" b="1" i="1">
                        <a:solidFill>
                          <a:srgbClr val="C00000"/>
                        </a:solidFill>
                        <a:latin typeface="Cambria Math" charset="0"/>
                      </a:rPr>
                      <m:t>𝒑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charset="0"/>
                      </a:rPr>
                      <m:t>, </m:t>
                    </m:r>
                    <m:r>
                      <a:rPr lang="en-US" sz="2800" b="1" i="1">
                        <a:solidFill>
                          <a:srgbClr val="C00000"/>
                        </a:solidFill>
                        <a:latin typeface="Cambria Math" charset="0"/>
                      </a:rPr>
                      <m:t>𝒑</m:t>
                    </m:r>
                    <m:r>
                      <a:rPr lang="en-US" sz="2800" b="1" i="1">
                        <a:solidFill>
                          <a:srgbClr val="C00000"/>
                        </a:solidFill>
                        <a:latin typeface="Cambria Math" charset="0"/>
                      </a:rPr>
                      <m:t>→</m:t>
                    </m:r>
                    <m:r>
                      <a:rPr lang="en-US" sz="2800" b="1" i="1">
                        <a:solidFill>
                          <a:srgbClr val="C00000"/>
                        </a:solidFill>
                        <a:latin typeface="Cambria Math" charset="0"/>
                      </a:rPr>
                      <m:t>𝒒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charset="0"/>
                      </a:rPr>
                      <m:t>,</m:t>
                    </m:r>
                  </m:oMath>
                </a14:m>
                <a:r>
                  <a:rPr lang="en-US" sz="2800" dirty="0">
                    <a:sym typeface="Symbol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800" b="1" i="1">
                        <a:solidFill>
                          <a:srgbClr val="C00000"/>
                        </a:solidFill>
                        <a:latin typeface="Cambria Math" charset="0"/>
                      </a:rPr>
                      <m:t>𝒑</m:t>
                    </m:r>
                    <m:r>
                      <a:rPr lang="en-US" sz="2800" b="1" i="1" smtClean="0">
                        <a:solidFill>
                          <a:srgbClr val="C00000"/>
                        </a:solidFill>
                        <a:latin typeface="Cambria Math" charset="0"/>
                      </a:rPr>
                      <m:t>∧</m:t>
                    </m:r>
                    <m:r>
                      <a:rPr lang="en-US" sz="2800" b="1" i="1" smtClean="0">
                        <a:solidFill>
                          <a:srgbClr val="C00000"/>
                        </a:solidFill>
                        <a:latin typeface="Cambria Math" charset="0"/>
                      </a:rPr>
                      <m:t>𝒒</m:t>
                    </m:r>
                    <m:r>
                      <a:rPr lang="en-US" sz="2800" b="1" i="1">
                        <a:solidFill>
                          <a:srgbClr val="C00000"/>
                        </a:solidFill>
                        <a:latin typeface="Cambria Math" charset="0"/>
                      </a:rPr>
                      <m:t>→</m:t>
                    </m:r>
                    <m:r>
                      <a:rPr lang="en-US" sz="2800" b="1" i="1" smtClean="0">
                        <a:solidFill>
                          <a:srgbClr val="C00000"/>
                        </a:solidFill>
                        <a:latin typeface="Cambria Math" charset="0"/>
                      </a:rPr>
                      <m:t>𝒓</m:t>
                    </m:r>
                  </m:oMath>
                </a14:m>
                <a:endParaRPr lang="en-US" sz="2800" b="1" dirty="0">
                  <a:solidFill>
                    <a:srgbClr val="C00000"/>
                  </a:solidFill>
                  <a:sym typeface="Symbol"/>
                </a:endParaRPr>
              </a:p>
              <a:p>
                <a:pPr>
                  <a:defRPr/>
                </a:pPr>
                <a:endParaRPr lang="en-US" dirty="0">
                  <a:sym typeface="Symbol"/>
                </a:endParaRPr>
              </a:p>
              <a:p>
                <a:pPr marL="457200" lvl="1">
                  <a:buFont typeface="Arial" charset="0"/>
                  <a:buNone/>
                  <a:defRPr/>
                </a:pPr>
                <a:r>
                  <a:rPr lang="en-US" dirty="0">
                    <a:sym typeface="Symbol"/>
                  </a:rPr>
                  <a:t>	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3957" y="1221582"/>
                <a:ext cx="8229600" cy="731396"/>
              </a:xfrm>
              <a:blipFill rotWithShape="0">
                <a:blip r:embed="rId2"/>
                <a:stretch>
                  <a:fillRect l="-1481" t="-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33229417"/>
                  </p:ext>
                </p:extLst>
              </p:nvPr>
            </p:nvGraphicFramePr>
            <p:xfrm>
              <a:off x="4972241" y="1824605"/>
              <a:ext cx="5169504" cy="31089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7327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1075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885472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1.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𝒑</m:t>
                                </m:r>
                              </m:oMath>
                            </m:oMathPara>
                          </a14:m>
                          <a:endParaRPr lang="en-US" sz="2800" b="1" dirty="0">
                            <a:solidFill>
                              <a:schemeClr val="tx1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  <a:sym typeface="Symbol"/>
                            </a:rPr>
                            <a:t>Given</a:t>
                          </a:r>
                          <a:endParaRPr lang="en-US" sz="2800" b="0" dirty="0">
                            <a:solidFill>
                              <a:schemeClr val="tx1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2.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𝒑</m:t>
                                </m:r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→</m:t>
                                </m:r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𝒒</m:t>
                                </m:r>
                              </m:oMath>
                            </m:oMathPara>
                          </a14:m>
                          <a:endParaRPr lang="en-US" sz="2800" b="1" dirty="0">
                            <a:solidFill>
                              <a:schemeClr val="tx1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Given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3.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𝒒</m:t>
                                </m:r>
                              </m:oMath>
                            </m:oMathPara>
                          </a14:m>
                          <a:endParaRPr lang="en-US" sz="2800" b="1" dirty="0">
                            <a:solidFill>
                              <a:schemeClr val="tx1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MP:</a:t>
                          </a:r>
                          <a:r>
                            <a:rPr lang="en-US" sz="2800" b="0" baseline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 1, 2</a:t>
                          </a:r>
                          <a:endParaRPr lang="en-US" sz="2800" b="0" dirty="0">
                            <a:solidFill>
                              <a:schemeClr val="tx1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4.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𝒑</m:t>
                                </m:r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∧</m:t>
                                </m:r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𝒒</m:t>
                                </m:r>
                              </m:oMath>
                            </m:oMathPara>
                          </a14:m>
                          <a:endParaRPr lang="en-US" sz="2800" b="1" dirty="0">
                            <a:solidFill>
                              <a:schemeClr val="tx1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Intro </a:t>
                          </a:r>
                          <a:r>
                            <a:rPr lang="en-US" sz="2800" u="none" dirty="0"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  <a:sym typeface="Symbol" pitchFamily="18" charset="2"/>
                            </a:rPr>
                            <a:t>: 1, 3</a:t>
                          </a:r>
                          <a:endParaRPr lang="en-US" sz="2800" b="0" u="none" dirty="0">
                            <a:solidFill>
                              <a:schemeClr val="tx1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5.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</a:rPr>
                                  <m:t>𝒑</m:t>
                                </m:r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</a:rPr>
                                  <m:t>∧</m:t>
                                </m:r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</a:rPr>
                                  <m:t>𝒒</m:t>
                                </m:r>
                                <m:r>
                                  <a:rPr lang="en-US" sz="2800" b="1" i="1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</a:rPr>
                                  <m:t>→</m:t>
                                </m:r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</a:rPr>
                                  <m:t>𝒓</m:t>
                                </m:r>
                              </m:oMath>
                            </m:oMathPara>
                          </a14:m>
                          <a:endParaRPr lang="en-US" sz="2800" b="1" dirty="0">
                            <a:solidFill>
                              <a:srgbClr val="C00000"/>
                            </a:solidFill>
                            <a:sym typeface="Symbol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Given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6.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𝒓</m:t>
                                </m:r>
                              </m:oMath>
                            </m:oMathPara>
                          </a14:m>
                          <a:endParaRPr lang="en-US" sz="2800" b="1" i="1" dirty="0">
                            <a:solidFill>
                              <a:srgbClr val="C0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MP: 4, 5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33229417"/>
                  </p:ext>
                </p:extLst>
              </p:nvPr>
            </p:nvGraphicFramePr>
            <p:xfrm>
              <a:off x="4972241" y="1824605"/>
              <a:ext cx="5169504" cy="31089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73278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000"/>
                        </a:ext>
                      </a:extLst>
                    </a:gridCol>
                    <a:gridCol w="1710754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001"/>
                        </a:ext>
                      </a:extLst>
                    </a:gridCol>
                    <a:gridCol w="2885472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002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 smtClean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1.</a:t>
                          </a:r>
                          <a:endParaRPr lang="en-US" sz="2800" b="0" dirty="0">
                            <a:solidFill>
                              <a:schemeClr val="tx1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l="-33452" t="-10588" r="-168683" b="-5341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800" b="0" dirty="0" smtClean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  <a:sym typeface="Symbol"/>
                            </a:rPr>
                            <a:t>Given</a:t>
                          </a:r>
                          <a:endParaRPr lang="en-US" sz="2800" b="0" dirty="0">
                            <a:solidFill>
                              <a:schemeClr val="tx1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0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 smtClean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2.</a:t>
                          </a:r>
                          <a:endParaRPr lang="en-US" sz="2800" b="0" dirty="0">
                            <a:solidFill>
                              <a:schemeClr val="tx1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l="-33452" t="-110588" r="-168683" b="-4341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800" b="0" dirty="0" smtClean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Given</a:t>
                          </a:r>
                          <a:endParaRPr lang="en-US" sz="2800" b="0" dirty="0">
                            <a:solidFill>
                              <a:schemeClr val="tx1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1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 smtClean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3.</a:t>
                          </a:r>
                          <a:endParaRPr lang="en-US" sz="2800" b="0" dirty="0">
                            <a:solidFill>
                              <a:schemeClr val="tx1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l="-33452" t="-208140" r="-168683" b="-3290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800" b="0" dirty="0" smtClean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MP:</a:t>
                          </a:r>
                          <a:r>
                            <a:rPr lang="en-US" sz="2800" b="0" baseline="0" dirty="0" smtClean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 1, 2</a:t>
                          </a:r>
                          <a:endParaRPr lang="en-US" sz="2800" b="0" dirty="0">
                            <a:solidFill>
                              <a:schemeClr val="tx1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2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 smtClean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4.</a:t>
                          </a:r>
                          <a:endParaRPr lang="en-US" sz="2800" b="0" dirty="0">
                            <a:solidFill>
                              <a:schemeClr val="tx1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l="-33452" t="-311765" r="-168683" b="-23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800" b="0" dirty="0" smtClean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Intro </a:t>
                          </a:r>
                          <a:r>
                            <a:rPr lang="en-US" sz="2800" u="none" dirty="0" smtClean="0"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  <a:sym typeface="Symbol" pitchFamily="18" charset="2"/>
                            </a:rPr>
                            <a:t>: 1, 3</a:t>
                          </a:r>
                          <a:endParaRPr lang="en-US" sz="2800" b="0" u="none" dirty="0">
                            <a:solidFill>
                              <a:schemeClr val="tx1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3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 smtClean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5.</a:t>
                          </a:r>
                          <a:endParaRPr lang="en-US" sz="2800" b="0" dirty="0">
                            <a:solidFill>
                              <a:schemeClr val="tx1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l="-33452" t="-411765" r="-168683" b="-13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800" b="0" dirty="0" smtClean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Given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4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 smtClean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6.</a:t>
                          </a:r>
                          <a:endParaRPr lang="en-US" sz="2800" b="0" dirty="0">
                            <a:solidFill>
                              <a:schemeClr val="tx1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l="-33452" t="-511765" r="-168683" b="-3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800" b="0" dirty="0" smtClean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MP: 4, 5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5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5" name="Straight Connector 4"/>
          <p:cNvCxnSpPr/>
          <p:nvPr/>
        </p:nvCxnSpPr>
        <p:spPr>
          <a:xfrm>
            <a:off x="1045032" y="5100923"/>
            <a:ext cx="1538806" cy="0"/>
          </a:xfrm>
          <a:prstGeom prst="line">
            <a:avLst/>
          </a:prstGeom>
          <a:ln w="635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1681249" y="4998993"/>
                <a:ext cx="49084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1" i="1">
                          <a:solidFill>
                            <a:srgbClr val="C00000"/>
                          </a:solidFill>
                          <a:latin typeface="Cambria Math" charset="0"/>
                          <a:ea typeface="Franklin Gothic Medium" charset="0"/>
                          <a:cs typeface="Franklin Gothic Medium" charset="0"/>
                        </a:rPr>
                        <m:t>𝒒</m:t>
                      </m:r>
                    </m:oMath>
                  </m:oMathPara>
                </a14:m>
                <a:endParaRPr lang="en-US" sz="2800" b="1" dirty="0">
                  <a:latin typeface="Franklin Gothic Medium" charset="0"/>
                  <a:ea typeface="Franklin Gothic Medium" charset="0"/>
                  <a:cs typeface="Franklin Gothic Medium" charset="0"/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1249" y="4998993"/>
                <a:ext cx="490840" cy="52322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363512" y="5037433"/>
                <a:ext cx="815067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1" i="1">
                        <a:solidFill>
                          <a:srgbClr val="C00000"/>
                        </a:solidFill>
                        <a:latin typeface="Cambria Math" charset="0"/>
                        <a:ea typeface="Franklin Gothic Medium" charset="0"/>
                        <a:cs typeface="Franklin Gothic Medium" charset="0"/>
                      </a:rPr>
                      <m:t>𝒑</m:t>
                    </m:r>
                  </m:oMath>
                </a14:m>
                <a:r>
                  <a:rPr lang="en-US" sz="2800" dirty="0"/>
                  <a:t>   </a:t>
                </a:r>
                <a:r>
                  <a:rPr lang="en-US" sz="2800" dirty="0">
                    <a:solidFill>
                      <a:srgbClr val="C00000"/>
                    </a:solidFill>
                  </a:rPr>
                  <a:t>;</a:t>
                </a: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512" y="5037433"/>
                <a:ext cx="815067" cy="523220"/>
              </a:xfrm>
              <a:prstGeom prst="rect">
                <a:avLst/>
              </a:prstGeom>
              <a:blipFill rotWithShape="0">
                <a:blip r:embed="rId5"/>
                <a:stretch>
                  <a:fillRect t="-10465" r="-6767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/>
          <p:cNvCxnSpPr/>
          <p:nvPr/>
        </p:nvCxnSpPr>
        <p:spPr>
          <a:xfrm>
            <a:off x="363512" y="5591133"/>
            <a:ext cx="2220326" cy="0"/>
          </a:xfrm>
          <a:prstGeom prst="line">
            <a:avLst/>
          </a:prstGeom>
          <a:ln w="635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946094" y="5542018"/>
                <a:ext cx="1471857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C00000"/>
                          </a:solidFill>
                          <a:latin typeface="Cambria Math" charset="0"/>
                          <a:ea typeface="Franklin Gothic Medium" charset="0"/>
                          <a:cs typeface="Franklin Gothic Medium" charset="0"/>
                        </a:rPr>
                        <m:t>𝒑</m:t>
                      </m:r>
                      <m:r>
                        <a:rPr lang="en-US" sz="2800" b="1" i="1" smtClean="0">
                          <a:solidFill>
                            <a:srgbClr val="C00000"/>
                          </a:solidFill>
                          <a:latin typeface="Cambria Math" charset="0"/>
                          <a:ea typeface="Franklin Gothic Medium" charset="0"/>
                          <a:cs typeface="Franklin Gothic Medium" charset="0"/>
                        </a:rPr>
                        <m:t>∧</m:t>
                      </m:r>
                      <m:r>
                        <a:rPr lang="en-US" sz="2800" b="1" i="1" smtClean="0">
                          <a:solidFill>
                            <a:srgbClr val="C00000"/>
                          </a:solidFill>
                          <a:latin typeface="Cambria Math" charset="0"/>
                          <a:ea typeface="Franklin Gothic Medium" charset="0"/>
                          <a:cs typeface="Franklin Gothic Medium" charset="0"/>
                        </a:rPr>
                        <m:t>𝒒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Franklin Gothic Medium" charset="0"/>
                          <a:cs typeface="Franklin Gothic Medium" charset="0"/>
                        </a:rPr>
                        <m:t>    ;</m:t>
                      </m:r>
                    </m:oMath>
                  </m:oMathPara>
                </a14:m>
                <a:endParaRPr lang="en-US" sz="2800" dirty="0">
                  <a:latin typeface="Franklin Gothic Medium" charset="0"/>
                  <a:ea typeface="Franklin Gothic Medium" charset="0"/>
                  <a:cs typeface="Franklin Gothic Medium" charset="0"/>
                </a:endParaRP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6094" y="5542018"/>
                <a:ext cx="1471857" cy="52322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2951588" y="5536588"/>
                <a:ext cx="177003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>
                          <a:solidFill>
                            <a:srgbClr val="C00000"/>
                          </a:solidFill>
                          <a:latin typeface="Cambria Math" charset="0"/>
                        </a:rPr>
                        <m:t>𝒑</m:t>
                      </m:r>
                      <m:r>
                        <a:rPr lang="en-US" sz="2800" b="1" i="1">
                          <a:solidFill>
                            <a:srgbClr val="C00000"/>
                          </a:solidFill>
                          <a:latin typeface="Cambria Math" charset="0"/>
                        </a:rPr>
                        <m:t>∧</m:t>
                      </m:r>
                      <m:r>
                        <a:rPr lang="en-US" sz="2800" b="1" i="1">
                          <a:solidFill>
                            <a:srgbClr val="C00000"/>
                          </a:solidFill>
                          <a:latin typeface="Cambria Math" charset="0"/>
                        </a:rPr>
                        <m:t>𝒒</m:t>
                      </m:r>
                      <m:r>
                        <a:rPr lang="en-US" sz="2800" b="1" i="1">
                          <a:solidFill>
                            <a:srgbClr val="C00000"/>
                          </a:solidFill>
                          <a:latin typeface="Cambria Math" charset="0"/>
                        </a:rPr>
                        <m:t>→</m:t>
                      </m:r>
                      <m:r>
                        <a:rPr lang="en-US" sz="2800" b="1" i="1">
                          <a:solidFill>
                            <a:srgbClr val="C00000"/>
                          </a:solidFill>
                          <a:latin typeface="Cambria Math" charset="0"/>
                        </a:rPr>
                        <m:t>𝒓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1588" y="5536588"/>
                <a:ext cx="1770035" cy="52322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Connector 10"/>
          <p:cNvCxnSpPr/>
          <p:nvPr/>
        </p:nvCxnSpPr>
        <p:spPr>
          <a:xfrm>
            <a:off x="946094" y="6059808"/>
            <a:ext cx="3732955" cy="0"/>
          </a:xfrm>
          <a:prstGeom prst="line">
            <a:avLst/>
          </a:prstGeom>
          <a:ln w="635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2601752" y="5977193"/>
                <a:ext cx="46679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1" i="1">
                          <a:solidFill>
                            <a:srgbClr val="C00000"/>
                          </a:solidFill>
                          <a:latin typeface="Cambria Math" charset="0"/>
                          <a:ea typeface="Franklin Gothic Medium" charset="0"/>
                          <a:cs typeface="Franklin Gothic Medium" charset="0"/>
                        </a:rPr>
                        <m:t>𝒓</m:t>
                      </m:r>
                    </m:oMath>
                  </m:oMathPara>
                </a14:m>
                <a:endParaRPr lang="en-US" sz="2800" b="1" i="1" dirty="0">
                  <a:solidFill>
                    <a:srgbClr val="C00000"/>
                  </a:solidFill>
                  <a:latin typeface="Franklin Gothic Medium" charset="0"/>
                  <a:ea typeface="Franklin Gothic Medium" charset="0"/>
                  <a:cs typeface="Franklin Gothic Medium" charset="0"/>
                </a:endParaRPr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1752" y="5977193"/>
                <a:ext cx="466794" cy="52322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/>
          <p:cNvSpPr/>
          <p:nvPr/>
        </p:nvSpPr>
        <p:spPr>
          <a:xfrm>
            <a:off x="2546451" y="4827959"/>
            <a:ext cx="6158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Franklin Gothic Medium" charset="0"/>
                <a:ea typeface="Franklin Gothic Medium" charset="0"/>
                <a:cs typeface="Franklin Gothic Medium" charset="0"/>
                <a:sym typeface="Symbol"/>
              </a:rPr>
              <a:t>MP</a:t>
            </a:r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2503925" y="5312706"/>
            <a:ext cx="10599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Franklin Gothic Medium" charset="0"/>
                <a:ea typeface="Franklin Gothic Medium" charset="0"/>
                <a:cs typeface="Franklin Gothic Medium" charset="0"/>
              </a:rPr>
              <a:t>Intro </a:t>
            </a:r>
            <a:r>
              <a:rPr lang="en-US" sz="2400" dirty="0">
                <a:latin typeface="Franklin Gothic Medium" charset="0"/>
                <a:ea typeface="Franklin Gothic Medium" charset="0"/>
                <a:cs typeface="Franklin Gothic Medium" charset="0"/>
                <a:sym typeface="Symbol" pitchFamily="18" charset="2"/>
              </a:rPr>
              <a:t></a:t>
            </a:r>
            <a:endParaRPr lang="en-US" sz="2400" dirty="0"/>
          </a:p>
        </p:txBody>
      </p:sp>
      <p:sp>
        <p:nvSpPr>
          <p:cNvPr id="15" name="Rectangle 14"/>
          <p:cNvSpPr/>
          <p:nvPr/>
        </p:nvSpPr>
        <p:spPr>
          <a:xfrm>
            <a:off x="4596812" y="5798198"/>
            <a:ext cx="6158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Franklin Gothic Medium" charset="0"/>
                <a:ea typeface="Franklin Gothic Medium" charset="0"/>
                <a:cs typeface="Franklin Gothic Medium" charset="0"/>
                <a:sym typeface="Symbol"/>
              </a:rPr>
              <a:t>MP</a:t>
            </a:r>
            <a:endParaRPr 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515294" y="2550060"/>
            <a:ext cx="422184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5923"/>
                </a:solidFill>
                <a:latin typeface="Franklin Gothic Medium"/>
                <a:cs typeface="Franklin Gothic Medium"/>
              </a:rPr>
              <a:t>Two visuals of the same proof.</a:t>
            </a:r>
          </a:p>
          <a:p>
            <a:r>
              <a:rPr lang="en-US" sz="2400" dirty="0">
                <a:solidFill>
                  <a:srgbClr val="005923"/>
                </a:solidFill>
                <a:latin typeface="Franklin Gothic Medium"/>
                <a:cs typeface="Franklin Gothic Medium"/>
              </a:rPr>
              <a:t>We will use the top one, but if the bottom one helps you think about it, that’s great!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395170" y="4543267"/>
                <a:ext cx="235962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1"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C00000"/>
                          </a:solidFill>
                          <a:latin typeface="Cambria Math" charset="0"/>
                          <a:ea typeface="Franklin Gothic Medium" charset="0"/>
                          <a:cs typeface="Franklin Gothic Medium" charset="0"/>
                        </a:rPr>
                        <m:t>𝒑</m:t>
                      </m:r>
                      <m:r>
                        <a:rPr lang="en-US" sz="2800" b="1" i="1" smtClean="0">
                          <a:solidFill>
                            <a:srgbClr val="C00000"/>
                          </a:solidFill>
                          <a:latin typeface="Cambria Math" charset="0"/>
                          <a:ea typeface="Franklin Gothic Medium" charset="0"/>
                          <a:cs typeface="Franklin Gothic Medium" charset="0"/>
                        </a:rPr>
                        <m:t>  ;  </m:t>
                      </m:r>
                      <m:r>
                        <a:rPr lang="en-US" sz="2800" b="1" i="1">
                          <a:solidFill>
                            <a:srgbClr val="C00000"/>
                          </a:solidFill>
                          <a:latin typeface="Cambria Math" charset="0"/>
                          <a:ea typeface="Franklin Gothic Medium" charset="0"/>
                          <a:cs typeface="Franklin Gothic Medium" charset="0"/>
                        </a:rPr>
                        <m:t>𝒑</m:t>
                      </m:r>
                      <m:r>
                        <a:rPr lang="en-US" sz="2800" b="1" i="1">
                          <a:solidFill>
                            <a:srgbClr val="C00000"/>
                          </a:solidFill>
                          <a:latin typeface="Cambria Math" charset="0"/>
                          <a:ea typeface="Franklin Gothic Medium" charset="0"/>
                          <a:cs typeface="Franklin Gothic Medium" charset="0"/>
                        </a:rPr>
                        <m:t>→</m:t>
                      </m:r>
                      <m:r>
                        <a:rPr lang="en-US" sz="2800" b="1" i="1">
                          <a:solidFill>
                            <a:srgbClr val="C00000"/>
                          </a:solidFill>
                          <a:latin typeface="Cambria Math" charset="0"/>
                          <a:ea typeface="Franklin Gothic Medium" charset="0"/>
                          <a:cs typeface="Franklin Gothic Medium" charset="0"/>
                        </a:rPr>
                        <m:t>𝒒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170" y="4543267"/>
                <a:ext cx="2359620" cy="523220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9805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942226"/>
            <a:ext cx="8229600" cy="731396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sz="2800" dirty="0"/>
              <a:t>Prove that </a:t>
            </a:r>
            <a:r>
              <a:rPr lang="en-US" sz="2800" dirty="0">
                <a:solidFill>
                  <a:srgbClr val="C00000"/>
                </a:solidFill>
                <a:sym typeface="Symbol"/>
              </a:rPr>
              <a:t></a:t>
            </a:r>
            <a:r>
              <a:rPr lang="en-US" sz="2800" dirty="0">
                <a:solidFill>
                  <a:srgbClr val="C00000"/>
                </a:solidFill>
              </a:rPr>
              <a:t>r</a:t>
            </a:r>
            <a:r>
              <a:rPr lang="en-US" sz="2800" dirty="0"/>
              <a:t> follows from </a:t>
            </a:r>
            <a:r>
              <a:rPr lang="en-US" sz="2800" dirty="0">
                <a:solidFill>
                  <a:srgbClr val="C00000"/>
                </a:solidFill>
              </a:rPr>
              <a:t>p </a:t>
            </a:r>
            <a:r>
              <a:rPr lang="en-US" sz="2800" dirty="0">
                <a:solidFill>
                  <a:srgbClr val="C00000"/>
                </a:solidFill>
                <a:latin typeface="Calibri" charset="0"/>
                <a:ea typeface="MS PGothic" charset="0"/>
                <a:sym typeface="Symbol" charset="0"/>
              </a:rPr>
              <a:t> </a:t>
            </a:r>
            <a:r>
              <a:rPr lang="en-US" sz="2800" dirty="0">
                <a:solidFill>
                  <a:srgbClr val="C00000"/>
                </a:solidFill>
                <a:sym typeface="Symbol" charset="0"/>
              </a:rPr>
              <a:t>s</a:t>
            </a:r>
            <a:r>
              <a:rPr lang="en-US" sz="2800" dirty="0"/>
              <a:t>, </a:t>
            </a:r>
            <a:r>
              <a:rPr lang="en-US" sz="2800" dirty="0">
                <a:solidFill>
                  <a:srgbClr val="C00000"/>
                </a:solidFill>
              </a:rPr>
              <a:t>q </a:t>
            </a:r>
            <a:r>
              <a:rPr lang="en-US" sz="2800" dirty="0">
                <a:solidFill>
                  <a:srgbClr val="C00000"/>
                </a:solidFill>
                <a:sym typeface="Symbol"/>
              </a:rPr>
              <a:t> r</a:t>
            </a:r>
            <a:r>
              <a:rPr lang="en-US" sz="2800" dirty="0">
                <a:sym typeface="Symbol"/>
              </a:rPr>
              <a:t>,</a:t>
            </a:r>
            <a:r>
              <a:rPr lang="en-US" sz="2800" dirty="0">
                <a:solidFill>
                  <a:srgbClr val="7F0018"/>
                </a:solidFill>
                <a:sym typeface="Symbol"/>
              </a:rPr>
              <a:t> </a:t>
            </a:r>
            <a:r>
              <a:rPr lang="en-US" sz="2800" dirty="0">
                <a:sym typeface="Symbol"/>
              </a:rPr>
              <a:t>and </a:t>
            </a:r>
            <a:r>
              <a:rPr lang="en-US" sz="2800" dirty="0">
                <a:solidFill>
                  <a:srgbClr val="C00000"/>
                </a:solidFill>
                <a:sym typeface="Symbol"/>
              </a:rPr>
              <a:t>s</a:t>
            </a:r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en-US" sz="2800" dirty="0">
                <a:solidFill>
                  <a:srgbClr val="C00000"/>
                </a:solidFill>
                <a:latin typeface="Calibri" pitchFamily="34" charset="0"/>
                <a:sym typeface="Symbol" pitchFamily="18" charset="2"/>
              </a:rPr>
              <a:t> </a:t>
            </a:r>
            <a:r>
              <a:rPr lang="en-US" sz="2800" dirty="0">
                <a:solidFill>
                  <a:srgbClr val="C00000"/>
                </a:solidFill>
                <a:sym typeface="Symbol"/>
              </a:rPr>
              <a:t>q</a:t>
            </a:r>
            <a:r>
              <a:rPr lang="en-US" sz="2800" dirty="0">
                <a:sym typeface="Symbol"/>
              </a:rPr>
              <a:t>.</a:t>
            </a:r>
            <a:endParaRPr lang="en-US" sz="2800" dirty="0">
              <a:solidFill>
                <a:srgbClr val="7F0018"/>
              </a:solidFill>
              <a:sym typeface="Symbol"/>
            </a:endParaRPr>
          </a:p>
          <a:p>
            <a:pPr>
              <a:defRPr/>
            </a:pPr>
            <a:endParaRPr lang="en-US" dirty="0">
              <a:sym typeface="Symbol"/>
            </a:endParaRPr>
          </a:p>
          <a:p>
            <a:pPr marL="457200" lvl="1">
              <a:buFont typeface="Arial" charset="0"/>
              <a:buNone/>
              <a:defRPr/>
            </a:pPr>
            <a:r>
              <a:rPr lang="en-US" dirty="0">
                <a:sym typeface="Symbol"/>
              </a:rPr>
              <a:t>	</a:t>
            </a:r>
            <a:endParaRPr lang="en-US" dirty="0"/>
          </a:p>
        </p:txBody>
      </p:sp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96646917"/>
                  </p:ext>
                </p:extLst>
              </p:nvPr>
            </p:nvGraphicFramePr>
            <p:xfrm>
              <a:off x="262127" y="1568573"/>
              <a:ext cx="5888102" cy="46634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7343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1075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403918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 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dirty="0"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dirty="0"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1.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𝒑</m:t>
                                </m:r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∧</m:t>
                                </m:r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𝒔</m:t>
                                </m:r>
                              </m:oMath>
                            </m:oMathPara>
                          </a14:m>
                          <a:endParaRPr lang="en-US" sz="2800" b="1" i="1" dirty="0">
                            <a:solidFill>
                              <a:srgbClr val="C0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Given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2.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𝒒</m:t>
                                </m:r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→¬</m:t>
                                </m:r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𝒓</m:t>
                                </m:r>
                              </m:oMath>
                            </m:oMathPara>
                          </a14:m>
                          <a:endParaRPr lang="en-US" sz="2800" b="1" dirty="0">
                            <a:solidFill>
                              <a:srgbClr val="C0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Given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3.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¬</m:t>
                                </m:r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𝒔</m:t>
                                </m:r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∨</m:t>
                                </m:r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𝒒</m:t>
                                </m:r>
                              </m:oMath>
                            </m:oMathPara>
                          </a14:m>
                          <a:endParaRPr lang="en-US" sz="2800" b="1" i="1" dirty="0">
                            <a:solidFill>
                              <a:srgbClr val="C0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Given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800" b="0" dirty="0">
                            <a:solidFill>
                              <a:srgbClr val="FF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800" b="1" i="1" dirty="0">
                            <a:solidFill>
                              <a:srgbClr val="FF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dirty="0">
                            <a:solidFill>
                              <a:srgbClr val="FF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800" b="0" dirty="0">
                            <a:solidFill>
                              <a:srgbClr val="FF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800" b="1" i="1" dirty="0">
                            <a:solidFill>
                              <a:srgbClr val="FF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dirty="0">
                            <a:solidFill>
                              <a:srgbClr val="FF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endParaRPr lang="en-US" sz="2800" b="0" dirty="0">
                            <a:solidFill>
                              <a:schemeClr val="tx1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800" b="1" i="1" dirty="0">
                            <a:solidFill>
                              <a:srgbClr val="C0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b="0" dirty="0">
                            <a:solidFill>
                              <a:schemeClr val="tx1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endParaRPr lang="en-US" sz="2800" b="0" dirty="0">
                            <a:solidFill>
                              <a:schemeClr val="tx1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800" b="1" i="1" dirty="0">
                            <a:solidFill>
                              <a:srgbClr val="C0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b="0" dirty="0">
                            <a:solidFill>
                              <a:schemeClr val="tx1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rgbClr val="FF0000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20.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¬</m:t>
                                </m:r>
                                <m:r>
                                  <a:rPr lang="en-US" sz="2800" b="1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𝒓</m:t>
                                </m:r>
                              </m:oMath>
                            </m:oMathPara>
                          </a14:m>
                          <a:endParaRPr lang="en-US" sz="2800" b="1" i="1" dirty="0">
                            <a:solidFill>
                              <a:srgbClr val="FF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b="0" dirty="0">
                            <a:solidFill>
                              <a:schemeClr val="tx1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96646917"/>
                  </p:ext>
                </p:extLst>
              </p:nvPr>
            </p:nvGraphicFramePr>
            <p:xfrm>
              <a:off x="262127" y="1568573"/>
              <a:ext cx="5888102" cy="46634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73430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000"/>
                        </a:ext>
                      </a:extLst>
                    </a:gridCol>
                    <a:gridCol w="1710754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001"/>
                        </a:ext>
                      </a:extLst>
                    </a:gridCol>
                    <a:gridCol w="3403918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002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 smtClean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 </a:t>
                          </a:r>
                          <a:endParaRPr lang="en-US" sz="2800" b="0" dirty="0">
                            <a:solidFill>
                              <a:schemeClr val="tx1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dirty="0"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dirty="0"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0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b="0" dirty="0" smtClean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1.</a:t>
                          </a:r>
                          <a:endParaRPr lang="en-US" sz="2800" b="0" dirty="0" smtClean="0">
                            <a:solidFill>
                              <a:schemeClr val="tx1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44840" t="-100000" r="-198932" b="-7341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 smtClean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Given</a:t>
                          </a:r>
                          <a:endParaRPr lang="en-US" sz="2800" dirty="0">
                            <a:solidFill>
                              <a:schemeClr val="tx1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2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 smtClean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2.</a:t>
                          </a:r>
                          <a:endParaRPr lang="en-US" sz="2800" b="0" dirty="0">
                            <a:solidFill>
                              <a:schemeClr val="tx1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44840" t="-200000" r="-198932" b="-6341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 smtClean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Given</a:t>
                          </a:r>
                          <a:endParaRPr lang="en-US" sz="2800" dirty="0">
                            <a:solidFill>
                              <a:schemeClr val="tx1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51816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 smtClean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3.</a:t>
                          </a:r>
                          <a:endParaRPr lang="en-US" sz="2800" b="0" dirty="0">
                            <a:solidFill>
                              <a:schemeClr val="tx1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44840" t="-300000" r="-198932" b="-5341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 smtClean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Given</a:t>
                          </a:r>
                          <a:endParaRPr lang="en-US" sz="2800" b="0" dirty="0" smtClean="0">
                            <a:solidFill>
                              <a:schemeClr val="tx1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518160"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800" b="0" dirty="0" smtClean="0">
                            <a:solidFill>
                              <a:srgbClr val="FF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800" b="1" i="1" dirty="0" smtClean="0">
                            <a:solidFill>
                              <a:srgbClr val="FF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dirty="0">
                            <a:solidFill>
                              <a:srgbClr val="FF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518160"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800" b="0" dirty="0" smtClean="0">
                            <a:solidFill>
                              <a:srgbClr val="FF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800" b="1" i="1" dirty="0" smtClean="0">
                            <a:solidFill>
                              <a:srgbClr val="FF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dirty="0">
                            <a:solidFill>
                              <a:srgbClr val="FF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3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l"/>
                          <a:endParaRPr lang="en-US" sz="2800" b="0" dirty="0">
                            <a:solidFill>
                              <a:schemeClr val="tx1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800" b="1" i="1" dirty="0" smtClean="0">
                            <a:solidFill>
                              <a:srgbClr val="C0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b="0" dirty="0">
                            <a:solidFill>
                              <a:schemeClr val="tx1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4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l"/>
                          <a:endParaRPr lang="en-US" sz="2800" b="0" dirty="0">
                            <a:solidFill>
                              <a:schemeClr val="tx1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800" b="1" i="1" dirty="0" smtClean="0">
                            <a:solidFill>
                              <a:srgbClr val="C0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b="0" dirty="0">
                            <a:solidFill>
                              <a:schemeClr val="tx1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6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 smtClean="0">
                              <a:solidFill>
                                <a:srgbClr val="FF0000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20.</a:t>
                          </a:r>
                          <a:endParaRPr lang="en-US" sz="2800" b="0" dirty="0">
                            <a:solidFill>
                              <a:srgbClr val="FF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44840" t="-801176" r="-198932" b="-3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b="0" dirty="0" smtClean="0">
                            <a:solidFill>
                              <a:schemeClr val="tx1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8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1156" y="5669115"/>
            <a:ext cx="743776" cy="75597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863590" y="5801126"/>
            <a:ext cx="291388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u="sng" dirty="0">
                <a:solidFill>
                  <a:srgbClr val="005923"/>
                </a:solidFill>
                <a:latin typeface="Franklin Gothic Medium"/>
                <a:cs typeface="Franklin Gothic Medium"/>
              </a:rPr>
              <a:t>Idea: Work backwards!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397923" y="2233242"/>
            <a:ext cx="350900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u="sng" dirty="0">
                <a:solidFill>
                  <a:srgbClr val="005923"/>
                </a:solidFill>
                <a:latin typeface="Franklin Gothic Medium"/>
                <a:cs typeface="Franklin Gothic Medium"/>
              </a:rPr>
              <a:t>First: Write down givens and goal</a:t>
            </a:r>
          </a:p>
        </p:txBody>
      </p:sp>
    </p:spTree>
    <p:extLst>
      <p:ext uri="{BB962C8B-B14F-4D97-AF65-F5344CB8AC3E}">
        <p14:creationId xmlns:p14="http://schemas.microsoft.com/office/powerpoint/2010/main" val="78571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942226"/>
            <a:ext cx="8229600" cy="731396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sz="2800" dirty="0"/>
              <a:t>Prove that </a:t>
            </a:r>
            <a:r>
              <a:rPr lang="en-US" sz="2800" dirty="0">
                <a:solidFill>
                  <a:srgbClr val="C00000"/>
                </a:solidFill>
                <a:sym typeface="Symbol"/>
              </a:rPr>
              <a:t></a:t>
            </a:r>
            <a:r>
              <a:rPr lang="en-US" sz="2800" dirty="0">
                <a:solidFill>
                  <a:srgbClr val="C00000"/>
                </a:solidFill>
              </a:rPr>
              <a:t>r</a:t>
            </a:r>
            <a:r>
              <a:rPr lang="en-US" sz="2800" dirty="0"/>
              <a:t> follows from </a:t>
            </a:r>
            <a:r>
              <a:rPr lang="en-US" sz="2800" dirty="0">
                <a:solidFill>
                  <a:srgbClr val="C00000"/>
                </a:solidFill>
              </a:rPr>
              <a:t>p </a:t>
            </a:r>
            <a:r>
              <a:rPr lang="en-US" sz="2800" dirty="0">
                <a:solidFill>
                  <a:srgbClr val="C00000"/>
                </a:solidFill>
                <a:latin typeface="Calibri" charset="0"/>
                <a:ea typeface="MS PGothic" charset="0"/>
                <a:sym typeface="Symbol" charset="0"/>
              </a:rPr>
              <a:t> </a:t>
            </a:r>
            <a:r>
              <a:rPr lang="en-US" sz="2800" dirty="0">
                <a:solidFill>
                  <a:srgbClr val="C00000"/>
                </a:solidFill>
                <a:sym typeface="Symbol" charset="0"/>
              </a:rPr>
              <a:t>s</a:t>
            </a:r>
            <a:r>
              <a:rPr lang="en-US" sz="2800" dirty="0"/>
              <a:t>, </a:t>
            </a:r>
            <a:r>
              <a:rPr lang="en-US" sz="2800" dirty="0">
                <a:solidFill>
                  <a:srgbClr val="C00000"/>
                </a:solidFill>
              </a:rPr>
              <a:t>q </a:t>
            </a:r>
            <a:r>
              <a:rPr lang="en-US" sz="2800" dirty="0">
                <a:solidFill>
                  <a:srgbClr val="C00000"/>
                </a:solidFill>
                <a:sym typeface="Symbol"/>
              </a:rPr>
              <a:t> r</a:t>
            </a:r>
            <a:r>
              <a:rPr lang="en-US" sz="2800" dirty="0">
                <a:sym typeface="Symbol"/>
              </a:rPr>
              <a:t>,</a:t>
            </a:r>
            <a:r>
              <a:rPr lang="en-US" sz="2800" dirty="0">
                <a:solidFill>
                  <a:srgbClr val="7F0018"/>
                </a:solidFill>
                <a:sym typeface="Symbol"/>
              </a:rPr>
              <a:t> </a:t>
            </a:r>
            <a:r>
              <a:rPr lang="en-US" sz="2800" dirty="0">
                <a:sym typeface="Symbol"/>
              </a:rPr>
              <a:t>and </a:t>
            </a:r>
            <a:r>
              <a:rPr lang="en-US" sz="2800" dirty="0">
                <a:solidFill>
                  <a:srgbClr val="C00000"/>
                </a:solidFill>
                <a:sym typeface="Symbol"/>
              </a:rPr>
              <a:t>s</a:t>
            </a:r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en-US" sz="2800" dirty="0">
                <a:solidFill>
                  <a:srgbClr val="C00000"/>
                </a:solidFill>
                <a:latin typeface="Calibri" pitchFamily="34" charset="0"/>
                <a:sym typeface="Symbol" pitchFamily="18" charset="2"/>
              </a:rPr>
              <a:t> </a:t>
            </a:r>
            <a:r>
              <a:rPr lang="en-US" sz="2800" dirty="0">
                <a:solidFill>
                  <a:srgbClr val="C00000"/>
                </a:solidFill>
                <a:sym typeface="Symbol"/>
              </a:rPr>
              <a:t>q</a:t>
            </a:r>
            <a:r>
              <a:rPr lang="en-US" sz="2800" dirty="0">
                <a:sym typeface="Symbol"/>
              </a:rPr>
              <a:t>.</a:t>
            </a:r>
            <a:endParaRPr lang="en-US" sz="2800" dirty="0">
              <a:solidFill>
                <a:srgbClr val="7F0018"/>
              </a:solidFill>
              <a:sym typeface="Symbol"/>
            </a:endParaRPr>
          </a:p>
          <a:p>
            <a:pPr>
              <a:defRPr/>
            </a:pPr>
            <a:endParaRPr lang="en-US" dirty="0">
              <a:sym typeface="Symbol"/>
            </a:endParaRPr>
          </a:p>
          <a:p>
            <a:pPr marL="457200" lvl="1">
              <a:buFont typeface="Arial" charset="0"/>
              <a:buNone/>
              <a:defRPr/>
            </a:pPr>
            <a:r>
              <a:rPr lang="en-US" dirty="0">
                <a:sym typeface="Symbol"/>
              </a:rPr>
              <a:t>	</a:t>
            </a:r>
            <a:endParaRPr lang="en-US" dirty="0"/>
          </a:p>
        </p:txBody>
      </p:sp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44767207"/>
                  </p:ext>
                </p:extLst>
              </p:nvPr>
            </p:nvGraphicFramePr>
            <p:xfrm>
              <a:off x="262127" y="1568573"/>
              <a:ext cx="5888102" cy="46634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7343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1075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403918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 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dirty="0"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dirty="0"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1.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𝒑</m:t>
                                </m:r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∧</m:t>
                                </m:r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𝒔</m:t>
                                </m:r>
                              </m:oMath>
                            </m:oMathPara>
                          </a14:m>
                          <a:endParaRPr lang="en-US" sz="2800" b="1" i="1" dirty="0">
                            <a:solidFill>
                              <a:srgbClr val="C0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Given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2.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𝒒</m:t>
                                </m:r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→¬</m:t>
                                </m:r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𝒓</m:t>
                                </m:r>
                              </m:oMath>
                            </m:oMathPara>
                          </a14:m>
                          <a:endParaRPr lang="en-US" sz="2800" b="1" dirty="0">
                            <a:solidFill>
                              <a:srgbClr val="C0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Given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3.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¬</m:t>
                                </m:r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𝒔</m:t>
                                </m:r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∨</m:t>
                                </m:r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𝒒</m:t>
                                </m:r>
                              </m:oMath>
                            </m:oMathPara>
                          </a14:m>
                          <a:endParaRPr lang="en-US" sz="2800" b="1" i="1" dirty="0">
                            <a:solidFill>
                              <a:srgbClr val="C0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Given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800" b="0" dirty="0">
                            <a:solidFill>
                              <a:srgbClr val="FF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800" b="1" i="1" dirty="0">
                            <a:solidFill>
                              <a:srgbClr val="FF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dirty="0">
                            <a:solidFill>
                              <a:srgbClr val="FF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800" b="0" dirty="0">
                            <a:solidFill>
                              <a:srgbClr val="FF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800" b="1" i="1" dirty="0">
                            <a:solidFill>
                              <a:srgbClr val="FF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dirty="0">
                            <a:solidFill>
                              <a:srgbClr val="FF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b="0" dirty="0">
                            <a:solidFill>
                              <a:schemeClr val="tx1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endParaRPr lang="en-US" sz="2800" b="0" dirty="0">
                            <a:solidFill>
                              <a:schemeClr val="tx1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800" b="1" i="1" dirty="0">
                            <a:solidFill>
                              <a:srgbClr val="C0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b="0" dirty="0">
                            <a:solidFill>
                              <a:schemeClr val="tx1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rgbClr val="FF0000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20.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¬</m:t>
                                </m:r>
                                <m:r>
                                  <a:rPr lang="en-US" sz="2800" b="1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𝒓</m:t>
                                </m:r>
                              </m:oMath>
                            </m:oMathPara>
                          </a14:m>
                          <a:endParaRPr lang="en-US" sz="2800" b="1" i="1" dirty="0">
                            <a:solidFill>
                              <a:srgbClr val="FF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rgbClr val="FF0000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MP: 2,</a:t>
                          </a:r>
                          <a:r>
                            <a:rPr lang="en-US" sz="2800" b="0" baseline="0" dirty="0">
                              <a:solidFill>
                                <a:srgbClr val="FF0000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 </a:t>
                          </a:r>
                          <a:r>
                            <a:rPr lang="en-US" sz="2800" b="0" dirty="0">
                              <a:solidFill>
                                <a:srgbClr val="FF0000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 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44767207"/>
                  </p:ext>
                </p:extLst>
              </p:nvPr>
            </p:nvGraphicFramePr>
            <p:xfrm>
              <a:off x="262127" y="1568573"/>
              <a:ext cx="5888102" cy="46634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73430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000"/>
                        </a:ext>
                      </a:extLst>
                    </a:gridCol>
                    <a:gridCol w="1710754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001"/>
                        </a:ext>
                      </a:extLst>
                    </a:gridCol>
                    <a:gridCol w="3403918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002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 smtClean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 </a:t>
                          </a:r>
                          <a:endParaRPr lang="en-US" sz="2800" b="0" dirty="0">
                            <a:solidFill>
                              <a:schemeClr val="tx1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dirty="0"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dirty="0"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0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b="0" dirty="0" smtClean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1.</a:t>
                          </a:r>
                          <a:endParaRPr lang="en-US" sz="2800" b="0" dirty="0" smtClean="0">
                            <a:solidFill>
                              <a:schemeClr val="tx1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44840" t="-100000" r="-198932" b="-7341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 smtClean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Given</a:t>
                          </a:r>
                          <a:endParaRPr lang="en-US" sz="2800" dirty="0">
                            <a:solidFill>
                              <a:schemeClr val="tx1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2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 smtClean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2.</a:t>
                          </a:r>
                          <a:endParaRPr lang="en-US" sz="2800" b="0" dirty="0">
                            <a:solidFill>
                              <a:schemeClr val="tx1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44840" t="-200000" r="-198932" b="-6341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 smtClean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Given</a:t>
                          </a:r>
                          <a:endParaRPr lang="en-US" sz="2800" dirty="0">
                            <a:solidFill>
                              <a:schemeClr val="tx1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51816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 smtClean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3.</a:t>
                          </a:r>
                          <a:endParaRPr lang="en-US" sz="2800" b="0" dirty="0">
                            <a:solidFill>
                              <a:schemeClr val="tx1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44840" t="-300000" r="-198932" b="-5341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 smtClean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Given</a:t>
                          </a:r>
                          <a:endParaRPr lang="en-US" sz="2800" b="0" dirty="0" smtClean="0">
                            <a:solidFill>
                              <a:schemeClr val="tx1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518160"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800" b="0" dirty="0" smtClean="0">
                            <a:solidFill>
                              <a:srgbClr val="FF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800" b="1" i="1" dirty="0" smtClean="0">
                            <a:solidFill>
                              <a:srgbClr val="FF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dirty="0">
                            <a:solidFill>
                              <a:srgbClr val="FF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518160"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800" b="0" dirty="0" smtClean="0">
                            <a:solidFill>
                              <a:srgbClr val="FF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800" b="1" i="1" dirty="0" smtClean="0">
                            <a:solidFill>
                              <a:srgbClr val="FF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dirty="0">
                            <a:solidFill>
                              <a:srgbClr val="FF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3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b="0" dirty="0">
                            <a:solidFill>
                              <a:schemeClr val="tx1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4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l"/>
                          <a:endParaRPr lang="en-US" sz="2800" b="0" dirty="0">
                            <a:solidFill>
                              <a:schemeClr val="tx1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800" b="1" i="1" dirty="0" smtClean="0">
                            <a:solidFill>
                              <a:srgbClr val="C0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b="0" dirty="0">
                            <a:solidFill>
                              <a:schemeClr val="tx1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6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 smtClean="0">
                              <a:solidFill>
                                <a:srgbClr val="FF0000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20.</a:t>
                          </a:r>
                          <a:endParaRPr lang="en-US" sz="2800" b="0" dirty="0">
                            <a:solidFill>
                              <a:srgbClr val="FF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44840" t="-801176" r="-198932" b="-3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 smtClean="0">
                              <a:solidFill>
                                <a:srgbClr val="FF0000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MP: </a:t>
                          </a:r>
                          <a:r>
                            <a:rPr lang="en-US" sz="2800" b="0" dirty="0" smtClean="0">
                              <a:solidFill>
                                <a:srgbClr val="FF0000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2,</a:t>
                          </a:r>
                          <a:r>
                            <a:rPr lang="en-US" sz="2800" b="0" baseline="0" dirty="0" smtClean="0">
                              <a:solidFill>
                                <a:srgbClr val="FF0000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 </a:t>
                          </a:r>
                          <a:r>
                            <a:rPr lang="en-US" sz="2800" b="0" dirty="0" smtClean="0">
                              <a:solidFill>
                                <a:srgbClr val="FF0000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 </a:t>
                          </a:r>
                          <a:endParaRPr lang="en-US" sz="2800" b="0" dirty="0" smtClean="0">
                            <a:solidFill>
                              <a:srgbClr val="FF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8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6996" y="5708870"/>
            <a:ext cx="695004" cy="774259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4670746" y="2933084"/>
            <a:ext cx="4438967" cy="2814721"/>
            <a:chOff x="4670746" y="2933084"/>
            <a:chExt cx="4438967" cy="2814721"/>
          </a:xfrm>
        </p:grpSpPr>
        <p:sp>
          <p:nvSpPr>
            <p:cNvPr id="8" name="TextBox 7"/>
            <p:cNvSpPr txBox="1"/>
            <p:nvPr/>
          </p:nvSpPr>
          <p:spPr>
            <a:xfrm>
              <a:off x="4696143" y="2933084"/>
              <a:ext cx="291388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b="1" u="sng" dirty="0">
                  <a:solidFill>
                    <a:srgbClr val="005923"/>
                  </a:solidFill>
                  <a:latin typeface="Franklin Gothic Medium"/>
                  <a:cs typeface="Franklin Gothic Medium"/>
                </a:rPr>
                <a:t>Idea: Work backwards!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/>
                <p:cNvSpPr/>
                <p:nvPr/>
              </p:nvSpPr>
              <p:spPr>
                <a:xfrm>
                  <a:off x="4696143" y="3398874"/>
                  <a:ext cx="4191981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000" dirty="0">
                      <a:solidFill>
                        <a:srgbClr val="005923"/>
                      </a:solidFill>
                      <a:latin typeface="Franklin Gothic Medium" charset="0"/>
                      <a:ea typeface="Franklin Gothic Medium" charset="0"/>
                      <a:cs typeface="Franklin Gothic Medium" charset="0"/>
                    </a:rPr>
                    <a:t>We want to eventually get </a:t>
                  </a:r>
                  <a14:m>
                    <m:oMath xmlns:m="http://schemas.openxmlformats.org/officeDocument/2006/math">
                      <m:r>
                        <a:rPr lang="en-US" sz="2000" b="1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Franklin Gothic Medium" charset="0"/>
                          <a:cs typeface="Franklin Gothic Medium" charset="0"/>
                          <a:sym typeface="Symbol"/>
                        </a:rPr>
                        <m:t></m:t>
                      </m:r>
                      <m:r>
                        <a:rPr lang="en-US" sz="2000" b="1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Franklin Gothic Medium" charset="0"/>
                          <a:cs typeface="Franklin Gothic Medium" charset="0"/>
                        </a:rPr>
                        <m:t>𝒓</m:t>
                      </m:r>
                    </m:oMath>
                  </a14:m>
                  <a:r>
                    <a:rPr lang="en-US" sz="2000" dirty="0">
                      <a:solidFill>
                        <a:srgbClr val="005923"/>
                      </a:solidFill>
                      <a:latin typeface="Franklin Gothic Medium" charset="0"/>
                      <a:ea typeface="Franklin Gothic Medium" charset="0"/>
                      <a:cs typeface="Franklin Gothic Medium" charset="0"/>
                    </a:rPr>
                    <a:t>.  How?</a:t>
                  </a:r>
                </a:p>
              </p:txBody>
            </p:sp>
          </mc:Choice>
          <mc:Fallback xmlns="">
            <p:sp>
              <p:nvSpPr>
                <p:cNvPr id="10" name="Rectangle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96143" y="3398874"/>
                  <a:ext cx="4191981" cy="40011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453" t="-9231" r="-727" b="-2769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4731261" y="3720963"/>
                  <a:ext cx="4378452" cy="16312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342900" indent="-342900">
                    <a:buFont typeface="Arial" charset="0"/>
                    <a:buChar char="•"/>
                  </a:pPr>
                  <a:r>
                    <a:rPr lang="en-US" sz="2000" dirty="0">
                      <a:solidFill>
                        <a:srgbClr val="005923"/>
                      </a:solidFill>
                      <a:latin typeface="Franklin Gothic Medium"/>
                      <a:cs typeface="Franklin Gothic Medium"/>
                    </a:rPr>
                    <a:t>We can use </a:t>
                  </a:r>
                  <a14:m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charset="0"/>
                          <a:ea typeface="Franklin Gothic Medium" charset="0"/>
                          <a:cs typeface="Franklin Gothic Medium" charset="0"/>
                        </a:rPr>
                        <m:t>𝒒</m:t>
                      </m:r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charset="0"/>
                          <a:ea typeface="Franklin Gothic Medium" charset="0"/>
                          <a:cs typeface="Franklin Gothic Medium" charset="0"/>
                        </a:rPr>
                        <m:t>→¬</m:t>
                      </m:r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charset="0"/>
                          <a:ea typeface="Franklin Gothic Medium" charset="0"/>
                          <a:cs typeface="Franklin Gothic Medium" charset="0"/>
                        </a:rPr>
                        <m:t>𝒓</m:t>
                      </m:r>
                    </m:oMath>
                  </a14:m>
                  <a:r>
                    <a:rPr lang="en-US" sz="2000" dirty="0">
                      <a:solidFill>
                        <a:srgbClr val="005923"/>
                      </a:solidFill>
                      <a:latin typeface="Franklin Gothic Medium"/>
                      <a:cs typeface="Franklin Gothic Medium"/>
                    </a:rPr>
                    <a:t> to get there.</a:t>
                  </a:r>
                </a:p>
                <a:p>
                  <a:pPr marL="342900" indent="-342900">
                    <a:buFont typeface="Arial" charset="0"/>
                    <a:buChar char="•"/>
                  </a:pPr>
                  <a:r>
                    <a:rPr lang="en-US" sz="2000" dirty="0">
                      <a:solidFill>
                        <a:srgbClr val="005923"/>
                      </a:solidFill>
                      <a:latin typeface="Franklin Gothic Medium"/>
                      <a:cs typeface="Franklin Gothic Medium"/>
                    </a:rPr>
                    <a:t>The justification between 2 and 20 looks like “</a:t>
                  </a:r>
                  <a:r>
                    <a:rPr lang="en-US" sz="2000" dirty="0" err="1">
                      <a:solidFill>
                        <a:srgbClr val="005923"/>
                      </a:solidFill>
                      <a:latin typeface="Franklin Gothic Medium"/>
                      <a:cs typeface="Franklin Gothic Medium"/>
                    </a:rPr>
                    <a:t>elim</a:t>
                  </a:r>
                  <a:r>
                    <a:rPr lang="en-US" sz="2000" dirty="0">
                      <a:solidFill>
                        <a:srgbClr val="005923"/>
                      </a:solidFill>
                      <a:latin typeface="Franklin Gothic Medium"/>
                      <a:cs typeface="Franklin Gothic Medium"/>
                    </a:rPr>
                    <a:t> </a:t>
                  </a:r>
                  <a:r>
                    <a:rPr lang="en-US" sz="2000" b="1" dirty="0">
                      <a:solidFill>
                        <a:srgbClr val="005923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  <a:cs typeface="Franklin Gothic Medium"/>
                    </a:rPr>
                    <a:t>→</a:t>
                  </a:r>
                  <a:r>
                    <a:rPr lang="en-US" sz="2000" dirty="0">
                      <a:solidFill>
                        <a:srgbClr val="005923"/>
                      </a:solidFill>
                      <a:latin typeface="Franklin Gothic Medium"/>
                      <a:cs typeface="Franklin Gothic Medium"/>
                    </a:rPr>
                    <a:t>” which is MP.</a:t>
                  </a:r>
                </a:p>
                <a:p>
                  <a:pPr marL="342900" indent="-342900">
                    <a:buFont typeface="Arial" charset="0"/>
                    <a:buChar char="•"/>
                  </a:pPr>
                  <a:endParaRPr lang="en-US" sz="2000" dirty="0">
                    <a:solidFill>
                      <a:srgbClr val="005923"/>
                    </a:solidFill>
                    <a:latin typeface="Franklin Gothic Medium"/>
                    <a:cs typeface="Franklin Gothic Medium"/>
                  </a:endParaRPr>
                </a:p>
                <a:p>
                  <a:pPr marL="342900" indent="-342900">
                    <a:buFont typeface="Arial" charset="0"/>
                    <a:buChar char="•"/>
                  </a:pPr>
                  <a:endParaRPr lang="en-US" sz="2000" dirty="0">
                    <a:solidFill>
                      <a:srgbClr val="005923"/>
                    </a:solidFill>
                    <a:latin typeface="Franklin Gothic Medium"/>
                    <a:cs typeface="Franklin Gothic Medium"/>
                  </a:endParaRPr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31261" y="3720963"/>
                  <a:ext cx="4378452" cy="1631216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253" t="-1866" r="-111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Straight Arrow Connector 11"/>
            <p:cNvCxnSpPr/>
            <p:nvPr/>
          </p:nvCxnSpPr>
          <p:spPr>
            <a:xfrm flipH="1">
              <a:off x="4670746" y="5034105"/>
              <a:ext cx="1717862" cy="713700"/>
            </a:xfrm>
            <a:prstGeom prst="straightConnector1">
              <a:avLst/>
            </a:prstGeom>
            <a:ln w="50800">
              <a:solidFill>
                <a:schemeClr val="bg1">
                  <a:lumMod val="50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Rectangle 5"/>
          <p:cNvSpPr/>
          <p:nvPr/>
        </p:nvSpPr>
        <p:spPr>
          <a:xfrm>
            <a:off x="127001" y="2658533"/>
            <a:ext cx="3632200" cy="465667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282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942226"/>
            <a:ext cx="8229600" cy="731396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sz="2800" dirty="0"/>
              <a:t>Prove that </a:t>
            </a:r>
            <a:r>
              <a:rPr lang="en-US" sz="2800" dirty="0">
                <a:solidFill>
                  <a:srgbClr val="C00000"/>
                </a:solidFill>
                <a:sym typeface="Symbol"/>
              </a:rPr>
              <a:t></a:t>
            </a:r>
            <a:r>
              <a:rPr lang="en-US" sz="2800" dirty="0">
                <a:solidFill>
                  <a:srgbClr val="C00000"/>
                </a:solidFill>
              </a:rPr>
              <a:t>r</a:t>
            </a:r>
            <a:r>
              <a:rPr lang="en-US" sz="2800" dirty="0"/>
              <a:t> follows from </a:t>
            </a:r>
            <a:r>
              <a:rPr lang="en-US" sz="2800" dirty="0">
                <a:solidFill>
                  <a:srgbClr val="C00000"/>
                </a:solidFill>
              </a:rPr>
              <a:t>p </a:t>
            </a:r>
            <a:r>
              <a:rPr lang="en-US" sz="2800" dirty="0">
                <a:solidFill>
                  <a:srgbClr val="C00000"/>
                </a:solidFill>
                <a:latin typeface="Calibri" charset="0"/>
                <a:ea typeface="MS PGothic" charset="0"/>
                <a:sym typeface="Symbol" charset="0"/>
              </a:rPr>
              <a:t> </a:t>
            </a:r>
            <a:r>
              <a:rPr lang="en-US" sz="2800" dirty="0">
                <a:solidFill>
                  <a:srgbClr val="C00000"/>
                </a:solidFill>
                <a:sym typeface="Symbol" charset="0"/>
              </a:rPr>
              <a:t>s</a:t>
            </a:r>
            <a:r>
              <a:rPr lang="en-US" sz="2800" dirty="0"/>
              <a:t>, </a:t>
            </a:r>
            <a:r>
              <a:rPr lang="en-US" sz="2800" dirty="0">
                <a:solidFill>
                  <a:srgbClr val="C00000"/>
                </a:solidFill>
              </a:rPr>
              <a:t>q </a:t>
            </a:r>
            <a:r>
              <a:rPr lang="en-US" sz="2800" dirty="0">
                <a:solidFill>
                  <a:srgbClr val="C00000"/>
                </a:solidFill>
                <a:sym typeface="Symbol"/>
              </a:rPr>
              <a:t> r</a:t>
            </a:r>
            <a:r>
              <a:rPr lang="en-US" sz="2800" dirty="0">
                <a:sym typeface="Symbol"/>
              </a:rPr>
              <a:t>,</a:t>
            </a:r>
            <a:r>
              <a:rPr lang="en-US" sz="2800" dirty="0">
                <a:solidFill>
                  <a:srgbClr val="7F0018"/>
                </a:solidFill>
                <a:sym typeface="Symbol"/>
              </a:rPr>
              <a:t> </a:t>
            </a:r>
            <a:r>
              <a:rPr lang="en-US" sz="2800" dirty="0">
                <a:sym typeface="Symbol"/>
              </a:rPr>
              <a:t>and </a:t>
            </a:r>
            <a:r>
              <a:rPr lang="en-US" sz="2800" dirty="0">
                <a:solidFill>
                  <a:srgbClr val="C00000"/>
                </a:solidFill>
                <a:sym typeface="Symbol"/>
              </a:rPr>
              <a:t>s</a:t>
            </a:r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en-US" sz="2800" dirty="0">
                <a:solidFill>
                  <a:srgbClr val="C00000"/>
                </a:solidFill>
                <a:latin typeface="Calibri" pitchFamily="34" charset="0"/>
                <a:sym typeface="Symbol" pitchFamily="18" charset="2"/>
              </a:rPr>
              <a:t> </a:t>
            </a:r>
            <a:r>
              <a:rPr lang="en-US" sz="2800" dirty="0">
                <a:solidFill>
                  <a:srgbClr val="C00000"/>
                </a:solidFill>
                <a:sym typeface="Symbol"/>
              </a:rPr>
              <a:t>q</a:t>
            </a:r>
            <a:r>
              <a:rPr lang="en-US" sz="2800" dirty="0">
                <a:sym typeface="Symbol"/>
              </a:rPr>
              <a:t>.</a:t>
            </a:r>
            <a:endParaRPr lang="en-US" sz="2800" dirty="0">
              <a:solidFill>
                <a:srgbClr val="7F0018"/>
              </a:solidFill>
              <a:sym typeface="Symbol"/>
            </a:endParaRPr>
          </a:p>
          <a:p>
            <a:pPr>
              <a:defRPr/>
            </a:pPr>
            <a:endParaRPr lang="en-US" dirty="0">
              <a:sym typeface="Symbol"/>
            </a:endParaRPr>
          </a:p>
          <a:p>
            <a:pPr marL="457200" lvl="1">
              <a:buFont typeface="Arial" charset="0"/>
              <a:buNone/>
              <a:defRPr/>
            </a:pPr>
            <a:r>
              <a:rPr lang="en-US" dirty="0">
                <a:sym typeface="Symbol"/>
              </a:rPr>
              <a:t>	</a:t>
            </a:r>
            <a:endParaRPr lang="en-US" dirty="0"/>
          </a:p>
        </p:txBody>
      </p:sp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59020796"/>
                  </p:ext>
                </p:extLst>
              </p:nvPr>
            </p:nvGraphicFramePr>
            <p:xfrm>
              <a:off x="262127" y="1568573"/>
              <a:ext cx="5888102" cy="46634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7343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1075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403918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 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dirty="0"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dirty="0"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1.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𝒑</m:t>
                                </m:r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∧</m:t>
                                </m:r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𝒔</m:t>
                                </m:r>
                              </m:oMath>
                            </m:oMathPara>
                          </a14:m>
                          <a:endParaRPr lang="en-US" sz="2800" b="1" i="1" dirty="0">
                            <a:solidFill>
                              <a:srgbClr val="C0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Given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2.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𝒒</m:t>
                                </m:r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→¬</m:t>
                                </m:r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𝒓</m:t>
                                </m:r>
                              </m:oMath>
                            </m:oMathPara>
                          </a14:m>
                          <a:endParaRPr lang="en-US" sz="2800" b="1" dirty="0">
                            <a:solidFill>
                              <a:srgbClr val="C0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Given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3.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¬</m:t>
                                </m:r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𝒔</m:t>
                                </m:r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∨</m:t>
                                </m:r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𝒒</m:t>
                                </m:r>
                              </m:oMath>
                            </m:oMathPara>
                          </a14:m>
                          <a:endParaRPr lang="en-US" sz="2800" b="1" i="1" dirty="0">
                            <a:solidFill>
                              <a:srgbClr val="C0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Given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800" b="0" dirty="0">
                            <a:solidFill>
                              <a:srgbClr val="FF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800" b="1" i="1" dirty="0">
                            <a:solidFill>
                              <a:srgbClr val="FF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dirty="0">
                            <a:solidFill>
                              <a:srgbClr val="FF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dirty="0">
                            <a:solidFill>
                              <a:srgbClr val="FF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endParaRPr lang="en-US" sz="2800" b="0" dirty="0">
                            <a:solidFill>
                              <a:schemeClr val="tx1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800" b="1" i="1" dirty="0">
                            <a:solidFill>
                              <a:srgbClr val="C0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b="0" dirty="0">
                            <a:solidFill>
                              <a:schemeClr val="tx1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rgbClr val="FF0000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19. 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𝒒</m:t>
                                </m:r>
                              </m:oMath>
                            </m:oMathPara>
                          </a14:m>
                          <a:endParaRPr lang="en-US" sz="2800" b="1" i="1" dirty="0">
                            <a:solidFill>
                              <a:srgbClr val="FF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b="0" dirty="0">
                            <a:solidFill>
                              <a:schemeClr val="tx1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20.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¬</m:t>
                                </m:r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𝒓</m:t>
                                </m:r>
                              </m:oMath>
                            </m:oMathPara>
                          </a14:m>
                          <a:endParaRPr lang="en-US" sz="2800" b="1" i="1" dirty="0">
                            <a:solidFill>
                              <a:srgbClr val="C0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MP: 2, 19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59020796"/>
                  </p:ext>
                </p:extLst>
              </p:nvPr>
            </p:nvGraphicFramePr>
            <p:xfrm>
              <a:off x="262127" y="1568573"/>
              <a:ext cx="5888102" cy="46634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73430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000"/>
                        </a:ext>
                      </a:extLst>
                    </a:gridCol>
                    <a:gridCol w="1710754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001"/>
                        </a:ext>
                      </a:extLst>
                    </a:gridCol>
                    <a:gridCol w="3403918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002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 smtClean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 </a:t>
                          </a:r>
                          <a:endParaRPr lang="en-US" sz="2800" b="0" dirty="0">
                            <a:solidFill>
                              <a:schemeClr val="tx1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dirty="0"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dirty="0"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0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b="0" dirty="0" smtClean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1.</a:t>
                          </a:r>
                          <a:endParaRPr lang="en-US" sz="2800" b="0" dirty="0" smtClean="0">
                            <a:solidFill>
                              <a:schemeClr val="tx1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44840" t="-100000" r="-198932" b="-7341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 smtClean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Given</a:t>
                          </a:r>
                          <a:endParaRPr lang="en-US" sz="2800" dirty="0">
                            <a:solidFill>
                              <a:schemeClr val="tx1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2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 smtClean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2.</a:t>
                          </a:r>
                          <a:endParaRPr lang="en-US" sz="2800" b="0" dirty="0">
                            <a:solidFill>
                              <a:schemeClr val="tx1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44840" t="-200000" r="-198932" b="-6341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 smtClean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Given</a:t>
                          </a:r>
                          <a:endParaRPr lang="en-US" sz="2800" dirty="0">
                            <a:solidFill>
                              <a:schemeClr val="tx1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51816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 smtClean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3.</a:t>
                          </a:r>
                          <a:endParaRPr lang="en-US" sz="2800" b="0" dirty="0">
                            <a:solidFill>
                              <a:schemeClr val="tx1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44840" t="-300000" r="-198932" b="-5341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 smtClean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Given</a:t>
                          </a:r>
                          <a:endParaRPr lang="en-US" sz="2800" b="0" dirty="0" smtClean="0">
                            <a:solidFill>
                              <a:schemeClr val="tx1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518160"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800" b="0" dirty="0" smtClean="0">
                            <a:solidFill>
                              <a:srgbClr val="FF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800" b="1" i="1" dirty="0" smtClean="0">
                            <a:solidFill>
                              <a:srgbClr val="FF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dirty="0">
                            <a:solidFill>
                              <a:srgbClr val="FF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dirty="0">
                            <a:solidFill>
                              <a:srgbClr val="FF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3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l"/>
                          <a:endParaRPr lang="en-US" sz="2800" b="0" dirty="0">
                            <a:solidFill>
                              <a:schemeClr val="tx1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800" b="1" i="1" dirty="0" smtClean="0">
                            <a:solidFill>
                              <a:srgbClr val="C0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b="0" dirty="0">
                            <a:solidFill>
                              <a:schemeClr val="tx1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4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 smtClean="0">
                              <a:solidFill>
                                <a:srgbClr val="FF0000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19. </a:t>
                          </a:r>
                          <a:endParaRPr lang="en-US" sz="2800" b="0" dirty="0">
                            <a:solidFill>
                              <a:srgbClr val="FF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44840" t="-701176" r="-198932" b="-13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b="0" dirty="0">
                            <a:solidFill>
                              <a:schemeClr val="tx1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6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 smtClean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20.</a:t>
                          </a:r>
                          <a:endParaRPr lang="en-US" sz="2800" b="0" dirty="0">
                            <a:solidFill>
                              <a:schemeClr val="tx1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44840" t="-801176" r="-198932" b="-3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 smtClean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MP: </a:t>
                          </a:r>
                          <a:r>
                            <a:rPr lang="en-US" sz="2800" b="0" dirty="0" smtClean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2, 19</a:t>
                          </a:r>
                          <a:endParaRPr lang="en-US" sz="2800" b="0" dirty="0" smtClean="0">
                            <a:solidFill>
                              <a:schemeClr val="tx1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8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4290" y="5152647"/>
            <a:ext cx="743776" cy="755970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4696143" y="2933084"/>
            <a:ext cx="4447857" cy="2101021"/>
            <a:chOff x="4696143" y="2933084"/>
            <a:chExt cx="4447857" cy="2101021"/>
          </a:xfrm>
        </p:grpSpPr>
        <p:sp>
          <p:nvSpPr>
            <p:cNvPr id="7" name="TextBox 6"/>
            <p:cNvSpPr txBox="1"/>
            <p:nvPr/>
          </p:nvSpPr>
          <p:spPr>
            <a:xfrm>
              <a:off x="4696143" y="2933084"/>
              <a:ext cx="291388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b="1" u="sng" dirty="0">
                  <a:solidFill>
                    <a:srgbClr val="005923"/>
                  </a:solidFill>
                  <a:latin typeface="Franklin Gothic Medium"/>
                  <a:cs typeface="Franklin Gothic Medium"/>
                </a:rPr>
                <a:t>Idea: Work backwards!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/>
                <p:cNvSpPr/>
                <p:nvPr/>
              </p:nvSpPr>
              <p:spPr>
                <a:xfrm>
                  <a:off x="4696143" y="3398874"/>
                  <a:ext cx="4201599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000" dirty="0">
                      <a:solidFill>
                        <a:srgbClr val="005923"/>
                      </a:solidFill>
                      <a:latin typeface="Franklin Gothic Medium" charset="0"/>
                      <a:ea typeface="Franklin Gothic Medium" charset="0"/>
                      <a:cs typeface="Franklin Gothic Medium" charset="0"/>
                    </a:rPr>
                    <a:t>We want to eventually get </a:t>
                  </a:r>
                  <a14:m>
                    <m:oMath xmlns:m="http://schemas.openxmlformats.org/officeDocument/2006/math">
                      <m:r>
                        <a:rPr lang="en-US" sz="2000" b="1" i="1">
                          <a:solidFill>
                            <a:srgbClr val="C00000"/>
                          </a:solidFill>
                          <a:latin typeface="Cambria Math" charset="0"/>
                          <a:ea typeface="Franklin Gothic Medium" charset="0"/>
                          <a:cs typeface="Franklin Gothic Medium" charset="0"/>
                        </a:rPr>
                        <m:t>¬</m:t>
                      </m:r>
                      <m:r>
                        <a:rPr lang="en-US" sz="2000" b="1" i="1">
                          <a:solidFill>
                            <a:srgbClr val="C00000"/>
                          </a:solidFill>
                          <a:latin typeface="Cambria Math" charset="0"/>
                          <a:ea typeface="Franklin Gothic Medium" charset="0"/>
                          <a:cs typeface="Franklin Gothic Medium" charset="0"/>
                        </a:rPr>
                        <m:t>𝒓</m:t>
                      </m:r>
                    </m:oMath>
                  </a14:m>
                  <a:r>
                    <a:rPr lang="en-US" sz="2000" dirty="0">
                      <a:solidFill>
                        <a:srgbClr val="005923"/>
                      </a:solidFill>
                      <a:latin typeface="Franklin Gothic Medium" charset="0"/>
                      <a:ea typeface="Franklin Gothic Medium" charset="0"/>
                      <a:cs typeface="Franklin Gothic Medium" charset="0"/>
                    </a:rPr>
                    <a:t>.  How?</a:t>
                  </a:r>
                </a:p>
              </p:txBody>
            </p:sp>
          </mc:Choice>
          <mc:Fallback xmlns="">
            <p:sp>
              <p:nvSpPr>
                <p:cNvPr id="8" name="Rectangle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96143" y="3398874"/>
                  <a:ext cx="4201599" cy="40011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449" t="-9231" r="-725" b="-2769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4765548" y="3710666"/>
                  <a:ext cx="4378452" cy="132343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342900" indent="-342900">
                    <a:buFont typeface="Arial" charset="0"/>
                    <a:buChar char="•"/>
                  </a:pPr>
                  <a:r>
                    <a:rPr lang="en-US" sz="2000" dirty="0">
                      <a:solidFill>
                        <a:srgbClr val="005923"/>
                      </a:solidFill>
                      <a:latin typeface="Franklin Gothic Medium"/>
                      <a:cs typeface="Franklin Gothic Medium"/>
                    </a:rPr>
                    <a:t>Now, we have a new “hole”</a:t>
                  </a:r>
                </a:p>
                <a:p>
                  <a:pPr marL="342900" indent="-342900">
                    <a:buFont typeface="Arial" charset="0"/>
                    <a:buChar char="•"/>
                  </a:pPr>
                  <a:r>
                    <a:rPr lang="en-US" sz="2000" dirty="0">
                      <a:solidFill>
                        <a:srgbClr val="005923"/>
                      </a:solidFill>
                      <a:latin typeface="Franklin Gothic Medium"/>
                      <a:cs typeface="Franklin Gothic Medium"/>
                    </a:rPr>
                    <a:t>We need to prove </a:t>
                  </a:r>
                  <a14:m>
                    <m:oMath xmlns:m="http://schemas.openxmlformats.org/officeDocument/2006/math">
                      <m:r>
                        <a:rPr lang="en-US" sz="2000" b="1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Franklin Gothic Medium"/>
                        </a:rPr>
                        <m:t>𝒒</m:t>
                      </m:r>
                    </m:oMath>
                  </a14:m>
                  <a:r>
                    <a:rPr lang="en-US" sz="2000" dirty="0">
                      <a:solidFill>
                        <a:srgbClr val="005923"/>
                      </a:solidFill>
                      <a:latin typeface="Franklin Gothic Medium"/>
                      <a:cs typeface="Franklin Gothic Medium"/>
                    </a:rPr>
                    <a:t>…</a:t>
                  </a:r>
                </a:p>
                <a:p>
                  <a:pPr marL="800100" lvl="1" indent="-342900">
                    <a:buFont typeface="Arial" charset="0"/>
                    <a:buChar char="•"/>
                  </a:pPr>
                  <a:r>
                    <a:rPr lang="en-US" sz="2000" dirty="0">
                      <a:solidFill>
                        <a:srgbClr val="005923"/>
                      </a:solidFill>
                      <a:latin typeface="Franklin Gothic Medium"/>
                      <a:cs typeface="Franklin Gothic Medium"/>
                    </a:rPr>
                    <a:t>Notice that at this point, if we prove </a:t>
                  </a:r>
                  <a14:m>
                    <m:oMath xmlns:m="http://schemas.openxmlformats.org/officeDocument/2006/math">
                      <m:r>
                        <a:rPr lang="en-US" sz="2000" b="1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Franklin Gothic Medium"/>
                        </a:rPr>
                        <m:t>𝒒</m:t>
                      </m:r>
                    </m:oMath>
                  </a14:m>
                  <a:r>
                    <a:rPr lang="en-US" sz="2000" dirty="0">
                      <a:solidFill>
                        <a:srgbClr val="005923"/>
                      </a:solidFill>
                      <a:latin typeface="Franklin Gothic Medium"/>
                      <a:cs typeface="Franklin Gothic Medium"/>
                    </a:rPr>
                    <a:t>, we’ve proven </a:t>
                  </a:r>
                  <a14:m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charset="0"/>
                          <a:ea typeface="Franklin Gothic Medium" charset="0"/>
                          <a:cs typeface="Franklin Gothic Medium" charset="0"/>
                        </a:rPr>
                        <m:t>¬</m:t>
                      </m:r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charset="0"/>
                          <a:ea typeface="Franklin Gothic Medium" charset="0"/>
                          <a:cs typeface="Franklin Gothic Medium" charset="0"/>
                        </a:rPr>
                        <m:t>𝒓</m:t>
                      </m:r>
                    </m:oMath>
                  </a14:m>
                  <a:r>
                    <a:rPr lang="en-US" sz="2000" dirty="0">
                      <a:solidFill>
                        <a:srgbClr val="005923"/>
                      </a:solidFill>
                      <a:latin typeface="Franklin Gothic Medium" charset="0"/>
                      <a:ea typeface="Franklin Gothic Medium" charset="0"/>
                      <a:cs typeface="Franklin Gothic Medium" charset="0"/>
                    </a:rPr>
                    <a:t>…</a:t>
                  </a:r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65548" y="3710666"/>
                  <a:ext cx="4378452" cy="132343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253" t="-2765" b="-737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63795991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942226"/>
            <a:ext cx="8229600" cy="731396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sz="2800" dirty="0"/>
              <a:t>Prove that </a:t>
            </a:r>
            <a:r>
              <a:rPr lang="en-US" sz="2800" dirty="0">
                <a:solidFill>
                  <a:srgbClr val="C00000"/>
                </a:solidFill>
                <a:sym typeface="Symbol"/>
              </a:rPr>
              <a:t></a:t>
            </a:r>
            <a:r>
              <a:rPr lang="en-US" sz="2800" dirty="0">
                <a:solidFill>
                  <a:srgbClr val="C00000"/>
                </a:solidFill>
              </a:rPr>
              <a:t>r</a:t>
            </a:r>
            <a:r>
              <a:rPr lang="en-US" sz="2800" dirty="0"/>
              <a:t> follows from </a:t>
            </a:r>
            <a:r>
              <a:rPr lang="en-US" sz="2800" dirty="0">
                <a:solidFill>
                  <a:srgbClr val="C00000"/>
                </a:solidFill>
              </a:rPr>
              <a:t>p </a:t>
            </a:r>
            <a:r>
              <a:rPr lang="en-US" sz="2800" dirty="0">
                <a:solidFill>
                  <a:srgbClr val="C00000"/>
                </a:solidFill>
                <a:latin typeface="Calibri" charset="0"/>
                <a:ea typeface="MS PGothic" charset="0"/>
                <a:sym typeface="Symbol" charset="0"/>
              </a:rPr>
              <a:t> </a:t>
            </a:r>
            <a:r>
              <a:rPr lang="en-US" sz="2800" dirty="0">
                <a:solidFill>
                  <a:srgbClr val="C00000"/>
                </a:solidFill>
                <a:sym typeface="Symbol" charset="0"/>
              </a:rPr>
              <a:t>s</a:t>
            </a:r>
            <a:r>
              <a:rPr lang="en-US" sz="2800" dirty="0"/>
              <a:t>, </a:t>
            </a:r>
            <a:r>
              <a:rPr lang="en-US" sz="2800" dirty="0">
                <a:solidFill>
                  <a:srgbClr val="C00000"/>
                </a:solidFill>
              </a:rPr>
              <a:t>q </a:t>
            </a:r>
            <a:r>
              <a:rPr lang="en-US" sz="2800" dirty="0">
                <a:solidFill>
                  <a:srgbClr val="C00000"/>
                </a:solidFill>
                <a:sym typeface="Symbol"/>
              </a:rPr>
              <a:t> r</a:t>
            </a:r>
            <a:r>
              <a:rPr lang="en-US" sz="2800" dirty="0">
                <a:sym typeface="Symbol"/>
              </a:rPr>
              <a:t>,</a:t>
            </a:r>
            <a:r>
              <a:rPr lang="en-US" sz="2800" dirty="0">
                <a:solidFill>
                  <a:srgbClr val="7F0018"/>
                </a:solidFill>
                <a:sym typeface="Symbol"/>
              </a:rPr>
              <a:t> </a:t>
            </a:r>
            <a:r>
              <a:rPr lang="en-US" sz="2800" dirty="0">
                <a:sym typeface="Symbol"/>
              </a:rPr>
              <a:t>and </a:t>
            </a:r>
            <a:r>
              <a:rPr lang="en-US" sz="2800" dirty="0">
                <a:solidFill>
                  <a:srgbClr val="C00000"/>
                </a:solidFill>
                <a:sym typeface="Symbol"/>
              </a:rPr>
              <a:t>s</a:t>
            </a:r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en-US" sz="2800" dirty="0">
                <a:solidFill>
                  <a:srgbClr val="C00000"/>
                </a:solidFill>
                <a:latin typeface="Calibri" pitchFamily="34" charset="0"/>
                <a:sym typeface="Symbol" pitchFamily="18" charset="2"/>
              </a:rPr>
              <a:t> </a:t>
            </a:r>
            <a:r>
              <a:rPr lang="en-US" sz="2800" dirty="0">
                <a:solidFill>
                  <a:srgbClr val="C00000"/>
                </a:solidFill>
                <a:sym typeface="Symbol"/>
              </a:rPr>
              <a:t>q</a:t>
            </a:r>
            <a:r>
              <a:rPr lang="en-US" sz="2800" dirty="0">
                <a:sym typeface="Symbol"/>
              </a:rPr>
              <a:t>.</a:t>
            </a:r>
            <a:endParaRPr lang="en-US" sz="2800" dirty="0">
              <a:solidFill>
                <a:srgbClr val="7F0018"/>
              </a:solidFill>
              <a:sym typeface="Symbol"/>
            </a:endParaRPr>
          </a:p>
          <a:p>
            <a:pPr>
              <a:defRPr/>
            </a:pPr>
            <a:endParaRPr lang="en-US" dirty="0">
              <a:sym typeface="Symbol"/>
            </a:endParaRPr>
          </a:p>
          <a:p>
            <a:pPr marL="457200" lvl="1">
              <a:buFont typeface="Arial" charset="0"/>
              <a:buNone/>
              <a:defRPr/>
            </a:pPr>
            <a:r>
              <a:rPr lang="en-US" dirty="0">
                <a:sym typeface="Symbol"/>
              </a:rPr>
              <a:t>	</a:t>
            </a:r>
            <a:endParaRPr lang="en-US" dirty="0"/>
          </a:p>
        </p:txBody>
      </p:sp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59020796"/>
                  </p:ext>
                </p:extLst>
              </p:nvPr>
            </p:nvGraphicFramePr>
            <p:xfrm>
              <a:off x="262127" y="1568573"/>
              <a:ext cx="5888102" cy="46634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7343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1075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403918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 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dirty="0"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dirty="0"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1.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𝒑</m:t>
                                </m:r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∧</m:t>
                                </m:r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𝒔</m:t>
                                </m:r>
                              </m:oMath>
                            </m:oMathPara>
                          </a14:m>
                          <a:endParaRPr lang="en-US" sz="2800" b="1" i="1" dirty="0">
                            <a:solidFill>
                              <a:srgbClr val="C0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Given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2.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𝒒</m:t>
                                </m:r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→¬</m:t>
                                </m:r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𝒓</m:t>
                                </m:r>
                              </m:oMath>
                            </m:oMathPara>
                          </a14:m>
                          <a:endParaRPr lang="en-US" sz="2800" b="1" dirty="0">
                            <a:solidFill>
                              <a:srgbClr val="C0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Given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3.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¬</m:t>
                                </m:r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𝒔</m:t>
                                </m:r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∨</m:t>
                                </m:r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𝒒</m:t>
                                </m:r>
                              </m:oMath>
                            </m:oMathPara>
                          </a14:m>
                          <a:endParaRPr lang="en-US" sz="2800" b="1" i="1" dirty="0">
                            <a:solidFill>
                              <a:srgbClr val="C0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Given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800" b="0" dirty="0">
                            <a:solidFill>
                              <a:srgbClr val="FF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800" b="1" i="1" dirty="0">
                            <a:solidFill>
                              <a:srgbClr val="FF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dirty="0">
                            <a:solidFill>
                              <a:srgbClr val="FF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dirty="0">
                            <a:solidFill>
                              <a:srgbClr val="FF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endParaRPr lang="en-US" sz="2800" b="0" dirty="0">
                            <a:solidFill>
                              <a:schemeClr val="tx1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800" b="1" i="1" dirty="0">
                            <a:solidFill>
                              <a:srgbClr val="C0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b="0" dirty="0">
                            <a:solidFill>
                              <a:schemeClr val="tx1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rgbClr val="FF0000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19. 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𝒒</m:t>
                                </m:r>
                              </m:oMath>
                            </m:oMathPara>
                          </a14:m>
                          <a:endParaRPr lang="en-US" sz="2800" b="1" i="1" dirty="0">
                            <a:solidFill>
                              <a:srgbClr val="FF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b="0" dirty="0">
                            <a:solidFill>
                              <a:schemeClr val="tx1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20.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¬</m:t>
                                </m:r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𝒓</m:t>
                                </m:r>
                              </m:oMath>
                            </m:oMathPara>
                          </a14:m>
                          <a:endParaRPr lang="en-US" sz="2800" b="1" i="1" dirty="0">
                            <a:solidFill>
                              <a:srgbClr val="C0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MP: 2, 19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59020796"/>
                  </p:ext>
                </p:extLst>
              </p:nvPr>
            </p:nvGraphicFramePr>
            <p:xfrm>
              <a:off x="262127" y="1568573"/>
              <a:ext cx="5888102" cy="46634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73430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000"/>
                        </a:ext>
                      </a:extLst>
                    </a:gridCol>
                    <a:gridCol w="1710754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001"/>
                        </a:ext>
                      </a:extLst>
                    </a:gridCol>
                    <a:gridCol w="3403918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002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 smtClean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 </a:t>
                          </a:r>
                          <a:endParaRPr lang="en-US" sz="2800" b="0" dirty="0">
                            <a:solidFill>
                              <a:schemeClr val="tx1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dirty="0"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dirty="0"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0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b="0" dirty="0" smtClean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1.</a:t>
                          </a:r>
                          <a:endParaRPr lang="en-US" sz="2800" b="0" dirty="0" smtClean="0">
                            <a:solidFill>
                              <a:schemeClr val="tx1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44840" t="-100000" r="-198932" b="-7341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 smtClean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Given</a:t>
                          </a:r>
                          <a:endParaRPr lang="en-US" sz="2800" dirty="0">
                            <a:solidFill>
                              <a:schemeClr val="tx1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2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 smtClean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2.</a:t>
                          </a:r>
                          <a:endParaRPr lang="en-US" sz="2800" b="0" dirty="0">
                            <a:solidFill>
                              <a:schemeClr val="tx1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44840" t="-200000" r="-198932" b="-6341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 smtClean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Given</a:t>
                          </a:r>
                          <a:endParaRPr lang="en-US" sz="2800" dirty="0">
                            <a:solidFill>
                              <a:schemeClr val="tx1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51816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 smtClean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3.</a:t>
                          </a:r>
                          <a:endParaRPr lang="en-US" sz="2800" b="0" dirty="0">
                            <a:solidFill>
                              <a:schemeClr val="tx1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44840" t="-300000" r="-198932" b="-5341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 smtClean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Given</a:t>
                          </a:r>
                          <a:endParaRPr lang="en-US" sz="2800" b="0" dirty="0" smtClean="0">
                            <a:solidFill>
                              <a:schemeClr val="tx1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518160"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800" b="0" dirty="0" smtClean="0">
                            <a:solidFill>
                              <a:srgbClr val="FF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800" b="1" i="1" dirty="0" smtClean="0">
                            <a:solidFill>
                              <a:srgbClr val="FF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dirty="0">
                            <a:solidFill>
                              <a:srgbClr val="FF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dirty="0">
                            <a:solidFill>
                              <a:srgbClr val="FF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3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l"/>
                          <a:endParaRPr lang="en-US" sz="2800" b="0" dirty="0">
                            <a:solidFill>
                              <a:schemeClr val="tx1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800" b="1" i="1" dirty="0" smtClean="0">
                            <a:solidFill>
                              <a:srgbClr val="C0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b="0" dirty="0">
                            <a:solidFill>
                              <a:schemeClr val="tx1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4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 smtClean="0">
                              <a:solidFill>
                                <a:srgbClr val="FF0000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19. </a:t>
                          </a:r>
                          <a:endParaRPr lang="en-US" sz="2800" b="0" dirty="0">
                            <a:solidFill>
                              <a:srgbClr val="FF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44840" t="-701176" r="-198932" b="-13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b="0" dirty="0">
                            <a:solidFill>
                              <a:schemeClr val="tx1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6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 smtClean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20.</a:t>
                          </a:r>
                          <a:endParaRPr lang="en-US" sz="2800" b="0" dirty="0">
                            <a:solidFill>
                              <a:schemeClr val="tx1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44840" t="-801176" r="-198932" b="-3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 smtClean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MP: </a:t>
                          </a:r>
                          <a:r>
                            <a:rPr lang="en-US" sz="2800" b="0" dirty="0" smtClean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2, 19</a:t>
                          </a:r>
                          <a:endParaRPr lang="en-US" sz="2800" b="0" dirty="0" smtClean="0">
                            <a:solidFill>
                              <a:schemeClr val="tx1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8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4290" y="5152647"/>
            <a:ext cx="743776" cy="75597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241800" y="4097589"/>
            <a:ext cx="35127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5923"/>
                </a:solidFill>
                <a:latin typeface="Franklin Gothic Medium" charset="0"/>
                <a:ea typeface="Franklin Gothic Medium" charset="0"/>
                <a:cs typeface="Franklin Gothic Medium" charset="0"/>
              </a:rPr>
              <a:t>This looks like or-elimination.</a:t>
            </a:r>
          </a:p>
        </p:txBody>
      </p:sp>
      <p:sp>
        <p:nvSpPr>
          <p:cNvPr id="2" name="Right Brace 1"/>
          <p:cNvSpPr/>
          <p:nvPr/>
        </p:nvSpPr>
        <p:spPr>
          <a:xfrm>
            <a:off x="3881995" y="3213079"/>
            <a:ext cx="389466" cy="2317553"/>
          </a:xfrm>
          <a:prstGeom prst="rightBrace">
            <a:avLst/>
          </a:prstGeom>
          <a:ln w="57150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2050" y="4740274"/>
            <a:ext cx="2225233" cy="101812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76200" y="3180301"/>
            <a:ext cx="3691467" cy="465667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15474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942226"/>
            <a:ext cx="8229600" cy="731396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sz="2800" dirty="0"/>
              <a:t>Prove that </a:t>
            </a:r>
            <a:r>
              <a:rPr lang="en-US" sz="2800" dirty="0">
                <a:solidFill>
                  <a:srgbClr val="C00000"/>
                </a:solidFill>
                <a:sym typeface="Symbol"/>
              </a:rPr>
              <a:t></a:t>
            </a:r>
            <a:r>
              <a:rPr lang="en-US" sz="2800" dirty="0">
                <a:solidFill>
                  <a:srgbClr val="C00000"/>
                </a:solidFill>
              </a:rPr>
              <a:t>r</a:t>
            </a:r>
            <a:r>
              <a:rPr lang="en-US" sz="2800" dirty="0"/>
              <a:t> follows from </a:t>
            </a:r>
            <a:r>
              <a:rPr lang="en-US" sz="2800" dirty="0">
                <a:solidFill>
                  <a:srgbClr val="C00000"/>
                </a:solidFill>
              </a:rPr>
              <a:t>p </a:t>
            </a:r>
            <a:r>
              <a:rPr lang="en-US" sz="2800" dirty="0">
                <a:solidFill>
                  <a:srgbClr val="C00000"/>
                </a:solidFill>
                <a:latin typeface="Calibri" charset="0"/>
                <a:ea typeface="MS PGothic" charset="0"/>
                <a:sym typeface="Symbol" charset="0"/>
              </a:rPr>
              <a:t> </a:t>
            </a:r>
            <a:r>
              <a:rPr lang="en-US" sz="2800" dirty="0">
                <a:solidFill>
                  <a:srgbClr val="C00000"/>
                </a:solidFill>
                <a:sym typeface="Symbol" charset="0"/>
              </a:rPr>
              <a:t>s</a:t>
            </a:r>
            <a:r>
              <a:rPr lang="en-US" sz="2800" dirty="0"/>
              <a:t>, </a:t>
            </a:r>
            <a:r>
              <a:rPr lang="en-US" sz="2800" dirty="0">
                <a:solidFill>
                  <a:srgbClr val="C00000"/>
                </a:solidFill>
              </a:rPr>
              <a:t>q </a:t>
            </a:r>
            <a:r>
              <a:rPr lang="en-US" sz="2800" dirty="0">
                <a:solidFill>
                  <a:srgbClr val="C00000"/>
                </a:solidFill>
                <a:sym typeface="Symbol"/>
              </a:rPr>
              <a:t> r</a:t>
            </a:r>
            <a:r>
              <a:rPr lang="en-US" sz="2800" dirty="0">
                <a:sym typeface="Symbol"/>
              </a:rPr>
              <a:t>,</a:t>
            </a:r>
            <a:r>
              <a:rPr lang="en-US" sz="2800" dirty="0">
                <a:solidFill>
                  <a:srgbClr val="7F0018"/>
                </a:solidFill>
                <a:sym typeface="Symbol"/>
              </a:rPr>
              <a:t> </a:t>
            </a:r>
            <a:r>
              <a:rPr lang="en-US" sz="2800" dirty="0">
                <a:sym typeface="Symbol"/>
              </a:rPr>
              <a:t>and </a:t>
            </a:r>
            <a:r>
              <a:rPr lang="en-US" sz="2800" dirty="0">
                <a:solidFill>
                  <a:srgbClr val="C00000"/>
                </a:solidFill>
                <a:sym typeface="Symbol"/>
              </a:rPr>
              <a:t>s</a:t>
            </a:r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en-US" sz="2800" dirty="0">
                <a:solidFill>
                  <a:srgbClr val="C00000"/>
                </a:solidFill>
                <a:latin typeface="Calibri" pitchFamily="34" charset="0"/>
                <a:sym typeface="Symbol" pitchFamily="18" charset="2"/>
              </a:rPr>
              <a:t> </a:t>
            </a:r>
            <a:r>
              <a:rPr lang="en-US" sz="2800" dirty="0">
                <a:solidFill>
                  <a:srgbClr val="C00000"/>
                </a:solidFill>
                <a:sym typeface="Symbol"/>
              </a:rPr>
              <a:t>q</a:t>
            </a:r>
            <a:r>
              <a:rPr lang="en-US" sz="2800" dirty="0">
                <a:sym typeface="Symbol"/>
              </a:rPr>
              <a:t>.</a:t>
            </a:r>
            <a:endParaRPr lang="en-US" sz="2800" dirty="0">
              <a:solidFill>
                <a:srgbClr val="7F0018"/>
              </a:solidFill>
              <a:sym typeface="Symbol"/>
            </a:endParaRPr>
          </a:p>
          <a:p>
            <a:pPr>
              <a:defRPr/>
            </a:pPr>
            <a:endParaRPr lang="en-US" dirty="0">
              <a:sym typeface="Symbol"/>
            </a:endParaRPr>
          </a:p>
          <a:p>
            <a:pPr marL="457200" lvl="1">
              <a:buFont typeface="Arial" charset="0"/>
              <a:buNone/>
              <a:defRPr/>
            </a:pPr>
            <a:r>
              <a:rPr lang="en-US" dirty="0">
                <a:sym typeface="Symbol"/>
              </a:rPr>
              <a:t>	</a:t>
            </a:r>
            <a:endParaRPr lang="en-US" dirty="0"/>
          </a:p>
        </p:txBody>
      </p:sp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85950008"/>
                  </p:ext>
                </p:extLst>
              </p:nvPr>
            </p:nvGraphicFramePr>
            <p:xfrm>
              <a:off x="262127" y="1568573"/>
              <a:ext cx="5888102" cy="46634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7343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1075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403918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 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dirty="0"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dirty="0"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1.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𝒑</m:t>
                                </m:r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∧</m:t>
                                </m:r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𝒔</m:t>
                                </m:r>
                              </m:oMath>
                            </m:oMathPara>
                          </a14:m>
                          <a:endParaRPr lang="en-US" sz="2800" b="1" i="1" dirty="0">
                            <a:solidFill>
                              <a:srgbClr val="C0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Given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2.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𝒒</m:t>
                                </m:r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→¬</m:t>
                                </m:r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𝒓</m:t>
                                </m:r>
                              </m:oMath>
                            </m:oMathPara>
                          </a14:m>
                          <a:endParaRPr lang="en-US" sz="2800" b="1" dirty="0">
                            <a:solidFill>
                              <a:srgbClr val="C0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Given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3.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¬</m:t>
                                </m:r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𝒔</m:t>
                                </m:r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∨</m:t>
                                </m:r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𝒒</m:t>
                                </m:r>
                              </m:oMath>
                            </m:oMathPara>
                          </a14:m>
                          <a:endParaRPr lang="en-US" sz="2800" b="1" i="1" dirty="0">
                            <a:solidFill>
                              <a:srgbClr val="C0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Given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800" b="0" dirty="0">
                            <a:solidFill>
                              <a:srgbClr val="FF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800" b="1" i="1" dirty="0">
                            <a:solidFill>
                              <a:srgbClr val="FF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dirty="0">
                            <a:solidFill>
                              <a:srgbClr val="FF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800" b="0" dirty="0">
                            <a:solidFill>
                              <a:srgbClr val="FF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800" b="1" i="1" dirty="0">
                            <a:solidFill>
                              <a:srgbClr val="FF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dirty="0">
                            <a:solidFill>
                              <a:srgbClr val="FF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rgbClr val="FF0000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18.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¬¬</m:t>
                                </m:r>
                                <m:r>
                                  <a:rPr lang="en-US" sz="2800" b="1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𝒔</m:t>
                                </m:r>
                              </m:oMath>
                            </m:oMathPara>
                          </a14:m>
                          <a:endParaRPr lang="en-US" sz="2800" b="1" i="1" dirty="0">
                            <a:solidFill>
                              <a:srgbClr val="FF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b="0" dirty="0">
                            <a:solidFill>
                              <a:schemeClr val="tx1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19. 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𝒒</m:t>
                                </m:r>
                              </m:oMath>
                            </m:oMathPara>
                          </a14:m>
                          <a:endParaRPr lang="en-US" sz="2800" b="1" i="1" dirty="0">
                            <a:solidFill>
                              <a:srgbClr val="C0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Franklin Gothic Medium" charset="0"/>
                                  <a:cs typeface="Franklin Gothic Medium" charset="0"/>
                                </a:rPr>
                                <m:t>∨</m:t>
                              </m:r>
                            </m:oMath>
                          </a14:m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 </a:t>
                          </a:r>
                          <a:r>
                            <a:rPr lang="en-US" sz="2800" b="0" dirty="0" err="1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Elim</a:t>
                          </a:r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: 3,</a:t>
                          </a:r>
                          <a:r>
                            <a:rPr lang="en-US" sz="2800" b="0" baseline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 18</a:t>
                          </a:r>
                          <a:endParaRPr lang="en-US" sz="2800" b="0" dirty="0">
                            <a:solidFill>
                              <a:schemeClr val="tx1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20.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¬</m:t>
                                </m:r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𝒓</m:t>
                                </m:r>
                              </m:oMath>
                            </m:oMathPara>
                          </a14:m>
                          <a:endParaRPr lang="en-US" sz="2800" b="1" i="1" dirty="0">
                            <a:solidFill>
                              <a:srgbClr val="C0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MP: 2, 19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85950008"/>
                  </p:ext>
                </p:extLst>
              </p:nvPr>
            </p:nvGraphicFramePr>
            <p:xfrm>
              <a:off x="262127" y="1568573"/>
              <a:ext cx="5888102" cy="46634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73430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000"/>
                        </a:ext>
                      </a:extLst>
                    </a:gridCol>
                    <a:gridCol w="1710754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001"/>
                        </a:ext>
                      </a:extLst>
                    </a:gridCol>
                    <a:gridCol w="3403918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002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 smtClean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 </a:t>
                          </a:r>
                          <a:endParaRPr lang="en-US" sz="2800" b="0" dirty="0">
                            <a:solidFill>
                              <a:schemeClr val="tx1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dirty="0"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dirty="0"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0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b="0" dirty="0" smtClean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1.</a:t>
                          </a:r>
                          <a:endParaRPr lang="en-US" sz="2800" b="0" dirty="0" smtClean="0">
                            <a:solidFill>
                              <a:schemeClr val="tx1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44840" t="-100000" r="-198932" b="-7341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 smtClean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Given</a:t>
                          </a:r>
                          <a:endParaRPr lang="en-US" sz="2800" dirty="0">
                            <a:solidFill>
                              <a:schemeClr val="tx1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2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 smtClean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2.</a:t>
                          </a:r>
                          <a:endParaRPr lang="en-US" sz="2800" b="0" dirty="0">
                            <a:solidFill>
                              <a:schemeClr val="tx1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44840" t="-200000" r="-198932" b="-6341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 smtClean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Given</a:t>
                          </a:r>
                          <a:endParaRPr lang="en-US" sz="2800" dirty="0">
                            <a:solidFill>
                              <a:schemeClr val="tx1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51816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 smtClean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3.</a:t>
                          </a:r>
                          <a:endParaRPr lang="en-US" sz="2800" b="0" dirty="0">
                            <a:solidFill>
                              <a:schemeClr val="tx1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44840" t="-300000" r="-198932" b="-5341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 smtClean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Given</a:t>
                          </a:r>
                          <a:endParaRPr lang="en-US" sz="2800" b="0" dirty="0" smtClean="0">
                            <a:solidFill>
                              <a:schemeClr val="tx1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518160"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800" b="0" dirty="0" smtClean="0">
                            <a:solidFill>
                              <a:srgbClr val="FF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800" b="1" i="1" dirty="0" smtClean="0">
                            <a:solidFill>
                              <a:srgbClr val="FF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dirty="0">
                            <a:solidFill>
                              <a:srgbClr val="FF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518160"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800" b="0" dirty="0" smtClean="0">
                            <a:solidFill>
                              <a:srgbClr val="FF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800" b="1" i="1" dirty="0" smtClean="0">
                            <a:solidFill>
                              <a:srgbClr val="FF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dirty="0">
                            <a:solidFill>
                              <a:srgbClr val="FF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3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 smtClean="0">
                              <a:solidFill>
                                <a:srgbClr val="FF0000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18.</a:t>
                          </a:r>
                          <a:endParaRPr lang="en-US" sz="2800" b="0" dirty="0">
                            <a:solidFill>
                              <a:srgbClr val="FF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44840" t="-601176" r="-198932" b="-23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b="0" dirty="0">
                            <a:solidFill>
                              <a:schemeClr val="tx1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4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 smtClean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19. </a:t>
                          </a:r>
                          <a:endParaRPr lang="en-US" sz="2800" b="0" dirty="0">
                            <a:solidFill>
                              <a:schemeClr val="tx1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44840" t="-701176" r="-198932" b="-13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72809" t="-701176" b="-13294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6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 smtClean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20.</a:t>
                          </a:r>
                          <a:endParaRPr lang="en-US" sz="2800" b="0" dirty="0">
                            <a:solidFill>
                              <a:schemeClr val="tx1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44840" t="-801176" r="-198932" b="-3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 smtClean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MP: </a:t>
                          </a:r>
                          <a:r>
                            <a:rPr lang="en-US" sz="2800" b="0" dirty="0" smtClean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2, 19</a:t>
                          </a:r>
                          <a:endParaRPr lang="en-US" sz="2800" b="0" dirty="0" smtClean="0">
                            <a:solidFill>
                              <a:schemeClr val="tx1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8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4223" y="4627714"/>
            <a:ext cx="743776" cy="75597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4268283" y="4401483"/>
                <a:ext cx="4418517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 charset="0"/>
                        <a:ea typeface="Franklin Gothic Medium" charset="0"/>
                        <a:cs typeface="Franklin Gothic Medium" charset="0"/>
                      </a:rPr>
                      <m:t>¬¬</m:t>
                    </m:r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 charset="0"/>
                        <a:ea typeface="Franklin Gothic Medium" charset="0"/>
                        <a:cs typeface="Franklin Gothic Medium" charset="0"/>
                      </a:rPr>
                      <m:t>𝒔</m:t>
                    </m:r>
                  </m:oMath>
                </a14:m>
                <a:r>
                  <a:rPr lang="en-US" sz="2000" dirty="0">
                    <a:solidFill>
                      <a:srgbClr val="005923"/>
                    </a:solidFill>
                    <a:latin typeface="Franklin Gothic Medium" charset="0"/>
                    <a:ea typeface="Franklin Gothic Medium" charset="0"/>
                    <a:cs typeface="Franklin Gothic Medium" charset="0"/>
                  </a:rPr>
                  <a:t> doesn’t show up in the givens but</a:t>
                </a:r>
              </a:p>
              <a:p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 charset="0"/>
                        <a:ea typeface="Franklin Gothic Medium" charset="0"/>
                        <a:cs typeface="Franklin Gothic Medium" charset="0"/>
                      </a:rPr>
                      <m:t>𝒔</m:t>
                    </m:r>
                    <m:r>
                      <a:rPr lang="en-US" sz="20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Franklin Gothic Medium" charset="0"/>
                        <a:cs typeface="Franklin Gothic Medium" charset="0"/>
                      </a:rPr>
                      <m:t> </m:t>
                    </m:r>
                  </m:oMath>
                </a14:m>
                <a:r>
                  <a:rPr lang="en-US" sz="2000" dirty="0">
                    <a:solidFill>
                      <a:srgbClr val="005923"/>
                    </a:solidFill>
                    <a:latin typeface="Franklin Gothic Medium" charset="0"/>
                    <a:ea typeface="Franklin Gothic Medium" charset="0"/>
                    <a:cs typeface="Franklin Gothic Medium" charset="0"/>
                  </a:rPr>
                  <a:t>does and we can use equivalences</a:t>
                </a: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8283" y="4401483"/>
                <a:ext cx="4418517" cy="707886"/>
              </a:xfrm>
              <a:prstGeom prst="rect">
                <a:avLst/>
              </a:prstGeom>
              <a:blipFill rotWithShape="0">
                <a:blip r:embed="rId4"/>
                <a:stretch>
                  <a:fillRect t="-4310" r="-690" b="-14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8929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39957-EC88-4AA8-D85B-616802984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English Ambiguity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66834D-2C53-E762-5F8E-E50D6657AD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200" dirty="0"/>
              <a:t>Implicit quantifiers in English are often </a:t>
            </a:r>
            <a:r>
              <a:rPr lang="en-US" sz="2200" b="1" dirty="0"/>
              <a:t>confusing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	</a:t>
            </a:r>
            <a:r>
              <a:rPr lang="en-US" sz="2200" u="sng" dirty="0">
                <a:solidFill>
                  <a:srgbClr val="7030A0"/>
                </a:solidFill>
              </a:rPr>
              <a:t>Three people that</a:t>
            </a:r>
            <a:r>
              <a:rPr lang="en-US" sz="2200" dirty="0">
                <a:solidFill>
                  <a:srgbClr val="7030A0"/>
                </a:solidFill>
              </a:rPr>
              <a:t> are all friends can form a raiding party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	</a:t>
            </a:r>
            <a:r>
              <a:rPr lang="en-US" sz="2200" u="sng" dirty="0">
                <a:solidFill>
                  <a:srgbClr val="7030A0"/>
                </a:solidFill>
              </a:rPr>
              <a:t>Three people that</a:t>
            </a:r>
            <a:r>
              <a:rPr lang="en-US" sz="2200" dirty="0">
                <a:solidFill>
                  <a:srgbClr val="7030A0"/>
                </a:solidFill>
              </a:rPr>
              <a:t> I know are all friends with Mark Zuckerberg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Formal logic removes this ambiguity</a:t>
            </a:r>
          </a:p>
          <a:p>
            <a:pPr lvl="1"/>
            <a:r>
              <a:rPr lang="en-US" sz="1800" dirty="0"/>
              <a:t>quantifiers can always be specified</a:t>
            </a:r>
          </a:p>
          <a:p>
            <a:pPr lvl="1"/>
            <a:r>
              <a:rPr lang="en-US" sz="1800" dirty="0"/>
              <a:t>unquantified variables that are not known constants (</a:t>
            </a:r>
            <a:r>
              <a:rPr lang="en-US" sz="1800" dirty="0" err="1"/>
              <a:t>e.g</a:t>
            </a:r>
            <a:r>
              <a:rPr lang="en-US" sz="1800" dirty="0"/>
              <a:t>, π)</a:t>
            </a:r>
            <a:br>
              <a:rPr lang="en-US" sz="1800" dirty="0"/>
            </a:br>
            <a:r>
              <a:rPr lang="en-US" sz="1800" dirty="0"/>
              <a:t>are </a:t>
            </a:r>
            <a:r>
              <a:rPr lang="en-US" sz="1800" b="1" dirty="0">
                <a:solidFill>
                  <a:schemeClr val="accent2">
                    <a:lumMod val="75000"/>
                  </a:schemeClr>
                </a:solidFill>
              </a:rPr>
              <a:t>implicitly </a:t>
            </a:r>
            <a:r>
              <a:rPr lang="en-US" sz="1800" b="1" dirty="0">
                <a:sym typeface="Symbol"/>
              </a:rPr>
              <a:t></a:t>
            </a:r>
            <a:r>
              <a:rPr lang="en-US" sz="1800" dirty="0">
                <a:sym typeface="Symbol"/>
              </a:rPr>
              <a:t>–</a:t>
            </a:r>
            <a:r>
              <a:rPr lang="en-US" sz="1800" dirty="0"/>
              <a:t>quantified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B1A6F3-D516-3B97-18C8-CAE827C3978D}"/>
              </a:ext>
            </a:extLst>
          </p:cNvPr>
          <p:cNvSpPr txBox="1"/>
          <p:nvPr/>
        </p:nvSpPr>
        <p:spPr>
          <a:xfrm>
            <a:off x="8495052" y="1997882"/>
            <a:ext cx="404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sym typeface="Symbol"/>
              </a:rPr>
              <a:t></a:t>
            </a:r>
            <a:endParaRPr lang="en-US" sz="2400" b="1" dirty="0">
              <a:solidFill>
                <a:schemeClr val="accent2">
                  <a:lumMod val="75000"/>
                </a:schemeClr>
              </a:solidFill>
              <a:latin typeface="Franklin Gothic Medium"/>
              <a:cs typeface="Franklin Gothic Medium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1C0617-7141-E428-E083-7DEB3379A31C}"/>
              </a:ext>
            </a:extLst>
          </p:cNvPr>
          <p:cNvSpPr txBox="1"/>
          <p:nvPr/>
        </p:nvSpPr>
        <p:spPr>
          <a:xfrm>
            <a:off x="8495052" y="2822427"/>
            <a:ext cx="4042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sym typeface="Symbol"/>
              </a:rPr>
              <a:t></a:t>
            </a:r>
            <a:endParaRPr lang="en-US" sz="2400" b="1" dirty="0">
              <a:solidFill>
                <a:schemeClr val="accent2">
                  <a:lumMod val="75000"/>
                </a:schemeClr>
              </a:solidFill>
              <a:latin typeface="Franklin Gothic Medium"/>
              <a:cs typeface="Franklin Gothic Medium"/>
            </a:endParaRPr>
          </a:p>
        </p:txBody>
      </p:sp>
    </p:spTree>
    <p:extLst>
      <p:ext uri="{BB962C8B-B14F-4D97-AF65-F5344CB8AC3E}">
        <p14:creationId xmlns:p14="http://schemas.microsoft.com/office/powerpoint/2010/main" val="3397218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942226"/>
            <a:ext cx="8229600" cy="731396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sz="2800" dirty="0"/>
              <a:t>Prove that </a:t>
            </a:r>
            <a:r>
              <a:rPr lang="en-US" sz="2800" dirty="0">
                <a:solidFill>
                  <a:srgbClr val="C00000"/>
                </a:solidFill>
                <a:sym typeface="Symbol"/>
              </a:rPr>
              <a:t></a:t>
            </a:r>
            <a:r>
              <a:rPr lang="en-US" sz="2800" dirty="0">
                <a:solidFill>
                  <a:srgbClr val="C00000"/>
                </a:solidFill>
              </a:rPr>
              <a:t>r</a:t>
            </a:r>
            <a:r>
              <a:rPr lang="en-US" sz="2800" dirty="0"/>
              <a:t> follows from </a:t>
            </a:r>
            <a:r>
              <a:rPr lang="en-US" sz="2800" dirty="0">
                <a:solidFill>
                  <a:srgbClr val="C00000"/>
                </a:solidFill>
              </a:rPr>
              <a:t>p </a:t>
            </a:r>
            <a:r>
              <a:rPr lang="en-US" sz="2800" dirty="0">
                <a:solidFill>
                  <a:srgbClr val="C00000"/>
                </a:solidFill>
                <a:latin typeface="Calibri" charset="0"/>
                <a:ea typeface="MS PGothic" charset="0"/>
                <a:sym typeface="Symbol" charset="0"/>
              </a:rPr>
              <a:t> </a:t>
            </a:r>
            <a:r>
              <a:rPr lang="en-US" sz="2800" dirty="0">
                <a:solidFill>
                  <a:srgbClr val="C00000"/>
                </a:solidFill>
                <a:sym typeface="Symbol" charset="0"/>
              </a:rPr>
              <a:t>s</a:t>
            </a:r>
            <a:r>
              <a:rPr lang="en-US" sz="2800" dirty="0"/>
              <a:t>, </a:t>
            </a:r>
            <a:r>
              <a:rPr lang="en-US" sz="2800" dirty="0">
                <a:solidFill>
                  <a:srgbClr val="C00000"/>
                </a:solidFill>
              </a:rPr>
              <a:t>q </a:t>
            </a:r>
            <a:r>
              <a:rPr lang="en-US" sz="2800" dirty="0">
                <a:solidFill>
                  <a:srgbClr val="C00000"/>
                </a:solidFill>
                <a:sym typeface="Symbol"/>
              </a:rPr>
              <a:t> r</a:t>
            </a:r>
            <a:r>
              <a:rPr lang="en-US" sz="2800" dirty="0">
                <a:sym typeface="Symbol"/>
              </a:rPr>
              <a:t>,</a:t>
            </a:r>
            <a:r>
              <a:rPr lang="en-US" sz="2800" dirty="0">
                <a:solidFill>
                  <a:srgbClr val="7F0018"/>
                </a:solidFill>
                <a:sym typeface="Symbol"/>
              </a:rPr>
              <a:t> </a:t>
            </a:r>
            <a:r>
              <a:rPr lang="en-US" sz="2800" dirty="0">
                <a:sym typeface="Symbol"/>
              </a:rPr>
              <a:t>and </a:t>
            </a:r>
            <a:r>
              <a:rPr lang="en-US" sz="2800" dirty="0">
                <a:solidFill>
                  <a:srgbClr val="C00000"/>
                </a:solidFill>
                <a:sym typeface="Symbol"/>
              </a:rPr>
              <a:t>s</a:t>
            </a:r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en-US" sz="2800" dirty="0">
                <a:solidFill>
                  <a:srgbClr val="C00000"/>
                </a:solidFill>
                <a:latin typeface="Calibri" pitchFamily="34" charset="0"/>
                <a:sym typeface="Symbol" pitchFamily="18" charset="2"/>
              </a:rPr>
              <a:t> </a:t>
            </a:r>
            <a:r>
              <a:rPr lang="en-US" sz="2800" dirty="0">
                <a:solidFill>
                  <a:srgbClr val="C00000"/>
                </a:solidFill>
                <a:sym typeface="Symbol"/>
              </a:rPr>
              <a:t>q</a:t>
            </a:r>
            <a:r>
              <a:rPr lang="en-US" sz="2800" dirty="0">
                <a:sym typeface="Symbol"/>
              </a:rPr>
              <a:t>.</a:t>
            </a:r>
            <a:endParaRPr lang="en-US" sz="2800" dirty="0">
              <a:solidFill>
                <a:srgbClr val="7F0018"/>
              </a:solidFill>
              <a:sym typeface="Symbol"/>
            </a:endParaRPr>
          </a:p>
          <a:p>
            <a:pPr>
              <a:defRPr/>
            </a:pPr>
            <a:endParaRPr lang="en-US" dirty="0">
              <a:sym typeface="Symbol"/>
            </a:endParaRPr>
          </a:p>
          <a:p>
            <a:pPr marL="457200" lvl="1">
              <a:buFont typeface="Arial" charset="0"/>
              <a:buNone/>
              <a:defRPr/>
            </a:pPr>
            <a:r>
              <a:rPr lang="en-US" dirty="0">
                <a:sym typeface="Symbol"/>
              </a:rPr>
              <a:t>	</a:t>
            </a:r>
            <a:endParaRPr lang="en-US" dirty="0"/>
          </a:p>
        </p:txBody>
      </p:sp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24190638"/>
                  </p:ext>
                </p:extLst>
              </p:nvPr>
            </p:nvGraphicFramePr>
            <p:xfrm>
              <a:off x="262127" y="1568573"/>
              <a:ext cx="5888102" cy="46634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7343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1075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403918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 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dirty="0"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dirty="0"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1.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𝒑</m:t>
                                </m:r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∧</m:t>
                                </m:r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𝒔</m:t>
                                </m:r>
                              </m:oMath>
                            </m:oMathPara>
                          </a14:m>
                          <a:endParaRPr lang="en-US" sz="2800" b="1" i="1" dirty="0">
                            <a:solidFill>
                              <a:srgbClr val="C0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Given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2.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𝒒</m:t>
                                </m:r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→¬</m:t>
                                </m:r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𝒓</m:t>
                                </m:r>
                              </m:oMath>
                            </m:oMathPara>
                          </a14:m>
                          <a:endParaRPr lang="en-US" sz="2800" b="1" dirty="0">
                            <a:solidFill>
                              <a:srgbClr val="C0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Given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3.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¬</m:t>
                                </m:r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𝒔</m:t>
                                </m:r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∨</m:t>
                                </m:r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𝒒</m:t>
                                </m:r>
                              </m:oMath>
                            </m:oMathPara>
                          </a14:m>
                          <a:endParaRPr lang="en-US" sz="2800" b="1" i="1" dirty="0">
                            <a:solidFill>
                              <a:srgbClr val="C0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Given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800" b="0" dirty="0">
                            <a:solidFill>
                              <a:srgbClr val="FF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800" b="1" i="1" dirty="0">
                            <a:solidFill>
                              <a:srgbClr val="FF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dirty="0">
                            <a:solidFill>
                              <a:srgbClr val="FF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b="0" dirty="0">
                              <a:solidFill>
                                <a:srgbClr val="FF0000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17.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𝒔</m:t>
                                </m:r>
                              </m:oMath>
                            </m:oMathPara>
                          </a14:m>
                          <a:endParaRPr lang="en-US" sz="2800" b="1" i="1" dirty="0">
                            <a:solidFill>
                              <a:srgbClr val="FF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dirty="0">
                            <a:solidFill>
                              <a:srgbClr val="FF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18.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¬¬</m:t>
                                </m:r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𝒔</m:t>
                                </m:r>
                              </m:oMath>
                            </m:oMathPara>
                          </a14:m>
                          <a:endParaRPr lang="en-US" sz="2800" b="1" i="1" dirty="0">
                            <a:solidFill>
                              <a:srgbClr val="C0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Double Negation: 17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19. 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𝒒</m:t>
                                </m:r>
                              </m:oMath>
                            </m:oMathPara>
                          </a14:m>
                          <a:endParaRPr lang="en-US" sz="2800" b="1" i="1" dirty="0">
                            <a:solidFill>
                              <a:srgbClr val="C0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Franklin Gothic Medium" charset="0"/>
                                  <a:cs typeface="Franklin Gothic Medium" charset="0"/>
                                </a:rPr>
                                <m:t>∨</m:t>
                              </m:r>
                            </m:oMath>
                          </a14:m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 </a:t>
                          </a:r>
                          <a:r>
                            <a:rPr lang="en-US" sz="2800" b="0" dirty="0" err="1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Elim</a:t>
                          </a:r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: 3,</a:t>
                          </a:r>
                          <a:r>
                            <a:rPr lang="en-US" sz="2800" b="0" baseline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 18</a:t>
                          </a:r>
                          <a:endParaRPr lang="en-US" sz="2800" b="0" dirty="0">
                            <a:solidFill>
                              <a:schemeClr val="tx1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20.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¬</m:t>
                                </m:r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𝒓</m:t>
                                </m:r>
                              </m:oMath>
                            </m:oMathPara>
                          </a14:m>
                          <a:endParaRPr lang="en-US" sz="2800" b="1" i="1" dirty="0">
                            <a:solidFill>
                              <a:srgbClr val="C0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MP: 2, 19 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24190638"/>
                  </p:ext>
                </p:extLst>
              </p:nvPr>
            </p:nvGraphicFramePr>
            <p:xfrm>
              <a:off x="262127" y="1568573"/>
              <a:ext cx="5888102" cy="46634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73430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000"/>
                        </a:ext>
                      </a:extLst>
                    </a:gridCol>
                    <a:gridCol w="1710754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001"/>
                        </a:ext>
                      </a:extLst>
                    </a:gridCol>
                    <a:gridCol w="3403918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002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 smtClean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 </a:t>
                          </a:r>
                          <a:endParaRPr lang="en-US" sz="2800" b="0" dirty="0">
                            <a:solidFill>
                              <a:schemeClr val="tx1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dirty="0"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dirty="0"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0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b="0" dirty="0" smtClean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1.</a:t>
                          </a:r>
                          <a:endParaRPr lang="en-US" sz="2800" b="0" dirty="0" smtClean="0">
                            <a:solidFill>
                              <a:schemeClr val="tx1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44840" t="-100000" r="-198932" b="-7341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 smtClean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Given</a:t>
                          </a:r>
                          <a:endParaRPr lang="en-US" sz="2800" dirty="0">
                            <a:solidFill>
                              <a:schemeClr val="tx1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2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 smtClean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2.</a:t>
                          </a:r>
                          <a:endParaRPr lang="en-US" sz="2800" b="0" dirty="0">
                            <a:solidFill>
                              <a:schemeClr val="tx1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44840" t="-200000" r="-198932" b="-6341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 smtClean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Given</a:t>
                          </a:r>
                          <a:endParaRPr lang="en-US" sz="2800" dirty="0">
                            <a:solidFill>
                              <a:schemeClr val="tx1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51816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 smtClean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3.</a:t>
                          </a:r>
                          <a:endParaRPr lang="en-US" sz="2800" b="0" dirty="0">
                            <a:solidFill>
                              <a:schemeClr val="tx1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44840" t="-300000" r="-198932" b="-5341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 smtClean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Given</a:t>
                          </a:r>
                          <a:endParaRPr lang="en-US" sz="2800" b="0" dirty="0" smtClean="0">
                            <a:solidFill>
                              <a:schemeClr val="tx1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518160"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800" b="0" dirty="0" smtClean="0">
                            <a:solidFill>
                              <a:srgbClr val="FF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800" b="1" i="1" dirty="0" smtClean="0">
                            <a:solidFill>
                              <a:srgbClr val="FF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dirty="0">
                            <a:solidFill>
                              <a:srgbClr val="FF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518160"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b="0" dirty="0" smtClean="0">
                              <a:solidFill>
                                <a:srgbClr val="FF0000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17.</a:t>
                          </a:r>
                          <a:endParaRPr lang="en-US" sz="2800" b="0" dirty="0" smtClean="0">
                            <a:solidFill>
                              <a:srgbClr val="FF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44840" t="-501176" r="-198932" b="-33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dirty="0">
                            <a:solidFill>
                              <a:srgbClr val="FF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3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 smtClean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18.</a:t>
                          </a:r>
                          <a:endParaRPr lang="en-US" sz="2800" b="0" dirty="0">
                            <a:solidFill>
                              <a:schemeClr val="tx1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44840" t="-601176" r="-198932" b="-23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 smtClean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Double Negation: </a:t>
                          </a:r>
                          <a:r>
                            <a:rPr lang="en-US" sz="2800" b="0" dirty="0" smtClean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17</a:t>
                          </a:r>
                          <a:endParaRPr lang="en-US" sz="2800" b="0" dirty="0">
                            <a:solidFill>
                              <a:schemeClr val="tx1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4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 smtClean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19. </a:t>
                          </a:r>
                          <a:endParaRPr lang="en-US" sz="2800" b="0" dirty="0">
                            <a:solidFill>
                              <a:schemeClr val="tx1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44840" t="-701176" r="-198932" b="-13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72809" t="-701176" b="-13294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6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 smtClean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20.</a:t>
                          </a:r>
                          <a:endParaRPr lang="en-US" sz="2800" b="0" dirty="0">
                            <a:solidFill>
                              <a:schemeClr val="tx1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44840" t="-801176" r="-198932" b="-3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 smtClean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MP: </a:t>
                          </a:r>
                          <a:r>
                            <a:rPr lang="en-US" sz="2800" b="0" dirty="0" smtClean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2, 19 </a:t>
                          </a:r>
                          <a:endParaRPr lang="en-US" sz="2800" b="0" dirty="0" smtClean="0">
                            <a:solidFill>
                              <a:schemeClr val="tx1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8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4290" y="4102781"/>
            <a:ext cx="743776" cy="755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12539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942226"/>
            <a:ext cx="8229600" cy="731396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sz="2800" dirty="0"/>
              <a:t>Prove that </a:t>
            </a:r>
            <a:r>
              <a:rPr lang="en-US" sz="2800" dirty="0">
                <a:solidFill>
                  <a:srgbClr val="C00000"/>
                </a:solidFill>
                <a:sym typeface="Symbol"/>
              </a:rPr>
              <a:t></a:t>
            </a:r>
            <a:r>
              <a:rPr lang="en-US" sz="2800" dirty="0">
                <a:solidFill>
                  <a:srgbClr val="C00000"/>
                </a:solidFill>
              </a:rPr>
              <a:t>r</a:t>
            </a:r>
            <a:r>
              <a:rPr lang="en-US" sz="2800" dirty="0"/>
              <a:t> follows from </a:t>
            </a:r>
            <a:r>
              <a:rPr lang="en-US" sz="2800" dirty="0">
                <a:solidFill>
                  <a:srgbClr val="C00000"/>
                </a:solidFill>
              </a:rPr>
              <a:t>p </a:t>
            </a:r>
            <a:r>
              <a:rPr lang="en-US" sz="2800" dirty="0">
                <a:solidFill>
                  <a:srgbClr val="C00000"/>
                </a:solidFill>
                <a:latin typeface="Calibri" charset="0"/>
                <a:ea typeface="MS PGothic" charset="0"/>
                <a:sym typeface="Symbol" charset="0"/>
              </a:rPr>
              <a:t> </a:t>
            </a:r>
            <a:r>
              <a:rPr lang="en-US" sz="2800" dirty="0">
                <a:solidFill>
                  <a:srgbClr val="C00000"/>
                </a:solidFill>
                <a:sym typeface="Symbol" charset="0"/>
              </a:rPr>
              <a:t>s</a:t>
            </a:r>
            <a:r>
              <a:rPr lang="en-US" sz="2800" dirty="0"/>
              <a:t>, </a:t>
            </a:r>
            <a:r>
              <a:rPr lang="en-US" sz="2800" dirty="0">
                <a:solidFill>
                  <a:srgbClr val="C00000"/>
                </a:solidFill>
              </a:rPr>
              <a:t>q </a:t>
            </a:r>
            <a:r>
              <a:rPr lang="en-US" sz="2800" dirty="0">
                <a:solidFill>
                  <a:srgbClr val="C00000"/>
                </a:solidFill>
                <a:sym typeface="Symbol"/>
              </a:rPr>
              <a:t> r</a:t>
            </a:r>
            <a:r>
              <a:rPr lang="en-US" sz="2800" dirty="0">
                <a:sym typeface="Symbol"/>
              </a:rPr>
              <a:t>,</a:t>
            </a:r>
            <a:r>
              <a:rPr lang="en-US" sz="2800" dirty="0">
                <a:solidFill>
                  <a:srgbClr val="7F0018"/>
                </a:solidFill>
                <a:sym typeface="Symbol"/>
              </a:rPr>
              <a:t> </a:t>
            </a:r>
            <a:r>
              <a:rPr lang="en-US" sz="2800" dirty="0">
                <a:sym typeface="Symbol"/>
              </a:rPr>
              <a:t>and </a:t>
            </a:r>
            <a:r>
              <a:rPr lang="en-US" sz="2800" dirty="0">
                <a:solidFill>
                  <a:srgbClr val="C00000"/>
                </a:solidFill>
                <a:sym typeface="Symbol"/>
              </a:rPr>
              <a:t>s</a:t>
            </a:r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en-US" sz="2800" dirty="0">
                <a:solidFill>
                  <a:srgbClr val="C00000"/>
                </a:solidFill>
                <a:latin typeface="Calibri" pitchFamily="34" charset="0"/>
                <a:sym typeface="Symbol" pitchFamily="18" charset="2"/>
              </a:rPr>
              <a:t> </a:t>
            </a:r>
            <a:r>
              <a:rPr lang="en-US" sz="2800" dirty="0">
                <a:solidFill>
                  <a:srgbClr val="C00000"/>
                </a:solidFill>
                <a:sym typeface="Symbol"/>
              </a:rPr>
              <a:t>q</a:t>
            </a:r>
            <a:r>
              <a:rPr lang="en-US" sz="2800" dirty="0">
                <a:sym typeface="Symbol"/>
              </a:rPr>
              <a:t>.</a:t>
            </a:r>
            <a:endParaRPr lang="en-US" sz="2800" dirty="0">
              <a:solidFill>
                <a:srgbClr val="7F0018"/>
              </a:solidFill>
              <a:sym typeface="Symbol"/>
            </a:endParaRPr>
          </a:p>
          <a:p>
            <a:pPr>
              <a:defRPr/>
            </a:pPr>
            <a:endParaRPr lang="en-US" dirty="0">
              <a:sym typeface="Symbol"/>
            </a:endParaRPr>
          </a:p>
          <a:p>
            <a:pPr marL="457200" lvl="1">
              <a:buFont typeface="Arial" charset="0"/>
              <a:buNone/>
              <a:defRPr/>
            </a:pPr>
            <a:r>
              <a:rPr lang="en-US" dirty="0">
                <a:sym typeface="Symbol"/>
              </a:rPr>
              <a:t>	</a:t>
            </a:r>
            <a:endParaRPr lang="en-US" dirty="0"/>
          </a:p>
        </p:txBody>
      </p:sp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71953490"/>
                  </p:ext>
                </p:extLst>
              </p:nvPr>
            </p:nvGraphicFramePr>
            <p:xfrm>
              <a:off x="262127" y="1568572"/>
              <a:ext cx="5888102" cy="470171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7343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1075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403918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587714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 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dirty="0"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dirty="0"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87714"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1.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𝒑</m:t>
                                </m:r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∧</m:t>
                                </m:r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𝒔</m:t>
                                </m:r>
                              </m:oMath>
                            </m:oMathPara>
                          </a14:m>
                          <a:endParaRPr lang="en-US" sz="2800" b="1" i="1" dirty="0">
                            <a:solidFill>
                              <a:srgbClr val="C0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Given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87714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2.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𝒒</m:t>
                                </m:r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→¬</m:t>
                                </m:r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𝒓</m:t>
                                </m:r>
                              </m:oMath>
                            </m:oMathPara>
                          </a14:m>
                          <a:endParaRPr lang="en-US" sz="2800" b="1" dirty="0">
                            <a:solidFill>
                              <a:srgbClr val="C0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Given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587714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3.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¬</m:t>
                                </m:r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𝒔</m:t>
                                </m:r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∨</m:t>
                                </m:r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𝒒</m:t>
                                </m:r>
                              </m:oMath>
                            </m:oMathPara>
                          </a14:m>
                          <a:endParaRPr lang="en-US" sz="2800" b="1" i="1" dirty="0">
                            <a:solidFill>
                              <a:srgbClr val="C0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Given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587714"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17.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𝒔</m:t>
                                </m:r>
                              </m:oMath>
                            </m:oMathPara>
                          </a14:m>
                          <a:endParaRPr lang="en-US" sz="2800" b="1" i="1" dirty="0">
                            <a:solidFill>
                              <a:srgbClr val="C0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∧ </a:t>
                          </a:r>
                          <a:r>
                            <a:rPr lang="en-US" sz="2800" dirty="0" err="1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Elim</a:t>
                          </a:r>
                          <a:r>
                            <a:rPr lang="en-US" sz="280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: 1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87714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18.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¬¬</m:t>
                                </m:r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𝒔</m:t>
                                </m:r>
                              </m:oMath>
                            </m:oMathPara>
                          </a14:m>
                          <a:endParaRPr lang="en-US" sz="2800" b="1" i="1" dirty="0">
                            <a:solidFill>
                              <a:srgbClr val="C0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Double Negation: 17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587714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19. 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𝒒</m:t>
                                </m:r>
                              </m:oMath>
                            </m:oMathPara>
                          </a14:m>
                          <a:endParaRPr lang="en-US" sz="2800" b="1" i="1" dirty="0">
                            <a:solidFill>
                              <a:srgbClr val="C0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Franklin Gothic Medium" charset="0"/>
                                  <a:cs typeface="Franklin Gothic Medium" charset="0"/>
                                </a:rPr>
                                <m:t>∨</m:t>
                              </m:r>
                            </m:oMath>
                          </a14:m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 </a:t>
                          </a:r>
                          <a:r>
                            <a:rPr lang="en-US" sz="2800" b="0" dirty="0" err="1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Elim</a:t>
                          </a:r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: 3,</a:t>
                          </a:r>
                          <a:r>
                            <a:rPr lang="en-US" sz="2800" b="0" baseline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 18</a:t>
                          </a:r>
                          <a:endParaRPr lang="en-US" sz="2800" b="0" dirty="0">
                            <a:solidFill>
                              <a:schemeClr val="tx1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587714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20.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¬</m:t>
                                </m:r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𝒓</m:t>
                                </m:r>
                              </m:oMath>
                            </m:oMathPara>
                          </a14:m>
                          <a:endParaRPr lang="en-US" sz="2800" b="1" i="1" dirty="0">
                            <a:solidFill>
                              <a:srgbClr val="C0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MP: 2, 19 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71953490"/>
                  </p:ext>
                </p:extLst>
              </p:nvPr>
            </p:nvGraphicFramePr>
            <p:xfrm>
              <a:off x="262127" y="1568572"/>
              <a:ext cx="5888102" cy="470171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7343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1075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403918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587714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 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dirty="0"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dirty="0"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87714"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1.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5185" t="-97872" r="-198519" b="-6063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Given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87714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2.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5185" t="-202174" r="-198519" b="-5195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Given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587714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3.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5185" t="-295745" r="-198519" b="-4085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Given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587714"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17.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5185" t="-404348" r="-198519" b="-3173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∧ </a:t>
                          </a:r>
                          <a:r>
                            <a:rPr lang="en-US" sz="2800" dirty="0" err="1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Elim</a:t>
                          </a:r>
                          <a:r>
                            <a:rPr lang="en-US" sz="280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: 1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87714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18.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5185" t="-504348" r="-198519" b="-2173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Double Negation: 17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587714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19. 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5185" t="-591489" r="-198519" b="-11276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72862" t="-591489" r="372" b="-11276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587714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20.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5185" t="-706522" r="-198519" b="-152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MP: 2, 19 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Rectangle 6"/>
          <p:cNvSpPr/>
          <p:nvPr/>
        </p:nvSpPr>
        <p:spPr>
          <a:xfrm>
            <a:off x="76200" y="2128081"/>
            <a:ext cx="3691467" cy="465667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511800" y="2302933"/>
            <a:ext cx="314996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5923"/>
                </a:solidFill>
                <a:latin typeface="Franklin Gothic Medium"/>
                <a:cs typeface="Franklin Gothic Medium"/>
              </a:rPr>
              <a:t>No holes left!  We just </a:t>
            </a:r>
          </a:p>
          <a:p>
            <a:r>
              <a:rPr lang="en-US" sz="2400" dirty="0">
                <a:solidFill>
                  <a:srgbClr val="005923"/>
                </a:solidFill>
                <a:latin typeface="Franklin Gothic Medium"/>
                <a:cs typeface="Franklin Gothic Medium"/>
              </a:rPr>
              <a:t>need to clean up a bit.</a:t>
            </a:r>
          </a:p>
        </p:txBody>
      </p:sp>
    </p:spTree>
    <p:extLst>
      <p:ext uri="{BB962C8B-B14F-4D97-AF65-F5344CB8AC3E}">
        <p14:creationId xmlns:p14="http://schemas.microsoft.com/office/powerpoint/2010/main" val="290121117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942226"/>
            <a:ext cx="8229600" cy="731396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sz="2800" dirty="0"/>
              <a:t>Prove that </a:t>
            </a:r>
            <a:r>
              <a:rPr lang="en-US" sz="2800" dirty="0">
                <a:solidFill>
                  <a:srgbClr val="C00000"/>
                </a:solidFill>
                <a:sym typeface="Symbol"/>
              </a:rPr>
              <a:t></a:t>
            </a:r>
            <a:r>
              <a:rPr lang="en-US" sz="2800" dirty="0">
                <a:solidFill>
                  <a:srgbClr val="C00000"/>
                </a:solidFill>
              </a:rPr>
              <a:t>r</a:t>
            </a:r>
            <a:r>
              <a:rPr lang="en-US" sz="2800" dirty="0"/>
              <a:t> follows from </a:t>
            </a:r>
            <a:r>
              <a:rPr lang="en-US" sz="2800" dirty="0">
                <a:solidFill>
                  <a:srgbClr val="C00000"/>
                </a:solidFill>
              </a:rPr>
              <a:t>p </a:t>
            </a:r>
            <a:r>
              <a:rPr lang="en-US" sz="2800" dirty="0">
                <a:solidFill>
                  <a:srgbClr val="C00000"/>
                </a:solidFill>
                <a:latin typeface="Calibri" charset="0"/>
                <a:ea typeface="MS PGothic" charset="0"/>
                <a:sym typeface="Symbol" charset="0"/>
              </a:rPr>
              <a:t> </a:t>
            </a:r>
            <a:r>
              <a:rPr lang="en-US" sz="2800" dirty="0">
                <a:solidFill>
                  <a:srgbClr val="C00000"/>
                </a:solidFill>
                <a:sym typeface="Symbol" charset="0"/>
              </a:rPr>
              <a:t>s</a:t>
            </a:r>
            <a:r>
              <a:rPr lang="en-US" sz="2800" dirty="0"/>
              <a:t>, </a:t>
            </a:r>
            <a:r>
              <a:rPr lang="en-US" sz="2800" dirty="0">
                <a:solidFill>
                  <a:srgbClr val="C00000"/>
                </a:solidFill>
              </a:rPr>
              <a:t>q </a:t>
            </a:r>
            <a:r>
              <a:rPr lang="en-US" sz="2800" dirty="0">
                <a:solidFill>
                  <a:srgbClr val="C00000"/>
                </a:solidFill>
                <a:sym typeface="Symbol"/>
              </a:rPr>
              <a:t> r</a:t>
            </a:r>
            <a:r>
              <a:rPr lang="en-US" sz="2800" dirty="0">
                <a:sym typeface="Symbol"/>
              </a:rPr>
              <a:t>,</a:t>
            </a:r>
            <a:r>
              <a:rPr lang="en-US" sz="2800" dirty="0">
                <a:solidFill>
                  <a:srgbClr val="7F0018"/>
                </a:solidFill>
                <a:sym typeface="Symbol"/>
              </a:rPr>
              <a:t> </a:t>
            </a:r>
            <a:r>
              <a:rPr lang="en-US" sz="2800" dirty="0">
                <a:sym typeface="Symbol"/>
              </a:rPr>
              <a:t>and </a:t>
            </a:r>
            <a:r>
              <a:rPr lang="en-US" sz="2800" dirty="0">
                <a:solidFill>
                  <a:srgbClr val="C00000"/>
                </a:solidFill>
                <a:sym typeface="Symbol"/>
              </a:rPr>
              <a:t>s</a:t>
            </a:r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en-US" sz="2800" dirty="0">
                <a:solidFill>
                  <a:srgbClr val="C00000"/>
                </a:solidFill>
                <a:latin typeface="Calibri" pitchFamily="34" charset="0"/>
                <a:sym typeface="Symbol" pitchFamily="18" charset="2"/>
              </a:rPr>
              <a:t> </a:t>
            </a:r>
            <a:r>
              <a:rPr lang="en-US" sz="2800" dirty="0">
                <a:solidFill>
                  <a:srgbClr val="C00000"/>
                </a:solidFill>
                <a:sym typeface="Symbol"/>
              </a:rPr>
              <a:t>q</a:t>
            </a:r>
            <a:r>
              <a:rPr lang="en-US" sz="2800" dirty="0">
                <a:sym typeface="Symbol"/>
              </a:rPr>
              <a:t>.</a:t>
            </a:r>
            <a:endParaRPr lang="en-US" sz="2800" dirty="0">
              <a:solidFill>
                <a:srgbClr val="7F0018"/>
              </a:solidFill>
              <a:sym typeface="Symbol"/>
            </a:endParaRPr>
          </a:p>
          <a:p>
            <a:pPr>
              <a:defRPr/>
            </a:pPr>
            <a:endParaRPr lang="en-US" dirty="0">
              <a:sym typeface="Symbol"/>
            </a:endParaRPr>
          </a:p>
          <a:p>
            <a:pPr marL="457200" lvl="1">
              <a:buFont typeface="Arial" charset="0"/>
              <a:buNone/>
              <a:defRPr/>
            </a:pPr>
            <a:r>
              <a:rPr lang="en-US" dirty="0">
                <a:sym typeface="Symbol"/>
              </a:rPr>
              <a:t>	</a:t>
            </a:r>
            <a:endParaRPr lang="en-US" dirty="0"/>
          </a:p>
        </p:txBody>
      </p:sp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04515840"/>
                  </p:ext>
                </p:extLst>
              </p:nvPr>
            </p:nvGraphicFramePr>
            <p:xfrm>
              <a:off x="262127" y="1568573"/>
              <a:ext cx="5888102" cy="41452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7343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1075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403918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 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dirty="0"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dirty="0"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1.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𝒑</m:t>
                                </m:r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∧</m:t>
                                </m:r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𝒔</m:t>
                                </m:r>
                              </m:oMath>
                            </m:oMathPara>
                          </a14:m>
                          <a:endParaRPr lang="en-US" sz="2800" b="1" i="1" dirty="0">
                            <a:solidFill>
                              <a:srgbClr val="C0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Given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2.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𝒒</m:t>
                                </m:r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→¬</m:t>
                                </m:r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𝒓</m:t>
                                </m:r>
                              </m:oMath>
                            </m:oMathPara>
                          </a14:m>
                          <a:endParaRPr lang="en-US" sz="2800" b="1" dirty="0">
                            <a:solidFill>
                              <a:srgbClr val="C0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Given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3.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¬</m:t>
                                </m:r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𝒔</m:t>
                                </m:r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∨</m:t>
                                </m:r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𝒒</m:t>
                                </m:r>
                              </m:oMath>
                            </m:oMathPara>
                          </a14:m>
                          <a:endParaRPr lang="en-US" sz="2800" b="1" i="1" dirty="0">
                            <a:solidFill>
                              <a:srgbClr val="C0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Given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4.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𝒔</m:t>
                                </m:r>
                              </m:oMath>
                            </m:oMathPara>
                          </a14:m>
                          <a:endParaRPr lang="en-US" sz="2800" b="1" i="1" dirty="0">
                            <a:solidFill>
                              <a:srgbClr val="C0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∧ </a:t>
                          </a:r>
                          <a:r>
                            <a:rPr lang="en-US" sz="2800" dirty="0" err="1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Elim</a:t>
                          </a:r>
                          <a:r>
                            <a:rPr lang="en-US" sz="280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: 1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5.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¬¬</m:t>
                                </m:r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𝒔</m:t>
                                </m:r>
                              </m:oMath>
                            </m:oMathPara>
                          </a14:m>
                          <a:endParaRPr lang="en-US" sz="2800" b="1" i="1" dirty="0">
                            <a:solidFill>
                              <a:srgbClr val="C0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Double Negation: 4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6. 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𝒒</m:t>
                                </m:r>
                              </m:oMath>
                            </m:oMathPara>
                          </a14:m>
                          <a:endParaRPr lang="en-US" sz="2800" b="1" i="1" dirty="0">
                            <a:solidFill>
                              <a:srgbClr val="C0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Franklin Gothic Medium" charset="0"/>
                                  <a:cs typeface="Franklin Gothic Medium" charset="0"/>
                                </a:rPr>
                                <m:t>∨</m:t>
                              </m:r>
                            </m:oMath>
                          </a14:m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 </a:t>
                          </a:r>
                          <a:r>
                            <a:rPr lang="en-US" sz="2800" b="0" dirty="0" err="1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Elim</a:t>
                          </a:r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: 3,</a:t>
                          </a:r>
                          <a:r>
                            <a:rPr lang="en-US" sz="2800" b="0" baseline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 5</a:t>
                          </a:r>
                          <a:endParaRPr lang="en-US" sz="2800" b="0" dirty="0">
                            <a:solidFill>
                              <a:schemeClr val="tx1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7.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¬</m:t>
                                </m:r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𝒓</m:t>
                                </m:r>
                              </m:oMath>
                            </m:oMathPara>
                          </a14:m>
                          <a:endParaRPr lang="en-US" sz="2800" b="1" i="1" dirty="0">
                            <a:solidFill>
                              <a:srgbClr val="C0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MP: 2, 6 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04515840"/>
                  </p:ext>
                </p:extLst>
              </p:nvPr>
            </p:nvGraphicFramePr>
            <p:xfrm>
              <a:off x="262127" y="1568573"/>
              <a:ext cx="5888102" cy="41452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7343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1075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403918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 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dirty="0"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dirty="0"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1.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5185" t="-100000" r="-198519" b="-6268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Given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2.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5185" t="-200000" r="-198519" b="-5268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Given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3.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5185" t="-300000" r="-198519" b="-4268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Given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4.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5185" t="-410000" r="-198519" b="-337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∧ </a:t>
                          </a:r>
                          <a:r>
                            <a:rPr lang="en-US" sz="2800" dirty="0" err="1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Elim</a:t>
                          </a:r>
                          <a:r>
                            <a:rPr lang="en-US" sz="280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: 1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5.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5185" t="-497561" r="-198519" b="-2292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Double Negation: 4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6. 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5185" t="-597561" r="-198519" b="-1292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72862" t="-597561" r="372" b="-12926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7.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5185" t="-697561" r="-198519" b="-292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MP: 2, 6 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74642732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800" dirty="0"/>
                  <a:t>You can use </a:t>
                </a:r>
                <a:r>
                  <a:rPr lang="en-US" sz="2800" dirty="0">
                    <a:solidFill>
                      <a:srgbClr val="00B050"/>
                    </a:solidFill>
                  </a:rPr>
                  <a:t>equivalences</a:t>
                </a:r>
                <a:r>
                  <a:rPr lang="en-US" sz="2800" dirty="0"/>
                  <a:t> to make substitutions</a:t>
                </a:r>
              </a:p>
              <a:p>
                <a:pPr marL="0" indent="0">
                  <a:buNone/>
                </a:pPr>
                <a:r>
                  <a:rPr lang="en-US" sz="2800" dirty="0"/>
                  <a:t>    of </a:t>
                </a:r>
                <a:r>
                  <a:rPr lang="en-US" sz="2800" dirty="0">
                    <a:solidFill>
                      <a:srgbClr val="00B050"/>
                    </a:solidFill>
                  </a:rPr>
                  <a:t>any sub-formula.</a:t>
                </a:r>
              </a:p>
              <a:p>
                <a:pPr marL="0" indent="0">
                  <a:buNone/>
                </a:pPr>
                <a:r>
                  <a:rPr lang="en-US" dirty="0"/>
                  <a:t>     </a:t>
                </a:r>
                <a:r>
                  <a:rPr lang="en-US" sz="2800" dirty="0"/>
                  <a:t>e.g.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/>
                          </a:rPr>
                        </m:ctrlPr>
                      </m:dPr>
                      <m:e>
                        <m:r>
                          <a:rPr lang="en-US" sz="2800" b="1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sym typeface="Symbol" charset="0"/>
                          </a:rPr>
                          <m:t>𝒑</m:t>
                        </m:r>
                        <m:r>
                          <a:rPr lang="en-US" sz="2800" b="1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sym typeface="Symbol" charset="0"/>
                          </a:rPr>
                          <m:t> </m:t>
                        </m:r>
                        <m:r>
                          <a:rPr lang="en-US" sz="2800" b="1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sym typeface="Symbol" charset="0"/>
                          </a:rPr>
                          <m:t>𝒓</m:t>
                        </m:r>
                      </m:e>
                    </m:d>
                    <m:r>
                      <a:rPr lang="en-US" sz="28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charset="0"/>
                      </a:rPr>
                      <m:t> </m:t>
                    </m:r>
                    <m:r>
                      <a:rPr lang="en-US" sz="28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charset="0"/>
                      </a:rPr>
                      <m:t> </m:t>
                    </m:r>
                    <m:r>
                      <a:rPr lang="en-US" sz="28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charset="0"/>
                      </a:rPr>
                      <m:t>𝒒</m:t>
                    </m:r>
                    <m:r>
                      <a:rPr lang="en-US" sz="28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charset="0"/>
                      </a:rPr>
                      <m:t>≡</m:t>
                    </m:r>
                    <m:d>
                      <m:dPr>
                        <m:ctrlPr>
                          <a:rPr lang="en-US" sz="28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/>
                          </a:rPr>
                        </m:ctrlPr>
                      </m:dPr>
                      <m:e>
                        <m:r>
                          <a:rPr lang="en-US" sz="2800" b="1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/>
                          </a:rPr>
                          <m:t>¬</m:t>
                        </m:r>
                        <m:r>
                          <a:rPr lang="en-US" sz="2800" b="1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sym typeface="Symbol" charset="0"/>
                          </a:rPr>
                          <m:t>𝒑</m:t>
                        </m:r>
                        <m:r>
                          <a:rPr lang="en-US" sz="2800" b="1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sym typeface="Symbol" charset="0"/>
                          </a:rPr>
                          <m:t> </m:t>
                        </m:r>
                        <m:r>
                          <a:rPr lang="en-US" sz="2800" b="1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sym typeface="Symbol" charset="0"/>
                          </a:rPr>
                          <m:t></m:t>
                        </m:r>
                        <m:r>
                          <a:rPr lang="en-US" sz="2800" b="1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sym typeface="Symbol" charset="0"/>
                          </a:rPr>
                          <m:t> </m:t>
                        </m:r>
                        <m:r>
                          <a:rPr lang="en-US" sz="2800" b="1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sym typeface="Symbol" charset="0"/>
                          </a:rPr>
                          <m:t>𝒓</m:t>
                        </m:r>
                      </m:e>
                    </m:d>
                    <m:r>
                      <a:rPr lang="en-US" sz="28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charset="0"/>
                      </a:rPr>
                      <m:t>  </m:t>
                    </m:r>
                    <m:r>
                      <a:rPr lang="en-US" sz="28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charset="0"/>
                      </a:rPr>
                      <m:t>𝒒</m:t>
                    </m:r>
                  </m:oMath>
                </a14:m>
                <a:endParaRPr lang="en-US" sz="2800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sz="2800" dirty="0">
                    <a:solidFill>
                      <a:srgbClr val="FF0000"/>
                    </a:solidFill>
                  </a:rPr>
                  <a:t>Inference rules only</a:t>
                </a:r>
                <a:r>
                  <a:rPr lang="en-US" sz="2800" dirty="0"/>
                  <a:t> can be applied to </a:t>
                </a:r>
                <a:r>
                  <a:rPr lang="en-US" sz="2800" dirty="0">
                    <a:solidFill>
                      <a:srgbClr val="FF0000"/>
                    </a:solidFill>
                  </a:rPr>
                  <a:t>whole formulas</a:t>
                </a:r>
                <a:r>
                  <a:rPr lang="en-US" sz="2800" dirty="0"/>
                  <a:t> (not correct otherwise).</a:t>
                </a:r>
              </a:p>
              <a:p>
                <a:pPr marL="0" indent="0">
                  <a:buNone/>
                  <a:defRPr/>
                </a:pPr>
                <a:r>
                  <a:rPr lang="en-US" dirty="0"/>
                  <a:t>     </a:t>
                </a:r>
                <a:r>
                  <a:rPr lang="en-US" sz="2800" dirty="0"/>
                  <a:t>e.g. 1.  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sz="28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Symbol" charset="0"/>
                      </a:rPr>
                      <m:t>𝒓</m:t>
                    </m:r>
                  </m:oMath>
                </a14:m>
                <a:r>
                  <a:rPr lang="en-US" sz="2800" dirty="0">
                    <a:sym typeface="Symbol"/>
                  </a:rPr>
                  <a:t>                 given</a:t>
                </a:r>
              </a:p>
              <a:p>
                <a:pPr marL="0" indent="0">
                  <a:buNone/>
                  <a:defRPr/>
                </a:pPr>
                <a:r>
                  <a:rPr lang="en-US" sz="2800" dirty="0">
                    <a:sym typeface="Symbol"/>
                  </a:rPr>
                  <a:t>             2.  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sym typeface="Symbol"/>
                      </a:rPr>
                      <m:t>(</m:t>
                    </m:r>
                    <m:r>
                      <a:rPr lang="en-US" sz="2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sym typeface="Symbol" charset="0"/>
                      </a:rPr>
                      <m:t>𝒑</m:t>
                    </m:r>
                    <m:r>
                      <a:rPr lang="en-US" sz="2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sym typeface="Symbol" charset="0"/>
                      </a:rPr>
                      <m:t>  </m:t>
                    </m:r>
                    <m:r>
                      <a:rPr lang="en-US" sz="2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sym typeface="Symbol" charset="0"/>
                      </a:rPr>
                      <m:t>𝒒</m:t>
                    </m:r>
                    <m:r>
                      <a:rPr lang="en-US" sz="2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sym typeface="Symbol" charset="0"/>
                      </a:rPr>
                      <m:t>)  </m:t>
                    </m:r>
                    <m:r>
                      <a:rPr lang="en-US" sz="2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sym typeface="Symbol" charset="0"/>
                      </a:rPr>
                      <m:t>𝒓</m:t>
                    </m:r>
                    <m:r>
                      <a:rPr lang="en-US" sz="2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sym typeface="Symbol" charset="0"/>
                      </a:rPr>
                      <m:t> </m:t>
                    </m:r>
                  </m:oMath>
                </a14:m>
                <a:r>
                  <a:rPr lang="en-US" sz="2800" dirty="0">
                    <a:solidFill>
                      <a:srgbClr val="0070C0"/>
                    </a:solidFill>
                    <a:latin typeface="Calibri" charset="0"/>
                    <a:sym typeface="Symbol" charset="0"/>
                  </a:rPr>
                  <a:t> </a:t>
                </a:r>
                <a:r>
                  <a:rPr lang="en-US" sz="2800" dirty="0">
                    <a:latin typeface="Calibri" charset="0"/>
                    <a:sym typeface="Symbol" charset="0"/>
                  </a:rPr>
                  <a:t>      </a:t>
                </a:r>
                <a:r>
                  <a:rPr lang="en-US" sz="2800" dirty="0">
                    <a:solidFill>
                      <a:srgbClr val="0070C0"/>
                    </a:solidFill>
                    <a:latin typeface="Franklin Gothic Medium" pitchFamily="34" charset="0"/>
                    <a:sym typeface="Symbol" charset="0"/>
                  </a:rPr>
                  <a:t>intro  from 1.</a:t>
                </a:r>
                <a:endParaRPr lang="en-US" sz="2800" dirty="0">
                  <a:solidFill>
                    <a:srgbClr val="0070C0"/>
                  </a:solidFill>
                  <a:latin typeface="Franklin Gothic Medium" pitchFamily="34" charset="0"/>
                </a:endParaRPr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89" t="-12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1636247" y="4969443"/>
            <a:ext cx="5105400" cy="563033"/>
            <a:chOff x="1792110" y="4195228"/>
            <a:chExt cx="5105400" cy="563033"/>
          </a:xfrm>
        </p:grpSpPr>
        <p:cxnSp>
          <p:nvCxnSpPr>
            <p:cNvPr id="9" name="Straight Connector 8"/>
            <p:cNvCxnSpPr/>
            <p:nvPr/>
          </p:nvCxnSpPr>
          <p:spPr>
            <a:xfrm>
              <a:off x="1792110" y="4195228"/>
              <a:ext cx="5105400" cy="5334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792110" y="4224861"/>
              <a:ext cx="5105400" cy="5334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Important: Applications of Inference Rules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554013" y="5613840"/>
            <a:ext cx="5581593" cy="5232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7030A0"/>
                </a:solidFill>
                <a:latin typeface="Franklin Gothic Medium" pitchFamily="34" charset="0"/>
              </a:rPr>
              <a:t>Does not follow!</a:t>
            </a:r>
            <a:r>
              <a:rPr lang="en-US" sz="2800" dirty="0">
                <a:solidFill>
                  <a:srgbClr val="C00000"/>
                </a:solidFill>
                <a:latin typeface="Franklin Gothic Medium" pitchFamily="34" charset="0"/>
              </a:rPr>
              <a:t>  </a:t>
            </a:r>
            <a:r>
              <a:rPr lang="en-US" sz="2800" dirty="0" err="1">
                <a:solidFill>
                  <a:srgbClr val="7030A0"/>
                </a:solidFill>
                <a:latin typeface="Franklin Gothic Medium" pitchFamily="34" charset="0"/>
              </a:rPr>
              <a:t>e.g</a:t>
            </a:r>
            <a:r>
              <a:rPr lang="en-US" sz="2800" dirty="0">
                <a:solidFill>
                  <a:srgbClr val="7030A0"/>
                </a:solidFill>
                <a:latin typeface="Franklin Gothic Medium" pitchFamily="34" charset="0"/>
              </a:rPr>
              <a:t> . p=</a:t>
            </a:r>
            <a:r>
              <a:rPr lang="en-US" sz="2800" b="1" dirty="0">
                <a:solidFill>
                  <a:srgbClr val="7030A0"/>
                </a:solidFill>
                <a:latin typeface="Franklin Gothic Medium" pitchFamily="34" charset="0"/>
              </a:rPr>
              <a:t>F</a:t>
            </a:r>
            <a:r>
              <a:rPr lang="en-US" sz="2800" dirty="0">
                <a:solidFill>
                  <a:srgbClr val="7030A0"/>
                </a:solidFill>
                <a:latin typeface="Franklin Gothic Medium" pitchFamily="34" charset="0"/>
              </a:rPr>
              <a:t>, q=</a:t>
            </a:r>
            <a:r>
              <a:rPr lang="en-US" sz="2800" b="1" dirty="0">
                <a:solidFill>
                  <a:srgbClr val="7030A0"/>
                </a:solidFill>
                <a:latin typeface="Franklin Gothic Medium" pitchFamily="34" charset="0"/>
              </a:rPr>
              <a:t>T</a:t>
            </a:r>
            <a:r>
              <a:rPr lang="en-US" sz="2800" dirty="0">
                <a:solidFill>
                  <a:srgbClr val="7030A0"/>
                </a:solidFill>
                <a:latin typeface="Franklin Gothic Medium" pitchFamily="34" charset="0"/>
              </a:rPr>
              <a:t>, r=</a:t>
            </a:r>
            <a:r>
              <a:rPr lang="en-US" sz="2800" b="1" dirty="0">
                <a:solidFill>
                  <a:srgbClr val="7030A0"/>
                </a:solidFill>
                <a:latin typeface="Franklin Gothic Medium" pitchFamily="34" charset="0"/>
              </a:rPr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642256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6386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To Prove An Implication: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charset="0"/>
                      </a:rPr>
                      <m:t>𝐴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charset="0"/>
                      </a:rPr>
                      <m:t>→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charset="0"/>
                      </a:rPr>
                      <m:t>𝐵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6386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1852" t="-12000" b="-29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sym typeface="Symbol" pitchFamily="18" charset="2"/>
              </a:rPr>
              <a:t>We use the direct proof rule</a:t>
            </a:r>
          </a:p>
          <a:p>
            <a:r>
              <a:rPr lang="en-US" sz="2800" dirty="0">
                <a:sym typeface="Symbol" pitchFamily="18" charset="2"/>
              </a:rPr>
              <a:t>The “pre-requisite” </a:t>
            </a:r>
            <a:r>
              <a:rPr lang="en-US" sz="2800" dirty="0">
                <a:solidFill>
                  <a:srgbClr val="C00000"/>
                </a:solidFill>
                <a:latin typeface="Calibri" pitchFamily="34" charset="0"/>
              </a:rPr>
              <a:t>A</a:t>
            </a:r>
            <a:r>
              <a:rPr lang="en-US" sz="2800" dirty="0">
                <a:latin typeface="Calibri" pitchFamily="34" charset="0"/>
              </a:rPr>
              <a:t> </a:t>
            </a:r>
            <a:r>
              <a:rPr lang="en-US" sz="2800" dirty="0">
                <a:solidFill>
                  <a:srgbClr val="C00000"/>
                </a:solidFill>
                <a:latin typeface="Calibri" pitchFamily="34" charset="0"/>
                <a:sym typeface="Symbol" pitchFamily="18" charset="2"/>
              </a:rPr>
              <a:t> B</a:t>
            </a:r>
            <a:r>
              <a:rPr lang="en-US" sz="2800" dirty="0">
                <a:latin typeface="Calibri" pitchFamily="34" charset="0"/>
                <a:sym typeface="Symbol" pitchFamily="18" charset="2"/>
              </a:rPr>
              <a:t> </a:t>
            </a:r>
            <a:r>
              <a:rPr lang="en-US" sz="2800" dirty="0">
                <a:sym typeface="Symbol" pitchFamily="18" charset="2"/>
              </a:rPr>
              <a:t>for the direct proof rule is </a:t>
            </a:r>
            <a:r>
              <a:rPr lang="en-US" sz="2800" b="1" dirty="0">
                <a:sym typeface="Symbol" pitchFamily="18" charset="2"/>
              </a:rPr>
              <a:t>a proof </a:t>
            </a:r>
            <a:r>
              <a:rPr lang="en-US" sz="2800" dirty="0">
                <a:sym typeface="Symbol" pitchFamily="18" charset="2"/>
              </a:rPr>
              <a:t>that “</a:t>
            </a:r>
            <a:r>
              <a:rPr lang="en-US" sz="2800" b="1" dirty="0">
                <a:sym typeface="Symbol" pitchFamily="18" charset="2"/>
              </a:rPr>
              <a:t>Given</a:t>
            </a:r>
            <a:r>
              <a:rPr lang="en-US" sz="2800" dirty="0">
                <a:sym typeface="Symbol" pitchFamily="18" charset="2"/>
              </a:rPr>
              <a:t> </a:t>
            </a:r>
            <a:r>
              <a:rPr lang="en-US" sz="2800" dirty="0">
                <a:solidFill>
                  <a:srgbClr val="0070C0"/>
                </a:solidFill>
                <a:sym typeface="Symbol" pitchFamily="18" charset="2"/>
              </a:rPr>
              <a:t>A</a:t>
            </a:r>
            <a:r>
              <a:rPr lang="en-US" sz="2800" dirty="0">
                <a:sym typeface="Symbol" pitchFamily="18" charset="2"/>
              </a:rPr>
              <a:t>, we can prove </a:t>
            </a:r>
            <a:r>
              <a:rPr lang="en-US" sz="2800" dirty="0">
                <a:solidFill>
                  <a:srgbClr val="0070C0"/>
                </a:solidFill>
                <a:sym typeface="Symbol" pitchFamily="18" charset="2"/>
              </a:rPr>
              <a:t>B</a:t>
            </a:r>
            <a:r>
              <a:rPr lang="en-US" sz="2800" dirty="0">
                <a:sym typeface="Symbol" pitchFamily="18" charset="2"/>
              </a:rPr>
              <a:t>.”</a:t>
            </a:r>
            <a:endParaRPr lang="en-US" sz="2800" dirty="0"/>
          </a:p>
          <a:p>
            <a:r>
              <a:rPr lang="en-US" sz="2800" dirty="0">
                <a:solidFill>
                  <a:srgbClr val="C00000"/>
                </a:solidFill>
              </a:rPr>
              <a:t>The direct proof rule:</a:t>
            </a:r>
          </a:p>
          <a:p>
            <a:pPr marL="457200" lvl="1" indent="0">
              <a:buNone/>
            </a:pPr>
            <a:r>
              <a:rPr lang="en-US" dirty="0"/>
              <a:t>  If you have such a proof then you can conclude        </a:t>
            </a:r>
          </a:p>
          <a:p>
            <a:pPr marL="457200" lvl="1" indent="0">
              <a:buNone/>
            </a:pPr>
            <a:r>
              <a:rPr lang="en-US" dirty="0"/>
              <a:t>  that </a:t>
            </a:r>
            <a:r>
              <a:rPr lang="en-US" dirty="0">
                <a:solidFill>
                  <a:srgbClr val="0070C0"/>
                </a:solidFill>
              </a:rPr>
              <a:t>A </a:t>
            </a:r>
            <a:r>
              <a:rPr lang="en-US" dirty="0">
                <a:solidFill>
                  <a:srgbClr val="0070C0"/>
                </a:solidFill>
                <a:sym typeface="Symbol" pitchFamily="18" charset="2"/>
              </a:rPr>
              <a:t> B</a:t>
            </a:r>
            <a:r>
              <a:rPr lang="en-US" dirty="0">
                <a:sym typeface="Symbol" pitchFamily="18" charset="2"/>
              </a:rPr>
              <a:t> is true</a:t>
            </a:r>
            <a:endParaRPr lang="en-US" sz="2800" dirty="0">
              <a:sym typeface="Symbol" pitchFamily="18" charset="2"/>
            </a:endParaRPr>
          </a:p>
        </p:txBody>
      </p:sp>
      <p:sp>
        <p:nvSpPr>
          <p:cNvPr id="9" name="TextBox 11">
            <a:extLst>
              <a:ext uri="{FF2B5EF4-FFF2-40B4-BE49-F238E27FC236}">
                <a16:creationId xmlns:a16="http://schemas.microsoft.com/office/drawing/2014/main" id="{9C7CADB7-BE35-C946-9C78-8B510E610F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4923" y="881280"/>
            <a:ext cx="1515158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9pPr>
          </a:lstStyle>
          <a:p>
            <a:pPr algn="ctr" eaLnBrk="1" hangingPunct="1"/>
            <a:r>
              <a:rPr lang="en-US" sz="2800" u="sng" dirty="0">
                <a:latin typeface="Calibri" pitchFamily="34" charset="0"/>
              </a:rPr>
              <a:t>   A </a:t>
            </a:r>
            <a:r>
              <a:rPr lang="en-US" sz="2800" u="sng" dirty="0">
                <a:latin typeface="Calibri" pitchFamily="34" charset="0"/>
                <a:sym typeface="Symbol" pitchFamily="18" charset="2"/>
              </a:rPr>
              <a:t> B  </a:t>
            </a:r>
          </a:p>
          <a:p>
            <a:pPr algn="ctr" eaLnBrk="1" hangingPunct="1"/>
            <a:r>
              <a:rPr lang="en-US" sz="2800" dirty="0">
                <a:latin typeface="Calibri" pitchFamily="34" charset="0"/>
                <a:sym typeface="Symbol" pitchFamily="18" charset="2"/>
              </a:rPr>
              <a:t>∴ </a:t>
            </a:r>
            <a:r>
              <a:rPr lang="en-US" sz="2800" dirty="0">
                <a:latin typeface="Calibri" pitchFamily="34" charset="0"/>
              </a:rPr>
              <a:t>A </a:t>
            </a:r>
            <a:r>
              <a:rPr lang="en-US" sz="2800" dirty="0">
                <a:latin typeface="Calibri" pitchFamily="34" charset="0"/>
                <a:sym typeface="Symbol" pitchFamily="18" charset="2"/>
              </a:rPr>
              <a:t> B</a:t>
            </a:r>
          </a:p>
        </p:txBody>
      </p:sp>
    </p:spTree>
    <p:extLst>
      <p:ext uri="{BB962C8B-B14F-4D97-AF65-F5344CB8AC3E}">
        <p14:creationId xmlns:p14="http://schemas.microsoft.com/office/powerpoint/2010/main" val="355826173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6386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To Prove An Implication: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charset="0"/>
                      </a:rPr>
                      <m:t>𝐴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charset="0"/>
                      </a:rPr>
                      <m:t>→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charset="0"/>
                      </a:rPr>
                      <m:t>𝐵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6386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1852" t="-12000" b="-29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387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800" dirty="0">
                    <a:sym typeface="Symbol" pitchFamily="18" charset="2"/>
                  </a:rPr>
                  <a:t>We use the direct proof rule</a:t>
                </a:r>
              </a:p>
              <a:p>
                <a:r>
                  <a:rPr lang="en-US" sz="2800" dirty="0">
                    <a:sym typeface="Symbol" pitchFamily="18" charset="2"/>
                  </a:rPr>
                  <a:t>The “pre-requisite” </a:t>
                </a:r>
                <a:r>
                  <a:rPr lang="en-US" sz="2800" dirty="0">
                    <a:solidFill>
                      <a:srgbClr val="C00000"/>
                    </a:solidFill>
                    <a:latin typeface="Calibri" pitchFamily="34" charset="0"/>
                  </a:rPr>
                  <a:t>A</a:t>
                </a:r>
                <a:r>
                  <a:rPr lang="en-US" sz="2800" dirty="0">
                    <a:latin typeface="Calibri" pitchFamily="34" charset="0"/>
                  </a:rPr>
                  <a:t> </a:t>
                </a:r>
                <a:r>
                  <a:rPr lang="en-US" sz="2800" dirty="0">
                    <a:solidFill>
                      <a:srgbClr val="C00000"/>
                    </a:solidFill>
                    <a:latin typeface="Calibri" pitchFamily="34" charset="0"/>
                    <a:sym typeface="Symbol" pitchFamily="18" charset="2"/>
                  </a:rPr>
                  <a:t> B</a:t>
                </a:r>
                <a:r>
                  <a:rPr lang="en-US" sz="2800" dirty="0">
                    <a:latin typeface="Calibri" pitchFamily="34" charset="0"/>
                    <a:sym typeface="Symbol" pitchFamily="18" charset="2"/>
                  </a:rPr>
                  <a:t> </a:t>
                </a:r>
                <a:r>
                  <a:rPr lang="en-US" sz="2800" dirty="0">
                    <a:sym typeface="Symbol" pitchFamily="18" charset="2"/>
                  </a:rPr>
                  <a:t>for the direct proof rule is </a:t>
                </a:r>
                <a:r>
                  <a:rPr lang="en-US" sz="2800" b="1" dirty="0">
                    <a:sym typeface="Symbol" pitchFamily="18" charset="2"/>
                  </a:rPr>
                  <a:t>a proof </a:t>
                </a:r>
                <a:r>
                  <a:rPr lang="en-US" sz="2800" dirty="0">
                    <a:sym typeface="Symbol" pitchFamily="18" charset="2"/>
                  </a:rPr>
                  <a:t>that “</a:t>
                </a:r>
                <a:r>
                  <a:rPr lang="en-US" sz="2800" b="1" dirty="0">
                    <a:sym typeface="Symbol" pitchFamily="18" charset="2"/>
                  </a:rPr>
                  <a:t>Given</a:t>
                </a:r>
                <a:r>
                  <a:rPr lang="en-US" sz="2800" dirty="0">
                    <a:sym typeface="Symbol" pitchFamily="18" charset="2"/>
                  </a:rPr>
                  <a:t> </a:t>
                </a:r>
                <a:r>
                  <a:rPr lang="en-US" sz="2800" dirty="0">
                    <a:solidFill>
                      <a:srgbClr val="0070C0"/>
                    </a:solidFill>
                    <a:sym typeface="Symbol" pitchFamily="18" charset="2"/>
                  </a:rPr>
                  <a:t>A</a:t>
                </a:r>
                <a:r>
                  <a:rPr lang="en-US" sz="2800" dirty="0">
                    <a:sym typeface="Symbol" pitchFamily="18" charset="2"/>
                  </a:rPr>
                  <a:t>, we can prove </a:t>
                </a:r>
                <a:r>
                  <a:rPr lang="en-US" sz="2800" dirty="0">
                    <a:solidFill>
                      <a:srgbClr val="0070C0"/>
                    </a:solidFill>
                    <a:sym typeface="Symbol" pitchFamily="18" charset="2"/>
                  </a:rPr>
                  <a:t>B</a:t>
                </a:r>
                <a:r>
                  <a:rPr lang="en-US" sz="2800" dirty="0">
                    <a:sym typeface="Symbol" pitchFamily="18" charset="2"/>
                  </a:rPr>
                  <a:t>.”</a:t>
                </a:r>
                <a:endParaRPr lang="en-US" sz="2800" dirty="0"/>
              </a:p>
              <a:p>
                <a:r>
                  <a:rPr lang="en-US" sz="2800" dirty="0">
                    <a:solidFill>
                      <a:srgbClr val="C00000"/>
                    </a:solidFill>
                  </a:rPr>
                  <a:t>The direct proof rule:</a:t>
                </a:r>
              </a:p>
              <a:p>
                <a:pPr marL="457200" lvl="1" indent="0">
                  <a:buNone/>
                </a:pPr>
                <a:r>
                  <a:rPr lang="en-US" dirty="0"/>
                  <a:t>  If you have such a proof then you can conclude        </a:t>
                </a:r>
              </a:p>
              <a:p>
                <a:pPr marL="457200" lvl="1" indent="0">
                  <a:buNone/>
                </a:pPr>
                <a:r>
                  <a:rPr lang="en-US" dirty="0"/>
                  <a:t>  that </a:t>
                </a:r>
                <a:r>
                  <a:rPr lang="en-US" dirty="0">
                    <a:solidFill>
                      <a:srgbClr val="0070C0"/>
                    </a:solidFill>
                  </a:rPr>
                  <a:t>A </a:t>
                </a:r>
                <a:r>
                  <a:rPr lang="en-US" dirty="0">
                    <a:solidFill>
                      <a:srgbClr val="0070C0"/>
                    </a:solidFill>
                    <a:sym typeface="Symbol" pitchFamily="18" charset="2"/>
                  </a:rPr>
                  <a:t> B</a:t>
                </a:r>
                <a:r>
                  <a:rPr lang="en-US" dirty="0">
                    <a:sym typeface="Symbol" pitchFamily="18" charset="2"/>
                  </a:rPr>
                  <a:t> is true</a:t>
                </a:r>
                <a:endParaRPr lang="en-US" sz="2800" dirty="0">
                  <a:sym typeface="Symbol" pitchFamily="18" charset="2"/>
                </a:endParaRPr>
              </a:p>
              <a:p>
                <a:pPr marL="0" indent="0">
                  <a:buNone/>
                </a:pPr>
                <a:r>
                  <a:rPr lang="en-US" sz="2800" dirty="0">
                    <a:sym typeface="Symbol" pitchFamily="18" charset="2"/>
                  </a:rPr>
                  <a:t>    Example:	 Prove </a:t>
                </a:r>
                <a:r>
                  <a:rPr lang="en-US" sz="2800" dirty="0">
                    <a:solidFill>
                      <a:srgbClr val="C00000"/>
                    </a:solidFill>
                    <a:sym typeface="Symbol" pitchFamily="18" charset="2"/>
                  </a:rPr>
                  <a:t>p  (p  q).</a:t>
                </a:r>
                <a:endParaRPr lang="en-US" sz="2800" dirty="0">
                  <a:sym typeface="Symbol" pitchFamily="18" charset="2"/>
                </a:endParaRPr>
              </a:p>
              <a:p>
                <a:pPr marL="0" indent="0">
                  <a:buNone/>
                </a:pPr>
                <a:r>
                  <a:rPr lang="en-US" sz="2800" dirty="0">
                    <a:sym typeface="Symbol" pitchFamily="18" charset="2"/>
                  </a:rPr>
                  <a:t>				</a:t>
                </a:r>
                <a:r>
                  <a:rPr lang="en-US" sz="2800" dirty="0">
                    <a:solidFill>
                      <a:srgbClr val="0070C0"/>
                    </a:solidFill>
                    <a:sym typeface="Symbol" pitchFamily="18" charset="2"/>
                  </a:rPr>
                  <a:t>	</a:t>
                </a:r>
                <a:r>
                  <a:rPr lang="en-US" sz="2800" dirty="0">
                    <a:sym typeface="Symbol" pitchFamily="18" charset="2"/>
                  </a:rPr>
                  <a:t>1.1.</a:t>
                </a:r>
                <a:r>
                  <a:rPr lang="en-US" sz="2800" dirty="0">
                    <a:solidFill>
                      <a:srgbClr val="7030A0"/>
                    </a:solidFill>
                    <a:sym typeface="Symbol" pitchFamily="18" charset="2"/>
                  </a:rPr>
                  <a:t>   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𝒑</m:t>
                    </m:r>
                  </m:oMath>
                </a14:m>
                <a:r>
                  <a:rPr lang="en-US" sz="2800" dirty="0">
                    <a:solidFill>
                      <a:srgbClr val="00B050"/>
                    </a:solidFill>
                    <a:sym typeface="Symbol" pitchFamily="18" charset="2"/>
                  </a:rPr>
                  <a:t> </a:t>
                </a:r>
                <a:r>
                  <a:rPr lang="en-US" sz="2800" dirty="0">
                    <a:solidFill>
                      <a:srgbClr val="7030A0"/>
                    </a:solidFill>
                    <a:sym typeface="Symbol" pitchFamily="18" charset="2"/>
                  </a:rPr>
                  <a:t>           		</a:t>
                </a:r>
                <a:r>
                  <a:rPr lang="en-US" sz="2800" dirty="0">
                    <a:sym typeface="Symbol" pitchFamily="18" charset="2"/>
                  </a:rPr>
                  <a:t>Assumption</a:t>
                </a:r>
                <a:r>
                  <a:rPr lang="en-US" sz="2800" dirty="0">
                    <a:solidFill>
                      <a:srgbClr val="00B050"/>
                    </a:solidFill>
                    <a:sym typeface="Symbol" pitchFamily="18" charset="2"/>
                  </a:rPr>
                  <a:t> </a:t>
                </a:r>
                <a:r>
                  <a:rPr lang="en-US" sz="2800" dirty="0">
                    <a:solidFill>
                      <a:srgbClr val="0070C0"/>
                    </a:solidFill>
                    <a:sym typeface="Symbol" pitchFamily="18" charset="2"/>
                  </a:rPr>
                  <a:t> </a:t>
                </a:r>
                <a:r>
                  <a:rPr lang="en-US" sz="2800" dirty="0">
                    <a:solidFill>
                      <a:srgbClr val="7030A0"/>
                    </a:solidFill>
                    <a:sym typeface="Symbol" pitchFamily="18" charset="2"/>
                  </a:rPr>
                  <a:t>                             </a:t>
                </a:r>
                <a:r>
                  <a:rPr lang="en-US" sz="2800" dirty="0">
                    <a:sym typeface="Symbol" pitchFamily="18" charset="2"/>
                  </a:rPr>
                  <a:t>	            		1.2.   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𝒑</m:t>
                    </m:r>
                    <m:r>
                      <a:rPr lang="en-US" sz="2800" b="1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  </m:t>
                    </m:r>
                    <m:r>
                      <a:rPr lang="en-US" sz="2800" b="1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𝒒</m:t>
                    </m:r>
                  </m:oMath>
                </a14:m>
                <a:r>
                  <a:rPr lang="en-US" sz="2800" dirty="0">
                    <a:solidFill>
                      <a:srgbClr val="C00000"/>
                    </a:solidFill>
                    <a:sym typeface="Symbol" pitchFamily="18" charset="2"/>
                  </a:rPr>
                  <a:t>      </a:t>
                </a:r>
                <a:r>
                  <a:rPr lang="en-US" sz="2800" dirty="0">
                    <a:sym typeface="Symbol" pitchFamily="18" charset="2"/>
                  </a:rPr>
                  <a:t>		Intro : 1                             			 1.   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𝒑</m:t>
                    </m:r>
                    <m:r>
                      <a:rPr lang="en-US" sz="28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  (</m:t>
                    </m:r>
                    <m:r>
                      <a:rPr lang="en-US" sz="28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𝒑</m:t>
                    </m:r>
                    <m:r>
                      <a:rPr lang="en-US" sz="28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  </m:t>
                    </m:r>
                    <m:r>
                      <a:rPr lang="en-US" sz="28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𝒒</m:t>
                    </m:r>
                    <m:r>
                      <a:rPr lang="en-US" sz="28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)</m:t>
                    </m:r>
                  </m:oMath>
                </a14:m>
                <a:r>
                  <a:rPr lang="en-US" sz="2800" dirty="0">
                    <a:solidFill>
                      <a:srgbClr val="C00000"/>
                    </a:solidFill>
                    <a:sym typeface="Symbol" pitchFamily="18" charset="2"/>
                  </a:rPr>
                  <a:t>     		    </a:t>
                </a:r>
                <a:r>
                  <a:rPr lang="en-US" sz="2800" dirty="0">
                    <a:sym typeface="Symbol" pitchFamily="18" charset="2"/>
                  </a:rPr>
                  <a:t>Direct Proof</a:t>
                </a:r>
              </a:p>
            </p:txBody>
          </p:sp>
        </mc:Choice>
        <mc:Fallback xmlns="">
          <p:sp>
            <p:nvSpPr>
              <p:cNvPr id="16387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89" t="-1232" r="-131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6395154" y="4379120"/>
            <a:ext cx="1986569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b="1" dirty="0">
                <a:solidFill>
                  <a:srgbClr val="00B050"/>
                </a:solidFill>
              </a:rPr>
              <a:t>proof subroutine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2641599" y="4831644"/>
            <a:ext cx="5746045" cy="801512"/>
          </a:xfrm>
          <a:prstGeom prst="roundRect">
            <a:avLst/>
          </a:prstGeom>
          <a:ln>
            <a:solidFill>
              <a:srgbClr val="00B05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7733" y="4779230"/>
            <a:ext cx="17938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  <a:latin typeface="Franklin Gothic Medium"/>
                <a:cs typeface="Franklin Gothic Medium"/>
              </a:rPr>
              <a:t>Indent proof</a:t>
            </a:r>
          </a:p>
          <a:p>
            <a:r>
              <a:rPr lang="en-US" sz="2400" dirty="0">
                <a:solidFill>
                  <a:srgbClr val="00B050"/>
                </a:solidFill>
                <a:latin typeface="Franklin Gothic Medium"/>
                <a:cs typeface="Franklin Gothic Medium"/>
              </a:rPr>
              <a:t>subroutine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77330" y="4840785"/>
            <a:ext cx="62869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00B05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Franklin Gothic Medium"/>
              </a:rPr>
              <a:t>⇒</a:t>
            </a:r>
            <a:endParaRPr lang="en-US" sz="4000" dirty="0">
              <a:solidFill>
                <a:srgbClr val="00B050"/>
              </a:solidFill>
              <a:latin typeface="Franklin Gothic Medium"/>
              <a:cs typeface="Franklin Gothic Medium"/>
            </a:endParaRPr>
          </a:p>
        </p:txBody>
      </p:sp>
      <p:sp>
        <p:nvSpPr>
          <p:cNvPr id="9" name="TextBox 11">
            <a:extLst>
              <a:ext uri="{FF2B5EF4-FFF2-40B4-BE49-F238E27FC236}">
                <a16:creationId xmlns:a16="http://schemas.microsoft.com/office/drawing/2014/main" id="{9C7CADB7-BE35-C946-9C78-8B510E610F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4923" y="881280"/>
            <a:ext cx="1515158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9pPr>
          </a:lstStyle>
          <a:p>
            <a:pPr algn="ctr" eaLnBrk="1" hangingPunct="1"/>
            <a:r>
              <a:rPr lang="en-US" sz="2800" u="sng" dirty="0">
                <a:latin typeface="Calibri" pitchFamily="34" charset="0"/>
              </a:rPr>
              <a:t>   A </a:t>
            </a:r>
            <a:r>
              <a:rPr lang="en-US" sz="2800" u="sng" dirty="0">
                <a:latin typeface="Calibri" pitchFamily="34" charset="0"/>
                <a:sym typeface="Symbol" pitchFamily="18" charset="2"/>
              </a:rPr>
              <a:t> B  </a:t>
            </a:r>
          </a:p>
          <a:p>
            <a:pPr algn="ctr" eaLnBrk="1" hangingPunct="1"/>
            <a:r>
              <a:rPr lang="en-US" sz="2800" dirty="0">
                <a:latin typeface="Calibri" pitchFamily="34" charset="0"/>
                <a:sym typeface="Symbol" pitchFamily="18" charset="2"/>
              </a:rPr>
              <a:t>∴ </a:t>
            </a:r>
            <a:r>
              <a:rPr lang="en-US" sz="2800" dirty="0">
                <a:latin typeface="Calibri" pitchFamily="34" charset="0"/>
              </a:rPr>
              <a:t>A </a:t>
            </a:r>
            <a:r>
              <a:rPr lang="en-US" sz="2800" dirty="0">
                <a:latin typeface="Calibri" pitchFamily="34" charset="0"/>
                <a:sym typeface="Symbol" pitchFamily="18" charset="2"/>
              </a:rPr>
              <a:t> B</a:t>
            </a:r>
          </a:p>
        </p:txBody>
      </p:sp>
    </p:spTree>
    <p:extLst>
      <p:ext uri="{BB962C8B-B14F-4D97-AF65-F5344CB8AC3E}">
        <p14:creationId xmlns:p14="http://schemas.microsoft.com/office/powerpoint/2010/main" val="183712791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Proofs using the direct proof rule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44160"/>
                <a:ext cx="8686800" cy="5140800"/>
              </a:xfrm>
            </p:spPr>
            <p:txBody>
              <a:bodyPr/>
              <a:lstStyle/>
              <a:p>
                <a:pPr marL="0" indent="0">
                  <a:buNone/>
                  <a:defRPr/>
                </a:pPr>
                <a:r>
                  <a:rPr lang="en-US" sz="2800" dirty="0"/>
                  <a:t>Show that </a:t>
                </a:r>
                <a:r>
                  <a:rPr lang="en-US" sz="2800" dirty="0">
                    <a:solidFill>
                      <a:srgbClr val="C00000"/>
                    </a:solidFill>
                  </a:rPr>
                  <a:t>p </a:t>
                </a:r>
                <a:r>
                  <a:rPr lang="en-US" sz="2800" dirty="0">
                    <a:solidFill>
                      <a:srgbClr val="C00000"/>
                    </a:solidFill>
                    <a:sym typeface="Symbol"/>
                  </a:rPr>
                  <a:t> </a:t>
                </a:r>
                <a:r>
                  <a:rPr lang="en-US" sz="2800" dirty="0">
                    <a:solidFill>
                      <a:srgbClr val="C00000"/>
                    </a:solidFill>
                  </a:rPr>
                  <a:t>r </a:t>
                </a:r>
                <a:r>
                  <a:rPr lang="en-US" sz="2800" dirty="0"/>
                  <a:t>follows from </a:t>
                </a:r>
                <a:r>
                  <a:rPr lang="en-US" sz="2800" dirty="0">
                    <a:solidFill>
                      <a:srgbClr val="C00000"/>
                    </a:solidFill>
                  </a:rPr>
                  <a:t>q</a:t>
                </a:r>
                <a:r>
                  <a:rPr lang="en-US" sz="2800" dirty="0"/>
                  <a:t> and </a:t>
                </a:r>
                <a:r>
                  <a:rPr lang="en-US" sz="2800" dirty="0">
                    <a:solidFill>
                      <a:srgbClr val="C00000"/>
                    </a:solidFill>
                  </a:rPr>
                  <a:t>(p</a:t>
                </a:r>
                <a:r>
                  <a:rPr lang="en-US" sz="2800" dirty="0">
                    <a:solidFill>
                      <a:srgbClr val="C00000"/>
                    </a:solidFill>
                    <a:latin typeface="Calibri" charset="0"/>
                    <a:ea typeface="MS PGothic" charset="0"/>
                  </a:rPr>
                  <a:t> </a:t>
                </a:r>
                <a:r>
                  <a:rPr lang="en-US" sz="2800" dirty="0">
                    <a:solidFill>
                      <a:srgbClr val="C00000"/>
                    </a:solidFill>
                    <a:latin typeface="Calibri" charset="0"/>
                    <a:ea typeface="MS PGothic" charset="0"/>
                    <a:sym typeface="Symbol" charset="0"/>
                  </a:rPr>
                  <a:t> </a:t>
                </a:r>
                <a:r>
                  <a:rPr lang="en-US" sz="2800" dirty="0">
                    <a:solidFill>
                      <a:srgbClr val="C00000"/>
                    </a:solidFill>
                  </a:rPr>
                  <a:t>q</a:t>
                </a:r>
                <a:r>
                  <a:rPr lang="en-US" sz="2800" dirty="0">
                    <a:solidFill>
                      <a:srgbClr val="C00000"/>
                    </a:solidFill>
                    <a:sym typeface="Symbol"/>
                  </a:rPr>
                  <a:t>)  r</a:t>
                </a:r>
              </a:p>
              <a:p>
                <a:pPr>
                  <a:defRPr/>
                </a:pPr>
                <a:endParaRPr lang="en-US" dirty="0">
                  <a:sym typeface="Symbol"/>
                </a:endParaRPr>
              </a:p>
              <a:p>
                <a:pPr marL="457200" lvl="1" indent="0">
                  <a:buFont typeface="Arial" charset="0"/>
                  <a:buNone/>
                  <a:defRPr/>
                </a:pPr>
                <a:r>
                  <a:rPr lang="en-US" dirty="0">
                    <a:sym typeface="Symbol"/>
                  </a:rPr>
                  <a:t>1.  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Symbol"/>
                      </a:rPr>
                      <m:t>𝒒</m:t>
                    </m:r>
                  </m:oMath>
                </a14:m>
                <a:r>
                  <a:rPr lang="en-US" dirty="0">
                    <a:sym typeface="Symbol"/>
                  </a:rPr>
                  <a:t>                      Given</a:t>
                </a:r>
              </a:p>
              <a:p>
                <a:pPr marL="971550" lvl="1" indent="-514350">
                  <a:buFont typeface="Arial" charset="0"/>
                  <a:buAutoNum type="arabicPeriod" startAt="2"/>
                  <a:defRPr/>
                </a:pPr>
                <a:r>
                  <a:rPr lang="en-US" dirty="0">
                    <a:solidFill>
                      <a:srgbClr val="005923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MS PGothic" charset="0"/>
                      </a:rPr>
                      <m:t> </m:t>
                    </m:r>
                    <m:r>
                      <a:rPr lang="en-US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MS PGothic" charset="0"/>
                        <a:sym typeface="Symbol" charset="0"/>
                      </a:rPr>
                      <m:t> </m:t>
                    </m:r>
                    <m:r>
                      <a:rPr lang="en-US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𝒒</m:t>
                    </m:r>
                    <m:r>
                      <a:rPr lang="en-US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Symbol"/>
                      </a:rPr>
                      <m:t>)  </m:t>
                    </m:r>
                    <m:r>
                      <a:rPr lang="en-US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Symbol"/>
                      </a:rPr>
                      <m:t>𝒓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  <a:sym typeface="Symbol"/>
                  </a:rPr>
                  <a:t>    </a:t>
                </a:r>
                <a:r>
                  <a:rPr lang="en-US" dirty="0">
                    <a:sym typeface="Symbol"/>
                  </a:rPr>
                  <a:t>Given</a:t>
                </a:r>
              </a:p>
              <a:p>
                <a:pPr marL="457200" lvl="1" indent="0">
                  <a:buNone/>
                  <a:defRPr/>
                </a:pPr>
                <a:r>
                  <a:rPr lang="en-US" dirty="0">
                    <a:solidFill>
                      <a:srgbClr val="7030A0"/>
                    </a:solidFill>
                  </a:rPr>
                  <a:t>         	</a:t>
                </a:r>
                <a:r>
                  <a:rPr lang="en-US" dirty="0"/>
                  <a:t>3.1.</a:t>
                </a:r>
                <a:r>
                  <a:rPr lang="en-US" dirty="0">
                    <a:solidFill>
                      <a:srgbClr val="00B050"/>
                    </a:solidFill>
                  </a:rPr>
                  <a:t>  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:r>
                  <a:rPr lang="en-US" dirty="0">
                    <a:solidFill>
                      <a:srgbClr val="00B050"/>
                    </a:solidFill>
                    <a:sym typeface="Symbol"/>
                  </a:rPr>
                  <a:t>          </a:t>
                </a:r>
                <a:r>
                  <a:rPr lang="en-US" dirty="0">
                    <a:sym typeface="Symbol"/>
                  </a:rPr>
                  <a:t>Assumption</a:t>
                </a:r>
              </a:p>
              <a:p>
                <a:pPr marL="457200" lvl="1" indent="0">
                  <a:buNone/>
                  <a:defRPr/>
                </a:pPr>
                <a:r>
                  <a:rPr lang="en-US" dirty="0">
                    <a:sym typeface="Symbol"/>
                  </a:rPr>
                  <a:t>        	3.2.  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b="1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MS PGothic" charset="0"/>
                      </a:rPr>
                      <m:t> </m:t>
                    </m:r>
                    <m:r>
                      <a:rPr lang="en-US" b="1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MS PGothic" charset="0"/>
                        <a:sym typeface="Symbol" charset="0"/>
                      </a:rPr>
                      <m:t> </m:t>
                    </m:r>
                    <m:r>
                      <a:rPr lang="en-US" b="1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𝒒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  <a:sym typeface="Symbol"/>
                  </a:rPr>
                  <a:t>     </a:t>
                </a:r>
                <a:r>
                  <a:rPr lang="en-US" dirty="0">
                    <a:sym typeface="Symbol"/>
                  </a:rPr>
                  <a:t>Intro </a:t>
                </a:r>
                <a:r>
                  <a:rPr lang="en-US" dirty="0">
                    <a:solidFill>
                      <a:prstClr val="black"/>
                    </a:solidFill>
                    <a:latin typeface="Franklin Gothic Medium" pitchFamily="34" charset="0"/>
                    <a:ea typeface="MS PGothic" charset="0"/>
                    <a:sym typeface="Symbol" charset="0"/>
                  </a:rPr>
                  <a:t>: 1, 3.1</a:t>
                </a:r>
              </a:p>
              <a:p>
                <a:pPr marL="457200" lvl="1" indent="0">
                  <a:buNone/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Franklin Gothic Medium" pitchFamily="34" charset="0"/>
                    <a:ea typeface="MS PGothic" charset="0"/>
                    <a:sym typeface="Symbol" charset="0"/>
                  </a:rPr>
                  <a:t>    </a:t>
                </a:r>
                <a:r>
                  <a:rPr lang="en-US" dirty="0">
                    <a:solidFill>
                      <a:prstClr val="black"/>
                    </a:solidFill>
                    <a:latin typeface="Calibri" charset="0"/>
                    <a:ea typeface="MS PGothic" charset="0"/>
                    <a:sym typeface="Symbol" charset="0"/>
                  </a:rPr>
                  <a:t>	    	</a:t>
                </a:r>
                <a:r>
                  <a:rPr lang="en-US" dirty="0">
                    <a:solidFill>
                      <a:prstClr val="black"/>
                    </a:solidFill>
                    <a:latin typeface="Franklin Gothic Medium" pitchFamily="34" charset="0"/>
                    <a:ea typeface="MS PGothic" charset="0"/>
                    <a:sym typeface="Symbol" charset="0"/>
                  </a:rPr>
                  <a:t>3.3.  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MS PGothic" charset="0"/>
                        <a:sym typeface="Symbol" charset="0"/>
                      </a:rPr>
                      <m:t>𝒓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  <a:latin typeface="Franklin Gothic Medium" pitchFamily="34" charset="0"/>
                    <a:ea typeface="MS PGothic" charset="0"/>
                    <a:sym typeface="Symbol" charset="0"/>
                  </a:rPr>
                  <a:t>            MP: 2, 3.2</a:t>
                </a:r>
                <a:endParaRPr lang="en-US" dirty="0">
                  <a:sym typeface="Symbol"/>
                </a:endParaRPr>
              </a:p>
              <a:p>
                <a:pPr marL="457200" lvl="1" indent="0">
                  <a:buNone/>
                  <a:defRPr/>
                </a:pPr>
                <a:r>
                  <a:rPr lang="en-US" dirty="0">
                    <a:sym typeface="Symbol"/>
                  </a:rPr>
                  <a:t>3.   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            </a:t>
                </a:r>
                <a:r>
                  <a:rPr lang="en-US" dirty="0"/>
                  <a:t>Direct Proof</a:t>
                </a:r>
                <a:endParaRPr lang="en-US" dirty="0">
                  <a:sym typeface="Symbol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44160"/>
                <a:ext cx="8686800" cy="5140800"/>
              </a:xfrm>
              <a:blipFill>
                <a:blip r:embed="rId2"/>
                <a:stretch>
                  <a:fillRect l="-1608" t="-14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ounded Rectangle 3"/>
          <p:cNvSpPr/>
          <p:nvPr/>
        </p:nvSpPr>
        <p:spPr>
          <a:xfrm>
            <a:off x="1836927" y="3413804"/>
            <a:ext cx="4246881" cy="1462996"/>
          </a:xfrm>
          <a:prstGeom prst="roundRect">
            <a:avLst/>
          </a:prstGeom>
          <a:ln>
            <a:solidFill>
              <a:srgbClr val="00B05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35751" y="3497612"/>
                <a:ext cx="1327607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>
                    <a:latin typeface="Franklin Gothic Medium"/>
                    <a:cs typeface="Franklin Gothic Medium"/>
                  </a:rPr>
                  <a:t>This is a </a:t>
                </a:r>
              </a:p>
              <a:p>
                <a:pPr algn="ctr"/>
                <a:r>
                  <a:rPr lang="en-US" sz="2400" dirty="0">
                    <a:latin typeface="Franklin Gothic Medium"/>
                    <a:cs typeface="Franklin Gothic Medium"/>
                  </a:rPr>
                  <a:t>proof</a:t>
                </a:r>
              </a:p>
              <a:p>
                <a:pPr algn="ctr"/>
                <a:r>
                  <a:rPr lang="en-US" sz="2400" dirty="0">
                    <a:latin typeface="Franklin Gothic Medium"/>
                    <a:cs typeface="Franklin Gothic Medium"/>
                  </a:rPr>
                  <a:t>of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charset="0"/>
                        <a:cs typeface="Franklin Gothic Medium"/>
                      </a:rPr>
                      <m:t>𝒑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charset="0"/>
                        <a:cs typeface="Franklin Gothic Medium"/>
                      </a:rPr>
                      <m:t>→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charset="0"/>
                        <a:cs typeface="Franklin Gothic Medium"/>
                      </a:rPr>
                      <m:t>𝒓</m:t>
                    </m:r>
                  </m:oMath>
                </a14:m>
                <a:endParaRPr lang="en-US" sz="2400" b="1" dirty="0">
                  <a:latin typeface="Franklin Gothic Medium"/>
                  <a:cs typeface="Franklin Gothic Medium"/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751" y="3497612"/>
                <a:ext cx="1327607" cy="1200329"/>
              </a:xfrm>
              <a:prstGeom prst="rect">
                <a:avLst/>
              </a:prstGeom>
              <a:blipFill rotWithShape="0">
                <a:blip r:embed="rId3"/>
                <a:stretch>
                  <a:fillRect l="-6912" t="-3553" r="-6912" b="-111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207717" y="3682277"/>
                <a:ext cx="3157732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latin typeface="Franklin Gothic Medium"/>
                    <a:cs typeface="Franklin Gothic Medium"/>
                  </a:rPr>
                  <a:t>If</a:t>
                </a:r>
                <a:r>
                  <a:rPr lang="en-US" sz="2400" dirty="0">
                    <a:latin typeface="Franklin Gothic Medium"/>
                    <a:cs typeface="Franklin Gothic Medium"/>
                  </a:rPr>
                  <a:t> we know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𝒑</m:t>
                    </m:r>
                  </m:oMath>
                </a14:m>
                <a:r>
                  <a:rPr lang="en-US" sz="2400" dirty="0">
                    <a:latin typeface="Franklin Gothic Medium"/>
                    <a:cs typeface="Franklin Gothic Medium"/>
                  </a:rPr>
                  <a:t> is true…</a:t>
                </a:r>
              </a:p>
              <a:p>
                <a:r>
                  <a:rPr lang="en-US" sz="2400" b="1" dirty="0">
                    <a:latin typeface="Franklin Gothic Medium"/>
                    <a:cs typeface="Franklin Gothic Medium"/>
                  </a:rPr>
                  <a:t>Then</a:t>
                </a:r>
                <a:r>
                  <a:rPr lang="en-US" sz="2400" dirty="0">
                    <a:latin typeface="Franklin Gothic Medium"/>
                    <a:cs typeface="Franklin Gothic Medium"/>
                  </a:rPr>
                  <a:t>, we’ve shown     </a:t>
                </a:r>
              </a:p>
              <a:p>
                <a:r>
                  <a:rPr lang="en-US" sz="2400" dirty="0">
                    <a:latin typeface="Franklin Gothic Medium"/>
                    <a:cs typeface="Franklin Gothic Medium"/>
                  </a:rPr>
                  <a:t>           </a:t>
                </a:r>
                <a:r>
                  <a:rPr lang="en-US" sz="2400" b="1" dirty="0">
                    <a:solidFill>
                      <a:srgbClr val="C00000"/>
                    </a:solidFill>
                    <a:latin typeface="Franklin Gothic Medium"/>
                    <a:cs typeface="Franklin Gothic Medium"/>
                  </a:rPr>
                  <a:t>r</a:t>
                </a:r>
                <a:r>
                  <a:rPr lang="en-US" sz="2400" dirty="0">
                    <a:latin typeface="Franklin Gothic Medium"/>
                    <a:cs typeface="Franklin Gothic Medium"/>
                  </a:rPr>
                  <a:t> is true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7717" y="3682277"/>
                <a:ext cx="3157732" cy="1200329"/>
              </a:xfrm>
              <a:prstGeom prst="rect">
                <a:avLst/>
              </a:prstGeom>
              <a:blipFill rotWithShape="0">
                <a:blip r:embed="rId4"/>
                <a:stretch>
                  <a:fillRect l="-2896" t="-3553" b="-111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1984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/>
      <p:bldP spid="5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3955" y="1142560"/>
            <a:ext cx="8229600" cy="5140800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dirty="0">
                <a:ea typeface="+mn-ea"/>
              </a:rPr>
              <a:t>Prove:  </a:t>
            </a:r>
            <a:r>
              <a:rPr lang="en-US" dirty="0">
                <a:solidFill>
                  <a:srgbClr val="C00000"/>
                </a:solidFill>
                <a:ea typeface="+mn-ea"/>
              </a:rPr>
              <a:t>(p </a:t>
            </a:r>
            <a:r>
              <a:rPr lang="en-US" dirty="0">
                <a:solidFill>
                  <a:srgbClr val="C00000"/>
                </a:solidFill>
                <a:sym typeface="Symbol"/>
              </a:rPr>
              <a:t> </a:t>
            </a:r>
            <a:r>
              <a:rPr lang="en-US" dirty="0">
                <a:solidFill>
                  <a:srgbClr val="C00000"/>
                </a:solidFill>
                <a:ea typeface="+mn-ea"/>
                <a:sym typeface="Symbol"/>
              </a:rPr>
              <a:t>q)  (p </a:t>
            </a:r>
            <a:r>
              <a:rPr lang="en-US" dirty="0">
                <a:solidFill>
                  <a:srgbClr val="C00000"/>
                </a:solidFill>
                <a:sym typeface="Symbol" pitchFamily="18" charset="2"/>
              </a:rPr>
              <a:t></a:t>
            </a:r>
            <a:r>
              <a:rPr lang="en-US" dirty="0">
                <a:solidFill>
                  <a:srgbClr val="C00000"/>
                </a:solidFill>
                <a:ea typeface="+mn-ea"/>
                <a:sym typeface="Symbol"/>
              </a:rPr>
              <a:t> </a:t>
            </a:r>
            <a:r>
              <a:rPr lang="en-US" dirty="0">
                <a:solidFill>
                  <a:srgbClr val="C00000"/>
                </a:solidFill>
                <a:sym typeface="Symbol"/>
              </a:rPr>
              <a:t>q</a:t>
            </a:r>
            <a:r>
              <a:rPr lang="en-US" dirty="0">
                <a:solidFill>
                  <a:srgbClr val="C00000"/>
                </a:solidFill>
                <a:ea typeface="+mn-ea"/>
                <a:sym typeface="Symbol"/>
              </a:rPr>
              <a:t>)</a:t>
            </a:r>
            <a:endParaRPr lang="en-US" dirty="0">
              <a:solidFill>
                <a:srgbClr val="C00000"/>
              </a:solidFill>
              <a:ea typeface="+mn-ea"/>
            </a:endParaRPr>
          </a:p>
        </p:txBody>
      </p:sp>
      <p:sp>
        <p:nvSpPr>
          <p:cNvPr id="4" name="Oval 3"/>
          <p:cNvSpPr/>
          <p:nvPr/>
        </p:nvSpPr>
        <p:spPr>
          <a:xfrm>
            <a:off x="3157728" y="1272843"/>
            <a:ext cx="487680" cy="380021"/>
          </a:xfrm>
          <a:prstGeom prst="ellipse">
            <a:avLst/>
          </a:prstGeom>
          <a:noFill/>
          <a:ln w="50800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901952" y="1142560"/>
            <a:ext cx="1255776" cy="626347"/>
          </a:xfrm>
          <a:prstGeom prst="ellipse">
            <a:avLst/>
          </a:prstGeom>
          <a:noFill/>
          <a:ln w="50800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ranklin Gothic Medium" pitchFamily="34" charset="0"/>
              </a:rPr>
              <a:t>Example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450481" y="2410208"/>
            <a:ext cx="501964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Franklin Gothic Medium"/>
                <a:cs typeface="Franklin Gothic Medium"/>
              </a:rPr>
              <a:t>There MUST be an application of the</a:t>
            </a:r>
          </a:p>
          <a:p>
            <a:pPr algn="ctr"/>
            <a:r>
              <a:rPr lang="en-US" sz="2400" dirty="0">
                <a:latin typeface="Franklin Gothic Medium"/>
                <a:cs typeface="Franklin Gothic Medium"/>
              </a:rPr>
              <a:t>Direct Proof Rule (or an equivalence)</a:t>
            </a:r>
          </a:p>
          <a:p>
            <a:pPr algn="ctr"/>
            <a:r>
              <a:rPr lang="en-US" sz="2400" dirty="0">
                <a:latin typeface="Franklin Gothic Medium"/>
                <a:cs typeface="Franklin Gothic Medium"/>
              </a:rPr>
              <a:t>to prove this implication.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5968" y="3882506"/>
            <a:ext cx="55770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Franklin Gothic Medium"/>
                <a:cs typeface="Franklin Gothic Medium"/>
              </a:rPr>
              <a:t>Where do we start?  We have no givens…</a:t>
            </a:r>
          </a:p>
        </p:txBody>
      </p:sp>
      <p:sp>
        <p:nvSpPr>
          <p:cNvPr id="5" name="Freeform 4"/>
          <p:cNvSpPr/>
          <p:nvPr/>
        </p:nvSpPr>
        <p:spPr>
          <a:xfrm>
            <a:off x="2606716" y="1652864"/>
            <a:ext cx="959871" cy="1017184"/>
          </a:xfrm>
          <a:custGeom>
            <a:avLst/>
            <a:gdLst>
              <a:gd name="connsiteX0" fmla="*/ 965540 w 965540"/>
              <a:gd name="connsiteY0" fmla="*/ 938784 h 938784"/>
              <a:gd name="connsiteX1" fmla="*/ 2372 w 965540"/>
              <a:gd name="connsiteY1" fmla="*/ 768096 h 938784"/>
              <a:gd name="connsiteX2" fmla="*/ 672932 w 965540"/>
              <a:gd name="connsiteY2" fmla="*/ 0 h 938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65540" h="938784">
                <a:moveTo>
                  <a:pt x="965540" y="938784"/>
                </a:moveTo>
                <a:cubicBezTo>
                  <a:pt x="508340" y="931672"/>
                  <a:pt x="51140" y="924560"/>
                  <a:pt x="2372" y="768096"/>
                </a:cubicBezTo>
                <a:cubicBezTo>
                  <a:pt x="-46396" y="611632"/>
                  <a:pt x="672932" y="0"/>
                  <a:pt x="672932" y="0"/>
                </a:cubicBezTo>
              </a:path>
            </a:pathLst>
          </a:custGeom>
          <a:noFill/>
          <a:ln w="50800">
            <a:solidFill>
              <a:schemeClr val="bg1">
                <a:lumMod val="50000"/>
              </a:schemeClr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95096" y="1768907"/>
            <a:ext cx="2033668" cy="2351989"/>
          </a:xfrm>
          <a:custGeom>
            <a:avLst/>
            <a:gdLst>
              <a:gd name="connsiteX0" fmla="*/ 390120 w 1999464"/>
              <a:gd name="connsiteY0" fmla="*/ 2292096 h 2292096"/>
              <a:gd name="connsiteX1" fmla="*/ 109704 w 1999464"/>
              <a:gd name="connsiteY1" fmla="*/ 1694688 h 2292096"/>
              <a:gd name="connsiteX2" fmla="*/ 1999464 w 1999464"/>
              <a:gd name="connsiteY2" fmla="*/ 0 h 2292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99464" h="2292096">
                <a:moveTo>
                  <a:pt x="390120" y="2292096"/>
                </a:moveTo>
                <a:cubicBezTo>
                  <a:pt x="115800" y="2184400"/>
                  <a:pt x="-158520" y="2076704"/>
                  <a:pt x="109704" y="1694688"/>
                </a:cubicBezTo>
                <a:cubicBezTo>
                  <a:pt x="377928" y="1312672"/>
                  <a:pt x="1999464" y="0"/>
                  <a:pt x="1999464" y="0"/>
                </a:cubicBezTo>
              </a:path>
            </a:pathLst>
          </a:custGeom>
          <a:noFill/>
          <a:ln w="50800">
            <a:solidFill>
              <a:schemeClr val="bg1">
                <a:lumMod val="50000"/>
              </a:schemeClr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237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2" grpId="0"/>
      <p:bldP spid="6" grpId="0"/>
      <p:bldP spid="5" grpId="0" animBg="1"/>
      <p:bldP spid="8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ranklin Gothic Medium" pitchFamily="34" charset="0"/>
              </a:rPr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3955" y="1142560"/>
            <a:ext cx="8229600" cy="5140800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dirty="0">
                <a:ea typeface="+mn-ea"/>
              </a:rPr>
              <a:t>Prove:  </a:t>
            </a:r>
            <a:r>
              <a:rPr lang="en-US" dirty="0">
                <a:solidFill>
                  <a:srgbClr val="C00000"/>
                </a:solidFill>
                <a:ea typeface="+mn-ea"/>
              </a:rPr>
              <a:t>(p </a:t>
            </a:r>
            <a:r>
              <a:rPr lang="en-US" dirty="0">
                <a:solidFill>
                  <a:srgbClr val="C00000"/>
                </a:solidFill>
                <a:sym typeface="Symbol"/>
              </a:rPr>
              <a:t> </a:t>
            </a:r>
            <a:r>
              <a:rPr lang="en-US" dirty="0">
                <a:solidFill>
                  <a:srgbClr val="C00000"/>
                </a:solidFill>
                <a:ea typeface="+mn-ea"/>
                <a:sym typeface="Symbol"/>
              </a:rPr>
              <a:t>q)  (p </a:t>
            </a:r>
            <a:r>
              <a:rPr lang="en-US" dirty="0">
                <a:solidFill>
                  <a:srgbClr val="C00000"/>
                </a:solidFill>
                <a:sym typeface="Symbol" pitchFamily="18" charset="2"/>
              </a:rPr>
              <a:t></a:t>
            </a:r>
            <a:r>
              <a:rPr lang="en-US" dirty="0">
                <a:solidFill>
                  <a:srgbClr val="C00000"/>
                </a:solidFill>
                <a:ea typeface="+mn-ea"/>
                <a:sym typeface="Symbol"/>
              </a:rPr>
              <a:t> </a:t>
            </a:r>
            <a:r>
              <a:rPr lang="en-US" dirty="0">
                <a:solidFill>
                  <a:srgbClr val="C00000"/>
                </a:solidFill>
                <a:sym typeface="Symbol"/>
              </a:rPr>
              <a:t>q</a:t>
            </a:r>
            <a:r>
              <a:rPr lang="en-US" dirty="0">
                <a:solidFill>
                  <a:srgbClr val="C00000"/>
                </a:solidFill>
                <a:ea typeface="+mn-ea"/>
                <a:sym typeface="Symbol"/>
              </a:rPr>
              <a:t>)</a:t>
            </a:r>
            <a:endParaRPr lang="en-US" dirty="0">
              <a:solidFill>
                <a:srgbClr val="C00000"/>
              </a:solidFill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005325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ranklin Gothic Medium" pitchFamily="34" charset="0"/>
              </a:rPr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3955" y="1142560"/>
            <a:ext cx="8229600" cy="5140800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dirty="0">
                <a:ea typeface="+mn-ea"/>
              </a:rPr>
              <a:t>Prove:  </a:t>
            </a:r>
            <a:r>
              <a:rPr lang="en-US" dirty="0">
                <a:solidFill>
                  <a:srgbClr val="C00000"/>
                </a:solidFill>
                <a:ea typeface="+mn-ea"/>
              </a:rPr>
              <a:t>(p </a:t>
            </a:r>
            <a:r>
              <a:rPr lang="en-US" dirty="0">
                <a:solidFill>
                  <a:srgbClr val="C00000"/>
                </a:solidFill>
                <a:sym typeface="Symbol"/>
              </a:rPr>
              <a:t> </a:t>
            </a:r>
            <a:r>
              <a:rPr lang="en-US" dirty="0">
                <a:solidFill>
                  <a:srgbClr val="C00000"/>
                </a:solidFill>
                <a:ea typeface="+mn-ea"/>
                <a:sym typeface="Symbol"/>
              </a:rPr>
              <a:t>q)  (p </a:t>
            </a:r>
            <a:r>
              <a:rPr lang="en-US" dirty="0">
                <a:solidFill>
                  <a:srgbClr val="C00000"/>
                </a:solidFill>
                <a:sym typeface="Symbol" pitchFamily="18" charset="2"/>
              </a:rPr>
              <a:t></a:t>
            </a:r>
            <a:r>
              <a:rPr lang="en-US" dirty="0">
                <a:solidFill>
                  <a:srgbClr val="C00000"/>
                </a:solidFill>
                <a:ea typeface="+mn-ea"/>
                <a:sym typeface="Symbol"/>
              </a:rPr>
              <a:t> </a:t>
            </a:r>
            <a:r>
              <a:rPr lang="en-US" dirty="0">
                <a:solidFill>
                  <a:srgbClr val="C00000"/>
                </a:solidFill>
                <a:sym typeface="Symbol"/>
              </a:rPr>
              <a:t>q</a:t>
            </a:r>
            <a:r>
              <a:rPr lang="en-US" dirty="0">
                <a:solidFill>
                  <a:srgbClr val="C00000"/>
                </a:solidFill>
                <a:ea typeface="+mn-ea"/>
                <a:sym typeface="Symbol"/>
              </a:rPr>
              <a:t>)</a:t>
            </a:r>
            <a:endParaRPr lang="en-US" dirty="0">
              <a:solidFill>
                <a:srgbClr val="C00000"/>
              </a:solidFill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 txBox="1">
                <a:spLocks/>
              </p:cNvSpPr>
              <p:nvPr/>
            </p:nvSpPr>
            <p:spPr>
              <a:xfrm>
                <a:off x="457200" y="2503347"/>
                <a:ext cx="8100888" cy="2394954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3200" kern="1200">
                    <a:solidFill>
                      <a:schemeClr val="tx1"/>
                    </a:solidFill>
                    <a:latin typeface="Franklin Gothic Medium"/>
                    <a:ea typeface="+mn-ea"/>
                    <a:cs typeface="Franklin Gothic Medium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800" kern="1200">
                    <a:solidFill>
                      <a:schemeClr val="tx1"/>
                    </a:solidFill>
                    <a:latin typeface="Franklin Gothic Medium"/>
                    <a:ea typeface="+mn-ea"/>
                    <a:cs typeface="Franklin Gothic Medium"/>
                  </a:defRPr>
                </a:lvl2pPr>
                <a:lvl3pPr marL="914400" indent="0" algn="l" defTabSz="457200" rtl="0" eaLnBrk="1" latinLnBrk="0" hangingPunct="1"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l" defTabSz="457200" rtl="0" eaLnBrk="1" latinLnBrk="0" hangingPunct="1">
                  <a:spcBef>
                    <a:spcPct val="20000"/>
                  </a:spcBef>
                  <a:buFont typeface="Arial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l" defTabSz="457200" rtl="0" eaLnBrk="1" latinLnBrk="0" hangingPunct="1">
                  <a:spcBef>
                    <a:spcPct val="20000"/>
                  </a:spcBef>
                  <a:buFont typeface="Arial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0" lvl="1" indent="0">
                  <a:buFont typeface="Arial" charset="0"/>
                  <a:buNone/>
                  <a:defRPr/>
                </a:pPr>
                <a:r>
                  <a:rPr lang="en-US" dirty="0">
                    <a:solidFill>
                      <a:srgbClr val="7030A0"/>
                    </a:solidFill>
                    <a:sym typeface="Symbol"/>
                  </a:rPr>
                  <a:t>    </a:t>
                </a:r>
                <a:r>
                  <a:rPr lang="en-US" dirty="0">
                    <a:sym typeface="Symbol"/>
                  </a:rPr>
                  <a:t>1.1.</a:t>
                </a:r>
                <a:r>
                  <a:rPr lang="en-US" dirty="0">
                    <a:solidFill>
                      <a:srgbClr val="7030A0"/>
                    </a:solidFill>
                    <a:sym typeface="Symbol"/>
                  </a:rPr>
                  <a:t>  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b="1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MS PGothic" charset="0"/>
                      </a:rPr>
                      <m:t> </m:t>
                    </m:r>
                    <m:r>
                      <a:rPr lang="en-US" b="1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MS PGothic" charset="0"/>
                        <a:sym typeface="Symbol" charset="0"/>
                      </a:rPr>
                      <m:t> </m:t>
                    </m:r>
                    <m:r>
                      <a:rPr lang="en-US" b="1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𝒒</m:t>
                    </m:r>
                  </m:oMath>
                </a14:m>
                <a:r>
                  <a:rPr lang="en-US" dirty="0">
                    <a:solidFill>
                      <a:srgbClr val="7030A0"/>
                    </a:solidFill>
                    <a:sym typeface="Symbol"/>
                  </a:rPr>
                  <a:t>                     		</a:t>
                </a:r>
                <a:r>
                  <a:rPr lang="en-US" dirty="0">
                    <a:sym typeface="Symbol"/>
                  </a:rPr>
                  <a:t>Assumption</a:t>
                </a:r>
              </a:p>
              <a:p>
                <a:pPr marL="457200" lvl="1" indent="0">
                  <a:buFont typeface="Arial" charset="0"/>
                  <a:buNone/>
                  <a:defRPr/>
                </a:pPr>
                <a:r>
                  <a:rPr lang="en-US" dirty="0">
                    <a:sym typeface="Symbol"/>
                  </a:rPr>
                  <a:t>    1.2.  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	 					     	</a:t>
                </a:r>
                <a:r>
                  <a:rPr lang="en-US" dirty="0" err="1">
                    <a:sym typeface="Symbol"/>
                  </a:rPr>
                  <a:t>Elim</a:t>
                </a:r>
                <a:r>
                  <a:rPr lang="en-US" dirty="0">
                    <a:sym typeface="Symbol"/>
                  </a:rPr>
                  <a:t> </a:t>
                </a:r>
                <a:r>
                  <a:rPr lang="en-US" dirty="0">
                    <a:solidFill>
                      <a:prstClr val="black"/>
                    </a:solidFill>
                    <a:latin typeface="Franklin Gothic Medium" pitchFamily="34" charset="0"/>
                    <a:ea typeface="MS PGothic" charset="0"/>
                    <a:sym typeface="Symbol" charset="0"/>
                  </a:rPr>
                  <a:t>: 1.1</a:t>
                </a:r>
              </a:p>
              <a:p>
                <a:pPr marL="457200" lvl="1" indent="0">
                  <a:buFont typeface="Arial" charset="0"/>
                  <a:buNone/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Franklin Gothic Medium" pitchFamily="34" charset="0"/>
                    <a:ea typeface="MS PGothic" charset="0"/>
                    <a:sym typeface="Symbol" charset="0"/>
                  </a:rPr>
                  <a:t>    1.3.  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sym typeface="Symbol"/>
                      </a:rPr>
                      <m:t>𝒑</m:t>
                    </m:r>
                    <m:r>
                      <a:rPr lang="en-US" b="1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sym typeface="Symbol"/>
                      </a:rPr>
                      <m:t>  </m:t>
                    </m:r>
                    <m:r>
                      <a:rPr lang="en-US" b="1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sym typeface="Symbol"/>
                      </a:rPr>
                      <m:t>𝒒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  <a:sym typeface="Symbol"/>
                  </a:rPr>
                  <a:t>						</a:t>
                </a:r>
                <a:r>
                  <a:rPr lang="en-US" dirty="0">
                    <a:sym typeface="Symbol"/>
                  </a:rPr>
                  <a:t>Intro</a:t>
                </a:r>
                <a:r>
                  <a:rPr lang="en-US" dirty="0">
                    <a:solidFill>
                      <a:srgbClr val="000000"/>
                    </a:solidFill>
                    <a:sym typeface="Symbol"/>
                  </a:rPr>
                  <a:t> </a:t>
                </a:r>
                <a:r>
                  <a:rPr lang="en-US" dirty="0">
                    <a:solidFill>
                      <a:srgbClr val="000000"/>
                    </a:solidFill>
                    <a:sym typeface="Symbol" pitchFamily="18" charset="2"/>
                  </a:rPr>
                  <a:t>: 1.2</a:t>
                </a:r>
              </a:p>
              <a:p>
                <a:pPr marL="457200" lvl="1" indent="0">
                  <a:buNone/>
                  <a:defRPr/>
                </a:pPr>
                <a:r>
                  <a:rPr lang="en-US" dirty="0">
                    <a:sym typeface="Symbol" pitchFamily="18" charset="2"/>
                  </a:rPr>
                  <a:t>1.</a:t>
                </a:r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  <a:sym typeface="Symbol" pitchFamily="18" charset="2"/>
                  </a:rPr>
                  <a:t>  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Symbol"/>
                      </a:rPr>
                      <m:t>𝒒</m:t>
                    </m:r>
                    <m:r>
                      <a:rPr lang="en-US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Symbol"/>
                      </a:rPr>
                      <m:t>)  (</m:t>
                    </m:r>
                    <m:r>
                      <a:rPr lang="en-US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Symbol"/>
                      </a:rPr>
                      <m:t>𝒑</m:t>
                    </m:r>
                    <m:r>
                      <a:rPr lang="en-US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Symbol"/>
                      </a:rPr>
                      <m:t>  </m:t>
                    </m:r>
                    <m:r>
                      <a:rPr lang="en-US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Symbol"/>
                      </a:rPr>
                      <m:t>𝒒</m:t>
                    </m:r>
                    <m:r>
                      <a:rPr lang="en-US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Symbol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  <a:sym typeface="Symbol"/>
                  </a:rPr>
                  <a:t>		   </a:t>
                </a:r>
                <a:r>
                  <a:rPr lang="en-US" dirty="0"/>
                  <a:t>Direct Proof</a:t>
                </a:r>
                <a:endParaRPr lang="en-US" dirty="0">
                  <a:sym typeface="Symbol"/>
                </a:endParaRPr>
              </a:p>
            </p:txBody>
          </p:sp>
        </mc:Choice>
        <mc:Fallback xmlns="">
          <p:sp>
            <p:nvSpPr>
              <p:cNvPr id="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2503347"/>
                <a:ext cx="8100888" cy="2394954"/>
              </a:xfrm>
              <a:prstGeom prst="rect">
                <a:avLst/>
              </a:prstGeom>
              <a:blipFill>
                <a:blip r:embed="rId2"/>
                <a:stretch>
                  <a:fillRect t="-26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1494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Negations of Quantifiers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384759" y="1052776"/>
            <a:ext cx="3969540" cy="617120"/>
            <a:chOff x="624840" y="3139691"/>
            <a:chExt cx="5318760" cy="617120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7" name="Rounded Rectangle 6"/>
            <p:cNvSpPr/>
            <p:nvPr/>
          </p:nvSpPr>
          <p:spPr>
            <a:xfrm>
              <a:off x="624840" y="3311187"/>
              <a:ext cx="5318760" cy="445624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9144" tIns="91440" rIns="9144" bIns="9144" numCol="1" rtlCol="0" anchor="t" anchorCtr="0"/>
            <a:lstStyle/>
            <a:p>
              <a:pPr algn="ctr"/>
              <a:r>
                <a:rPr lang="en-US" sz="2000" dirty="0" err="1"/>
                <a:t>PurpleFruit</a:t>
              </a:r>
              <a:r>
                <a:rPr lang="en-US" sz="2000" dirty="0"/>
                <a:t>(x) ::= “x is a purple fruit”</a:t>
              </a:r>
            </a:p>
          </p:txBody>
        </p:sp>
        <p:sp>
          <p:nvSpPr>
            <p:cNvPr id="8" name="Round Same Side Corner Rectangle 7"/>
            <p:cNvSpPr/>
            <p:nvPr/>
          </p:nvSpPr>
          <p:spPr>
            <a:xfrm>
              <a:off x="624840" y="3139691"/>
              <a:ext cx="5318760" cy="301198"/>
            </a:xfrm>
            <a:prstGeom prst="round2Same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4572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b="1" dirty="0"/>
                <a:t>Predicate Definitions</a:t>
              </a:r>
            </a:p>
          </p:txBody>
        </p:sp>
      </p:grpSp>
      <p:sp>
        <p:nvSpPr>
          <p:cNvPr id="2" name="Rectangle 1"/>
          <p:cNvSpPr/>
          <p:nvPr/>
        </p:nvSpPr>
        <p:spPr>
          <a:xfrm>
            <a:off x="1281058" y="1839517"/>
            <a:ext cx="617694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800">
                <a:sym typeface="Symbol" pitchFamily="18" charset="2"/>
              </a:rPr>
              <a:t>(*) </a:t>
            </a:r>
            <a:r>
              <a:rPr lang="en-US" sz="2800">
                <a:sym typeface="Symbol"/>
              </a:rPr>
              <a:t></a:t>
            </a:r>
            <a:r>
              <a:rPr lang="en-US" sz="2800" dirty="0"/>
              <a:t>x </a:t>
            </a:r>
            <a:r>
              <a:rPr lang="en-US" sz="2800" dirty="0" err="1"/>
              <a:t>PurpleFruit</a:t>
            </a:r>
            <a:r>
              <a:rPr lang="en-US" sz="2800" dirty="0"/>
              <a:t>(x) (</a:t>
            </a:r>
            <a:r>
              <a:rPr lang="en-US" sz="2300" dirty="0"/>
              <a:t>“All fruits are purple”)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000801" y="2378514"/>
            <a:ext cx="4737455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latin typeface="Franklin Gothic Medium" charset="0"/>
                <a:ea typeface="Franklin Gothic Medium" charset="0"/>
                <a:cs typeface="Franklin Gothic Medium" charset="0"/>
              </a:rPr>
              <a:t>What is the negation of (*)?</a:t>
            </a:r>
          </a:p>
          <a:p>
            <a:pPr lvl="1"/>
            <a:r>
              <a:rPr lang="en-US" sz="2200" dirty="0">
                <a:latin typeface="Franklin Gothic Medium" charset="0"/>
                <a:ea typeface="Franklin Gothic Medium" charset="0"/>
                <a:cs typeface="Franklin Gothic Medium" charset="0"/>
              </a:rPr>
              <a:t>(a) “there exists a purple fruit”</a:t>
            </a:r>
          </a:p>
          <a:p>
            <a:pPr lvl="1"/>
            <a:r>
              <a:rPr lang="en-US" sz="2200" dirty="0">
                <a:latin typeface="Franklin Gothic Medium" charset="0"/>
                <a:ea typeface="Franklin Gothic Medium" charset="0"/>
                <a:cs typeface="Franklin Gothic Medium" charset="0"/>
              </a:rPr>
              <a:t>(b) “there exists a non-purple fruit”</a:t>
            </a:r>
          </a:p>
          <a:p>
            <a:pPr lvl="1"/>
            <a:r>
              <a:rPr lang="en-US" sz="2200" dirty="0">
                <a:latin typeface="Franklin Gothic Medium" charset="0"/>
                <a:ea typeface="Franklin Gothic Medium" charset="0"/>
                <a:cs typeface="Franklin Gothic Medium" charset="0"/>
              </a:rPr>
              <a:t>(c) “all fruits are not purple”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738452" y="4123171"/>
            <a:ext cx="526215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latin typeface="Franklin Gothic Medium" charset="0"/>
                <a:ea typeface="Franklin Gothic Medium" charset="0"/>
                <a:cs typeface="Franklin Gothic Medium" charset="0"/>
              </a:rPr>
              <a:t>Try your intuition!  Which one seems right?</a:t>
            </a:r>
          </a:p>
        </p:txBody>
      </p:sp>
    </p:spTree>
    <p:extLst>
      <p:ext uri="{BB962C8B-B14F-4D97-AF65-F5344CB8AC3E}">
        <p14:creationId xmlns:p14="http://schemas.microsoft.com/office/powerpoint/2010/main" val="353824244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General Proof Strategy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800" dirty="0"/>
              <a:t>Look at the rules for introducing connectives to see how you would build up the formula you want to prove from pieces of what is given</a:t>
            </a:r>
          </a:p>
          <a:p>
            <a:pPr marL="1771650" lvl="3" indent="-514350">
              <a:buFont typeface="+mj-lt"/>
              <a:buAutoNum type="arabicPeriod"/>
            </a:pPr>
            <a:endParaRPr lang="en-US" sz="1600" dirty="0"/>
          </a:p>
          <a:p>
            <a:pPr marL="514350" indent="-514350">
              <a:buFont typeface="Calibri" pitchFamily="34" charset="0"/>
              <a:buAutoNum type="arabicPeriod"/>
            </a:pPr>
            <a:r>
              <a:rPr lang="en-US" sz="2800" dirty="0"/>
              <a:t>Use the rules for eliminating connectives to break down the given formulas so that you get the pieces you need to do 1.</a:t>
            </a:r>
          </a:p>
          <a:p>
            <a:pPr marL="1771650" lvl="3" indent="-514350">
              <a:buFont typeface="Calibri" pitchFamily="34" charset="0"/>
              <a:buAutoNum type="alphaUcPeriod"/>
            </a:pPr>
            <a:endParaRPr lang="en-US" sz="1600" dirty="0"/>
          </a:p>
          <a:p>
            <a:pPr marL="514350" indent="-514350">
              <a:buFont typeface="Calibri" pitchFamily="34" charset="0"/>
              <a:buAutoNum type="arabicPeriod"/>
            </a:pPr>
            <a:r>
              <a:rPr lang="en-US" sz="2800" dirty="0"/>
              <a:t>Write the proof beginning with what you figured out for 2 followed by 1.</a:t>
            </a:r>
          </a:p>
        </p:txBody>
      </p:sp>
    </p:spTree>
    <p:extLst>
      <p:ext uri="{BB962C8B-B14F-4D97-AF65-F5344CB8AC3E}">
        <p14:creationId xmlns:p14="http://schemas.microsoft.com/office/powerpoint/2010/main" val="39213826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Negations of Quantifiers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384759" y="1052776"/>
            <a:ext cx="3969540" cy="617120"/>
            <a:chOff x="624840" y="3139691"/>
            <a:chExt cx="5318760" cy="617120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7" name="Rounded Rectangle 6"/>
            <p:cNvSpPr/>
            <p:nvPr/>
          </p:nvSpPr>
          <p:spPr>
            <a:xfrm>
              <a:off x="624840" y="3311187"/>
              <a:ext cx="5318760" cy="445624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9144" tIns="91440" rIns="9144" bIns="9144" numCol="1" rtlCol="0" anchor="t" anchorCtr="0"/>
            <a:lstStyle/>
            <a:p>
              <a:pPr algn="ctr"/>
              <a:r>
                <a:rPr lang="en-US" sz="2000" dirty="0" err="1"/>
                <a:t>PurpleFruit</a:t>
              </a:r>
              <a:r>
                <a:rPr lang="en-US" sz="2000" dirty="0"/>
                <a:t>(x) ::= “x is a purple fruit”</a:t>
              </a:r>
            </a:p>
          </p:txBody>
        </p:sp>
        <p:sp>
          <p:nvSpPr>
            <p:cNvPr id="8" name="Round Same Side Corner Rectangle 7"/>
            <p:cNvSpPr/>
            <p:nvPr/>
          </p:nvSpPr>
          <p:spPr>
            <a:xfrm>
              <a:off x="624840" y="3139691"/>
              <a:ext cx="5318760" cy="301198"/>
            </a:xfrm>
            <a:prstGeom prst="round2Same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4572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b="1" dirty="0"/>
                <a:t>Predicate Definitions</a:t>
              </a:r>
            </a:p>
          </p:txBody>
        </p:sp>
      </p:grpSp>
      <p:sp>
        <p:nvSpPr>
          <p:cNvPr id="2" name="Rectangle 1"/>
          <p:cNvSpPr/>
          <p:nvPr/>
        </p:nvSpPr>
        <p:spPr>
          <a:xfrm>
            <a:off x="1281058" y="1839517"/>
            <a:ext cx="617694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800" dirty="0">
                <a:sym typeface="Symbol" pitchFamily="18" charset="2"/>
              </a:rPr>
              <a:t>(*) </a:t>
            </a:r>
            <a:r>
              <a:rPr lang="en-US" sz="2800" dirty="0">
                <a:sym typeface="Symbol"/>
              </a:rPr>
              <a:t></a:t>
            </a:r>
            <a:r>
              <a:rPr lang="en-US" sz="2800" dirty="0"/>
              <a:t>x </a:t>
            </a:r>
            <a:r>
              <a:rPr lang="en-US" sz="2800" dirty="0" err="1"/>
              <a:t>PurpleFruit</a:t>
            </a:r>
            <a:r>
              <a:rPr lang="en-US" sz="2800" dirty="0"/>
              <a:t>(x) (</a:t>
            </a:r>
            <a:r>
              <a:rPr lang="en-US" sz="2300" dirty="0"/>
              <a:t>“All fruits are purple”)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000801" y="2378514"/>
            <a:ext cx="4737455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latin typeface="Franklin Gothic Medium" charset="0"/>
                <a:ea typeface="Franklin Gothic Medium" charset="0"/>
                <a:cs typeface="Franklin Gothic Medium" charset="0"/>
              </a:rPr>
              <a:t>What is the negation of (*)?</a:t>
            </a:r>
          </a:p>
          <a:p>
            <a:pPr lvl="1"/>
            <a:r>
              <a:rPr lang="en-US" sz="2200" dirty="0">
                <a:latin typeface="Franklin Gothic Medium" charset="0"/>
                <a:ea typeface="Franklin Gothic Medium" charset="0"/>
                <a:cs typeface="Franklin Gothic Medium" charset="0"/>
              </a:rPr>
              <a:t>(a) “there exists a purple fruit”</a:t>
            </a:r>
          </a:p>
          <a:p>
            <a:pPr lvl="1"/>
            <a:r>
              <a:rPr lang="en-US" sz="2200" dirty="0">
                <a:latin typeface="Franklin Gothic Medium" charset="0"/>
                <a:ea typeface="Franklin Gothic Medium" charset="0"/>
                <a:cs typeface="Franklin Gothic Medium" charset="0"/>
              </a:rPr>
              <a:t>(b) “there exists a non-purple fruit”</a:t>
            </a:r>
          </a:p>
          <a:p>
            <a:pPr lvl="1"/>
            <a:r>
              <a:rPr lang="en-US" sz="2200" dirty="0">
                <a:latin typeface="Franklin Gothic Medium" charset="0"/>
                <a:ea typeface="Franklin Gothic Medium" charset="0"/>
                <a:cs typeface="Franklin Gothic Medium" charset="0"/>
              </a:rPr>
              <a:t>(c) “all fruits are not purple”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3342955" y="4048470"/>
            <a:ext cx="2053146" cy="620188"/>
            <a:chOff x="624840" y="3139691"/>
            <a:chExt cx="5318760" cy="620188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20" name="Rounded Rectangle 19"/>
            <p:cNvSpPr/>
            <p:nvPr/>
          </p:nvSpPr>
          <p:spPr>
            <a:xfrm>
              <a:off x="624840" y="3311187"/>
              <a:ext cx="5318760" cy="448692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9144" tIns="91440" rIns="9144" bIns="9144" numCol="1" rtlCol="0" anchor="t" anchorCtr="0"/>
            <a:lstStyle/>
            <a:p>
              <a:pPr algn="ctr"/>
              <a:r>
                <a:rPr lang="en-US" sz="2000" dirty="0"/>
                <a:t>{plum, apple}</a:t>
              </a:r>
            </a:p>
          </p:txBody>
        </p:sp>
        <p:sp>
          <p:nvSpPr>
            <p:cNvPr id="21" name="Round Same Side Corner Rectangle 20"/>
            <p:cNvSpPr/>
            <p:nvPr/>
          </p:nvSpPr>
          <p:spPr>
            <a:xfrm>
              <a:off x="624840" y="3139691"/>
              <a:ext cx="5318760" cy="301198"/>
            </a:xfrm>
            <a:prstGeom prst="round2Same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4572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b="1" dirty="0"/>
                <a:t>Domain of Discourse</a:t>
              </a:r>
            </a:p>
          </p:txBody>
        </p:sp>
      </p:grpSp>
      <p:sp>
        <p:nvSpPr>
          <p:cNvPr id="26" name="Rectangle 25"/>
          <p:cNvSpPr/>
          <p:nvPr/>
        </p:nvSpPr>
        <p:spPr>
          <a:xfrm>
            <a:off x="1281057" y="4840154"/>
            <a:ext cx="617694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400" dirty="0">
                <a:sym typeface="Symbol" pitchFamily="18" charset="2"/>
              </a:rPr>
              <a:t>(*)  </a:t>
            </a:r>
            <a:r>
              <a:rPr lang="en-US" sz="2400" dirty="0" err="1"/>
              <a:t>PurpleFruit</a:t>
            </a:r>
            <a:r>
              <a:rPr lang="en-US" sz="2400" dirty="0"/>
              <a:t>(plum) </a:t>
            </a:r>
            <a:r>
              <a:rPr lang="en-US" sz="2400" dirty="0">
                <a:sym typeface="Symbol"/>
              </a:rPr>
              <a:t></a:t>
            </a:r>
            <a:r>
              <a:rPr lang="en-US" sz="2400" dirty="0">
                <a:solidFill>
                  <a:srgbClr val="7030A0"/>
                </a:solidFill>
                <a:sym typeface="Symbol"/>
              </a:rPr>
              <a:t> </a:t>
            </a:r>
            <a:r>
              <a:rPr lang="en-US" sz="2400" dirty="0" err="1"/>
              <a:t>PurpleFruit</a:t>
            </a:r>
            <a:r>
              <a:rPr lang="en-US" sz="2400" dirty="0"/>
              <a:t>(apple)</a:t>
            </a:r>
          </a:p>
        </p:txBody>
      </p:sp>
      <p:sp>
        <p:nvSpPr>
          <p:cNvPr id="27" name="Rectangle 26"/>
          <p:cNvSpPr/>
          <p:nvPr/>
        </p:nvSpPr>
        <p:spPr>
          <a:xfrm>
            <a:off x="2000801" y="5340062"/>
            <a:ext cx="617694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lphaLcParenBoth"/>
              <a:defRPr/>
            </a:pPr>
            <a:r>
              <a:rPr lang="en-US" sz="2000" dirty="0" err="1"/>
              <a:t>PurpleFruit</a:t>
            </a:r>
            <a:r>
              <a:rPr lang="en-US" sz="2000" dirty="0"/>
              <a:t>(plum) </a:t>
            </a:r>
            <a:r>
              <a:rPr lang="en-US" sz="2000" dirty="0">
                <a:sym typeface="Symbol"/>
              </a:rPr>
              <a:t></a:t>
            </a:r>
            <a:r>
              <a:rPr lang="en-US" sz="2000" dirty="0">
                <a:solidFill>
                  <a:srgbClr val="7030A0"/>
                </a:solidFill>
                <a:sym typeface="Symbol"/>
              </a:rPr>
              <a:t> </a:t>
            </a:r>
            <a:r>
              <a:rPr lang="en-US" sz="2000" dirty="0" err="1"/>
              <a:t>PurpleFruit</a:t>
            </a:r>
            <a:r>
              <a:rPr lang="en-US" sz="2000" dirty="0"/>
              <a:t>(apple)</a:t>
            </a:r>
          </a:p>
          <a:p>
            <a:pPr marL="457200" indent="-457200">
              <a:buFontTx/>
              <a:buAutoNum type="alphaLcParenBoth"/>
              <a:defRPr/>
            </a:pPr>
            <a:r>
              <a:rPr lang="en-US" sz="2000" dirty="0">
                <a:sym typeface="Symbol" pitchFamily="18" charset="2"/>
              </a:rPr>
              <a:t> </a:t>
            </a:r>
            <a:r>
              <a:rPr lang="en-US" sz="2000" dirty="0" err="1"/>
              <a:t>PurpleFruit</a:t>
            </a:r>
            <a:r>
              <a:rPr lang="en-US" sz="2000" dirty="0"/>
              <a:t>(plum) </a:t>
            </a:r>
            <a:r>
              <a:rPr lang="en-US" sz="2000" dirty="0">
                <a:sym typeface="Symbol"/>
              </a:rPr>
              <a:t></a:t>
            </a:r>
            <a:r>
              <a:rPr lang="en-US" sz="2000" dirty="0">
                <a:solidFill>
                  <a:srgbClr val="7030A0"/>
                </a:solidFill>
                <a:sym typeface="Symbol"/>
              </a:rPr>
              <a:t> </a:t>
            </a:r>
            <a:r>
              <a:rPr lang="en-US" sz="2000" dirty="0">
                <a:sym typeface="Symbol" pitchFamily="18" charset="2"/>
              </a:rPr>
              <a:t> </a:t>
            </a:r>
            <a:r>
              <a:rPr lang="en-US" sz="2000" dirty="0" err="1"/>
              <a:t>PurpleFruit</a:t>
            </a:r>
            <a:r>
              <a:rPr lang="en-US" sz="2000" dirty="0"/>
              <a:t>(apple)</a:t>
            </a:r>
          </a:p>
          <a:p>
            <a:pPr marL="457200" indent="-457200">
              <a:buFontTx/>
              <a:buAutoNum type="alphaLcParenBoth"/>
              <a:defRPr/>
            </a:pPr>
            <a:r>
              <a:rPr lang="en-US" sz="2000" dirty="0">
                <a:sym typeface="Symbol" pitchFamily="18" charset="2"/>
              </a:rPr>
              <a:t> </a:t>
            </a:r>
            <a:r>
              <a:rPr lang="en-US" sz="2000" dirty="0" err="1"/>
              <a:t>PurpleFruit</a:t>
            </a:r>
            <a:r>
              <a:rPr lang="en-US" sz="2000" dirty="0"/>
              <a:t>(plum) </a:t>
            </a:r>
            <a:r>
              <a:rPr lang="en-US" sz="2000" dirty="0">
                <a:sym typeface="Symbol"/>
              </a:rPr>
              <a:t></a:t>
            </a:r>
            <a:r>
              <a:rPr lang="en-US" sz="2000" dirty="0">
                <a:solidFill>
                  <a:srgbClr val="7030A0"/>
                </a:solidFill>
                <a:sym typeface="Symbol"/>
              </a:rPr>
              <a:t> </a:t>
            </a:r>
            <a:r>
              <a:rPr lang="en-US" sz="2000" dirty="0">
                <a:sym typeface="Symbol" pitchFamily="18" charset="2"/>
              </a:rPr>
              <a:t> </a:t>
            </a:r>
            <a:r>
              <a:rPr lang="en-US" sz="2000" dirty="0" err="1"/>
              <a:t>PurpleFruit</a:t>
            </a:r>
            <a:r>
              <a:rPr lang="en-US" sz="2000" dirty="0"/>
              <a:t>(apple)</a:t>
            </a:r>
          </a:p>
          <a:p>
            <a:pPr marL="457200" indent="-457200">
              <a:buAutoNum type="alphaLcParenBoth"/>
              <a:defRPr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96188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 Morgan’s Laws for Quantifiers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2085624" y="1320798"/>
            <a:ext cx="4724400" cy="12001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US" sz="3600" dirty="0">
                <a:latin typeface="+mn-lt"/>
                <a:sym typeface="Symbol" pitchFamily="18" charset="2"/>
              </a:rPr>
              <a:t></a:t>
            </a:r>
            <a:r>
              <a:rPr lang="en-US" sz="3600" dirty="0">
                <a:latin typeface="+mn-lt"/>
              </a:rPr>
              <a:t>x P(x)</a:t>
            </a:r>
            <a:r>
              <a:rPr lang="en-US" sz="3600" dirty="0">
                <a:latin typeface="+mn-lt"/>
                <a:sym typeface="Symbol" pitchFamily="18" charset="2"/>
              </a:rPr>
              <a:t> </a:t>
            </a:r>
            <a:r>
              <a:rPr lang="en-US" sz="3600" dirty="0">
                <a:latin typeface="+mn-lt"/>
              </a:rPr>
              <a:t> </a:t>
            </a:r>
            <a:r>
              <a:rPr lang="en-US" sz="3600" dirty="0">
                <a:latin typeface="+mn-lt"/>
                <a:sym typeface="Symbol" pitchFamily="18" charset="2"/>
              </a:rPr>
              <a:t></a:t>
            </a:r>
            <a:r>
              <a:rPr lang="en-US" sz="3600" dirty="0">
                <a:latin typeface="+mn-lt"/>
              </a:rPr>
              <a:t>x </a:t>
            </a:r>
            <a:r>
              <a:rPr lang="en-US" sz="3600" dirty="0">
                <a:latin typeface="+mn-lt"/>
                <a:sym typeface="Symbol" pitchFamily="18" charset="2"/>
              </a:rPr>
              <a:t> </a:t>
            </a:r>
            <a:r>
              <a:rPr lang="en-US" sz="3600" dirty="0">
                <a:latin typeface="+mn-lt"/>
              </a:rPr>
              <a:t>P(x)</a:t>
            </a:r>
          </a:p>
          <a:p>
            <a:pPr algn="ctr" eaLnBrk="1" hangingPunct="1"/>
            <a:r>
              <a:rPr lang="en-US" dirty="0">
                <a:latin typeface="+mn-lt"/>
                <a:sym typeface="Symbol" pitchFamily="18" charset="2"/>
              </a:rPr>
              <a:t> </a:t>
            </a:r>
            <a:r>
              <a:rPr lang="en-US" sz="3600" dirty="0">
                <a:solidFill>
                  <a:srgbClr val="000000"/>
                </a:solidFill>
                <a:latin typeface="+mn-lt"/>
                <a:sym typeface="Symbol" pitchFamily="18" charset="2"/>
              </a:rPr>
              <a:t> </a:t>
            </a:r>
            <a:r>
              <a:rPr lang="en-US" sz="3600" dirty="0">
                <a:solidFill>
                  <a:srgbClr val="000000"/>
                </a:solidFill>
                <a:latin typeface="+mn-lt"/>
              </a:rPr>
              <a:t>x P(x)</a:t>
            </a:r>
            <a:r>
              <a:rPr lang="en-US" sz="3600" dirty="0">
                <a:solidFill>
                  <a:srgbClr val="000000"/>
                </a:solidFill>
                <a:latin typeface="+mn-lt"/>
                <a:sym typeface="Symbol" pitchFamily="18" charset="2"/>
              </a:rPr>
              <a:t> </a:t>
            </a:r>
            <a:r>
              <a:rPr lang="en-US" sz="36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3600" dirty="0">
                <a:solidFill>
                  <a:srgbClr val="000000"/>
                </a:solidFill>
                <a:latin typeface="+mn-lt"/>
                <a:sym typeface="Symbol" pitchFamily="18" charset="2"/>
              </a:rPr>
              <a:t></a:t>
            </a:r>
            <a:r>
              <a:rPr lang="en-US" sz="3600" dirty="0">
                <a:solidFill>
                  <a:srgbClr val="000000"/>
                </a:solidFill>
                <a:latin typeface="+mn-lt"/>
              </a:rPr>
              <a:t>x </a:t>
            </a:r>
            <a:r>
              <a:rPr lang="en-US" sz="3600" dirty="0">
                <a:solidFill>
                  <a:srgbClr val="000000"/>
                </a:solidFill>
                <a:latin typeface="+mn-lt"/>
                <a:sym typeface="Symbol" pitchFamily="18" charset="2"/>
              </a:rPr>
              <a:t> </a:t>
            </a:r>
            <a:r>
              <a:rPr lang="en-US" sz="3600" dirty="0">
                <a:solidFill>
                  <a:srgbClr val="000000"/>
                </a:solidFill>
                <a:latin typeface="+mn-lt"/>
              </a:rPr>
              <a:t>P(x)</a:t>
            </a:r>
            <a:r>
              <a:rPr lang="en-US" dirty="0">
                <a:solidFill>
                  <a:srgbClr val="000000"/>
                </a:solidFill>
                <a:latin typeface="+mn-lt"/>
                <a:sym typeface="Symbol" pitchFamily="18" charset="2"/>
              </a:rPr>
              <a:t> </a:t>
            </a:r>
            <a:endParaRPr lang="en-US" dirty="0">
              <a:solidFill>
                <a:srgbClr val="00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467014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 Morgan’s Laws for Quantifiers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2085624" y="1320798"/>
            <a:ext cx="4724400" cy="12001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US" sz="3600" dirty="0">
                <a:latin typeface="+mn-lt"/>
                <a:sym typeface="Symbol" pitchFamily="18" charset="2"/>
              </a:rPr>
              <a:t></a:t>
            </a:r>
            <a:r>
              <a:rPr lang="en-US" sz="3600" dirty="0">
                <a:latin typeface="+mn-lt"/>
              </a:rPr>
              <a:t>x P(x)</a:t>
            </a:r>
            <a:r>
              <a:rPr lang="en-US" sz="3600" dirty="0">
                <a:latin typeface="+mn-lt"/>
                <a:sym typeface="Symbol" pitchFamily="18" charset="2"/>
              </a:rPr>
              <a:t> </a:t>
            </a:r>
            <a:r>
              <a:rPr lang="en-US" sz="3600" dirty="0">
                <a:latin typeface="+mn-lt"/>
              </a:rPr>
              <a:t> </a:t>
            </a:r>
            <a:r>
              <a:rPr lang="en-US" sz="3600" dirty="0">
                <a:latin typeface="+mn-lt"/>
                <a:sym typeface="Symbol" pitchFamily="18" charset="2"/>
              </a:rPr>
              <a:t></a:t>
            </a:r>
            <a:r>
              <a:rPr lang="en-US" sz="3600" dirty="0">
                <a:latin typeface="+mn-lt"/>
              </a:rPr>
              <a:t>x </a:t>
            </a:r>
            <a:r>
              <a:rPr lang="en-US" sz="3600" dirty="0">
                <a:latin typeface="+mn-lt"/>
                <a:sym typeface="Symbol" pitchFamily="18" charset="2"/>
              </a:rPr>
              <a:t> </a:t>
            </a:r>
            <a:r>
              <a:rPr lang="en-US" sz="3600" dirty="0">
                <a:latin typeface="+mn-lt"/>
              </a:rPr>
              <a:t>P(x)</a:t>
            </a:r>
          </a:p>
          <a:p>
            <a:pPr algn="ctr" eaLnBrk="1" hangingPunct="1"/>
            <a:r>
              <a:rPr lang="en-US" dirty="0">
                <a:latin typeface="+mn-lt"/>
                <a:sym typeface="Symbol" pitchFamily="18" charset="2"/>
              </a:rPr>
              <a:t> </a:t>
            </a:r>
            <a:r>
              <a:rPr lang="en-US" sz="3600" dirty="0">
                <a:solidFill>
                  <a:srgbClr val="000000"/>
                </a:solidFill>
                <a:latin typeface="+mn-lt"/>
                <a:sym typeface="Symbol" pitchFamily="18" charset="2"/>
              </a:rPr>
              <a:t> </a:t>
            </a:r>
            <a:r>
              <a:rPr lang="en-US" sz="3600" dirty="0">
                <a:solidFill>
                  <a:srgbClr val="000000"/>
                </a:solidFill>
                <a:latin typeface="+mn-lt"/>
              </a:rPr>
              <a:t>x P(x)</a:t>
            </a:r>
            <a:r>
              <a:rPr lang="en-US" sz="3600" dirty="0">
                <a:solidFill>
                  <a:srgbClr val="000000"/>
                </a:solidFill>
                <a:latin typeface="+mn-lt"/>
                <a:sym typeface="Symbol" pitchFamily="18" charset="2"/>
              </a:rPr>
              <a:t> </a:t>
            </a:r>
            <a:r>
              <a:rPr lang="en-US" sz="36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3600" dirty="0">
                <a:solidFill>
                  <a:srgbClr val="000000"/>
                </a:solidFill>
                <a:latin typeface="+mn-lt"/>
                <a:sym typeface="Symbol" pitchFamily="18" charset="2"/>
              </a:rPr>
              <a:t></a:t>
            </a:r>
            <a:r>
              <a:rPr lang="en-US" sz="3600" dirty="0">
                <a:solidFill>
                  <a:srgbClr val="000000"/>
                </a:solidFill>
                <a:latin typeface="+mn-lt"/>
              </a:rPr>
              <a:t>x </a:t>
            </a:r>
            <a:r>
              <a:rPr lang="en-US" sz="3600" dirty="0">
                <a:solidFill>
                  <a:srgbClr val="000000"/>
                </a:solidFill>
                <a:latin typeface="+mn-lt"/>
                <a:sym typeface="Symbol" pitchFamily="18" charset="2"/>
              </a:rPr>
              <a:t> </a:t>
            </a:r>
            <a:r>
              <a:rPr lang="en-US" sz="3600" dirty="0">
                <a:solidFill>
                  <a:srgbClr val="000000"/>
                </a:solidFill>
                <a:latin typeface="+mn-lt"/>
              </a:rPr>
              <a:t>P(x)</a:t>
            </a:r>
            <a:r>
              <a:rPr lang="en-US" dirty="0">
                <a:solidFill>
                  <a:srgbClr val="000000"/>
                </a:solidFill>
                <a:latin typeface="+mn-lt"/>
                <a:sym typeface="Symbol" pitchFamily="18" charset="2"/>
              </a:rPr>
              <a:t> </a:t>
            </a:r>
            <a:endParaRPr lang="en-US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76CD3C-FBA9-7D45-BCC5-BAA9B66B2819}"/>
              </a:ext>
            </a:extLst>
          </p:cNvPr>
          <p:cNvSpPr txBox="1"/>
          <p:nvPr/>
        </p:nvSpPr>
        <p:spPr>
          <a:xfrm>
            <a:off x="457201" y="3146339"/>
            <a:ext cx="822959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Franklin Gothic Medium"/>
                <a:cs typeface="Franklin Gothic Medium"/>
              </a:rPr>
              <a:t>These are </a:t>
            </a:r>
            <a:r>
              <a:rPr lang="en-US" sz="2400" b="1" dirty="0">
                <a:latin typeface="Franklin Gothic Medium"/>
                <a:cs typeface="Franklin Gothic Medium"/>
              </a:rPr>
              <a:t>equivalent</a:t>
            </a:r>
            <a:r>
              <a:rPr lang="en-US" sz="2400" dirty="0">
                <a:latin typeface="Franklin Gothic Medium"/>
                <a:cs typeface="Franklin Gothic Medium"/>
              </a:rPr>
              <a:t> but not </a:t>
            </a:r>
            <a:r>
              <a:rPr lang="en-US" sz="2400" b="1" dirty="0">
                <a:latin typeface="Franklin Gothic Medium"/>
                <a:cs typeface="Franklin Gothic Medium"/>
              </a:rPr>
              <a:t>equal</a:t>
            </a:r>
          </a:p>
          <a:p>
            <a:endParaRPr lang="en-US" sz="2400" dirty="0">
              <a:latin typeface="Franklin Gothic Medium"/>
              <a:cs typeface="Franklin Gothic Medium"/>
            </a:endParaRPr>
          </a:p>
          <a:p>
            <a:r>
              <a:rPr lang="en-US" sz="2400" dirty="0">
                <a:latin typeface="Franklin Gothic Medium"/>
                <a:cs typeface="Franklin Gothic Medium"/>
              </a:rPr>
              <a:t>They have different English translations, e.g.:</a:t>
            </a:r>
          </a:p>
          <a:p>
            <a:endParaRPr lang="en-US" sz="2400" dirty="0">
              <a:latin typeface="Franklin Gothic Medium"/>
              <a:cs typeface="Franklin Gothic Medium"/>
            </a:endParaRPr>
          </a:p>
          <a:p>
            <a:r>
              <a:rPr lang="en-US" sz="2400" dirty="0">
                <a:latin typeface="Franklin Gothic Medium"/>
                <a:cs typeface="Franklin Gothic Medium"/>
              </a:rPr>
              <a:t>	</a:t>
            </a:r>
            <a:r>
              <a:rPr lang="en-US" sz="24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There is no unicorn</a:t>
            </a:r>
          </a:p>
          <a:p>
            <a:endParaRPr lang="en-US" sz="2400" dirty="0">
              <a:latin typeface="Franklin Gothic Medium"/>
              <a:cs typeface="Franklin Gothic Medium"/>
            </a:endParaRPr>
          </a:p>
          <a:p>
            <a:r>
              <a:rPr lang="en-US" sz="2400" dirty="0">
                <a:latin typeface="Franklin Gothic Medium"/>
                <a:cs typeface="Franklin Gothic Medium"/>
              </a:rPr>
              <a:t>	</a:t>
            </a:r>
            <a:r>
              <a:rPr lang="en-US" sz="24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Every animal is not a unicorn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58284B-C51D-584C-A59E-B1162FFDC24A}"/>
              </a:ext>
            </a:extLst>
          </p:cNvPr>
          <p:cNvSpPr txBox="1"/>
          <p:nvPr/>
        </p:nvSpPr>
        <p:spPr>
          <a:xfrm>
            <a:off x="5100067" y="4587969"/>
            <a:ext cx="27464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sym typeface="Symbol" pitchFamily="18" charset="2"/>
              </a:rPr>
              <a:t> </a:t>
            </a:r>
            <a:r>
              <a:rPr lang="en-US" sz="2400" dirty="0">
                <a:solidFill>
                  <a:srgbClr val="000000"/>
                </a:solidFill>
              </a:rPr>
              <a:t>x Unicorn(x)</a:t>
            </a:r>
            <a:endParaRPr lang="en-US" sz="2400" dirty="0">
              <a:latin typeface="Franklin Gothic Medium"/>
              <a:cs typeface="Franklin Gothic Medium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B1AAD2-CAC0-8943-9577-841C4A22239A}"/>
              </a:ext>
            </a:extLst>
          </p:cNvPr>
          <p:cNvSpPr txBox="1"/>
          <p:nvPr/>
        </p:nvSpPr>
        <p:spPr>
          <a:xfrm>
            <a:off x="5100067" y="5362330"/>
            <a:ext cx="25364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sym typeface="Symbol" pitchFamily="18" charset="2"/>
              </a:rPr>
              <a:t></a:t>
            </a:r>
            <a:r>
              <a:rPr lang="en-US" sz="2400" dirty="0">
                <a:solidFill>
                  <a:srgbClr val="000000"/>
                </a:solidFill>
              </a:rPr>
              <a:t>x </a:t>
            </a:r>
            <a:r>
              <a:rPr lang="en-US" sz="2400" dirty="0">
                <a:solidFill>
                  <a:srgbClr val="000000"/>
                </a:solidFill>
                <a:sym typeface="Symbol" pitchFamily="18" charset="2"/>
              </a:rPr>
              <a:t> Unicorn</a:t>
            </a:r>
            <a:r>
              <a:rPr lang="en-US" sz="2400" dirty="0">
                <a:solidFill>
                  <a:srgbClr val="000000"/>
                </a:solidFill>
              </a:rPr>
              <a:t>(x)</a:t>
            </a:r>
            <a:endParaRPr lang="en-US" sz="2400" dirty="0">
              <a:latin typeface="Franklin Gothic Medium"/>
              <a:cs typeface="Franklin Gothic Medium"/>
            </a:endParaRPr>
          </a:p>
        </p:txBody>
      </p:sp>
    </p:spTree>
    <p:extLst>
      <p:ext uri="{BB962C8B-B14F-4D97-AF65-F5344CB8AC3E}">
        <p14:creationId xmlns:p14="http://schemas.microsoft.com/office/powerpoint/2010/main" val="12841641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 Morgan’s Laws for Quantifiers</a:t>
            </a:r>
          </a:p>
        </p:txBody>
      </p:sp>
      <p:sp>
        <p:nvSpPr>
          <p:cNvPr id="2" name="Rectangle 1"/>
          <p:cNvSpPr/>
          <p:nvPr/>
        </p:nvSpPr>
        <p:spPr>
          <a:xfrm>
            <a:off x="2280354" y="3330222"/>
            <a:ext cx="3403496" cy="20621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ym typeface="Symbol" pitchFamily="18" charset="2"/>
              </a:rPr>
              <a:t> </a:t>
            </a:r>
            <a:r>
              <a:rPr lang="en-US" sz="3200" dirty="0">
                <a:solidFill>
                  <a:srgbClr val="000000"/>
                </a:solidFill>
                <a:sym typeface="Symbol" pitchFamily="18" charset="2"/>
              </a:rPr>
              <a:t></a:t>
            </a:r>
            <a:r>
              <a:rPr lang="en-US" sz="3200" dirty="0">
                <a:sym typeface="Symbol" pitchFamily="18" charset="2"/>
              </a:rPr>
              <a:t>  </a:t>
            </a:r>
            <a:r>
              <a:rPr lang="en-US" sz="3200" dirty="0"/>
              <a:t>x </a:t>
            </a:r>
            <a:r>
              <a:rPr lang="en-US" sz="3200" dirty="0">
                <a:solidFill>
                  <a:srgbClr val="000000"/>
                </a:solidFill>
                <a:sym typeface="Symbol" pitchFamily="18" charset="2"/>
              </a:rPr>
              <a:t></a:t>
            </a:r>
            <a:r>
              <a:rPr lang="en-US" sz="3200" dirty="0"/>
              <a:t> y  ( x ≥ y)</a:t>
            </a:r>
          </a:p>
          <a:p>
            <a:pPr>
              <a:buFont typeface="Symbol" pitchFamily="18" charset="2"/>
              <a:buChar char="º"/>
            </a:pPr>
            <a:r>
              <a:rPr lang="en-US" sz="3200" dirty="0">
                <a:solidFill>
                  <a:srgbClr val="000000"/>
                </a:solidFill>
                <a:sym typeface="Symbol" pitchFamily="18" charset="2"/>
              </a:rPr>
              <a:t>  </a:t>
            </a:r>
            <a:r>
              <a:rPr lang="en-US" sz="3200" dirty="0">
                <a:sym typeface="Symbol" pitchFamily="18" charset="2"/>
              </a:rPr>
              <a:t> </a:t>
            </a:r>
            <a:r>
              <a:rPr lang="en-US" sz="3200" dirty="0"/>
              <a:t>x </a:t>
            </a:r>
            <a:r>
              <a:rPr lang="en-US" sz="3200" dirty="0">
                <a:solidFill>
                  <a:srgbClr val="000000"/>
                </a:solidFill>
                <a:sym typeface="Symbol" pitchFamily="18" charset="2"/>
              </a:rPr>
              <a:t> </a:t>
            </a:r>
            <a:r>
              <a:rPr lang="en-US" sz="3200" dirty="0"/>
              <a:t>y  ( x ≥ y)</a:t>
            </a:r>
          </a:p>
          <a:p>
            <a:pPr>
              <a:buFont typeface="Symbol" pitchFamily="18" charset="2"/>
              <a:buChar char="º"/>
            </a:pPr>
            <a:r>
              <a:rPr lang="en-US" sz="3200" dirty="0">
                <a:solidFill>
                  <a:srgbClr val="000000"/>
                </a:solidFill>
                <a:sym typeface="Symbol" pitchFamily="18" charset="2"/>
              </a:rPr>
              <a:t>  </a:t>
            </a:r>
            <a:r>
              <a:rPr lang="en-US" sz="3200" dirty="0">
                <a:sym typeface="Symbol" pitchFamily="18" charset="2"/>
              </a:rPr>
              <a:t> </a:t>
            </a:r>
            <a:r>
              <a:rPr lang="en-US" sz="3200" dirty="0"/>
              <a:t>x  </a:t>
            </a:r>
            <a:r>
              <a:rPr lang="en-US" sz="3200" dirty="0">
                <a:sym typeface="Symbol" pitchFamily="18" charset="2"/>
              </a:rPr>
              <a:t> </a:t>
            </a:r>
            <a:r>
              <a:rPr lang="en-US" sz="3200" dirty="0"/>
              <a:t>y </a:t>
            </a:r>
            <a:r>
              <a:rPr lang="en-US" sz="3200" dirty="0">
                <a:solidFill>
                  <a:srgbClr val="000000"/>
                </a:solidFill>
                <a:sym typeface="Symbol" pitchFamily="18" charset="2"/>
              </a:rPr>
              <a:t> ( </a:t>
            </a:r>
            <a:r>
              <a:rPr lang="en-US" sz="3200" dirty="0"/>
              <a:t>x ≥ y)</a:t>
            </a:r>
          </a:p>
          <a:p>
            <a:pPr>
              <a:buFont typeface="Symbol" pitchFamily="18" charset="2"/>
              <a:buChar char="º"/>
            </a:pPr>
            <a:r>
              <a:rPr lang="en-US" sz="3200" dirty="0">
                <a:solidFill>
                  <a:srgbClr val="000000"/>
                </a:solidFill>
                <a:sym typeface="Symbol" pitchFamily="18" charset="2"/>
              </a:rPr>
              <a:t>  </a:t>
            </a:r>
            <a:r>
              <a:rPr lang="en-US" sz="3200" dirty="0">
                <a:sym typeface="Symbol" pitchFamily="18" charset="2"/>
              </a:rPr>
              <a:t> </a:t>
            </a:r>
            <a:r>
              <a:rPr lang="en-US" sz="3200" dirty="0"/>
              <a:t>x  </a:t>
            </a:r>
            <a:r>
              <a:rPr lang="en-US" sz="3200" dirty="0">
                <a:sym typeface="Symbol" pitchFamily="18" charset="2"/>
              </a:rPr>
              <a:t> </a:t>
            </a:r>
            <a:r>
              <a:rPr lang="en-US" sz="3200" dirty="0"/>
              <a:t>y  (y &gt; x)</a:t>
            </a:r>
          </a:p>
        </p:txBody>
      </p:sp>
      <p:sp>
        <p:nvSpPr>
          <p:cNvPr id="14343" name="TextBox 2"/>
          <p:cNvSpPr txBox="1">
            <a:spLocks noChangeArrowheads="1"/>
          </p:cNvSpPr>
          <p:nvPr/>
        </p:nvSpPr>
        <p:spPr bwMode="auto">
          <a:xfrm>
            <a:off x="282460" y="2837779"/>
            <a:ext cx="857908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2600" dirty="0">
                <a:solidFill>
                  <a:srgbClr val="C00000"/>
                </a:solidFill>
              </a:rPr>
              <a:t>“</a:t>
            </a:r>
            <a:r>
              <a:rPr lang="en-US" sz="2600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There is no integer at least as large as every other integer</a:t>
            </a:r>
            <a:r>
              <a:rPr lang="en-US" sz="2600" dirty="0">
                <a:solidFill>
                  <a:srgbClr val="C00000"/>
                </a:solidFill>
              </a:rPr>
              <a:t>”</a:t>
            </a:r>
          </a:p>
        </p:txBody>
      </p:sp>
      <p:sp>
        <p:nvSpPr>
          <p:cNvPr id="14344" name="TextBox 8"/>
          <p:cNvSpPr txBox="1">
            <a:spLocks noChangeArrowheads="1"/>
          </p:cNvSpPr>
          <p:nvPr/>
        </p:nvSpPr>
        <p:spPr bwMode="auto">
          <a:xfrm>
            <a:off x="920040" y="5565423"/>
            <a:ext cx="670997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2800" dirty="0">
                <a:solidFill>
                  <a:srgbClr val="C00000"/>
                </a:solidFill>
              </a:rPr>
              <a:t>“</a:t>
            </a:r>
            <a:r>
              <a:rPr lang="en-US" sz="2800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For every integer, there is a larger integer</a:t>
            </a:r>
            <a:r>
              <a:rPr lang="en-US" sz="2800" dirty="0">
                <a:solidFill>
                  <a:srgbClr val="C00000"/>
                </a:solidFill>
              </a:rPr>
              <a:t>”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2085624" y="1320798"/>
            <a:ext cx="4724400" cy="12001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US" sz="3600" dirty="0">
                <a:latin typeface="+mn-lt"/>
                <a:sym typeface="Symbol" pitchFamily="18" charset="2"/>
              </a:rPr>
              <a:t></a:t>
            </a:r>
            <a:r>
              <a:rPr lang="en-US" sz="3600" dirty="0">
                <a:latin typeface="+mn-lt"/>
              </a:rPr>
              <a:t>x P(x)</a:t>
            </a:r>
            <a:r>
              <a:rPr lang="en-US" sz="3600" dirty="0">
                <a:latin typeface="+mn-lt"/>
                <a:sym typeface="Symbol" pitchFamily="18" charset="2"/>
              </a:rPr>
              <a:t> </a:t>
            </a:r>
            <a:r>
              <a:rPr lang="en-US" sz="3600" dirty="0">
                <a:latin typeface="+mn-lt"/>
              </a:rPr>
              <a:t> </a:t>
            </a:r>
            <a:r>
              <a:rPr lang="en-US" sz="3600" dirty="0">
                <a:latin typeface="+mn-lt"/>
                <a:sym typeface="Symbol" pitchFamily="18" charset="2"/>
              </a:rPr>
              <a:t></a:t>
            </a:r>
            <a:r>
              <a:rPr lang="en-US" sz="3600" dirty="0">
                <a:latin typeface="+mn-lt"/>
              </a:rPr>
              <a:t>x </a:t>
            </a:r>
            <a:r>
              <a:rPr lang="en-US" sz="3600" dirty="0">
                <a:latin typeface="+mn-lt"/>
                <a:sym typeface="Symbol" pitchFamily="18" charset="2"/>
              </a:rPr>
              <a:t> </a:t>
            </a:r>
            <a:r>
              <a:rPr lang="en-US" sz="3600" dirty="0">
                <a:latin typeface="+mn-lt"/>
              </a:rPr>
              <a:t>P(x)</a:t>
            </a:r>
          </a:p>
          <a:p>
            <a:pPr algn="ctr" eaLnBrk="1" hangingPunct="1"/>
            <a:r>
              <a:rPr lang="en-US" dirty="0">
                <a:latin typeface="+mn-lt"/>
                <a:sym typeface="Symbol" pitchFamily="18" charset="2"/>
              </a:rPr>
              <a:t> </a:t>
            </a:r>
            <a:r>
              <a:rPr lang="en-US" sz="3600" dirty="0">
                <a:solidFill>
                  <a:srgbClr val="000000"/>
                </a:solidFill>
                <a:latin typeface="+mn-lt"/>
                <a:sym typeface="Symbol" pitchFamily="18" charset="2"/>
              </a:rPr>
              <a:t> </a:t>
            </a:r>
            <a:r>
              <a:rPr lang="en-US" sz="3600" dirty="0">
                <a:solidFill>
                  <a:srgbClr val="000000"/>
                </a:solidFill>
                <a:latin typeface="+mn-lt"/>
              </a:rPr>
              <a:t>x P(x)</a:t>
            </a:r>
            <a:r>
              <a:rPr lang="en-US" sz="3600" dirty="0">
                <a:solidFill>
                  <a:srgbClr val="000000"/>
                </a:solidFill>
                <a:latin typeface="+mn-lt"/>
                <a:sym typeface="Symbol" pitchFamily="18" charset="2"/>
              </a:rPr>
              <a:t> </a:t>
            </a:r>
            <a:r>
              <a:rPr lang="en-US" sz="36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3600" dirty="0">
                <a:solidFill>
                  <a:srgbClr val="000000"/>
                </a:solidFill>
                <a:latin typeface="+mn-lt"/>
                <a:sym typeface="Symbol" pitchFamily="18" charset="2"/>
              </a:rPr>
              <a:t></a:t>
            </a:r>
            <a:r>
              <a:rPr lang="en-US" sz="3600" dirty="0">
                <a:solidFill>
                  <a:srgbClr val="000000"/>
                </a:solidFill>
                <a:latin typeface="+mn-lt"/>
              </a:rPr>
              <a:t>x </a:t>
            </a:r>
            <a:r>
              <a:rPr lang="en-US" sz="3600" dirty="0">
                <a:solidFill>
                  <a:srgbClr val="000000"/>
                </a:solidFill>
                <a:latin typeface="+mn-lt"/>
                <a:sym typeface="Symbol" pitchFamily="18" charset="2"/>
              </a:rPr>
              <a:t> </a:t>
            </a:r>
            <a:r>
              <a:rPr lang="en-US" sz="3600" dirty="0">
                <a:solidFill>
                  <a:srgbClr val="000000"/>
                </a:solidFill>
                <a:latin typeface="+mn-lt"/>
              </a:rPr>
              <a:t>P(x)</a:t>
            </a:r>
            <a:r>
              <a:rPr lang="en-US" dirty="0">
                <a:solidFill>
                  <a:srgbClr val="000000"/>
                </a:solidFill>
                <a:latin typeface="+mn-lt"/>
                <a:sym typeface="Symbol" pitchFamily="18" charset="2"/>
              </a:rPr>
              <a:t> </a:t>
            </a:r>
            <a:endParaRPr lang="en-US" dirty="0">
              <a:solidFill>
                <a:srgbClr val="00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84757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4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heme/theme1.xml><?xml version="1.0" encoding="utf-8"?>
<a:theme xmlns:a="http://schemas.openxmlformats.org/drawingml/2006/main" name="Office Theme">
  <a:themeElements>
    <a:clrScheme name="Custom 2">
      <a:dk1>
        <a:sysClr val="windowText" lastClr="000000"/>
      </a:dk1>
      <a:lt1>
        <a:sysClr val="window" lastClr="FFFFFF"/>
      </a:lt1>
      <a:dk2>
        <a:srgbClr val="666666"/>
      </a:dk2>
      <a:lt2>
        <a:srgbClr val="EEECE1"/>
      </a:lt2>
      <a:accent1>
        <a:srgbClr val="FF9933"/>
      </a:accent1>
      <a:accent2>
        <a:srgbClr val="FF6600"/>
      </a:accent2>
      <a:accent3>
        <a:srgbClr val="FF9900"/>
      </a:accent3>
      <a:accent4>
        <a:srgbClr val="9999FF"/>
      </a:accent4>
      <a:accent5>
        <a:srgbClr val="6666CC"/>
      </a:accent5>
      <a:accent6>
        <a:srgbClr val="3333CC"/>
      </a:accent6>
      <a:hlink>
        <a:srgbClr val="666666"/>
      </a:hlink>
      <a:folHlink>
        <a:srgbClr val="99999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38100">
          <a:solidFill>
            <a:schemeClr val="tx1"/>
          </a:solidFill>
          <a:tailEnd type="triangle" w="lg" len="lg"/>
        </a:ln>
        <a:effectLst/>
      </a:spPr>
      <a:bodyPr rtlCol="0" anchor="ctr"/>
      <a:lstStyle>
        <a:defPPr algn="ctr">
          <a:defRPr/>
        </a:defPPr>
      </a:lstStyle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spDef>
    <a:lnDef>
      <a:spPr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400" dirty="0" smtClean="0">
            <a:latin typeface="Franklin Gothic Medium"/>
            <a:cs typeface="Franklin Gothic Medium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8778</TotalTime>
  <Words>4070</Words>
  <Application>Microsoft Macintosh PowerPoint</Application>
  <PresentationFormat>On-screen Show (4:3)</PresentationFormat>
  <Paragraphs>794</Paragraphs>
  <Slides>50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6" baseType="lpstr">
      <vt:lpstr>Arial</vt:lpstr>
      <vt:lpstr>Calibri</vt:lpstr>
      <vt:lpstr>Cambria Math</vt:lpstr>
      <vt:lpstr>Franklin Gothic Medium</vt:lpstr>
      <vt:lpstr>Symbol</vt:lpstr>
      <vt:lpstr>Office Theme</vt:lpstr>
      <vt:lpstr>CSE 311: Foundations of Computing</vt:lpstr>
      <vt:lpstr>Last Class: Quantifiers</vt:lpstr>
      <vt:lpstr>Statements with Quantifiers (Natural Translations)</vt:lpstr>
      <vt:lpstr>More English Ambiguity</vt:lpstr>
      <vt:lpstr>Negations of Quantifiers</vt:lpstr>
      <vt:lpstr>Negations of Quantifiers</vt:lpstr>
      <vt:lpstr>De Morgan’s Laws for Quantifiers</vt:lpstr>
      <vt:lpstr>De Morgan’s Laws for Quantifiers</vt:lpstr>
      <vt:lpstr>De Morgan’s Laws for Quantifiers</vt:lpstr>
      <vt:lpstr>De Morgan’s Laws for Quantifiers</vt:lpstr>
      <vt:lpstr>De Morgan’s Laws for Quantifiers</vt:lpstr>
      <vt:lpstr>De Morgan’s Laws for Quantifiers</vt:lpstr>
      <vt:lpstr>Nested Quantifiers</vt:lpstr>
      <vt:lpstr>Quantifier Order Can Matter</vt:lpstr>
      <vt:lpstr>Quantifier Order Can Matter</vt:lpstr>
      <vt:lpstr>Quantifier Order Can Matter</vt:lpstr>
      <vt:lpstr>Quantification with Two Variables</vt:lpstr>
      <vt:lpstr>Logical Inference</vt:lpstr>
      <vt:lpstr>New Perspective</vt:lpstr>
      <vt:lpstr>New Perspective</vt:lpstr>
      <vt:lpstr>New Perspective</vt:lpstr>
      <vt:lpstr>New Perspective</vt:lpstr>
      <vt:lpstr>New Perspective</vt:lpstr>
      <vt:lpstr>Applications of Logical Inference</vt:lpstr>
      <vt:lpstr>Proofs</vt:lpstr>
      <vt:lpstr>An inference rule:  Modus Ponens</vt:lpstr>
      <vt:lpstr>My First Proof!</vt:lpstr>
      <vt:lpstr>My First Proof!</vt:lpstr>
      <vt:lpstr>Proofs can use equivalences too</vt:lpstr>
      <vt:lpstr>Inference Rules</vt:lpstr>
      <vt:lpstr>Axioms:  Special inference rules</vt:lpstr>
      <vt:lpstr>Simple Propositional Inference Rules</vt:lpstr>
      <vt:lpstr>Proofs</vt:lpstr>
      <vt:lpstr>Proofs</vt:lpstr>
      <vt:lpstr>Proofs</vt:lpstr>
      <vt:lpstr>Proofs</vt:lpstr>
      <vt:lpstr>Proofs</vt:lpstr>
      <vt:lpstr>Proofs</vt:lpstr>
      <vt:lpstr>Proofs</vt:lpstr>
      <vt:lpstr>Proofs</vt:lpstr>
      <vt:lpstr>Proofs</vt:lpstr>
      <vt:lpstr>Proofs</vt:lpstr>
      <vt:lpstr>Important: Applications of Inference Rules</vt:lpstr>
      <vt:lpstr>To Prove An Implication: A→B</vt:lpstr>
      <vt:lpstr>To Prove An Implication: A→B</vt:lpstr>
      <vt:lpstr>Proofs using the direct proof rule</vt:lpstr>
      <vt:lpstr>Example</vt:lpstr>
      <vt:lpstr>Example</vt:lpstr>
      <vt:lpstr>Example</vt:lpstr>
      <vt:lpstr>One General Proof Strategy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Foundations of Computing I</dc:title>
  <dc:subject/>
  <dc:creator>Paul Beame</dc:creator>
  <cp:keywords/>
  <dc:description/>
  <cp:lastModifiedBy>zat</cp:lastModifiedBy>
  <cp:revision>392</cp:revision>
  <cp:lastPrinted>2019-10-09T20:00:01Z</cp:lastPrinted>
  <dcterms:created xsi:type="dcterms:W3CDTF">2013-01-07T07:20:47Z</dcterms:created>
  <dcterms:modified xsi:type="dcterms:W3CDTF">2022-10-12T06:03:36Z</dcterms:modified>
  <cp:category/>
</cp:coreProperties>
</file>