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8" r:id="rId2"/>
    <p:sldId id="452" r:id="rId3"/>
    <p:sldId id="417" r:id="rId4"/>
    <p:sldId id="418" r:id="rId5"/>
    <p:sldId id="451" r:id="rId6"/>
    <p:sldId id="453" r:id="rId7"/>
    <p:sldId id="520" r:id="rId8"/>
    <p:sldId id="457" r:id="rId9"/>
    <p:sldId id="521" r:id="rId10"/>
    <p:sldId id="455" r:id="rId11"/>
    <p:sldId id="456" r:id="rId12"/>
    <p:sldId id="458" r:id="rId13"/>
    <p:sldId id="385" r:id="rId14"/>
    <p:sldId id="527" r:id="rId15"/>
    <p:sldId id="463" r:id="rId16"/>
    <p:sldId id="528" r:id="rId17"/>
    <p:sldId id="522" r:id="rId18"/>
    <p:sldId id="524" r:id="rId19"/>
    <p:sldId id="529" r:id="rId20"/>
    <p:sldId id="525" r:id="rId21"/>
    <p:sldId id="446" r:id="rId22"/>
    <p:sldId id="526" r:id="rId23"/>
    <p:sldId id="450" r:id="rId24"/>
    <p:sldId id="506" r:id="rId25"/>
    <p:sldId id="511" r:id="rId26"/>
    <p:sldId id="512" r:id="rId27"/>
    <p:sldId id="513" r:id="rId28"/>
    <p:sldId id="510" r:id="rId29"/>
    <p:sldId id="454" r:id="rId30"/>
    <p:sldId id="470" r:id="rId31"/>
    <p:sldId id="473" r:id="rId32"/>
    <p:sldId id="477" r:id="rId33"/>
    <p:sldId id="518" r:id="rId34"/>
    <p:sldId id="517" r:id="rId35"/>
    <p:sldId id="509" r:id="rId36"/>
    <p:sldId id="478" r:id="rId37"/>
    <p:sldId id="469" r:id="rId38"/>
    <p:sldId id="434" r:id="rId39"/>
    <p:sldId id="480" r:id="rId40"/>
    <p:sldId id="484" r:id="rId41"/>
    <p:sldId id="483" r:id="rId42"/>
    <p:sldId id="485" r:id="rId43"/>
    <p:sldId id="519" r:id="rId44"/>
    <p:sldId id="459" r:id="rId45"/>
    <p:sldId id="494" r:id="rId46"/>
    <p:sldId id="488" r:id="rId47"/>
    <p:sldId id="489" r:id="rId48"/>
    <p:sldId id="490" r:id="rId49"/>
    <p:sldId id="495" r:id="rId50"/>
    <p:sldId id="491" r:id="rId51"/>
    <p:sldId id="496" r:id="rId52"/>
    <p:sldId id="499" r:id="rId53"/>
    <p:sldId id="498" r:id="rId54"/>
    <p:sldId id="500" r:id="rId55"/>
    <p:sldId id="501" r:id="rId56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23"/>
    <a:srgbClr val="336600"/>
    <a:srgbClr val="003300"/>
    <a:srgbClr val="006600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38" autoAdjust="0"/>
    <p:restoredTop sz="83673" autoAdjust="0"/>
  </p:normalViewPr>
  <p:slideViewPr>
    <p:cSldViewPr snapToGrid="0" snapToObjects="1">
      <p:cViewPr varScale="1">
        <p:scale>
          <a:sx n="92" d="100"/>
          <a:sy n="92" d="100"/>
        </p:scale>
        <p:origin x="168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07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write “Let a be an object” and then apply </a:t>
            </a:r>
            <a:r>
              <a:rPr lang="en-US" dirty="0" err="1"/>
              <a:t>Elim</a:t>
            </a:r>
            <a:r>
              <a:rPr lang="en-US" dirty="0"/>
              <a:t> For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65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write “Let a be an object” and then apply </a:t>
            </a:r>
            <a:r>
              <a:rPr lang="en-US" dirty="0" err="1"/>
              <a:t>Elim</a:t>
            </a:r>
            <a:r>
              <a:rPr lang="en-US" dirty="0"/>
              <a:t> For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99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8:  Predicate Logic Proofs</a:t>
            </a:r>
          </a:p>
        </p:txBody>
      </p:sp>
      <p:pic>
        <p:nvPicPr>
          <p:cNvPr id="5" name="Picture 2" descr="http://imgs.xkcd.com/comics/proofs.png">
            <a:extLst>
              <a:ext uri="{FF2B5EF4-FFF2-40B4-BE49-F238E27FC236}">
                <a16:creationId xmlns:a16="http://schemas.microsoft.com/office/drawing/2014/main" id="{A9FF0F0E-A3C0-034E-B458-67DB258A0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52" y="2464309"/>
            <a:ext cx="70485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0447970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17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3,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18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0447970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100000" r="-199259" b="-7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0000" r="-199259" b="-6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300000" r="-199259" b="-5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497561" r="-199259" b="-3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597561" r="-199259" b="-2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17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697561" r="-199259" b="-1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862" t="-697561" b="-1317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797561" r="-199259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290" y="4102781"/>
            <a:ext cx="743776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2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0799853"/>
                  </p:ext>
                </p:extLst>
              </p:nvPr>
            </p:nvGraphicFramePr>
            <p:xfrm>
              <a:off x="262127" y="1568572"/>
              <a:ext cx="5888102" cy="47017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∧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17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3,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18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0799853"/>
                  </p:ext>
                </p:extLst>
              </p:nvPr>
            </p:nvGraphicFramePr>
            <p:xfrm>
              <a:off x="262127" y="1568572"/>
              <a:ext cx="5888102" cy="47017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97872" r="-199259" b="-60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2174" r="-199259" b="-5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95745" r="-199259" b="-4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404348" r="-199259" b="-3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∧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504348" r="-199259" b="-2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17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591489" r="-199259" b="-11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862" t="-591489" b="-114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706522" r="-199259" b="-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76200" y="2128081"/>
            <a:ext cx="3691467" cy="46566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11800" y="2302933"/>
            <a:ext cx="3149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No holes left!  We just </a:t>
            </a:r>
          </a:p>
          <a:p>
            <a:r>
              <a:rPr lang="en-US" sz="24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need to clean up a bit.</a:t>
            </a:r>
          </a:p>
        </p:txBody>
      </p:sp>
    </p:spTree>
    <p:extLst>
      <p:ext uri="{BB962C8B-B14F-4D97-AF65-F5344CB8AC3E}">
        <p14:creationId xmlns:p14="http://schemas.microsoft.com/office/powerpoint/2010/main" val="290121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140548"/>
                  </p:ext>
                </p:extLst>
              </p:nvPr>
            </p:nvGraphicFramePr>
            <p:xfrm>
              <a:off x="262127" y="1568573"/>
              <a:ext cx="5888102" cy="414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∧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5.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6.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3,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5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6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140548"/>
                  </p:ext>
                </p:extLst>
              </p:nvPr>
            </p:nvGraphicFramePr>
            <p:xfrm>
              <a:off x="262127" y="1568573"/>
              <a:ext cx="5888102" cy="414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100000" r="-199259" b="-6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0000" r="-199259" b="-5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300000" r="-199259" b="-4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410000" r="-199259" b="-3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∧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5.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497561" r="-199259" b="-2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6.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597561" r="-199259" b="-1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862" t="-597561" b="-1317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697561" r="-199259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6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642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You can use </a:t>
                </a:r>
                <a:r>
                  <a:rPr lang="en-US" sz="2800" dirty="0">
                    <a:solidFill>
                      <a:srgbClr val="00B050"/>
                    </a:solidFill>
                  </a:rPr>
                  <a:t>equivalences</a:t>
                </a:r>
                <a:r>
                  <a:rPr lang="en-US" sz="2800" dirty="0"/>
                  <a:t> to make substitutions</a:t>
                </a:r>
              </a:p>
              <a:p>
                <a:pPr marL="0" indent="0">
                  <a:buNone/>
                </a:pPr>
                <a:r>
                  <a:rPr lang="en-US" sz="2800" dirty="0"/>
                  <a:t>    of </a:t>
                </a:r>
                <a:r>
                  <a:rPr lang="en-US" sz="2800" dirty="0">
                    <a:solidFill>
                      <a:srgbClr val="00B050"/>
                    </a:solidFill>
                  </a:rPr>
                  <a:t>any sub-formula.</a:t>
                </a:r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:r>
                  <a:rPr lang="en-US" sz="2800" dirty="0"/>
                  <a:t>e.g.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𝒑</m:t>
                        </m:r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 </m:t>
                        </m:r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𝒓</m:t>
                        </m:r>
                      </m:e>
                    </m:d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 </m:t>
                    </m:r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𝒒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≡</m:t>
                    </m:r>
                    <m:d>
                      <m:dPr>
                        <m:ctrlP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¬</m:t>
                        </m:r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𝒑</m:t>
                        </m:r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 </m:t>
                        </m:r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</m:t>
                        </m:r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 </m:t>
                        </m:r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𝒓</m:t>
                        </m:r>
                      </m:e>
                    </m:d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 </m:t>
                    </m:r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𝒒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Inference rules only</a:t>
                </a:r>
                <a:r>
                  <a:rPr lang="en-US" sz="2800" dirty="0"/>
                  <a:t> can be applied to </a:t>
                </a:r>
                <a:r>
                  <a:rPr lang="en-US" sz="2800" dirty="0">
                    <a:solidFill>
                      <a:srgbClr val="FF0000"/>
                    </a:solidFill>
                  </a:rPr>
                  <a:t>whole formulas</a:t>
                </a:r>
                <a:r>
                  <a:rPr lang="en-US" sz="2800" dirty="0"/>
                  <a:t> (not correct otherwise).</a:t>
                </a:r>
              </a:p>
              <a:p>
                <a:pPr marL="0" indent="0">
                  <a:buNone/>
                  <a:defRPr/>
                </a:pPr>
                <a:r>
                  <a:rPr lang="en-US" dirty="0"/>
                  <a:t>     </a:t>
                </a:r>
                <a:r>
                  <a:rPr lang="en-US" sz="2800" dirty="0"/>
                  <a:t>e.g. 1. 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𝒓</m:t>
                    </m:r>
                  </m:oMath>
                </a14:m>
                <a:r>
                  <a:rPr lang="en-US" sz="2800" dirty="0">
                    <a:sym typeface="Symbol"/>
                  </a:rPr>
                  <a:t>                 given</a:t>
                </a:r>
              </a:p>
              <a:p>
                <a:pPr marL="0" indent="0">
                  <a:buNone/>
                  <a:defRPr/>
                </a:pPr>
                <a:r>
                  <a:rPr lang="en-US" sz="2800" dirty="0">
                    <a:sym typeface="Symbol"/>
                  </a:rPr>
                  <a:t>             2. 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 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𝒒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)  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𝒓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Calibri" charset="0"/>
                    <a:sym typeface="Symbol" charset="0"/>
                  </a:rPr>
                  <a:t>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      </a:t>
                </a:r>
                <a:r>
                  <a:rPr lang="en-US" sz="2800" dirty="0">
                    <a:solidFill>
                      <a:srgbClr val="0070C0"/>
                    </a:solidFill>
                    <a:latin typeface="Franklin Gothic Medium" pitchFamily="34" charset="0"/>
                    <a:sym typeface="Symbol" charset="0"/>
                  </a:rPr>
                  <a:t>intro  from 1.</a:t>
                </a:r>
                <a:endParaRPr lang="en-US" sz="2800" dirty="0">
                  <a:solidFill>
                    <a:srgbClr val="0070C0"/>
                  </a:solidFill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636247" y="4969443"/>
            <a:ext cx="5105400" cy="563033"/>
            <a:chOff x="1792110" y="4195228"/>
            <a:chExt cx="5105400" cy="563033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792110" y="4195228"/>
              <a:ext cx="5105400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792110" y="4224861"/>
              <a:ext cx="5105400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Important: Applications of Inference Rules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4013" y="5613840"/>
            <a:ext cx="558159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</a:rPr>
              <a:t>Does not follow!</a:t>
            </a:r>
            <a:r>
              <a:rPr lang="en-US" sz="2800" dirty="0">
                <a:solidFill>
                  <a:srgbClr val="C00000"/>
                </a:solidFill>
                <a:latin typeface="Franklin Gothic Medium" pitchFamily="34" charset="0"/>
              </a:rPr>
              <a:t>  </a:t>
            </a:r>
            <a:r>
              <a:rPr lang="en-US" sz="2800" dirty="0" err="1">
                <a:solidFill>
                  <a:srgbClr val="7030A0"/>
                </a:solidFill>
                <a:latin typeface="Franklin Gothic Medium" pitchFamily="34" charset="0"/>
              </a:rPr>
              <a:t>e.g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</a:rPr>
              <a:t> . p=</a:t>
            </a:r>
            <a:r>
              <a:rPr lang="en-US" sz="2800" b="1" dirty="0">
                <a:solidFill>
                  <a:srgbClr val="7030A0"/>
                </a:solidFill>
                <a:latin typeface="Franklin Gothic Medium" pitchFamily="34" charset="0"/>
              </a:rPr>
              <a:t>F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</a:rPr>
              <a:t>, q=</a:t>
            </a:r>
            <a:r>
              <a:rPr lang="en-US" sz="2800" b="1" dirty="0">
                <a:solidFill>
                  <a:srgbClr val="7030A0"/>
                </a:solidFill>
                <a:latin typeface="Franklin Gothic Medium" pitchFamily="34" charset="0"/>
              </a:rPr>
              <a:t>T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</a:rPr>
              <a:t>, r=</a:t>
            </a:r>
            <a:r>
              <a:rPr lang="en-US" sz="2800" b="1" dirty="0">
                <a:solidFill>
                  <a:srgbClr val="7030A0"/>
                </a:solidFill>
                <a:latin typeface="Franklin Gothic Medium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64225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class: Propositional Inference Rules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62844" y="1082706"/>
            <a:ext cx="8534400" cy="468089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Two inference rules per binary connective, one to eliminate it and one to introduce it</a:t>
            </a:r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1730376" y="2046464"/>
            <a:ext cx="13500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 B</a:t>
            </a:r>
            <a:r>
              <a:rPr lang="en-US" sz="3200" u="sng" dirty="0">
                <a:latin typeface="Calibri" pitchFamily="34" charset="0"/>
              </a:rPr>
              <a:t>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A, B</a:t>
            </a:r>
          </a:p>
        </p:txBody>
      </p:sp>
      <p:sp>
        <p:nvSpPr>
          <p:cNvPr id="15368" name="TextBox 7"/>
          <p:cNvSpPr txBox="1">
            <a:spLocks noChangeArrowheads="1"/>
          </p:cNvSpPr>
          <p:nvPr/>
        </p:nvSpPr>
        <p:spPr bwMode="auto">
          <a:xfrm>
            <a:off x="5292477" y="2075773"/>
            <a:ext cx="14927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A ; B  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sym typeface="Symbol" pitchFamily="18" charset="2"/>
              </a:rPr>
              <a:t> B </a:t>
            </a:r>
          </a:p>
        </p:txBody>
      </p:sp>
      <p:sp>
        <p:nvSpPr>
          <p:cNvPr id="15369" name="TextBox 8"/>
          <p:cNvSpPr txBox="1">
            <a:spLocks noChangeArrowheads="1"/>
          </p:cNvSpPr>
          <p:nvPr/>
        </p:nvSpPr>
        <p:spPr bwMode="auto">
          <a:xfrm>
            <a:off x="5291132" y="3307992"/>
            <a:ext cx="298812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         A              </a:t>
            </a:r>
            <a:r>
              <a:rPr lang="en-US" sz="3200" u="sng" dirty="0">
                <a:solidFill>
                  <a:schemeClr val="bg1"/>
                </a:solidFill>
                <a:latin typeface="Calibri" pitchFamily="34" charset="0"/>
              </a:rPr>
              <a:t>x</a:t>
            </a:r>
            <a:r>
              <a:rPr lang="en-US" sz="3200" u="sng" dirty="0">
                <a:latin typeface="Calibri" pitchFamily="34" charset="0"/>
              </a:rPr>
              <a:t>  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A  B, B  A</a:t>
            </a:r>
          </a:p>
        </p:txBody>
      </p:sp>
      <p:sp>
        <p:nvSpPr>
          <p:cNvPr id="15371" name="TextBox 10"/>
          <p:cNvSpPr txBox="1">
            <a:spLocks noChangeArrowheads="1"/>
          </p:cNvSpPr>
          <p:nvPr/>
        </p:nvSpPr>
        <p:spPr bwMode="auto">
          <a:xfrm>
            <a:off x="1761264" y="4715140"/>
            <a:ext cx="186301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A ;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 B</a:t>
            </a: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 B</a:t>
            </a:r>
          </a:p>
        </p:txBody>
      </p:sp>
      <p:sp>
        <p:nvSpPr>
          <p:cNvPr id="15372" name="TextBox 11"/>
          <p:cNvSpPr txBox="1">
            <a:spLocks noChangeArrowheads="1"/>
          </p:cNvSpPr>
          <p:nvPr/>
        </p:nvSpPr>
        <p:spPr bwMode="auto">
          <a:xfrm>
            <a:off x="5955961" y="4627159"/>
            <a:ext cx="169469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 B  </a:t>
            </a: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sym typeface="Symbol" pitchFamily="18" charset="2"/>
              </a:rPr>
              <a:t> B</a:t>
            </a:r>
          </a:p>
        </p:txBody>
      </p:sp>
      <p:sp>
        <p:nvSpPr>
          <p:cNvPr id="14" name="Freeform 13"/>
          <p:cNvSpPr/>
          <p:nvPr/>
        </p:nvSpPr>
        <p:spPr>
          <a:xfrm>
            <a:off x="6053650" y="4545850"/>
            <a:ext cx="1882775" cy="1239837"/>
          </a:xfrm>
          <a:custGeom>
            <a:avLst/>
            <a:gdLst>
              <a:gd name="connsiteX0" fmla="*/ 36038 w 1882859"/>
              <a:gd name="connsiteY0" fmla="*/ 328329 h 1239128"/>
              <a:gd name="connsiteX1" fmla="*/ 144896 w 1882859"/>
              <a:gd name="connsiteY1" fmla="*/ 1014129 h 1239128"/>
              <a:gd name="connsiteX2" fmla="*/ 1059296 w 1882859"/>
              <a:gd name="connsiteY2" fmla="*/ 1231843 h 1239128"/>
              <a:gd name="connsiteX3" fmla="*/ 1864838 w 1882859"/>
              <a:gd name="connsiteY3" fmla="*/ 796415 h 1239128"/>
              <a:gd name="connsiteX4" fmla="*/ 1527381 w 1882859"/>
              <a:gd name="connsiteY4" fmla="*/ 241243 h 1239128"/>
              <a:gd name="connsiteX5" fmla="*/ 493238 w 1882859"/>
              <a:gd name="connsiteY5" fmla="*/ 1758 h 1239128"/>
              <a:gd name="connsiteX6" fmla="*/ 36038 w 1882859"/>
              <a:gd name="connsiteY6" fmla="*/ 328329 h 123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2859" h="1239128">
                <a:moveTo>
                  <a:pt x="36038" y="328329"/>
                </a:moveTo>
                <a:cubicBezTo>
                  <a:pt x="-22019" y="497057"/>
                  <a:pt x="-25647" y="863543"/>
                  <a:pt x="144896" y="1014129"/>
                </a:cubicBezTo>
                <a:cubicBezTo>
                  <a:pt x="315439" y="1164715"/>
                  <a:pt x="772639" y="1268129"/>
                  <a:pt x="1059296" y="1231843"/>
                </a:cubicBezTo>
                <a:cubicBezTo>
                  <a:pt x="1345953" y="1195557"/>
                  <a:pt x="1786824" y="961515"/>
                  <a:pt x="1864838" y="796415"/>
                </a:cubicBezTo>
                <a:cubicBezTo>
                  <a:pt x="1942852" y="631315"/>
                  <a:pt x="1755981" y="373686"/>
                  <a:pt x="1527381" y="241243"/>
                </a:cubicBezTo>
                <a:cubicBezTo>
                  <a:pt x="1298781" y="108800"/>
                  <a:pt x="739981" y="-16385"/>
                  <a:pt x="493238" y="1758"/>
                </a:cubicBezTo>
                <a:cubicBezTo>
                  <a:pt x="246495" y="19901"/>
                  <a:pt x="94095" y="159601"/>
                  <a:pt x="36038" y="32832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94064" y="5899308"/>
            <a:ext cx="258083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Not like other rules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92341" y="2376132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Elim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471988" y="2433003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Intro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1208" y="3339890"/>
            <a:ext cx="2827445" cy="1077218"/>
            <a:chOff x="911208" y="3339890"/>
            <a:chExt cx="2827445" cy="1077218"/>
          </a:xfrm>
        </p:grpSpPr>
        <p:sp>
          <p:nvSpPr>
            <p:cNvPr id="15370" name="TextBox 9"/>
            <p:cNvSpPr txBox="1">
              <a:spLocks noChangeArrowheads="1"/>
            </p:cNvSpPr>
            <p:nvPr/>
          </p:nvSpPr>
          <p:spPr bwMode="auto">
            <a:xfrm>
              <a:off x="1740990" y="3339890"/>
              <a:ext cx="1997663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algn="ctr" eaLnBrk="1" hangingPunct="1"/>
              <a:r>
                <a:rPr lang="en-US" sz="3200" u="sng" dirty="0">
                  <a:latin typeface="Calibri" pitchFamily="34" charset="0"/>
                  <a:sym typeface="Symbol" pitchFamily="18" charset="2"/>
                </a:rPr>
                <a:t> A  B ; A</a:t>
              </a:r>
            </a:p>
            <a:p>
              <a:pPr algn="ctr" eaLnBrk="1" hangingPunct="1"/>
              <a:r>
                <a:rPr lang="en-US" sz="3200" dirty="0">
                  <a:latin typeface="Calibri" pitchFamily="34" charset="0"/>
                  <a:sym typeface="Symbol" pitchFamily="18" charset="2"/>
                </a:rPr>
                <a:t>∴ B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11208" y="3654856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Elim</a:t>
              </a:r>
              <a:r>
                <a:rPr lang="en-US" dirty="0"/>
                <a:t> </a:t>
              </a:r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∨</a:t>
              </a:r>
              <a:endParaRPr lang="en-US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4456643" y="3656202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Intro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∨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28600" y="5032562"/>
            <a:ext cx="1597007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Modus Ponens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456643" y="4994407"/>
            <a:ext cx="1597007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Direct Proof</a:t>
            </a:r>
          </a:p>
        </p:txBody>
      </p:sp>
    </p:spTree>
    <p:extLst>
      <p:ext uri="{BB962C8B-B14F-4D97-AF65-F5344CB8AC3E}">
        <p14:creationId xmlns:p14="http://schemas.microsoft.com/office/powerpoint/2010/main" val="289436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New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Rather than comparing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as columns,</a:t>
            </a:r>
          </a:p>
          <a:p>
            <a:pPr marL="0" indent="0">
              <a:buNone/>
            </a:pPr>
            <a:r>
              <a:rPr lang="en-US" dirty="0"/>
              <a:t>zooming in on just the rows where A is true: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that A is true, we see that B is also true.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825148" y="2627820"/>
          <a:ext cx="2631678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B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 </a:t>
                      </a:r>
                      <a:endParaRPr lang="en-US" sz="2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704475" y="2993012"/>
            <a:ext cx="2873023" cy="801512"/>
          </a:xfrm>
          <a:prstGeom prst="roundRect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C615BA-3C8C-3C47-8507-303FB094597D}"/>
              </a:ext>
            </a:extLst>
          </p:cNvPr>
          <p:cNvSpPr/>
          <p:nvPr/>
        </p:nvSpPr>
        <p:spPr>
          <a:xfrm>
            <a:off x="3534089" y="5598692"/>
            <a:ext cx="1186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A </a:t>
            </a:r>
            <a:r>
              <a:rPr lang="en-US" sz="32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⇒</a:t>
            </a:r>
            <a:r>
              <a:rPr lang="en-US" sz="3200" dirty="0">
                <a:solidFill>
                  <a:srgbClr val="C00000"/>
                </a:solidFill>
              </a:rPr>
              <a:t> 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3683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New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Rather than comparing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as columns,</a:t>
            </a:r>
          </a:p>
          <a:p>
            <a:pPr marL="0" indent="0">
              <a:buNone/>
            </a:pPr>
            <a:r>
              <a:rPr lang="en-US" dirty="0"/>
              <a:t>zooming in on just the rows where B is true: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we zoom out, what have we proven?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825147" y="2627820"/>
          <a:ext cx="3793860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389">
                  <a:extLst>
                    <a:ext uri="{9D8B030D-6E8A-4147-A177-3AD203B41FA5}">
                      <a16:colId xmlns:a16="http://schemas.microsoft.com/office/drawing/2014/main" val="3463346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B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 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Symbol" charset="0"/>
                          <a:sym typeface="Symbol" charset="0"/>
                        </a:rPr>
                        <a:t>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B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21946" y="5598692"/>
            <a:ext cx="21018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(A </a:t>
            </a:r>
            <a:r>
              <a:rPr lang="en-US" sz="3200" dirty="0">
                <a:solidFill>
                  <a:srgbClr val="C00000"/>
                </a:solidFill>
                <a:latin typeface="Symbol" charset="0"/>
                <a:sym typeface="Symbol" charset="0"/>
              </a:rPr>
              <a:t></a:t>
            </a:r>
            <a:r>
              <a:rPr lang="en-US" sz="3200" dirty="0">
                <a:solidFill>
                  <a:srgbClr val="C00000"/>
                </a:solidFill>
                <a:sym typeface="Symbol" pitchFamily="18" charset="2"/>
              </a:rPr>
              <a:t> B</a:t>
            </a:r>
            <a:r>
              <a:rPr lang="en-US" sz="3200" dirty="0">
                <a:solidFill>
                  <a:srgbClr val="C00000"/>
                </a:solidFill>
              </a:rPr>
              <a:t>)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T</a:t>
            </a:r>
            <a:endParaRPr lang="en-US" sz="32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822C5E1-1F24-5741-AE48-C304A474BACB}"/>
              </a:ext>
            </a:extLst>
          </p:cNvPr>
          <p:cNvSpPr/>
          <p:nvPr/>
        </p:nvSpPr>
        <p:spPr>
          <a:xfrm>
            <a:off x="2704475" y="2979157"/>
            <a:ext cx="2854661" cy="1620552"/>
          </a:xfrm>
          <a:prstGeom prst="roundRect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460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 Prove An Implication: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38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ym typeface="Symbol" pitchFamily="18" charset="2"/>
              </a:rPr>
              <a:t>We use the direct proof rule</a:t>
            </a:r>
          </a:p>
          <a:p>
            <a:r>
              <a:rPr lang="en-US" sz="2800" dirty="0">
                <a:sym typeface="Symbol" pitchFamily="18" charset="2"/>
              </a:rPr>
              <a:t>The “pre-requisite”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</a:rPr>
              <a:t>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 B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for the direct proof rule is </a:t>
            </a:r>
            <a:r>
              <a:rPr lang="en-US" sz="2800" b="1" dirty="0">
                <a:sym typeface="Symbol" pitchFamily="18" charset="2"/>
              </a:rPr>
              <a:t>a proof </a:t>
            </a:r>
            <a:r>
              <a:rPr lang="en-US" sz="2800" dirty="0">
                <a:sym typeface="Symbol" pitchFamily="18" charset="2"/>
              </a:rPr>
              <a:t>that “</a:t>
            </a:r>
            <a:r>
              <a:rPr lang="en-US" sz="2800" b="1" dirty="0">
                <a:sym typeface="Symbol" pitchFamily="18" charset="2"/>
              </a:rPr>
              <a:t>Given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0070C0"/>
                </a:solidFill>
                <a:sym typeface="Symbol" pitchFamily="18" charset="2"/>
              </a:rPr>
              <a:t>A</a:t>
            </a:r>
            <a:r>
              <a:rPr lang="en-US" sz="2800" dirty="0">
                <a:sym typeface="Symbol" pitchFamily="18" charset="2"/>
              </a:rPr>
              <a:t>, we can prove </a:t>
            </a:r>
            <a:r>
              <a:rPr lang="en-US" sz="2800" dirty="0">
                <a:solidFill>
                  <a:srgbClr val="0070C0"/>
                </a:solidFill>
                <a:sym typeface="Symbol" pitchFamily="18" charset="2"/>
              </a:rPr>
              <a:t>B</a:t>
            </a:r>
            <a:r>
              <a:rPr lang="en-US" sz="2800" dirty="0">
                <a:sym typeface="Symbol" pitchFamily="18" charset="2"/>
              </a:rPr>
              <a:t>.”</a:t>
            </a:r>
            <a:endParaRPr lang="en-US" sz="2800" dirty="0"/>
          </a:p>
          <a:p>
            <a:r>
              <a:rPr lang="en-US" sz="2800" dirty="0">
                <a:solidFill>
                  <a:srgbClr val="C00000"/>
                </a:solidFill>
              </a:rPr>
              <a:t>The direct proof rule:</a:t>
            </a:r>
          </a:p>
          <a:p>
            <a:pPr marL="457200" lvl="1" indent="0">
              <a:buNone/>
            </a:pPr>
            <a:r>
              <a:rPr lang="en-US" dirty="0"/>
              <a:t>  If you have such a proof then you can conclude        </a:t>
            </a:r>
          </a:p>
          <a:p>
            <a:pPr marL="457200" lvl="1" indent="0">
              <a:buNone/>
            </a:pPr>
            <a:r>
              <a:rPr lang="en-US" dirty="0"/>
              <a:t>  that </a:t>
            </a:r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 B</a:t>
            </a:r>
            <a:r>
              <a:rPr lang="en-US" dirty="0">
                <a:sym typeface="Symbol" pitchFamily="18" charset="2"/>
              </a:rPr>
              <a:t> is true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9C7CADB7-BE35-C946-9C78-8B510E610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23" y="881280"/>
            <a:ext cx="151515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2800" u="sng" dirty="0">
                <a:latin typeface="Calibri" pitchFamily="34" charset="0"/>
              </a:rPr>
              <a:t>   A </a:t>
            </a:r>
            <a:r>
              <a:rPr lang="en-US" sz="2800" u="sng" dirty="0">
                <a:latin typeface="Calibri" pitchFamily="34" charset="0"/>
                <a:sym typeface="Symbol" pitchFamily="18" charset="2"/>
              </a:rPr>
              <a:t> B  </a:t>
            </a:r>
          </a:p>
          <a:p>
            <a:pPr algn="ctr" eaLnBrk="1" hangingPunct="1"/>
            <a:r>
              <a:rPr lang="en-US" sz="28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2800" dirty="0">
                <a:latin typeface="Calibri" pitchFamily="34" charset="0"/>
              </a:rPr>
              <a:t>A 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 B</a:t>
            </a:r>
          </a:p>
        </p:txBody>
      </p:sp>
    </p:spTree>
    <p:extLst>
      <p:ext uri="{BB962C8B-B14F-4D97-AF65-F5344CB8AC3E}">
        <p14:creationId xmlns:p14="http://schemas.microsoft.com/office/powerpoint/2010/main" val="410540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using the direct proof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sz="2800" dirty="0"/>
                  <a:t>Show that </a:t>
                </a:r>
                <a:r>
                  <a:rPr lang="en-US" sz="2800" dirty="0">
                    <a:solidFill>
                      <a:srgbClr val="C00000"/>
                    </a:solidFill>
                  </a:rPr>
                  <a:t>p </a:t>
                </a:r>
                <a:r>
                  <a:rPr lang="en-US" sz="2800" dirty="0">
                    <a:solidFill>
                      <a:srgbClr val="C00000"/>
                    </a:solidFill>
                    <a:sym typeface="Symbol"/>
                  </a:rPr>
                  <a:t> </a:t>
                </a:r>
                <a:r>
                  <a:rPr lang="en-US" sz="2800" dirty="0">
                    <a:solidFill>
                      <a:srgbClr val="C00000"/>
                    </a:solidFill>
                  </a:rPr>
                  <a:t>r </a:t>
                </a:r>
                <a:r>
                  <a:rPr lang="en-US" sz="2800" dirty="0"/>
                  <a:t>follows from </a:t>
                </a:r>
                <a:r>
                  <a:rPr lang="en-US" sz="2800" dirty="0">
                    <a:solidFill>
                      <a:srgbClr val="C00000"/>
                    </a:solidFill>
                  </a:rPr>
                  <a:t>q</a:t>
                </a:r>
                <a:r>
                  <a:rPr lang="en-US" sz="2800" dirty="0"/>
                  <a:t> and </a:t>
                </a:r>
                <a:r>
                  <a:rPr lang="en-US" sz="2800" dirty="0">
                    <a:solidFill>
                      <a:srgbClr val="C00000"/>
                    </a:solidFill>
                  </a:rPr>
                  <a:t>(p</a:t>
                </a:r>
                <a:r>
                  <a:rPr lang="en-US" sz="2800" dirty="0">
                    <a:solidFill>
                      <a:srgbClr val="C00000"/>
                    </a:solidFill>
                    <a:latin typeface="Calibri" charset="0"/>
                    <a:ea typeface="MS PGothic" charset="0"/>
                  </a:rPr>
                  <a:t> </a:t>
                </a:r>
                <a:r>
                  <a:rPr lang="en-US" sz="2800" dirty="0">
                    <a:solidFill>
                      <a:srgbClr val="C00000"/>
                    </a:solidFill>
                    <a:latin typeface="Calibri" charset="0"/>
                    <a:ea typeface="MS PGothic" charset="0"/>
                    <a:sym typeface="Symbol" charset="0"/>
                  </a:rPr>
                  <a:t> </a:t>
                </a:r>
                <a:r>
                  <a:rPr lang="en-US" sz="2800" dirty="0">
                    <a:solidFill>
                      <a:srgbClr val="C00000"/>
                    </a:solidFill>
                  </a:rPr>
                  <a:t>q</a:t>
                </a:r>
                <a:r>
                  <a:rPr lang="en-US" sz="2800" dirty="0">
                    <a:solidFill>
                      <a:srgbClr val="C00000"/>
                    </a:solidFill>
                    <a:sym typeface="Symbol"/>
                  </a:rPr>
                  <a:t>)  r</a:t>
                </a:r>
              </a:p>
              <a:p>
                <a:pPr>
                  <a:defRPr/>
                </a:pPr>
                <a:endParaRPr lang="en-US" dirty="0">
                  <a:sym typeface="Symbol"/>
                </a:endParaRP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1.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dirty="0">
                    <a:sym typeface="Symbol"/>
                  </a:rPr>
                  <a:t>                      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dirty="0">
                    <a:solidFill>
                      <a:srgbClr val="00592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PGothic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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 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    </a:t>
                </a:r>
                <a:r>
                  <a:rPr lang="en-US" dirty="0">
                    <a:sym typeface="Symbol"/>
                  </a:rPr>
                  <a:t>Given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olidFill>
                      <a:srgbClr val="7030A0"/>
                    </a:solidFill>
                  </a:rPr>
                  <a:t>         	</a:t>
                </a:r>
                <a:r>
                  <a:rPr lang="en-US" dirty="0"/>
                  <a:t>3.1.</a:t>
                </a:r>
                <a:r>
                  <a:rPr lang="en-US" dirty="0">
                    <a:solidFill>
                      <a:srgbClr val="00B05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  <a:sym typeface="Symbol"/>
                  </a:rPr>
                  <a:t>          </a:t>
                </a:r>
                <a:r>
                  <a:rPr lang="en-US" dirty="0">
                    <a:sym typeface="Symbol"/>
                  </a:rPr>
                  <a:t>Assumption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ym typeface="Symbol"/>
                  </a:rPr>
                  <a:t>        	3.2.   </a:t>
                </a:r>
                <a:endParaRPr lang="en-US" dirty="0">
                  <a:solidFill>
                    <a:prstClr val="black"/>
                  </a:solidFill>
                  <a:latin typeface="Franklin Gothic Medium" pitchFamily="34" charset="0"/>
                  <a:ea typeface="MS PGothic" charset="0"/>
                  <a:sym typeface="Symbol" charset="0"/>
                </a:endParaRP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</a:t>
                </a:r>
                <a:r>
                  <a:rPr lang="en-US" dirty="0">
                    <a:solidFill>
                      <a:prstClr val="black"/>
                    </a:solidFill>
                    <a:latin typeface="Calibri" charset="0"/>
                    <a:ea typeface="MS PGothic" charset="0"/>
                    <a:sym typeface="Symbol" charset="0"/>
                  </a:rPr>
                  <a:t>	    	</a:t>
                </a: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3.3.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        ??</a:t>
                </a:r>
                <a:endParaRPr lang="en-US" dirty="0">
                  <a:sym typeface="Symbol"/>
                </a:endParaRP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ym typeface="Symbol"/>
                  </a:rPr>
                  <a:t>3. 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           </a:t>
                </a:r>
                <a:r>
                  <a:rPr lang="en-US" dirty="0"/>
                  <a:t>Direct Proof</a:t>
                </a:r>
                <a:endParaRPr lang="en-US" dirty="0">
                  <a:sym typeface="Symbol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  <a:blipFill>
                <a:blip r:embed="rId2"/>
                <a:stretch>
                  <a:fillRect l="-1608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1836927" y="3413804"/>
            <a:ext cx="4246881" cy="1462996"/>
          </a:xfrm>
          <a:prstGeom prst="roundRect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83841" y="3497612"/>
                <a:ext cx="1231427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>
                    <a:latin typeface="Franklin Gothic Medium"/>
                    <a:cs typeface="Franklin Gothic Medium"/>
                  </a:rPr>
                  <a:t>This is a </a:t>
                </a:r>
              </a:p>
              <a:p>
                <a:pPr algn="ctr"/>
                <a:r>
                  <a:rPr lang="en-US" sz="2200" dirty="0">
                    <a:latin typeface="Franklin Gothic Medium"/>
                    <a:cs typeface="Franklin Gothic Medium"/>
                  </a:rPr>
                  <a:t>proof</a:t>
                </a:r>
              </a:p>
              <a:p>
                <a:pPr algn="ctr"/>
                <a:r>
                  <a:rPr lang="en-US" sz="2200" dirty="0">
                    <a:latin typeface="Franklin Gothic Medium"/>
                    <a:cs typeface="Franklin Gothic Medium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𝒑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→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𝒓</m:t>
                    </m:r>
                  </m:oMath>
                </a14:m>
                <a:endParaRPr lang="en-US" sz="22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1" y="3497612"/>
                <a:ext cx="1231427" cy="1107996"/>
              </a:xfrm>
              <a:prstGeom prst="rect">
                <a:avLst/>
              </a:prstGeom>
              <a:blipFill>
                <a:blip r:embed="rId3"/>
                <a:stretch>
                  <a:fillRect l="-6122" t="-3409" r="-5102" b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F68CF6-5ED9-05EE-0F8D-516DA2F11831}"/>
                  </a:ext>
                </a:extLst>
              </p:cNvPr>
              <p:cNvSpPr txBox="1"/>
              <p:nvPr/>
            </p:nvSpPr>
            <p:spPr>
              <a:xfrm>
                <a:off x="6259837" y="3497612"/>
                <a:ext cx="315773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>
                    <a:latin typeface="Franklin Gothic Medium"/>
                    <a:cs typeface="Franklin Gothic Medium"/>
                  </a:rPr>
                  <a:t>If</a:t>
                </a:r>
                <a:r>
                  <a:rPr lang="en-US" sz="2200" dirty="0">
                    <a:latin typeface="Franklin Gothic Medium"/>
                    <a:cs typeface="Franklin Gothic Medium"/>
                  </a:rPr>
                  <a:t> we know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𝒑</m:t>
                    </m:r>
                  </m:oMath>
                </a14:m>
                <a:r>
                  <a:rPr lang="en-US" sz="2200" dirty="0">
                    <a:latin typeface="Franklin Gothic Medium"/>
                    <a:cs typeface="Franklin Gothic Medium"/>
                  </a:rPr>
                  <a:t> is true…</a:t>
                </a:r>
              </a:p>
              <a:p>
                <a:r>
                  <a:rPr lang="en-US" sz="2200" b="1" dirty="0">
                    <a:latin typeface="Franklin Gothic Medium"/>
                    <a:cs typeface="Franklin Gothic Medium"/>
                  </a:rPr>
                  <a:t>Then</a:t>
                </a:r>
                <a:r>
                  <a:rPr lang="en-US" sz="2200" dirty="0">
                    <a:latin typeface="Franklin Gothic Medium"/>
                    <a:cs typeface="Franklin Gothic Medium"/>
                  </a:rPr>
                  <a:t>, we’ve shown     </a:t>
                </a:r>
              </a:p>
              <a:p>
                <a:r>
                  <a:rPr lang="en-US" sz="2200" dirty="0">
                    <a:latin typeface="Franklin Gothic Medium"/>
                    <a:cs typeface="Franklin Gothic Medium"/>
                  </a:rPr>
                  <a:t>           </a:t>
                </a:r>
                <a:r>
                  <a:rPr lang="en-US" sz="22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r</a:t>
                </a:r>
                <a:r>
                  <a:rPr lang="en-US" sz="2200" dirty="0">
                    <a:latin typeface="Franklin Gothic Medium"/>
                    <a:cs typeface="Franklin Gothic Medium"/>
                  </a:rPr>
                  <a:t> is true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F68CF6-5ED9-05EE-0F8D-516DA2F1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37" y="3497612"/>
                <a:ext cx="3157732" cy="1107996"/>
              </a:xfrm>
              <a:prstGeom prst="rect">
                <a:avLst/>
              </a:prstGeom>
              <a:blipFill>
                <a:blip r:embed="rId4"/>
                <a:stretch>
                  <a:fillRect l="-2400" t="-3409" b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6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using the direct proof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sz="2800" dirty="0"/>
                  <a:t>Show that </a:t>
                </a:r>
                <a:r>
                  <a:rPr lang="en-US" sz="2800" dirty="0">
                    <a:solidFill>
                      <a:srgbClr val="C00000"/>
                    </a:solidFill>
                  </a:rPr>
                  <a:t>p </a:t>
                </a:r>
                <a:r>
                  <a:rPr lang="en-US" sz="2800" dirty="0">
                    <a:solidFill>
                      <a:srgbClr val="C00000"/>
                    </a:solidFill>
                    <a:sym typeface="Symbol"/>
                  </a:rPr>
                  <a:t> </a:t>
                </a:r>
                <a:r>
                  <a:rPr lang="en-US" sz="2800" dirty="0">
                    <a:solidFill>
                      <a:srgbClr val="C00000"/>
                    </a:solidFill>
                  </a:rPr>
                  <a:t>r </a:t>
                </a:r>
                <a:r>
                  <a:rPr lang="en-US" sz="2800" dirty="0"/>
                  <a:t>follows from </a:t>
                </a:r>
                <a:r>
                  <a:rPr lang="en-US" sz="2800" dirty="0">
                    <a:solidFill>
                      <a:srgbClr val="C00000"/>
                    </a:solidFill>
                  </a:rPr>
                  <a:t>q</a:t>
                </a:r>
                <a:r>
                  <a:rPr lang="en-US" sz="2800" dirty="0"/>
                  <a:t> and </a:t>
                </a:r>
                <a:r>
                  <a:rPr lang="en-US" sz="2800" dirty="0">
                    <a:solidFill>
                      <a:srgbClr val="C00000"/>
                    </a:solidFill>
                  </a:rPr>
                  <a:t>(p</a:t>
                </a:r>
                <a:r>
                  <a:rPr lang="en-US" sz="2800" dirty="0">
                    <a:solidFill>
                      <a:srgbClr val="C00000"/>
                    </a:solidFill>
                    <a:latin typeface="Calibri" charset="0"/>
                    <a:ea typeface="MS PGothic" charset="0"/>
                  </a:rPr>
                  <a:t> </a:t>
                </a:r>
                <a:r>
                  <a:rPr lang="en-US" sz="2800" dirty="0">
                    <a:solidFill>
                      <a:srgbClr val="C00000"/>
                    </a:solidFill>
                    <a:latin typeface="Calibri" charset="0"/>
                    <a:ea typeface="MS PGothic" charset="0"/>
                    <a:sym typeface="Symbol" charset="0"/>
                  </a:rPr>
                  <a:t> </a:t>
                </a:r>
                <a:r>
                  <a:rPr lang="en-US" sz="2800" dirty="0">
                    <a:solidFill>
                      <a:srgbClr val="C00000"/>
                    </a:solidFill>
                  </a:rPr>
                  <a:t>q</a:t>
                </a:r>
                <a:r>
                  <a:rPr lang="en-US" sz="2800" dirty="0">
                    <a:solidFill>
                      <a:srgbClr val="C00000"/>
                    </a:solidFill>
                    <a:sym typeface="Symbol"/>
                  </a:rPr>
                  <a:t>)  r</a:t>
                </a:r>
              </a:p>
              <a:p>
                <a:pPr>
                  <a:defRPr/>
                </a:pPr>
                <a:endParaRPr lang="en-US" dirty="0">
                  <a:sym typeface="Symbol"/>
                </a:endParaRP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1.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dirty="0">
                    <a:sym typeface="Symbol"/>
                  </a:rPr>
                  <a:t>                      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dirty="0">
                    <a:solidFill>
                      <a:srgbClr val="00592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PGothic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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 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    </a:t>
                </a:r>
                <a:r>
                  <a:rPr lang="en-US" dirty="0">
                    <a:sym typeface="Symbol"/>
                  </a:rPr>
                  <a:t>Given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olidFill>
                      <a:srgbClr val="7030A0"/>
                    </a:solidFill>
                  </a:rPr>
                  <a:t>         	</a:t>
                </a:r>
                <a:r>
                  <a:rPr lang="en-US" dirty="0"/>
                  <a:t>3.1.</a:t>
                </a:r>
                <a:r>
                  <a:rPr lang="en-US" dirty="0">
                    <a:solidFill>
                      <a:srgbClr val="00B05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  <a:sym typeface="Symbol"/>
                  </a:rPr>
                  <a:t>          </a:t>
                </a:r>
                <a:r>
                  <a:rPr lang="en-US" dirty="0">
                    <a:sym typeface="Symbol"/>
                  </a:rPr>
                  <a:t>Assumption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ym typeface="Symbol"/>
                  </a:rPr>
                  <a:t>        	3.2.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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     </a:t>
                </a:r>
                <a:r>
                  <a:rPr lang="en-US" dirty="0">
                    <a:sym typeface="Symbol"/>
                  </a:rPr>
                  <a:t>Intro </a:t>
                </a: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: 1, 3.1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</a:t>
                </a:r>
                <a:r>
                  <a:rPr lang="en-US" dirty="0">
                    <a:solidFill>
                      <a:prstClr val="black"/>
                    </a:solidFill>
                    <a:latin typeface="Calibri" charset="0"/>
                    <a:ea typeface="MS PGothic" charset="0"/>
                    <a:sym typeface="Symbol" charset="0"/>
                  </a:rPr>
                  <a:t>	    	</a:t>
                </a: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3.3.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        MP: 2, 3.2</a:t>
                </a:r>
                <a:endParaRPr lang="en-US" dirty="0">
                  <a:sym typeface="Symbol"/>
                </a:endParaRP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ym typeface="Symbol"/>
                  </a:rPr>
                  <a:t>3. 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           </a:t>
                </a:r>
                <a:r>
                  <a:rPr lang="en-US" dirty="0"/>
                  <a:t>Direct Proof</a:t>
                </a:r>
                <a:endParaRPr lang="en-US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  <a:blipFill>
                <a:blip r:embed="rId2"/>
                <a:stretch>
                  <a:fillRect l="-1608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22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class: Propositional Inference Rules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62844" y="1082706"/>
            <a:ext cx="8534400" cy="468089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Two inference rules per binary connective, one to eliminate it and one to introduce it</a:t>
            </a:r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1730376" y="2046464"/>
            <a:ext cx="13500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 B</a:t>
            </a:r>
            <a:r>
              <a:rPr lang="en-US" sz="3200" u="sng" dirty="0">
                <a:latin typeface="Calibri" pitchFamily="34" charset="0"/>
              </a:rPr>
              <a:t>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A, B</a:t>
            </a:r>
          </a:p>
        </p:txBody>
      </p:sp>
      <p:sp>
        <p:nvSpPr>
          <p:cNvPr id="15368" name="TextBox 7"/>
          <p:cNvSpPr txBox="1">
            <a:spLocks noChangeArrowheads="1"/>
          </p:cNvSpPr>
          <p:nvPr/>
        </p:nvSpPr>
        <p:spPr bwMode="auto">
          <a:xfrm>
            <a:off x="5292477" y="2075773"/>
            <a:ext cx="14927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A ; B  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sym typeface="Symbol" pitchFamily="18" charset="2"/>
              </a:rPr>
              <a:t> B </a:t>
            </a:r>
          </a:p>
        </p:txBody>
      </p:sp>
      <p:sp>
        <p:nvSpPr>
          <p:cNvPr id="15369" name="TextBox 8"/>
          <p:cNvSpPr txBox="1">
            <a:spLocks noChangeArrowheads="1"/>
          </p:cNvSpPr>
          <p:nvPr/>
        </p:nvSpPr>
        <p:spPr bwMode="auto">
          <a:xfrm>
            <a:off x="5291132" y="3307992"/>
            <a:ext cx="298812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         A              </a:t>
            </a:r>
            <a:r>
              <a:rPr lang="en-US" sz="3200" u="sng" dirty="0">
                <a:solidFill>
                  <a:schemeClr val="bg1"/>
                </a:solidFill>
                <a:latin typeface="Calibri" pitchFamily="34" charset="0"/>
              </a:rPr>
              <a:t>x</a:t>
            </a:r>
            <a:r>
              <a:rPr lang="en-US" sz="3200" u="sng" dirty="0">
                <a:latin typeface="Calibri" pitchFamily="34" charset="0"/>
              </a:rPr>
              <a:t>  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A  B, B  A</a:t>
            </a:r>
          </a:p>
        </p:txBody>
      </p:sp>
      <p:sp>
        <p:nvSpPr>
          <p:cNvPr id="15371" name="TextBox 10"/>
          <p:cNvSpPr txBox="1">
            <a:spLocks noChangeArrowheads="1"/>
          </p:cNvSpPr>
          <p:nvPr/>
        </p:nvSpPr>
        <p:spPr bwMode="auto">
          <a:xfrm>
            <a:off x="1761264" y="4715140"/>
            <a:ext cx="186301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A ;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 B</a:t>
            </a: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 B</a:t>
            </a:r>
          </a:p>
        </p:txBody>
      </p:sp>
      <p:sp>
        <p:nvSpPr>
          <p:cNvPr id="15372" name="TextBox 11"/>
          <p:cNvSpPr txBox="1">
            <a:spLocks noChangeArrowheads="1"/>
          </p:cNvSpPr>
          <p:nvPr/>
        </p:nvSpPr>
        <p:spPr bwMode="auto">
          <a:xfrm>
            <a:off x="5955961" y="4627159"/>
            <a:ext cx="169469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 B  </a:t>
            </a: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sym typeface="Symbol" pitchFamily="18" charset="2"/>
              </a:rPr>
              <a:t> B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92341" y="2376132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Elim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471988" y="2433003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Intro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1208" y="3339890"/>
            <a:ext cx="2827445" cy="1077218"/>
            <a:chOff x="911208" y="3339890"/>
            <a:chExt cx="2827445" cy="1077218"/>
          </a:xfrm>
        </p:grpSpPr>
        <p:sp>
          <p:nvSpPr>
            <p:cNvPr id="15370" name="TextBox 9"/>
            <p:cNvSpPr txBox="1">
              <a:spLocks noChangeArrowheads="1"/>
            </p:cNvSpPr>
            <p:nvPr/>
          </p:nvSpPr>
          <p:spPr bwMode="auto">
            <a:xfrm>
              <a:off x="1740990" y="3339890"/>
              <a:ext cx="1997663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algn="ctr" eaLnBrk="1" hangingPunct="1"/>
              <a:r>
                <a:rPr lang="en-US" sz="3200" u="sng" dirty="0">
                  <a:latin typeface="Calibri" pitchFamily="34" charset="0"/>
                  <a:sym typeface="Symbol" pitchFamily="18" charset="2"/>
                </a:rPr>
                <a:t> A  B ; A</a:t>
              </a:r>
            </a:p>
            <a:p>
              <a:pPr algn="ctr" eaLnBrk="1" hangingPunct="1"/>
              <a:r>
                <a:rPr lang="en-US" sz="3200" dirty="0">
                  <a:latin typeface="Calibri" pitchFamily="34" charset="0"/>
                  <a:sym typeface="Symbol" pitchFamily="18" charset="2"/>
                </a:rPr>
                <a:t>∴ B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11208" y="3654856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Elim</a:t>
              </a:r>
              <a:r>
                <a:rPr lang="en-US" dirty="0"/>
                <a:t> </a:t>
              </a:r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∨</a:t>
              </a:r>
              <a:endParaRPr lang="en-US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4456643" y="3656202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Intro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∨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28600" y="5032562"/>
            <a:ext cx="1597007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Modus Ponens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456643" y="4994407"/>
            <a:ext cx="1597007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Direct Proof</a:t>
            </a:r>
          </a:p>
        </p:txBody>
      </p:sp>
    </p:spTree>
    <p:extLst>
      <p:ext uri="{BB962C8B-B14F-4D97-AF65-F5344CB8AC3E}">
        <p14:creationId xmlns:p14="http://schemas.microsoft.com/office/powerpoint/2010/main" val="384910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q)  (p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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)</a:t>
            </a:r>
            <a:endParaRPr lang="en-US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4" name="Oval 3"/>
          <p:cNvSpPr/>
          <p:nvPr/>
        </p:nvSpPr>
        <p:spPr>
          <a:xfrm>
            <a:off x="3157728" y="1272843"/>
            <a:ext cx="487680" cy="380021"/>
          </a:xfrm>
          <a:prstGeom prst="ellipse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1952" y="1142560"/>
            <a:ext cx="1255776" cy="626347"/>
          </a:xfrm>
          <a:prstGeom prst="ellipse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50481" y="2410208"/>
            <a:ext cx="5019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There MUST be an application of the</a:t>
            </a:r>
          </a:p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Direct Proof Rule (or an equivalence)</a:t>
            </a:r>
          </a:p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to prove this implication.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968" y="3882506"/>
            <a:ext cx="5577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Where do we start?  We have no givens…</a:t>
            </a:r>
          </a:p>
        </p:txBody>
      </p:sp>
      <p:sp>
        <p:nvSpPr>
          <p:cNvPr id="5" name="Freeform 4"/>
          <p:cNvSpPr/>
          <p:nvPr/>
        </p:nvSpPr>
        <p:spPr>
          <a:xfrm>
            <a:off x="2606716" y="1652864"/>
            <a:ext cx="959871" cy="1017184"/>
          </a:xfrm>
          <a:custGeom>
            <a:avLst/>
            <a:gdLst>
              <a:gd name="connsiteX0" fmla="*/ 965540 w 965540"/>
              <a:gd name="connsiteY0" fmla="*/ 938784 h 938784"/>
              <a:gd name="connsiteX1" fmla="*/ 2372 w 965540"/>
              <a:gd name="connsiteY1" fmla="*/ 768096 h 938784"/>
              <a:gd name="connsiteX2" fmla="*/ 672932 w 965540"/>
              <a:gd name="connsiteY2" fmla="*/ 0 h 938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540" h="938784">
                <a:moveTo>
                  <a:pt x="965540" y="938784"/>
                </a:moveTo>
                <a:cubicBezTo>
                  <a:pt x="508340" y="931672"/>
                  <a:pt x="51140" y="924560"/>
                  <a:pt x="2372" y="768096"/>
                </a:cubicBezTo>
                <a:cubicBezTo>
                  <a:pt x="-46396" y="611632"/>
                  <a:pt x="672932" y="0"/>
                  <a:pt x="672932" y="0"/>
                </a:cubicBezTo>
              </a:path>
            </a:pathLst>
          </a:custGeom>
          <a:noFill/>
          <a:ln w="508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95096" y="1768907"/>
            <a:ext cx="2033668" cy="2351989"/>
          </a:xfrm>
          <a:custGeom>
            <a:avLst/>
            <a:gdLst>
              <a:gd name="connsiteX0" fmla="*/ 390120 w 1999464"/>
              <a:gd name="connsiteY0" fmla="*/ 2292096 h 2292096"/>
              <a:gd name="connsiteX1" fmla="*/ 109704 w 1999464"/>
              <a:gd name="connsiteY1" fmla="*/ 1694688 h 2292096"/>
              <a:gd name="connsiteX2" fmla="*/ 1999464 w 1999464"/>
              <a:gd name="connsiteY2" fmla="*/ 0 h 229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9464" h="2292096">
                <a:moveTo>
                  <a:pt x="390120" y="2292096"/>
                </a:moveTo>
                <a:cubicBezTo>
                  <a:pt x="115800" y="2184400"/>
                  <a:pt x="-158520" y="2076704"/>
                  <a:pt x="109704" y="1694688"/>
                </a:cubicBezTo>
                <a:cubicBezTo>
                  <a:pt x="377928" y="1312672"/>
                  <a:pt x="1999464" y="0"/>
                  <a:pt x="1999464" y="0"/>
                </a:cubicBezTo>
              </a:path>
            </a:pathLst>
          </a:custGeom>
          <a:noFill/>
          <a:ln w="508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0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" grpId="0"/>
      <p:bldP spid="6" grpId="0"/>
      <p:bldP spid="5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q)  (p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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)</a:t>
            </a:r>
            <a:endParaRPr lang="en-US" dirty="0">
              <a:solidFill>
                <a:srgbClr val="C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053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q)  (p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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)</a:t>
            </a:r>
            <a:endParaRPr lang="en-US" dirty="0">
              <a:solidFill>
                <a:srgbClr val="C00000"/>
              </a:solidFill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2503347"/>
                <a:ext cx="8100888" cy="239495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olidFill>
                      <a:srgbClr val="7030A0"/>
                    </a:solidFill>
                    <a:sym typeface="Symbol"/>
                  </a:rPr>
                  <a:t>    </a:t>
                </a:r>
                <a:r>
                  <a:rPr lang="en-US" dirty="0">
                    <a:sym typeface="Symbol"/>
                  </a:rPr>
                  <a:t>1.1.</a:t>
                </a:r>
                <a:r>
                  <a:rPr lang="en-US" dirty="0">
                    <a:solidFill>
                      <a:srgbClr val="7030A0"/>
                    </a:solidFill>
                    <a:sym typeface="Symbol"/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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sym typeface="Symbol"/>
                  </a:rPr>
                  <a:t>                     		</a:t>
                </a:r>
                <a:r>
                  <a:rPr lang="en-US" dirty="0">
                    <a:sym typeface="Symbol"/>
                  </a:rPr>
                  <a:t>Assumption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    1.2.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	 					     	</a:t>
                </a:r>
                <a:r>
                  <a:rPr lang="en-US" dirty="0" err="1">
                    <a:sym typeface="Symbol"/>
                  </a:rPr>
                  <a:t>Elim</a:t>
                </a:r>
                <a:r>
                  <a:rPr lang="en-US" dirty="0">
                    <a:sym typeface="Symbol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: 1.1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1.3.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/>
                      </a:rPr>
                      <m:t>  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						</a:t>
                </a:r>
                <a:r>
                  <a:rPr lang="en-US" dirty="0">
                    <a:sym typeface="Symbol"/>
                  </a:rPr>
                  <a:t>Intro</a:t>
                </a:r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sym typeface="Symbol" pitchFamily="18" charset="2"/>
                  </a:rPr>
                  <a:t>: 1.2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ym typeface="Symbol" pitchFamily="18" charset="2"/>
                  </a:rPr>
                  <a:t>1.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  (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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Symbol"/>
                  </a:rPr>
                  <a:t>		   </a:t>
                </a:r>
                <a:r>
                  <a:rPr lang="en-US" dirty="0"/>
                  <a:t>Direct Proof</a:t>
                </a:r>
                <a:endParaRPr lang="en-US" dirty="0">
                  <a:sym typeface="Symbol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03347"/>
                <a:ext cx="8100888" cy="2394954"/>
              </a:xfrm>
              <a:prstGeom prst="rect">
                <a:avLst/>
              </a:prstGeom>
              <a:blipFill>
                <a:blip r:embed="rId2"/>
                <a:stretch>
                  <a:fillRect t="-2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494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General Proof Strategy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Look at the rules for introducing connectives to see how you would build up the formula you want to prove from pieces of what is given</a:t>
            </a:r>
          </a:p>
          <a:p>
            <a:pPr marL="1771650" lvl="3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dirty="0"/>
              <a:t>Use the rules for eliminating connectives to break down the given formulas so that you get the pieces you need to do 1.</a:t>
            </a:r>
          </a:p>
          <a:p>
            <a:pPr marL="1771650" lvl="3" indent="-514350">
              <a:buFont typeface="Calibri" pitchFamily="34" charset="0"/>
              <a:buAutoNum type="alphaUcPeriod"/>
            </a:pPr>
            <a:endParaRPr lang="en-US" sz="1600" dirty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dirty="0"/>
              <a:t>Write the proof beginning with what you figured out for 2 followed by 1.</a:t>
            </a:r>
          </a:p>
        </p:txBody>
      </p:sp>
    </p:spTree>
    <p:extLst>
      <p:ext uri="{BB962C8B-B14F-4D97-AF65-F5344CB8AC3E}">
        <p14:creationId xmlns:p14="http://schemas.microsoft.com/office/powerpoint/2010/main" val="3921382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((p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 q)  (q  r))  (p  r)</a:t>
            </a:r>
            <a:endParaRPr lang="en-US" dirty="0">
              <a:solidFill>
                <a:srgbClr val="C00000"/>
              </a:solidFill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9456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Medium" pitchFamily="34" charset="0"/>
              </a:rPr>
              <a:t>Example</a:t>
            </a:r>
            <a:endParaRPr lang="en-US" dirty="0">
              <a:latin typeface="Franklin Gothic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((p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 q)  (q  r))  (p  r)</a:t>
            </a:r>
            <a:endParaRPr lang="en-US" dirty="0">
              <a:solidFill>
                <a:srgbClr val="C00000"/>
              </a:solidFill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198838"/>
                  </p:ext>
                </p:extLst>
              </p:nvPr>
            </p:nvGraphicFramePr>
            <p:xfrm>
              <a:off x="1365955" y="1961168"/>
              <a:ext cx="6083555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𝒑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→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𝒒</m:t>
                                    </m:r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∧(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198838"/>
                  </p:ext>
                </p:extLst>
              </p:nvPr>
            </p:nvGraphicFramePr>
            <p:xfrm>
              <a:off x="1365955" y="1961168"/>
              <a:ext cx="6083555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2773" t="-11905" r="-68908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3613776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603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𝒑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→(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3613776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308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861" t="-10870" r="-57426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D92576F-0373-3D41-893A-DDF7FA539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9480135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1.?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D92576F-0373-3D41-893A-DDF7FA539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9480135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1.?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2911" t="-11905" r="-95359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42075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Medium" pitchFamily="34" charset="0"/>
              </a:rPr>
              <a:t>Example</a:t>
            </a:r>
            <a:endParaRPr lang="en-US" dirty="0">
              <a:latin typeface="Franklin Gothic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((p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 q)  (q  r))  (p  r)</a:t>
            </a:r>
            <a:endParaRPr lang="en-US" dirty="0">
              <a:solidFill>
                <a:srgbClr val="C00000"/>
              </a:solidFill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365955" y="1961168"/>
              <a:ext cx="608355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𝒑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→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𝒒</m:t>
                                    </m:r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∧(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5495756"/>
                  </p:ext>
                </p:extLst>
              </p:nvPr>
            </p:nvGraphicFramePr>
            <p:xfrm>
              <a:off x="1365955" y="1961168"/>
              <a:ext cx="608355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10588" r="-69231" b="-2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1.2.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109302" r="-69231" b="-1325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92105" t="-109302" b="-1325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1.3.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211765" r="-69231" b="-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92105" t="-211765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453509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603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𝒑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→(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453509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308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861" t="-10870" r="-57426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61A1F48-3403-8C46-BBB0-B2D7613E1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778387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1.?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61A1F48-3403-8C46-BBB0-B2D7613E1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778387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1.?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2911" t="-11905" r="-95359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5106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Medium" pitchFamily="34" charset="0"/>
              </a:rPr>
              <a:t>Example</a:t>
            </a:r>
            <a:endParaRPr lang="en-US" dirty="0">
              <a:latin typeface="Franklin Gothic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((p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 q)  (q  r))  (p  r)</a:t>
            </a:r>
            <a:endParaRPr lang="en-US" dirty="0">
              <a:solidFill>
                <a:srgbClr val="C00000"/>
              </a:solidFill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365955" y="1961168"/>
              <a:ext cx="608355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𝒑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→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𝒒</m:t>
                                    </m:r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∧(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5495756"/>
                  </p:ext>
                </p:extLst>
              </p:nvPr>
            </p:nvGraphicFramePr>
            <p:xfrm>
              <a:off x="1365955" y="1961168"/>
              <a:ext cx="608355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10588" r="-69231" b="-2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1.2.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109302" r="-69231" b="-1325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92105" t="-109302" b="-1325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1.3.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211765" r="-69231" b="-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92105" t="-211765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7907782"/>
                  </p:ext>
                </p:extLst>
              </p:nvPr>
            </p:nvGraphicFramePr>
            <p:xfrm>
              <a:off x="2271306" y="3554744"/>
              <a:ext cx="4894898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08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34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305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7030A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1.4.?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7030A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7907782"/>
                  </p:ext>
                </p:extLst>
              </p:nvPr>
            </p:nvGraphicFramePr>
            <p:xfrm>
              <a:off x="2271306" y="3554744"/>
              <a:ext cx="4894898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08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34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305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677" t="-12195" r="-205376" b="-2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7030A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1.4.?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677" t="-214634" r="-205376" b="-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10411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10411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2911" t="-11905" r="-95359" b="-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6208478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603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𝒑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→(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6208478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308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861" t="-10870" r="-57426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51594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Medium" pitchFamily="34" charset="0"/>
              </a:rPr>
              <a:t>Example</a:t>
            </a:r>
            <a:endParaRPr lang="en-US" dirty="0">
              <a:latin typeface="Franklin Gothic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((p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 q)  (q  r))  (p  r)</a:t>
            </a:r>
            <a:endParaRPr lang="en-US" dirty="0">
              <a:solidFill>
                <a:srgbClr val="C00000"/>
              </a:solidFill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365955" y="1961168"/>
              <a:ext cx="608355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𝒑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→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𝒒</m:t>
                                    </m:r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∧(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5495756"/>
                  </p:ext>
                </p:extLst>
              </p:nvPr>
            </p:nvGraphicFramePr>
            <p:xfrm>
              <a:off x="1365955" y="1961168"/>
              <a:ext cx="608355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10588" r="-69231" b="-2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1.2.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109302" r="-69231" b="-1325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92105" t="-109302" b="-1325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1.3.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211765" r="-69231" b="-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92105" t="-211765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2271306" y="3554744"/>
              <a:ext cx="4894898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08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34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305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7030A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1.2, 1.4.1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7030A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1.3, 1.4.2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1488291"/>
                  </p:ext>
                </p:extLst>
              </p:nvPr>
            </p:nvGraphicFramePr>
            <p:xfrm>
              <a:off x="2271306" y="3554744"/>
              <a:ext cx="4894898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089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17348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4305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1.4.1.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9845" t="-10588" r="-206736" b="-2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1.4.2.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9845" t="-109302" r="-206736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</a:t>
                          </a:r>
                          <a:r>
                            <a:rPr lang="en-US" sz="2800" b="0" baseline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1.2, 1.4.1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1.4.3.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9845" t="-211765" r="-206736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</a:t>
                          </a:r>
                          <a:r>
                            <a:rPr lang="en-US" sz="2800" b="0" baseline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1.3, 1.4.2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316993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316993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2911" t="-11905" r="-95359" b="-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692906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603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𝒑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→(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692906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308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861" t="-10870" r="-57426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5134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Inference Rules for Quantifiers: First look</a:t>
            </a:r>
          </a:p>
        </p:txBody>
      </p:sp>
      <p:sp>
        <p:nvSpPr>
          <p:cNvPr id="17" name="TextBox 16"/>
          <p:cNvSpPr txBox="1"/>
          <p:nvPr>
            <p:custDataLst>
              <p:tags r:id="rId1"/>
            </p:custDataLst>
          </p:nvPr>
        </p:nvSpPr>
        <p:spPr>
          <a:xfrm>
            <a:off x="286103" y="5009077"/>
            <a:ext cx="3830825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** By special, we mean that c is a name for a value where P(c) is true. We can’t use anything else about</a:t>
            </a:r>
            <a:r>
              <a:rPr lang="en-US" dirty="0">
                <a:ea typeface="ＭＳ Ｐゴシック" pitchFamily="-111" charset="-128"/>
              </a:rPr>
              <a:t> that value, so c has to be a NEW name!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741581" y="1682991"/>
            <a:ext cx="2930802" cy="1015663"/>
            <a:chOff x="5153407" y="3721656"/>
            <a:chExt cx="2930802" cy="1015663"/>
          </a:xfrm>
        </p:grpSpPr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5153407" y="3721656"/>
              <a:ext cx="293080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3200" dirty="0">
                  <a:latin typeface="Calibri" charset="0"/>
                  <a:sym typeface="Symbol" charset="0"/>
                </a:rPr>
                <a:t>        </a:t>
              </a:r>
              <a:r>
                <a:rPr lang="en-US" sz="32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3200" dirty="0">
                  <a:latin typeface="Calibri" charset="0"/>
                  <a:sym typeface="Symbol" charset="0"/>
                </a:rPr>
                <a:t>x P(x)        </a:t>
              </a:r>
            </a:p>
            <a:p>
              <a:pPr eaLnBrk="1" hangingPunct="1"/>
              <a:r>
                <a:rPr lang="en-US" sz="2800" dirty="0">
                  <a:latin typeface="Calibri" charset="0"/>
                  <a:sym typeface="Symbol" charset="0"/>
                </a:rPr>
                <a:t>∴          </a:t>
              </a:r>
              <a:r>
                <a:rPr lang="en-US" sz="2800" dirty="0">
                  <a:latin typeface="Calibri" charset="0"/>
                </a:rPr>
                <a:t>P(a)  </a:t>
              </a:r>
              <a:r>
                <a:rPr lang="en-US" dirty="0">
                  <a:latin typeface="Calibri" charset="0"/>
                </a:rPr>
                <a:t>(</a:t>
              </a:r>
              <a:r>
                <a:rPr lang="en-US" dirty="0">
                  <a:latin typeface="Franklin Gothic Medium" pitchFamily="34" charset="0"/>
                </a:rPr>
                <a:t>for any </a:t>
              </a:r>
              <a:r>
                <a:rPr lang="en-US" dirty="0">
                  <a:latin typeface="Calibri" charset="0"/>
                </a:rPr>
                <a:t>a)</a:t>
              </a:r>
              <a:endParaRPr lang="en-US" dirty="0">
                <a:latin typeface="Calibri" charset="0"/>
                <a:sym typeface="Symbol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186193" y="4250228"/>
              <a:ext cx="2747609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27492" y="1682991"/>
            <a:ext cx="3662009" cy="1077218"/>
            <a:chOff x="110632" y="1698380"/>
            <a:chExt cx="3662009" cy="1077218"/>
          </a:xfrm>
        </p:grpSpPr>
        <p:grpSp>
          <p:nvGrpSpPr>
            <p:cNvPr id="36" name="Group 35"/>
            <p:cNvGrpSpPr/>
            <p:nvPr/>
          </p:nvGrpSpPr>
          <p:grpSpPr>
            <a:xfrm>
              <a:off x="910493" y="1698380"/>
              <a:ext cx="2862148" cy="1077218"/>
              <a:chOff x="5071654" y="3721656"/>
              <a:chExt cx="2862148" cy="1077218"/>
            </a:xfrm>
          </p:grpSpPr>
          <p:sp>
            <p:nvSpPr>
              <p:cNvPr id="40" name="TextBox 6"/>
              <p:cNvSpPr txBox="1">
                <a:spLocks noChangeArrowheads="1"/>
              </p:cNvSpPr>
              <p:nvPr/>
            </p:nvSpPr>
            <p:spPr bwMode="auto">
              <a:xfrm>
                <a:off x="5071654" y="3721656"/>
                <a:ext cx="284225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/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  P(c) for some c</a:t>
                </a:r>
                <a:endParaRPr lang="en-US" sz="3200" dirty="0">
                  <a:latin typeface="Calibri" charset="0"/>
                  <a:ea typeface="Calibri" charset="0"/>
                  <a:cs typeface="Calibri" charset="0"/>
                  <a:sym typeface="Symbol" pitchFamily="18" charset="2"/>
                </a:endParaRPr>
              </a:p>
              <a:p>
                <a:pPr eaLnBrk="1" hangingPunct="1"/>
                <a:r>
                  <a:rPr lang="en-US" sz="3200" dirty="0">
                    <a:latin typeface="Calibri" charset="0"/>
                    <a:sym typeface="Symbol" charset="0"/>
                  </a:rPr>
                  <a:t>     ∴     </a:t>
                </a:r>
                <a:r>
                  <a:rPr lang="en-US" sz="32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3200" dirty="0">
                    <a:latin typeface="Calibri" charset="0"/>
                    <a:sym typeface="Symbol" charset="0"/>
                  </a:rPr>
                  <a:t>x P(x)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5186193" y="4250228"/>
                <a:ext cx="2747609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ounded Rectangle 45"/>
            <p:cNvSpPr/>
            <p:nvPr/>
          </p:nvSpPr>
          <p:spPr>
            <a:xfrm>
              <a:off x="110632" y="2088822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Intro </a:t>
              </a:r>
              <a:r>
                <a:rPr lang="en-US" b="1" dirty="0"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b="1" dirty="0"/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4843574" y="2027414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 err="1"/>
              <a:t>Elim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527496" y="4076289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/>
              <a:t>Intro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8274" y="3802904"/>
            <a:ext cx="4067922" cy="892552"/>
            <a:chOff x="5098115" y="4082855"/>
            <a:chExt cx="4067922" cy="892552"/>
          </a:xfrm>
        </p:grpSpPr>
        <p:grpSp>
          <p:nvGrpSpPr>
            <p:cNvPr id="4" name="Group 3"/>
            <p:cNvGrpSpPr/>
            <p:nvPr/>
          </p:nvGrpSpPr>
          <p:grpSpPr>
            <a:xfrm>
              <a:off x="5417703" y="4082855"/>
              <a:ext cx="3748334" cy="892552"/>
              <a:chOff x="5153535" y="3721656"/>
              <a:chExt cx="3748334" cy="892552"/>
            </a:xfrm>
          </p:grpSpPr>
          <p:sp>
            <p:nvSpPr>
              <p:cNvPr id="21" name="TextBox 6"/>
              <p:cNvSpPr txBox="1">
                <a:spLocks noChangeArrowheads="1"/>
              </p:cNvSpPr>
              <p:nvPr/>
            </p:nvSpPr>
            <p:spPr bwMode="auto">
              <a:xfrm>
                <a:off x="5153535" y="3721656"/>
                <a:ext cx="3748334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algn="ctr" eaLnBrk="1" hangingPunct="1"/>
                <a:r>
                  <a:rPr lang="en-US" sz="28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x P(x)</a:t>
                </a:r>
              </a:p>
              <a:p>
                <a:pPr eaLnBrk="1" hangingPunct="1"/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∴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P(c)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for some </a:t>
                </a:r>
                <a:r>
                  <a:rPr lang="en-US" sz="2400" i="1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special**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c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5186193" y="4213652"/>
                <a:ext cx="366470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Rounded Rectangle 68"/>
            <p:cNvSpPr/>
            <p:nvPr/>
          </p:nvSpPr>
          <p:spPr>
            <a:xfrm>
              <a:off x="5098115" y="4278518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/>
              <a:r>
                <a:rPr lang="en-US" dirty="0" err="1"/>
                <a:t>Elim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sz="20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924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7" y="1221582"/>
            <a:ext cx="8229600" cy="73139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Show that 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</a:t>
            </a:r>
            <a:r>
              <a:rPr lang="en-US" sz="2800" dirty="0">
                <a:solidFill>
                  <a:srgbClr val="C00000"/>
                </a:solidFill>
              </a:rPr>
              <a:t> p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C00000"/>
                </a:solidFill>
              </a:rPr>
              <a:t> p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q</a:t>
            </a:r>
            <a:r>
              <a:rPr lang="en-US" sz="2800" dirty="0">
                <a:sym typeface="Symbol"/>
              </a:rPr>
              <a:t> and</a:t>
            </a:r>
            <a:r>
              <a:rPr lang="en-US" sz="2800" dirty="0">
                <a:solidFill>
                  <a:srgbClr val="C00000"/>
                </a:solidFill>
              </a:rPr>
              <a:t> (p </a:t>
            </a:r>
            <a:r>
              <a:rPr lang="en-US" sz="2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∧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q)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r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7286257" y="1909578"/>
            <a:ext cx="176362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A ;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 B</a:t>
            </a: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 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16334" y="1773460"/>
            <a:ext cx="5996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How To Start: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We have givens, find the ones that go 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together and use them.  Now, treat new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things as givens, and repeat.</a:t>
            </a: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7493927" y="3318200"/>
            <a:ext cx="13500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 B</a:t>
            </a:r>
            <a:r>
              <a:rPr lang="en-US" sz="3200" u="sng" dirty="0">
                <a:latin typeface="Calibri" pitchFamily="34" charset="0"/>
              </a:rPr>
              <a:t>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A, B</a:t>
            </a: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7347171" y="5257282"/>
            <a:ext cx="14927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A ; B  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sym typeface="Symbol" pitchFamily="18" charset="2"/>
              </a:rPr>
              <a:t> B </a:t>
            </a:r>
          </a:p>
        </p:txBody>
      </p:sp>
    </p:spTree>
    <p:extLst>
      <p:ext uri="{BB962C8B-B14F-4D97-AF65-F5344CB8AC3E}">
        <p14:creationId xmlns:p14="http://schemas.microsoft.com/office/powerpoint/2010/main" val="1227779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Predicate Logic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5416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Prove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(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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P(x))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 (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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72540" y="3139440"/>
                <a:ext cx="368197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5.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)</m:t>
                    </m:r>
                    <m:r>
                      <a:rPr 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/>
                      </a:rPr>
                      <m:t>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/>
                      </a:rPr>
                      <m:t> (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)	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  <a:latin typeface="Calibri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40" y="3139440"/>
                <a:ext cx="3681970" cy="2308324"/>
              </a:xfrm>
              <a:prstGeom prst="rect">
                <a:avLst/>
              </a:prstGeom>
              <a:blipFill>
                <a:blip r:embed="rId2"/>
                <a:stretch>
                  <a:fillRect l="-2405" r="-68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3" y="5006340"/>
            <a:ext cx="500657" cy="557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66238" y="4593515"/>
            <a:ext cx="3605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main connective is implication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so Direct Proof seems good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835854" y="91029"/>
            <a:ext cx="2249593" cy="1585234"/>
            <a:chOff x="6984353" y="213086"/>
            <a:chExt cx="1953907" cy="131409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213086"/>
              <a:ext cx="1824365" cy="72974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903508"/>
              <a:ext cx="1953907" cy="623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758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Predicate Logic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5416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Prove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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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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72540" y="3139440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Direct Proof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40" y="3139440"/>
                <a:ext cx="6027292" cy="2308324"/>
              </a:xfrm>
              <a:prstGeom prst="rect">
                <a:avLst/>
              </a:prstGeom>
              <a:blipFill>
                <a:blip r:embed="rId2"/>
                <a:stretch>
                  <a:fillRect l="-1684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1.1.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Assumption</a:t>
                </a: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1.5.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	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18" t="-1847" b="-4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657" y="4433598"/>
            <a:ext cx="500657" cy="557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52201" y="371584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We need an </a:t>
            </a:r>
            <a:r>
              <a:rPr lang="en-US" b="1" dirty="0">
                <a:solidFill>
                  <a:srgbClr val="7030A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we don’t have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so “intro</a:t>
            </a:r>
            <a:r>
              <a:rPr lang="en-US" b="1" dirty="0">
                <a:solidFill>
                  <a:srgbClr val="7030A0"/>
                </a:solidFill>
                <a:latin typeface="Cambria Math" panose="02040503050406030204" pitchFamily="18" charset="0"/>
                <a:sym typeface="Symbol" charset="0"/>
              </a:rPr>
              <a:t> 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 rule makes sense</a:t>
            </a:r>
            <a:r>
              <a:rPr lang="en-US" dirty="0">
                <a:solidFill>
                  <a:srgbClr val="003300"/>
                </a:solidFill>
                <a:latin typeface="Franklin Gothic Medium"/>
                <a:cs typeface="Franklin Gothic Medium"/>
              </a:rPr>
              <a:t>	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35854" y="91029"/>
            <a:ext cx="2249593" cy="1585234"/>
            <a:chOff x="6984353" y="213086"/>
            <a:chExt cx="1953907" cy="131409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213086"/>
              <a:ext cx="1824365" cy="72974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903508"/>
              <a:ext cx="1953907" cy="623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464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Predicate Logic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5416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Prove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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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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72540" y="3139440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Direct Proof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40" y="3139440"/>
                <a:ext cx="6027292" cy="2308324"/>
              </a:xfrm>
              <a:prstGeom prst="rect">
                <a:avLst/>
              </a:prstGeom>
              <a:blipFill>
                <a:blip r:embed="rId2"/>
                <a:stretch>
                  <a:fillRect l="-1684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1.1.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Assumption</a:t>
                </a: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1.5.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	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: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 </a:t>
                </a:r>
                <a:endParaRPr lang="en-US" sz="2400" b="1" dirty="0">
                  <a:solidFill>
                    <a:srgbClr val="FF0000"/>
                  </a:solidFill>
                  <a:latin typeface="Calibri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18" t="-20317" b="-25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546" y="4438585"/>
            <a:ext cx="500657" cy="557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52201" y="371584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We need an </a:t>
            </a:r>
            <a:r>
              <a:rPr lang="en-US" b="1" dirty="0">
                <a:solidFill>
                  <a:srgbClr val="7030A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we don’t have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so “intro</a:t>
            </a:r>
            <a:r>
              <a:rPr lang="en-US" b="1" dirty="0">
                <a:solidFill>
                  <a:srgbClr val="7030A0"/>
                </a:solidFill>
                <a:latin typeface="Cambria Math" panose="02040503050406030204" pitchFamily="18" charset="0"/>
                <a:sym typeface="Symbol" charset="0"/>
              </a:rPr>
              <a:t> 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 rule makes sense 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5854" y="4327092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That requires P(c)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some c. 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835854" y="91029"/>
            <a:ext cx="2249593" cy="1585234"/>
            <a:chOff x="6984353" y="213086"/>
            <a:chExt cx="1953907" cy="131409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213086"/>
              <a:ext cx="1824365" cy="72974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903508"/>
              <a:ext cx="1953907" cy="623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5947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Predicate Logic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5416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Prove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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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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72541" y="3135259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Direct Proof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41" y="3135259"/>
                <a:ext cx="6027292" cy="2308324"/>
              </a:xfrm>
              <a:prstGeom prst="rect">
                <a:avLst/>
              </a:prstGeom>
              <a:blipFill>
                <a:blip r:embed="rId2"/>
                <a:stretch>
                  <a:fillRect l="-1684" b="-5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1.1.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			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Assumption</a:t>
                </a: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1.2.	Let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𝒂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be an object.</a:t>
                </a: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					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1.5.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			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: </a:t>
                </a:r>
                <a:endParaRPr lang="en-US" sz="2400" b="1" dirty="0">
                  <a:solidFill>
                    <a:srgbClr val="FF0000"/>
                  </a:solidFill>
                  <a:latin typeface="Calibri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blipFill>
                <a:blip r:embed="rId3"/>
                <a:stretch>
                  <a:fillRect l="-1474" t="-1639" b="-4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6835854" y="91029"/>
            <a:ext cx="2249593" cy="1585234"/>
            <a:chOff x="6984353" y="213086"/>
            <a:chExt cx="1953907" cy="131409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213086"/>
              <a:ext cx="1824365" cy="72974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903508"/>
              <a:ext cx="1953907" cy="623671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45145CA-9128-AF44-8E1A-83F2A66A8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1813" y="4438585"/>
            <a:ext cx="500657" cy="5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0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Predicate Logic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5416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Prove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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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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72541" y="3135259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Direct Proof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41" y="3135259"/>
                <a:ext cx="6027292" cy="2308324"/>
              </a:xfrm>
              <a:prstGeom prst="rect">
                <a:avLst/>
              </a:prstGeom>
              <a:blipFill>
                <a:blip r:embed="rId2"/>
                <a:stretch>
                  <a:fillRect l="-1684" b="-5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1.1.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			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Assumption</a:t>
                </a: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1.2.	Let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𝒂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be an object.</a:t>
                </a: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					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1.4	.	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𝑷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𝒂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1.5.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			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: 1.4</a:t>
                </a:r>
                <a:endParaRPr lang="en-US" sz="2400" b="1" dirty="0">
                  <a:solidFill>
                    <a:srgbClr val="FF0000"/>
                  </a:solidFill>
                  <a:latin typeface="Calibri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blipFill>
                <a:blip r:embed="rId3"/>
                <a:stretch>
                  <a:fillRect l="-1474" t="-1639" b="-4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6835854" y="91029"/>
            <a:ext cx="2249593" cy="1585234"/>
            <a:chOff x="6984353" y="213086"/>
            <a:chExt cx="1953907" cy="131409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213086"/>
              <a:ext cx="1824365" cy="72974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903508"/>
              <a:ext cx="1953907" cy="623671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E3FBB4C-A618-4A4A-B580-762A73D9C6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4951" y="4030210"/>
            <a:ext cx="500657" cy="5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Predicate Logic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5416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Prove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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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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72541" y="3135259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Direct Proof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41" y="3135259"/>
                <a:ext cx="6027292" cy="2308324"/>
              </a:xfrm>
              <a:prstGeom prst="rect">
                <a:avLst/>
              </a:prstGeom>
              <a:blipFill>
                <a:blip r:embed="rId2"/>
                <a:stretch>
                  <a:fillRect l="-1684" b="-5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1.1.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			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Assumption</a:t>
                </a: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1.2.	Let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𝒂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be an object.</a:t>
                </a: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					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1.4	.	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𝑷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𝒂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					</a:t>
                </a:r>
                <a:r>
                  <a:rPr lang="en-US" sz="2400" dirty="0" err="1">
                    <a:latin typeface="Franklin Gothic Medium"/>
                    <a:cs typeface="Franklin Gothic Medium"/>
                  </a:rPr>
                  <a:t>Elim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1.1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1.5.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			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: 1.4</a:t>
                </a:r>
                <a:endParaRPr lang="en-US" sz="2400" b="1" dirty="0">
                  <a:solidFill>
                    <a:srgbClr val="FF0000"/>
                  </a:solidFill>
                  <a:latin typeface="Calibri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blipFill>
                <a:blip r:embed="rId3"/>
                <a:stretch>
                  <a:fillRect l="-1474" t="-1639" b="-4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6835854" y="91029"/>
            <a:ext cx="2249593" cy="1585234"/>
            <a:chOff x="6984353" y="213086"/>
            <a:chExt cx="1953907" cy="131409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213086"/>
              <a:ext cx="1824365" cy="72974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903508"/>
              <a:ext cx="1953907" cy="623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3230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Predicate Logic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5416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Prove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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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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59288" y="3531529"/>
                <a:ext cx="60272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Direct Proof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288" y="3531529"/>
                <a:ext cx="6027292" cy="1200329"/>
              </a:xfrm>
              <a:prstGeom prst="rect">
                <a:avLst/>
              </a:prstGeom>
              <a:blipFill>
                <a:blip r:embed="rId2"/>
                <a:stretch>
                  <a:fillRect l="-1684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93344" y="2638697"/>
                <a:ext cx="60272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1.1.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			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Assumption</a:t>
                </a:r>
              </a:p>
              <a:p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1.2.	Let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𝒂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be an object.</a:t>
                </a: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1.3.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𝑷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𝒂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				</a:t>
                </a:r>
                <a:r>
                  <a:rPr lang="en-US" sz="2400" dirty="0" err="1">
                    <a:latin typeface="Franklin Gothic Medium"/>
                    <a:cs typeface="Franklin Gothic Medium"/>
                  </a:rPr>
                  <a:t>Elim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1.1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1.4.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		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: 1.3</a:t>
                </a:r>
                <a:endParaRPr lang="en-US" sz="2400" b="1" dirty="0">
                  <a:solidFill>
                    <a:srgbClr val="FF0000"/>
                  </a:solidFill>
                  <a:latin typeface="Calibri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44" y="2638697"/>
                <a:ext cx="6027292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618" t="-29961" b="-38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826261" y="5048734"/>
            <a:ext cx="58734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Working forwards as well as backwards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: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In applying “Intro </a:t>
            </a:r>
            <a:r>
              <a:rPr lang="en-US" dirty="0">
                <a:solidFill>
                  <a:srgbClr val="7030A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 rule we didn’t know what expression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we might be able to prove P(c) for, so we worked forwards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to figure out what might work.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35854" y="91029"/>
            <a:ext cx="2249593" cy="1585234"/>
            <a:chOff x="6984353" y="213086"/>
            <a:chExt cx="1953907" cy="131409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213086"/>
              <a:ext cx="1824365" cy="72974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903508"/>
              <a:ext cx="1953907" cy="623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127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</a:t>
            </a:r>
          </a:p>
          <a:p>
            <a:pPr lvl="1"/>
            <a:r>
              <a:rPr lang="en-US" dirty="0"/>
              <a:t>Predicate logic inference rules</a:t>
            </a:r>
          </a:p>
          <a:p>
            <a:pPr lvl="2"/>
            <a:r>
              <a:rPr lang="en-US" dirty="0"/>
              <a:t>whole formulas only</a:t>
            </a:r>
          </a:p>
          <a:p>
            <a:pPr lvl="1"/>
            <a:r>
              <a:rPr lang="en-US" dirty="0"/>
              <a:t>Predicate logic equivalences (De Morgan’s)</a:t>
            </a:r>
          </a:p>
          <a:p>
            <a:pPr lvl="2"/>
            <a:r>
              <a:rPr lang="en-US" dirty="0"/>
              <a:t>even on </a:t>
            </a:r>
            <a:r>
              <a:rPr lang="en-US" dirty="0" err="1"/>
              <a:t>subformulas</a:t>
            </a:r>
            <a:endParaRPr lang="en-US" dirty="0"/>
          </a:p>
          <a:p>
            <a:pPr lvl="1"/>
            <a:r>
              <a:rPr lang="en-US" dirty="0"/>
              <a:t>Propositional logic inference rules</a:t>
            </a:r>
          </a:p>
          <a:p>
            <a:pPr lvl="2"/>
            <a:r>
              <a:rPr lang="en-US" dirty="0"/>
              <a:t> whole formulas only</a:t>
            </a:r>
          </a:p>
          <a:p>
            <a:pPr lvl="1"/>
            <a:r>
              <a:rPr lang="en-US" dirty="0"/>
              <a:t>Propositional logic equivalences</a:t>
            </a:r>
          </a:p>
          <a:p>
            <a:pPr lvl="2"/>
            <a:r>
              <a:rPr lang="en-US" dirty="0"/>
              <a:t>even on </a:t>
            </a:r>
            <a:r>
              <a:rPr lang="en-US" dirty="0" err="1"/>
              <a:t>subformulas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48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Predicate Logic Proofs with more content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ranklin Gothic Medium" pitchFamily="34" charset="0"/>
              </a:rPr>
              <a:t>In propositional logic we could just write down other propositional logic statements as “givens”</a:t>
            </a:r>
          </a:p>
          <a:p>
            <a:pPr lvl="2"/>
            <a:r>
              <a:rPr lang="en-US" sz="2000" dirty="0">
                <a:latin typeface="Franklin Gothic Medium" pitchFamily="34" charset="0"/>
              </a:rPr>
              <a:t>			</a:t>
            </a:r>
          </a:p>
          <a:p>
            <a:r>
              <a:rPr lang="en-US" sz="2800" dirty="0">
                <a:latin typeface="Franklin Gothic Medium" pitchFamily="34" charset="0"/>
              </a:rPr>
              <a:t>Here, we also want to be able to use domain knowledge so proofs are about something specific</a:t>
            </a:r>
          </a:p>
          <a:p>
            <a:endParaRPr lang="en-US" sz="400" dirty="0">
              <a:latin typeface="Franklin Gothic Medium" pitchFamily="34" charset="0"/>
            </a:endParaRPr>
          </a:p>
          <a:p>
            <a:r>
              <a:rPr lang="en-US" sz="2400" dirty="0">
                <a:latin typeface="Franklin Gothic Medium" pitchFamily="34" charset="0"/>
              </a:rPr>
              <a:t>Example:</a:t>
            </a:r>
          </a:p>
          <a:p>
            <a:endParaRPr lang="en-US" sz="2400" dirty="0"/>
          </a:p>
          <a:p>
            <a:r>
              <a:rPr lang="en-US" sz="2400" dirty="0"/>
              <a:t>Given the basic properties of arithmetic on integers, define: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80280" y="5009628"/>
            <a:ext cx="3721460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800" dirty="0"/>
                <a:t>Even(x) </a:t>
              </a:r>
              <a:r>
                <a:rPr lang="en-US" sz="28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800" dirty="0"/>
                <a:t> </a:t>
              </a:r>
              <a:r>
                <a:rPr lang="en-US" sz="28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8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8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8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800" dirty="0"/>
                <a:t>Odd(x) </a:t>
              </a:r>
              <a:r>
                <a:rPr lang="en-US" sz="28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800" dirty="0"/>
                <a:t> </a:t>
              </a:r>
              <a:r>
                <a:rPr lang="en-US" sz="28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8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8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800" dirty="0">
                  <a:ea typeface="ＭＳ Ｐゴシック" pitchFamily="-111" charset="-128"/>
                  <a:sym typeface="Symbol"/>
                </a:rPr>
                <a:t>y + 1)</a:t>
              </a:r>
              <a:endParaRPr lang="en-US" sz="28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80280" y="3738518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1046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Not so Odd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3188060" cy="106112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29640" y="2923847"/>
            <a:ext cx="4171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</a:t>
            </a:r>
            <a:r>
              <a:rPr lang="en-US" sz="2400" dirty="0">
                <a:solidFill>
                  <a:srgbClr val="C00000"/>
                </a:solidFill>
              </a:rPr>
              <a:t>Even(x)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9640" y="2497347"/>
            <a:ext cx="456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8059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3957" y="1221582"/>
                <a:ext cx="8229600" cy="731396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sz="2800" dirty="0"/>
                  <a:t>Show that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𝒓</m:t>
                    </m:r>
                  </m:oMath>
                </a14:m>
                <a:r>
                  <a:rPr lang="en-US" sz="2800" dirty="0"/>
                  <a:t> follows from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𝒑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→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sz="2800" dirty="0">
                    <a:sym typeface="Symbo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𝒑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∧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𝒒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→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𝒓</m:t>
                    </m:r>
                  </m:oMath>
                </a14:m>
                <a:endParaRPr lang="en-US" sz="2800" b="1" dirty="0">
                  <a:solidFill>
                    <a:srgbClr val="C00000"/>
                  </a:solidFill>
                  <a:sym typeface="Symbol"/>
                </a:endParaRPr>
              </a:p>
              <a:p>
                <a:pPr>
                  <a:defRPr/>
                </a:pPr>
                <a:endParaRPr lang="en-US" dirty="0">
                  <a:sym typeface="Symbol"/>
                </a:endParaRPr>
              </a:p>
              <a:p>
                <a:pPr marL="457200" lvl="1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957" y="1221582"/>
                <a:ext cx="8229600" cy="731396"/>
              </a:xfrm>
              <a:blipFill rotWithShape="0">
                <a:blip r:embed="rId2"/>
                <a:stretch>
                  <a:fillRect l="-1481" t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4972241" y="1824605"/>
              <a:ext cx="5169504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27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854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  <a:sym typeface="Symbol"/>
                            </a:rPr>
                            <a:t>Given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1, 2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Intro </a:t>
                          </a:r>
                          <a:r>
                            <a:rPr lang="en-US" sz="2800" u="none" dirty="0"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  <a:sym typeface="Symbol" pitchFamily="18" charset="2"/>
                            </a:rPr>
                            <a:t>: 1, 3</a:t>
                          </a:r>
                          <a:endParaRPr lang="en-US" sz="2800" b="0" u="none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5.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  <m: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sym typeface="Symbol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6.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4, 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3229417"/>
                  </p:ext>
                </p:extLst>
              </p:nvPr>
            </p:nvGraphicFramePr>
            <p:xfrm>
              <a:off x="4972241" y="1824605"/>
              <a:ext cx="5169504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27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88547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3452" t="-10588" r="-168683" b="-5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  <a:sym typeface="Symbol"/>
                            </a:rPr>
                            <a:t>Given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3452" t="-110588" r="-168683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3452" t="-208140" r="-168683" b="-3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</a:t>
                          </a:r>
                          <a:r>
                            <a:rPr lang="en-US" sz="2800" b="0" baseline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1, 2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4.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3452" t="-311765" r="-168683" b="-2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Intro </a:t>
                          </a:r>
                          <a:r>
                            <a:rPr lang="en-US" sz="2800" u="none" dirty="0" smtClean="0"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  <a:sym typeface="Symbol" pitchFamily="18" charset="2"/>
                            </a:rPr>
                            <a:t>: 1, 3</a:t>
                          </a:r>
                          <a:endParaRPr lang="en-US" sz="2800" b="0" u="none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5.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3452" t="-411765" r="-168683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6.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3452" t="-511765" r="-168683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4, 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Straight Connector 4"/>
          <p:cNvCxnSpPr/>
          <p:nvPr/>
        </p:nvCxnSpPr>
        <p:spPr>
          <a:xfrm>
            <a:off x="1045032" y="5100923"/>
            <a:ext cx="1538806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81249" y="4998993"/>
                <a:ext cx="4908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𝒒</m:t>
                      </m:r>
                    </m:oMath>
                  </m:oMathPara>
                </a14:m>
                <a:endParaRPr lang="en-US" sz="2800" b="1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49" y="4998993"/>
                <a:ext cx="4908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3512" y="5037433"/>
                <a:ext cx="8150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𝒑</m:t>
                    </m:r>
                  </m:oMath>
                </a14:m>
                <a:r>
                  <a:rPr lang="en-US" sz="2800" dirty="0"/>
                  <a:t>   </a:t>
                </a:r>
                <a:r>
                  <a:rPr lang="en-US" sz="2800" dirty="0">
                    <a:solidFill>
                      <a:srgbClr val="C00000"/>
                    </a:solidFill>
                  </a:rPr>
                  <a:t>;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12" y="5037433"/>
                <a:ext cx="815067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0465" r="-676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363512" y="5591133"/>
            <a:ext cx="2220326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46094" y="5542018"/>
                <a:ext cx="147185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𝒑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∧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𝒒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Franklin Gothic Medium" charset="0"/>
                          <a:cs typeface="Franklin Gothic Medium" charset="0"/>
                        </a:rPr>
                        <m:t>    ;</m:t>
                      </m:r>
                    </m:oMath>
                  </m:oMathPara>
                </a14:m>
                <a:endParaRPr lang="en-US" sz="2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94" y="5542018"/>
                <a:ext cx="147185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951588" y="5536588"/>
                <a:ext cx="17700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𝒑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∧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𝒒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𝒓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88" y="5536588"/>
                <a:ext cx="1770035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946094" y="6059808"/>
            <a:ext cx="3732955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601752" y="5977193"/>
                <a:ext cx="4667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𝒓</m:t>
                      </m:r>
                    </m:oMath>
                  </m:oMathPara>
                </a14:m>
                <a:endParaRPr lang="en-US" sz="2800" b="1" i="1" dirty="0">
                  <a:solidFill>
                    <a:srgbClr val="C00000"/>
                  </a:solidFill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52" y="5977193"/>
                <a:ext cx="46679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546451" y="4827959"/>
            <a:ext cx="615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MP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503925" y="5312706"/>
            <a:ext cx="1059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</a:rPr>
              <a:t>Intro </a:t>
            </a:r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  <a:sym typeface="Symbol" pitchFamily="18" charset="2"/>
              </a:rPr>
              <a:t>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596812" y="5798198"/>
            <a:ext cx="615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MP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5294" y="2550060"/>
            <a:ext cx="4221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Two visuals of the same proof.</a:t>
            </a:r>
          </a:p>
          <a:p>
            <a:r>
              <a:rPr lang="en-US" sz="24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We will use the top one, but if the bottom one helps you think about it, that’s great!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95170" y="4543267"/>
                <a:ext cx="23596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𝒑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  ;  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𝒑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𝒒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70" y="4543267"/>
                <a:ext cx="2359620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8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Not so Odd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3188060" cy="106112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29640" y="2923847"/>
            <a:ext cx="4171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</a:t>
            </a:r>
            <a:r>
              <a:rPr lang="en-US" sz="2400" dirty="0">
                <a:solidFill>
                  <a:srgbClr val="C00000"/>
                </a:solidFill>
              </a:rPr>
              <a:t>Even(x)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9640" y="2497347"/>
            <a:ext cx="456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04724" y="3698773"/>
                <a:ext cx="60272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	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 = 2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/>
                  </a:rPr>
                  <a:t>⋅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1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			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Algebra</a:t>
                </a:r>
              </a:p>
              <a:p>
                <a:pPr marL="457200" lvl="0" indent="-457200">
                  <a:buAutoNum type="arabicPeriod" startAt="2"/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	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 = 2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/>
                  </a:rPr>
                  <a:t>⋅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y)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Intro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457200" lvl="0" indent="-457200">
                  <a:buAutoNum type="arabicPeriod" startAt="2"/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solidFill>
                      <a:srgbClr val="C00000"/>
                    </a:solidFill>
                    <a:cs typeface="Franklin Gothic Medium"/>
                  </a:rPr>
                  <a:t>Even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(</a:t>
                </a:r>
                <a:r>
                  <a:rPr lang="en-US" sz="2400" b="1" dirty="0">
                    <a:solidFill>
                      <a:srgbClr val="C00000"/>
                    </a:solidFill>
                    <a:cs typeface="Franklin Gothic Medium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	Definition of 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Even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: 2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4.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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x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E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ven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x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Intro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: 3</a:t>
                </a:r>
                <a:endParaRPr lang="en-US" sz="2400" b="1" dirty="0">
                  <a:solidFill>
                    <a:srgbClr val="FF0000"/>
                  </a:solidFill>
                  <a:latin typeface="Calibri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24" y="3698773"/>
                <a:ext cx="6027292" cy="1569660"/>
              </a:xfrm>
              <a:prstGeom prst="rect">
                <a:avLst/>
              </a:prstGeom>
              <a:blipFill>
                <a:blip r:embed="rId2"/>
                <a:stretch>
                  <a:fillRect l="-1471" t="-24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542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Prime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5382620" cy="186884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</a:p>
            <a:p>
              <a:r>
                <a:rPr lang="en-US" sz="2400" dirty="0">
                  <a:ea typeface="ＭＳ Ｐゴシック" pitchFamily="-111" charset="-128"/>
                  <a:sym typeface="Symbol"/>
                </a:rPr>
                <a:t>Prime(x)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:= “x &gt; 1 and 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x≠a</a:t>
              </a:r>
              <a:r>
                <a:rPr lang="en-US" sz="2400" dirty="0" err="1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b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for 				  	  	all integers a, b with 1&lt;a&lt;x”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58160" y="3157323"/>
            <a:ext cx="541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prime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2D84C-E558-B246-AE70-C353444BD6C5}"/>
              </a:ext>
            </a:extLst>
          </p:cNvPr>
          <p:cNvSpPr txBox="1"/>
          <p:nvPr/>
        </p:nvSpPr>
        <p:spPr>
          <a:xfrm>
            <a:off x="825767" y="3525003"/>
            <a:ext cx="573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(</a:t>
            </a:r>
            <a:r>
              <a:rPr lang="en-US" sz="2400" dirty="0">
                <a:solidFill>
                  <a:srgbClr val="C00000"/>
                </a:solidFill>
              </a:rPr>
              <a:t>Even(x)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Prime(x))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494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Prime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5382620" cy="186884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</a:p>
            <a:p>
              <a:r>
                <a:rPr lang="en-US" sz="2400" dirty="0">
                  <a:ea typeface="ＭＳ Ｐゴシック" pitchFamily="-111" charset="-128"/>
                  <a:sym typeface="Symbol"/>
                </a:rPr>
                <a:t>Prime(x)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:= “x &gt; 1 and 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x≠a</a:t>
              </a:r>
              <a:r>
                <a:rPr lang="en-US" sz="2400" dirty="0" err="1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b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for 				  	  	all integers a, b with 1&lt;a&lt;x”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84732" y="3986668"/>
            <a:ext cx="7114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1.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sym typeface="Symbol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 = 2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⋅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1 </a:t>
            </a:r>
            <a:r>
              <a:rPr lang="en-US" sz="2400" dirty="0">
                <a:latin typeface="Franklin Gothic Medium"/>
                <a:cs typeface="Franklin Gothic Medium"/>
              </a:rPr>
              <a:t>						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Algebra</a:t>
            </a:r>
          </a:p>
          <a:p>
            <a:pPr marL="457200" lvl="0" indent="-457200">
              <a:buAutoNum type="arabicPeriod" startAt="2"/>
            </a:pPr>
            <a:r>
              <a:rPr lang="en-US" sz="2400" dirty="0">
                <a:latin typeface="Franklin Gothic Medium"/>
                <a:cs typeface="Franklin Gothic Medium"/>
              </a:rPr>
              <a:t>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y (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 = 2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⋅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y)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				</a:t>
            </a:r>
            <a:r>
              <a:rPr lang="en-US" sz="2400" dirty="0">
                <a:latin typeface="Franklin Gothic Medium"/>
                <a:cs typeface="Franklin Gothic Medium"/>
              </a:rPr>
              <a:t>Intro </a:t>
            </a:r>
            <a:r>
              <a:rPr lang="en-US" sz="2400" dirty="0">
                <a:solidFill>
                  <a:srgbClr val="0033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latin typeface="Franklin Gothic Medium" panose="020B0603020102020204" pitchFamily="34" charset="0"/>
                <a:sym typeface="Symbol" charset="0"/>
              </a:rPr>
              <a:t>: 1</a:t>
            </a:r>
          </a:p>
          <a:p>
            <a:pPr marL="457200" lvl="0" indent="-457200">
              <a:buAutoNum type="arabicPeriod" startAt="2"/>
            </a:pP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	</a:t>
            </a:r>
            <a:r>
              <a:rPr lang="en-US" sz="2400" dirty="0">
                <a:solidFill>
                  <a:srgbClr val="C00000"/>
                </a:solidFill>
                <a:cs typeface="Franklin Gothic Medium"/>
              </a:rPr>
              <a:t>Even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					Def of 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Even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: 3</a:t>
            </a:r>
          </a:p>
          <a:p>
            <a:pPr marL="457200" lvl="0" indent="-457200">
              <a:buAutoNum type="arabicPeriod" startAt="2"/>
            </a:pP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	</a:t>
            </a:r>
            <a:r>
              <a:rPr lang="en-US" sz="2400" dirty="0">
                <a:solidFill>
                  <a:srgbClr val="C00000"/>
                </a:solidFill>
                <a:cs typeface="Franklin Gothic Medium"/>
              </a:rPr>
              <a:t>Prime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)					</a:t>
            </a:r>
            <a:r>
              <a:rPr lang="en-US" sz="2400" dirty="0">
                <a:latin typeface="Franklin Gothic Medium"/>
                <a:cs typeface="Franklin Gothic Medium"/>
              </a:rPr>
              <a:t>Property of integers</a:t>
            </a:r>
            <a:endParaRPr lang="en-US" sz="2400" dirty="0">
              <a:solidFill>
                <a:prstClr val="black"/>
              </a:solidFill>
              <a:latin typeface="Franklin Gothic Medium"/>
              <a:cs typeface="Franklin Gothic Medium"/>
            </a:endParaRPr>
          </a:p>
          <a:p>
            <a:pPr marL="457200" lvl="0" indent="-457200">
              <a:buAutoNum type="arabicPeriod" startAt="2"/>
            </a:pP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	</a:t>
            </a:r>
            <a:r>
              <a:rPr lang="en-US" sz="2400" dirty="0">
                <a:solidFill>
                  <a:srgbClr val="C00000"/>
                </a:solidFill>
              </a:rPr>
              <a:t>Even(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		</a:t>
            </a:r>
            <a:r>
              <a:rPr lang="en-US" sz="2400" dirty="0">
                <a:latin typeface="Franklin Gothic Medium"/>
                <a:cs typeface="Franklin Gothic Medium"/>
              </a:rPr>
              <a:t>Intro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>
                <a:latin typeface="Franklin Gothic Medium" panose="020B0603020102020204" pitchFamily="34" charset="0"/>
                <a:sym typeface="Symbol"/>
              </a:rPr>
              <a:t>: 2, 4</a:t>
            </a:r>
            <a:endParaRPr lang="en-US" sz="2400" dirty="0">
              <a:latin typeface="Franklin Gothic Medium" panose="020B0603020102020204" pitchFamily="34" charset="0"/>
              <a:cs typeface="Franklin Gothic Medium"/>
            </a:endParaRPr>
          </a:p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6.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sym typeface="Symbol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(</a:t>
            </a:r>
            <a:r>
              <a:rPr lang="en-US" sz="2400" dirty="0">
                <a:solidFill>
                  <a:srgbClr val="C00000"/>
                </a:solidFill>
              </a:rPr>
              <a:t>Even(x)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Prime(x))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  <a:sym typeface="Symbol" charset="0"/>
              </a:rPr>
              <a:t>	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Intro</a:t>
            </a:r>
            <a:r>
              <a:rPr lang="en-US" sz="2400" dirty="0">
                <a:solidFill>
                  <a:srgbClr val="003300"/>
                </a:solidFill>
                <a:latin typeface="Franklin Gothic Medium" panose="020B0603020102020204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0033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003300"/>
                </a:solidFill>
                <a:latin typeface="Franklin Gothic Medium" panose="020B0603020102020204" pitchFamily="34" charset="0"/>
                <a:sym typeface="Symbol" charset="0"/>
              </a:rPr>
              <a:t>: 5</a:t>
            </a:r>
            <a:endParaRPr lang="en-US" sz="2400" b="1" dirty="0">
              <a:solidFill>
                <a:srgbClr val="FF0000"/>
              </a:solidFill>
              <a:latin typeface="Calibri" charset="0"/>
              <a:sym typeface="Symbo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8160" y="3157323"/>
            <a:ext cx="541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prime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5767" y="3525003"/>
            <a:ext cx="573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(</a:t>
            </a:r>
            <a:r>
              <a:rPr lang="en-US" sz="2400" dirty="0">
                <a:solidFill>
                  <a:srgbClr val="C00000"/>
                </a:solidFill>
              </a:rPr>
              <a:t>Even(x)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Prime(x))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804" y="6418103"/>
            <a:ext cx="891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* Later we will further break down “</a:t>
            </a:r>
            <a:r>
              <a:rPr lang="en-US" dirty="0">
                <a:solidFill>
                  <a:srgbClr val="7030A0"/>
                </a:solidFill>
                <a:cs typeface="Franklin Gothic Medium"/>
              </a:rPr>
              <a:t>Prime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 using quantifiers to prove statements like this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79662" y="5134853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0793379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Inference Rules for Quantifiers: First look</a:t>
            </a:r>
          </a:p>
        </p:txBody>
      </p:sp>
      <p:sp>
        <p:nvSpPr>
          <p:cNvPr id="10" name="TextBox 9"/>
          <p:cNvSpPr txBox="1"/>
          <p:nvPr>
            <p:custDataLst>
              <p:tags r:id="rId1"/>
            </p:custDataLst>
          </p:nvPr>
        </p:nvSpPr>
        <p:spPr>
          <a:xfrm>
            <a:off x="5441896" y="4862541"/>
            <a:ext cx="2073497" cy="3698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 in the domain of P </a:t>
            </a:r>
          </a:p>
        </p:txBody>
      </p:sp>
      <p:sp>
        <p:nvSpPr>
          <p:cNvPr id="17" name="TextBox 16"/>
          <p:cNvSpPr txBox="1"/>
          <p:nvPr>
            <p:custDataLst>
              <p:tags r:id="rId2"/>
            </p:custDataLst>
          </p:nvPr>
        </p:nvSpPr>
        <p:spPr>
          <a:xfrm>
            <a:off x="286103" y="5009077"/>
            <a:ext cx="3830825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** By special, we mean that c is a name for a value where P(c) is true. We can’t use anything else about</a:t>
            </a:r>
            <a:r>
              <a:rPr lang="en-US" dirty="0">
                <a:ea typeface="ＭＳ Ｐゴシック" pitchFamily="-111" charset="-128"/>
              </a:rPr>
              <a:t> that value, so c has to be a NEW name!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741581" y="1682991"/>
            <a:ext cx="2930802" cy="1015663"/>
            <a:chOff x="5153407" y="3721656"/>
            <a:chExt cx="2930802" cy="1015663"/>
          </a:xfrm>
        </p:grpSpPr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5153407" y="3721656"/>
              <a:ext cx="293080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3200" dirty="0">
                  <a:latin typeface="Calibri" charset="0"/>
                  <a:sym typeface="Symbol" charset="0"/>
                </a:rPr>
                <a:t>        </a:t>
              </a:r>
              <a:r>
                <a:rPr lang="en-US" sz="32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3200" dirty="0">
                  <a:latin typeface="Calibri" charset="0"/>
                  <a:sym typeface="Symbol" charset="0"/>
                </a:rPr>
                <a:t>x P(x)        </a:t>
              </a:r>
            </a:p>
            <a:p>
              <a:pPr eaLnBrk="1" hangingPunct="1"/>
              <a:r>
                <a:rPr lang="en-US" sz="2800" dirty="0">
                  <a:latin typeface="Calibri" charset="0"/>
                  <a:sym typeface="Symbol" charset="0"/>
                </a:rPr>
                <a:t>∴          </a:t>
              </a:r>
              <a:r>
                <a:rPr lang="en-US" sz="2800" dirty="0">
                  <a:latin typeface="Calibri" charset="0"/>
                </a:rPr>
                <a:t>P(a)  </a:t>
              </a:r>
              <a:r>
                <a:rPr lang="en-US" dirty="0">
                  <a:latin typeface="Calibri" charset="0"/>
                </a:rPr>
                <a:t>(</a:t>
              </a:r>
              <a:r>
                <a:rPr lang="en-US" dirty="0">
                  <a:latin typeface="Franklin Gothic Medium" pitchFamily="34" charset="0"/>
                </a:rPr>
                <a:t>for any </a:t>
              </a:r>
              <a:r>
                <a:rPr lang="en-US" dirty="0">
                  <a:latin typeface="Calibri" charset="0"/>
                </a:rPr>
                <a:t>a)</a:t>
              </a:r>
              <a:endParaRPr lang="en-US" dirty="0">
                <a:latin typeface="Calibri" charset="0"/>
                <a:sym typeface="Symbol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186193" y="4250228"/>
              <a:ext cx="2747609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221516" y="3856318"/>
            <a:ext cx="3922484" cy="877163"/>
            <a:chOff x="326775" y="4199526"/>
            <a:chExt cx="3922484" cy="877163"/>
          </a:xfrm>
        </p:grpSpPr>
        <p:sp>
          <p:nvSpPr>
            <p:cNvPr id="61" name="TextBox 6"/>
            <p:cNvSpPr txBox="1">
              <a:spLocks noChangeArrowheads="1"/>
            </p:cNvSpPr>
            <p:nvPr/>
          </p:nvSpPr>
          <p:spPr bwMode="auto">
            <a:xfrm>
              <a:off x="326775" y="4199526"/>
              <a:ext cx="3922484" cy="87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26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ja-JP" altLang="en-US" sz="2600" dirty="0">
                  <a:latin typeface="Calibri" charset="0"/>
                </a:rPr>
                <a:t>“</a:t>
              </a:r>
              <a:r>
                <a:rPr lang="en-US" sz="2600" dirty="0">
                  <a:latin typeface="Franklin Gothic Medium" pitchFamily="34" charset="0"/>
                </a:rPr>
                <a:t>Let</a:t>
              </a:r>
              <a:r>
                <a:rPr lang="en-US" sz="2600" dirty="0">
                  <a:latin typeface="Calibri" charset="0"/>
                </a:rPr>
                <a:t> a </a:t>
              </a:r>
              <a:r>
                <a:rPr lang="en-US" sz="2600" dirty="0">
                  <a:latin typeface="Franklin Gothic Medium" pitchFamily="34" charset="0"/>
                </a:rPr>
                <a:t>be arbitrary</a:t>
              </a:r>
              <a:r>
                <a:rPr lang="en-US" sz="2600" dirty="0">
                  <a:cs typeface="Arial" charset="0"/>
                </a:rPr>
                <a:t>*</a:t>
              </a:r>
              <a:r>
                <a:rPr lang="ja-JP" altLang="en-US" sz="2600" dirty="0">
                  <a:latin typeface="Calibri" charset="0"/>
                </a:rPr>
                <a:t>”</a:t>
              </a:r>
              <a:r>
                <a:rPr lang="en-US" sz="2600" dirty="0">
                  <a:latin typeface="Calibri" charset="0"/>
                </a:rPr>
                <a:t>...P(a)</a:t>
              </a:r>
              <a:endParaRPr lang="en-US" sz="2600" dirty="0">
                <a:latin typeface="Calibri" charset="0"/>
                <a:sym typeface="Symbol" charset="0"/>
              </a:endParaRPr>
            </a:p>
            <a:p>
              <a:pPr eaLnBrk="1" hangingPunct="1"/>
              <a:r>
                <a:rPr lang="en-US" sz="2800" dirty="0">
                  <a:latin typeface="Franklin Gothic Medium" charset="0"/>
                  <a:ea typeface="Franklin Gothic Medium" charset="0"/>
                  <a:cs typeface="Franklin Gothic Medium" charset="0"/>
                  <a:sym typeface="Symbol" charset="0"/>
                </a:rPr>
                <a:t>      ∴        </a:t>
              </a:r>
              <a:r>
                <a:rPr lang="en-US" sz="28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2800" dirty="0">
                  <a:latin typeface="Calibri" charset="0"/>
                  <a:sym typeface="Symbol" charset="0"/>
                </a:rPr>
                <a:t>x P(x)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524798" y="4638108"/>
              <a:ext cx="3664703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27492" y="1682991"/>
            <a:ext cx="3662009" cy="1077218"/>
            <a:chOff x="110632" y="1698380"/>
            <a:chExt cx="3662009" cy="1077218"/>
          </a:xfrm>
        </p:grpSpPr>
        <p:grpSp>
          <p:nvGrpSpPr>
            <p:cNvPr id="36" name="Group 35"/>
            <p:cNvGrpSpPr/>
            <p:nvPr/>
          </p:nvGrpSpPr>
          <p:grpSpPr>
            <a:xfrm>
              <a:off x="910493" y="1698380"/>
              <a:ext cx="2862148" cy="1077218"/>
              <a:chOff x="5071654" y="3721656"/>
              <a:chExt cx="2862148" cy="1077218"/>
            </a:xfrm>
          </p:grpSpPr>
          <p:sp>
            <p:nvSpPr>
              <p:cNvPr id="40" name="TextBox 6"/>
              <p:cNvSpPr txBox="1">
                <a:spLocks noChangeArrowheads="1"/>
              </p:cNvSpPr>
              <p:nvPr/>
            </p:nvSpPr>
            <p:spPr bwMode="auto">
              <a:xfrm>
                <a:off x="5071654" y="3721656"/>
                <a:ext cx="284225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/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  P(c) for some c</a:t>
                </a:r>
                <a:endParaRPr lang="en-US" sz="3200" dirty="0">
                  <a:latin typeface="Calibri" charset="0"/>
                  <a:ea typeface="Calibri" charset="0"/>
                  <a:cs typeface="Calibri" charset="0"/>
                  <a:sym typeface="Symbol" pitchFamily="18" charset="2"/>
                </a:endParaRPr>
              </a:p>
              <a:p>
                <a:pPr eaLnBrk="1" hangingPunct="1"/>
                <a:r>
                  <a:rPr lang="en-US" sz="3200" dirty="0">
                    <a:latin typeface="Calibri" charset="0"/>
                    <a:sym typeface="Symbol" charset="0"/>
                  </a:rPr>
                  <a:t>     ∴     </a:t>
                </a:r>
                <a:r>
                  <a:rPr lang="en-US" sz="32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3200" dirty="0">
                    <a:latin typeface="Calibri" charset="0"/>
                    <a:sym typeface="Symbol" charset="0"/>
                  </a:rPr>
                  <a:t>x P(x)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5186193" y="4250228"/>
                <a:ext cx="2747609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ounded Rectangle 45"/>
            <p:cNvSpPr/>
            <p:nvPr/>
          </p:nvSpPr>
          <p:spPr>
            <a:xfrm>
              <a:off x="110632" y="2088822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Intro </a:t>
              </a:r>
              <a:r>
                <a:rPr lang="en-US" b="1" dirty="0"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b="1" dirty="0"/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4843574" y="2027414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 err="1"/>
              <a:t>Elim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527496" y="4076289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/>
              <a:t>Intro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8274" y="3802904"/>
            <a:ext cx="4067922" cy="892552"/>
            <a:chOff x="5098115" y="4082855"/>
            <a:chExt cx="4067922" cy="892552"/>
          </a:xfrm>
        </p:grpSpPr>
        <p:grpSp>
          <p:nvGrpSpPr>
            <p:cNvPr id="4" name="Group 3"/>
            <p:cNvGrpSpPr/>
            <p:nvPr/>
          </p:nvGrpSpPr>
          <p:grpSpPr>
            <a:xfrm>
              <a:off x="5417703" y="4082855"/>
              <a:ext cx="3748334" cy="892552"/>
              <a:chOff x="5153535" y="3721656"/>
              <a:chExt cx="3748334" cy="892552"/>
            </a:xfrm>
          </p:grpSpPr>
          <p:sp>
            <p:nvSpPr>
              <p:cNvPr id="21" name="TextBox 6"/>
              <p:cNvSpPr txBox="1">
                <a:spLocks noChangeArrowheads="1"/>
              </p:cNvSpPr>
              <p:nvPr/>
            </p:nvSpPr>
            <p:spPr bwMode="auto">
              <a:xfrm>
                <a:off x="5153535" y="3721656"/>
                <a:ext cx="3748334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algn="ctr" eaLnBrk="1" hangingPunct="1"/>
                <a:r>
                  <a:rPr lang="en-US" sz="28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x P(x)</a:t>
                </a:r>
              </a:p>
              <a:p>
                <a:pPr eaLnBrk="1" hangingPunct="1"/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∴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P(c)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for some </a:t>
                </a:r>
                <a:r>
                  <a:rPr lang="en-US" sz="2400" i="1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special**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c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5186193" y="4213652"/>
                <a:ext cx="366470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Rounded Rectangle 68"/>
            <p:cNvSpPr/>
            <p:nvPr/>
          </p:nvSpPr>
          <p:spPr>
            <a:xfrm>
              <a:off x="5098115" y="4278518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/>
              <a:r>
                <a:rPr lang="en-US" dirty="0" err="1"/>
                <a:t>Elim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sz="20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299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2444" y="3027926"/>
            <a:ext cx="78429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</a:rPr>
              <a:t> </a:t>
            </a:r>
          </a:p>
          <a:p>
            <a:pPr lvl="2"/>
            <a:endParaRPr lang="en-US" sz="2400" dirty="0">
              <a:sym typeface="Symbol" charset="0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ea typeface="ＭＳ Ｐゴシック" pitchFamily="-111" charset="-128"/>
              <a:sym typeface="Symbol"/>
            </a:endParaRPr>
          </a:p>
          <a:p>
            <a:pPr lvl="2"/>
            <a:endParaRPr lang="en-US" sz="2400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  <a:latin typeface="Franklin Gothic Medium" panose="020B0603020102020204" pitchFamily="34" charset="0"/>
                <a:ea typeface="Cambria Math"/>
                <a:cs typeface="Arial" pitchFamily="34" charset="0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 </a:t>
            </a:r>
            <a:r>
              <a:rPr lang="en-US" sz="2400" dirty="0">
                <a:cs typeface="Arial" pitchFamily="34" charset="0"/>
                <a:sym typeface="Symbol" charset="0"/>
              </a:rPr>
              <a:t>	</a:t>
            </a:r>
          </a:p>
          <a:p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3.   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x (Even(x)Even(x</a:t>
            </a:r>
            <a:r>
              <a:rPr lang="en-US" sz="2400" baseline="300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))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922" y="5969847"/>
            <a:ext cx="500657" cy="5577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1" idx="0"/>
              <a:endCxn id="11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7424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2444" y="3027926"/>
            <a:ext cx="78429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 Let 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dirty="0">
                <a:latin typeface="Franklin Gothic Medium" panose="020B0603020102020204" pitchFamily="34" charset="0"/>
              </a:rPr>
              <a:t> be an arbitrary integer</a:t>
            </a:r>
          </a:p>
          <a:p>
            <a:pPr lvl="2"/>
            <a:endParaRPr lang="en-US" sz="2400" dirty="0">
              <a:sym typeface="Symbol" charset="0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  <a:latin typeface="Franklin Gothic Medium" panose="020B0603020102020204" pitchFamily="34" charset="0"/>
                <a:ea typeface="Cambria Math"/>
                <a:cs typeface="Arial" pitchFamily="34" charset="0"/>
              </a:rPr>
              <a:t> </a:t>
            </a:r>
          </a:p>
          <a:p>
            <a:pPr lvl="2"/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2.   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Even(</a:t>
            </a:r>
            <a:r>
              <a:rPr lang="en-US" sz="2400" b="1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)Even(</a:t>
            </a:r>
            <a:r>
              <a:rPr lang="en-US" sz="2400" b="1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a</a:t>
            </a:r>
            <a:r>
              <a:rPr lang="en-US" sz="2400" baseline="300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cs typeface="Arial" pitchFamily="34" charset="0"/>
                <a:sym typeface="Symbol" charset="0"/>
              </a:rPr>
              <a:t>	</a:t>
            </a:r>
          </a:p>
          <a:p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3.  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(Even(x)Even(x</a:t>
            </a:r>
            <a:r>
              <a:rPr lang="en-US" sz="2400" baseline="300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))         </a:t>
            </a:r>
            <a:r>
              <a:rPr lang="en-US" sz="2400" dirty="0">
                <a:cs typeface="Arial" pitchFamily="34" charset="0"/>
                <a:sym typeface="Symbol" charset="0"/>
              </a:rPr>
              <a:t>Intro </a:t>
            </a:r>
            <a:r>
              <a:rPr lang="en-US" sz="2400" dirty="0">
                <a:sym typeface="Symbol" charset="0"/>
              </a:rPr>
              <a:t>: 1,2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657" y="5497406"/>
            <a:ext cx="500657" cy="5577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8637FB9-0ADC-A640-B807-1D52812F80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0792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endParaRPr lang="en-US" sz="2400" dirty="0">
                  <a:latin typeface="Franklin Gothic Medium" panose="020B0603020102020204" pitchFamily="34" charset="0"/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 Even(</a:t>
                </a:r>
                <a:r>
                  <a:rPr lang="en-US" sz="2400" b="1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 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pPr lvl="0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785652"/>
              </a:xfrm>
              <a:prstGeom prst="rect">
                <a:avLst/>
              </a:prstGeom>
              <a:blipFill>
                <a:blip r:embed="rId3"/>
                <a:stretch>
                  <a:fillRect l="-1292" t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657" y="5158740"/>
            <a:ext cx="500657" cy="5577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CB2F797-B159-6649-8B7E-6B1C80F52CB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436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prstClr val="black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 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     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922" y="4815840"/>
            <a:ext cx="500657" cy="5577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7A29844-6547-6C49-A42B-5572DD447C5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54118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 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 = 2y)	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Intro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498" y="4882593"/>
            <a:ext cx="370697" cy="4129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39910" y="4765913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Need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b="1" dirty="0">
                <a:solidFill>
                  <a:srgbClr val="C00000"/>
                </a:solidFill>
                <a:ea typeface="Cambria Math"/>
                <a:cs typeface="Arial" pitchFamily="34" charset="0"/>
              </a:rPr>
              <a:t>a</a:t>
            </a:r>
            <a:r>
              <a:rPr lang="en-US" b="1" baseline="30000" dirty="0">
                <a:solidFill>
                  <a:srgbClr val="7030A0"/>
                </a:solidFill>
                <a:ea typeface="Cambria Math"/>
                <a:cs typeface="Arial" pitchFamily="34" charset="0"/>
              </a:rPr>
              <a:t>2</a:t>
            </a:r>
            <a:r>
              <a:rPr lang="en-US" dirty="0">
                <a:solidFill>
                  <a:srgbClr val="7030A0"/>
                </a:solidFill>
                <a:ea typeface="Cambria Math"/>
                <a:cs typeface="Arial" pitchFamily="34" charset="0"/>
              </a:rPr>
              <a:t> = 2</a:t>
            </a:r>
            <a:r>
              <a:rPr lang="en-US" b="1" dirty="0">
                <a:solidFill>
                  <a:srgbClr val="7030A0"/>
                </a:solidFill>
                <a:ea typeface="Cambria Math"/>
                <a:cs typeface="Arial" pitchFamily="34" charset="0"/>
              </a:rPr>
              <a:t>c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some 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c</a:t>
            </a:r>
            <a:endParaRPr lang="en-US" dirty="0">
              <a:solidFill>
                <a:srgbClr val="003300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8" name="Rounded Rectangle 17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8" idx="0"/>
              <a:endCxn id="18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B716804-30FD-934C-8612-A3AEF60946C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873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2.3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 = 2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 = 2y)	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Intro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435" y="4882593"/>
            <a:ext cx="370697" cy="4129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9910" y="4765913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Need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b="1" dirty="0">
                <a:solidFill>
                  <a:srgbClr val="C00000"/>
                </a:solidFill>
                <a:ea typeface="Cambria Math"/>
                <a:cs typeface="Arial" pitchFamily="34" charset="0"/>
              </a:rPr>
              <a:t>a</a:t>
            </a:r>
            <a:r>
              <a:rPr lang="en-US" b="1" baseline="30000" dirty="0">
                <a:solidFill>
                  <a:srgbClr val="7030A0"/>
                </a:solidFill>
                <a:ea typeface="Cambria Math"/>
                <a:cs typeface="Arial" pitchFamily="34" charset="0"/>
              </a:rPr>
              <a:t>2</a:t>
            </a:r>
            <a:r>
              <a:rPr lang="en-US" dirty="0">
                <a:solidFill>
                  <a:srgbClr val="7030A0"/>
                </a:solidFill>
                <a:ea typeface="Cambria Math"/>
                <a:cs typeface="Arial" pitchFamily="34" charset="0"/>
              </a:rPr>
              <a:t> = 2</a:t>
            </a:r>
            <a:r>
              <a:rPr lang="en-US" b="1" dirty="0">
                <a:solidFill>
                  <a:srgbClr val="7030A0"/>
                </a:solidFill>
                <a:ea typeface="Cambria Math"/>
                <a:cs typeface="Arial" pitchFamily="34" charset="0"/>
              </a:rPr>
              <a:t>c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some 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c</a:t>
            </a:r>
            <a:endParaRPr lang="en-US" dirty="0">
              <a:solidFill>
                <a:srgbClr val="003300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8" name="Rounded Rectangle 17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8" idx="0"/>
              <a:endCxn id="18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A9F6E06-B549-A348-BBD9-DFF06BB9595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546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2956820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2956820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100000" r="-199259" b="-7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0000" r="-199259" b="-6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300000" r="-199259" b="-5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797561" r="-199259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156" y="5669115"/>
            <a:ext cx="743776" cy="7559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63590" y="5801126"/>
            <a:ext cx="2913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5923"/>
                </a:solidFill>
                <a:latin typeface="Franklin Gothic Medium"/>
                <a:cs typeface="Franklin Gothic Medium"/>
              </a:rPr>
              <a:t>Idea: Work backwards!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7923" y="2233242"/>
            <a:ext cx="3509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5923"/>
                </a:solidFill>
                <a:latin typeface="Franklin Gothic Medium"/>
                <a:cs typeface="Franklin Gothic Medium"/>
              </a:rPr>
              <a:t>First: Write down givens and goal</a:t>
            </a:r>
          </a:p>
        </p:txBody>
      </p:sp>
    </p:spTree>
    <p:extLst>
      <p:ext uri="{BB962C8B-B14F-4D97-AF65-F5344CB8AC3E}">
        <p14:creationId xmlns:p14="http://schemas.microsoft.com/office/powerpoint/2010/main" val="785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2.3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</a:rPr>
                  <a:t>= 2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2.4   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= 4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 = 2(2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     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Algebra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Intro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772993" y="4806539"/>
            <a:ext cx="2283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Used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b="1" dirty="0">
                <a:solidFill>
                  <a:srgbClr val="C00000"/>
                </a:solidFill>
                <a:ea typeface="Cambria Math"/>
                <a:cs typeface="Arial" pitchFamily="34" charset="0"/>
              </a:rPr>
              <a:t>a</a:t>
            </a:r>
            <a:r>
              <a:rPr lang="en-US" baseline="30000" dirty="0">
                <a:solidFill>
                  <a:srgbClr val="7030A0"/>
                </a:solidFill>
                <a:ea typeface="Cambria Math"/>
                <a:cs typeface="Arial" pitchFamily="34" charset="0"/>
              </a:rPr>
              <a:t>2</a:t>
            </a:r>
            <a:r>
              <a:rPr lang="en-US" dirty="0">
                <a:solidFill>
                  <a:srgbClr val="7030A0"/>
                </a:solidFill>
                <a:ea typeface="Cambria Math"/>
                <a:cs typeface="Arial" pitchFamily="34" charset="0"/>
              </a:rPr>
              <a:t> = 2</a:t>
            </a:r>
            <a:r>
              <a:rPr lang="en-US" b="1" dirty="0">
                <a:solidFill>
                  <a:srgbClr val="7030A0"/>
                </a:solidFill>
                <a:ea typeface="Cambria Math"/>
                <a:cs typeface="Arial" pitchFamily="34" charset="0"/>
              </a:rPr>
              <a:t>c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for c</a:t>
            </a:r>
            <a:r>
              <a:rPr lang="en-US" dirty="0">
                <a:solidFill>
                  <a:srgbClr val="7030A0"/>
                </a:solidFill>
                <a:cs typeface="Franklin Gothic Medium"/>
              </a:rPr>
              <a:t>=</a:t>
            </a:r>
            <a:r>
              <a:rPr lang="en-US" dirty="0">
                <a:solidFill>
                  <a:srgbClr val="00B05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b="1" dirty="0">
                <a:solidFill>
                  <a:srgbClr val="00B05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baseline="30000" dirty="0">
                <a:solidFill>
                  <a:srgbClr val="00B050"/>
                </a:solidFill>
                <a:ea typeface="ＭＳ Ｐゴシック" pitchFamily="-111" charset="-128"/>
                <a:sym typeface="Symbol"/>
              </a:rPr>
              <a:t>2</a:t>
            </a:r>
            <a:endParaRPr lang="en-US" sz="1200" dirty="0">
              <a:solidFill>
                <a:srgbClr val="00B050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28CB206-7D10-7B49-8DA7-EB524918BB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457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  <a:ea typeface="+mn-ea"/>
              </a:rPr>
              <a:t>These rules need more caveats…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44" y="1211679"/>
            <a:ext cx="7603803" cy="1325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7200" y="858197"/>
            <a:ext cx="640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There are extra conditions on using these rules: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532" y="2880736"/>
            <a:ext cx="882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Over integer domain: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but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yx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False</a:t>
            </a:r>
            <a:endParaRPr lang="en-US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006600" y="3409473"/>
            <a:ext cx="7028948" cy="2749699"/>
            <a:chOff x="2006600" y="3524101"/>
            <a:chExt cx="7028948" cy="2749699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625" y="3547184"/>
              <a:ext cx="6900923" cy="2655413"/>
              <a:chOff x="2210825" y="3442414"/>
              <a:chExt cx="6900923" cy="26554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10825" y="3789503"/>
                <a:ext cx="6900923" cy="23083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	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		   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Given</a:t>
                </a: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 </a:t>
                </a:r>
                <a:r>
                  <a:rPr lang="en-US" sz="2400" dirty="0"/>
                  <a:t>	          </a:t>
                </a:r>
                <a:r>
                  <a:rPr lang="en-US" sz="2400" dirty="0" err="1"/>
                  <a:t>Elim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x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x)                 Intro </a:t>
                </a:r>
                <a:r>
                  <a:rPr lang="en-US" sz="2400" dirty="0">
                    <a:solidFill>
                      <a:srgbClr val="0070C0"/>
                    </a:solidFill>
                    <a:sym typeface="Symbol" charset="0"/>
                  </a:rPr>
                  <a:t>: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sym typeface="Symbol" charset="0"/>
                  </a:rPr>
                  <a:t>2,4</a:t>
                </a:r>
                <a:endParaRPr lang="en-US" sz="2400" dirty="0">
                  <a:solidFill>
                    <a:srgbClr val="0070C0"/>
                  </a:solidFill>
                  <a:latin typeface="Franklin Gothic Medium" panose="020B0603020102020204" pitchFamily="34" charset="0"/>
                  <a:cs typeface="Arial" pitchFamily="34" charset="0"/>
                  <a:sym typeface="Symbol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yx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b="1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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5</a:t>
                </a:r>
                <a:endParaRPr lang="en-US" sz="2400" dirty="0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10825" y="3442414"/>
                <a:ext cx="207832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BAD “PROOF”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006600" y="3524101"/>
              <a:ext cx="7028948" cy="2749699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106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</a:rPr>
              <a:t>These rules need more caveats…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44" y="1211679"/>
            <a:ext cx="7603803" cy="1325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7200" y="858197"/>
            <a:ext cx="640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There are extra conditions on using these rules: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532" y="2880736"/>
            <a:ext cx="882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Over integer domain: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but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yx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False</a:t>
            </a:r>
            <a:endParaRPr lang="en-US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006600" y="3409473"/>
            <a:ext cx="7028948" cy="2749699"/>
            <a:chOff x="2006600" y="3524101"/>
            <a:chExt cx="7028948" cy="2749699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625" y="3547184"/>
              <a:ext cx="6900923" cy="2655413"/>
              <a:chOff x="2210825" y="3442414"/>
              <a:chExt cx="6900923" cy="26554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10825" y="3789503"/>
                <a:ext cx="6900923" cy="23083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	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		   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Given</a:t>
                </a: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 </a:t>
                </a:r>
                <a:r>
                  <a:rPr lang="en-US" sz="2400" dirty="0"/>
                  <a:t>	          </a:t>
                </a:r>
                <a:r>
                  <a:rPr lang="en-US" sz="2400" dirty="0" err="1"/>
                  <a:t>Elim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x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x)                 Intro </a:t>
                </a:r>
                <a:r>
                  <a:rPr lang="en-US" sz="2400" dirty="0">
                    <a:solidFill>
                      <a:srgbClr val="0070C0"/>
                    </a:solidFill>
                    <a:sym typeface="Symbol" charset="0"/>
                  </a:rPr>
                  <a:t>: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sym typeface="Symbol" charset="0"/>
                  </a:rPr>
                  <a:t>2,4</a:t>
                </a:r>
                <a:endParaRPr lang="en-US" sz="2400" dirty="0">
                  <a:solidFill>
                    <a:srgbClr val="0070C0"/>
                  </a:solidFill>
                  <a:latin typeface="Franklin Gothic Medium" panose="020B0603020102020204" pitchFamily="34" charset="0"/>
                  <a:cs typeface="Arial" pitchFamily="34" charset="0"/>
                  <a:sym typeface="Symbol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yx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b="1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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5</a:t>
                </a:r>
                <a:endParaRPr lang="en-US" sz="2400" dirty="0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10825" y="3442414"/>
                <a:ext cx="20029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BAD “PROOF”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006600" y="3524101"/>
              <a:ext cx="7028948" cy="2749699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50827" y="6275428"/>
            <a:ext cx="895809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Can’t get rid of</a:t>
            </a:r>
            <a:r>
              <a:rPr lang="en-US" sz="22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 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since another name in the same line, </a:t>
            </a:r>
            <a:r>
              <a:rPr lang="en-US" sz="2200" b="1" dirty="0">
                <a:solidFill>
                  <a:srgbClr val="00B050"/>
                </a:solidFill>
                <a:cs typeface="Franklin Gothic Medium"/>
              </a:rPr>
              <a:t>b</a:t>
            </a:r>
            <a:r>
              <a:rPr lang="en-US" sz="2200" dirty="0">
                <a:solidFill>
                  <a:srgbClr val="7030A0"/>
                </a:solidFill>
                <a:latin typeface="Franklin Gothic Medium" panose="020B0603020102020204" pitchFamily="34" charset="0"/>
                <a:cs typeface="Franklin Gothic Medium"/>
              </a:rPr>
              <a:t>,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depends on it!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 </a:t>
            </a:r>
          </a:p>
        </p:txBody>
      </p:sp>
      <p:sp>
        <p:nvSpPr>
          <p:cNvPr id="31" name="Freeform 30"/>
          <p:cNvSpPr/>
          <p:nvPr/>
        </p:nvSpPr>
        <p:spPr>
          <a:xfrm>
            <a:off x="497942" y="5477933"/>
            <a:ext cx="1627191" cy="804334"/>
          </a:xfrm>
          <a:custGeom>
            <a:avLst/>
            <a:gdLst>
              <a:gd name="connsiteX0" fmla="*/ 26991 w 1627191"/>
              <a:gd name="connsiteY0" fmla="*/ 804334 h 804334"/>
              <a:gd name="connsiteX1" fmla="*/ 10058 w 1627191"/>
              <a:gd name="connsiteY1" fmla="*/ 635000 h 804334"/>
              <a:gd name="connsiteX2" fmla="*/ 162458 w 1627191"/>
              <a:gd name="connsiteY2" fmla="*/ 406400 h 804334"/>
              <a:gd name="connsiteX3" fmla="*/ 636591 w 1627191"/>
              <a:gd name="connsiteY3" fmla="*/ 110067 h 804334"/>
              <a:gd name="connsiteX4" fmla="*/ 1627191 w 1627191"/>
              <a:gd name="connsiteY4" fmla="*/ 0 h 80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191" h="804334">
                <a:moveTo>
                  <a:pt x="26991" y="804334"/>
                </a:moveTo>
                <a:cubicBezTo>
                  <a:pt x="7235" y="752828"/>
                  <a:pt x="-12520" y="701322"/>
                  <a:pt x="10058" y="635000"/>
                </a:cubicBezTo>
                <a:cubicBezTo>
                  <a:pt x="32636" y="568678"/>
                  <a:pt x="58036" y="493889"/>
                  <a:pt x="162458" y="406400"/>
                </a:cubicBezTo>
                <a:cubicBezTo>
                  <a:pt x="266880" y="318911"/>
                  <a:pt x="392469" y="177800"/>
                  <a:pt x="636591" y="110067"/>
                </a:cubicBezTo>
                <a:cubicBezTo>
                  <a:pt x="880713" y="42334"/>
                  <a:pt x="1253952" y="21167"/>
                  <a:pt x="162719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479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80" y="1207679"/>
            <a:ext cx="7608467" cy="157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</a:rPr>
              <a:t>These rules need more caveats…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858197"/>
            <a:ext cx="640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There are extra conditions on using these rules: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532" y="2880736"/>
            <a:ext cx="882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Over integer domain: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but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yx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False</a:t>
            </a:r>
            <a:endParaRPr lang="en-US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006600" y="3409473"/>
            <a:ext cx="7028948" cy="2749699"/>
            <a:chOff x="2006600" y="3524101"/>
            <a:chExt cx="7028948" cy="2749699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625" y="3547184"/>
              <a:ext cx="6900923" cy="2655413"/>
              <a:chOff x="2210825" y="3442414"/>
              <a:chExt cx="6900923" cy="26554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10825" y="3789503"/>
                <a:ext cx="6900923" cy="23083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	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		   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Given</a:t>
                </a: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 </a:t>
                </a:r>
                <a:r>
                  <a:rPr lang="en-US" sz="2400" dirty="0"/>
                  <a:t>	          </a:t>
                </a:r>
                <a:r>
                  <a:rPr lang="en-US" sz="2400" dirty="0" err="1"/>
                  <a:t>Elim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 special depends on 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x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x)                 Intro </a:t>
                </a:r>
                <a:r>
                  <a:rPr lang="en-US" sz="2400" dirty="0">
                    <a:solidFill>
                      <a:srgbClr val="0070C0"/>
                    </a:solidFill>
                    <a:sym typeface="Symbol" charset="0"/>
                  </a:rPr>
                  <a:t>: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sym typeface="Symbol" charset="0"/>
                  </a:rPr>
                  <a:t>2,4</a:t>
                </a:r>
                <a:endParaRPr lang="en-US" sz="2400" dirty="0">
                  <a:solidFill>
                    <a:srgbClr val="0070C0"/>
                  </a:solidFill>
                  <a:latin typeface="Franklin Gothic Medium" panose="020B0603020102020204" pitchFamily="34" charset="0"/>
                  <a:cs typeface="Arial" pitchFamily="34" charset="0"/>
                  <a:sym typeface="Symbol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yx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b="1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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5</a:t>
                </a:r>
                <a:endParaRPr lang="en-US" sz="2400" dirty="0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10825" y="3442414"/>
                <a:ext cx="20029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BAD “PROOF”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006600" y="3524101"/>
              <a:ext cx="7028948" cy="2749699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50827" y="6275428"/>
            <a:ext cx="90238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Can’t get rid of</a:t>
            </a:r>
            <a:r>
              <a:rPr lang="en-US" sz="22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 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since another name in the same line, </a:t>
            </a:r>
            <a:r>
              <a:rPr lang="en-US" sz="2200" b="1" dirty="0">
                <a:solidFill>
                  <a:srgbClr val="00B050"/>
                </a:solidFill>
                <a:cs typeface="Franklin Gothic Medium"/>
              </a:rPr>
              <a:t>b</a:t>
            </a:r>
            <a:r>
              <a:rPr lang="en-US" sz="2200" dirty="0">
                <a:solidFill>
                  <a:srgbClr val="7030A0"/>
                </a:solidFill>
                <a:latin typeface="Franklin Gothic Medium" panose="020B0603020102020204" pitchFamily="34" charset="0"/>
                <a:cs typeface="Franklin Gothic Medium"/>
              </a:rPr>
              <a:t>,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depends on it!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 </a:t>
            </a:r>
          </a:p>
        </p:txBody>
      </p:sp>
      <p:sp>
        <p:nvSpPr>
          <p:cNvPr id="31" name="Freeform 30"/>
          <p:cNvSpPr/>
          <p:nvPr/>
        </p:nvSpPr>
        <p:spPr>
          <a:xfrm>
            <a:off x="497942" y="5477933"/>
            <a:ext cx="1627191" cy="804334"/>
          </a:xfrm>
          <a:custGeom>
            <a:avLst/>
            <a:gdLst>
              <a:gd name="connsiteX0" fmla="*/ 26991 w 1627191"/>
              <a:gd name="connsiteY0" fmla="*/ 804334 h 804334"/>
              <a:gd name="connsiteX1" fmla="*/ 10058 w 1627191"/>
              <a:gd name="connsiteY1" fmla="*/ 635000 h 804334"/>
              <a:gd name="connsiteX2" fmla="*/ 162458 w 1627191"/>
              <a:gd name="connsiteY2" fmla="*/ 406400 h 804334"/>
              <a:gd name="connsiteX3" fmla="*/ 636591 w 1627191"/>
              <a:gd name="connsiteY3" fmla="*/ 110067 h 804334"/>
              <a:gd name="connsiteX4" fmla="*/ 1627191 w 1627191"/>
              <a:gd name="connsiteY4" fmla="*/ 0 h 80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191" h="804334">
                <a:moveTo>
                  <a:pt x="26991" y="804334"/>
                </a:moveTo>
                <a:cubicBezTo>
                  <a:pt x="7235" y="752828"/>
                  <a:pt x="-12520" y="701322"/>
                  <a:pt x="10058" y="635000"/>
                </a:cubicBezTo>
                <a:cubicBezTo>
                  <a:pt x="32636" y="568678"/>
                  <a:pt x="58036" y="493889"/>
                  <a:pt x="162458" y="406400"/>
                </a:cubicBezTo>
                <a:cubicBezTo>
                  <a:pt x="266880" y="318911"/>
                  <a:pt x="392469" y="177800"/>
                  <a:pt x="636591" y="110067"/>
                </a:cubicBezTo>
                <a:cubicBezTo>
                  <a:pt x="880713" y="42334"/>
                  <a:pt x="1253952" y="21167"/>
                  <a:pt x="162719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5341857"/>
            <a:ext cx="4876800" cy="330200"/>
            <a:chOff x="2125133" y="5249333"/>
            <a:chExt cx="4876800" cy="3302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125133" y="5249333"/>
              <a:ext cx="4876800" cy="3302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125133" y="5249333"/>
              <a:ext cx="4876800" cy="3302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ounded Rectangle 3"/>
          <p:cNvSpPr/>
          <p:nvPr/>
        </p:nvSpPr>
        <p:spPr>
          <a:xfrm>
            <a:off x="1507068" y="2044220"/>
            <a:ext cx="3335866" cy="763379"/>
          </a:xfrm>
          <a:prstGeom prst="roundRect">
            <a:avLst/>
          </a:prstGeom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93008" y="2033760"/>
            <a:ext cx="3335866" cy="763379"/>
          </a:xfrm>
          <a:prstGeom prst="roundRect">
            <a:avLst/>
          </a:prstGeom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78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Inference Rules for Quantifiers: Full version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741581" y="1682991"/>
            <a:ext cx="2876108" cy="1015663"/>
            <a:chOff x="5153407" y="3721656"/>
            <a:chExt cx="2876108" cy="1015663"/>
          </a:xfrm>
        </p:grpSpPr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5153407" y="3721656"/>
              <a:ext cx="287610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3200" dirty="0">
                  <a:latin typeface="Calibri" charset="0"/>
                  <a:sym typeface="Symbol" charset="0"/>
                </a:rPr>
                <a:t>        </a:t>
              </a:r>
              <a:r>
                <a:rPr lang="en-US" sz="32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3200" dirty="0">
                  <a:latin typeface="Calibri" charset="0"/>
                  <a:sym typeface="Symbol" charset="0"/>
                </a:rPr>
                <a:t>x P(x)        </a:t>
              </a:r>
            </a:p>
            <a:p>
              <a:pPr eaLnBrk="1" hangingPunct="1"/>
              <a:r>
                <a:rPr lang="en-US" sz="2800" dirty="0">
                  <a:latin typeface="Calibri" charset="0"/>
                  <a:sym typeface="Symbol" charset="0"/>
                </a:rPr>
                <a:t>∴  </a:t>
              </a:r>
              <a:r>
                <a:rPr lang="en-US" sz="2800" dirty="0">
                  <a:latin typeface="Calibri" charset="0"/>
                </a:rPr>
                <a:t>P(a) </a:t>
              </a:r>
              <a:r>
                <a:rPr lang="en-US" sz="2800" dirty="0">
                  <a:latin typeface="Franklin Gothic Medium" pitchFamily="34" charset="0"/>
                </a:rPr>
                <a:t>for any </a:t>
              </a:r>
              <a:r>
                <a:rPr lang="en-US" sz="2800" dirty="0">
                  <a:latin typeface="Calibri" charset="0"/>
                </a:rPr>
                <a:t>a</a:t>
              </a:r>
              <a:endParaRPr lang="en-US" sz="2800" dirty="0">
                <a:latin typeface="Calibri" charset="0"/>
                <a:sym typeface="Symbol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186193" y="4250228"/>
              <a:ext cx="2747609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27492" y="1682991"/>
            <a:ext cx="3662009" cy="1077218"/>
            <a:chOff x="110632" y="1698380"/>
            <a:chExt cx="3662009" cy="1077218"/>
          </a:xfrm>
        </p:grpSpPr>
        <p:grpSp>
          <p:nvGrpSpPr>
            <p:cNvPr id="36" name="Group 35"/>
            <p:cNvGrpSpPr/>
            <p:nvPr/>
          </p:nvGrpSpPr>
          <p:grpSpPr>
            <a:xfrm>
              <a:off x="910493" y="1698380"/>
              <a:ext cx="2862148" cy="1077218"/>
              <a:chOff x="5071654" y="3721656"/>
              <a:chExt cx="2862148" cy="1077218"/>
            </a:xfrm>
          </p:grpSpPr>
          <p:sp>
            <p:nvSpPr>
              <p:cNvPr id="40" name="TextBox 6"/>
              <p:cNvSpPr txBox="1">
                <a:spLocks noChangeArrowheads="1"/>
              </p:cNvSpPr>
              <p:nvPr/>
            </p:nvSpPr>
            <p:spPr bwMode="auto">
              <a:xfrm>
                <a:off x="5071654" y="3721656"/>
                <a:ext cx="284225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/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  P(c) for some c</a:t>
                </a:r>
                <a:endParaRPr lang="en-US" sz="3200" dirty="0">
                  <a:latin typeface="Calibri" charset="0"/>
                  <a:ea typeface="Calibri" charset="0"/>
                  <a:cs typeface="Calibri" charset="0"/>
                  <a:sym typeface="Symbol" pitchFamily="18" charset="2"/>
                </a:endParaRPr>
              </a:p>
              <a:p>
                <a:pPr eaLnBrk="1" hangingPunct="1"/>
                <a:r>
                  <a:rPr lang="en-US" sz="3200" dirty="0">
                    <a:latin typeface="Calibri" charset="0"/>
                    <a:sym typeface="Symbol" charset="0"/>
                  </a:rPr>
                  <a:t>     ∴     </a:t>
                </a:r>
                <a:r>
                  <a:rPr lang="en-US" sz="32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3200" dirty="0">
                    <a:latin typeface="Calibri" charset="0"/>
                    <a:sym typeface="Symbol" charset="0"/>
                  </a:rPr>
                  <a:t>x P(x)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5186193" y="4250228"/>
                <a:ext cx="2747609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ounded Rectangle 45"/>
            <p:cNvSpPr/>
            <p:nvPr/>
          </p:nvSpPr>
          <p:spPr>
            <a:xfrm>
              <a:off x="110632" y="2088822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Intro </a:t>
              </a:r>
              <a:r>
                <a:rPr lang="en-US" b="1" dirty="0"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b="1" dirty="0"/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4843574" y="2027414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 err="1"/>
              <a:t>Elim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TextBox 40"/>
          <p:cNvSpPr txBox="1"/>
          <p:nvPr>
            <p:custDataLst>
              <p:tags r:id="rId1"/>
            </p:custDataLst>
          </p:nvPr>
        </p:nvSpPr>
        <p:spPr>
          <a:xfrm>
            <a:off x="5735856" y="5070945"/>
            <a:ext cx="3280522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 in the domain of P.  No other   	name in </a:t>
            </a:r>
            <a:r>
              <a:rPr lang="en-US" dirty="0">
                <a:ea typeface="ＭＳ Ｐゴシック" pitchFamily="-111" charset="-128"/>
              </a:rPr>
              <a:t>P </a:t>
            </a:r>
            <a:r>
              <a:rPr lang="en-US" dirty="0">
                <a:ea typeface="ＭＳ Ｐゴシック" pitchFamily="-111" charset="-128"/>
                <a:cs typeface="+mn-cs"/>
              </a:rPr>
              <a:t>depends on a </a:t>
            </a:r>
          </a:p>
        </p:txBody>
      </p:sp>
      <p:sp>
        <p:nvSpPr>
          <p:cNvPr id="42" name="TextBox 41"/>
          <p:cNvSpPr txBox="1"/>
          <p:nvPr>
            <p:custDataLst>
              <p:tags r:id="rId2"/>
            </p:custDataLst>
          </p:nvPr>
        </p:nvSpPr>
        <p:spPr>
          <a:xfrm>
            <a:off x="823018" y="5070945"/>
            <a:ext cx="265251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** </a:t>
            </a:r>
            <a:r>
              <a:rPr lang="en-US" dirty="0">
                <a:ea typeface="ＭＳ Ｐゴシック" pitchFamily="-111" charset="-128"/>
              </a:rPr>
              <a:t>c is a NEW name. </a:t>
            </a:r>
          </a:p>
          <a:p>
            <a:pPr>
              <a:defRPr/>
            </a:pPr>
            <a:r>
              <a:rPr lang="en-US" dirty="0">
                <a:ea typeface="ＭＳ Ｐゴシック" pitchFamily="-111" charset="-128"/>
              </a:rPr>
              <a:t>List all dependencies for c.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219142" y="4086008"/>
            <a:ext cx="3922484" cy="877163"/>
            <a:chOff x="326775" y="4199526"/>
            <a:chExt cx="3922484" cy="877163"/>
          </a:xfrm>
        </p:grpSpPr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>
              <a:off x="326775" y="4199526"/>
              <a:ext cx="3922484" cy="87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26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ja-JP" altLang="en-US" sz="2600" dirty="0">
                  <a:latin typeface="Calibri" charset="0"/>
                </a:rPr>
                <a:t>“</a:t>
              </a:r>
              <a:r>
                <a:rPr lang="en-US" sz="2600" dirty="0">
                  <a:latin typeface="Franklin Gothic Medium" pitchFamily="34" charset="0"/>
                </a:rPr>
                <a:t>Let</a:t>
              </a:r>
              <a:r>
                <a:rPr lang="en-US" sz="2600" dirty="0">
                  <a:latin typeface="Calibri" charset="0"/>
                </a:rPr>
                <a:t> a </a:t>
              </a:r>
              <a:r>
                <a:rPr lang="en-US" sz="2600" dirty="0">
                  <a:latin typeface="Franklin Gothic Medium" pitchFamily="34" charset="0"/>
                </a:rPr>
                <a:t>be arbitrary</a:t>
              </a:r>
              <a:r>
                <a:rPr lang="en-US" sz="2600" dirty="0">
                  <a:cs typeface="Arial" charset="0"/>
                </a:rPr>
                <a:t>*</a:t>
              </a:r>
              <a:r>
                <a:rPr lang="ja-JP" altLang="en-US" sz="2600" dirty="0">
                  <a:latin typeface="Calibri" charset="0"/>
                </a:rPr>
                <a:t>”</a:t>
              </a:r>
              <a:r>
                <a:rPr lang="en-US" sz="2600" dirty="0">
                  <a:latin typeface="Calibri" charset="0"/>
                </a:rPr>
                <a:t>...P(a)</a:t>
              </a:r>
              <a:endParaRPr lang="en-US" sz="2600" dirty="0">
                <a:latin typeface="Calibri" charset="0"/>
                <a:sym typeface="Symbol" charset="0"/>
              </a:endParaRPr>
            </a:p>
            <a:p>
              <a:pPr eaLnBrk="1" hangingPunct="1"/>
              <a:r>
                <a:rPr lang="en-US" sz="2800" dirty="0">
                  <a:latin typeface="Franklin Gothic Medium" charset="0"/>
                  <a:ea typeface="Franklin Gothic Medium" charset="0"/>
                  <a:cs typeface="Franklin Gothic Medium" charset="0"/>
                  <a:sym typeface="Symbol" charset="0"/>
                </a:rPr>
                <a:t>      ∴        </a:t>
              </a:r>
              <a:r>
                <a:rPr lang="en-US" sz="28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2800" dirty="0">
                  <a:latin typeface="Calibri" charset="0"/>
                  <a:sym typeface="Symbol" charset="0"/>
                </a:rPr>
                <a:t>x P(x)</a:t>
              </a: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524798" y="4638108"/>
              <a:ext cx="3664703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ounded Rectangle 43"/>
          <p:cNvSpPr/>
          <p:nvPr/>
        </p:nvSpPr>
        <p:spPr>
          <a:xfrm>
            <a:off x="4525122" y="4305979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/>
              <a:t>Intro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40264" y="3992053"/>
            <a:ext cx="4067922" cy="892552"/>
            <a:chOff x="5098115" y="4082855"/>
            <a:chExt cx="4067922" cy="892552"/>
          </a:xfrm>
        </p:grpSpPr>
        <p:grpSp>
          <p:nvGrpSpPr>
            <p:cNvPr id="48" name="Group 47"/>
            <p:cNvGrpSpPr/>
            <p:nvPr/>
          </p:nvGrpSpPr>
          <p:grpSpPr>
            <a:xfrm>
              <a:off x="5417703" y="4082855"/>
              <a:ext cx="3748334" cy="892552"/>
              <a:chOff x="5153535" y="3721656"/>
              <a:chExt cx="3748334" cy="892552"/>
            </a:xfrm>
          </p:grpSpPr>
          <p:sp>
            <p:nvSpPr>
              <p:cNvPr id="52" name="TextBox 6"/>
              <p:cNvSpPr txBox="1">
                <a:spLocks noChangeArrowheads="1"/>
              </p:cNvSpPr>
              <p:nvPr/>
            </p:nvSpPr>
            <p:spPr bwMode="auto">
              <a:xfrm>
                <a:off x="5153535" y="3721656"/>
                <a:ext cx="3748334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algn="ctr" eaLnBrk="1" hangingPunct="1"/>
                <a:r>
                  <a:rPr lang="en-US" sz="28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x P(x)</a:t>
                </a:r>
              </a:p>
              <a:p>
                <a:pPr eaLnBrk="1" hangingPunct="1"/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∴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P(c)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for some </a:t>
                </a:r>
                <a:r>
                  <a:rPr lang="en-US" sz="2400" i="1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special**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c</a:t>
                </a: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5186193" y="4213652"/>
                <a:ext cx="366470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ounded Rectangle 49"/>
            <p:cNvSpPr/>
            <p:nvPr/>
          </p:nvSpPr>
          <p:spPr>
            <a:xfrm>
              <a:off x="5098115" y="4278518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/>
              <a:r>
                <a:rPr lang="en-US" dirty="0" err="1"/>
                <a:t>Elim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sz="20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6590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382000" cy="5140800"/>
          </a:xfrm>
        </p:spPr>
        <p:txBody>
          <a:bodyPr/>
          <a:lstStyle/>
          <a:p>
            <a:r>
              <a:rPr lang="en-US" dirty="0"/>
              <a:t>We often write proofs in English rather than as fully formal proofs</a:t>
            </a:r>
          </a:p>
          <a:p>
            <a:pPr lvl="1"/>
            <a:r>
              <a:rPr lang="en-US" dirty="0"/>
              <a:t>They are more natural to read</a:t>
            </a:r>
          </a:p>
          <a:p>
            <a:endParaRPr lang="en-US" dirty="0"/>
          </a:p>
          <a:p>
            <a:r>
              <a:rPr lang="en-US" dirty="0"/>
              <a:t>English proofs follow the structure of the corresponding formal proofs</a:t>
            </a:r>
          </a:p>
          <a:p>
            <a:pPr lvl="1"/>
            <a:r>
              <a:rPr lang="en-US" dirty="0"/>
              <a:t>Formal proof methods help to understand how proofs really work in English...</a:t>
            </a:r>
          </a:p>
          <a:p>
            <a:pPr marL="457200" lvl="1" indent="0">
              <a:buNone/>
            </a:pPr>
            <a:r>
              <a:rPr lang="en-US" dirty="0"/>
              <a:t>   ... and give clues for how to produce them.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9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0701549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</a:t>
                          </a:r>
                          <a:r>
                            <a:rPr lang="en-US" sz="2800" b="0" baseline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0701549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100000" r="-199259" b="-7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0000" r="-199259" b="-6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300000" r="-199259" b="-5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797561" r="-199259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</a:t>
                          </a:r>
                          <a:r>
                            <a:rPr lang="en-US" sz="2800" b="0" baseline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996" y="5708870"/>
            <a:ext cx="695004" cy="77425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670746" y="2933084"/>
            <a:ext cx="4438967" cy="2814721"/>
            <a:chOff x="4670746" y="2933084"/>
            <a:chExt cx="4438967" cy="2814721"/>
          </a:xfrm>
        </p:grpSpPr>
        <p:sp>
          <p:nvSpPr>
            <p:cNvPr id="8" name="TextBox 7"/>
            <p:cNvSpPr txBox="1"/>
            <p:nvPr/>
          </p:nvSpPr>
          <p:spPr>
            <a:xfrm>
              <a:off x="4696143" y="2933084"/>
              <a:ext cx="29138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u="sng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Idea: Work backwards!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696143" y="3398874"/>
                  <a:ext cx="419198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solidFill>
                        <a:srgbClr val="005923"/>
                      </a:solidFill>
                      <a:latin typeface="Franklin Gothic Medium" charset="0"/>
                      <a:ea typeface="Franklin Gothic Medium" charset="0"/>
                      <a:cs typeface="Franklin Gothic Medium" charset="0"/>
                    </a:rPr>
                    <a:t>We want to eventually get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Franklin Gothic Medium" charset="0"/>
                          <a:cs typeface="Franklin Gothic Medium" charset="0"/>
                          <a:sym typeface="Symbol"/>
                        </a:rPr>
                        <m:t></m:t>
                      </m:r>
                      <m:r>
                        <a:rPr lang="en-US" sz="20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Franklin Gothic Medium" charset="0"/>
                          <a:cs typeface="Franklin Gothic Medium" charset="0"/>
                        </a:rPr>
                        <m:t>𝒓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 charset="0"/>
                      <a:ea typeface="Franklin Gothic Medium" charset="0"/>
                      <a:cs typeface="Franklin Gothic Medium" charset="0"/>
                    </a:rPr>
                    <a:t>.  How?</a:t>
                  </a: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6143" y="3398874"/>
                  <a:ext cx="4191981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53" t="-9231" r="-727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731261" y="3720963"/>
                  <a:ext cx="4378452" cy="16312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charset="0"/>
                    <a:buChar char="•"/>
                  </a:pP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We can use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→¬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𝒓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 to get there.</a:t>
                  </a:r>
                </a:p>
                <a:p>
                  <a:pPr marL="342900" indent="-342900">
                    <a:buFont typeface="Arial" charset="0"/>
                    <a:buChar char="•"/>
                  </a:pP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The justification between 2 and 20 looks like “</a:t>
                  </a:r>
                  <a:r>
                    <a:rPr lang="en-US" sz="2000" dirty="0" err="1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elim</a:t>
                  </a: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 </a:t>
                  </a:r>
                  <a:r>
                    <a:rPr lang="en-US" sz="2000" b="1" dirty="0">
                      <a:solidFill>
                        <a:srgbClr val="005923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Franklin Gothic Medium"/>
                    </a:rPr>
                    <a:t>→</a:t>
                  </a: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” which is MP.</a:t>
                  </a:r>
                </a:p>
                <a:p>
                  <a:pPr marL="342900" indent="-342900">
                    <a:buFont typeface="Arial" charset="0"/>
                    <a:buChar char="•"/>
                  </a:pPr>
                  <a:endParaRPr lang="en-US" sz="2000" dirty="0">
                    <a:solidFill>
                      <a:srgbClr val="005923"/>
                    </a:solidFill>
                    <a:latin typeface="Franklin Gothic Medium"/>
                    <a:cs typeface="Franklin Gothic Medium"/>
                  </a:endParaRPr>
                </a:p>
                <a:p>
                  <a:pPr marL="342900" indent="-342900">
                    <a:buFont typeface="Arial" charset="0"/>
                    <a:buChar char="•"/>
                  </a:pPr>
                  <a:endParaRPr lang="en-US" sz="2000" dirty="0">
                    <a:solidFill>
                      <a:srgbClr val="005923"/>
                    </a:solidFill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1261" y="3720963"/>
                  <a:ext cx="4378452" cy="163121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53" t="-1866" r="-11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>
              <a:off x="4670746" y="5034105"/>
              <a:ext cx="1717862" cy="71370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127001" y="2658533"/>
            <a:ext cx="3632200" cy="46566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7362454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7362454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100000" r="-199259" b="-7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0000" r="-199259" b="-6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300000" r="-199259" b="-5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697561" r="-199259" b="-1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797561" r="-199259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290" y="5152647"/>
            <a:ext cx="743776" cy="75597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696143" y="2933084"/>
            <a:ext cx="4447857" cy="2101021"/>
            <a:chOff x="4696143" y="2933084"/>
            <a:chExt cx="4447857" cy="2101021"/>
          </a:xfrm>
        </p:grpSpPr>
        <p:sp>
          <p:nvSpPr>
            <p:cNvPr id="7" name="TextBox 6"/>
            <p:cNvSpPr txBox="1"/>
            <p:nvPr/>
          </p:nvSpPr>
          <p:spPr>
            <a:xfrm>
              <a:off x="4696143" y="2933084"/>
              <a:ext cx="29138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u="sng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Idea: Work backwards!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4696143" y="3398874"/>
                  <a:ext cx="4201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solidFill>
                        <a:srgbClr val="005923"/>
                      </a:solidFill>
                      <a:latin typeface="Franklin Gothic Medium" charset="0"/>
                      <a:ea typeface="Franklin Gothic Medium" charset="0"/>
                      <a:cs typeface="Franklin Gothic Medium" charset="0"/>
                    </a:rPr>
                    <a:t>We want to eventually get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¬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𝒓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 charset="0"/>
                      <a:ea typeface="Franklin Gothic Medium" charset="0"/>
                      <a:cs typeface="Franklin Gothic Medium" charset="0"/>
                    </a:rPr>
                    <a:t>.  How?</a:t>
                  </a: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6143" y="3398874"/>
                  <a:ext cx="4201599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49" t="-9231" r="-725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765548" y="3710666"/>
                  <a:ext cx="4378452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charset="0"/>
                    <a:buChar char="•"/>
                  </a:pP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Now, we have a new “hole”</a:t>
                  </a:r>
                </a:p>
                <a:p>
                  <a:pPr marL="342900" indent="-342900">
                    <a:buFont typeface="Arial" charset="0"/>
                    <a:buChar char="•"/>
                  </a:pP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We need to prove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𝒒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…</a:t>
                  </a:r>
                </a:p>
                <a:p>
                  <a:pPr marL="800100" lvl="1" indent="-342900">
                    <a:buFont typeface="Arial" charset="0"/>
                    <a:buChar char="•"/>
                  </a:pP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Notice that at this point, if we prove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𝒒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, we’ve proven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¬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𝒓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 charset="0"/>
                      <a:ea typeface="Franklin Gothic Medium" charset="0"/>
                      <a:cs typeface="Franklin Gothic Medium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5548" y="3710666"/>
                  <a:ext cx="4378452" cy="132343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53" t="-2765" b="-73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3795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4930032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4930032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100000" r="-199259" b="-7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0000" r="-199259" b="-6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300000" r="-199259" b="-5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697561" r="-199259" b="-1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797561" r="-199259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290" y="5152647"/>
            <a:ext cx="743776" cy="7559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41800" y="4097589"/>
            <a:ext cx="351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923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This looks like or-elimination.</a:t>
            </a:r>
          </a:p>
        </p:txBody>
      </p:sp>
      <p:sp>
        <p:nvSpPr>
          <p:cNvPr id="2" name="Right Brace 1"/>
          <p:cNvSpPr/>
          <p:nvPr/>
        </p:nvSpPr>
        <p:spPr>
          <a:xfrm>
            <a:off x="3881995" y="3213079"/>
            <a:ext cx="389466" cy="2317553"/>
          </a:xfrm>
          <a:prstGeom prst="rightBrace">
            <a:avLst/>
          </a:prstGeom>
          <a:ln w="571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050" y="4740274"/>
            <a:ext cx="2225233" cy="101812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200" y="3180301"/>
            <a:ext cx="3691467" cy="46566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5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0300429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3,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18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0300429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100000" r="-199259" b="-7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0000" r="-199259" b="-6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300000" r="-199259" b="-5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597561" r="-199259" b="-2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697561" r="-199259" b="-1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862" t="-697561" b="-1317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797561" r="-199259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223" y="4627714"/>
            <a:ext cx="743776" cy="7559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68283" y="4401483"/>
                <a:ext cx="441851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¬¬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𝒔</m:t>
                    </m:r>
                  </m:oMath>
                </a14:m>
                <a:r>
                  <a:rPr lang="en-US" sz="2000" dirty="0">
                    <a:solidFill>
                      <a:srgbClr val="005923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 doesn’t show up in the givens but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𝒔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5923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does and we can use equivalences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283" y="4401483"/>
                <a:ext cx="4418517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4310" r="-69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9298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20036</TotalTime>
  <Words>4970</Words>
  <Application>Microsoft Macintosh PowerPoint</Application>
  <PresentationFormat>On-screen Show (4:3)</PresentationFormat>
  <Paragraphs>857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Cambria Math</vt:lpstr>
      <vt:lpstr>Franklin Gothic Medium</vt:lpstr>
      <vt:lpstr>Symbol</vt:lpstr>
      <vt:lpstr>Office Theme</vt:lpstr>
      <vt:lpstr>CSE 311: Foundations of Computing</vt:lpstr>
      <vt:lpstr>Last class: Propositional Inference Rules</vt:lpstr>
      <vt:lpstr>Proofs</vt:lpstr>
      <vt:lpstr>Proofs</vt:lpstr>
      <vt:lpstr>Proofs</vt:lpstr>
      <vt:lpstr>Proofs</vt:lpstr>
      <vt:lpstr>Proofs</vt:lpstr>
      <vt:lpstr>Proofs</vt:lpstr>
      <vt:lpstr>Proofs</vt:lpstr>
      <vt:lpstr>Proofs</vt:lpstr>
      <vt:lpstr>Proofs</vt:lpstr>
      <vt:lpstr>Proofs</vt:lpstr>
      <vt:lpstr>Important: Applications of Inference Rules</vt:lpstr>
      <vt:lpstr>Last class: Propositional Inference Rules</vt:lpstr>
      <vt:lpstr>Last class: New Perspective</vt:lpstr>
      <vt:lpstr>Last class: New Perspective</vt:lpstr>
      <vt:lpstr>To Prove An Implication: A→B</vt:lpstr>
      <vt:lpstr>Proofs using the direct proof rule</vt:lpstr>
      <vt:lpstr>Proofs using the direct proof rule</vt:lpstr>
      <vt:lpstr>Example</vt:lpstr>
      <vt:lpstr>Example</vt:lpstr>
      <vt:lpstr>Example</vt:lpstr>
      <vt:lpstr>One General Proof Strategy</vt:lpstr>
      <vt:lpstr>Example</vt:lpstr>
      <vt:lpstr>Example</vt:lpstr>
      <vt:lpstr>Example</vt:lpstr>
      <vt:lpstr>Example</vt:lpstr>
      <vt:lpstr>Example</vt:lpstr>
      <vt:lpstr>Inference Rules for Quantifiers: First look</vt:lpstr>
      <vt:lpstr>My First Predicate Logic Proof</vt:lpstr>
      <vt:lpstr>My First Predicate Logic Proof</vt:lpstr>
      <vt:lpstr>My First Predicate Logic Proof</vt:lpstr>
      <vt:lpstr>My First Predicate Logic Proof</vt:lpstr>
      <vt:lpstr>My First Predicate Logic Proof</vt:lpstr>
      <vt:lpstr>My First Predicate Logic Proof</vt:lpstr>
      <vt:lpstr>My First Predicate Logic Proof</vt:lpstr>
      <vt:lpstr>Predicate Logic Proofs</vt:lpstr>
      <vt:lpstr>Predicate Logic Proofs with more content</vt:lpstr>
      <vt:lpstr>A Not so Odd Example</vt:lpstr>
      <vt:lpstr>A Not so Odd Example</vt:lpstr>
      <vt:lpstr>A Prime Example</vt:lpstr>
      <vt:lpstr>A Prime Example</vt:lpstr>
      <vt:lpstr>Inference Rules for Quantifiers: First look</vt:lpstr>
      <vt:lpstr>Even and Odd</vt:lpstr>
      <vt:lpstr>Even and Odd</vt:lpstr>
      <vt:lpstr>Even and Odd</vt:lpstr>
      <vt:lpstr>Even and Odd</vt:lpstr>
      <vt:lpstr>Even and Odd</vt:lpstr>
      <vt:lpstr>Even and Odd</vt:lpstr>
      <vt:lpstr>Even and Odd</vt:lpstr>
      <vt:lpstr>These rules need more caveats…</vt:lpstr>
      <vt:lpstr>These rules need more caveats…</vt:lpstr>
      <vt:lpstr>These rules need more caveats…</vt:lpstr>
      <vt:lpstr>Inference Rules for Quantifiers: Full version</vt:lpstr>
      <vt:lpstr>English Proofs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475</cp:revision>
  <cp:lastPrinted>2016-10-14T04:32:10Z</cp:lastPrinted>
  <dcterms:created xsi:type="dcterms:W3CDTF">2013-01-07T07:20:47Z</dcterms:created>
  <dcterms:modified xsi:type="dcterms:W3CDTF">2022-10-14T05:05:41Z</dcterms:modified>
</cp:coreProperties>
</file>