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2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3.xml" ContentType="application/vnd.openxmlformats-officedocument.presentationml.notesSlide+xml"/>
  <Override PartName="/ppt/tags/tag14.xml" ContentType="application/vnd.openxmlformats-officedocument.presentationml.tags+xml"/>
  <Override PartName="/ppt/notesSlides/notesSlide4.xml" ContentType="application/vnd.openxmlformats-officedocument.presentationml.notesSlide+xml"/>
  <Override PartName="/ppt/tags/tag15.xml" ContentType="application/vnd.openxmlformats-officedocument.presentationml.tags+xml"/>
  <Override PartName="/ppt/notesSlides/notesSlide5.xml" ContentType="application/vnd.openxmlformats-officedocument.presentationml.notesSlide+xml"/>
  <Override PartName="/ppt/tags/tag16.xml" ContentType="application/vnd.openxmlformats-officedocument.presentationml.tags+xml"/>
  <Override PartName="/ppt/notesSlides/notesSlide6.xml" ContentType="application/vnd.openxmlformats-officedocument.presentationml.notesSlide+xml"/>
  <Override PartName="/ppt/tags/tag17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3"/>
  </p:notesMasterIdLst>
  <p:handoutMasterIdLst>
    <p:handoutMasterId r:id="rId64"/>
  </p:handoutMasterIdLst>
  <p:sldIdLst>
    <p:sldId id="258" r:id="rId2"/>
    <p:sldId id="460" r:id="rId3"/>
    <p:sldId id="480" r:id="rId4"/>
    <p:sldId id="484" r:id="rId5"/>
    <p:sldId id="483" r:id="rId6"/>
    <p:sldId id="522" r:id="rId7"/>
    <p:sldId id="523" r:id="rId8"/>
    <p:sldId id="459" r:id="rId9"/>
    <p:sldId id="524" r:id="rId10"/>
    <p:sldId id="525" r:id="rId11"/>
    <p:sldId id="526" r:id="rId12"/>
    <p:sldId id="527" r:id="rId13"/>
    <p:sldId id="528" r:id="rId14"/>
    <p:sldId id="529" r:id="rId15"/>
    <p:sldId id="530" r:id="rId16"/>
    <p:sldId id="505" r:id="rId17"/>
    <p:sldId id="506" r:id="rId18"/>
    <p:sldId id="507" r:id="rId19"/>
    <p:sldId id="474" r:id="rId20"/>
    <p:sldId id="519" r:id="rId21"/>
    <p:sldId id="482" r:id="rId22"/>
    <p:sldId id="475" r:id="rId23"/>
    <p:sldId id="477" r:id="rId24"/>
    <p:sldId id="478" r:id="rId25"/>
    <p:sldId id="479" r:id="rId26"/>
    <p:sldId id="520" r:id="rId27"/>
    <p:sldId id="476" r:id="rId28"/>
    <p:sldId id="469" r:id="rId29"/>
    <p:sldId id="463" r:id="rId30"/>
    <p:sldId id="498" r:id="rId31"/>
    <p:sldId id="508" r:id="rId32"/>
    <p:sldId id="464" r:id="rId33"/>
    <p:sldId id="511" r:id="rId34"/>
    <p:sldId id="510" r:id="rId35"/>
    <p:sldId id="518" r:id="rId36"/>
    <p:sldId id="512" r:id="rId37"/>
    <p:sldId id="485" r:id="rId38"/>
    <p:sldId id="465" r:id="rId39"/>
    <p:sldId id="513" r:id="rId40"/>
    <p:sldId id="471" r:id="rId41"/>
    <p:sldId id="472" r:id="rId42"/>
    <p:sldId id="473" r:id="rId43"/>
    <p:sldId id="515" r:id="rId44"/>
    <p:sldId id="516" r:id="rId45"/>
    <p:sldId id="514" r:id="rId46"/>
    <p:sldId id="521" r:id="rId47"/>
    <p:sldId id="488" r:id="rId48"/>
    <p:sldId id="504" r:id="rId49"/>
    <p:sldId id="486" r:id="rId50"/>
    <p:sldId id="487" r:id="rId51"/>
    <p:sldId id="490" r:id="rId52"/>
    <p:sldId id="491" r:id="rId53"/>
    <p:sldId id="489" r:id="rId54"/>
    <p:sldId id="494" r:id="rId55"/>
    <p:sldId id="495" r:id="rId56"/>
    <p:sldId id="493" r:id="rId57"/>
    <p:sldId id="492" r:id="rId58"/>
    <p:sldId id="496" r:id="rId59"/>
    <p:sldId id="497" r:id="rId60"/>
    <p:sldId id="517" r:id="rId61"/>
    <p:sldId id="481" r:id="rId62"/>
  </p:sldIdLst>
  <p:sldSz cx="9144000" cy="6858000" type="screen4x3"/>
  <p:notesSz cx="9601200" cy="7315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dam Blank" initials="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F5CE"/>
    <a:srgbClr val="33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470"/>
    <p:restoredTop sz="88163" autoAdjust="0"/>
  </p:normalViewPr>
  <p:slideViewPr>
    <p:cSldViewPr snapToGrid="0" snapToObjects="1">
      <p:cViewPr varScale="1">
        <p:scale>
          <a:sx n="112" d="100"/>
          <a:sy n="112" d="100"/>
        </p:scale>
        <p:origin x="1232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notesMaster" Target="notesMasters/notesMaster1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438180" y="0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CE7665-BAAC-42B1-B972-C861D7B9B2E6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948715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438180" y="6948715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7FE06F-56D1-4639-A659-DFBB24ACC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0680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458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63FB922-F127-5E47-9B2E-CA730A74DCAB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8458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4FE1A22D-B0DA-7946-9107-1C35E13A8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08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write “Let a be an object” and then apply </a:t>
            </a:r>
            <a:r>
              <a:rPr lang="en-US" dirty="0" err="1"/>
              <a:t>Elim</a:t>
            </a:r>
            <a:r>
              <a:rPr lang="en-US" dirty="0"/>
              <a:t> For All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418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English</a:t>
            </a:r>
            <a:r>
              <a:rPr lang="en-US" baseline="0" dirty="0"/>
              <a:t> proofs will often skip the first and last parts since they are boilerplate.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7996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English</a:t>
            </a:r>
            <a:r>
              <a:rPr lang="en-US" baseline="0" dirty="0"/>
              <a:t> proofs will often skip the first and last parts since they are boilerplate.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0926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this is just an implication,</a:t>
            </a:r>
            <a:r>
              <a:rPr lang="en-US" baseline="0" dirty="0"/>
              <a:t> with x and y as constants.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1918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English</a:t>
            </a:r>
            <a:r>
              <a:rPr lang="en-US" baseline="0" dirty="0"/>
              <a:t> proofs will often skip the first and last parts since they are boilerplate.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8305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Normal to skip the last part in English proofs.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3474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742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Math English, “if …, then …” always means implies.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406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/>
              <a:t>We</a:t>
            </a:r>
            <a:r>
              <a:rPr lang="en-US" baseline="0" dirty="0"/>
              <a:t> skip lines stating “there exists” and just immediately name that object.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/>
              <a:t>We</a:t>
            </a:r>
            <a:r>
              <a:rPr lang="en-US" baseline="0" dirty="0"/>
              <a:t> skip lines stating implication proven by direct proof rule.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1099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dirty="0"/>
              <a:t>Show how to recover the structure from the text: for all a, Even(a)</a:t>
            </a:r>
            <a:r>
              <a:rPr lang="en-US" baseline="0" dirty="0"/>
              <a:t> -&gt; Even(a^2).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3160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dirty="0"/>
              <a:t>Show how to recover the structure from the text: for all a, Even(a)</a:t>
            </a:r>
            <a:r>
              <a:rPr lang="en-US" baseline="0" dirty="0"/>
              <a:t> -&gt; Even(a^2).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0831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/>
              <a:t>We</a:t>
            </a:r>
            <a:r>
              <a:rPr lang="en-US" baseline="0" dirty="0"/>
              <a:t> skip lines stating “there exists” and just immediately name that object.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/>
              <a:t>We</a:t>
            </a:r>
            <a:r>
              <a:rPr lang="en-US" baseline="0" dirty="0"/>
              <a:t> skip lines stating implication proven by direct proof rule.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95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/>
              <a:t>We</a:t>
            </a:r>
            <a:r>
              <a:rPr lang="en-US" baseline="0" dirty="0"/>
              <a:t> skip lines stating “there exists” and just immediately name that object.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/>
              <a:t>We</a:t>
            </a:r>
            <a:r>
              <a:rPr lang="en-US" baseline="0" dirty="0"/>
              <a:t> skip lines stating implication proven by direct proof rule.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562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this is just an implication,</a:t>
            </a:r>
            <a:r>
              <a:rPr lang="en-US" baseline="0" dirty="0"/>
              <a:t> with x and y as constants.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058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English</a:t>
            </a:r>
            <a:r>
              <a:rPr lang="en-US" baseline="0" dirty="0"/>
              <a:t> proofs will often skip the first and last parts since they are boilerplate.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406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958037"/>
            <a:ext cx="7772400" cy="815815"/>
          </a:xfrm>
          <a:prstGeom prst="rect">
            <a:avLst/>
          </a:prstGeom>
        </p:spPr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27174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664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4160"/>
            <a:ext cx="8229600" cy="5140800"/>
          </a:xfrm>
          <a:prstGeom prst="rect">
            <a:avLst/>
          </a:prstGeom>
        </p:spPr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  <a:lvl2pPr>
              <a:defRPr>
                <a:latin typeface="Franklin Gothic Medium"/>
                <a:cs typeface="Franklin Gothic Medium"/>
              </a:defRPr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88128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5649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664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88128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158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82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4" Type="http://schemas.openxmlformats.org/officeDocument/2006/relationships/image" Target="../media/image1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4" Type="http://schemas.openxmlformats.org/officeDocument/2006/relationships/image" Target="../media/image12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1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1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1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1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1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1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1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1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CSE 311: Foundations of Computing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149953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Franklin Gothic Medium"/>
                <a:cs typeface="Franklin Gothic Medium"/>
              </a:rPr>
              <a:t>Lecture 9:  English Proofs &amp; Proof Strategies</a:t>
            </a:r>
          </a:p>
        </p:txBody>
      </p:sp>
      <p:pic>
        <p:nvPicPr>
          <p:cNvPr id="5" name="Picture 4" descr="Set Theory">
            <a:extLst>
              <a:ext uri="{FF2B5EF4-FFF2-40B4-BE49-F238E27FC236}">
                <a16:creationId xmlns:a16="http://schemas.microsoft.com/office/drawing/2014/main" id="{0919D42D-BA5D-0044-B9CE-F19F5ABB00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4010" y="2339349"/>
            <a:ext cx="2835980" cy="393700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60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Franklin Gothic Medium" pitchFamily="34" charset="0"/>
              </a:rPr>
              <a:t>Even and Odd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8229600" cy="5148846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endParaRPr lang="en-US" sz="2800" dirty="0">
              <a:latin typeface="Calibri" charset="0"/>
              <a:sym typeface="Symbol" charset="0"/>
            </a:endParaRPr>
          </a:p>
          <a:p>
            <a:pPr marL="0" indent="0">
              <a:buNone/>
            </a:pPr>
            <a:r>
              <a:rPr lang="en-US" sz="2800" dirty="0">
                <a:latin typeface="Franklin Gothic Medium" pitchFamily="34" charset="0"/>
                <a:sym typeface="Symbol" charset="0"/>
              </a:rPr>
              <a:t>Prove: </a:t>
            </a:r>
            <a:r>
              <a:rPr lang="ja-JP" altLang="en-US" sz="2800" dirty="0">
                <a:latin typeface="Franklin Gothic Medium" pitchFamily="34" charset="0"/>
                <a:sym typeface="Symbol" charset="0"/>
              </a:rPr>
              <a:t>“</a:t>
            </a:r>
            <a:r>
              <a:rPr lang="en-US" sz="2800" dirty="0">
                <a:latin typeface="Franklin Gothic Medium" pitchFamily="34" charset="0"/>
                <a:sym typeface="Symbol" charset="0"/>
              </a:rPr>
              <a:t>The square of any even number is even.</a:t>
            </a:r>
            <a:r>
              <a:rPr lang="ja-JP" altLang="en-US" sz="2800" dirty="0">
                <a:latin typeface="Franklin Gothic Medium" pitchFamily="34" charset="0"/>
                <a:sym typeface="Symbol" charset="0"/>
              </a:rPr>
              <a:t>”</a:t>
            </a:r>
            <a:endParaRPr lang="en-US" sz="2800" dirty="0">
              <a:latin typeface="Franklin Gothic Medium" pitchFamily="34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r>
              <a:rPr lang="en-US" sz="2800" dirty="0">
                <a:latin typeface="Franklin Gothic Medium" pitchFamily="34" charset="0"/>
                <a:sym typeface="Symbol" charset="0"/>
              </a:rPr>
              <a:t>      Formal proof of:  </a:t>
            </a:r>
            <a:r>
              <a:rPr lang="en-US" sz="2800" dirty="0">
                <a:solidFill>
                  <a:srgbClr val="C00000"/>
                </a:solidFill>
                <a:latin typeface="Calibri" charset="0"/>
                <a:sym typeface="Symbol" charset="0"/>
              </a:rPr>
              <a:t>x (Even(x)  Even(x</a:t>
            </a:r>
            <a:r>
              <a:rPr lang="en-US" sz="2800" baseline="30000" dirty="0">
                <a:solidFill>
                  <a:srgbClr val="C00000"/>
                </a:solidFill>
                <a:latin typeface="Calibri" charset="0"/>
                <a:sym typeface="Symbol" charset="0"/>
              </a:rPr>
              <a:t>2</a:t>
            </a:r>
            <a:r>
              <a:rPr lang="en-US" sz="2800" dirty="0">
                <a:solidFill>
                  <a:srgbClr val="C00000"/>
                </a:solidFill>
                <a:latin typeface="Calibri" charset="0"/>
                <a:sym typeface="Symbol" charset="0"/>
              </a:rPr>
              <a:t>))</a:t>
            </a:r>
          </a:p>
          <a:p>
            <a:pPr marL="0" indent="0">
              <a:buFont typeface="Arial" charset="0"/>
              <a:buNone/>
            </a:pPr>
            <a:endParaRPr lang="en-US" dirty="0">
              <a:latin typeface="Calibri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endParaRPr lang="en-US" dirty="0">
              <a:latin typeface="Calibri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072444" y="3027926"/>
                <a:ext cx="7842956" cy="37856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>
                    <a:latin typeface="Franklin Gothic Medium" panose="020B0603020102020204" pitchFamily="34" charset="0"/>
                  </a:rPr>
                  <a:t> Let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a</a:t>
                </a:r>
                <a:r>
                  <a:rPr lang="en-US" sz="2400" dirty="0">
                    <a:latin typeface="Franklin Gothic Medium" panose="020B0603020102020204" pitchFamily="34" charset="0"/>
                  </a:rPr>
                  <a:t> be an arbitrary integer</a:t>
                </a:r>
              </a:p>
              <a:p>
                <a:pPr lvl="2"/>
                <a:r>
                  <a:rPr lang="en-US" sz="2400" dirty="0">
                    <a:latin typeface="Franklin Gothic Medium" panose="020B0603020102020204" pitchFamily="34" charset="0"/>
                  </a:rPr>
                  <a:t>2.1   </a:t>
                </a:r>
                <a:r>
                  <a:rPr lang="en-US" sz="2400" dirty="0">
                    <a:solidFill>
                      <a:srgbClr val="C00000"/>
                    </a:solidFill>
                  </a:rPr>
                  <a:t>Even(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a</a:t>
                </a:r>
                <a:r>
                  <a:rPr lang="en-US" sz="2400" dirty="0">
                    <a:solidFill>
                      <a:srgbClr val="C00000"/>
                    </a:solidFill>
                  </a:rPr>
                  <a:t>)</a:t>
                </a:r>
                <a:r>
                  <a:rPr lang="en-US" sz="2400" dirty="0"/>
                  <a:t>	                 Assumption</a:t>
                </a:r>
                <a:endParaRPr lang="en-US" sz="2400" dirty="0">
                  <a:sym typeface="Symbol" charset="0"/>
                </a:endParaRPr>
              </a:p>
              <a:p>
                <a:pPr lvl="2"/>
                <a:r>
                  <a:rPr lang="en-US" sz="2400" dirty="0">
                    <a:solidFill>
                      <a:schemeClr val="tx1"/>
                    </a:solidFill>
                    <a:latin typeface="Franklin Gothic Medium" panose="020B0603020102020204" pitchFamily="34" charset="0"/>
                    <a:ea typeface="Cambria Math"/>
                    <a:cs typeface="Arial" pitchFamily="34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/>
                        <a:cs typeface="Arial" pitchFamily="34" charset="0"/>
                      </a:rPr>
                      <m:t> </m:t>
                    </m:r>
                  </m:oMath>
                </a14:m>
                <a:endParaRPr lang="en-US" sz="2400" b="1" dirty="0">
                  <a:solidFill>
                    <a:srgbClr val="C00000"/>
                  </a:solidFill>
                  <a:ea typeface="ＭＳ Ｐゴシック" pitchFamily="-111" charset="-128"/>
                  <a:sym typeface="Symbol"/>
                </a:endParaRPr>
              </a:p>
              <a:p>
                <a:pPr lvl="2"/>
                <a:endParaRPr lang="en-US" sz="2400" dirty="0">
                  <a:latin typeface="Franklin Gothic Medium" panose="020B0603020102020204" pitchFamily="34" charset="0"/>
                  <a:ea typeface="ＭＳ Ｐゴシック" pitchFamily="-111" charset="-128"/>
                  <a:sym typeface="Symbol"/>
                </a:endParaRPr>
              </a:p>
              <a:p>
                <a:pPr lvl="2"/>
                <a:r>
                  <a:rPr lang="en-US" sz="2400" dirty="0">
                    <a:latin typeface="Franklin Gothic Medium" panose="020B0603020102020204" pitchFamily="34" charset="0"/>
                    <a:ea typeface="ＭＳ Ｐゴシック" pitchFamily="-111" charset="-128"/>
                    <a:sym typeface="Symbol"/>
                  </a:rPr>
                  <a:t> </a:t>
                </a:r>
                <a:endParaRPr lang="en-US" sz="2400" dirty="0">
                  <a:solidFill>
                    <a:schemeClr val="tx1"/>
                  </a:solidFill>
                  <a:ea typeface="ＭＳ Ｐゴシック" pitchFamily="-111" charset="-128"/>
                  <a:sym typeface="Symbol"/>
                </a:endParaRPr>
              </a:p>
              <a:p>
                <a:pPr lvl="2"/>
                <a:r>
                  <a:rPr lang="en-US" sz="2400" dirty="0">
                    <a:solidFill>
                      <a:schemeClr val="tx1"/>
                    </a:solidFill>
                    <a:latin typeface="Franklin Gothic Medium" panose="020B0603020102020204" pitchFamily="34" charset="0"/>
                    <a:ea typeface="Cambria Math"/>
                    <a:cs typeface="Arial" pitchFamily="34" charset="0"/>
                  </a:rPr>
                  <a:t> </a:t>
                </a:r>
                <a:endParaRPr lang="en-US" sz="2400" dirty="0">
                  <a:solidFill>
                    <a:schemeClr val="tx1"/>
                  </a:solidFill>
                  <a:ea typeface="ＭＳ Ｐゴシック" pitchFamily="-111" charset="-128"/>
                  <a:sym typeface="Symbol"/>
                </a:endParaRPr>
              </a:p>
              <a:p>
                <a:pPr lvl="2"/>
                <a:r>
                  <a:rPr lang="en-US" sz="2400" dirty="0">
                    <a:solidFill>
                      <a:srgbClr val="FF0000"/>
                    </a:solidFill>
                    <a:latin typeface="Franklin Gothic Medium" panose="020B0603020102020204" pitchFamily="34" charset="0"/>
                    <a:ea typeface="ＭＳ Ｐゴシック" pitchFamily="-111" charset="-128"/>
                    <a:sym typeface="Symbol"/>
                  </a:rPr>
                  <a:t>2.6  </a:t>
                </a:r>
                <a:r>
                  <a:rPr lang="en-US" sz="2400" dirty="0">
                    <a:solidFill>
                      <a:srgbClr val="FF0000"/>
                    </a:solidFill>
                    <a:ea typeface="ＭＳ Ｐゴシック" pitchFamily="-111" charset="-128"/>
                    <a:sym typeface="Symbol"/>
                  </a:rPr>
                  <a:t> Even(</a:t>
                </a:r>
                <a:r>
                  <a:rPr lang="en-US" sz="2400" b="1" dirty="0">
                    <a:solidFill>
                      <a:srgbClr val="FF0000"/>
                    </a:solidFill>
                    <a:ea typeface="ＭＳ Ｐゴシック" pitchFamily="-111" charset="-128"/>
                    <a:sym typeface="Symbol"/>
                  </a:rPr>
                  <a:t>a</a:t>
                </a:r>
                <a:r>
                  <a:rPr lang="en-US" sz="2400" baseline="30000" dirty="0">
                    <a:solidFill>
                      <a:srgbClr val="FF0000"/>
                    </a:solidFill>
                    <a:ea typeface="ＭＳ Ｐゴシック" pitchFamily="-111" charset="-128"/>
                    <a:sym typeface="Symbol"/>
                  </a:rPr>
                  <a:t>2</a:t>
                </a:r>
                <a:r>
                  <a:rPr lang="en-US" sz="2400" dirty="0">
                    <a:solidFill>
                      <a:srgbClr val="FF0000"/>
                    </a:solidFill>
                    <a:ea typeface="ＭＳ Ｐゴシック" pitchFamily="-111" charset="-128"/>
                    <a:sym typeface="Symbol"/>
                  </a:rPr>
                  <a:t>)</a:t>
                </a:r>
                <a:r>
                  <a:rPr lang="en-US" sz="2400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	</a:t>
                </a:r>
                <a:r>
                  <a:rPr lang="en-US" sz="2400" dirty="0">
                    <a:solidFill>
                      <a:schemeClr val="tx1"/>
                    </a:solidFill>
                    <a:ea typeface="ＭＳ Ｐゴシック" pitchFamily="-111" charset="-128"/>
                    <a:sym typeface="Symbol"/>
                  </a:rPr>
                  <a:t>	           </a:t>
                </a:r>
              </a:p>
              <a:p>
                <a:r>
                  <a:rPr lang="en-US" sz="2400" dirty="0">
                    <a:latin typeface="Franklin Gothic Medium" panose="020B0603020102020204" pitchFamily="34" charset="0"/>
                    <a:ea typeface="ＭＳ Ｐゴシック" pitchFamily="-111" charset="-128"/>
                    <a:sym typeface="Symbol"/>
                  </a:rPr>
                  <a:t>2.   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Even(</a:t>
                </a:r>
                <a:r>
                  <a:rPr lang="en-US" sz="2400" b="1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a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)Even(</a:t>
                </a:r>
                <a:r>
                  <a:rPr lang="en-US" sz="2400" b="1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a</a:t>
                </a:r>
                <a:r>
                  <a:rPr lang="en-US" sz="2400" baseline="300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2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)</a:t>
                </a:r>
                <a:r>
                  <a:rPr lang="en-US" sz="2400" dirty="0">
                    <a:cs typeface="Arial" pitchFamily="34" charset="0"/>
                    <a:sym typeface="Symbol" charset="0"/>
                  </a:rPr>
                  <a:t>	                 Direct proof</a:t>
                </a:r>
              </a:p>
              <a:p>
                <a:pPr lvl="0"/>
                <a:r>
                  <a:rPr lang="en-US" sz="2400" dirty="0">
                    <a:latin typeface="Franklin Gothic Medium" panose="020B0603020102020204" pitchFamily="34" charset="0"/>
                    <a:ea typeface="ＭＳ Ｐゴシック" pitchFamily="-111" charset="-128"/>
                    <a:sym typeface="Symbol"/>
                  </a:rPr>
                  <a:t>3.   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x (Even(x)Even(x</a:t>
                </a:r>
                <a:r>
                  <a:rPr lang="en-US" sz="2400" baseline="300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2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))         </a:t>
                </a:r>
                <a:r>
                  <a:rPr lang="en-US" sz="2400" dirty="0">
                    <a:solidFill>
                      <a:prstClr val="black"/>
                    </a:solidFill>
                    <a:cs typeface="Arial" pitchFamily="34" charset="0"/>
                    <a:sym typeface="Symbol" charset="0"/>
                  </a:rPr>
                  <a:t>Intro </a:t>
                </a:r>
                <a:r>
                  <a:rPr lang="en-US" sz="2400" dirty="0">
                    <a:solidFill>
                      <a:prstClr val="black"/>
                    </a:solidFill>
                    <a:sym typeface="Symbol" charset="0"/>
                  </a:rPr>
                  <a:t>: 1,2</a:t>
                </a:r>
                <a:endParaRPr lang="en-US" sz="2400" dirty="0">
                  <a:solidFill>
                    <a:prstClr val="black"/>
                  </a:solidFill>
                </a:endParaRP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444" y="3027926"/>
                <a:ext cx="7842956" cy="3785652"/>
              </a:xfrm>
              <a:prstGeom prst="rect">
                <a:avLst/>
              </a:prstGeom>
              <a:blipFill>
                <a:blip r:embed="rId3"/>
                <a:stretch>
                  <a:fillRect l="-1292" t="-13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2657" y="5158740"/>
            <a:ext cx="500657" cy="557750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541867" y="936969"/>
            <a:ext cx="7052733" cy="844357"/>
            <a:chOff x="541867" y="936969"/>
            <a:chExt cx="7052733" cy="844357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8978" y="997399"/>
              <a:ext cx="3374022" cy="783927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283" y="936969"/>
              <a:ext cx="3438614" cy="844357"/>
            </a:xfrm>
            <a:prstGeom prst="rect">
              <a:avLst/>
            </a:prstGeom>
          </p:spPr>
        </p:pic>
        <p:sp>
          <p:nvSpPr>
            <p:cNvPr id="17" name="Rounded Rectangle 16"/>
            <p:cNvSpPr/>
            <p:nvPr/>
          </p:nvSpPr>
          <p:spPr>
            <a:xfrm>
              <a:off x="541867" y="997399"/>
              <a:ext cx="7052733" cy="783927"/>
            </a:xfrm>
            <a:prstGeom prst="roundRect">
              <a:avLst/>
            </a:prstGeom>
            <a:ln>
              <a:solidFill>
                <a:srgbClr val="C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>
              <a:stCxn id="17" idx="0"/>
              <a:endCxn id="17" idx="2"/>
            </p:cNvCxnSpPr>
            <p:nvPr/>
          </p:nvCxnSpPr>
          <p:spPr>
            <a:xfrm>
              <a:off x="4068234" y="997399"/>
              <a:ext cx="0" cy="783927"/>
            </a:xfrm>
            <a:prstGeom prst="line">
              <a:avLst/>
            </a:prstGeom>
            <a:ln>
              <a:solidFill>
                <a:srgbClr val="C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4CB2F797-B159-6649-8B7E-6B1C80F52CBF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638699" y="0"/>
            <a:ext cx="2561407" cy="10156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+mj-lt"/>
                <a:ea typeface="ＭＳ Ｐゴシック" pitchFamily="-111" charset="-128"/>
                <a:cs typeface="+mn-cs"/>
              </a:rPr>
              <a:t>Even(x) </a:t>
            </a:r>
            <a:r>
              <a:rPr lang="en-US" sz="2000" dirty="0">
                <a:latin typeface="+mj-lt"/>
                <a:ea typeface="ＭＳ Ｐゴシック" pitchFamily="-111" charset="-128"/>
                <a:sym typeface="Symbol"/>
              </a:rPr>
              <a:t>:=</a:t>
            </a:r>
            <a:r>
              <a:rPr lang="en-US" sz="2000" b="1" dirty="0">
                <a:latin typeface="+mj-lt"/>
                <a:ea typeface="ＭＳ Ｐゴシック" pitchFamily="-111" charset="-128"/>
                <a:cs typeface="+mn-cs"/>
                <a:sym typeface="Symbol"/>
              </a:rPr>
              <a:t> </a:t>
            </a:r>
            <a:r>
              <a:rPr lang="en-US" sz="2000" dirty="0">
                <a:latin typeface="+mj-lt"/>
                <a:ea typeface="ＭＳ Ｐゴシック" pitchFamily="-111" charset="-128"/>
                <a:cs typeface="+mn-cs"/>
                <a:sym typeface="Symbol"/>
              </a:rPr>
              <a:t>y  (x=2y)     </a:t>
            </a:r>
          </a:p>
          <a:p>
            <a:pPr>
              <a:defRPr/>
            </a:pPr>
            <a:r>
              <a:rPr lang="en-US" sz="2000" dirty="0">
                <a:latin typeface="+mj-lt"/>
                <a:ea typeface="ＭＳ Ｐゴシック" pitchFamily="-111" charset="-128"/>
                <a:cs typeface="+mn-cs"/>
                <a:sym typeface="Symbol"/>
              </a:rPr>
              <a:t>Odd(x)  := </a:t>
            </a:r>
            <a:r>
              <a:rPr lang="en-US" sz="2000" b="1" dirty="0">
                <a:latin typeface="+mj-lt"/>
                <a:ea typeface="ＭＳ Ｐゴシック" pitchFamily="-111" charset="-128"/>
                <a:cs typeface="+mn-cs"/>
                <a:sym typeface="Symbol"/>
              </a:rPr>
              <a:t></a:t>
            </a:r>
            <a:r>
              <a:rPr lang="en-US" sz="2000" dirty="0">
                <a:latin typeface="+mj-lt"/>
                <a:ea typeface="ＭＳ Ｐゴシック" pitchFamily="-111" charset="-128"/>
                <a:cs typeface="+mn-cs"/>
                <a:sym typeface="Symbol"/>
              </a:rPr>
              <a:t>y  (x=2y+1)</a:t>
            </a:r>
          </a:p>
          <a:p>
            <a:pPr>
              <a:defRPr/>
            </a:pPr>
            <a:r>
              <a:rPr lang="en-US" sz="2000" dirty="0">
                <a:latin typeface="+mj-lt"/>
                <a:ea typeface="ＭＳ Ｐゴシック" pitchFamily="-111" charset="-128"/>
                <a:cs typeface="+mn-cs"/>
              </a:rPr>
              <a:t>Domain: Integers</a:t>
            </a:r>
            <a:r>
              <a:rPr lang="en-US" sz="2000" dirty="0">
                <a:ea typeface="ＭＳ Ｐゴシック" pitchFamily="-111" charset="-128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2436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Franklin Gothic Medium" pitchFamily="34" charset="0"/>
              </a:rPr>
              <a:t>Even and Odd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8229600" cy="5148846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endParaRPr lang="en-US" sz="2800" dirty="0">
              <a:latin typeface="Calibri" charset="0"/>
              <a:sym typeface="Symbol" charset="0"/>
            </a:endParaRPr>
          </a:p>
          <a:p>
            <a:pPr marL="0" indent="0">
              <a:buNone/>
            </a:pPr>
            <a:r>
              <a:rPr lang="en-US" sz="2800" dirty="0">
                <a:latin typeface="Franklin Gothic Medium" pitchFamily="34" charset="0"/>
                <a:sym typeface="Symbol" charset="0"/>
              </a:rPr>
              <a:t>Prove: </a:t>
            </a:r>
            <a:r>
              <a:rPr lang="ja-JP" altLang="en-US" sz="2800" dirty="0">
                <a:latin typeface="Franklin Gothic Medium" pitchFamily="34" charset="0"/>
                <a:sym typeface="Symbol" charset="0"/>
              </a:rPr>
              <a:t>“</a:t>
            </a:r>
            <a:r>
              <a:rPr lang="en-US" sz="2800" dirty="0">
                <a:latin typeface="Franklin Gothic Medium" pitchFamily="34" charset="0"/>
                <a:sym typeface="Symbol" charset="0"/>
              </a:rPr>
              <a:t>The square of any even number is even.</a:t>
            </a:r>
            <a:r>
              <a:rPr lang="ja-JP" altLang="en-US" sz="2800" dirty="0">
                <a:latin typeface="Franklin Gothic Medium" pitchFamily="34" charset="0"/>
                <a:sym typeface="Symbol" charset="0"/>
              </a:rPr>
              <a:t>”</a:t>
            </a:r>
            <a:endParaRPr lang="en-US" sz="2800" dirty="0">
              <a:latin typeface="Franklin Gothic Medium" pitchFamily="34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r>
              <a:rPr lang="en-US" sz="2800" dirty="0">
                <a:latin typeface="Franklin Gothic Medium" pitchFamily="34" charset="0"/>
                <a:sym typeface="Symbol" charset="0"/>
              </a:rPr>
              <a:t>      Formal proof of:  </a:t>
            </a:r>
            <a:r>
              <a:rPr lang="en-US" sz="2800" dirty="0">
                <a:solidFill>
                  <a:srgbClr val="C00000"/>
                </a:solidFill>
                <a:latin typeface="Calibri" charset="0"/>
                <a:sym typeface="Symbol" charset="0"/>
              </a:rPr>
              <a:t>x (Even(x)  Even(x</a:t>
            </a:r>
            <a:r>
              <a:rPr lang="en-US" sz="2800" baseline="30000" dirty="0">
                <a:solidFill>
                  <a:srgbClr val="C00000"/>
                </a:solidFill>
                <a:latin typeface="Calibri" charset="0"/>
                <a:sym typeface="Symbol" charset="0"/>
              </a:rPr>
              <a:t>2</a:t>
            </a:r>
            <a:r>
              <a:rPr lang="en-US" sz="2800" dirty="0">
                <a:solidFill>
                  <a:srgbClr val="C00000"/>
                </a:solidFill>
                <a:latin typeface="Calibri" charset="0"/>
                <a:sym typeface="Symbol" charset="0"/>
              </a:rPr>
              <a:t>))</a:t>
            </a:r>
          </a:p>
          <a:p>
            <a:pPr marL="0" indent="0">
              <a:buFont typeface="Arial" charset="0"/>
              <a:buNone/>
            </a:pPr>
            <a:endParaRPr lang="en-US" dirty="0">
              <a:latin typeface="Calibri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endParaRPr lang="en-US" dirty="0">
              <a:latin typeface="Calibri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072444" y="3027926"/>
                <a:ext cx="7842956" cy="34163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>
                    <a:latin typeface="Franklin Gothic Medium" panose="020B0603020102020204" pitchFamily="34" charset="0"/>
                  </a:rPr>
                  <a:t> Let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a</a:t>
                </a:r>
                <a:r>
                  <a:rPr lang="en-US" sz="2400" dirty="0">
                    <a:latin typeface="Franklin Gothic Medium" panose="020B0603020102020204" pitchFamily="34" charset="0"/>
                  </a:rPr>
                  <a:t> be an arbitrary integer</a:t>
                </a:r>
              </a:p>
              <a:p>
                <a:pPr lvl="2"/>
                <a:r>
                  <a:rPr lang="en-US" sz="2400" dirty="0">
                    <a:latin typeface="Franklin Gothic Medium" panose="020B0603020102020204" pitchFamily="34" charset="0"/>
                  </a:rPr>
                  <a:t>2.1   </a:t>
                </a:r>
                <a:r>
                  <a:rPr lang="en-US" sz="2400" dirty="0">
                    <a:solidFill>
                      <a:srgbClr val="00B050"/>
                    </a:solidFill>
                  </a:rPr>
                  <a:t>Even(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a</a:t>
                </a:r>
                <a:r>
                  <a:rPr lang="en-US" sz="2400" dirty="0">
                    <a:solidFill>
                      <a:srgbClr val="00B050"/>
                    </a:solidFill>
                  </a:rPr>
                  <a:t>)</a:t>
                </a:r>
                <a:r>
                  <a:rPr lang="en-US" sz="2400" dirty="0"/>
                  <a:t>	                 Assumption</a:t>
                </a:r>
                <a:endParaRPr lang="en-US" sz="2400" dirty="0">
                  <a:sym typeface="Symbol" charset="0"/>
                </a:endParaRPr>
              </a:p>
              <a:p>
                <a:pPr lvl="2"/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  <a:ea typeface="Cambria Math"/>
                    <a:cs typeface="Arial" pitchFamily="34" charset="0"/>
                  </a:rPr>
                  <a:t>2.2	   </a:t>
                </a:r>
                <a14:m>
                  <m:oMath xmlns:m="http://schemas.openxmlformats.org/officeDocument/2006/math">
                    <m:r>
                      <a:rPr lang="en-US" sz="2400" smtClean="0">
                        <a:solidFill>
                          <a:srgbClr val="00B050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∃</m:t>
                    </m:r>
                  </m:oMath>
                </a14:m>
                <a:r>
                  <a:rPr lang="en-US" sz="2400" dirty="0">
                    <a:solidFill>
                      <a:srgbClr val="00B050"/>
                    </a:solidFill>
                    <a:ea typeface="Cambria Math"/>
                    <a:cs typeface="Arial" pitchFamily="34" charset="0"/>
                  </a:rPr>
                  <a:t>y (</a:t>
                </a:r>
                <a:r>
                  <a:rPr lang="en-US" sz="2400" b="1" dirty="0">
                    <a:solidFill>
                      <a:srgbClr val="C00000"/>
                    </a:solidFill>
                    <a:ea typeface="Cambria Math"/>
                    <a:cs typeface="Arial" pitchFamily="34" charset="0"/>
                  </a:rPr>
                  <a:t>a</a:t>
                </a:r>
                <a:r>
                  <a:rPr lang="en-US" sz="2400" dirty="0">
                    <a:solidFill>
                      <a:srgbClr val="00B050"/>
                    </a:solidFill>
                    <a:ea typeface="Cambria Math"/>
                    <a:cs typeface="Arial" pitchFamily="34" charset="0"/>
                  </a:rPr>
                  <a:t> = 2y)</a:t>
                </a:r>
                <a:r>
                  <a:rPr lang="en-US" sz="2400" dirty="0">
                    <a:solidFill>
                      <a:prstClr val="black"/>
                    </a:solidFill>
                    <a:ea typeface="Cambria Math"/>
                    <a:cs typeface="Arial" pitchFamily="34" charset="0"/>
                  </a:rPr>
                  <a:t>	    	   Definition of Even</a:t>
                </a:r>
              </a:p>
              <a:p>
                <a:pPr lvl="2"/>
                <a:r>
                  <a:rPr lang="en-US" sz="2400" dirty="0">
                    <a:latin typeface="Franklin Gothic Medium" panose="020B0603020102020204" pitchFamily="34" charset="0"/>
                  </a:rPr>
                  <a:t> </a:t>
                </a:r>
                <a:endParaRPr lang="en-US" sz="2400" b="1" dirty="0">
                  <a:solidFill>
                    <a:srgbClr val="C00000"/>
                  </a:solidFill>
                  <a:ea typeface="ＭＳ Ｐゴシック" pitchFamily="-111" charset="-128"/>
                  <a:sym typeface="Symbol"/>
                </a:endParaRPr>
              </a:p>
              <a:p>
                <a:pPr lvl="2"/>
                <a:endParaRPr lang="en-US" sz="2400" dirty="0">
                  <a:solidFill>
                    <a:schemeClr val="tx1"/>
                  </a:solidFill>
                  <a:ea typeface="ＭＳ Ｐゴシック" pitchFamily="-111" charset="-128"/>
                  <a:sym typeface="Symbol"/>
                </a:endParaRPr>
              </a:p>
              <a:p>
                <a:pPr lvl="2"/>
                <a:r>
                  <a:rPr lang="en-US" sz="2400" dirty="0">
                    <a:solidFill>
                      <a:srgbClr val="FF0000"/>
                    </a:solidFill>
                    <a:latin typeface="Franklin Gothic Medium" panose="020B0603020102020204" pitchFamily="34" charset="0"/>
                    <a:ea typeface="Cambria Math"/>
                    <a:cs typeface="Arial" pitchFamily="34" charset="0"/>
                  </a:rPr>
                  <a:t>2.5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/>
                        <a:cs typeface="Arial" pitchFamily="34" charset="0"/>
                      </a:rPr>
                      <m:t>   </m:t>
                    </m:r>
                    <m:r>
                      <a:rPr lang="en-US" sz="2400" i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∃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  <a:ea typeface="Cambria Math"/>
                    <a:cs typeface="Arial" pitchFamily="34" charset="0"/>
                  </a:rPr>
                  <a:t>y (</a:t>
                </a:r>
                <a:r>
                  <a:rPr lang="en-US" sz="2400" b="1" dirty="0">
                    <a:solidFill>
                      <a:srgbClr val="FF0000"/>
                    </a:solidFill>
                    <a:ea typeface="Cambria Math"/>
                    <a:cs typeface="Arial" pitchFamily="34" charset="0"/>
                  </a:rPr>
                  <a:t>a</a:t>
                </a:r>
                <a:r>
                  <a:rPr lang="en-US" sz="2400" baseline="30000" dirty="0">
                    <a:solidFill>
                      <a:srgbClr val="FF0000"/>
                    </a:solidFill>
                    <a:ea typeface="Cambria Math"/>
                    <a:cs typeface="Arial" pitchFamily="34" charset="0"/>
                  </a:rPr>
                  <a:t>2</a:t>
                </a:r>
                <a:r>
                  <a:rPr lang="en-US" sz="2400" dirty="0">
                    <a:solidFill>
                      <a:srgbClr val="FF0000"/>
                    </a:solidFill>
                    <a:ea typeface="Cambria Math"/>
                    <a:cs typeface="Arial" pitchFamily="34" charset="0"/>
                  </a:rPr>
                  <a:t> = 2y)</a:t>
                </a:r>
                <a:r>
                  <a:rPr lang="en-US" sz="2400" dirty="0">
                    <a:solidFill>
                      <a:schemeClr val="tx1"/>
                    </a:solidFill>
                    <a:ea typeface="Cambria Math"/>
                    <a:cs typeface="Arial" pitchFamily="34" charset="0"/>
                  </a:rPr>
                  <a:t>	          </a:t>
                </a:r>
                <a:endParaRPr lang="en-US" sz="2400" dirty="0">
                  <a:solidFill>
                    <a:schemeClr val="tx1"/>
                  </a:solidFill>
                  <a:ea typeface="ＭＳ Ｐゴシック" pitchFamily="-111" charset="-128"/>
                  <a:sym typeface="Symbol"/>
                </a:endParaRPr>
              </a:p>
              <a:p>
                <a:pPr lvl="2"/>
                <a:r>
                  <a:rPr lang="en-US" sz="2400" dirty="0">
                    <a:latin typeface="Franklin Gothic Medium" panose="020B0603020102020204" pitchFamily="34" charset="0"/>
                    <a:ea typeface="ＭＳ Ｐゴシック" pitchFamily="-111" charset="-128"/>
                    <a:sym typeface="Symbol"/>
                  </a:rPr>
                  <a:t>2.6  </a:t>
                </a:r>
                <a:r>
                  <a:rPr lang="en-US" sz="2400" dirty="0">
                    <a:ea typeface="ＭＳ Ｐゴシック" pitchFamily="-111" charset="-128"/>
                    <a:sym typeface="Symbol"/>
                  </a:rPr>
                  <a:t> </a:t>
                </a:r>
                <a:r>
                  <a:rPr lang="en-US" sz="2400" dirty="0">
                    <a:solidFill>
                      <a:srgbClr val="00B050"/>
                    </a:solidFill>
                    <a:ea typeface="ＭＳ Ｐゴシック" pitchFamily="-111" charset="-128"/>
                    <a:sym typeface="Symbol"/>
                  </a:rPr>
                  <a:t>Even(</a:t>
                </a:r>
                <a:r>
                  <a:rPr lang="en-US" sz="2400" b="1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a</a:t>
                </a:r>
                <a:r>
                  <a:rPr lang="en-US" sz="2400" baseline="30000" dirty="0">
                    <a:solidFill>
                      <a:srgbClr val="00B050"/>
                    </a:solidFill>
                    <a:ea typeface="ＭＳ Ｐゴシック" pitchFamily="-111" charset="-128"/>
                    <a:sym typeface="Symbol"/>
                  </a:rPr>
                  <a:t>2</a:t>
                </a:r>
                <a:r>
                  <a:rPr lang="en-US" sz="2400" dirty="0">
                    <a:solidFill>
                      <a:srgbClr val="00B050"/>
                    </a:solidFill>
                    <a:ea typeface="ＭＳ Ｐゴシック" pitchFamily="-111" charset="-128"/>
                    <a:sym typeface="Symbol"/>
                  </a:rPr>
                  <a:t>)</a:t>
                </a:r>
                <a:r>
                  <a:rPr lang="en-US" sz="2400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	</a:t>
                </a:r>
                <a:r>
                  <a:rPr lang="en-US" sz="2400" dirty="0">
                    <a:solidFill>
                      <a:schemeClr val="tx1"/>
                    </a:solidFill>
                    <a:ea typeface="ＭＳ Ｐゴシック" pitchFamily="-111" charset="-128"/>
                    <a:sym typeface="Symbol"/>
                  </a:rPr>
                  <a:t>	          Definition of Even</a:t>
                </a:r>
              </a:p>
              <a:p>
                <a:r>
                  <a:rPr lang="en-US" sz="2400" dirty="0">
                    <a:latin typeface="Franklin Gothic Medium" panose="020B0603020102020204" pitchFamily="34" charset="0"/>
                    <a:ea typeface="ＭＳ Ｐゴシック" pitchFamily="-111" charset="-128"/>
                    <a:sym typeface="Symbol"/>
                  </a:rPr>
                  <a:t>2.   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Even(</a:t>
                </a:r>
                <a:r>
                  <a:rPr lang="en-US" sz="2400" b="1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a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)Even(</a:t>
                </a:r>
                <a:r>
                  <a:rPr lang="en-US" sz="2400" b="1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a</a:t>
                </a:r>
                <a:r>
                  <a:rPr lang="en-US" sz="2400" baseline="300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2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)</a:t>
                </a:r>
                <a:r>
                  <a:rPr lang="en-US" sz="2400" dirty="0">
                    <a:cs typeface="Arial" pitchFamily="34" charset="0"/>
                    <a:sym typeface="Symbol" charset="0"/>
                  </a:rPr>
                  <a:t>	                 Direct Proof</a:t>
                </a:r>
              </a:p>
              <a:p>
                <a:r>
                  <a:rPr lang="en-US" sz="2400" dirty="0">
                    <a:latin typeface="Franklin Gothic Medium" panose="020B0603020102020204" pitchFamily="34" charset="0"/>
                    <a:ea typeface="ＭＳ Ｐゴシック" pitchFamily="-111" charset="-128"/>
                    <a:sym typeface="Symbol"/>
                  </a:rPr>
                  <a:t>3.   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x (Even(x)Even(x</a:t>
                </a:r>
                <a:r>
                  <a:rPr lang="en-US" sz="2400" baseline="300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2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))         </a:t>
                </a:r>
                <a:r>
                  <a:rPr lang="en-US" sz="2400" dirty="0">
                    <a:solidFill>
                      <a:prstClr val="black"/>
                    </a:solidFill>
                    <a:cs typeface="Arial" pitchFamily="34" charset="0"/>
                    <a:sym typeface="Symbol" charset="0"/>
                  </a:rPr>
                  <a:t>Intro </a:t>
                </a:r>
                <a:r>
                  <a:rPr lang="en-US" sz="2400" dirty="0">
                    <a:solidFill>
                      <a:prstClr val="black"/>
                    </a:solidFill>
                    <a:sym typeface="Symbol" charset="0"/>
                  </a:rPr>
                  <a:t>: 1,2</a:t>
                </a:r>
                <a:endParaRPr lang="en-US" sz="24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444" y="3027926"/>
                <a:ext cx="7842956" cy="3416320"/>
              </a:xfrm>
              <a:prstGeom prst="rect">
                <a:avLst/>
              </a:prstGeom>
              <a:blipFill>
                <a:blip r:embed="rId3"/>
                <a:stretch>
                  <a:fillRect l="-1292" t="-1481" b="-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3922" y="4815840"/>
            <a:ext cx="500657" cy="557750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541867" y="936969"/>
            <a:ext cx="7052733" cy="844357"/>
            <a:chOff x="541867" y="936969"/>
            <a:chExt cx="7052733" cy="844357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8978" y="997399"/>
              <a:ext cx="3374022" cy="783927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283" y="936969"/>
              <a:ext cx="3438614" cy="844357"/>
            </a:xfrm>
            <a:prstGeom prst="rect">
              <a:avLst/>
            </a:prstGeom>
          </p:spPr>
        </p:pic>
        <p:sp>
          <p:nvSpPr>
            <p:cNvPr id="17" name="Rounded Rectangle 16"/>
            <p:cNvSpPr/>
            <p:nvPr/>
          </p:nvSpPr>
          <p:spPr>
            <a:xfrm>
              <a:off x="541867" y="997399"/>
              <a:ext cx="7052733" cy="783927"/>
            </a:xfrm>
            <a:prstGeom prst="roundRect">
              <a:avLst/>
            </a:prstGeom>
            <a:ln>
              <a:solidFill>
                <a:srgbClr val="C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>
              <a:stCxn id="17" idx="0"/>
              <a:endCxn id="17" idx="2"/>
            </p:cNvCxnSpPr>
            <p:nvPr/>
          </p:nvCxnSpPr>
          <p:spPr>
            <a:xfrm>
              <a:off x="4068234" y="997399"/>
              <a:ext cx="0" cy="783927"/>
            </a:xfrm>
            <a:prstGeom prst="line">
              <a:avLst/>
            </a:prstGeom>
            <a:ln>
              <a:solidFill>
                <a:srgbClr val="C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47A29844-6547-6C49-A42B-5572DD447C50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638699" y="0"/>
            <a:ext cx="2561407" cy="10156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+mj-lt"/>
                <a:ea typeface="ＭＳ Ｐゴシック" pitchFamily="-111" charset="-128"/>
                <a:cs typeface="+mn-cs"/>
              </a:rPr>
              <a:t>Even(x) </a:t>
            </a:r>
            <a:r>
              <a:rPr lang="en-US" sz="2000" dirty="0">
                <a:latin typeface="+mj-lt"/>
                <a:ea typeface="ＭＳ Ｐゴシック" pitchFamily="-111" charset="-128"/>
                <a:sym typeface="Symbol"/>
              </a:rPr>
              <a:t>:=</a:t>
            </a:r>
            <a:r>
              <a:rPr lang="en-US" sz="2000" b="1" dirty="0">
                <a:latin typeface="+mj-lt"/>
                <a:ea typeface="ＭＳ Ｐゴシック" pitchFamily="-111" charset="-128"/>
                <a:cs typeface="+mn-cs"/>
                <a:sym typeface="Symbol"/>
              </a:rPr>
              <a:t> </a:t>
            </a:r>
            <a:r>
              <a:rPr lang="en-US" sz="2000" dirty="0">
                <a:latin typeface="+mj-lt"/>
                <a:ea typeface="ＭＳ Ｐゴシック" pitchFamily="-111" charset="-128"/>
                <a:cs typeface="+mn-cs"/>
                <a:sym typeface="Symbol"/>
              </a:rPr>
              <a:t>y  (x=2y)     </a:t>
            </a:r>
          </a:p>
          <a:p>
            <a:pPr>
              <a:defRPr/>
            </a:pPr>
            <a:r>
              <a:rPr lang="en-US" sz="2000" dirty="0">
                <a:latin typeface="+mj-lt"/>
                <a:ea typeface="ＭＳ Ｐゴシック" pitchFamily="-111" charset="-128"/>
                <a:cs typeface="+mn-cs"/>
                <a:sym typeface="Symbol"/>
              </a:rPr>
              <a:t>Odd(x)  := </a:t>
            </a:r>
            <a:r>
              <a:rPr lang="en-US" sz="2000" b="1" dirty="0">
                <a:latin typeface="+mj-lt"/>
                <a:ea typeface="ＭＳ Ｐゴシック" pitchFamily="-111" charset="-128"/>
                <a:cs typeface="+mn-cs"/>
                <a:sym typeface="Symbol"/>
              </a:rPr>
              <a:t></a:t>
            </a:r>
            <a:r>
              <a:rPr lang="en-US" sz="2000" dirty="0">
                <a:latin typeface="+mj-lt"/>
                <a:ea typeface="ＭＳ Ｐゴシック" pitchFamily="-111" charset="-128"/>
                <a:cs typeface="+mn-cs"/>
                <a:sym typeface="Symbol"/>
              </a:rPr>
              <a:t>y  (x=2y+1)</a:t>
            </a:r>
          </a:p>
          <a:p>
            <a:pPr>
              <a:defRPr/>
            </a:pPr>
            <a:r>
              <a:rPr lang="en-US" sz="2000" dirty="0">
                <a:latin typeface="+mj-lt"/>
                <a:ea typeface="ＭＳ Ｐゴシック" pitchFamily="-111" charset="-128"/>
                <a:cs typeface="+mn-cs"/>
              </a:rPr>
              <a:t>Domain: Integers</a:t>
            </a:r>
            <a:r>
              <a:rPr lang="en-US" sz="2000" dirty="0">
                <a:ea typeface="ＭＳ Ｐゴシック" pitchFamily="-111" charset="-128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45411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Franklin Gothic Medium" pitchFamily="34" charset="0"/>
              </a:rPr>
              <a:t>Even and Odd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8229600" cy="5148846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endParaRPr lang="en-US" sz="2800" dirty="0">
              <a:latin typeface="Calibri" charset="0"/>
              <a:sym typeface="Symbol" charset="0"/>
            </a:endParaRPr>
          </a:p>
          <a:p>
            <a:pPr marL="0" indent="0">
              <a:buNone/>
            </a:pPr>
            <a:r>
              <a:rPr lang="en-US" sz="2800" dirty="0">
                <a:latin typeface="Franklin Gothic Medium" pitchFamily="34" charset="0"/>
                <a:sym typeface="Symbol" charset="0"/>
              </a:rPr>
              <a:t>Prove: </a:t>
            </a:r>
            <a:r>
              <a:rPr lang="ja-JP" altLang="en-US" sz="2800" dirty="0">
                <a:latin typeface="Franklin Gothic Medium" pitchFamily="34" charset="0"/>
                <a:sym typeface="Symbol" charset="0"/>
              </a:rPr>
              <a:t>“</a:t>
            </a:r>
            <a:r>
              <a:rPr lang="en-US" sz="2800" dirty="0">
                <a:latin typeface="Franklin Gothic Medium" pitchFamily="34" charset="0"/>
                <a:sym typeface="Symbol" charset="0"/>
              </a:rPr>
              <a:t>The square of any even number is even.</a:t>
            </a:r>
            <a:r>
              <a:rPr lang="ja-JP" altLang="en-US" sz="2800" dirty="0">
                <a:latin typeface="Franklin Gothic Medium" pitchFamily="34" charset="0"/>
                <a:sym typeface="Symbol" charset="0"/>
              </a:rPr>
              <a:t>”</a:t>
            </a:r>
            <a:endParaRPr lang="en-US" sz="2800" dirty="0">
              <a:latin typeface="Franklin Gothic Medium" pitchFamily="34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r>
              <a:rPr lang="en-US" sz="2800" dirty="0">
                <a:latin typeface="Franklin Gothic Medium" pitchFamily="34" charset="0"/>
                <a:sym typeface="Symbol" charset="0"/>
              </a:rPr>
              <a:t>      Formal proof of:  </a:t>
            </a:r>
            <a:r>
              <a:rPr lang="en-US" sz="2800" dirty="0">
                <a:solidFill>
                  <a:srgbClr val="C00000"/>
                </a:solidFill>
                <a:latin typeface="Calibri" charset="0"/>
                <a:sym typeface="Symbol" charset="0"/>
              </a:rPr>
              <a:t>x (Even(x)  Even(x</a:t>
            </a:r>
            <a:r>
              <a:rPr lang="en-US" sz="2800" baseline="30000" dirty="0">
                <a:solidFill>
                  <a:srgbClr val="C00000"/>
                </a:solidFill>
                <a:latin typeface="Calibri" charset="0"/>
                <a:sym typeface="Symbol" charset="0"/>
              </a:rPr>
              <a:t>2</a:t>
            </a:r>
            <a:r>
              <a:rPr lang="en-US" sz="2800" dirty="0">
                <a:solidFill>
                  <a:srgbClr val="C00000"/>
                </a:solidFill>
                <a:latin typeface="Calibri" charset="0"/>
                <a:sym typeface="Symbol" charset="0"/>
              </a:rPr>
              <a:t>))</a:t>
            </a:r>
          </a:p>
          <a:p>
            <a:pPr marL="0" indent="0">
              <a:buFont typeface="Arial" charset="0"/>
              <a:buNone/>
            </a:pPr>
            <a:endParaRPr lang="en-US" dirty="0">
              <a:latin typeface="Calibri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endParaRPr lang="en-US" dirty="0">
              <a:latin typeface="Calibri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072444" y="3027926"/>
                <a:ext cx="7842956" cy="34163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>
                    <a:latin typeface="Franklin Gothic Medium" panose="020B0603020102020204" pitchFamily="34" charset="0"/>
                  </a:rPr>
                  <a:t> Let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a</a:t>
                </a:r>
                <a:r>
                  <a:rPr lang="en-US" sz="2400" dirty="0">
                    <a:latin typeface="Franklin Gothic Medium" panose="020B0603020102020204" pitchFamily="34" charset="0"/>
                  </a:rPr>
                  <a:t> be an arbitrary integer</a:t>
                </a:r>
              </a:p>
              <a:p>
                <a:pPr lvl="2"/>
                <a:r>
                  <a:rPr lang="en-US" sz="2400" dirty="0">
                    <a:latin typeface="Franklin Gothic Medium" panose="020B0603020102020204" pitchFamily="34" charset="0"/>
                  </a:rPr>
                  <a:t>2.1   </a:t>
                </a:r>
                <a:r>
                  <a:rPr lang="en-US" sz="2400" dirty="0">
                    <a:solidFill>
                      <a:srgbClr val="00B050"/>
                    </a:solidFill>
                  </a:rPr>
                  <a:t>Even(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a</a:t>
                </a:r>
                <a:r>
                  <a:rPr lang="en-US" sz="2400" dirty="0">
                    <a:solidFill>
                      <a:srgbClr val="00B050"/>
                    </a:solidFill>
                  </a:rPr>
                  <a:t>)</a:t>
                </a:r>
                <a:r>
                  <a:rPr lang="en-US" sz="2400" dirty="0"/>
                  <a:t>	                 Assumption</a:t>
                </a:r>
                <a:endParaRPr lang="en-US" sz="2400" dirty="0">
                  <a:sym typeface="Symbol" charset="0"/>
                </a:endParaRPr>
              </a:p>
              <a:p>
                <a:pPr lvl="2"/>
                <a:r>
                  <a:rPr lang="en-US" sz="2400" dirty="0">
                    <a:solidFill>
                      <a:schemeClr val="tx1"/>
                    </a:solidFill>
                    <a:latin typeface="Franklin Gothic Medium" panose="020B0603020102020204" pitchFamily="34" charset="0"/>
                    <a:ea typeface="Cambria Math"/>
                    <a:cs typeface="Arial" pitchFamily="34" charset="0"/>
                  </a:rPr>
                  <a:t>2.2	   </a:t>
                </a:r>
                <a14:m>
                  <m:oMath xmlns:m="http://schemas.openxmlformats.org/officeDocument/2006/math">
                    <m:r>
                      <a:rPr lang="en-US" sz="2400" i="0" smtClean="0">
                        <a:solidFill>
                          <a:srgbClr val="00B050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∃</m:t>
                    </m:r>
                  </m:oMath>
                </a14:m>
                <a:r>
                  <a:rPr lang="en-US" sz="2400" dirty="0">
                    <a:solidFill>
                      <a:srgbClr val="00B050"/>
                    </a:solidFill>
                    <a:ea typeface="Cambria Math"/>
                    <a:cs typeface="Arial" pitchFamily="34" charset="0"/>
                  </a:rPr>
                  <a:t>y (</a:t>
                </a:r>
                <a:r>
                  <a:rPr lang="en-US" sz="2400" b="1" dirty="0">
                    <a:solidFill>
                      <a:srgbClr val="C00000"/>
                    </a:solidFill>
                    <a:ea typeface="Cambria Math"/>
                    <a:cs typeface="Arial" pitchFamily="34" charset="0"/>
                  </a:rPr>
                  <a:t>a</a:t>
                </a:r>
                <a:r>
                  <a:rPr lang="en-US" sz="2400" dirty="0">
                    <a:solidFill>
                      <a:srgbClr val="00B050"/>
                    </a:solidFill>
                    <a:ea typeface="Cambria Math"/>
                    <a:cs typeface="Arial" pitchFamily="34" charset="0"/>
                  </a:rPr>
                  <a:t> = 2y)</a:t>
                </a:r>
                <a:r>
                  <a:rPr lang="en-US" sz="2400" dirty="0">
                    <a:solidFill>
                      <a:schemeClr val="tx1"/>
                    </a:solidFill>
                    <a:ea typeface="Cambria Math"/>
                    <a:cs typeface="Arial" pitchFamily="34" charset="0"/>
                  </a:rPr>
                  <a:t>	    	   Definition of Even</a:t>
                </a:r>
              </a:p>
              <a:p>
                <a:pPr lvl="2"/>
                <a:r>
                  <a:rPr lang="en-US" sz="2400" dirty="0">
                    <a:latin typeface="Franklin Gothic Medium" panose="020B0603020102020204" pitchFamily="34" charset="0"/>
                  </a:rPr>
                  <a:t> </a:t>
                </a:r>
                <a:endParaRPr lang="en-US" sz="2400" b="1" dirty="0">
                  <a:solidFill>
                    <a:srgbClr val="C00000"/>
                  </a:solidFill>
                  <a:ea typeface="ＭＳ Ｐゴシック" pitchFamily="-111" charset="-128"/>
                  <a:sym typeface="Symbol"/>
                </a:endParaRPr>
              </a:p>
              <a:p>
                <a:pPr lvl="2"/>
                <a:r>
                  <a:rPr lang="en-US" sz="2400" dirty="0">
                    <a:latin typeface="Franklin Gothic Medium" panose="020B0603020102020204" pitchFamily="34" charset="0"/>
                    <a:ea typeface="ＭＳ Ｐゴシック" pitchFamily="-111" charset="-128"/>
                    <a:sym typeface="Symbol"/>
                  </a:rPr>
                  <a:t> </a:t>
                </a:r>
                <a:endParaRPr lang="en-US" sz="2400" dirty="0">
                  <a:solidFill>
                    <a:schemeClr val="tx1"/>
                  </a:solidFill>
                  <a:ea typeface="ＭＳ Ｐゴシック" pitchFamily="-111" charset="-128"/>
                  <a:sym typeface="Symbol"/>
                </a:endParaRPr>
              </a:p>
              <a:p>
                <a:pPr lvl="2"/>
                <a:r>
                  <a:rPr lang="en-US" sz="2400" dirty="0">
                    <a:solidFill>
                      <a:srgbClr val="FF0000"/>
                    </a:solidFill>
                    <a:latin typeface="Franklin Gothic Medium" panose="020B0603020102020204" pitchFamily="34" charset="0"/>
                    <a:ea typeface="Cambria Math"/>
                    <a:cs typeface="Arial" pitchFamily="34" charset="0"/>
                  </a:rPr>
                  <a:t>2.5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/>
                        <a:cs typeface="Arial" pitchFamily="34" charset="0"/>
                      </a:rPr>
                      <m:t>   </m:t>
                    </m:r>
                    <m:r>
                      <a:rPr lang="en-US" sz="2400" i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∃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  <a:ea typeface="Cambria Math"/>
                    <a:cs typeface="Arial" pitchFamily="34" charset="0"/>
                  </a:rPr>
                  <a:t>y (</a:t>
                </a:r>
                <a:r>
                  <a:rPr lang="en-US" sz="2400" b="1" dirty="0">
                    <a:solidFill>
                      <a:srgbClr val="FF0000"/>
                    </a:solidFill>
                    <a:ea typeface="Cambria Math"/>
                    <a:cs typeface="Arial" pitchFamily="34" charset="0"/>
                  </a:rPr>
                  <a:t>a</a:t>
                </a:r>
                <a:r>
                  <a:rPr lang="en-US" sz="2400" baseline="30000" dirty="0">
                    <a:solidFill>
                      <a:srgbClr val="FF0000"/>
                    </a:solidFill>
                    <a:ea typeface="Cambria Math"/>
                    <a:cs typeface="Arial" pitchFamily="34" charset="0"/>
                  </a:rPr>
                  <a:t>2</a:t>
                </a:r>
                <a:r>
                  <a:rPr lang="en-US" sz="2400" dirty="0">
                    <a:solidFill>
                      <a:srgbClr val="FF0000"/>
                    </a:solidFill>
                    <a:ea typeface="Cambria Math"/>
                    <a:cs typeface="Arial" pitchFamily="34" charset="0"/>
                  </a:rPr>
                  <a:t> = 2y)	          </a:t>
                </a:r>
                <a:r>
                  <a:rPr lang="en-US" sz="2400" dirty="0">
                    <a:solidFill>
                      <a:schemeClr val="tx1"/>
                    </a:solidFill>
                  </a:rPr>
                  <a:t>Intro </a:t>
                </a:r>
                <a:r>
                  <a:rPr lang="en-US" sz="2400" b="1" dirty="0">
                    <a:solidFill>
                      <a:schemeClr val="tx1"/>
                    </a:solidFill>
                    <a:ea typeface="ＭＳ Ｐゴシック" pitchFamily="-111" charset="-128"/>
                    <a:sym typeface="Symbol"/>
                  </a:rPr>
                  <a:t></a:t>
                </a:r>
                <a:r>
                  <a:rPr lang="en-US" sz="2400" dirty="0">
                    <a:solidFill>
                      <a:schemeClr val="tx1"/>
                    </a:solidFill>
                    <a:ea typeface="ＭＳ Ｐゴシック" pitchFamily="-111" charset="-128"/>
                    <a:sym typeface="Symbol"/>
                  </a:rPr>
                  <a:t>: </a:t>
                </a:r>
              </a:p>
              <a:p>
                <a:pPr lvl="2"/>
                <a:r>
                  <a:rPr lang="en-US" sz="2400" dirty="0">
                    <a:latin typeface="Franklin Gothic Medium" panose="020B0603020102020204" pitchFamily="34" charset="0"/>
                    <a:ea typeface="ＭＳ Ｐゴシック" pitchFamily="-111" charset="-128"/>
                    <a:sym typeface="Symbol"/>
                  </a:rPr>
                  <a:t>2.6  </a:t>
                </a:r>
                <a:r>
                  <a:rPr lang="en-US" sz="2400" dirty="0">
                    <a:ea typeface="ＭＳ Ｐゴシック" pitchFamily="-111" charset="-128"/>
                    <a:sym typeface="Symbol"/>
                  </a:rPr>
                  <a:t> </a:t>
                </a:r>
                <a:r>
                  <a:rPr lang="en-US" sz="2400" dirty="0">
                    <a:solidFill>
                      <a:srgbClr val="00B050"/>
                    </a:solidFill>
                    <a:ea typeface="ＭＳ Ｐゴシック" pitchFamily="-111" charset="-128"/>
                    <a:sym typeface="Symbol"/>
                  </a:rPr>
                  <a:t>Even(</a:t>
                </a:r>
                <a:r>
                  <a:rPr lang="en-US" sz="2400" b="1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a</a:t>
                </a:r>
                <a:r>
                  <a:rPr lang="en-US" sz="2400" baseline="30000" dirty="0">
                    <a:solidFill>
                      <a:srgbClr val="00B050"/>
                    </a:solidFill>
                    <a:ea typeface="ＭＳ Ｐゴシック" pitchFamily="-111" charset="-128"/>
                    <a:sym typeface="Symbol"/>
                  </a:rPr>
                  <a:t>2</a:t>
                </a:r>
                <a:r>
                  <a:rPr lang="en-US" sz="2400" dirty="0">
                    <a:solidFill>
                      <a:srgbClr val="00B050"/>
                    </a:solidFill>
                    <a:ea typeface="ＭＳ Ｐゴシック" pitchFamily="-111" charset="-128"/>
                    <a:sym typeface="Symbol"/>
                  </a:rPr>
                  <a:t>)	</a:t>
                </a:r>
                <a:r>
                  <a:rPr lang="en-US" sz="2400" dirty="0">
                    <a:solidFill>
                      <a:schemeClr val="tx1"/>
                    </a:solidFill>
                    <a:ea typeface="ＭＳ Ｐゴシック" pitchFamily="-111" charset="-128"/>
                    <a:sym typeface="Symbol"/>
                  </a:rPr>
                  <a:t>	          Definition of Even</a:t>
                </a:r>
              </a:p>
              <a:p>
                <a:r>
                  <a:rPr lang="en-US" sz="2400" dirty="0">
                    <a:latin typeface="Franklin Gothic Medium" panose="020B0603020102020204" pitchFamily="34" charset="0"/>
                    <a:ea typeface="ＭＳ Ｐゴシック" pitchFamily="-111" charset="-128"/>
                    <a:sym typeface="Symbol"/>
                  </a:rPr>
                  <a:t>2.   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Even(</a:t>
                </a:r>
                <a:r>
                  <a:rPr lang="en-US" sz="2400" b="1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a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)Even(</a:t>
                </a:r>
                <a:r>
                  <a:rPr lang="en-US" sz="2400" b="1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a</a:t>
                </a:r>
                <a:r>
                  <a:rPr lang="en-US" sz="2400" baseline="300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2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)</a:t>
                </a:r>
                <a:r>
                  <a:rPr lang="en-US" sz="2400" dirty="0">
                    <a:cs typeface="Arial" pitchFamily="34" charset="0"/>
                    <a:sym typeface="Symbol" charset="0"/>
                  </a:rPr>
                  <a:t>	                 Direct proof</a:t>
                </a:r>
              </a:p>
              <a:p>
                <a:r>
                  <a:rPr lang="en-US" sz="2400" dirty="0">
                    <a:latin typeface="Franklin Gothic Medium" panose="020B0603020102020204" pitchFamily="34" charset="0"/>
                    <a:ea typeface="ＭＳ Ｐゴシック" pitchFamily="-111" charset="-128"/>
                    <a:sym typeface="Symbol"/>
                  </a:rPr>
                  <a:t>3.   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x (Even(x)Even(x</a:t>
                </a:r>
                <a:r>
                  <a:rPr lang="en-US" sz="2400" baseline="300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2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))         </a:t>
                </a:r>
                <a:r>
                  <a:rPr lang="en-US" sz="2400" dirty="0">
                    <a:solidFill>
                      <a:prstClr val="black"/>
                    </a:solidFill>
                    <a:cs typeface="Arial" pitchFamily="34" charset="0"/>
                    <a:sym typeface="Symbol" charset="0"/>
                  </a:rPr>
                  <a:t>Intro </a:t>
                </a:r>
                <a:r>
                  <a:rPr lang="en-US" sz="2400" dirty="0">
                    <a:solidFill>
                      <a:prstClr val="black"/>
                    </a:solidFill>
                    <a:sym typeface="Symbol" charset="0"/>
                  </a:rPr>
                  <a:t>: 1,2</a:t>
                </a:r>
                <a:endParaRPr lang="en-US" sz="24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444" y="3027926"/>
                <a:ext cx="7842956" cy="3416320"/>
              </a:xfrm>
              <a:prstGeom prst="rect">
                <a:avLst/>
              </a:prstGeom>
              <a:blipFill>
                <a:blip r:embed="rId3"/>
                <a:stretch>
                  <a:fillRect l="-1292" t="-1481" b="-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9498" y="4882593"/>
            <a:ext cx="370697" cy="41297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339910" y="4765913"/>
            <a:ext cx="1446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  <a:latin typeface="Franklin Gothic Medium"/>
                <a:cs typeface="Franklin Gothic Medium"/>
              </a:rPr>
              <a:t>Need</a:t>
            </a:r>
            <a:r>
              <a:rPr lang="en-US" dirty="0">
                <a:solidFill>
                  <a:srgbClr val="005923"/>
                </a:solidFill>
                <a:latin typeface="Franklin Gothic Medium"/>
                <a:cs typeface="Franklin Gothic Medium"/>
              </a:rPr>
              <a:t> </a:t>
            </a:r>
            <a:r>
              <a:rPr lang="en-US" b="1" dirty="0">
                <a:solidFill>
                  <a:srgbClr val="C00000"/>
                </a:solidFill>
                <a:ea typeface="Cambria Math"/>
                <a:cs typeface="Arial" pitchFamily="34" charset="0"/>
              </a:rPr>
              <a:t>a</a:t>
            </a:r>
            <a:r>
              <a:rPr lang="en-US" b="1" baseline="30000" dirty="0">
                <a:solidFill>
                  <a:srgbClr val="7030A0"/>
                </a:solidFill>
                <a:ea typeface="Cambria Math"/>
                <a:cs typeface="Arial" pitchFamily="34" charset="0"/>
              </a:rPr>
              <a:t>2</a:t>
            </a:r>
            <a:r>
              <a:rPr lang="en-US" dirty="0">
                <a:solidFill>
                  <a:srgbClr val="7030A0"/>
                </a:solidFill>
                <a:ea typeface="Cambria Math"/>
                <a:cs typeface="Arial" pitchFamily="34" charset="0"/>
              </a:rPr>
              <a:t> = 2</a:t>
            </a:r>
            <a:r>
              <a:rPr lang="en-US" b="1" dirty="0">
                <a:solidFill>
                  <a:srgbClr val="7030A0"/>
                </a:solidFill>
                <a:ea typeface="Cambria Math"/>
                <a:cs typeface="Arial" pitchFamily="34" charset="0"/>
              </a:rPr>
              <a:t>c</a:t>
            </a:r>
            <a:r>
              <a:rPr lang="en-US" dirty="0">
                <a:solidFill>
                  <a:srgbClr val="7030A0"/>
                </a:solidFill>
                <a:latin typeface="Franklin Gothic Medium"/>
                <a:cs typeface="Franklin Gothic Medium"/>
              </a:rPr>
              <a:t> </a:t>
            </a:r>
          </a:p>
          <a:p>
            <a:r>
              <a:rPr lang="en-US" dirty="0">
                <a:solidFill>
                  <a:srgbClr val="7030A0"/>
                </a:solidFill>
                <a:latin typeface="Franklin Gothic Medium"/>
                <a:cs typeface="Franklin Gothic Medium"/>
              </a:rPr>
              <a:t>for some </a:t>
            </a:r>
            <a:r>
              <a:rPr lang="en-US" dirty="0">
                <a:solidFill>
                  <a:srgbClr val="005923"/>
                </a:solidFill>
                <a:latin typeface="Franklin Gothic Medium"/>
                <a:cs typeface="Franklin Gothic Medium"/>
              </a:rPr>
              <a:t>c</a:t>
            </a:r>
            <a:endParaRPr lang="en-US" dirty="0">
              <a:solidFill>
                <a:srgbClr val="003300"/>
              </a:solidFill>
              <a:latin typeface="Franklin Gothic Medium"/>
              <a:cs typeface="Franklin Gothic Medium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541867" y="936969"/>
            <a:ext cx="7052733" cy="844357"/>
            <a:chOff x="541867" y="936969"/>
            <a:chExt cx="7052733" cy="844357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8978" y="997399"/>
              <a:ext cx="3374022" cy="783927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283" y="936969"/>
              <a:ext cx="3438614" cy="844357"/>
            </a:xfrm>
            <a:prstGeom prst="rect">
              <a:avLst/>
            </a:prstGeom>
          </p:spPr>
        </p:pic>
        <p:sp>
          <p:nvSpPr>
            <p:cNvPr id="18" name="Rounded Rectangle 17"/>
            <p:cNvSpPr/>
            <p:nvPr/>
          </p:nvSpPr>
          <p:spPr>
            <a:xfrm>
              <a:off x="541867" y="997399"/>
              <a:ext cx="7052733" cy="783927"/>
            </a:xfrm>
            <a:prstGeom prst="roundRect">
              <a:avLst/>
            </a:prstGeom>
            <a:ln>
              <a:solidFill>
                <a:srgbClr val="C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/>
            <p:cNvCxnSpPr>
              <a:stCxn id="18" idx="0"/>
              <a:endCxn id="18" idx="2"/>
            </p:cNvCxnSpPr>
            <p:nvPr/>
          </p:nvCxnSpPr>
          <p:spPr>
            <a:xfrm>
              <a:off x="4068234" y="997399"/>
              <a:ext cx="0" cy="783927"/>
            </a:xfrm>
            <a:prstGeom prst="line">
              <a:avLst/>
            </a:prstGeom>
            <a:ln>
              <a:solidFill>
                <a:srgbClr val="C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AB716804-30FD-934C-8612-A3AEF60946C4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638699" y="0"/>
            <a:ext cx="2561407" cy="10156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+mj-lt"/>
                <a:ea typeface="ＭＳ Ｐゴシック" pitchFamily="-111" charset="-128"/>
                <a:cs typeface="+mn-cs"/>
              </a:rPr>
              <a:t>Even(x) </a:t>
            </a:r>
            <a:r>
              <a:rPr lang="en-US" sz="2000" dirty="0">
                <a:latin typeface="+mj-lt"/>
                <a:ea typeface="ＭＳ Ｐゴシック" pitchFamily="-111" charset="-128"/>
                <a:sym typeface="Symbol"/>
              </a:rPr>
              <a:t>:=</a:t>
            </a:r>
            <a:r>
              <a:rPr lang="en-US" sz="2000" b="1" dirty="0">
                <a:latin typeface="+mj-lt"/>
                <a:ea typeface="ＭＳ Ｐゴシック" pitchFamily="-111" charset="-128"/>
                <a:cs typeface="+mn-cs"/>
                <a:sym typeface="Symbol"/>
              </a:rPr>
              <a:t> </a:t>
            </a:r>
            <a:r>
              <a:rPr lang="en-US" sz="2000" dirty="0">
                <a:latin typeface="+mj-lt"/>
                <a:ea typeface="ＭＳ Ｐゴシック" pitchFamily="-111" charset="-128"/>
                <a:cs typeface="+mn-cs"/>
                <a:sym typeface="Symbol"/>
              </a:rPr>
              <a:t>y  (x=2y)     </a:t>
            </a:r>
          </a:p>
          <a:p>
            <a:pPr>
              <a:defRPr/>
            </a:pPr>
            <a:r>
              <a:rPr lang="en-US" sz="2000" dirty="0">
                <a:latin typeface="+mj-lt"/>
                <a:ea typeface="ＭＳ Ｐゴシック" pitchFamily="-111" charset="-128"/>
                <a:cs typeface="+mn-cs"/>
                <a:sym typeface="Symbol"/>
              </a:rPr>
              <a:t>Odd(x)  := </a:t>
            </a:r>
            <a:r>
              <a:rPr lang="en-US" sz="2000" b="1" dirty="0">
                <a:latin typeface="+mj-lt"/>
                <a:ea typeface="ＭＳ Ｐゴシック" pitchFamily="-111" charset="-128"/>
                <a:cs typeface="+mn-cs"/>
                <a:sym typeface="Symbol"/>
              </a:rPr>
              <a:t></a:t>
            </a:r>
            <a:r>
              <a:rPr lang="en-US" sz="2000" dirty="0">
                <a:latin typeface="+mj-lt"/>
                <a:ea typeface="ＭＳ Ｐゴシック" pitchFamily="-111" charset="-128"/>
                <a:cs typeface="+mn-cs"/>
                <a:sym typeface="Symbol"/>
              </a:rPr>
              <a:t>y  (x=2y+1)</a:t>
            </a:r>
          </a:p>
          <a:p>
            <a:pPr>
              <a:defRPr/>
            </a:pPr>
            <a:r>
              <a:rPr lang="en-US" sz="2000" dirty="0">
                <a:latin typeface="+mj-lt"/>
                <a:ea typeface="ＭＳ Ｐゴシック" pitchFamily="-111" charset="-128"/>
                <a:cs typeface="+mn-cs"/>
              </a:rPr>
              <a:t>Domain: Integers</a:t>
            </a:r>
            <a:r>
              <a:rPr lang="en-US" sz="2000" dirty="0">
                <a:ea typeface="ＭＳ Ｐゴシック" pitchFamily="-111" charset="-128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98735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Franklin Gothic Medium" pitchFamily="34" charset="0"/>
              </a:rPr>
              <a:t>Even and Odd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8229600" cy="5148846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endParaRPr lang="en-US" sz="2800" dirty="0">
              <a:latin typeface="Calibri" charset="0"/>
              <a:sym typeface="Symbol" charset="0"/>
            </a:endParaRPr>
          </a:p>
          <a:p>
            <a:pPr marL="0" indent="0">
              <a:buNone/>
            </a:pPr>
            <a:r>
              <a:rPr lang="en-US" sz="2800" dirty="0">
                <a:latin typeface="Franklin Gothic Medium" pitchFamily="34" charset="0"/>
                <a:sym typeface="Symbol" charset="0"/>
              </a:rPr>
              <a:t>Prove: </a:t>
            </a:r>
            <a:r>
              <a:rPr lang="ja-JP" altLang="en-US" sz="2800" dirty="0">
                <a:latin typeface="Franklin Gothic Medium" pitchFamily="34" charset="0"/>
                <a:sym typeface="Symbol" charset="0"/>
              </a:rPr>
              <a:t>“</a:t>
            </a:r>
            <a:r>
              <a:rPr lang="en-US" sz="2800" dirty="0">
                <a:latin typeface="Franklin Gothic Medium" pitchFamily="34" charset="0"/>
                <a:sym typeface="Symbol" charset="0"/>
              </a:rPr>
              <a:t>The square of any even number is even.</a:t>
            </a:r>
            <a:r>
              <a:rPr lang="ja-JP" altLang="en-US" sz="2800" dirty="0">
                <a:latin typeface="Franklin Gothic Medium" pitchFamily="34" charset="0"/>
                <a:sym typeface="Symbol" charset="0"/>
              </a:rPr>
              <a:t>”</a:t>
            </a:r>
            <a:endParaRPr lang="en-US" sz="2800" dirty="0">
              <a:latin typeface="Franklin Gothic Medium" pitchFamily="34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r>
              <a:rPr lang="en-US" sz="2800" dirty="0">
                <a:latin typeface="Franklin Gothic Medium" pitchFamily="34" charset="0"/>
                <a:sym typeface="Symbol" charset="0"/>
              </a:rPr>
              <a:t>      Formal proof of:  </a:t>
            </a:r>
            <a:r>
              <a:rPr lang="en-US" sz="2800" dirty="0">
                <a:solidFill>
                  <a:srgbClr val="C00000"/>
                </a:solidFill>
                <a:latin typeface="Calibri" charset="0"/>
                <a:sym typeface="Symbol" charset="0"/>
              </a:rPr>
              <a:t>x (Even(x)  Even(x</a:t>
            </a:r>
            <a:r>
              <a:rPr lang="en-US" sz="2800" baseline="30000" dirty="0">
                <a:solidFill>
                  <a:srgbClr val="C00000"/>
                </a:solidFill>
                <a:latin typeface="Calibri" charset="0"/>
                <a:sym typeface="Symbol" charset="0"/>
              </a:rPr>
              <a:t>2</a:t>
            </a:r>
            <a:r>
              <a:rPr lang="en-US" sz="2800" dirty="0">
                <a:solidFill>
                  <a:srgbClr val="C00000"/>
                </a:solidFill>
                <a:latin typeface="Calibri" charset="0"/>
                <a:sym typeface="Symbol" charset="0"/>
              </a:rPr>
              <a:t>))</a:t>
            </a:r>
          </a:p>
          <a:p>
            <a:pPr marL="0" indent="0">
              <a:buFont typeface="Arial" charset="0"/>
              <a:buNone/>
            </a:pPr>
            <a:endParaRPr lang="en-US" dirty="0">
              <a:latin typeface="Calibri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endParaRPr lang="en-US" dirty="0">
              <a:latin typeface="Calibri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072444" y="3027926"/>
                <a:ext cx="7842956" cy="34163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>
                    <a:latin typeface="Franklin Gothic Medium" panose="020B0603020102020204" pitchFamily="34" charset="0"/>
                  </a:rPr>
                  <a:t> Let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a</a:t>
                </a:r>
                <a:r>
                  <a:rPr lang="en-US" sz="2400" dirty="0">
                    <a:latin typeface="Franklin Gothic Medium" panose="020B0603020102020204" pitchFamily="34" charset="0"/>
                  </a:rPr>
                  <a:t> be an arbitrary integer</a:t>
                </a:r>
              </a:p>
              <a:p>
                <a:pPr lvl="2"/>
                <a:r>
                  <a:rPr lang="en-US" sz="2400" dirty="0">
                    <a:latin typeface="Franklin Gothic Medium" panose="020B0603020102020204" pitchFamily="34" charset="0"/>
                  </a:rPr>
                  <a:t>2.1   </a:t>
                </a:r>
                <a:r>
                  <a:rPr lang="en-US" sz="2400" dirty="0">
                    <a:solidFill>
                      <a:srgbClr val="00B050"/>
                    </a:solidFill>
                  </a:rPr>
                  <a:t>Even(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a</a:t>
                </a:r>
                <a:r>
                  <a:rPr lang="en-US" sz="2400" dirty="0">
                    <a:solidFill>
                      <a:srgbClr val="00B050"/>
                    </a:solidFill>
                  </a:rPr>
                  <a:t>)</a:t>
                </a:r>
                <a:r>
                  <a:rPr lang="en-US" sz="2400" dirty="0"/>
                  <a:t>	                 Assumption</a:t>
                </a:r>
                <a:endParaRPr lang="en-US" sz="2400" dirty="0">
                  <a:sym typeface="Symbol" charset="0"/>
                </a:endParaRPr>
              </a:p>
              <a:p>
                <a:pPr lvl="2"/>
                <a:r>
                  <a:rPr lang="en-US" sz="2400" dirty="0">
                    <a:solidFill>
                      <a:schemeClr val="tx1"/>
                    </a:solidFill>
                    <a:latin typeface="Franklin Gothic Medium" panose="020B0603020102020204" pitchFamily="34" charset="0"/>
                    <a:ea typeface="Cambria Math"/>
                    <a:cs typeface="Arial" pitchFamily="34" charset="0"/>
                  </a:rPr>
                  <a:t>2.2	   </a:t>
                </a:r>
                <a14:m>
                  <m:oMath xmlns:m="http://schemas.openxmlformats.org/officeDocument/2006/math">
                    <m:r>
                      <a:rPr lang="en-US" sz="2400" i="0" smtClean="0">
                        <a:solidFill>
                          <a:srgbClr val="00B050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∃</m:t>
                    </m:r>
                  </m:oMath>
                </a14:m>
                <a:r>
                  <a:rPr lang="en-US" sz="2400" dirty="0">
                    <a:solidFill>
                      <a:srgbClr val="00B050"/>
                    </a:solidFill>
                    <a:ea typeface="Cambria Math"/>
                    <a:cs typeface="Arial" pitchFamily="34" charset="0"/>
                  </a:rPr>
                  <a:t>y (</a:t>
                </a:r>
                <a:r>
                  <a:rPr lang="en-US" sz="2400" b="1" dirty="0">
                    <a:solidFill>
                      <a:srgbClr val="C00000"/>
                    </a:solidFill>
                    <a:ea typeface="Cambria Math"/>
                    <a:cs typeface="Arial" pitchFamily="34" charset="0"/>
                  </a:rPr>
                  <a:t>a</a:t>
                </a:r>
                <a:r>
                  <a:rPr lang="en-US" sz="2400" dirty="0">
                    <a:solidFill>
                      <a:srgbClr val="00B050"/>
                    </a:solidFill>
                    <a:ea typeface="Cambria Math"/>
                    <a:cs typeface="Arial" pitchFamily="34" charset="0"/>
                  </a:rPr>
                  <a:t> = 2y)</a:t>
                </a:r>
                <a:r>
                  <a:rPr lang="en-US" sz="2400" dirty="0">
                    <a:solidFill>
                      <a:schemeClr val="tx1"/>
                    </a:solidFill>
                    <a:ea typeface="Cambria Math"/>
                    <a:cs typeface="Arial" pitchFamily="34" charset="0"/>
                  </a:rPr>
                  <a:t>	    	   Definition of Even</a:t>
                </a:r>
              </a:p>
              <a:p>
                <a:pPr lvl="2"/>
                <a:r>
                  <a:rPr lang="en-US" sz="2400" dirty="0">
                    <a:latin typeface="Franklin Gothic Medium" panose="020B0603020102020204" pitchFamily="34" charset="0"/>
                  </a:rPr>
                  <a:t>2.3  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a</a:t>
                </a:r>
                <a:r>
                  <a:rPr lang="en-US" sz="2400" dirty="0">
                    <a:solidFill>
                      <a:srgbClr val="00B050"/>
                    </a:solidFill>
                  </a:rPr>
                  <a:t> = 2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b</a:t>
                </a:r>
                <a:r>
                  <a:rPr lang="en-US" sz="2400" dirty="0">
                    <a:solidFill>
                      <a:schemeClr val="tx1"/>
                    </a:solidFill>
                  </a:rPr>
                  <a:t>		         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Elim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b="1" dirty="0">
                    <a:solidFill>
                      <a:schemeClr val="tx1"/>
                    </a:solidFill>
                    <a:ea typeface="ＭＳ Ｐゴシック" pitchFamily="-111" charset="-128"/>
                    <a:sym typeface="Symbol"/>
                  </a:rPr>
                  <a:t></a:t>
                </a:r>
                <a:r>
                  <a:rPr lang="en-US" sz="2400" dirty="0">
                    <a:solidFill>
                      <a:schemeClr val="tx1"/>
                    </a:solidFill>
                    <a:ea typeface="ＭＳ Ｐゴシック" pitchFamily="-111" charset="-128"/>
                    <a:sym typeface="Symbol"/>
                  </a:rPr>
                  <a:t>: </a:t>
                </a:r>
                <a:r>
                  <a:rPr lang="en-US" sz="2400" b="1" dirty="0">
                    <a:solidFill>
                      <a:srgbClr val="00B050"/>
                    </a:solidFill>
                    <a:ea typeface="ＭＳ Ｐゴシック" pitchFamily="-111" charset="-128"/>
                    <a:sym typeface="Symbol"/>
                  </a:rPr>
                  <a:t>b</a:t>
                </a:r>
                <a:endParaRPr lang="en-US" sz="2400" b="1" dirty="0">
                  <a:solidFill>
                    <a:srgbClr val="C00000"/>
                  </a:solidFill>
                  <a:ea typeface="ＭＳ Ｐゴシック" pitchFamily="-111" charset="-128"/>
                  <a:sym typeface="Symbol"/>
                </a:endParaRPr>
              </a:p>
              <a:p>
                <a:pPr lvl="2"/>
                <a:r>
                  <a:rPr lang="en-US" sz="2400" dirty="0">
                    <a:latin typeface="Franklin Gothic Medium" panose="020B0603020102020204" pitchFamily="34" charset="0"/>
                    <a:ea typeface="ＭＳ Ｐゴシック" pitchFamily="-111" charset="-128"/>
                    <a:sym typeface="Symbol"/>
                  </a:rPr>
                  <a:t> </a:t>
                </a:r>
                <a:endParaRPr lang="en-US" sz="2400" dirty="0">
                  <a:solidFill>
                    <a:schemeClr val="tx1"/>
                  </a:solidFill>
                  <a:ea typeface="ＭＳ Ｐゴシック" pitchFamily="-111" charset="-128"/>
                  <a:sym typeface="Symbol"/>
                </a:endParaRPr>
              </a:p>
              <a:p>
                <a:pPr lvl="2"/>
                <a:r>
                  <a:rPr lang="en-US" sz="2400" dirty="0">
                    <a:solidFill>
                      <a:srgbClr val="FF0000"/>
                    </a:solidFill>
                    <a:latin typeface="Franklin Gothic Medium" panose="020B0603020102020204" pitchFamily="34" charset="0"/>
                    <a:ea typeface="Cambria Math"/>
                    <a:cs typeface="Arial" pitchFamily="34" charset="0"/>
                  </a:rPr>
                  <a:t>2.5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/>
                        <a:cs typeface="Arial" pitchFamily="34" charset="0"/>
                      </a:rPr>
                      <m:t>   </m:t>
                    </m:r>
                    <m:r>
                      <a:rPr lang="en-US" sz="2400" i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∃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  <a:ea typeface="Cambria Math"/>
                    <a:cs typeface="Arial" pitchFamily="34" charset="0"/>
                  </a:rPr>
                  <a:t>y (</a:t>
                </a:r>
                <a:r>
                  <a:rPr lang="en-US" sz="2400" b="1" dirty="0">
                    <a:solidFill>
                      <a:srgbClr val="FF0000"/>
                    </a:solidFill>
                    <a:ea typeface="Cambria Math"/>
                    <a:cs typeface="Arial" pitchFamily="34" charset="0"/>
                  </a:rPr>
                  <a:t>a</a:t>
                </a:r>
                <a:r>
                  <a:rPr lang="en-US" sz="2400" baseline="30000" dirty="0">
                    <a:solidFill>
                      <a:srgbClr val="FF0000"/>
                    </a:solidFill>
                    <a:ea typeface="Cambria Math"/>
                    <a:cs typeface="Arial" pitchFamily="34" charset="0"/>
                  </a:rPr>
                  <a:t>2</a:t>
                </a:r>
                <a:r>
                  <a:rPr lang="en-US" sz="2400" dirty="0">
                    <a:solidFill>
                      <a:srgbClr val="FF0000"/>
                    </a:solidFill>
                    <a:ea typeface="Cambria Math"/>
                    <a:cs typeface="Arial" pitchFamily="34" charset="0"/>
                  </a:rPr>
                  <a:t> = 2y)	          </a:t>
                </a:r>
                <a:r>
                  <a:rPr lang="en-US" sz="2400" dirty="0">
                    <a:solidFill>
                      <a:schemeClr val="tx1"/>
                    </a:solidFill>
                  </a:rPr>
                  <a:t>Intro </a:t>
                </a:r>
                <a:r>
                  <a:rPr lang="en-US" sz="2400" b="1" dirty="0">
                    <a:solidFill>
                      <a:schemeClr val="tx1"/>
                    </a:solidFill>
                    <a:ea typeface="ＭＳ Ｐゴシック" pitchFamily="-111" charset="-128"/>
                    <a:sym typeface="Symbol"/>
                  </a:rPr>
                  <a:t></a:t>
                </a:r>
                <a:r>
                  <a:rPr lang="en-US" sz="2400" dirty="0">
                    <a:solidFill>
                      <a:schemeClr val="tx1"/>
                    </a:solidFill>
                    <a:ea typeface="ＭＳ Ｐゴシック" pitchFamily="-111" charset="-128"/>
                    <a:sym typeface="Symbol"/>
                  </a:rPr>
                  <a:t>: </a:t>
                </a:r>
              </a:p>
              <a:p>
                <a:pPr lvl="2"/>
                <a:r>
                  <a:rPr lang="en-US" sz="2400" dirty="0">
                    <a:latin typeface="Franklin Gothic Medium" panose="020B0603020102020204" pitchFamily="34" charset="0"/>
                    <a:ea typeface="ＭＳ Ｐゴシック" pitchFamily="-111" charset="-128"/>
                    <a:sym typeface="Symbol"/>
                  </a:rPr>
                  <a:t>2.6  </a:t>
                </a:r>
                <a:r>
                  <a:rPr lang="en-US" sz="2400" dirty="0">
                    <a:ea typeface="ＭＳ Ｐゴシック" pitchFamily="-111" charset="-128"/>
                    <a:sym typeface="Symbol"/>
                  </a:rPr>
                  <a:t> </a:t>
                </a:r>
                <a:r>
                  <a:rPr lang="en-US" sz="2400" dirty="0">
                    <a:solidFill>
                      <a:srgbClr val="00B050"/>
                    </a:solidFill>
                    <a:ea typeface="ＭＳ Ｐゴシック" pitchFamily="-111" charset="-128"/>
                    <a:sym typeface="Symbol"/>
                  </a:rPr>
                  <a:t>Even(</a:t>
                </a:r>
                <a:r>
                  <a:rPr lang="en-US" sz="2400" b="1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a</a:t>
                </a:r>
                <a:r>
                  <a:rPr lang="en-US" sz="2400" baseline="30000" dirty="0">
                    <a:solidFill>
                      <a:srgbClr val="00B050"/>
                    </a:solidFill>
                    <a:ea typeface="ＭＳ Ｐゴシック" pitchFamily="-111" charset="-128"/>
                    <a:sym typeface="Symbol"/>
                  </a:rPr>
                  <a:t>2</a:t>
                </a:r>
                <a:r>
                  <a:rPr lang="en-US" sz="2400" dirty="0">
                    <a:solidFill>
                      <a:srgbClr val="00B050"/>
                    </a:solidFill>
                    <a:ea typeface="ＭＳ Ｐゴシック" pitchFamily="-111" charset="-128"/>
                    <a:sym typeface="Symbol"/>
                  </a:rPr>
                  <a:t>)	</a:t>
                </a:r>
                <a:r>
                  <a:rPr lang="en-US" sz="2400" dirty="0">
                    <a:solidFill>
                      <a:schemeClr val="tx1"/>
                    </a:solidFill>
                    <a:ea typeface="ＭＳ Ｐゴシック" pitchFamily="-111" charset="-128"/>
                    <a:sym typeface="Symbol"/>
                  </a:rPr>
                  <a:t>	          Definition of Even</a:t>
                </a:r>
              </a:p>
              <a:p>
                <a:r>
                  <a:rPr lang="en-US" sz="2400" dirty="0">
                    <a:latin typeface="Franklin Gothic Medium" panose="020B0603020102020204" pitchFamily="34" charset="0"/>
                    <a:ea typeface="ＭＳ Ｐゴシック" pitchFamily="-111" charset="-128"/>
                    <a:sym typeface="Symbol"/>
                  </a:rPr>
                  <a:t>2.   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Even(</a:t>
                </a:r>
                <a:r>
                  <a:rPr lang="en-US" sz="2400" b="1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a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)Even(</a:t>
                </a:r>
                <a:r>
                  <a:rPr lang="en-US" sz="2400" b="1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a</a:t>
                </a:r>
                <a:r>
                  <a:rPr lang="en-US" sz="2400" baseline="300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2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)</a:t>
                </a:r>
                <a:r>
                  <a:rPr lang="en-US" sz="2400" dirty="0">
                    <a:cs typeface="Arial" pitchFamily="34" charset="0"/>
                    <a:sym typeface="Symbol" charset="0"/>
                  </a:rPr>
                  <a:t>	                 Direct proof</a:t>
                </a:r>
              </a:p>
              <a:p>
                <a:r>
                  <a:rPr lang="en-US" sz="2400" dirty="0">
                    <a:latin typeface="Franklin Gothic Medium" panose="020B0603020102020204" pitchFamily="34" charset="0"/>
                    <a:ea typeface="ＭＳ Ｐゴシック" pitchFamily="-111" charset="-128"/>
                    <a:sym typeface="Symbol"/>
                  </a:rPr>
                  <a:t>3.   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x (Even(x)Even(x</a:t>
                </a:r>
                <a:r>
                  <a:rPr lang="en-US" sz="2400" baseline="300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2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))         </a:t>
                </a:r>
                <a:r>
                  <a:rPr lang="en-US" sz="2400" dirty="0">
                    <a:solidFill>
                      <a:prstClr val="black"/>
                    </a:solidFill>
                    <a:cs typeface="Arial" pitchFamily="34" charset="0"/>
                    <a:sym typeface="Symbol" charset="0"/>
                  </a:rPr>
                  <a:t>Intro </a:t>
                </a:r>
                <a:r>
                  <a:rPr lang="en-US" sz="2400" dirty="0">
                    <a:solidFill>
                      <a:prstClr val="black"/>
                    </a:solidFill>
                    <a:sym typeface="Symbol" charset="0"/>
                  </a:rPr>
                  <a:t>: 1,2</a:t>
                </a:r>
                <a:endParaRPr lang="en-US" sz="24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444" y="3027926"/>
                <a:ext cx="7842956" cy="3416320"/>
              </a:xfrm>
              <a:prstGeom prst="rect">
                <a:avLst/>
              </a:prstGeom>
              <a:blipFill>
                <a:blip r:embed="rId3"/>
                <a:stretch>
                  <a:fillRect l="-1292" t="-1481" b="-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5435" y="4882593"/>
            <a:ext cx="370697" cy="41297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339910" y="4765913"/>
            <a:ext cx="1446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  <a:latin typeface="Franklin Gothic Medium"/>
                <a:cs typeface="Franklin Gothic Medium"/>
              </a:rPr>
              <a:t>Need</a:t>
            </a:r>
            <a:r>
              <a:rPr lang="en-US" dirty="0">
                <a:solidFill>
                  <a:srgbClr val="005923"/>
                </a:solidFill>
                <a:latin typeface="Franklin Gothic Medium"/>
                <a:cs typeface="Franklin Gothic Medium"/>
              </a:rPr>
              <a:t> </a:t>
            </a:r>
            <a:r>
              <a:rPr lang="en-US" b="1" dirty="0">
                <a:solidFill>
                  <a:srgbClr val="C00000"/>
                </a:solidFill>
                <a:ea typeface="Cambria Math"/>
                <a:cs typeface="Arial" pitchFamily="34" charset="0"/>
              </a:rPr>
              <a:t>a</a:t>
            </a:r>
            <a:r>
              <a:rPr lang="en-US" b="1" baseline="30000" dirty="0">
                <a:solidFill>
                  <a:srgbClr val="7030A0"/>
                </a:solidFill>
                <a:ea typeface="Cambria Math"/>
                <a:cs typeface="Arial" pitchFamily="34" charset="0"/>
              </a:rPr>
              <a:t>2</a:t>
            </a:r>
            <a:r>
              <a:rPr lang="en-US" dirty="0">
                <a:solidFill>
                  <a:srgbClr val="7030A0"/>
                </a:solidFill>
                <a:ea typeface="Cambria Math"/>
                <a:cs typeface="Arial" pitchFamily="34" charset="0"/>
              </a:rPr>
              <a:t> = 2</a:t>
            </a:r>
            <a:r>
              <a:rPr lang="en-US" b="1" dirty="0">
                <a:solidFill>
                  <a:srgbClr val="7030A0"/>
                </a:solidFill>
                <a:ea typeface="Cambria Math"/>
                <a:cs typeface="Arial" pitchFamily="34" charset="0"/>
              </a:rPr>
              <a:t>c</a:t>
            </a:r>
            <a:r>
              <a:rPr lang="en-US" dirty="0">
                <a:solidFill>
                  <a:srgbClr val="7030A0"/>
                </a:solidFill>
                <a:latin typeface="Franklin Gothic Medium"/>
                <a:cs typeface="Franklin Gothic Medium"/>
              </a:rPr>
              <a:t> </a:t>
            </a:r>
          </a:p>
          <a:p>
            <a:r>
              <a:rPr lang="en-US" dirty="0">
                <a:solidFill>
                  <a:srgbClr val="7030A0"/>
                </a:solidFill>
                <a:latin typeface="Franklin Gothic Medium"/>
                <a:cs typeface="Franklin Gothic Medium"/>
              </a:rPr>
              <a:t>for some </a:t>
            </a:r>
            <a:r>
              <a:rPr lang="en-US" dirty="0">
                <a:solidFill>
                  <a:srgbClr val="005923"/>
                </a:solidFill>
                <a:latin typeface="Franklin Gothic Medium"/>
                <a:cs typeface="Franklin Gothic Medium"/>
              </a:rPr>
              <a:t>c</a:t>
            </a:r>
            <a:endParaRPr lang="en-US" dirty="0">
              <a:solidFill>
                <a:srgbClr val="003300"/>
              </a:solidFill>
              <a:latin typeface="Franklin Gothic Medium"/>
              <a:cs typeface="Franklin Gothic Medium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541867" y="936969"/>
            <a:ext cx="7052733" cy="844357"/>
            <a:chOff x="541867" y="936969"/>
            <a:chExt cx="7052733" cy="844357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8978" y="997399"/>
              <a:ext cx="3374022" cy="783927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283" y="936969"/>
              <a:ext cx="3438614" cy="844357"/>
            </a:xfrm>
            <a:prstGeom prst="rect">
              <a:avLst/>
            </a:prstGeom>
          </p:spPr>
        </p:pic>
        <p:sp>
          <p:nvSpPr>
            <p:cNvPr id="18" name="Rounded Rectangle 17"/>
            <p:cNvSpPr/>
            <p:nvPr/>
          </p:nvSpPr>
          <p:spPr>
            <a:xfrm>
              <a:off x="541867" y="997399"/>
              <a:ext cx="7052733" cy="783927"/>
            </a:xfrm>
            <a:prstGeom prst="roundRect">
              <a:avLst/>
            </a:prstGeom>
            <a:ln>
              <a:solidFill>
                <a:srgbClr val="C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/>
            <p:cNvCxnSpPr>
              <a:stCxn id="18" idx="0"/>
              <a:endCxn id="18" idx="2"/>
            </p:cNvCxnSpPr>
            <p:nvPr/>
          </p:nvCxnSpPr>
          <p:spPr>
            <a:xfrm>
              <a:off x="4068234" y="997399"/>
              <a:ext cx="0" cy="783927"/>
            </a:xfrm>
            <a:prstGeom prst="line">
              <a:avLst/>
            </a:prstGeom>
            <a:ln>
              <a:solidFill>
                <a:srgbClr val="C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2A9F6E06-B549-A348-BBD9-DFF06BB95951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638699" y="0"/>
            <a:ext cx="2561407" cy="10156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+mj-lt"/>
                <a:ea typeface="ＭＳ Ｐゴシック" pitchFamily="-111" charset="-128"/>
                <a:cs typeface="+mn-cs"/>
              </a:rPr>
              <a:t>Even(x) </a:t>
            </a:r>
            <a:r>
              <a:rPr lang="en-US" sz="2000" dirty="0">
                <a:latin typeface="+mj-lt"/>
                <a:ea typeface="ＭＳ Ｐゴシック" pitchFamily="-111" charset="-128"/>
                <a:sym typeface="Symbol"/>
              </a:rPr>
              <a:t>:=</a:t>
            </a:r>
            <a:r>
              <a:rPr lang="en-US" sz="2000" b="1" dirty="0">
                <a:latin typeface="+mj-lt"/>
                <a:ea typeface="ＭＳ Ｐゴシック" pitchFamily="-111" charset="-128"/>
                <a:cs typeface="+mn-cs"/>
                <a:sym typeface="Symbol"/>
              </a:rPr>
              <a:t> </a:t>
            </a:r>
            <a:r>
              <a:rPr lang="en-US" sz="2000" dirty="0">
                <a:latin typeface="+mj-lt"/>
                <a:ea typeface="ＭＳ Ｐゴシック" pitchFamily="-111" charset="-128"/>
                <a:cs typeface="+mn-cs"/>
                <a:sym typeface="Symbol"/>
              </a:rPr>
              <a:t>y  (x=2y)     </a:t>
            </a:r>
          </a:p>
          <a:p>
            <a:pPr>
              <a:defRPr/>
            </a:pPr>
            <a:r>
              <a:rPr lang="en-US" sz="2000" dirty="0">
                <a:latin typeface="+mj-lt"/>
                <a:ea typeface="ＭＳ Ｐゴシック" pitchFamily="-111" charset="-128"/>
                <a:cs typeface="+mn-cs"/>
                <a:sym typeface="Symbol"/>
              </a:rPr>
              <a:t>Odd(x)  := </a:t>
            </a:r>
            <a:r>
              <a:rPr lang="en-US" sz="2000" b="1" dirty="0">
                <a:latin typeface="+mj-lt"/>
                <a:ea typeface="ＭＳ Ｐゴシック" pitchFamily="-111" charset="-128"/>
                <a:cs typeface="+mn-cs"/>
                <a:sym typeface="Symbol"/>
              </a:rPr>
              <a:t></a:t>
            </a:r>
            <a:r>
              <a:rPr lang="en-US" sz="2000" dirty="0">
                <a:latin typeface="+mj-lt"/>
                <a:ea typeface="ＭＳ Ｐゴシック" pitchFamily="-111" charset="-128"/>
                <a:cs typeface="+mn-cs"/>
                <a:sym typeface="Symbol"/>
              </a:rPr>
              <a:t>y  (x=2y+1)</a:t>
            </a:r>
          </a:p>
          <a:p>
            <a:pPr>
              <a:defRPr/>
            </a:pPr>
            <a:r>
              <a:rPr lang="en-US" sz="2000" dirty="0">
                <a:latin typeface="+mj-lt"/>
                <a:ea typeface="ＭＳ Ｐゴシック" pitchFamily="-111" charset="-128"/>
                <a:cs typeface="+mn-cs"/>
              </a:rPr>
              <a:t>Domain: Integers</a:t>
            </a:r>
            <a:r>
              <a:rPr lang="en-US" sz="2000" dirty="0">
                <a:ea typeface="ＭＳ Ｐゴシック" pitchFamily="-111" charset="-128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55468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Franklin Gothic Medium" pitchFamily="34" charset="0"/>
              </a:rPr>
              <a:t>Even and Odd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8229600" cy="5148846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endParaRPr lang="en-US" sz="2800" dirty="0">
              <a:latin typeface="Calibri" charset="0"/>
              <a:sym typeface="Symbol" charset="0"/>
            </a:endParaRPr>
          </a:p>
          <a:p>
            <a:pPr marL="0" indent="0">
              <a:buNone/>
            </a:pPr>
            <a:r>
              <a:rPr lang="en-US" sz="2800" dirty="0">
                <a:latin typeface="Franklin Gothic Medium" pitchFamily="34" charset="0"/>
                <a:sym typeface="Symbol" charset="0"/>
              </a:rPr>
              <a:t>Prove: </a:t>
            </a:r>
            <a:r>
              <a:rPr lang="ja-JP" altLang="en-US" sz="2800" dirty="0">
                <a:latin typeface="Franklin Gothic Medium" pitchFamily="34" charset="0"/>
                <a:sym typeface="Symbol" charset="0"/>
              </a:rPr>
              <a:t>“</a:t>
            </a:r>
            <a:r>
              <a:rPr lang="en-US" sz="2800" dirty="0">
                <a:latin typeface="Franklin Gothic Medium" pitchFamily="34" charset="0"/>
                <a:sym typeface="Symbol" charset="0"/>
              </a:rPr>
              <a:t>The square of any even number is even.</a:t>
            </a:r>
            <a:r>
              <a:rPr lang="ja-JP" altLang="en-US" sz="2800" dirty="0">
                <a:latin typeface="Franklin Gothic Medium" pitchFamily="34" charset="0"/>
                <a:sym typeface="Symbol" charset="0"/>
              </a:rPr>
              <a:t>”</a:t>
            </a:r>
            <a:endParaRPr lang="en-US" sz="2800" dirty="0">
              <a:latin typeface="Franklin Gothic Medium" pitchFamily="34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r>
              <a:rPr lang="en-US" sz="2800" dirty="0">
                <a:latin typeface="Franklin Gothic Medium" pitchFamily="34" charset="0"/>
                <a:sym typeface="Symbol" charset="0"/>
              </a:rPr>
              <a:t>      Formal proof of:  </a:t>
            </a:r>
            <a:r>
              <a:rPr lang="en-US" sz="2800" dirty="0">
                <a:solidFill>
                  <a:srgbClr val="C00000"/>
                </a:solidFill>
                <a:latin typeface="Calibri" charset="0"/>
                <a:sym typeface="Symbol" charset="0"/>
              </a:rPr>
              <a:t>x (Even(x)  Even(x</a:t>
            </a:r>
            <a:r>
              <a:rPr lang="en-US" sz="2800" baseline="30000" dirty="0">
                <a:solidFill>
                  <a:srgbClr val="C00000"/>
                </a:solidFill>
                <a:latin typeface="Calibri" charset="0"/>
                <a:sym typeface="Symbol" charset="0"/>
              </a:rPr>
              <a:t>2</a:t>
            </a:r>
            <a:r>
              <a:rPr lang="en-US" sz="2800" dirty="0">
                <a:solidFill>
                  <a:srgbClr val="C00000"/>
                </a:solidFill>
                <a:latin typeface="Calibri" charset="0"/>
                <a:sym typeface="Symbol" charset="0"/>
              </a:rPr>
              <a:t>))</a:t>
            </a:r>
          </a:p>
          <a:p>
            <a:pPr marL="0" indent="0">
              <a:buFont typeface="Arial" charset="0"/>
              <a:buNone/>
            </a:pPr>
            <a:endParaRPr lang="en-US" dirty="0">
              <a:latin typeface="Calibri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endParaRPr lang="en-US" dirty="0">
              <a:latin typeface="Calibri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072444" y="3027926"/>
                <a:ext cx="7842956" cy="34163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>
                    <a:latin typeface="Franklin Gothic Medium" panose="020B0603020102020204" pitchFamily="34" charset="0"/>
                  </a:rPr>
                  <a:t> Let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a</a:t>
                </a:r>
                <a:r>
                  <a:rPr lang="en-US" sz="2400" dirty="0">
                    <a:latin typeface="Franklin Gothic Medium" panose="020B0603020102020204" pitchFamily="34" charset="0"/>
                  </a:rPr>
                  <a:t> be an arbitrary integer</a:t>
                </a:r>
              </a:p>
              <a:p>
                <a:pPr lvl="2"/>
                <a:r>
                  <a:rPr lang="en-US" sz="2400" dirty="0">
                    <a:latin typeface="Franklin Gothic Medium" panose="020B0603020102020204" pitchFamily="34" charset="0"/>
                  </a:rPr>
                  <a:t>2.1   </a:t>
                </a:r>
                <a:r>
                  <a:rPr lang="en-US" sz="2400" dirty="0">
                    <a:solidFill>
                      <a:srgbClr val="00B050"/>
                    </a:solidFill>
                  </a:rPr>
                  <a:t>Even(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a</a:t>
                </a:r>
                <a:r>
                  <a:rPr lang="en-US" sz="2400" dirty="0">
                    <a:solidFill>
                      <a:srgbClr val="00B050"/>
                    </a:solidFill>
                  </a:rPr>
                  <a:t>)</a:t>
                </a:r>
                <a:r>
                  <a:rPr lang="en-US" sz="2400" dirty="0"/>
                  <a:t>	                 Assumption</a:t>
                </a:r>
                <a:endParaRPr lang="en-US" sz="2400" dirty="0">
                  <a:sym typeface="Symbol" charset="0"/>
                </a:endParaRPr>
              </a:p>
              <a:p>
                <a:pPr lvl="2"/>
                <a:r>
                  <a:rPr lang="en-US" sz="2400" dirty="0">
                    <a:solidFill>
                      <a:schemeClr val="tx1"/>
                    </a:solidFill>
                    <a:latin typeface="Franklin Gothic Medium" panose="020B0603020102020204" pitchFamily="34" charset="0"/>
                    <a:ea typeface="Cambria Math"/>
                    <a:cs typeface="Arial" pitchFamily="34" charset="0"/>
                  </a:rPr>
                  <a:t>2.2	   </a:t>
                </a:r>
                <a14:m>
                  <m:oMath xmlns:m="http://schemas.openxmlformats.org/officeDocument/2006/math">
                    <m:r>
                      <a:rPr lang="en-US" sz="2400" i="0" smtClean="0">
                        <a:solidFill>
                          <a:srgbClr val="00B050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∃</m:t>
                    </m:r>
                  </m:oMath>
                </a14:m>
                <a:r>
                  <a:rPr lang="en-US" sz="2400" dirty="0">
                    <a:solidFill>
                      <a:srgbClr val="00B050"/>
                    </a:solidFill>
                    <a:ea typeface="Cambria Math"/>
                    <a:cs typeface="Arial" pitchFamily="34" charset="0"/>
                  </a:rPr>
                  <a:t>y (</a:t>
                </a:r>
                <a:r>
                  <a:rPr lang="en-US" sz="2400" b="1" dirty="0">
                    <a:solidFill>
                      <a:srgbClr val="C00000"/>
                    </a:solidFill>
                    <a:ea typeface="Cambria Math"/>
                    <a:cs typeface="Arial" pitchFamily="34" charset="0"/>
                  </a:rPr>
                  <a:t>a</a:t>
                </a:r>
                <a:r>
                  <a:rPr lang="en-US" sz="2400" dirty="0">
                    <a:solidFill>
                      <a:srgbClr val="C00000"/>
                    </a:solidFill>
                    <a:ea typeface="Cambria Math"/>
                    <a:cs typeface="Arial" pitchFamily="34" charset="0"/>
                  </a:rPr>
                  <a:t> </a:t>
                </a:r>
                <a:r>
                  <a:rPr lang="en-US" sz="2400" dirty="0">
                    <a:solidFill>
                      <a:srgbClr val="00B050"/>
                    </a:solidFill>
                    <a:ea typeface="Cambria Math"/>
                    <a:cs typeface="Arial" pitchFamily="34" charset="0"/>
                  </a:rPr>
                  <a:t>= 2y)</a:t>
                </a:r>
                <a:r>
                  <a:rPr lang="en-US" sz="2400" dirty="0">
                    <a:solidFill>
                      <a:schemeClr val="tx1"/>
                    </a:solidFill>
                    <a:ea typeface="Cambria Math"/>
                    <a:cs typeface="Arial" pitchFamily="34" charset="0"/>
                  </a:rPr>
                  <a:t>	    	   Definition of Even</a:t>
                </a:r>
              </a:p>
              <a:p>
                <a:pPr lvl="2"/>
                <a:r>
                  <a:rPr lang="en-US" sz="2400" dirty="0">
                    <a:latin typeface="Franklin Gothic Medium" panose="020B0603020102020204" pitchFamily="34" charset="0"/>
                  </a:rPr>
                  <a:t>2.3  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a</a:t>
                </a:r>
                <a:r>
                  <a:rPr lang="en-US" sz="2400" dirty="0">
                    <a:solidFill>
                      <a:srgbClr val="C00000"/>
                    </a:solidFill>
                  </a:rPr>
                  <a:t> </a:t>
                </a:r>
                <a:r>
                  <a:rPr lang="en-US" sz="2400" dirty="0">
                    <a:solidFill>
                      <a:srgbClr val="00B050"/>
                    </a:solidFill>
                  </a:rPr>
                  <a:t>= 2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b</a:t>
                </a:r>
                <a:r>
                  <a:rPr lang="en-US" sz="2400" dirty="0">
                    <a:solidFill>
                      <a:schemeClr val="tx1"/>
                    </a:solidFill>
                  </a:rPr>
                  <a:t>		         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Elim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b="1" dirty="0">
                    <a:solidFill>
                      <a:schemeClr val="tx1"/>
                    </a:solidFill>
                    <a:ea typeface="ＭＳ Ｐゴシック" pitchFamily="-111" charset="-128"/>
                    <a:sym typeface="Symbol"/>
                  </a:rPr>
                  <a:t></a:t>
                </a:r>
                <a:r>
                  <a:rPr lang="en-US" sz="2400" dirty="0">
                    <a:solidFill>
                      <a:schemeClr val="tx1"/>
                    </a:solidFill>
                    <a:ea typeface="ＭＳ Ｐゴシック" pitchFamily="-111" charset="-128"/>
                    <a:sym typeface="Symbol"/>
                  </a:rPr>
                  <a:t>: </a:t>
                </a:r>
                <a:r>
                  <a:rPr lang="en-US" sz="2400" b="1" dirty="0">
                    <a:solidFill>
                      <a:srgbClr val="00B050"/>
                    </a:solidFill>
                    <a:ea typeface="ＭＳ Ｐゴシック" pitchFamily="-111" charset="-128"/>
                    <a:sym typeface="Symbol"/>
                  </a:rPr>
                  <a:t>b</a:t>
                </a:r>
                <a:endParaRPr lang="en-US" sz="2400" b="1" dirty="0">
                  <a:solidFill>
                    <a:srgbClr val="C00000"/>
                  </a:solidFill>
                  <a:ea typeface="ＭＳ Ｐゴシック" pitchFamily="-111" charset="-128"/>
                  <a:sym typeface="Symbol"/>
                </a:endParaRPr>
              </a:p>
              <a:p>
                <a:pPr lvl="2"/>
                <a:r>
                  <a:rPr lang="en-US" sz="2400" dirty="0">
                    <a:latin typeface="Franklin Gothic Medium" panose="020B0603020102020204" pitchFamily="34" charset="0"/>
                    <a:ea typeface="ＭＳ Ｐゴシック" pitchFamily="-111" charset="-128"/>
                    <a:sym typeface="Symbol"/>
                  </a:rPr>
                  <a:t>2.4   </a:t>
                </a:r>
                <a:r>
                  <a:rPr lang="en-US" sz="2400" b="1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a</a:t>
                </a:r>
                <a:r>
                  <a:rPr lang="en-US" sz="2400" baseline="30000" dirty="0">
                    <a:solidFill>
                      <a:srgbClr val="00B050"/>
                    </a:solidFill>
                    <a:ea typeface="ＭＳ Ｐゴシック" pitchFamily="-111" charset="-128"/>
                    <a:sym typeface="Symbol"/>
                  </a:rPr>
                  <a:t>2</a:t>
                </a:r>
                <a:r>
                  <a:rPr lang="en-US" sz="2400" baseline="30000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 </a:t>
                </a:r>
                <a:r>
                  <a:rPr lang="en-US" sz="2400" dirty="0">
                    <a:solidFill>
                      <a:srgbClr val="00B050"/>
                    </a:solidFill>
                    <a:ea typeface="ＭＳ Ｐゴシック" pitchFamily="-111" charset="-128"/>
                    <a:sym typeface="Symbol"/>
                  </a:rPr>
                  <a:t>= 4</a:t>
                </a:r>
                <a:r>
                  <a:rPr lang="en-US" sz="2400" b="1" dirty="0">
                    <a:solidFill>
                      <a:srgbClr val="00B050"/>
                    </a:solidFill>
                    <a:ea typeface="ＭＳ Ｐゴシック" pitchFamily="-111" charset="-128"/>
                    <a:sym typeface="Symbol"/>
                  </a:rPr>
                  <a:t>b</a:t>
                </a:r>
                <a:r>
                  <a:rPr lang="en-US" sz="2400" baseline="30000" dirty="0">
                    <a:solidFill>
                      <a:srgbClr val="00B050"/>
                    </a:solidFill>
                    <a:ea typeface="ＭＳ Ｐゴシック" pitchFamily="-111" charset="-128"/>
                    <a:sym typeface="Symbol"/>
                  </a:rPr>
                  <a:t>2</a:t>
                </a:r>
                <a:r>
                  <a:rPr lang="en-US" sz="2400" dirty="0">
                    <a:solidFill>
                      <a:srgbClr val="00B050"/>
                    </a:solidFill>
                    <a:ea typeface="ＭＳ Ｐゴシック" pitchFamily="-111" charset="-128"/>
                    <a:sym typeface="Symbol"/>
                  </a:rPr>
                  <a:t> = 2(2</a:t>
                </a:r>
                <a:r>
                  <a:rPr lang="en-US" sz="2400" b="1" dirty="0">
                    <a:solidFill>
                      <a:srgbClr val="00B050"/>
                    </a:solidFill>
                    <a:ea typeface="ＭＳ Ｐゴシック" pitchFamily="-111" charset="-128"/>
                    <a:sym typeface="Symbol"/>
                  </a:rPr>
                  <a:t>b</a:t>
                </a:r>
                <a:r>
                  <a:rPr lang="en-US" sz="2400" baseline="30000" dirty="0">
                    <a:solidFill>
                      <a:srgbClr val="00B050"/>
                    </a:solidFill>
                    <a:ea typeface="ＭＳ Ｐゴシック" pitchFamily="-111" charset="-128"/>
                    <a:sym typeface="Symbol"/>
                  </a:rPr>
                  <a:t>2</a:t>
                </a:r>
                <a:r>
                  <a:rPr lang="en-US" sz="2400" dirty="0">
                    <a:solidFill>
                      <a:srgbClr val="00B050"/>
                    </a:solidFill>
                    <a:ea typeface="ＭＳ Ｐゴシック" pitchFamily="-111" charset="-128"/>
                    <a:sym typeface="Symbol"/>
                  </a:rPr>
                  <a:t>)     </a:t>
                </a:r>
                <a:r>
                  <a:rPr lang="en-US" sz="2400" dirty="0">
                    <a:solidFill>
                      <a:schemeClr val="tx1"/>
                    </a:solidFill>
                    <a:ea typeface="ＭＳ Ｐゴシック" pitchFamily="-111" charset="-128"/>
                    <a:sym typeface="Symbol"/>
                  </a:rPr>
                  <a:t>Algebra</a:t>
                </a:r>
              </a:p>
              <a:p>
                <a:pPr lvl="2"/>
                <a:r>
                  <a:rPr lang="en-US" sz="2400" dirty="0">
                    <a:solidFill>
                      <a:schemeClr val="tx1"/>
                    </a:solidFill>
                    <a:latin typeface="Franklin Gothic Medium" panose="020B0603020102020204" pitchFamily="34" charset="0"/>
                    <a:ea typeface="Cambria Math"/>
                    <a:cs typeface="Arial" pitchFamily="34" charset="0"/>
                  </a:rPr>
                  <a:t>2.5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/>
                        <a:cs typeface="Arial" pitchFamily="34" charset="0"/>
                      </a:rPr>
                      <m:t>   </m:t>
                    </m:r>
                    <m:r>
                      <a:rPr lang="en-US" sz="2400" i="0" smtClean="0">
                        <a:solidFill>
                          <a:srgbClr val="00B050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∃</m:t>
                    </m:r>
                  </m:oMath>
                </a14:m>
                <a:r>
                  <a:rPr lang="en-US" sz="2400" dirty="0">
                    <a:solidFill>
                      <a:srgbClr val="00B050"/>
                    </a:solidFill>
                    <a:ea typeface="Cambria Math"/>
                    <a:cs typeface="Arial" pitchFamily="34" charset="0"/>
                  </a:rPr>
                  <a:t>y (</a:t>
                </a:r>
                <a:r>
                  <a:rPr lang="en-US" sz="2400" b="1" dirty="0">
                    <a:solidFill>
                      <a:srgbClr val="C00000"/>
                    </a:solidFill>
                    <a:ea typeface="Cambria Math"/>
                    <a:cs typeface="Arial" pitchFamily="34" charset="0"/>
                  </a:rPr>
                  <a:t>a</a:t>
                </a:r>
                <a:r>
                  <a:rPr lang="en-US" sz="2400" baseline="30000" dirty="0">
                    <a:solidFill>
                      <a:srgbClr val="00B050"/>
                    </a:solidFill>
                    <a:ea typeface="Cambria Math"/>
                    <a:cs typeface="Arial" pitchFamily="34" charset="0"/>
                  </a:rPr>
                  <a:t>2</a:t>
                </a:r>
                <a:r>
                  <a:rPr lang="en-US" sz="2400" dirty="0">
                    <a:solidFill>
                      <a:srgbClr val="C00000"/>
                    </a:solidFill>
                    <a:ea typeface="Cambria Math"/>
                    <a:cs typeface="Arial" pitchFamily="34" charset="0"/>
                  </a:rPr>
                  <a:t> </a:t>
                </a:r>
                <a:r>
                  <a:rPr lang="en-US" sz="2400" dirty="0">
                    <a:solidFill>
                      <a:srgbClr val="00B050"/>
                    </a:solidFill>
                    <a:ea typeface="Cambria Math"/>
                    <a:cs typeface="Arial" pitchFamily="34" charset="0"/>
                  </a:rPr>
                  <a:t>= 2y)</a:t>
                </a:r>
                <a:r>
                  <a:rPr lang="en-US" sz="2400" dirty="0">
                    <a:solidFill>
                      <a:schemeClr val="tx1"/>
                    </a:solidFill>
                    <a:ea typeface="Cambria Math"/>
                    <a:cs typeface="Arial" pitchFamily="34" charset="0"/>
                  </a:rPr>
                  <a:t>	          </a:t>
                </a:r>
                <a:r>
                  <a:rPr lang="en-US" sz="2400" dirty="0">
                    <a:solidFill>
                      <a:schemeClr val="tx1"/>
                    </a:solidFill>
                  </a:rPr>
                  <a:t>Intro </a:t>
                </a:r>
                <a:r>
                  <a:rPr lang="en-US" sz="2400" b="1" dirty="0">
                    <a:solidFill>
                      <a:schemeClr val="tx1"/>
                    </a:solidFill>
                    <a:ea typeface="ＭＳ Ｐゴシック" pitchFamily="-111" charset="-128"/>
                    <a:sym typeface="Symbol"/>
                  </a:rPr>
                  <a:t></a:t>
                </a:r>
                <a:endParaRPr lang="en-US" sz="2400" dirty="0">
                  <a:solidFill>
                    <a:schemeClr val="tx1"/>
                  </a:solidFill>
                  <a:ea typeface="ＭＳ Ｐゴシック" pitchFamily="-111" charset="-128"/>
                  <a:sym typeface="Symbol"/>
                </a:endParaRPr>
              </a:p>
              <a:p>
                <a:pPr lvl="2"/>
                <a:r>
                  <a:rPr lang="en-US" sz="2400" dirty="0">
                    <a:latin typeface="Franklin Gothic Medium" panose="020B0603020102020204" pitchFamily="34" charset="0"/>
                    <a:ea typeface="ＭＳ Ｐゴシック" pitchFamily="-111" charset="-128"/>
                    <a:sym typeface="Symbol"/>
                  </a:rPr>
                  <a:t>2.6  </a:t>
                </a:r>
                <a:r>
                  <a:rPr lang="en-US" sz="2400" dirty="0">
                    <a:ea typeface="ＭＳ Ｐゴシック" pitchFamily="-111" charset="-128"/>
                    <a:sym typeface="Symbol"/>
                  </a:rPr>
                  <a:t> </a:t>
                </a:r>
                <a:r>
                  <a:rPr lang="en-US" sz="2400" dirty="0">
                    <a:solidFill>
                      <a:srgbClr val="00B050"/>
                    </a:solidFill>
                    <a:ea typeface="ＭＳ Ｐゴシック" pitchFamily="-111" charset="-128"/>
                    <a:sym typeface="Symbol"/>
                  </a:rPr>
                  <a:t>Even(</a:t>
                </a:r>
                <a:r>
                  <a:rPr lang="en-US" sz="2400" b="1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a</a:t>
                </a:r>
                <a:r>
                  <a:rPr lang="en-US" sz="2400" baseline="30000" dirty="0">
                    <a:solidFill>
                      <a:srgbClr val="00B050"/>
                    </a:solidFill>
                    <a:ea typeface="ＭＳ Ｐゴシック" pitchFamily="-111" charset="-128"/>
                    <a:sym typeface="Symbol"/>
                  </a:rPr>
                  <a:t>2</a:t>
                </a:r>
                <a:r>
                  <a:rPr lang="en-US" sz="2400" dirty="0">
                    <a:solidFill>
                      <a:srgbClr val="00B050"/>
                    </a:solidFill>
                    <a:ea typeface="ＭＳ Ｐゴシック" pitchFamily="-111" charset="-128"/>
                    <a:sym typeface="Symbol"/>
                  </a:rPr>
                  <a:t>)</a:t>
                </a:r>
                <a:r>
                  <a:rPr lang="en-US" sz="2400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	</a:t>
                </a:r>
                <a:r>
                  <a:rPr lang="en-US" sz="2400" dirty="0">
                    <a:solidFill>
                      <a:schemeClr val="tx1"/>
                    </a:solidFill>
                    <a:ea typeface="ＭＳ Ｐゴシック" pitchFamily="-111" charset="-128"/>
                    <a:sym typeface="Symbol"/>
                  </a:rPr>
                  <a:t>	          Definition of Even</a:t>
                </a:r>
              </a:p>
              <a:p>
                <a:r>
                  <a:rPr lang="en-US" sz="2400" dirty="0">
                    <a:latin typeface="Franklin Gothic Medium" panose="020B0603020102020204" pitchFamily="34" charset="0"/>
                    <a:ea typeface="ＭＳ Ｐゴシック" pitchFamily="-111" charset="-128"/>
                    <a:sym typeface="Symbol"/>
                  </a:rPr>
                  <a:t>2.   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Even(</a:t>
                </a:r>
                <a:r>
                  <a:rPr lang="en-US" sz="2400" b="1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a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)Even(</a:t>
                </a:r>
                <a:r>
                  <a:rPr lang="en-US" sz="2400" b="1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a</a:t>
                </a:r>
                <a:r>
                  <a:rPr lang="en-US" sz="2400" baseline="300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2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)</a:t>
                </a:r>
                <a:r>
                  <a:rPr lang="en-US" sz="2400" dirty="0">
                    <a:cs typeface="Arial" pitchFamily="34" charset="0"/>
                    <a:sym typeface="Symbol" charset="0"/>
                  </a:rPr>
                  <a:t>	                 Direct Proof</a:t>
                </a:r>
              </a:p>
              <a:p>
                <a:r>
                  <a:rPr lang="en-US" sz="2400" dirty="0">
                    <a:latin typeface="Franklin Gothic Medium" panose="020B0603020102020204" pitchFamily="34" charset="0"/>
                    <a:ea typeface="ＭＳ Ｐゴシック" pitchFamily="-111" charset="-128"/>
                    <a:sym typeface="Symbol"/>
                  </a:rPr>
                  <a:t>3.   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x (Even(x)Even(x</a:t>
                </a:r>
                <a:r>
                  <a:rPr lang="en-US" sz="2400" baseline="300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2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))         </a:t>
                </a:r>
                <a:r>
                  <a:rPr lang="en-US" sz="2400" dirty="0">
                    <a:solidFill>
                      <a:prstClr val="black"/>
                    </a:solidFill>
                    <a:cs typeface="Arial" pitchFamily="34" charset="0"/>
                    <a:sym typeface="Symbol" charset="0"/>
                  </a:rPr>
                  <a:t>Intro </a:t>
                </a:r>
                <a:r>
                  <a:rPr lang="en-US" sz="2400" dirty="0">
                    <a:solidFill>
                      <a:prstClr val="black"/>
                    </a:solidFill>
                    <a:sym typeface="Symbol" charset="0"/>
                  </a:rPr>
                  <a:t>: 1,2</a:t>
                </a:r>
                <a:endParaRPr lang="en-US" sz="24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444" y="3027926"/>
                <a:ext cx="7842956" cy="3416320"/>
              </a:xfrm>
              <a:prstGeom prst="rect">
                <a:avLst/>
              </a:prstGeom>
              <a:blipFill>
                <a:blip r:embed="rId3"/>
                <a:stretch>
                  <a:fillRect l="-1292" t="-1481" b="-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6772993" y="4806539"/>
            <a:ext cx="228395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Franklin Gothic Medium"/>
                <a:cs typeface="Franklin Gothic Medium"/>
              </a:rPr>
              <a:t>Used</a:t>
            </a:r>
            <a:r>
              <a:rPr lang="en-US" dirty="0">
                <a:solidFill>
                  <a:srgbClr val="005923"/>
                </a:solidFill>
                <a:latin typeface="Franklin Gothic Medium"/>
                <a:cs typeface="Franklin Gothic Medium"/>
              </a:rPr>
              <a:t> </a:t>
            </a:r>
            <a:r>
              <a:rPr lang="en-US" b="1" dirty="0">
                <a:solidFill>
                  <a:srgbClr val="C00000"/>
                </a:solidFill>
                <a:ea typeface="Cambria Math"/>
                <a:cs typeface="Arial" pitchFamily="34" charset="0"/>
              </a:rPr>
              <a:t>a</a:t>
            </a:r>
            <a:r>
              <a:rPr lang="en-US" baseline="30000" dirty="0">
                <a:solidFill>
                  <a:srgbClr val="7030A0"/>
                </a:solidFill>
                <a:ea typeface="Cambria Math"/>
                <a:cs typeface="Arial" pitchFamily="34" charset="0"/>
              </a:rPr>
              <a:t>2</a:t>
            </a:r>
            <a:r>
              <a:rPr lang="en-US" dirty="0">
                <a:solidFill>
                  <a:srgbClr val="7030A0"/>
                </a:solidFill>
                <a:ea typeface="Cambria Math"/>
                <a:cs typeface="Arial" pitchFamily="34" charset="0"/>
              </a:rPr>
              <a:t> = 2</a:t>
            </a:r>
            <a:r>
              <a:rPr lang="en-US" b="1" dirty="0">
                <a:solidFill>
                  <a:srgbClr val="7030A0"/>
                </a:solidFill>
                <a:ea typeface="Cambria Math"/>
                <a:cs typeface="Arial" pitchFamily="34" charset="0"/>
              </a:rPr>
              <a:t>c</a:t>
            </a:r>
            <a:r>
              <a:rPr lang="en-US" dirty="0">
                <a:solidFill>
                  <a:srgbClr val="7030A0"/>
                </a:solidFill>
                <a:latin typeface="Franklin Gothic Medium"/>
                <a:cs typeface="Franklin Gothic Medium"/>
              </a:rPr>
              <a:t> for c</a:t>
            </a:r>
            <a:r>
              <a:rPr lang="en-US" dirty="0">
                <a:solidFill>
                  <a:srgbClr val="7030A0"/>
                </a:solidFill>
                <a:cs typeface="Franklin Gothic Medium"/>
              </a:rPr>
              <a:t>=</a:t>
            </a:r>
            <a:r>
              <a:rPr lang="en-US" dirty="0">
                <a:solidFill>
                  <a:srgbClr val="00B050"/>
                </a:solidFill>
                <a:ea typeface="ＭＳ Ｐゴシック" pitchFamily="-111" charset="-128"/>
                <a:sym typeface="Symbol"/>
              </a:rPr>
              <a:t>2</a:t>
            </a:r>
            <a:r>
              <a:rPr lang="en-US" b="1" dirty="0">
                <a:solidFill>
                  <a:srgbClr val="00B050"/>
                </a:solidFill>
                <a:ea typeface="ＭＳ Ｐゴシック" pitchFamily="-111" charset="-128"/>
                <a:sym typeface="Symbol"/>
              </a:rPr>
              <a:t>b</a:t>
            </a:r>
            <a:r>
              <a:rPr lang="en-US" baseline="30000" dirty="0">
                <a:solidFill>
                  <a:srgbClr val="00B050"/>
                </a:solidFill>
                <a:ea typeface="ＭＳ Ｐゴシック" pitchFamily="-111" charset="-128"/>
                <a:sym typeface="Symbol"/>
              </a:rPr>
              <a:t>2</a:t>
            </a:r>
            <a:endParaRPr lang="en-US" sz="1200" dirty="0">
              <a:solidFill>
                <a:srgbClr val="00B050"/>
              </a:solidFill>
              <a:latin typeface="Franklin Gothic Medium"/>
              <a:cs typeface="Franklin Gothic Medium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41867" y="936969"/>
            <a:ext cx="7052733" cy="844357"/>
            <a:chOff x="541867" y="936969"/>
            <a:chExt cx="7052733" cy="844357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8978" y="997399"/>
              <a:ext cx="3374022" cy="783927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283" y="936969"/>
              <a:ext cx="3438614" cy="844357"/>
            </a:xfrm>
            <a:prstGeom prst="rect">
              <a:avLst/>
            </a:prstGeom>
          </p:spPr>
        </p:pic>
        <p:sp>
          <p:nvSpPr>
            <p:cNvPr id="17" name="Rounded Rectangle 16"/>
            <p:cNvSpPr/>
            <p:nvPr/>
          </p:nvSpPr>
          <p:spPr>
            <a:xfrm>
              <a:off x="541867" y="997399"/>
              <a:ext cx="7052733" cy="783927"/>
            </a:xfrm>
            <a:prstGeom prst="roundRect">
              <a:avLst/>
            </a:prstGeom>
            <a:ln>
              <a:solidFill>
                <a:srgbClr val="C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>
              <a:stCxn id="17" idx="0"/>
              <a:endCxn id="17" idx="2"/>
            </p:cNvCxnSpPr>
            <p:nvPr/>
          </p:nvCxnSpPr>
          <p:spPr>
            <a:xfrm>
              <a:off x="4068234" y="997399"/>
              <a:ext cx="0" cy="783927"/>
            </a:xfrm>
            <a:prstGeom prst="line">
              <a:avLst/>
            </a:prstGeom>
            <a:ln>
              <a:solidFill>
                <a:srgbClr val="C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28CB206-7D10-7B49-8DA7-EB524918BB6E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638699" y="0"/>
            <a:ext cx="2561407" cy="10156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+mj-lt"/>
                <a:ea typeface="ＭＳ Ｐゴシック" pitchFamily="-111" charset="-128"/>
                <a:cs typeface="+mn-cs"/>
              </a:rPr>
              <a:t>Even(x) </a:t>
            </a:r>
            <a:r>
              <a:rPr lang="en-US" sz="2000" dirty="0">
                <a:latin typeface="+mj-lt"/>
                <a:ea typeface="ＭＳ Ｐゴシック" pitchFamily="-111" charset="-128"/>
                <a:sym typeface="Symbol"/>
              </a:rPr>
              <a:t>:=</a:t>
            </a:r>
            <a:r>
              <a:rPr lang="en-US" sz="2000" b="1" dirty="0">
                <a:latin typeface="+mj-lt"/>
                <a:ea typeface="ＭＳ Ｐゴシック" pitchFamily="-111" charset="-128"/>
                <a:cs typeface="+mn-cs"/>
                <a:sym typeface="Symbol"/>
              </a:rPr>
              <a:t> </a:t>
            </a:r>
            <a:r>
              <a:rPr lang="en-US" sz="2000" dirty="0">
                <a:latin typeface="+mj-lt"/>
                <a:ea typeface="ＭＳ Ｐゴシック" pitchFamily="-111" charset="-128"/>
                <a:cs typeface="+mn-cs"/>
                <a:sym typeface="Symbol"/>
              </a:rPr>
              <a:t>y  (x=2y)     </a:t>
            </a:r>
          </a:p>
          <a:p>
            <a:pPr>
              <a:defRPr/>
            </a:pPr>
            <a:r>
              <a:rPr lang="en-US" sz="2000" dirty="0">
                <a:latin typeface="+mj-lt"/>
                <a:ea typeface="ＭＳ Ｐゴシック" pitchFamily="-111" charset="-128"/>
                <a:cs typeface="+mn-cs"/>
                <a:sym typeface="Symbol"/>
              </a:rPr>
              <a:t>Odd(x)  := </a:t>
            </a:r>
            <a:r>
              <a:rPr lang="en-US" sz="2000" b="1" dirty="0">
                <a:latin typeface="+mj-lt"/>
                <a:ea typeface="ＭＳ Ｐゴシック" pitchFamily="-111" charset="-128"/>
                <a:cs typeface="+mn-cs"/>
                <a:sym typeface="Symbol"/>
              </a:rPr>
              <a:t></a:t>
            </a:r>
            <a:r>
              <a:rPr lang="en-US" sz="2000" dirty="0">
                <a:latin typeface="+mj-lt"/>
                <a:ea typeface="ＭＳ Ｐゴシック" pitchFamily="-111" charset="-128"/>
                <a:cs typeface="+mn-cs"/>
                <a:sym typeface="Symbol"/>
              </a:rPr>
              <a:t>y  (x=2y+1)</a:t>
            </a:r>
          </a:p>
          <a:p>
            <a:pPr>
              <a:defRPr/>
            </a:pPr>
            <a:r>
              <a:rPr lang="en-US" sz="2000" dirty="0">
                <a:latin typeface="+mj-lt"/>
                <a:ea typeface="ＭＳ Ｐゴシック" pitchFamily="-111" charset="-128"/>
                <a:cs typeface="+mn-cs"/>
              </a:rPr>
              <a:t>Domain: Integers</a:t>
            </a:r>
            <a:r>
              <a:rPr lang="en-US" sz="2000" dirty="0">
                <a:ea typeface="ＭＳ Ｐゴシック" pitchFamily="-111" charset="-128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09870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580" y="1527719"/>
            <a:ext cx="7608467" cy="1579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spcBef>
                <a:spcPts val="0"/>
              </a:spcBef>
            </a:pPr>
            <a:r>
              <a:rPr lang="en-US" sz="2800" dirty="0">
                <a:solidFill>
                  <a:prstClr val="black"/>
                </a:solidFill>
              </a:rPr>
              <a:t>These rules need some caveats…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57200" y="858197"/>
            <a:ext cx="6403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Franklin Gothic Medium"/>
                <a:cs typeface="Franklin Gothic Medium"/>
              </a:rPr>
              <a:t>There are extra conditions on using these rules: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507068" y="2364260"/>
            <a:ext cx="3335866" cy="763379"/>
          </a:xfrm>
          <a:prstGeom prst="roundRect">
            <a:avLst/>
          </a:prstGeom>
          <a:ln w="5715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5193008" y="2353800"/>
            <a:ext cx="3335866" cy="763379"/>
          </a:xfrm>
          <a:prstGeom prst="roundRect">
            <a:avLst/>
          </a:prstGeom>
          <a:ln w="5715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73BFB6-8D8B-9094-DB96-C1C1136BEE41}"/>
              </a:ext>
            </a:extLst>
          </p:cNvPr>
          <p:cNvSpPr txBox="1"/>
          <p:nvPr/>
        </p:nvSpPr>
        <p:spPr>
          <a:xfrm>
            <a:off x="530850" y="3751281"/>
            <a:ext cx="763907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200" dirty="0">
                <a:latin typeface="Franklin Gothic Medium"/>
                <a:cs typeface="Franklin Gothic Medium"/>
              </a:rPr>
              <a:t>Without those rules, it is possible to infer claims that are false</a:t>
            </a:r>
            <a:endParaRPr lang="en-US" sz="2200" dirty="0">
              <a:solidFill>
                <a:srgbClr val="FF0000"/>
              </a:solidFill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14871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spcBef>
                <a:spcPts val="0"/>
              </a:spcBef>
            </a:pPr>
            <a:r>
              <a:rPr lang="en-US" sz="2800" dirty="0">
                <a:solidFill>
                  <a:prstClr val="black"/>
                </a:solidFill>
              </a:rPr>
              <a:t>These rules need some caveats…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244" y="1211679"/>
            <a:ext cx="7603803" cy="1325948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457200" y="858197"/>
            <a:ext cx="6403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There are extra conditions on using these rules: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46532" y="2880736"/>
            <a:ext cx="88272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400" dirty="0">
                <a:latin typeface="Franklin Gothic Medium"/>
                <a:cs typeface="Franklin Gothic Medium"/>
              </a:rPr>
              <a:t>Over integer domain: 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x </a:t>
            </a:r>
            <a:r>
              <a:rPr lang="en-US" sz="2400" dirty="0">
                <a:solidFill>
                  <a:srgbClr val="C00000"/>
                </a:solidFill>
                <a:latin typeface="Cambria Math" panose="02040503050406030204" pitchFamily="18" charset="0"/>
                <a:sym typeface="Symbol" charset="0"/>
              </a:rPr>
              <a:t>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y (y </a:t>
            </a:r>
            <a:r>
              <a:rPr lang="en-US" sz="24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  <a:sym typeface="Symbol" charset="0"/>
              </a:rPr>
              <a:t>≥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 x)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itchFamily="34" charset="0"/>
                <a:sym typeface="Symbol" charset="0"/>
              </a:rPr>
              <a:t>is </a:t>
            </a:r>
            <a:r>
              <a:rPr lang="en-US" sz="2400" dirty="0">
                <a:solidFill>
                  <a:srgbClr val="00B050"/>
                </a:solidFill>
                <a:latin typeface="Franklin Gothic Medium" panose="020B0603020102020204" pitchFamily="34" charset="0"/>
                <a:cs typeface="Arial" pitchFamily="34" charset="0"/>
                <a:sym typeface="Symbol" charset="0"/>
              </a:rPr>
              <a:t>True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itchFamily="34" charset="0"/>
                <a:sym typeface="Symbol" charset="0"/>
              </a:rPr>
              <a:t> but 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ambria Math" panose="02040503050406030204" pitchFamily="18" charset="0"/>
                <a:sym typeface="Symbol" charset="0"/>
              </a:rPr>
              <a:t></a:t>
            </a:r>
            <a:r>
              <a:rPr lang="en-US" sz="2400" dirty="0" err="1">
                <a:solidFill>
                  <a:srgbClr val="C00000"/>
                </a:solidFill>
                <a:cs typeface="Arial" pitchFamily="34" charset="0"/>
                <a:sym typeface="Symbol" charset="0"/>
              </a:rPr>
              <a:t>yx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 (y </a:t>
            </a:r>
            <a:r>
              <a:rPr lang="en-US" sz="24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  <a:sym typeface="Symbol" charset="0"/>
              </a:rPr>
              <a:t>≥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 x)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itchFamily="34" charset="0"/>
                <a:sym typeface="Symbol" charset="0"/>
              </a:rPr>
              <a:t>is </a:t>
            </a:r>
            <a:r>
              <a:rPr lang="en-US" sz="2400" dirty="0">
                <a:solidFill>
                  <a:srgbClr val="FF0000"/>
                </a:solidFill>
                <a:latin typeface="Franklin Gothic Medium" panose="020B0603020102020204" pitchFamily="34" charset="0"/>
                <a:cs typeface="Arial" pitchFamily="34" charset="0"/>
                <a:sym typeface="Symbol" charset="0"/>
              </a:rPr>
              <a:t>False</a:t>
            </a:r>
            <a:endParaRPr lang="en-US" dirty="0">
              <a:solidFill>
                <a:srgbClr val="FF0000"/>
              </a:solidFill>
              <a:latin typeface="Franklin Gothic Medium" panose="020B0603020102020204" pitchFamily="34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2006600" y="3409473"/>
            <a:ext cx="7028948" cy="2749699"/>
            <a:chOff x="2006600" y="3524101"/>
            <a:chExt cx="7028948" cy="2749699"/>
          </a:xfrm>
        </p:grpSpPr>
        <p:grpSp>
          <p:nvGrpSpPr>
            <p:cNvPr id="27" name="Group 26"/>
            <p:cNvGrpSpPr/>
            <p:nvPr/>
          </p:nvGrpSpPr>
          <p:grpSpPr>
            <a:xfrm>
              <a:off x="2134625" y="3547184"/>
              <a:ext cx="6900923" cy="2655413"/>
              <a:chOff x="2210825" y="3442414"/>
              <a:chExt cx="6900923" cy="2655413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2210825" y="3789503"/>
                <a:ext cx="6900923" cy="2308324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>
                    <a:latin typeface="Franklin Gothic Medium" panose="020B0603020102020204" pitchFamily="34" charset="0"/>
                    <a:cs typeface="Arial" pitchFamily="34" charset="0"/>
                    <a:sym typeface="Symbol" charset="0"/>
                  </a:rPr>
                  <a:t> 	 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x </a:t>
                </a:r>
                <a:r>
                  <a:rPr lang="en-US" sz="2400" dirty="0">
                    <a:solidFill>
                      <a:srgbClr val="C00000"/>
                    </a:solidFill>
                    <a:latin typeface="Cambria Math" panose="02040503050406030204" pitchFamily="18" charset="0"/>
                    <a:sym typeface="Symbol" charset="0"/>
                  </a:rPr>
                  <a:t>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y (y </a:t>
                </a:r>
                <a:r>
                  <a:rPr lang="en-US" sz="2400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itchFamily="34" charset="0"/>
                    <a:sym typeface="Symbol" charset="0"/>
                  </a:rPr>
                  <a:t>≥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 x)		   </a:t>
                </a:r>
                <a:r>
                  <a:rPr lang="en-US" sz="2400" dirty="0">
                    <a:cs typeface="Arial" pitchFamily="34" charset="0"/>
                    <a:sym typeface="Symbol" charset="0"/>
                  </a:rPr>
                  <a:t>Given</a:t>
                </a:r>
                <a:endParaRPr lang="en-US" sz="24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>
                    <a:latin typeface="Franklin Gothic Medium" panose="020B0603020102020204" pitchFamily="34" charset="0"/>
                  </a:rPr>
                  <a:t>   Let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a</a:t>
                </a:r>
                <a:r>
                  <a:rPr lang="en-US" sz="2400" dirty="0">
                    <a:latin typeface="Franklin Gothic Medium" panose="020B0603020102020204" pitchFamily="34" charset="0"/>
                  </a:rPr>
                  <a:t> be an arbitrary integer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>
                    <a:latin typeface="Franklin Gothic Medium" panose="020B0603020102020204" pitchFamily="34" charset="0"/>
                  </a:rPr>
                  <a:t>    </a:t>
                </a:r>
                <a:r>
                  <a:rPr lang="en-US" sz="2400" dirty="0">
                    <a:solidFill>
                      <a:srgbClr val="C00000"/>
                    </a:solidFill>
                    <a:latin typeface="Cambria Math" panose="02040503050406030204" pitchFamily="18" charset="0"/>
                    <a:sym typeface="Symbol" charset="0"/>
                  </a:rPr>
                  <a:t>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y (y </a:t>
                </a:r>
                <a:r>
                  <a:rPr lang="en-US" sz="2400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itchFamily="34" charset="0"/>
                    <a:sym typeface="Symbol" charset="0"/>
                  </a:rPr>
                  <a:t>≥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a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) </a:t>
                </a:r>
                <a:r>
                  <a:rPr lang="en-US" sz="2400" dirty="0"/>
                  <a:t>	          </a:t>
                </a:r>
                <a:r>
                  <a:rPr lang="en-US" sz="2400" dirty="0" err="1"/>
                  <a:t>Elim</a:t>
                </a:r>
                <a:r>
                  <a:rPr lang="en-US" sz="2400" dirty="0"/>
                  <a:t> </a:t>
                </a:r>
                <a:r>
                  <a:rPr lang="en-US" sz="2400" dirty="0">
                    <a:latin typeface="Cambria Math" panose="02040503050406030204" pitchFamily="18" charset="0"/>
                    <a:sym typeface="Symbol" charset="0"/>
                  </a:rPr>
                  <a:t></a:t>
                </a:r>
                <a:r>
                  <a:rPr lang="en-US" sz="2400" dirty="0">
                    <a:latin typeface="Franklin Gothic Medium" panose="020B0603020102020204" pitchFamily="34" charset="0"/>
                    <a:sym typeface="Symbol" charset="0"/>
                  </a:rPr>
                  <a:t>: 1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>
                    <a:latin typeface="Franklin Gothic Medium" panose="020B0603020102020204" pitchFamily="34" charset="0"/>
                  </a:rPr>
                  <a:t>   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b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 </a:t>
                </a:r>
                <a:r>
                  <a:rPr lang="en-US" sz="2400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itchFamily="34" charset="0"/>
                    <a:sym typeface="Symbol" charset="0"/>
                  </a:rPr>
                  <a:t>≥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a</a:t>
                </a:r>
                <a:r>
                  <a:rPr lang="en-US" sz="2400" dirty="0">
                    <a:solidFill>
                      <a:srgbClr val="C00000"/>
                    </a:solidFill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</a:rPr>
                  <a:t>		         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Elim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b="1" dirty="0">
                    <a:solidFill>
                      <a:schemeClr val="tx1"/>
                    </a:solidFill>
                    <a:ea typeface="ＭＳ Ｐゴシック" pitchFamily="-111" charset="-128"/>
                    <a:sym typeface="Symbol"/>
                  </a:rPr>
                  <a:t></a:t>
                </a:r>
                <a:r>
                  <a:rPr lang="en-US" sz="2400" dirty="0">
                    <a:solidFill>
                      <a:schemeClr val="tx1"/>
                    </a:solidFill>
                    <a:ea typeface="ＭＳ Ｐゴシック" pitchFamily="-111" charset="-128"/>
                    <a:sym typeface="Symbol"/>
                  </a:rPr>
                  <a:t>: </a:t>
                </a:r>
                <a:r>
                  <a:rPr lang="en-US" sz="2400" dirty="0">
                    <a:latin typeface="Franklin Gothic Medium" panose="020B0603020102020204" pitchFamily="34" charset="0"/>
                    <a:sym typeface="Symbol" charset="0"/>
                  </a:rPr>
                  <a:t>3 </a:t>
                </a:r>
                <a:r>
                  <a:rPr lang="en-US" sz="2400" dirty="0">
                    <a:ea typeface="ＭＳ Ｐゴシック" pitchFamily="-111" charset="-128"/>
                    <a:sym typeface="Symbol"/>
                  </a:rPr>
                  <a:t>(</a:t>
                </a:r>
                <a:r>
                  <a:rPr lang="en-US" sz="2400" b="1" dirty="0">
                    <a:solidFill>
                      <a:srgbClr val="00B050"/>
                    </a:solidFill>
                    <a:ea typeface="ＭＳ Ｐゴシック" pitchFamily="-111" charset="-128"/>
                    <a:sym typeface="Symbol"/>
                  </a:rPr>
                  <a:t>b</a:t>
                </a:r>
                <a:r>
                  <a:rPr lang="en-US" sz="2400" dirty="0">
                    <a:ea typeface="ＭＳ Ｐゴシック" pitchFamily="-111" charset="-128"/>
                    <a:sym typeface="Symbol"/>
                  </a:rPr>
                  <a:t>)</a:t>
                </a:r>
                <a:endParaRPr lang="en-US" sz="2400" b="1" dirty="0">
                  <a:solidFill>
                    <a:srgbClr val="C00000"/>
                  </a:solidFill>
                  <a:ea typeface="ＭＳ Ｐゴシック" pitchFamily="-111" charset="-128"/>
                  <a:sym typeface="Symbol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>
                    <a:solidFill>
                      <a:srgbClr val="0070C0"/>
                    </a:solidFill>
                    <a:latin typeface="Franklin Gothic Medium" panose="020B0603020102020204" pitchFamily="34" charset="0"/>
                    <a:ea typeface="ＭＳ Ｐゴシック" pitchFamily="-111" charset="-128"/>
                    <a:sym typeface="Symbol"/>
                  </a:rPr>
                  <a:t>   </a:t>
                </a:r>
                <a:r>
                  <a:rPr lang="en-US" sz="2400" dirty="0">
                    <a:solidFill>
                      <a:srgbClr val="0070C0"/>
                    </a:solidFill>
                    <a:cs typeface="Arial" pitchFamily="34" charset="0"/>
                    <a:sym typeface="Symbol" charset="0"/>
                  </a:rPr>
                  <a:t>x (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b</a:t>
                </a:r>
                <a:r>
                  <a:rPr lang="en-US" sz="2400" dirty="0">
                    <a:solidFill>
                      <a:srgbClr val="0070C0"/>
                    </a:solidFill>
                    <a:cs typeface="Arial" pitchFamily="34" charset="0"/>
                    <a:sym typeface="Symbol" charset="0"/>
                  </a:rPr>
                  <a:t> </a:t>
                </a:r>
                <a:r>
                  <a:rPr lang="en-US" sz="24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itchFamily="34" charset="0"/>
                    <a:sym typeface="Symbol" charset="0"/>
                  </a:rPr>
                  <a:t>≥</a:t>
                </a:r>
                <a:r>
                  <a:rPr lang="en-US" sz="2400" dirty="0">
                    <a:solidFill>
                      <a:srgbClr val="0070C0"/>
                    </a:solidFill>
                    <a:cs typeface="Arial" pitchFamily="34" charset="0"/>
                    <a:sym typeface="Symbol" charset="0"/>
                  </a:rPr>
                  <a:t> x)                 Intro </a:t>
                </a:r>
                <a:r>
                  <a:rPr lang="en-US" sz="2400" dirty="0">
                    <a:solidFill>
                      <a:srgbClr val="0070C0"/>
                    </a:solidFill>
                    <a:sym typeface="Symbol" charset="0"/>
                  </a:rPr>
                  <a:t>: </a:t>
                </a:r>
                <a:r>
                  <a:rPr lang="en-US" sz="2400" dirty="0">
                    <a:solidFill>
                      <a:srgbClr val="0070C0"/>
                    </a:solidFill>
                    <a:latin typeface="Franklin Gothic Medium" panose="020B0603020102020204" pitchFamily="34" charset="0"/>
                    <a:sym typeface="Symbol" charset="0"/>
                  </a:rPr>
                  <a:t>2,4</a:t>
                </a:r>
                <a:endParaRPr lang="en-US" sz="2400" dirty="0">
                  <a:solidFill>
                    <a:srgbClr val="0070C0"/>
                  </a:solidFill>
                  <a:latin typeface="Franklin Gothic Medium" panose="020B0603020102020204" pitchFamily="34" charset="0"/>
                  <a:cs typeface="Arial" pitchFamily="34" charset="0"/>
                  <a:sym typeface="Symbol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>
                    <a:latin typeface="Franklin Gothic Medium" panose="020B0603020102020204" pitchFamily="34" charset="0"/>
                    <a:cs typeface="Arial" pitchFamily="34" charset="0"/>
                    <a:sym typeface="Symbol" charset="0"/>
                  </a:rPr>
                  <a:t>   </a:t>
                </a:r>
                <a:r>
                  <a:rPr lang="en-US" sz="2400" dirty="0">
                    <a:solidFill>
                      <a:srgbClr val="C00000"/>
                    </a:solidFill>
                    <a:latin typeface="Cambria Math" panose="02040503050406030204" pitchFamily="18" charset="0"/>
                    <a:sym typeface="Symbol" charset="0"/>
                  </a:rPr>
                  <a:t></a:t>
                </a:r>
                <a:r>
                  <a:rPr lang="en-US" sz="2400" dirty="0" err="1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yx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 (y </a:t>
                </a:r>
                <a:r>
                  <a:rPr lang="en-US" sz="2400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itchFamily="34" charset="0"/>
                    <a:sym typeface="Symbol" charset="0"/>
                  </a:rPr>
                  <a:t>≥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 x)             </a:t>
                </a:r>
                <a:r>
                  <a:rPr lang="en-US" sz="2400" dirty="0">
                    <a:solidFill>
                      <a:prstClr val="black"/>
                    </a:solidFill>
                    <a:cs typeface="Arial" pitchFamily="34" charset="0"/>
                    <a:sym typeface="Symbol" charset="0"/>
                  </a:rPr>
                  <a:t>Intro </a:t>
                </a:r>
                <a:r>
                  <a:rPr lang="en-US" sz="2400" b="1" dirty="0">
                    <a:solidFill>
                      <a:prstClr val="black"/>
                    </a:solidFill>
                    <a:ea typeface="ＭＳ Ｐゴシック" pitchFamily="-111" charset="-128"/>
                    <a:sym typeface="Symbol"/>
                  </a:rPr>
                  <a:t> </a:t>
                </a:r>
                <a:r>
                  <a:rPr lang="en-US" sz="2400" dirty="0">
                    <a:solidFill>
                      <a:prstClr val="black"/>
                    </a:solidFill>
                    <a:sym typeface="Symbol" charset="0"/>
                  </a:rPr>
                  <a:t>: 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  <a:sym typeface="Symbol" charset="0"/>
                  </a:rPr>
                  <a:t>5</a:t>
                </a:r>
                <a:endParaRPr lang="en-US" sz="2400" dirty="0">
                  <a:latin typeface="Franklin Gothic Medium" panose="020B0603020102020204" pitchFamily="34" charset="0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2210825" y="3442414"/>
                <a:ext cx="2078326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70C0"/>
                    </a:solidFill>
                    <a:latin typeface="Franklin Gothic Medium"/>
                    <a:cs typeface="Franklin Gothic Medium"/>
                  </a:rPr>
                  <a:t>BAD “PROOF”</a:t>
                </a:r>
              </a:p>
            </p:txBody>
          </p:sp>
        </p:grpSp>
        <p:sp>
          <p:nvSpPr>
            <p:cNvPr id="28" name="Rectangle 27"/>
            <p:cNvSpPr/>
            <p:nvPr/>
          </p:nvSpPr>
          <p:spPr>
            <a:xfrm>
              <a:off x="2006600" y="3524101"/>
              <a:ext cx="7028948" cy="2749699"/>
            </a:xfrm>
            <a:prstGeom prst="rect">
              <a:avLst/>
            </a:prstGeom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309386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spcBef>
                <a:spcPts val="0"/>
              </a:spcBef>
            </a:pPr>
            <a:r>
              <a:rPr lang="en-US" sz="2800" dirty="0">
                <a:solidFill>
                  <a:prstClr val="black"/>
                </a:solidFill>
              </a:rPr>
              <a:t>These rules need some caveats…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244" y="1211679"/>
            <a:ext cx="7603803" cy="1325948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457200" y="858197"/>
            <a:ext cx="6403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There are extra conditions on using these rules: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46532" y="2880736"/>
            <a:ext cx="88272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400" dirty="0">
                <a:latin typeface="Franklin Gothic Medium"/>
                <a:cs typeface="Franklin Gothic Medium"/>
              </a:rPr>
              <a:t>Over integer domain: 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x </a:t>
            </a:r>
            <a:r>
              <a:rPr lang="en-US" sz="2400" dirty="0">
                <a:solidFill>
                  <a:srgbClr val="C00000"/>
                </a:solidFill>
                <a:latin typeface="Cambria Math" panose="02040503050406030204" pitchFamily="18" charset="0"/>
                <a:sym typeface="Symbol" charset="0"/>
              </a:rPr>
              <a:t>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y (y </a:t>
            </a:r>
            <a:r>
              <a:rPr lang="en-US" sz="24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  <a:sym typeface="Symbol" charset="0"/>
              </a:rPr>
              <a:t>≥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 x)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itchFamily="34" charset="0"/>
                <a:sym typeface="Symbol" charset="0"/>
              </a:rPr>
              <a:t>is </a:t>
            </a:r>
            <a:r>
              <a:rPr lang="en-US" sz="2400" dirty="0">
                <a:solidFill>
                  <a:srgbClr val="00B050"/>
                </a:solidFill>
                <a:latin typeface="Franklin Gothic Medium" panose="020B0603020102020204" pitchFamily="34" charset="0"/>
                <a:cs typeface="Arial" pitchFamily="34" charset="0"/>
                <a:sym typeface="Symbol" charset="0"/>
              </a:rPr>
              <a:t>True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itchFamily="34" charset="0"/>
                <a:sym typeface="Symbol" charset="0"/>
              </a:rPr>
              <a:t> but 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ambria Math" panose="02040503050406030204" pitchFamily="18" charset="0"/>
                <a:sym typeface="Symbol" charset="0"/>
              </a:rPr>
              <a:t></a:t>
            </a:r>
            <a:r>
              <a:rPr lang="en-US" sz="2400" dirty="0" err="1">
                <a:solidFill>
                  <a:srgbClr val="C00000"/>
                </a:solidFill>
                <a:cs typeface="Arial" pitchFamily="34" charset="0"/>
                <a:sym typeface="Symbol" charset="0"/>
              </a:rPr>
              <a:t>yx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 (y </a:t>
            </a:r>
            <a:r>
              <a:rPr lang="en-US" sz="24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  <a:sym typeface="Symbol" charset="0"/>
              </a:rPr>
              <a:t>≥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 x)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itchFamily="34" charset="0"/>
                <a:sym typeface="Symbol" charset="0"/>
              </a:rPr>
              <a:t>is </a:t>
            </a:r>
            <a:r>
              <a:rPr lang="en-US" sz="2400" dirty="0">
                <a:solidFill>
                  <a:srgbClr val="FF0000"/>
                </a:solidFill>
                <a:latin typeface="Franklin Gothic Medium" panose="020B0603020102020204" pitchFamily="34" charset="0"/>
                <a:cs typeface="Arial" pitchFamily="34" charset="0"/>
                <a:sym typeface="Symbol" charset="0"/>
              </a:rPr>
              <a:t>False</a:t>
            </a:r>
            <a:endParaRPr lang="en-US" dirty="0">
              <a:solidFill>
                <a:srgbClr val="FF0000"/>
              </a:solidFill>
              <a:latin typeface="Franklin Gothic Medium" panose="020B0603020102020204" pitchFamily="34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2006600" y="3409473"/>
            <a:ext cx="7028948" cy="2749699"/>
            <a:chOff x="2006600" y="3524101"/>
            <a:chExt cx="7028948" cy="2749699"/>
          </a:xfrm>
        </p:grpSpPr>
        <p:grpSp>
          <p:nvGrpSpPr>
            <p:cNvPr id="27" name="Group 26"/>
            <p:cNvGrpSpPr/>
            <p:nvPr/>
          </p:nvGrpSpPr>
          <p:grpSpPr>
            <a:xfrm>
              <a:off x="2134625" y="3547184"/>
              <a:ext cx="6900923" cy="2655413"/>
              <a:chOff x="2210825" y="3442414"/>
              <a:chExt cx="6900923" cy="2655413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2210825" y="3789503"/>
                <a:ext cx="6900923" cy="2308324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>
                    <a:latin typeface="Franklin Gothic Medium" panose="020B0603020102020204" pitchFamily="34" charset="0"/>
                    <a:cs typeface="Arial" pitchFamily="34" charset="0"/>
                    <a:sym typeface="Symbol" charset="0"/>
                  </a:rPr>
                  <a:t> 	 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x </a:t>
                </a:r>
                <a:r>
                  <a:rPr lang="en-US" sz="2400" dirty="0">
                    <a:solidFill>
                      <a:srgbClr val="C00000"/>
                    </a:solidFill>
                    <a:latin typeface="Cambria Math" panose="02040503050406030204" pitchFamily="18" charset="0"/>
                    <a:sym typeface="Symbol" charset="0"/>
                  </a:rPr>
                  <a:t>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y (y </a:t>
                </a:r>
                <a:r>
                  <a:rPr lang="en-US" sz="2400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itchFamily="34" charset="0"/>
                    <a:sym typeface="Symbol" charset="0"/>
                  </a:rPr>
                  <a:t>≥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 x)		   </a:t>
                </a:r>
                <a:r>
                  <a:rPr lang="en-US" sz="2400" dirty="0">
                    <a:cs typeface="Arial" pitchFamily="34" charset="0"/>
                    <a:sym typeface="Symbol" charset="0"/>
                  </a:rPr>
                  <a:t>Given</a:t>
                </a:r>
                <a:endParaRPr lang="en-US" sz="24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>
                    <a:latin typeface="Franklin Gothic Medium" panose="020B0603020102020204" pitchFamily="34" charset="0"/>
                  </a:rPr>
                  <a:t>   Let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a</a:t>
                </a:r>
                <a:r>
                  <a:rPr lang="en-US" sz="2400" dirty="0">
                    <a:latin typeface="Franklin Gothic Medium" panose="020B0603020102020204" pitchFamily="34" charset="0"/>
                  </a:rPr>
                  <a:t> be an arbitrary integer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>
                    <a:latin typeface="Franklin Gothic Medium" panose="020B0603020102020204" pitchFamily="34" charset="0"/>
                  </a:rPr>
                  <a:t>    </a:t>
                </a:r>
                <a:r>
                  <a:rPr lang="en-US" sz="2400" dirty="0">
                    <a:solidFill>
                      <a:srgbClr val="C00000"/>
                    </a:solidFill>
                    <a:latin typeface="Cambria Math" panose="02040503050406030204" pitchFamily="18" charset="0"/>
                    <a:sym typeface="Symbol" charset="0"/>
                  </a:rPr>
                  <a:t>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y (y </a:t>
                </a:r>
                <a:r>
                  <a:rPr lang="en-US" sz="2400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itchFamily="34" charset="0"/>
                    <a:sym typeface="Symbol" charset="0"/>
                  </a:rPr>
                  <a:t>≥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a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) </a:t>
                </a:r>
                <a:r>
                  <a:rPr lang="en-US" sz="2400" dirty="0"/>
                  <a:t>	          </a:t>
                </a:r>
                <a:r>
                  <a:rPr lang="en-US" sz="2400" dirty="0" err="1"/>
                  <a:t>Elim</a:t>
                </a:r>
                <a:r>
                  <a:rPr lang="en-US" sz="2400" dirty="0"/>
                  <a:t> </a:t>
                </a:r>
                <a:r>
                  <a:rPr lang="en-US" sz="2400" dirty="0">
                    <a:latin typeface="Cambria Math" panose="02040503050406030204" pitchFamily="18" charset="0"/>
                    <a:sym typeface="Symbol" charset="0"/>
                  </a:rPr>
                  <a:t></a:t>
                </a:r>
                <a:r>
                  <a:rPr lang="en-US" sz="2400" dirty="0">
                    <a:latin typeface="Franklin Gothic Medium" panose="020B0603020102020204" pitchFamily="34" charset="0"/>
                    <a:sym typeface="Symbol" charset="0"/>
                  </a:rPr>
                  <a:t>: 1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>
                    <a:latin typeface="Franklin Gothic Medium" panose="020B0603020102020204" pitchFamily="34" charset="0"/>
                  </a:rPr>
                  <a:t>   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b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 </a:t>
                </a:r>
                <a:r>
                  <a:rPr lang="en-US" sz="2400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itchFamily="34" charset="0"/>
                    <a:sym typeface="Symbol" charset="0"/>
                  </a:rPr>
                  <a:t>≥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a</a:t>
                </a:r>
                <a:r>
                  <a:rPr lang="en-US" sz="2400" dirty="0">
                    <a:solidFill>
                      <a:srgbClr val="C00000"/>
                    </a:solidFill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</a:rPr>
                  <a:t>		         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Elim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b="1" dirty="0">
                    <a:solidFill>
                      <a:schemeClr val="tx1"/>
                    </a:solidFill>
                    <a:ea typeface="ＭＳ Ｐゴシック" pitchFamily="-111" charset="-128"/>
                    <a:sym typeface="Symbol"/>
                  </a:rPr>
                  <a:t></a:t>
                </a:r>
                <a:r>
                  <a:rPr lang="en-US" sz="2400" dirty="0">
                    <a:solidFill>
                      <a:schemeClr val="tx1"/>
                    </a:solidFill>
                    <a:ea typeface="ＭＳ Ｐゴシック" pitchFamily="-111" charset="-128"/>
                    <a:sym typeface="Symbol"/>
                  </a:rPr>
                  <a:t>: </a:t>
                </a:r>
                <a:r>
                  <a:rPr lang="en-US" sz="2400" dirty="0">
                    <a:latin typeface="Franklin Gothic Medium" panose="020B0603020102020204" pitchFamily="34" charset="0"/>
                    <a:sym typeface="Symbol" charset="0"/>
                  </a:rPr>
                  <a:t>3 </a:t>
                </a:r>
                <a:r>
                  <a:rPr lang="en-US" sz="2400" dirty="0">
                    <a:ea typeface="ＭＳ Ｐゴシック" pitchFamily="-111" charset="-128"/>
                    <a:sym typeface="Symbol"/>
                  </a:rPr>
                  <a:t>(</a:t>
                </a:r>
                <a:r>
                  <a:rPr lang="en-US" sz="2400" b="1" dirty="0">
                    <a:solidFill>
                      <a:srgbClr val="00B050"/>
                    </a:solidFill>
                    <a:ea typeface="ＭＳ Ｐゴシック" pitchFamily="-111" charset="-128"/>
                    <a:sym typeface="Symbol"/>
                  </a:rPr>
                  <a:t>b</a:t>
                </a:r>
                <a:r>
                  <a:rPr lang="en-US" sz="2400" dirty="0">
                    <a:ea typeface="ＭＳ Ｐゴシック" pitchFamily="-111" charset="-128"/>
                    <a:sym typeface="Symbol"/>
                  </a:rPr>
                  <a:t>)</a:t>
                </a:r>
                <a:endParaRPr lang="en-US" sz="2400" dirty="0">
                  <a:solidFill>
                    <a:srgbClr val="C00000"/>
                  </a:solidFill>
                  <a:ea typeface="ＭＳ Ｐゴシック" pitchFamily="-111" charset="-128"/>
                  <a:sym typeface="Symbol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>
                    <a:solidFill>
                      <a:srgbClr val="0070C0"/>
                    </a:solidFill>
                    <a:latin typeface="Franklin Gothic Medium" panose="020B0603020102020204" pitchFamily="34" charset="0"/>
                    <a:ea typeface="ＭＳ Ｐゴシック" pitchFamily="-111" charset="-128"/>
                    <a:sym typeface="Symbol"/>
                  </a:rPr>
                  <a:t>   </a:t>
                </a:r>
                <a:r>
                  <a:rPr lang="en-US" sz="2400" dirty="0">
                    <a:solidFill>
                      <a:srgbClr val="0070C0"/>
                    </a:solidFill>
                    <a:cs typeface="Arial" pitchFamily="34" charset="0"/>
                    <a:sym typeface="Symbol" charset="0"/>
                  </a:rPr>
                  <a:t>x (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b</a:t>
                </a:r>
                <a:r>
                  <a:rPr lang="en-US" sz="2400" dirty="0">
                    <a:solidFill>
                      <a:srgbClr val="0070C0"/>
                    </a:solidFill>
                    <a:cs typeface="Arial" pitchFamily="34" charset="0"/>
                    <a:sym typeface="Symbol" charset="0"/>
                  </a:rPr>
                  <a:t> </a:t>
                </a:r>
                <a:r>
                  <a:rPr lang="en-US" sz="24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itchFamily="34" charset="0"/>
                    <a:sym typeface="Symbol" charset="0"/>
                  </a:rPr>
                  <a:t>≥</a:t>
                </a:r>
                <a:r>
                  <a:rPr lang="en-US" sz="2400" dirty="0">
                    <a:solidFill>
                      <a:srgbClr val="0070C0"/>
                    </a:solidFill>
                    <a:cs typeface="Arial" pitchFamily="34" charset="0"/>
                    <a:sym typeface="Symbol" charset="0"/>
                  </a:rPr>
                  <a:t> x)                 Intro </a:t>
                </a:r>
                <a:r>
                  <a:rPr lang="en-US" sz="2400" dirty="0">
                    <a:solidFill>
                      <a:srgbClr val="0070C0"/>
                    </a:solidFill>
                    <a:sym typeface="Symbol" charset="0"/>
                  </a:rPr>
                  <a:t>: </a:t>
                </a:r>
                <a:r>
                  <a:rPr lang="en-US" sz="2400" dirty="0">
                    <a:solidFill>
                      <a:srgbClr val="0070C0"/>
                    </a:solidFill>
                    <a:latin typeface="Franklin Gothic Medium" panose="020B0603020102020204" pitchFamily="34" charset="0"/>
                    <a:sym typeface="Symbol" charset="0"/>
                  </a:rPr>
                  <a:t>2,4</a:t>
                </a:r>
                <a:endParaRPr lang="en-US" sz="2400" dirty="0">
                  <a:solidFill>
                    <a:srgbClr val="0070C0"/>
                  </a:solidFill>
                  <a:latin typeface="Franklin Gothic Medium" panose="020B0603020102020204" pitchFamily="34" charset="0"/>
                  <a:cs typeface="Arial" pitchFamily="34" charset="0"/>
                  <a:sym typeface="Symbol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>
                    <a:latin typeface="Franklin Gothic Medium" panose="020B0603020102020204" pitchFamily="34" charset="0"/>
                    <a:cs typeface="Arial" pitchFamily="34" charset="0"/>
                    <a:sym typeface="Symbol" charset="0"/>
                  </a:rPr>
                  <a:t>   </a:t>
                </a:r>
                <a:r>
                  <a:rPr lang="en-US" sz="2400" dirty="0">
                    <a:solidFill>
                      <a:srgbClr val="C00000"/>
                    </a:solidFill>
                    <a:latin typeface="Cambria Math" panose="02040503050406030204" pitchFamily="18" charset="0"/>
                    <a:sym typeface="Symbol" charset="0"/>
                  </a:rPr>
                  <a:t></a:t>
                </a:r>
                <a:r>
                  <a:rPr lang="en-US" sz="2400" dirty="0" err="1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yx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 (y </a:t>
                </a:r>
                <a:r>
                  <a:rPr lang="en-US" sz="2400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itchFamily="34" charset="0"/>
                    <a:sym typeface="Symbol" charset="0"/>
                  </a:rPr>
                  <a:t>≥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 x)             </a:t>
                </a:r>
                <a:r>
                  <a:rPr lang="en-US" sz="2400" dirty="0">
                    <a:solidFill>
                      <a:prstClr val="black"/>
                    </a:solidFill>
                    <a:cs typeface="Arial" pitchFamily="34" charset="0"/>
                    <a:sym typeface="Symbol" charset="0"/>
                  </a:rPr>
                  <a:t>Intro </a:t>
                </a:r>
                <a:r>
                  <a:rPr lang="en-US" sz="2400" b="1" dirty="0">
                    <a:solidFill>
                      <a:prstClr val="black"/>
                    </a:solidFill>
                    <a:ea typeface="ＭＳ Ｐゴシック" pitchFamily="-111" charset="-128"/>
                    <a:sym typeface="Symbol"/>
                  </a:rPr>
                  <a:t> </a:t>
                </a:r>
                <a:r>
                  <a:rPr lang="en-US" sz="2400" dirty="0">
                    <a:solidFill>
                      <a:prstClr val="black"/>
                    </a:solidFill>
                    <a:sym typeface="Symbol" charset="0"/>
                  </a:rPr>
                  <a:t>: 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  <a:sym typeface="Symbol" charset="0"/>
                  </a:rPr>
                  <a:t>5</a:t>
                </a:r>
                <a:endParaRPr lang="en-US" sz="2400" dirty="0">
                  <a:latin typeface="Franklin Gothic Medium" panose="020B0603020102020204" pitchFamily="34" charset="0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2210825" y="3442414"/>
                <a:ext cx="2002984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70C0"/>
                    </a:solidFill>
                    <a:latin typeface="Franklin Gothic Medium"/>
                    <a:cs typeface="Franklin Gothic Medium"/>
                  </a:rPr>
                  <a:t>BAD “PROOF”</a:t>
                </a:r>
              </a:p>
            </p:txBody>
          </p:sp>
        </p:grpSp>
        <p:sp>
          <p:nvSpPr>
            <p:cNvPr id="28" name="Rectangle 27"/>
            <p:cNvSpPr/>
            <p:nvPr/>
          </p:nvSpPr>
          <p:spPr>
            <a:xfrm>
              <a:off x="2006600" y="3524101"/>
              <a:ext cx="7028948" cy="2749699"/>
            </a:xfrm>
            <a:prstGeom prst="rect">
              <a:avLst/>
            </a:prstGeom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250827" y="6275428"/>
            <a:ext cx="8958093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Can’t get rid of</a:t>
            </a:r>
            <a:r>
              <a:rPr lang="en-US" sz="2200" dirty="0">
                <a:solidFill>
                  <a:srgbClr val="005923"/>
                </a:solidFill>
                <a:latin typeface="Franklin Gothic Medium"/>
                <a:cs typeface="Franklin Gothic Medium"/>
              </a:rPr>
              <a:t> </a:t>
            </a:r>
            <a:r>
              <a:rPr lang="en-US" sz="2200" dirty="0">
                <a:solidFill>
                  <a:srgbClr val="C00000"/>
                </a:solidFill>
                <a:latin typeface="Franklin Gothic Medium"/>
                <a:cs typeface="Franklin Gothic Medium"/>
              </a:rPr>
              <a:t>a </a:t>
            </a:r>
            <a:r>
              <a:rPr lang="en-US" sz="22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since another name in the same line, </a:t>
            </a:r>
            <a:r>
              <a:rPr lang="en-US" sz="2200" b="1" dirty="0">
                <a:solidFill>
                  <a:srgbClr val="00B050"/>
                </a:solidFill>
                <a:cs typeface="Franklin Gothic Medium"/>
              </a:rPr>
              <a:t>b</a:t>
            </a:r>
            <a:r>
              <a:rPr lang="en-US" sz="2200" dirty="0">
                <a:solidFill>
                  <a:srgbClr val="7030A0"/>
                </a:solidFill>
                <a:latin typeface="Franklin Gothic Medium" panose="020B0603020102020204" pitchFamily="34" charset="0"/>
                <a:cs typeface="Franklin Gothic Medium"/>
              </a:rPr>
              <a:t>,</a:t>
            </a:r>
            <a:r>
              <a:rPr lang="en-US" sz="22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 depends on it!</a:t>
            </a:r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  </a:t>
            </a:r>
          </a:p>
        </p:txBody>
      </p:sp>
      <p:sp>
        <p:nvSpPr>
          <p:cNvPr id="31" name="Freeform 30"/>
          <p:cNvSpPr/>
          <p:nvPr/>
        </p:nvSpPr>
        <p:spPr>
          <a:xfrm>
            <a:off x="497942" y="5477933"/>
            <a:ext cx="1627191" cy="804334"/>
          </a:xfrm>
          <a:custGeom>
            <a:avLst/>
            <a:gdLst>
              <a:gd name="connsiteX0" fmla="*/ 26991 w 1627191"/>
              <a:gd name="connsiteY0" fmla="*/ 804334 h 804334"/>
              <a:gd name="connsiteX1" fmla="*/ 10058 w 1627191"/>
              <a:gd name="connsiteY1" fmla="*/ 635000 h 804334"/>
              <a:gd name="connsiteX2" fmla="*/ 162458 w 1627191"/>
              <a:gd name="connsiteY2" fmla="*/ 406400 h 804334"/>
              <a:gd name="connsiteX3" fmla="*/ 636591 w 1627191"/>
              <a:gd name="connsiteY3" fmla="*/ 110067 h 804334"/>
              <a:gd name="connsiteX4" fmla="*/ 1627191 w 1627191"/>
              <a:gd name="connsiteY4" fmla="*/ 0 h 804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7191" h="804334">
                <a:moveTo>
                  <a:pt x="26991" y="804334"/>
                </a:moveTo>
                <a:cubicBezTo>
                  <a:pt x="7235" y="752828"/>
                  <a:pt x="-12520" y="701322"/>
                  <a:pt x="10058" y="635000"/>
                </a:cubicBezTo>
                <a:cubicBezTo>
                  <a:pt x="32636" y="568678"/>
                  <a:pt x="58036" y="493889"/>
                  <a:pt x="162458" y="406400"/>
                </a:cubicBezTo>
                <a:cubicBezTo>
                  <a:pt x="266880" y="318911"/>
                  <a:pt x="392469" y="177800"/>
                  <a:pt x="636591" y="110067"/>
                </a:cubicBezTo>
                <a:cubicBezTo>
                  <a:pt x="880713" y="42334"/>
                  <a:pt x="1253952" y="21167"/>
                  <a:pt x="1627191" y="0"/>
                </a:cubicBezTo>
              </a:path>
            </a:pathLst>
          </a:custGeom>
          <a:noFill/>
          <a:ln w="38100">
            <a:solidFill>
              <a:srgbClr val="7030A0"/>
            </a:solidFill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A297E59-8AE4-5B4A-9643-B9608382EDCD}"/>
              </a:ext>
            </a:extLst>
          </p:cNvPr>
          <p:cNvGrpSpPr/>
          <p:nvPr/>
        </p:nvGrpSpPr>
        <p:grpSpPr>
          <a:xfrm>
            <a:off x="2133600" y="5341857"/>
            <a:ext cx="4876800" cy="330200"/>
            <a:chOff x="2125133" y="5249333"/>
            <a:chExt cx="4876800" cy="33020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4B8DA89-AFE6-6542-BBD7-D2D9620558C9}"/>
                </a:ext>
              </a:extLst>
            </p:cNvPr>
            <p:cNvCxnSpPr/>
            <p:nvPr/>
          </p:nvCxnSpPr>
          <p:spPr>
            <a:xfrm>
              <a:off x="2125133" y="5249333"/>
              <a:ext cx="4876800" cy="33020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A50B5D4-450D-3D40-8730-1C22FD48EAA0}"/>
                </a:ext>
              </a:extLst>
            </p:cNvPr>
            <p:cNvCxnSpPr/>
            <p:nvPr/>
          </p:nvCxnSpPr>
          <p:spPr>
            <a:xfrm flipV="1">
              <a:off x="2125133" y="5249333"/>
              <a:ext cx="4876800" cy="33020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03788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580" y="1207679"/>
            <a:ext cx="7608467" cy="1579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spcBef>
                <a:spcPts val="0"/>
              </a:spcBef>
            </a:pPr>
            <a:r>
              <a:rPr lang="en-US" sz="2800" dirty="0">
                <a:solidFill>
                  <a:prstClr val="black"/>
                </a:solidFill>
              </a:rPr>
              <a:t>These rules need some caveats…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57200" y="858197"/>
            <a:ext cx="6403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Franklin Gothic Medium"/>
                <a:cs typeface="Franklin Gothic Medium"/>
              </a:rPr>
              <a:t>There are extra conditions on using these rules: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46532" y="2880736"/>
            <a:ext cx="88272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400" dirty="0">
                <a:latin typeface="Franklin Gothic Medium"/>
                <a:cs typeface="Franklin Gothic Medium"/>
              </a:rPr>
              <a:t>Over integer domain: 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x </a:t>
            </a:r>
            <a:r>
              <a:rPr lang="en-US" sz="2400" dirty="0">
                <a:solidFill>
                  <a:srgbClr val="C00000"/>
                </a:solidFill>
                <a:latin typeface="Cambria Math" panose="02040503050406030204" pitchFamily="18" charset="0"/>
                <a:sym typeface="Symbol" charset="0"/>
              </a:rPr>
              <a:t>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y (y </a:t>
            </a:r>
            <a:r>
              <a:rPr lang="en-US" sz="24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  <a:sym typeface="Symbol" charset="0"/>
              </a:rPr>
              <a:t>≥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 x)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itchFamily="34" charset="0"/>
                <a:sym typeface="Symbol" charset="0"/>
              </a:rPr>
              <a:t>is </a:t>
            </a:r>
            <a:r>
              <a:rPr lang="en-US" sz="2400" dirty="0">
                <a:solidFill>
                  <a:srgbClr val="00B050"/>
                </a:solidFill>
                <a:latin typeface="Franklin Gothic Medium" panose="020B0603020102020204" pitchFamily="34" charset="0"/>
                <a:cs typeface="Arial" pitchFamily="34" charset="0"/>
                <a:sym typeface="Symbol" charset="0"/>
              </a:rPr>
              <a:t>True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itchFamily="34" charset="0"/>
                <a:sym typeface="Symbol" charset="0"/>
              </a:rPr>
              <a:t> but 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ambria Math" panose="02040503050406030204" pitchFamily="18" charset="0"/>
                <a:sym typeface="Symbol" charset="0"/>
              </a:rPr>
              <a:t></a:t>
            </a:r>
            <a:r>
              <a:rPr lang="en-US" sz="2400" dirty="0" err="1">
                <a:solidFill>
                  <a:srgbClr val="C00000"/>
                </a:solidFill>
                <a:cs typeface="Arial" pitchFamily="34" charset="0"/>
                <a:sym typeface="Symbol" charset="0"/>
              </a:rPr>
              <a:t>yx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 (y </a:t>
            </a:r>
            <a:r>
              <a:rPr lang="en-US" sz="24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  <a:sym typeface="Symbol" charset="0"/>
              </a:rPr>
              <a:t>≥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 x)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itchFamily="34" charset="0"/>
                <a:sym typeface="Symbol" charset="0"/>
              </a:rPr>
              <a:t>is </a:t>
            </a:r>
            <a:r>
              <a:rPr lang="en-US" sz="2400" dirty="0">
                <a:solidFill>
                  <a:srgbClr val="FF0000"/>
                </a:solidFill>
                <a:latin typeface="Franklin Gothic Medium" panose="020B0603020102020204" pitchFamily="34" charset="0"/>
                <a:cs typeface="Arial" pitchFamily="34" charset="0"/>
                <a:sym typeface="Symbol" charset="0"/>
              </a:rPr>
              <a:t>False</a:t>
            </a:r>
            <a:endParaRPr lang="en-US" dirty="0">
              <a:solidFill>
                <a:srgbClr val="FF0000"/>
              </a:solidFill>
              <a:latin typeface="Franklin Gothic Medium" panose="020B0603020102020204" pitchFamily="34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2006600" y="3409473"/>
            <a:ext cx="7028948" cy="2749699"/>
            <a:chOff x="2006600" y="3524101"/>
            <a:chExt cx="7028948" cy="2749699"/>
          </a:xfrm>
        </p:grpSpPr>
        <p:grpSp>
          <p:nvGrpSpPr>
            <p:cNvPr id="27" name="Group 26"/>
            <p:cNvGrpSpPr/>
            <p:nvPr/>
          </p:nvGrpSpPr>
          <p:grpSpPr>
            <a:xfrm>
              <a:off x="2134625" y="3547184"/>
              <a:ext cx="6900923" cy="2655413"/>
              <a:chOff x="2210825" y="3442414"/>
              <a:chExt cx="6900923" cy="2655413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2210825" y="3789503"/>
                <a:ext cx="6900923" cy="2308324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>
                    <a:latin typeface="Franklin Gothic Medium" panose="020B0603020102020204" pitchFamily="34" charset="0"/>
                    <a:cs typeface="Arial" pitchFamily="34" charset="0"/>
                    <a:sym typeface="Symbol" charset="0"/>
                  </a:rPr>
                  <a:t> 	 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x </a:t>
                </a:r>
                <a:r>
                  <a:rPr lang="en-US" sz="2400" dirty="0">
                    <a:solidFill>
                      <a:srgbClr val="C00000"/>
                    </a:solidFill>
                    <a:latin typeface="Cambria Math" panose="02040503050406030204" pitchFamily="18" charset="0"/>
                    <a:sym typeface="Symbol" charset="0"/>
                  </a:rPr>
                  <a:t>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y (y </a:t>
                </a:r>
                <a:r>
                  <a:rPr lang="en-US" sz="2400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itchFamily="34" charset="0"/>
                    <a:sym typeface="Symbol" charset="0"/>
                  </a:rPr>
                  <a:t>≥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 x)		   </a:t>
                </a:r>
                <a:r>
                  <a:rPr lang="en-US" sz="2400" dirty="0">
                    <a:cs typeface="Arial" pitchFamily="34" charset="0"/>
                    <a:sym typeface="Symbol" charset="0"/>
                  </a:rPr>
                  <a:t>Given</a:t>
                </a:r>
                <a:endParaRPr lang="en-US" sz="24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>
                    <a:latin typeface="Franklin Gothic Medium" panose="020B0603020102020204" pitchFamily="34" charset="0"/>
                  </a:rPr>
                  <a:t>   Let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a</a:t>
                </a:r>
                <a:r>
                  <a:rPr lang="en-US" sz="2400" dirty="0">
                    <a:latin typeface="Franklin Gothic Medium" panose="020B0603020102020204" pitchFamily="34" charset="0"/>
                  </a:rPr>
                  <a:t> be an arbitrary integer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>
                    <a:latin typeface="Franklin Gothic Medium" panose="020B0603020102020204" pitchFamily="34" charset="0"/>
                  </a:rPr>
                  <a:t>    </a:t>
                </a:r>
                <a:r>
                  <a:rPr lang="en-US" sz="2400" dirty="0">
                    <a:solidFill>
                      <a:srgbClr val="C00000"/>
                    </a:solidFill>
                    <a:latin typeface="Cambria Math" panose="02040503050406030204" pitchFamily="18" charset="0"/>
                    <a:sym typeface="Symbol" charset="0"/>
                  </a:rPr>
                  <a:t>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y (y </a:t>
                </a:r>
                <a:r>
                  <a:rPr lang="en-US" sz="2400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itchFamily="34" charset="0"/>
                    <a:sym typeface="Symbol" charset="0"/>
                  </a:rPr>
                  <a:t>≥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a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) </a:t>
                </a:r>
                <a:r>
                  <a:rPr lang="en-US" sz="2400" dirty="0"/>
                  <a:t>	          </a:t>
                </a:r>
                <a:r>
                  <a:rPr lang="en-US" sz="2400" dirty="0" err="1"/>
                  <a:t>Elim</a:t>
                </a:r>
                <a:r>
                  <a:rPr lang="en-US" sz="2400" dirty="0"/>
                  <a:t> </a:t>
                </a:r>
                <a:r>
                  <a:rPr lang="en-US" sz="2400" dirty="0">
                    <a:latin typeface="Cambria Math" panose="02040503050406030204" pitchFamily="18" charset="0"/>
                    <a:sym typeface="Symbol" charset="0"/>
                  </a:rPr>
                  <a:t></a:t>
                </a:r>
                <a:r>
                  <a:rPr lang="en-US" sz="2400" dirty="0">
                    <a:latin typeface="Franklin Gothic Medium" panose="020B0603020102020204" pitchFamily="34" charset="0"/>
                    <a:sym typeface="Symbol" charset="0"/>
                  </a:rPr>
                  <a:t>: 1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>
                    <a:latin typeface="Franklin Gothic Medium" panose="020B0603020102020204" pitchFamily="34" charset="0"/>
                  </a:rPr>
                  <a:t>   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b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 </a:t>
                </a:r>
                <a:r>
                  <a:rPr lang="en-US" sz="2400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itchFamily="34" charset="0"/>
                    <a:sym typeface="Symbol" charset="0"/>
                  </a:rPr>
                  <a:t>≥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a</a:t>
                </a:r>
                <a:r>
                  <a:rPr lang="en-US" sz="2400" dirty="0">
                    <a:solidFill>
                      <a:srgbClr val="C00000"/>
                    </a:solidFill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</a:rPr>
                  <a:t>		         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Elim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b="1" dirty="0">
                    <a:solidFill>
                      <a:schemeClr val="tx1"/>
                    </a:solidFill>
                    <a:ea typeface="ＭＳ Ｐゴシック" pitchFamily="-111" charset="-128"/>
                    <a:sym typeface="Symbol"/>
                  </a:rPr>
                  <a:t></a:t>
                </a:r>
                <a:r>
                  <a:rPr lang="en-US" sz="2400" dirty="0">
                    <a:solidFill>
                      <a:schemeClr val="tx1"/>
                    </a:solidFill>
                    <a:ea typeface="ＭＳ Ｐゴシック" pitchFamily="-111" charset="-128"/>
                    <a:sym typeface="Symbol"/>
                  </a:rPr>
                  <a:t>: </a:t>
                </a:r>
                <a:r>
                  <a:rPr lang="en-US" sz="2400" dirty="0">
                    <a:latin typeface="Franklin Gothic Medium" panose="020B0603020102020204" pitchFamily="34" charset="0"/>
                    <a:sym typeface="Symbol" charset="0"/>
                  </a:rPr>
                  <a:t>3</a:t>
                </a:r>
                <a:r>
                  <a:rPr lang="en-US" sz="2400" dirty="0">
                    <a:solidFill>
                      <a:schemeClr val="tx1"/>
                    </a:solidFill>
                    <a:ea typeface="ＭＳ Ｐゴシック" pitchFamily="-111" charset="-128"/>
                    <a:sym typeface="Symbol"/>
                  </a:rPr>
                  <a:t> (</a:t>
                </a:r>
                <a:r>
                  <a:rPr lang="en-US" sz="2400" b="1" dirty="0">
                    <a:solidFill>
                      <a:srgbClr val="00B050"/>
                    </a:solidFill>
                    <a:ea typeface="ＭＳ Ｐゴシック" pitchFamily="-111" charset="-128"/>
                    <a:sym typeface="Symbol"/>
                  </a:rPr>
                  <a:t>b</a:t>
                </a:r>
                <a:r>
                  <a:rPr lang="en-US" sz="2400" dirty="0">
                    <a:ea typeface="ＭＳ Ｐゴシック" pitchFamily="-111" charset="-128"/>
                    <a:sym typeface="Symbol"/>
                  </a:rPr>
                  <a:t>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>
                    <a:solidFill>
                      <a:srgbClr val="0070C0"/>
                    </a:solidFill>
                    <a:latin typeface="Franklin Gothic Medium" panose="020B0603020102020204" pitchFamily="34" charset="0"/>
                    <a:ea typeface="ＭＳ Ｐゴシック" pitchFamily="-111" charset="-128"/>
                    <a:sym typeface="Symbol"/>
                  </a:rPr>
                  <a:t>   </a:t>
                </a:r>
                <a:r>
                  <a:rPr lang="en-US" sz="2400" dirty="0">
                    <a:solidFill>
                      <a:srgbClr val="0070C0"/>
                    </a:solidFill>
                    <a:cs typeface="Arial" pitchFamily="34" charset="0"/>
                    <a:sym typeface="Symbol" charset="0"/>
                  </a:rPr>
                  <a:t>x (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b</a:t>
                </a:r>
                <a:r>
                  <a:rPr lang="en-US" sz="2400" dirty="0">
                    <a:solidFill>
                      <a:srgbClr val="0070C0"/>
                    </a:solidFill>
                    <a:cs typeface="Arial" pitchFamily="34" charset="0"/>
                    <a:sym typeface="Symbol" charset="0"/>
                  </a:rPr>
                  <a:t> </a:t>
                </a:r>
                <a:r>
                  <a:rPr lang="en-US" sz="24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itchFamily="34" charset="0"/>
                    <a:sym typeface="Symbol" charset="0"/>
                  </a:rPr>
                  <a:t>≥</a:t>
                </a:r>
                <a:r>
                  <a:rPr lang="en-US" sz="2400" dirty="0">
                    <a:solidFill>
                      <a:srgbClr val="0070C0"/>
                    </a:solidFill>
                    <a:cs typeface="Arial" pitchFamily="34" charset="0"/>
                    <a:sym typeface="Symbol" charset="0"/>
                  </a:rPr>
                  <a:t> x)                 Intro </a:t>
                </a:r>
                <a:r>
                  <a:rPr lang="en-US" sz="2400" dirty="0">
                    <a:solidFill>
                      <a:srgbClr val="0070C0"/>
                    </a:solidFill>
                    <a:sym typeface="Symbol" charset="0"/>
                  </a:rPr>
                  <a:t>: </a:t>
                </a:r>
                <a:r>
                  <a:rPr lang="en-US" sz="2400" dirty="0">
                    <a:solidFill>
                      <a:srgbClr val="0070C0"/>
                    </a:solidFill>
                    <a:latin typeface="Franklin Gothic Medium" panose="020B0603020102020204" pitchFamily="34" charset="0"/>
                    <a:sym typeface="Symbol" charset="0"/>
                  </a:rPr>
                  <a:t>2,4</a:t>
                </a:r>
                <a:endParaRPr lang="en-US" sz="2400" dirty="0">
                  <a:solidFill>
                    <a:srgbClr val="0070C0"/>
                  </a:solidFill>
                  <a:latin typeface="Franklin Gothic Medium" panose="020B0603020102020204" pitchFamily="34" charset="0"/>
                  <a:cs typeface="Arial" pitchFamily="34" charset="0"/>
                  <a:sym typeface="Symbol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>
                    <a:latin typeface="Franklin Gothic Medium" panose="020B0603020102020204" pitchFamily="34" charset="0"/>
                    <a:cs typeface="Arial" pitchFamily="34" charset="0"/>
                    <a:sym typeface="Symbol" charset="0"/>
                  </a:rPr>
                  <a:t>   </a:t>
                </a:r>
                <a:r>
                  <a:rPr lang="en-US" sz="2400" dirty="0">
                    <a:solidFill>
                      <a:srgbClr val="C00000"/>
                    </a:solidFill>
                    <a:latin typeface="Cambria Math" panose="02040503050406030204" pitchFamily="18" charset="0"/>
                    <a:sym typeface="Symbol" charset="0"/>
                  </a:rPr>
                  <a:t></a:t>
                </a:r>
                <a:r>
                  <a:rPr lang="en-US" sz="2400" dirty="0" err="1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yx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 (y </a:t>
                </a:r>
                <a:r>
                  <a:rPr lang="en-US" sz="2400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itchFamily="34" charset="0"/>
                    <a:sym typeface="Symbol" charset="0"/>
                  </a:rPr>
                  <a:t>≥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 x)             </a:t>
                </a:r>
                <a:r>
                  <a:rPr lang="en-US" sz="2400" dirty="0">
                    <a:solidFill>
                      <a:prstClr val="black"/>
                    </a:solidFill>
                    <a:cs typeface="Arial" pitchFamily="34" charset="0"/>
                    <a:sym typeface="Symbol" charset="0"/>
                  </a:rPr>
                  <a:t>Intro </a:t>
                </a:r>
                <a:r>
                  <a:rPr lang="en-US" sz="2400" b="1" dirty="0">
                    <a:solidFill>
                      <a:prstClr val="black"/>
                    </a:solidFill>
                    <a:ea typeface="ＭＳ Ｐゴシック" pitchFamily="-111" charset="-128"/>
                    <a:sym typeface="Symbol"/>
                  </a:rPr>
                  <a:t> </a:t>
                </a:r>
                <a:r>
                  <a:rPr lang="en-US" sz="2400" dirty="0">
                    <a:solidFill>
                      <a:prstClr val="black"/>
                    </a:solidFill>
                    <a:sym typeface="Symbol" charset="0"/>
                  </a:rPr>
                  <a:t>: 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  <a:sym typeface="Symbol" charset="0"/>
                  </a:rPr>
                  <a:t>5</a:t>
                </a:r>
                <a:endParaRPr lang="en-US" sz="2400" dirty="0">
                  <a:latin typeface="Franklin Gothic Medium" panose="020B0603020102020204" pitchFamily="34" charset="0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2210825" y="3442414"/>
                <a:ext cx="2002984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70C0"/>
                    </a:solidFill>
                    <a:latin typeface="Franklin Gothic Medium"/>
                    <a:cs typeface="Franklin Gothic Medium"/>
                  </a:rPr>
                  <a:t>BAD “PROOF”</a:t>
                </a:r>
              </a:p>
            </p:txBody>
          </p:sp>
        </p:grpSp>
        <p:sp>
          <p:nvSpPr>
            <p:cNvPr id="28" name="Rectangle 27"/>
            <p:cNvSpPr/>
            <p:nvPr/>
          </p:nvSpPr>
          <p:spPr>
            <a:xfrm>
              <a:off x="2006600" y="3524101"/>
              <a:ext cx="7028948" cy="2749699"/>
            </a:xfrm>
            <a:prstGeom prst="rect">
              <a:avLst/>
            </a:prstGeom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250827" y="6275428"/>
            <a:ext cx="9023817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Can’t get rid of</a:t>
            </a:r>
            <a:r>
              <a:rPr lang="en-US" sz="2200" dirty="0">
                <a:solidFill>
                  <a:srgbClr val="005923"/>
                </a:solidFill>
                <a:latin typeface="Franklin Gothic Medium"/>
                <a:cs typeface="Franklin Gothic Medium"/>
              </a:rPr>
              <a:t> </a:t>
            </a:r>
            <a:r>
              <a:rPr lang="en-US" sz="2200" dirty="0">
                <a:solidFill>
                  <a:srgbClr val="C00000"/>
                </a:solidFill>
                <a:latin typeface="Franklin Gothic Medium"/>
                <a:cs typeface="Franklin Gothic Medium"/>
              </a:rPr>
              <a:t>a </a:t>
            </a:r>
            <a:r>
              <a:rPr lang="en-US" sz="22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since another name in the same line, </a:t>
            </a:r>
            <a:r>
              <a:rPr lang="en-US" sz="2200" b="1" dirty="0">
                <a:solidFill>
                  <a:srgbClr val="00B050"/>
                </a:solidFill>
                <a:cs typeface="Franklin Gothic Medium"/>
              </a:rPr>
              <a:t>b</a:t>
            </a:r>
            <a:r>
              <a:rPr lang="en-US" sz="2200" dirty="0">
                <a:solidFill>
                  <a:srgbClr val="7030A0"/>
                </a:solidFill>
                <a:latin typeface="Franklin Gothic Medium" panose="020B0603020102020204" pitchFamily="34" charset="0"/>
                <a:cs typeface="Franklin Gothic Medium"/>
              </a:rPr>
              <a:t>,</a:t>
            </a:r>
            <a:r>
              <a:rPr lang="en-US" sz="22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 depends on it!</a:t>
            </a:r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  </a:t>
            </a:r>
          </a:p>
        </p:txBody>
      </p:sp>
      <p:sp>
        <p:nvSpPr>
          <p:cNvPr id="31" name="Freeform 30"/>
          <p:cNvSpPr/>
          <p:nvPr/>
        </p:nvSpPr>
        <p:spPr>
          <a:xfrm>
            <a:off x="497942" y="5477933"/>
            <a:ext cx="1627191" cy="804334"/>
          </a:xfrm>
          <a:custGeom>
            <a:avLst/>
            <a:gdLst>
              <a:gd name="connsiteX0" fmla="*/ 26991 w 1627191"/>
              <a:gd name="connsiteY0" fmla="*/ 804334 h 804334"/>
              <a:gd name="connsiteX1" fmla="*/ 10058 w 1627191"/>
              <a:gd name="connsiteY1" fmla="*/ 635000 h 804334"/>
              <a:gd name="connsiteX2" fmla="*/ 162458 w 1627191"/>
              <a:gd name="connsiteY2" fmla="*/ 406400 h 804334"/>
              <a:gd name="connsiteX3" fmla="*/ 636591 w 1627191"/>
              <a:gd name="connsiteY3" fmla="*/ 110067 h 804334"/>
              <a:gd name="connsiteX4" fmla="*/ 1627191 w 1627191"/>
              <a:gd name="connsiteY4" fmla="*/ 0 h 804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7191" h="804334">
                <a:moveTo>
                  <a:pt x="26991" y="804334"/>
                </a:moveTo>
                <a:cubicBezTo>
                  <a:pt x="7235" y="752828"/>
                  <a:pt x="-12520" y="701322"/>
                  <a:pt x="10058" y="635000"/>
                </a:cubicBezTo>
                <a:cubicBezTo>
                  <a:pt x="32636" y="568678"/>
                  <a:pt x="58036" y="493889"/>
                  <a:pt x="162458" y="406400"/>
                </a:cubicBezTo>
                <a:cubicBezTo>
                  <a:pt x="266880" y="318911"/>
                  <a:pt x="392469" y="177800"/>
                  <a:pt x="636591" y="110067"/>
                </a:cubicBezTo>
                <a:cubicBezTo>
                  <a:pt x="880713" y="42334"/>
                  <a:pt x="1253952" y="21167"/>
                  <a:pt x="1627191" y="0"/>
                </a:cubicBezTo>
              </a:path>
            </a:pathLst>
          </a:custGeom>
          <a:noFill/>
          <a:ln w="38100">
            <a:solidFill>
              <a:srgbClr val="7030A0"/>
            </a:solidFill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/>
          <p:cNvGrpSpPr/>
          <p:nvPr/>
        </p:nvGrpSpPr>
        <p:grpSpPr>
          <a:xfrm>
            <a:off x="2133600" y="5341857"/>
            <a:ext cx="4876800" cy="330200"/>
            <a:chOff x="2125133" y="5249333"/>
            <a:chExt cx="4876800" cy="330200"/>
          </a:xfrm>
        </p:grpSpPr>
        <p:cxnSp>
          <p:nvCxnSpPr>
            <p:cNvPr id="33" name="Straight Connector 32"/>
            <p:cNvCxnSpPr/>
            <p:nvPr/>
          </p:nvCxnSpPr>
          <p:spPr>
            <a:xfrm>
              <a:off x="2125133" y="5249333"/>
              <a:ext cx="4876800" cy="33020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2125133" y="5249333"/>
              <a:ext cx="4876800" cy="33020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ounded Rectangle 3"/>
          <p:cNvSpPr/>
          <p:nvPr/>
        </p:nvSpPr>
        <p:spPr>
          <a:xfrm>
            <a:off x="1507068" y="2044220"/>
            <a:ext cx="3335866" cy="763379"/>
          </a:xfrm>
          <a:prstGeom prst="roundRect">
            <a:avLst/>
          </a:prstGeom>
          <a:ln w="5715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5193008" y="2033760"/>
            <a:ext cx="3335866" cy="763379"/>
          </a:xfrm>
          <a:prstGeom prst="roundRect">
            <a:avLst/>
          </a:prstGeom>
          <a:ln w="5715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8008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spcBef>
                <a:spcPts val="0"/>
              </a:spcBef>
            </a:pPr>
            <a:r>
              <a:rPr lang="en-US" sz="2800" dirty="0">
                <a:solidFill>
                  <a:prstClr val="black"/>
                </a:solidFill>
                <a:ea typeface="+mn-ea"/>
              </a:rPr>
              <a:t>Dependencies</a:t>
            </a:r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1941680" y="2867312"/>
            <a:ext cx="7028948" cy="2749699"/>
            <a:chOff x="2006600" y="3524101"/>
            <a:chExt cx="7028948" cy="2749699"/>
          </a:xfrm>
        </p:grpSpPr>
        <p:grpSp>
          <p:nvGrpSpPr>
            <p:cNvPr id="27" name="Group 26"/>
            <p:cNvGrpSpPr/>
            <p:nvPr/>
          </p:nvGrpSpPr>
          <p:grpSpPr>
            <a:xfrm>
              <a:off x="2134625" y="3547184"/>
              <a:ext cx="6900923" cy="2655413"/>
              <a:chOff x="2210825" y="3442414"/>
              <a:chExt cx="6900923" cy="2655413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2210825" y="3789503"/>
                <a:ext cx="6900923" cy="2308324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>
                    <a:latin typeface="Franklin Gothic Medium" panose="020B0603020102020204" pitchFamily="34" charset="0"/>
                    <a:cs typeface="Arial" pitchFamily="34" charset="0"/>
                    <a:sym typeface="Symbol" charset="0"/>
                  </a:rPr>
                  <a:t> 	 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x </a:t>
                </a:r>
                <a:r>
                  <a:rPr lang="en-US" sz="2400" dirty="0">
                    <a:solidFill>
                      <a:srgbClr val="C00000"/>
                    </a:solidFill>
                    <a:latin typeface="Cambria Math" panose="02040503050406030204" pitchFamily="18" charset="0"/>
                    <a:sym typeface="Symbol" charset="0"/>
                  </a:rPr>
                  <a:t>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y (y </a:t>
                </a:r>
                <a:r>
                  <a:rPr lang="en-US" sz="2400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itchFamily="34" charset="0"/>
                    <a:sym typeface="Symbol" charset="0"/>
                  </a:rPr>
                  <a:t>≥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 x)		   </a:t>
                </a:r>
                <a:r>
                  <a:rPr lang="en-US" sz="2400" dirty="0">
                    <a:cs typeface="Arial" pitchFamily="34" charset="0"/>
                    <a:sym typeface="Symbol" charset="0"/>
                  </a:rPr>
                  <a:t>Given</a:t>
                </a:r>
                <a:endParaRPr lang="en-US" sz="24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>
                    <a:latin typeface="Franklin Gothic Medium" panose="020B0603020102020204" pitchFamily="34" charset="0"/>
                  </a:rPr>
                  <a:t>   Let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a</a:t>
                </a:r>
                <a:r>
                  <a:rPr lang="en-US" sz="2400" dirty="0">
                    <a:latin typeface="Franklin Gothic Medium" panose="020B0603020102020204" pitchFamily="34" charset="0"/>
                  </a:rPr>
                  <a:t> be an arbitrary integer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>
                    <a:latin typeface="Franklin Gothic Medium" panose="020B0603020102020204" pitchFamily="34" charset="0"/>
                  </a:rPr>
                  <a:t>    </a:t>
                </a:r>
                <a:r>
                  <a:rPr lang="en-US" sz="2400" dirty="0">
                    <a:solidFill>
                      <a:srgbClr val="C00000"/>
                    </a:solidFill>
                    <a:latin typeface="Cambria Math" panose="02040503050406030204" pitchFamily="18" charset="0"/>
                    <a:sym typeface="Symbol" charset="0"/>
                  </a:rPr>
                  <a:t>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y (y </a:t>
                </a:r>
                <a:r>
                  <a:rPr lang="en-US" sz="2400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itchFamily="34" charset="0"/>
                    <a:sym typeface="Symbol" charset="0"/>
                  </a:rPr>
                  <a:t>≥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a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) </a:t>
                </a:r>
                <a:r>
                  <a:rPr lang="en-US" sz="2400" dirty="0"/>
                  <a:t>	          </a:t>
                </a:r>
                <a:r>
                  <a:rPr lang="en-US" sz="2400" dirty="0" err="1"/>
                  <a:t>Elim</a:t>
                </a:r>
                <a:r>
                  <a:rPr lang="en-US" sz="2400" dirty="0"/>
                  <a:t> </a:t>
                </a:r>
                <a:r>
                  <a:rPr lang="en-US" sz="2400" dirty="0">
                    <a:latin typeface="Cambria Math" panose="02040503050406030204" pitchFamily="18" charset="0"/>
                    <a:sym typeface="Symbol" charset="0"/>
                  </a:rPr>
                  <a:t></a:t>
                </a:r>
                <a:r>
                  <a:rPr lang="en-US" sz="2400" dirty="0">
                    <a:latin typeface="Franklin Gothic Medium" panose="020B0603020102020204" pitchFamily="34" charset="0"/>
                    <a:sym typeface="Symbol" charset="0"/>
                  </a:rPr>
                  <a:t>: 1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>
                    <a:latin typeface="Franklin Gothic Medium" panose="020B0603020102020204" pitchFamily="34" charset="0"/>
                  </a:rPr>
                  <a:t>   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b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 </a:t>
                </a:r>
                <a:r>
                  <a:rPr lang="en-US" sz="2400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itchFamily="34" charset="0"/>
                    <a:sym typeface="Symbol" charset="0"/>
                  </a:rPr>
                  <a:t>≥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a</a:t>
                </a:r>
                <a:r>
                  <a:rPr lang="en-US" sz="2400" dirty="0">
                    <a:solidFill>
                      <a:srgbClr val="C00000"/>
                    </a:solidFill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</a:rPr>
                  <a:t>		         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Elim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b="1" dirty="0">
                    <a:solidFill>
                      <a:schemeClr val="tx1"/>
                    </a:solidFill>
                    <a:ea typeface="ＭＳ Ｐゴシック" pitchFamily="-111" charset="-128"/>
                    <a:sym typeface="Symbol"/>
                  </a:rPr>
                  <a:t></a:t>
                </a:r>
                <a:r>
                  <a:rPr lang="en-US" sz="2400" dirty="0">
                    <a:solidFill>
                      <a:schemeClr val="tx1"/>
                    </a:solidFill>
                    <a:ea typeface="ＭＳ Ｐゴシック" pitchFamily="-111" charset="-128"/>
                    <a:sym typeface="Symbol"/>
                  </a:rPr>
                  <a:t>: </a:t>
                </a:r>
                <a:r>
                  <a:rPr lang="en-US" sz="2400" dirty="0">
                    <a:latin typeface="Franklin Gothic Medium" panose="020B0603020102020204" pitchFamily="34" charset="0"/>
                    <a:sym typeface="Symbol" charset="0"/>
                  </a:rPr>
                  <a:t>3</a:t>
                </a:r>
                <a:r>
                  <a:rPr lang="en-US" sz="2400" dirty="0">
                    <a:ea typeface="ＭＳ Ｐゴシック" pitchFamily="-111" charset="-128"/>
                    <a:sym typeface="Symbol"/>
                  </a:rPr>
                  <a:t> (</a:t>
                </a:r>
                <a:r>
                  <a:rPr lang="en-US" sz="2400" b="1" dirty="0">
                    <a:solidFill>
                      <a:srgbClr val="00B050"/>
                    </a:solidFill>
                    <a:ea typeface="ＭＳ Ｐゴシック" pitchFamily="-111" charset="-128"/>
                    <a:sym typeface="Symbol"/>
                  </a:rPr>
                  <a:t>b</a:t>
                </a:r>
                <a:r>
                  <a:rPr lang="en-US" sz="2400" dirty="0">
                    <a:ea typeface="ＭＳ Ｐゴシック" pitchFamily="-111" charset="-128"/>
                    <a:sym typeface="Symbol"/>
                  </a:rPr>
                  <a:t> depends on </a:t>
                </a:r>
                <a:r>
                  <a:rPr lang="en-US" sz="2400" b="1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a</a:t>
                </a:r>
                <a:r>
                  <a:rPr lang="en-US" sz="2400" dirty="0">
                    <a:ea typeface="ＭＳ Ｐゴシック" pitchFamily="-111" charset="-128"/>
                    <a:sym typeface="Symbol"/>
                  </a:rPr>
                  <a:t>)</a:t>
                </a:r>
                <a:endParaRPr lang="en-US" sz="2400" b="1" dirty="0">
                  <a:solidFill>
                    <a:srgbClr val="C00000"/>
                  </a:solidFill>
                  <a:ea typeface="ＭＳ Ｐゴシック" pitchFamily="-111" charset="-128"/>
                  <a:sym typeface="Symbol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>
                    <a:solidFill>
                      <a:srgbClr val="0070C0"/>
                    </a:solidFill>
                    <a:latin typeface="Franklin Gothic Medium" panose="020B0603020102020204" pitchFamily="34" charset="0"/>
                    <a:ea typeface="ＭＳ Ｐゴシック" pitchFamily="-111" charset="-128"/>
                    <a:sym typeface="Symbol"/>
                  </a:rPr>
                  <a:t>   </a:t>
                </a:r>
                <a:r>
                  <a:rPr lang="en-US" sz="2400" dirty="0">
                    <a:solidFill>
                      <a:srgbClr val="0070C0"/>
                    </a:solidFill>
                    <a:cs typeface="Arial" pitchFamily="34" charset="0"/>
                    <a:sym typeface="Symbol" charset="0"/>
                  </a:rPr>
                  <a:t>x (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b</a:t>
                </a:r>
                <a:r>
                  <a:rPr lang="en-US" sz="2400" dirty="0">
                    <a:solidFill>
                      <a:srgbClr val="0070C0"/>
                    </a:solidFill>
                    <a:cs typeface="Arial" pitchFamily="34" charset="0"/>
                    <a:sym typeface="Symbol" charset="0"/>
                  </a:rPr>
                  <a:t> </a:t>
                </a:r>
                <a:r>
                  <a:rPr lang="en-US" sz="24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itchFamily="34" charset="0"/>
                    <a:sym typeface="Symbol" charset="0"/>
                  </a:rPr>
                  <a:t>≥</a:t>
                </a:r>
                <a:r>
                  <a:rPr lang="en-US" sz="2400" dirty="0">
                    <a:solidFill>
                      <a:srgbClr val="0070C0"/>
                    </a:solidFill>
                    <a:cs typeface="Arial" pitchFamily="34" charset="0"/>
                    <a:sym typeface="Symbol" charset="0"/>
                  </a:rPr>
                  <a:t> x)                 Intro </a:t>
                </a:r>
                <a:r>
                  <a:rPr lang="en-US" sz="2400" dirty="0">
                    <a:solidFill>
                      <a:srgbClr val="0070C0"/>
                    </a:solidFill>
                    <a:sym typeface="Symbol" charset="0"/>
                  </a:rPr>
                  <a:t>: </a:t>
                </a:r>
                <a:r>
                  <a:rPr lang="en-US" sz="2400" dirty="0">
                    <a:solidFill>
                      <a:srgbClr val="0070C0"/>
                    </a:solidFill>
                    <a:latin typeface="Franklin Gothic Medium" panose="020B0603020102020204" pitchFamily="34" charset="0"/>
                    <a:sym typeface="Symbol" charset="0"/>
                  </a:rPr>
                  <a:t>2,4</a:t>
                </a:r>
                <a:endParaRPr lang="en-US" sz="2400" dirty="0">
                  <a:solidFill>
                    <a:srgbClr val="0070C0"/>
                  </a:solidFill>
                  <a:latin typeface="Franklin Gothic Medium" panose="020B0603020102020204" pitchFamily="34" charset="0"/>
                  <a:cs typeface="Arial" pitchFamily="34" charset="0"/>
                  <a:sym typeface="Symbol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>
                    <a:latin typeface="Franklin Gothic Medium" panose="020B0603020102020204" pitchFamily="34" charset="0"/>
                    <a:cs typeface="Arial" pitchFamily="34" charset="0"/>
                    <a:sym typeface="Symbol" charset="0"/>
                  </a:rPr>
                  <a:t>   </a:t>
                </a:r>
                <a:r>
                  <a:rPr lang="en-US" sz="2400" dirty="0">
                    <a:solidFill>
                      <a:srgbClr val="C00000"/>
                    </a:solidFill>
                    <a:latin typeface="Cambria Math" panose="02040503050406030204" pitchFamily="18" charset="0"/>
                    <a:sym typeface="Symbol" charset="0"/>
                  </a:rPr>
                  <a:t></a:t>
                </a:r>
                <a:r>
                  <a:rPr lang="en-US" sz="2400" dirty="0" err="1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yx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 (y </a:t>
                </a:r>
                <a:r>
                  <a:rPr lang="en-US" sz="2400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itchFamily="34" charset="0"/>
                    <a:sym typeface="Symbol" charset="0"/>
                  </a:rPr>
                  <a:t>≥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 x)             </a:t>
                </a:r>
                <a:r>
                  <a:rPr lang="en-US" sz="2400" dirty="0">
                    <a:solidFill>
                      <a:prstClr val="black"/>
                    </a:solidFill>
                    <a:cs typeface="Arial" pitchFamily="34" charset="0"/>
                    <a:sym typeface="Symbol" charset="0"/>
                  </a:rPr>
                  <a:t>Intro </a:t>
                </a:r>
                <a:r>
                  <a:rPr lang="en-US" sz="2400" b="1" dirty="0">
                    <a:solidFill>
                      <a:prstClr val="black"/>
                    </a:solidFill>
                    <a:ea typeface="ＭＳ Ｐゴシック" pitchFamily="-111" charset="-128"/>
                    <a:sym typeface="Symbol"/>
                  </a:rPr>
                  <a:t> </a:t>
                </a:r>
                <a:r>
                  <a:rPr lang="en-US" sz="2400" dirty="0">
                    <a:solidFill>
                      <a:prstClr val="black"/>
                    </a:solidFill>
                    <a:sym typeface="Symbol" charset="0"/>
                  </a:rPr>
                  <a:t>: 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  <a:sym typeface="Symbol" charset="0"/>
                  </a:rPr>
                  <a:t>5</a:t>
                </a:r>
                <a:endParaRPr lang="en-US" sz="2400" dirty="0">
                  <a:latin typeface="Franklin Gothic Medium" panose="020B0603020102020204" pitchFamily="34" charset="0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2210825" y="3442414"/>
                <a:ext cx="2002984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70C0"/>
                    </a:solidFill>
                    <a:latin typeface="Franklin Gothic Medium"/>
                    <a:cs typeface="Franklin Gothic Medium"/>
                  </a:rPr>
                  <a:t>BAD “PROOF”</a:t>
                </a:r>
              </a:p>
            </p:txBody>
          </p:sp>
        </p:grpSp>
        <p:sp>
          <p:nvSpPr>
            <p:cNvPr id="28" name="Rectangle 27"/>
            <p:cNvSpPr/>
            <p:nvPr/>
          </p:nvSpPr>
          <p:spPr>
            <a:xfrm>
              <a:off x="2006600" y="3524101"/>
              <a:ext cx="7028948" cy="2749699"/>
            </a:xfrm>
            <a:prstGeom prst="rect">
              <a:avLst/>
            </a:prstGeom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85907" y="5733267"/>
            <a:ext cx="7210179" cy="76944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Can’t </a:t>
            </a:r>
            <a:r>
              <a:rPr lang="en-US" sz="2200" dirty="0">
                <a:solidFill>
                  <a:srgbClr val="0070C0"/>
                </a:solidFill>
                <a:cs typeface="Arial" pitchFamily="34" charset="0"/>
                <a:sym typeface="Symbol" charset="0"/>
              </a:rPr>
              <a:t>Intro </a:t>
            </a:r>
            <a:r>
              <a:rPr lang="en-US" sz="2200" dirty="0">
                <a:solidFill>
                  <a:srgbClr val="0070C0"/>
                </a:solidFill>
                <a:sym typeface="Symbol" charset="0"/>
              </a:rPr>
              <a:t> </a:t>
            </a:r>
            <a:r>
              <a:rPr lang="en-US" sz="22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with “</a:t>
            </a:r>
            <a:r>
              <a:rPr lang="en-US" sz="2200" dirty="0">
                <a:latin typeface="Franklin Gothic Medium" panose="020B0603020102020204" pitchFamily="34" charset="0"/>
              </a:rPr>
              <a:t>Let </a:t>
            </a:r>
            <a:r>
              <a:rPr lang="en-US" sz="2200" b="1" dirty="0">
                <a:solidFill>
                  <a:srgbClr val="C00000"/>
                </a:solidFill>
              </a:rPr>
              <a:t>a</a:t>
            </a:r>
            <a:r>
              <a:rPr lang="en-US" sz="2200" dirty="0">
                <a:latin typeface="Franklin Gothic Medium" panose="020B0603020102020204" pitchFamily="34" charset="0"/>
              </a:rPr>
              <a:t> be an arbitrary ... P(</a:t>
            </a:r>
            <a:r>
              <a:rPr lang="en-US" sz="2200" b="1" dirty="0">
                <a:solidFill>
                  <a:srgbClr val="C00000"/>
                </a:solidFill>
              </a:rPr>
              <a:t>a</a:t>
            </a:r>
            <a:r>
              <a:rPr lang="en-US" sz="2200" dirty="0">
                <a:latin typeface="Franklin Gothic Medium" panose="020B0603020102020204" pitchFamily="34" charset="0"/>
              </a:rPr>
              <a:t>)</a:t>
            </a:r>
            <a:r>
              <a:rPr lang="en-US" sz="22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”</a:t>
            </a:r>
            <a:br>
              <a:rPr lang="en-US" sz="2200" dirty="0">
                <a:solidFill>
                  <a:srgbClr val="7030A0"/>
                </a:solidFill>
                <a:latin typeface="Franklin Gothic Medium"/>
                <a:cs typeface="Franklin Gothic Medium"/>
              </a:rPr>
            </a:br>
            <a:r>
              <a:rPr lang="en-US" sz="22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because </a:t>
            </a:r>
            <a:r>
              <a:rPr lang="en-US" sz="2200" dirty="0">
                <a:latin typeface="Franklin Gothic Medium" panose="020B0603020102020204" pitchFamily="34" charset="0"/>
              </a:rPr>
              <a:t>P(</a:t>
            </a:r>
            <a:r>
              <a:rPr lang="en-US" sz="2200" b="1" dirty="0">
                <a:solidFill>
                  <a:srgbClr val="C00000"/>
                </a:solidFill>
              </a:rPr>
              <a:t>a</a:t>
            </a:r>
            <a:r>
              <a:rPr lang="en-US" sz="2200" dirty="0">
                <a:latin typeface="Franklin Gothic Medium" panose="020B0603020102020204" pitchFamily="34" charset="0"/>
              </a:rPr>
              <a:t>) =</a:t>
            </a:r>
            <a:r>
              <a:rPr lang="en-US" sz="2000" b="1" dirty="0">
                <a:solidFill>
                  <a:srgbClr val="00B050"/>
                </a:solidFill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“</a:t>
            </a:r>
            <a:r>
              <a:rPr lang="en-US" sz="2000" b="1" dirty="0">
                <a:solidFill>
                  <a:srgbClr val="00B050"/>
                </a:solidFill>
              </a:rPr>
              <a:t>b</a:t>
            </a:r>
            <a:r>
              <a:rPr lang="en-US" sz="20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 </a:t>
            </a: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  <a:sym typeface="Symbol" charset="0"/>
              </a:rPr>
              <a:t>≥ </a:t>
            </a:r>
            <a:r>
              <a:rPr lang="en-US" sz="2000" b="1" dirty="0">
                <a:solidFill>
                  <a:srgbClr val="C00000"/>
                </a:solidFill>
              </a:rPr>
              <a:t>a</a:t>
            </a:r>
            <a:r>
              <a:rPr lang="en-US" sz="22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” uses object </a:t>
            </a:r>
            <a:r>
              <a:rPr lang="en-US" sz="2200" b="1" dirty="0">
                <a:solidFill>
                  <a:srgbClr val="00B050"/>
                </a:solidFill>
                <a:cs typeface="Franklin Gothic Medium"/>
              </a:rPr>
              <a:t>b</a:t>
            </a:r>
            <a:r>
              <a:rPr lang="en-US" sz="22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, </a:t>
            </a:r>
            <a:r>
              <a:rPr lang="en-US" sz="2200" dirty="0">
                <a:solidFill>
                  <a:srgbClr val="7030A0"/>
                </a:solidFill>
                <a:latin typeface="Franklin Gothic Medium" panose="020B0603020102020204" pitchFamily="34" charset="0"/>
                <a:cs typeface="Franklin Gothic Medium"/>
              </a:rPr>
              <a:t>which</a:t>
            </a:r>
            <a:r>
              <a:rPr lang="en-US" sz="22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 depends on </a:t>
            </a:r>
            <a:r>
              <a:rPr lang="en-US" sz="2200" b="1" dirty="0">
                <a:solidFill>
                  <a:srgbClr val="C00000"/>
                </a:solidFill>
              </a:rPr>
              <a:t>a</a:t>
            </a:r>
            <a:r>
              <a:rPr lang="en-US" sz="22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!  </a:t>
            </a:r>
          </a:p>
        </p:txBody>
      </p:sp>
      <p:sp>
        <p:nvSpPr>
          <p:cNvPr id="31" name="Freeform 30"/>
          <p:cNvSpPr/>
          <p:nvPr/>
        </p:nvSpPr>
        <p:spPr>
          <a:xfrm>
            <a:off x="433022" y="4935772"/>
            <a:ext cx="1627191" cy="804334"/>
          </a:xfrm>
          <a:custGeom>
            <a:avLst/>
            <a:gdLst>
              <a:gd name="connsiteX0" fmla="*/ 26991 w 1627191"/>
              <a:gd name="connsiteY0" fmla="*/ 804334 h 804334"/>
              <a:gd name="connsiteX1" fmla="*/ 10058 w 1627191"/>
              <a:gd name="connsiteY1" fmla="*/ 635000 h 804334"/>
              <a:gd name="connsiteX2" fmla="*/ 162458 w 1627191"/>
              <a:gd name="connsiteY2" fmla="*/ 406400 h 804334"/>
              <a:gd name="connsiteX3" fmla="*/ 636591 w 1627191"/>
              <a:gd name="connsiteY3" fmla="*/ 110067 h 804334"/>
              <a:gd name="connsiteX4" fmla="*/ 1627191 w 1627191"/>
              <a:gd name="connsiteY4" fmla="*/ 0 h 804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7191" h="804334">
                <a:moveTo>
                  <a:pt x="26991" y="804334"/>
                </a:moveTo>
                <a:cubicBezTo>
                  <a:pt x="7235" y="752828"/>
                  <a:pt x="-12520" y="701322"/>
                  <a:pt x="10058" y="635000"/>
                </a:cubicBezTo>
                <a:cubicBezTo>
                  <a:pt x="32636" y="568678"/>
                  <a:pt x="58036" y="493889"/>
                  <a:pt x="162458" y="406400"/>
                </a:cubicBezTo>
                <a:cubicBezTo>
                  <a:pt x="266880" y="318911"/>
                  <a:pt x="392469" y="177800"/>
                  <a:pt x="636591" y="110067"/>
                </a:cubicBezTo>
                <a:cubicBezTo>
                  <a:pt x="880713" y="42334"/>
                  <a:pt x="1253952" y="21167"/>
                  <a:pt x="1627191" y="0"/>
                </a:cubicBezTo>
              </a:path>
            </a:pathLst>
          </a:custGeom>
          <a:noFill/>
          <a:ln w="38100">
            <a:solidFill>
              <a:srgbClr val="7030A0"/>
            </a:solidFill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185907" y="2226191"/>
            <a:ext cx="8151590" cy="43088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00B050"/>
                </a:solidFill>
                <a:cs typeface="Franklin Gothic Medium"/>
              </a:rPr>
              <a:t>b</a:t>
            </a:r>
            <a:r>
              <a:rPr lang="en-US" sz="22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 depends on</a:t>
            </a:r>
            <a:r>
              <a:rPr lang="en-US" sz="2200" dirty="0">
                <a:solidFill>
                  <a:srgbClr val="005923"/>
                </a:solidFill>
                <a:latin typeface="Franklin Gothic Medium"/>
                <a:cs typeface="Franklin Gothic Medium"/>
              </a:rPr>
              <a:t> </a:t>
            </a:r>
            <a:r>
              <a:rPr lang="en-US" sz="2200" dirty="0">
                <a:solidFill>
                  <a:srgbClr val="C00000"/>
                </a:solidFill>
                <a:latin typeface="Franklin Gothic Medium"/>
                <a:cs typeface="Franklin Gothic Medium"/>
              </a:rPr>
              <a:t>a </a:t>
            </a:r>
            <a:r>
              <a:rPr lang="en-US" sz="22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since it appears inside the expression “</a:t>
            </a: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sym typeface="Symbol" charset="0"/>
              </a:rPr>
              <a:t></a:t>
            </a:r>
            <a:r>
              <a:rPr lang="en-US" sz="20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y (y </a:t>
            </a: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  <a:sym typeface="Symbol" charset="0"/>
              </a:rPr>
              <a:t>≥</a:t>
            </a:r>
            <a:r>
              <a:rPr lang="en-US" sz="20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 </a:t>
            </a:r>
            <a:r>
              <a:rPr lang="en-US" sz="2000" b="1" dirty="0">
                <a:solidFill>
                  <a:srgbClr val="C00000"/>
                </a:solidFill>
              </a:rPr>
              <a:t>a</a:t>
            </a:r>
            <a:r>
              <a:rPr lang="en-US" sz="20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)</a:t>
            </a:r>
            <a:r>
              <a:rPr lang="en-US" sz="22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”</a:t>
            </a:r>
            <a:endParaRPr lang="en-US" sz="2400" dirty="0">
              <a:solidFill>
                <a:srgbClr val="7030A0"/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36" name="Freeform 35"/>
          <p:cNvSpPr/>
          <p:nvPr/>
        </p:nvSpPr>
        <p:spPr>
          <a:xfrm flipV="1">
            <a:off x="433021" y="2687856"/>
            <a:ext cx="1627191" cy="1792704"/>
          </a:xfrm>
          <a:custGeom>
            <a:avLst/>
            <a:gdLst>
              <a:gd name="connsiteX0" fmla="*/ 26991 w 1627191"/>
              <a:gd name="connsiteY0" fmla="*/ 804334 h 804334"/>
              <a:gd name="connsiteX1" fmla="*/ 10058 w 1627191"/>
              <a:gd name="connsiteY1" fmla="*/ 635000 h 804334"/>
              <a:gd name="connsiteX2" fmla="*/ 162458 w 1627191"/>
              <a:gd name="connsiteY2" fmla="*/ 406400 h 804334"/>
              <a:gd name="connsiteX3" fmla="*/ 636591 w 1627191"/>
              <a:gd name="connsiteY3" fmla="*/ 110067 h 804334"/>
              <a:gd name="connsiteX4" fmla="*/ 1627191 w 1627191"/>
              <a:gd name="connsiteY4" fmla="*/ 0 h 804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7191" h="804334">
                <a:moveTo>
                  <a:pt x="26991" y="804334"/>
                </a:moveTo>
                <a:cubicBezTo>
                  <a:pt x="7235" y="752828"/>
                  <a:pt x="-12520" y="701322"/>
                  <a:pt x="10058" y="635000"/>
                </a:cubicBezTo>
                <a:cubicBezTo>
                  <a:pt x="32636" y="568678"/>
                  <a:pt x="58036" y="493889"/>
                  <a:pt x="162458" y="406400"/>
                </a:cubicBezTo>
                <a:cubicBezTo>
                  <a:pt x="266880" y="318911"/>
                  <a:pt x="392469" y="177800"/>
                  <a:pt x="636591" y="110067"/>
                </a:cubicBezTo>
                <a:cubicBezTo>
                  <a:pt x="880713" y="42334"/>
                  <a:pt x="1253952" y="21167"/>
                  <a:pt x="1627191" y="0"/>
                </a:cubicBezTo>
              </a:path>
            </a:pathLst>
          </a:custGeom>
          <a:noFill/>
          <a:ln w="38100">
            <a:solidFill>
              <a:srgbClr val="7030A0"/>
            </a:solidFill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185907" y="1475566"/>
            <a:ext cx="88272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400" dirty="0">
                <a:latin typeface="Franklin Gothic Medium"/>
                <a:cs typeface="Franklin Gothic Medium"/>
              </a:rPr>
              <a:t>Over integer domain: 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x </a:t>
            </a:r>
            <a:r>
              <a:rPr lang="en-US" sz="2400" dirty="0">
                <a:solidFill>
                  <a:srgbClr val="C00000"/>
                </a:solidFill>
                <a:latin typeface="Cambria Math" panose="02040503050406030204" pitchFamily="18" charset="0"/>
                <a:sym typeface="Symbol" charset="0"/>
              </a:rPr>
              <a:t>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y (y </a:t>
            </a:r>
            <a:r>
              <a:rPr lang="en-US" sz="24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  <a:sym typeface="Symbol" charset="0"/>
              </a:rPr>
              <a:t>≥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 x)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itchFamily="34" charset="0"/>
                <a:sym typeface="Symbol" charset="0"/>
              </a:rPr>
              <a:t>is </a:t>
            </a:r>
            <a:r>
              <a:rPr lang="en-US" sz="2400" dirty="0">
                <a:solidFill>
                  <a:srgbClr val="00B050"/>
                </a:solidFill>
                <a:latin typeface="Franklin Gothic Medium" panose="020B0603020102020204" pitchFamily="34" charset="0"/>
                <a:cs typeface="Arial" pitchFamily="34" charset="0"/>
                <a:sym typeface="Symbol" charset="0"/>
              </a:rPr>
              <a:t>True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itchFamily="34" charset="0"/>
                <a:sym typeface="Symbol" charset="0"/>
              </a:rPr>
              <a:t> but 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ambria Math" panose="02040503050406030204" pitchFamily="18" charset="0"/>
                <a:sym typeface="Symbol" charset="0"/>
              </a:rPr>
              <a:t></a:t>
            </a:r>
            <a:r>
              <a:rPr lang="en-US" sz="2400" dirty="0" err="1">
                <a:solidFill>
                  <a:srgbClr val="C00000"/>
                </a:solidFill>
                <a:cs typeface="Arial" pitchFamily="34" charset="0"/>
                <a:sym typeface="Symbol" charset="0"/>
              </a:rPr>
              <a:t>yx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 (y </a:t>
            </a:r>
            <a:r>
              <a:rPr lang="en-US" sz="24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  <a:sym typeface="Symbol" charset="0"/>
              </a:rPr>
              <a:t>≥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 x)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itchFamily="34" charset="0"/>
                <a:sym typeface="Symbol" charset="0"/>
              </a:rPr>
              <a:t>is </a:t>
            </a:r>
            <a:r>
              <a:rPr lang="en-US" sz="2400" dirty="0">
                <a:solidFill>
                  <a:srgbClr val="FF0000"/>
                </a:solidFill>
                <a:latin typeface="Franklin Gothic Medium" panose="020B0603020102020204" pitchFamily="34" charset="0"/>
                <a:cs typeface="Arial" pitchFamily="34" charset="0"/>
                <a:sym typeface="Symbol" charset="0"/>
              </a:rPr>
              <a:t>False</a:t>
            </a:r>
            <a:endParaRPr lang="en-US" dirty="0">
              <a:solidFill>
                <a:srgbClr val="FF0000"/>
              </a:solidFill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7688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 animBg="1"/>
      <p:bldP spid="35" grpId="0"/>
      <p:bldP spid="3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Medium" pitchFamily="34" charset="0"/>
              </a:rPr>
              <a:t>Last class: Inference Rules for Quantifiers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5741581" y="1682991"/>
            <a:ext cx="2876108" cy="1015663"/>
            <a:chOff x="5153407" y="3721656"/>
            <a:chExt cx="2876108" cy="1015663"/>
          </a:xfrm>
        </p:grpSpPr>
        <p:sp>
          <p:nvSpPr>
            <p:cNvPr id="51" name="TextBox 6"/>
            <p:cNvSpPr txBox="1">
              <a:spLocks noChangeArrowheads="1"/>
            </p:cNvSpPr>
            <p:nvPr/>
          </p:nvSpPr>
          <p:spPr bwMode="auto">
            <a:xfrm>
              <a:off x="5153407" y="3721656"/>
              <a:ext cx="2876108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9pPr>
            </a:lstStyle>
            <a:p>
              <a:pPr eaLnBrk="1" hangingPunct="1"/>
              <a:r>
                <a:rPr lang="en-US" sz="3200" dirty="0">
                  <a:latin typeface="Calibri" charset="0"/>
                  <a:sym typeface="Symbol" charset="0"/>
                </a:rPr>
                <a:t>        </a:t>
              </a:r>
              <a:r>
                <a:rPr lang="en-US" sz="3200" dirty="0">
                  <a:latin typeface="Cambria Math" panose="02040503050406030204" pitchFamily="18" charset="0"/>
                  <a:sym typeface="Symbol" charset="0"/>
                </a:rPr>
                <a:t></a:t>
              </a:r>
              <a:r>
                <a:rPr lang="en-US" sz="3200" dirty="0">
                  <a:latin typeface="Calibri" charset="0"/>
                  <a:sym typeface="Symbol" charset="0"/>
                </a:rPr>
                <a:t>x P(x)        </a:t>
              </a:r>
            </a:p>
            <a:p>
              <a:pPr eaLnBrk="1" hangingPunct="1"/>
              <a:r>
                <a:rPr lang="en-US" sz="2800" dirty="0">
                  <a:latin typeface="Calibri" charset="0"/>
                  <a:sym typeface="Symbol" charset="0"/>
                </a:rPr>
                <a:t>∴  </a:t>
              </a:r>
              <a:r>
                <a:rPr lang="en-US" sz="2800" dirty="0">
                  <a:latin typeface="Calibri" charset="0"/>
                </a:rPr>
                <a:t>P(a) </a:t>
              </a:r>
              <a:r>
                <a:rPr lang="en-US" sz="2800" dirty="0">
                  <a:latin typeface="Franklin Gothic Medium" pitchFamily="34" charset="0"/>
                </a:rPr>
                <a:t>for any </a:t>
              </a:r>
              <a:r>
                <a:rPr lang="en-US" sz="2800" dirty="0">
                  <a:latin typeface="Calibri" charset="0"/>
                </a:rPr>
                <a:t>a</a:t>
              </a:r>
              <a:endParaRPr lang="en-US" sz="2800" dirty="0">
                <a:latin typeface="Calibri" charset="0"/>
                <a:sym typeface="Symbol" charset="0"/>
              </a:endParaRPr>
            </a:p>
          </p:txBody>
        </p:sp>
        <p:cxnSp>
          <p:nvCxnSpPr>
            <p:cNvPr id="49" name="Straight Connector 48"/>
            <p:cNvCxnSpPr/>
            <p:nvPr/>
          </p:nvCxnSpPr>
          <p:spPr>
            <a:xfrm>
              <a:off x="5186193" y="4250228"/>
              <a:ext cx="2747609" cy="0"/>
            </a:xfrm>
            <a:prstGeom prst="line">
              <a:avLst/>
            </a:prstGeom>
            <a:ln w="349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>
            <a:off x="527492" y="1682991"/>
            <a:ext cx="3662009" cy="1077218"/>
            <a:chOff x="110632" y="1698380"/>
            <a:chExt cx="3662009" cy="1077218"/>
          </a:xfrm>
        </p:grpSpPr>
        <p:grpSp>
          <p:nvGrpSpPr>
            <p:cNvPr id="36" name="Group 35"/>
            <p:cNvGrpSpPr/>
            <p:nvPr/>
          </p:nvGrpSpPr>
          <p:grpSpPr>
            <a:xfrm>
              <a:off x="910493" y="1698380"/>
              <a:ext cx="2862148" cy="1077218"/>
              <a:chOff x="5071654" y="3721656"/>
              <a:chExt cx="2862148" cy="1077218"/>
            </a:xfrm>
          </p:grpSpPr>
          <p:sp>
            <p:nvSpPr>
              <p:cNvPr id="40" name="TextBox 6"/>
              <p:cNvSpPr txBox="1">
                <a:spLocks noChangeArrowheads="1"/>
              </p:cNvSpPr>
              <p:nvPr/>
            </p:nvSpPr>
            <p:spPr bwMode="auto">
              <a:xfrm>
                <a:off x="5071654" y="3721656"/>
                <a:ext cx="2842253" cy="1077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9pPr>
              </a:lstStyle>
              <a:p>
                <a:pPr eaLnBrk="1" hangingPunct="1"/>
                <a:r>
                  <a:rPr lang="en-US" sz="3200" dirty="0">
                    <a:latin typeface="Calibri" charset="0"/>
                    <a:ea typeface="Calibri" charset="0"/>
                    <a:cs typeface="Calibri" charset="0"/>
                  </a:rPr>
                  <a:t>  P(c) for some c</a:t>
                </a:r>
                <a:endParaRPr lang="en-US" sz="3200" dirty="0">
                  <a:latin typeface="Calibri" charset="0"/>
                  <a:ea typeface="Calibri" charset="0"/>
                  <a:cs typeface="Calibri" charset="0"/>
                  <a:sym typeface="Symbol" pitchFamily="18" charset="2"/>
                </a:endParaRPr>
              </a:p>
              <a:p>
                <a:pPr eaLnBrk="1" hangingPunct="1"/>
                <a:r>
                  <a:rPr lang="en-US" sz="3200" dirty="0">
                    <a:latin typeface="Calibri" charset="0"/>
                    <a:sym typeface="Symbol" charset="0"/>
                  </a:rPr>
                  <a:t>     ∴     </a:t>
                </a:r>
                <a:r>
                  <a:rPr lang="en-US" sz="3200" dirty="0">
                    <a:latin typeface="Cambria Math" panose="02040503050406030204" pitchFamily="18" charset="0"/>
                    <a:sym typeface="Symbol" charset="0"/>
                  </a:rPr>
                  <a:t></a:t>
                </a:r>
                <a:r>
                  <a:rPr lang="en-US" sz="3200" dirty="0">
                    <a:latin typeface="Calibri" charset="0"/>
                    <a:sym typeface="Symbol" charset="0"/>
                  </a:rPr>
                  <a:t>x P(x)</a:t>
                </a:r>
              </a:p>
            </p:txBody>
          </p:sp>
          <p:cxnSp>
            <p:nvCxnSpPr>
              <p:cNvPr id="38" name="Straight Connector 37"/>
              <p:cNvCxnSpPr/>
              <p:nvPr/>
            </p:nvCxnSpPr>
            <p:spPr>
              <a:xfrm>
                <a:off x="5186193" y="4250228"/>
                <a:ext cx="2747609" cy="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Rounded Rectangle 45"/>
            <p:cNvSpPr/>
            <p:nvPr/>
          </p:nvSpPr>
          <p:spPr>
            <a:xfrm>
              <a:off x="110632" y="2088822"/>
              <a:ext cx="914400" cy="296333"/>
            </a:xfrm>
            <a:prstGeom prst="round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Intro </a:t>
              </a:r>
              <a:r>
                <a:rPr lang="en-US" b="1" dirty="0">
                  <a:latin typeface="Cambria Math" panose="02040503050406030204" pitchFamily="18" charset="0"/>
                  <a:sym typeface="Symbol" charset="0"/>
                </a:rPr>
                <a:t></a:t>
              </a:r>
              <a:endParaRPr lang="en-US" b="1" dirty="0"/>
            </a:p>
          </p:txBody>
        </p:sp>
      </p:grpSp>
      <p:sp>
        <p:nvSpPr>
          <p:cNvPr id="67" name="Rounded Rectangle 66"/>
          <p:cNvSpPr/>
          <p:nvPr/>
        </p:nvSpPr>
        <p:spPr>
          <a:xfrm>
            <a:off x="4843574" y="2027414"/>
            <a:ext cx="914400" cy="296333"/>
          </a:xfrm>
          <a:prstGeom prst="roundRect">
            <a:avLst/>
          </a:prstGeom>
          <a:noFill/>
          <a:ln w="38100">
            <a:solidFill>
              <a:schemeClr val="bg1">
                <a:lumMod val="65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lvl="0"/>
            <a:r>
              <a:rPr lang="en-US" dirty="0" err="1"/>
              <a:t>Elim</a:t>
            </a:r>
            <a:r>
              <a:rPr lang="en-US" b="1" dirty="0"/>
              <a:t> </a:t>
            </a:r>
            <a:r>
              <a:rPr lang="en-US" b="1" dirty="0">
                <a:solidFill>
                  <a:prstClr val="black"/>
                </a:solidFill>
                <a:latin typeface="Cambria Math" panose="02040503050406030204" pitchFamily="18" charset="0"/>
                <a:sym typeface="Symbol" charset="0"/>
              </a:rPr>
              <a:t></a:t>
            </a:r>
            <a:endParaRPr lang="en-US" sz="2000" b="1" dirty="0">
              <a:solidFill>
                <a:prstClr val="black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1" name="TextBox 40"/>
          <p:cNvSpPr txBox="1"/>
          <p:nvPr>
            <p:custDataLst>
              <p:tags r:id="rId1"/>
            </p:custDataLst>
          </p:nvPr>
        </p:nvSpPr>
        <p:spPr>
          <a:xfrm>
            <a:off x="5625170" y="5144284"/>
            <a:ext cx="211477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ea typeface="ＭＳ Ｐゴシック" pitchFamily="-111" charset="-128"/>
                <a:cs typeface="+mn-cs"/>
              </a:rPr>
              <a:t>* in the domain of P.</a:t>
            </a:r>
          </a:p>
        </p:txBody>
      </p:sp>
      <p:sp>
        <p:nvSpPr>
          <p:cNvPr id="42" name="TextBox 41"/>
          <p:cNvSpPr txBox="1"/>
          <p:nvPr>
            <p:custDataLst>
              <p:tags r:id="rId2"/>
            </p:custDataLst>
          </p:nvPr>
        </p:nvSpPr>
        <p:spPr>
          <a:xfrm>
            <a:off x="758518" y="5176684"/>
            <a:ext cx="2114779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ea typeface="ＭＳ Ｐゴシック" pitchFamily="-111" charset="-128"/>
                <a:cs typeface="+mn-cs"/>
              </a:rPr>
              <a:t>** </a:t>
            </a:r>
            <a:r>
              <a:rPr lang="en-US" dirty="0">
                <a:ea typeface="ＭＳ Ｐゴシック" pitchFamily="-111" charset="-128"/>
              </a:rPr>
              <a:t>c is a NEW name.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5108456" y="4159347"/>
            <a:ext cx="3922484" cy="877163"/>
            <a:chOff x="326775" y="4199526"/>
            <a:chExt cx="3922484" cy="877163"/>
          </a:xfrm>
        </p:grpSpPr>
        <p:sp>
          <p:nvSpPr>
            <p:cNvPr id="54" name="TextBox 53"/>
            <p:cNvSpPr txBox="1">
              <a:spLocks noChangeArrowheads="1"/>
            </p:cNvSpPr>
            <p:nvPr/>
          </p:nvSpPr>
          <p:spPr bwMode="auto">
            <a:xfrm>
              <a:off x="326775" y="4199526"/>
              <a:ext cx="3922484" cy="877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9pPr>
            </a:lstStyle>
            <a:p>
              <a:pPr eaLnBrk="1" hangingPunct="1"/>
              <a:r>
                <a:rPr lang="en-US" sz="2600" dirty="0">
                  <a:latin typeface="Calibri" pitchFamily="34" charset="0"/>
                  <a:cs typeface="Calibri" pitchFamily="34" charset="0"/>
                </a:rPr>
                <a:t> </a:t>
              </a:r>
              <a:r>
                <a:rPr lang="ja-JP" altLang="en-US" sz="2600" dirty="0">
                  <a:latin typeface="Calibri" charset="0"/>
                </a:rPr>
                <a:t>“</a:t>
              </a:r>
              <a:r>
                <a:rPr lang="en-US" sz="2600" dirty="0">
                  <a:latin typeface="Franklin Gothic Medium" pitchFamily="34" charset="0"/>
                </a:rPr>
                <a:t>Let</a:t>
              </a:r>
              <a:r>
                <a:rPr lang="en-US" sz="2600" dirty="0">
                  <a:latin typeface="Calibri" charset="0"/>
                </a:rPr>
                <a:t> a </a:t>
              </a:r>
              <a:r>
                <a:rPr lang="en-US" sz="2600" dirty="0">
                  <a:latin typeface="Franklin Gothic Medium" pitchFamily="34" charset="0"/>
                </a:rPr>
                <a:t>be arbitrary</a:t>
              </a:r>
              <a:r>
                <a:rPr lang="en-US" sz="2600" dirty="0">
                  <a:cs typeface="Arial" charset="0"/>
                </a:rPr>
                <a:t>*</a:t>
              </a:r>
              <a:r>
                <a:rPr lang="ja-JP" altLang="en-US" sz="2600" dirty="0">
                  <a:latin typeface="Calibri" charset="0"/>
                </a:rPr>
                <a:t>”</a:t>
              </a:r>
              <a:r>
                <a:rPr lang="en-US" sz="2600" dirty="0">
                  <a:latin typeface="Calibri" charset="0"/>
                </a:rPr>
                <a:t>...P(a)</a:t>
              </a:r>
              <a:endParaRPr lang="en-US" sz="2600" dirty="0">
                <a:latin typeface="Calibri" charset="0"/>
                <a:sym typeface="Symbol" charset="0"/>
              </a:endParaRPr>
            </a:p>
            <a:p>
              <a:pPr eaLnBrk="1" hangingPunct="1"/>
              <a:r>
                <a:rPr lang="en-US" sz="2800" dirty="0">
                  <a:latin typeface="Franklin Gothic Medium" charset="0"/>
                  <a:ea typeface="Franklin Gothic Medium" charset="0"/>
                  <a:cs typeface="Franklin Gothic Medium" charset="0"/>
                  <a:sym typeface="Symbol" charset="0"/>
                </a:rPr>
                <a:t>      ∴        </a:t>
              </a:r>
              <a:r>
                <a:rPr lang="en-US" sz="2800" dirty="0">
                  <a:latin typeface="Cambria Math" panose="02040503050406030204" pitchFamily="18" charset="0"/>
                  <a:sym typeface="Symbol" charset="0"/>
                </a:rPr>
                <a:t></a:t>
              </a:r>
              <a:r>
                <a:rPr lang="en-US" sz="2800" dirty="0">
                  <a:latin typeface="Calibri" charset="0"/>
                  <a:sym typeface="Symbol" charset="0"/>
                </a:rPr>
                <a:t>x P(x)</a:t>
              </a:r>
            </a:p>
          </p:txBody>
        </p:sp>
        <p:cxnSp>
          <p:nvCxnSpPr>
            <p:cNvPr id="55" name="Straight Connector 54"/>
            <p:cNvCxnSpPr/>
            <p:nvPr/>
          </p:nvCxnSpPr>
          <p:spPr>
            <a:xfrm>
              <a:off x="524798" y="4638108"/>
              <a:ext cx="3664703" cy="0"/>
            </a:xfrm>
            <a:prstGeom prst="line">
              <a:avLst/>
            </a:prstGeom>
            <a:ln w="349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ounded Rectangle 43"/>
          <p:cNvSpPr/>
          <p:nvPr/>
        </p:nvSpPr>
        <p:spPr>
          <a:xfrm>
            <a:off x="4414436" y="4379318"/>
            <a:ext cx="914400" cy="296333"/>
          </a:xfrm>
          <a:prstGeom prst="roundRect">
            <a:avLst/>
          </a:prstGeom>
          <a:noFill/>
          <a:ln w="38100">
            <a:solidFill>
              <a:schemeClr val="bg1">
                <a:lumMod val="65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lvl="0"/>
            <a:r>
              <a:rPr lang="en-US" dirty="0"/>
              <a:t>Intro</a:t>
            </a:r>
            <a:r>
              <a:rPr lang="en-US" b="1" dirty="0"/>
              <a:t> </a:t>
            </a:r>
            <a:r>
              <a:rPr lang="en-US" b="1" dirty="0">
                <a:solidFill>
                  <a:prstClr val="black"/>
                </a:solidFill>
                <a:latin typeface="Cambria Math" panose="02040503050406030204" pitchFamily="18" charset="0"/>
                <a:sym typeface="Symbol" charset="0"/>
              </a:rPr>
              <a:t></a:t>
            </a:r>
            <a:endParaRPr lang="en-US" sz="2000" b="1" dirty="0">
              <a:solidFill>
                <a:prstClr val="black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175764" y="4097792"/>
            <a:ext cx="4067922" cy="892552"/>
            <a:chOff x="5098115" y="4082855"/>
            <a:chExt cx="4067922" cy="892552"/>
          </a:xfrm>
        </p:grpSpPr>
        <p:grpSp>
          <p:nvGrpSpPr>
            <p:cNvPr id="48" name="Group 47"/>
            <p:cNvGrpSpPr/>
            <p:nvPr/>
          </p:nvGrpSpPr>
          <p:grpSpPr>
            <a:xfrm>
              <a:off x="5417703" y="4082855"/>
              <a:ext cx="3748334" cy="892552"/>
              <a:chOff x="5153535" y="3721656"/>
              <a:chExt cx="3748334" cy="892552"/>
            </a:xfrm>
          </p:grpSpPr>
          <p:sp>
            <p:nvSpPr>
              <p:cNvPr id="52" name="TextBox 6"/>
              <p:cNvSpPr txBox="1">
                <a:spLocks noChangeArrowheads="1"/>
              </p:cNvSpPr>
              <p:nvPr/>
            </p:nvSpPr>
            <p:spPr bwMode="auto">
              <a:xfrm>
                <a:off x="5153535" y="3721656"/>
                <a:ext cx="3748334" cy="8925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9pPr>
              </a:lstStyle>
              <a:p>
                <a:pPr algn="ctr" eaLnBrk="1" hangingPunct="1"/>
                <a:r>
                  <a:rPr lang="en-US" sz="2800" dirty="0">
                    <a:latin typeface="Cambria Math" panose="02040503050406030204" pitchFamily="18" charset="0"/>
                    <a:sym typeface="Symbol" charset="0"/>
                  </a:rPr>
                  <a:t></a:t>
                </a:r>
                <a:r>
                  <a:rPr lang="en-US" sz="2800" dirty="0">
                    <a:latin typeface="Calibri" charset="0"/>
                    <a:sym typeface="Symbol" charset="0"/>
                  </a:rPr>
                  <a:t>x P(x)</a:t>
                </a:r>
              </a:p>
              <a:p>
                <a:pPr eaLnBrk="1" hangingPunct="1"/>
                <a:r>
                  <a:rPr lang="en-US" sz="2400" dirty="0">
                    <a:latin typeface="Franklin Gothic Medium" charset="0"/>
                    <a:ea typeface="Franklin Gothic Medium" charset="0"/>
                    <a:cs typeface="Franklin Gothic Medium" charset="0"/>
                    <a:sym typeface="Symbol" charset="0"/>
                  </a:rPr>
                  <a:t>∴ </a:t>
                </a:r>
                <a:r>
                  <a:rPr lang="en-US" sz="2400" dirty="0">
                    <a:latin typeface="+mn-lt"/>
                    <a:ea typeface="Franklin Gothic Medium" charset="0"/>
                    <a:cs typeface="Franklin Gothic Medium" charset="0"/>
                    <a:sym typeface="Symbol" charset="0"/>
                  </a:rPr>
                  <a:t>P(c)</a:t>
                </a:r>
                <a:r>
                  <a:rPr lang="en-US" sz="2400" dirty="0">
                    <a:latin typeface="Franklin Gothic Medium" charset="0"/>
                    <a:ea typeface="Franklin Gothic Medium" charset="0"/>
                    <a:cs typeface="Franklin Gothic Medium" charset="0"/>
                    <a:sym typeface="Symbol" charset="0"/>
                  </a:rPr>
                  <a:t> for some </a:t>
                </a:r>
                <a:r>
                  <a:rPr lang="en-US" sz="2400" i="1" dirty="0">
                    <a:latin typeface="Franklin Gothic Medium" charset="0"/>
                    <a:ea typeface="Franklin Gothic Medium" charset="0"/>
                    <a:cs typeface="Franklin Gothic Medium" charset="0"/>
                    <a:sym typeface="Symbol" charset="0"/>
                  </a:rPr>
                  <a:t>special**</a:t>
                </a:r>
                <a:r>
                  <a:rPr lang="en-US" sz="2400" dirty="0">
                    <a:latin typeface="Franklin Gothic Medium" charset="0"/>
                    <a:ea typeface="Franklin Gothic Medium" charset="0"/>
                    <a:cs typeface="Franklin Gothic Medium" charset="0"/>
                    <a:sym typeface="Symbol" charset="0"/>
                  </a:rPr>
                  <a:t> </a:t>
                </a:r>
                <a:r>
                  <a:rPr lang="en-US" sz="2400" dirty="0">
                    <a:latin typeface="+mn-lt"/>
                    <a:ea typeface="Franklin Gothic Medium" charset="0"/>
                    <a:cs typeface="Franklin Gothic Medium" charset="0"/>
                    <a:sym typeface="Symbol" charset="0"/>
                  </a:rPr>
                  <a:t>c</a:t>
                </a:r>
              </a:p>
            </p:txBody>
          </p:sp>
          <p:cxnSp>
            <p:nvCxnSpPr>
              <p:cNvPr id="53" name="Straight Connector 52"/>
              <p:cNvCxnSpPr/>
              <p:nvPr/>
            </p:nvCxnSpPr>
            <p:spPr>
              <a:xfrm>
                <a:off x="5186193" y="4213652"/>
                <a:ext cx="3664703" cy="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Rounded Rectangle 49"/>
            <p:cNvSpPr/>
            <p:nvPr/>
          </p:nvSpPr>
          <p:spPr>
            <a:xfrm>
              <a:off x="5098115" y="4278518"/>
              <a:ext cx="914400" cy="296333"/>
            </a:xfrm>
            <a:prstGeom prst="round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lvl="0"/>
              <a:r>
                <a:rPr lang="en-US" dirty="0" err="1"/>
                <a:t>Elim</a:t>
              </a:r>
              <a:r>
                <a:rPr lang="en-US" b="1" dirty="0"/>
                <a:t> </a:t>
              </a:r>
              <a:r>
                <a:rPr lang="en-US" b="1" dirty="0">
                  <a:solidFill>
                    <a:prstClr val="black"/>
                  </a:solidFill>
                  <a:latin typeface="Cambria Math" panose="02040503050406030204" pitchFamily="18" charset="0"/>
                  <a:sym typeface="Symbol" charset="0"/>
                </a:rPr>
                <a:t></a:t>
              </a:r>
              <a:endParaRPr lang="en-US" sz="2000" b="1" dirty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46590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spcBef>
                <a:spcPts val="0"/>
              </a:spcBef>
            </a:pPr>
            <a:r>
              <a:rPr lang="en-US" sz="2800" dirty="0">
                <a:solidFill>
                  <a:prstClr val="black"/>
                </a:solidFill>
                <a:ea typeface="+mn-ea"/>
              </a:rPr>
              <a:t>Dependencies</a:t>
            </a:r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1941680" y="2867312"/>
            <a:ext cx="7028948" cy="2749699"/>
            <a:chOff x="2006600" y="3524101"/>
            <a:chExt cx="7028948" cy="2749699"/>
          </a:xfrm>
        </p:grpSpPr>
        <p:grpSp>
          <p:nvGrpSpPr>
            <p:cNvPr id="27" name="Group 26"/>
            <p:cNvGrpSpPr/>
            <p:nvPr/>
          </p:nvGrpSpPr>
          <p:grpSpPr>
            <a:xfrm>
              <a:off x="2134625" y="3547184"/>
              <a:ext cx="6900923" cy="2655413"/>
              <a:chOff x="2210825" y="3442414"/>
              <a:chExt cx="6900923" cy="2655413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2210825" y="3789503"/>
                <a:ext cx="6900923" cy="2308324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>
                    <a:latin typeface="Franklin Gothic Medium" panose="020B0603020102020204" pitchFamily="34" charset="0"/>
                    <a:cs typeface="Arial" pitchFamily="34" charset="0"/>
                    <a:sym typeface="Symbol" charset="0"/>
                  </a:rPr>
                  <a:t> 	 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x </a:t>
                </a:r>
                <a:r>
                  <a:rPr lang="en-US" sz="2400" dirty="0">
                    <a:solidFill>
                      <a:srgbClr val="C00000"/>
                    </a:solidFill>
                    <a:latin typeface="Cambria Math" panose="02040503050406030204" pitchFamily="18" charset="0"/>
                    <a:sym typeface="Symbol" charset="0"/>
                  </a:rPr>
                  <a:t>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y (y </a:t>
                </a:r>
                <a:r>
                  <a:rPr lang="en-US" sz="2400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itchFamily="34" charset="0"/>
                    <a:sym typeface="Symbol" charset="0"/>
                  </a:rPr>
                  <a:t>≥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 x)		   </a:t>
                </a:r>
                <a:r>
                  <a:rPr lang="en-US" sz="2400" dirty="0">
                    <a:cs typeface="Arial" pitchFamily="34" charset="0"/>
                    <a:sym typeface="Symbol" charset="0"/>
                  </a:rPr>
                  <a:t>Given</a:t>
                </a:r>
                <a:endParaRPr lang="en-US" sz="24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>
                    <a:latin typeface="Franklin Gothic Medium" panose="020B0603020102020204" pitchFamily="34" charset="0"/>
                  </a:rPr>
                  <a:t>   Let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a</a:t>
                </a:r>
                <a:r>
                  <a:rPr lang="en-US" sz="2400" dirty="0">
                    <a:latin typeface="Franklin Gothic Medium" panose="020B0603020102020204" pitchFamily="34" charset="0"/>
                  </a:rPr>
                  <a:t> be an arbitrary integer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>
                    <a:latin typeface="Franklin Gothic Medium" panose="020B0603020102020204" pitchFamily="34" charset="0"/>
                  </a:rPr>
                  <a:t>    </a:t>
                </a:r>
                <a:r>
                  <a:rPr lang="en-US" sz="2400" dirty="0">
                    <a:solidFill>
                      <a:srgbClr val="C00000"/>
                    </a:solidFill>
                    <a:latin typeface="Cambria Math" panose="02040503050406030204" pitchFamily="18" charset="0"/>
                    <a:sym typeface="Symbol" charset="0"/>
                  </a:rPr>
                  <a:t>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y (y </a:t>
                </a:r>
                <a:r>
                  <a:rPr lang="en-US" sz="2400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itchFamily="34" charset="0"/>
                    <a:sym typeface="Symbol" charset="0"/>
                  </a:rPr>
                  <a:t>≥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a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) </a:t>
                </a:r>
                <a:r>
                  <a:rPr lang="en-US" sz="2400" dirty="0"/>
                  <a:t>	          </a:t>
                </a:r>
                <a:r>
                  <a:rPr lang="en-US" sz="2400" dirty="0" err="1"/>
                  <a:t>Elim</a:t>
                </a:r>
                <a:r>
                  <a:rPr lang="en-US" sz="2400" dirty="0"/>
                  <a:t> </a:t>
                </a:r>
                <a:r>
                  <a:rPr lang="en-US" sz="2400" dirty="0">
                    <a:latin typeface="Cambria Math" panose="02040503050406030204" pitchFamily="18" charset="0"/>
                    <a:sym typeface="Symbol" charset="0"/>
                  </a:rPr>
                  <a:t></a:t>
                </a:r>
                <a:r>
                  <a:rPr lang="en-US" sz="2400" dirty="0">
                    <a:latin typeface="Franklin Gothic Medium" panose="020B0603020102020204" pitchFamily="34" charset="0"/>
                    <a:sym typeface="Symbol" charset="0"/>
                  </a:rPr>
                  <a:t>: 1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>
                    <a:latin typeface="Franklin Gothic Medium" panose="020B0603020102020204" pitchFamily="34" charset="0"/>
                  </a:rPr>
                  <a:t>   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b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 </a:t>
                </a:r>
                <a:r>
                  <a:rPr lang="en-US" sz="2400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itchFamily="34" charset="0"/>
                    <a:sym typeface="Symbol" charset="0"/>
                  </a:rPr>
                  <a:t>≥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a</a:t>
                </a:r>
                <a:r>
                  <a:rPr lang="en-US" sz="2400" dirty="0">
                    <a:solidFill>
                      <a:srgbClr val="C00000"/>
                    </a:solidFill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</a:rPr>
                  <a:t>		         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Elim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b="1" dirty="0">
                    <a:solidFill>
                      <a:schemeClr val="tx1"/>
                    </a:solidFill>
                    <a:ea typeface="ＭＳ Ｐゴシック" pitchFamily="-111" charset="-128"/>
                    <a:sym typeface="Symbol"/>
                  </a:rPr>
                  <a:t></a:t>
                </a:r>
                <a:r>
                  <a:rPr lang="en-US" sz="2400" dirty="0">
                    <a:solidFill>
                      <a:schemeClr val="tx1"/>
                    </a:solidFill>
                    <a:ea typeface="ＭＳ Ｐゴシック" pitchFamily="-111" charset="-128"/>
                    <a:sym typeface="Symbol"/>
                  </a:rPr>
                  <a:t>: </a:t>
                </a:r>
                <a:r>
                  <a:rPr lang="en-US" sz="2400" dirty="0">
                    <a:latin typeface="Franklin Gothic Medium" panose="020B0603020102020204" pitchFamily="34" charset="0"/>
                    <a:sym typeface="Symbol" charset="0"/>
                  </a:rPr>
                  <a:t>3</a:t>
                </a:r>
                <a:r>
                  <a:rPr lang="en-US" sz="2400" dirty="0">
                    <a:ea typeface="ＭＳ Ｐゴシック" pitchFamily="-111" charset="-128"/>
                    <a:sym typeface="Symbol"/>
                  </a:rPr>
                  <a:t> (</a:t>
                </a:r>
                <a:r>
                  <a:rPr lang="en-US" sz="2400" b="1" dirty="0">
                    <a:solidFill>
                      <a:srgbClr val="00B050"/>
                    </a:solidFill>
                    <a:ea typeface="ＭＳ Ｐゴシック" pitchFamily="-111" charset="-128"/>
                    <a:sym typeface="Symbol"/>
                  </a:rPr>
                  <a:t>b</a:t>
                </a:r>
                <a:r>
                  <a:rPr lang="en-US" sz="2400" dirty="0">
                    <a:ea typeface="ＭＳ Ｐゴシック" pitchFamily="-111" charset="-128"/>
                    <a:sym typeface="Symbol"/>
                  </a:rPr>
                  <a:t> depends on </a:t>
                </a:r>
                <a:r>
                  <a:rPr lang="en-US" sz="2400" b="1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a</a:t>
                </a:r>
                <a:r>
                  <a:rPr lang="en-US" sz="2400" dirty="0">
                    <a:ea typeface="ＭＳ Ｐゴシック" pitchFamily="-111" charset="-128"/>
                    <a:sym typeface="Symbol"/>
                  </a:rPr>
                  <a:t>)</a:t>
                </a:r>
                <a:endParaRPr lang="en-US" sz="2400" b="1" dirty="0">
                  <a:solidFill>
                    <a:srgbClr val="C00000"/>
                  </a:solidFill>
                  <a:ea typeface="ＭＳ Ｐゴシック" pitchFamily="-111" charset="-128"/>
                  <a:sym typeface="Symbol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>
                    <a:solidFill>
                      <a:srgbClr val="0070C0"/>
                    </a:solidFill>
                    <a:latin typeface="Franklin Gothic Medium" panose="020B0603020102020204" pitchFamily="34" charset="0"/>
                    <a:ea typeface="ＭＳ Ｐゴシック" pitchFamily="-111" charset="-128"/>
                    <a:sym typeface="Symbol"/>
                  </a:rPr>
                  <a:t>   </a:t>
                </a:r>
                <a:r>
                  <a:rPr lang="en-US" sz="2400" dirty="0">
                    <a:solidFill>
                      <a:srgbClr val="0070C0"/>
                    </a:solidFill>
                    <a:cs typeface="Arial" pitchFamily="34" charset="0"/>
                    <a:sym typeface="Symbol" charset="0"/>
                  </a:rPr>
                  <a:t>x (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b</a:t>
                </a:r>
                <a:r>
                  <a:rPr lang="en-US" sz="2400" dirty="0">
                    <a:solidFill>
                      <a:srgbClr val="0070C0"/>
                    </a:solidFill>
                    <a:cs typeface="Arial" pitchFamily="34" charset="0"/>
                    <a:sym typeface="Symbol" charset="0"/>
                  </a:rPr>
                  <a:t> </a:t>
                </a:r>
                <a:r>
                  <a:rPr lang="en-US" sz="24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itchFamily="34" charset="0"/>
                    <a:sym typeface="Symbol" charset="0"/>
                  </a:rPr>
                  <a:t>≥</a:t>
                </a:r>
                <a:r>
                  <a:rPr lang="en-US" sz="2400" dirty="0">
                    <a:solidFill>
                      <a:srgbClr val="0070C0"/>
                    </a:solidFill>
                    <a:cs typeface="Arial" pitchFamily="34" charset="0"/>
                    <a:sym typeface="Symbol" charset="0"/>
                  </a:rPr>
                  <a:t> x)                 Intro </a:t>
                </a:r>
                <a:r>
                  <a:rPr lang="en-US" sz="2400" dirty="0">
                    <a:solidFill>
                      <a:srgbClr val="0070C0"/>
                    </a:solidFill>
                    <a:sym typeface="Symbol" charset="0"/>
                  </a:rPr>
                  <a:t>: </a:t>
                </a:r>
                <a:r>
                  <a:rPr lang="en-US" sz="2400" dirty="0">
                    <a:solidFill>
                      <a:srgbClr val="0070C0"/>
                    </a:solidFill>
                    <a:latin typeface="Franklin Gothic Medium" panose="020B0603020102020204" pitchFamily="34" charset="0"/>
                    <a:sym typeface="Symbol" charset="0"/>
                  </a:rPr>
                  <a:t>2,4</a:t>
                </a:r>
                <a:endParaRPr lang="en-US" sz="2400" dirty="0">
                  <a:solidFill>
                    <a:srgbClr val="0070C0"/>
                  </a:solidFill>
                  <a:latin typeface="Franklin Gothic Medium" panose="020B0603020102020204" pitchFamily="34" charset="0"/>
                  <a:cs typeface="Arial" pitchFamily="34" charset="0"/>
                  <a:sym typeface="Symbol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>
                    <a:latin typeface="Franklin Gothic Medium" panose="020B0603020102020204" pitchFamily="34" charset="0"/>
                    <a:cs typeface="Arial" pitchFamily="34" charset="0"/>
                    <a:sym typeface="Symbol" charset="0"/>
                  </a:rPr>
                  <a:t>   </a:t>
                </a:r>
                <a:r>
                  <a:rPr lang="en-US" sz="2400" dirty="0">
                    <a:solidFill>
                      <a:srgbClr val="C00000"/>
                    </a:solidFill>
                    <a:latin typeface="Cambria Math" panose="02040503050406030204" pitchFamily="18" charset="0"/>
                    <a:sym typeface="Symbol" charset="0"/>
                  </a:rPr>
                  <a:t></a:t>
                </a:r>
                <a:r>
                  <a:rPr lang="en-US" sz="2400" dirty="0" err="1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yx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 (y </a:t>
                </a:r>
                <a:r>
                  <a:rPr lang="en-US" sz="2400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itchFamily="34" charset="0"/>
                    <a:sym typeface="Symbol" charset="0"/>
                  </a:rPr>
                  <a:t>≥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 x)             </a:t>
                </a:r>
                <a:r>
                  <a:rPr lang="en-US" sz="2400" dirty="0">
                    <a:solidFill>
                      <a:prstClr val="black"/>
                    </a:solidFill>
                    <a:cs typeface="Arial" pitchFamily="34" charset="0"/>
                    <a:sym typeface="Symbol" charset="0"/>
                  </a:rPr>
                  <a:t>Intro </a:t>
                </a:r>
                <a:r>
                  <a:rPr lang="en-US" sz="2400" b="1" dirty="0">
                    <a:solidFill>
                      <a:prstClr val="black"/>
                    </a:solidFill>
                    <a:ea typeface="ＭＳ Ｐゴシック" pitchFamily="-111" charset="-128"/>
                    <a:sym typeface="Symbol"/>
                  </a:rPr>
                  <a:t> </a:t>
                </a:r>
                <a:r>
                  <a:rPr lang="en-US" sz="2400" dirty="0">
                    <a:solidFill>
                      <a:prstClr val="black"/>
                    </a:solidFill>
                    <a:sym typeface="Symbol" charset="0"/>
                  </a:rPr>
                  <a:t>: 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  <a:sym typeface="Symbol" charset="0"/>
                  </a:rPr>
                  <a:t>5</a:t>
                </a:r>
                <a:endParaRPr lang="en-US" sz="2400" dirty="0">
                  <a:latin typeface="Franklin Gothic Medium" panose="020B0603020102020204" pitchFamily="34" charset="0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2210825" y="3442414"/>
                <a:ext cx="2002984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70C0"/>
                    </a:solidFill>
                    <a:latin typeface="Franklin Gothic Medium"/>
                    <a:cs typeface="Franklin Gothic Medium"/>
                  </a:rPr>
                  <a:t>BAD “PROOF”</a:t>
                </a:r>
              </a:p>
            </p:txBody>
          </p:sp>
        </p:grpSp>
        <p:sp>
          <p:nvSpPr>
            <p:cNvPr id="28" name="Rectangle 27"/>
            <p:cNvSpPr/>
            <p:nvPr/>
          </p:nvSpPr>
          <p:spPr>
            <a:xfrm>
              <a:off x="2006600" y="3524101"/>
              <a:ext cx="7028948" cy="2749699"/>
            </a:xfrm>
            <a:prstGeom prst="rect">
              <a:avLst/>
            </a:prstGeom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>
            <a:off x="433022" y="4935772"/>
            <a:ext cx="1627191" cy="804334"/>
          </a:xfrm>
          <a:custGeom>
            <a:avLst/>
            <a:gdLst>
              <a:gd name="connsiteX0" fmla="*/ 26991 w 1627191"/>
              <a:gd name="connsiteY0" fmla="*/ 804334 h 804334"/>
              <a:gd name="connsiteX1" fmla="*/ 10058 w 1627191"/>
              <a:gd name="connsiteY1" fmla="*/ 635000 h 804334"/>
              <a:gd name="connsiteX2" fmla="*/ 162458 w 1627191"/>
              <a:gd name="connsiteY2" fmla="*/ 406400 h 804334"/>
              <a:gd name="connsiteX3" fmla="*/ 636591 w 1627191"/>
              <a:gd name="connsiteY3" fmla="*/ 110067 h 804334"/>
              <a:gd name="connsiteX4" fmla="*/ 1627191 w 1627191"/>
              <a:gd name="connsiteY4" fmla="*/ 0 h 804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7191" h="804334">
                <a:moveTo>
                  <a:pt x="26991" y="804334"/>
                </a:moveTo>
                <a:cubicBezTo>
                  <a:pt x="7235" y="752828"/>
                  <a:pt x="-12520" y="701322"/>
                  <a:pt x="10058" y="635000"/>
                </a:cubicBezTo>
                <a:cubicBezTo>
                  <a:pt x="32636" y="568678"/>
                  <a:pt x="58036" y="493889"/>
                  <a:pt x="162458" y="406400"/>
                </a:cubicBezTo>
                <a:cubicBezTo>
                  <a:pt x="266880" y="318911"/>
                  <a:pt x="392469" y="177800"/>
                  <a:pt x="636591" y="110067"/>
                </a:cubicBezTo>
                <a:cubicBezTo>
                  <a:pt x="880713" y="42334"/>
                  <a:pt x="1253952" y="21167"/>
                  <a:pt x="1627191" y="0"/>
                </a:cubicBezTo>
              </a:path>
            </a:pathLst>
          </a:custGeom>
          <a:noFill/>
          <a:ln w="38100">
            <a:solidFill>
              <a:srgbClr val="7030A0"/>
            </a:solidFill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185907" y="2226191"/>
            <a:ext cx="8151590" cy="43088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00B050"/>
                </a:solidFill>
                <a:cs typeface="Franklin Gothic Medium"/>
              </a:rPr>
              <a:t>b</a:t>
            </a:r>
            <a:r>
              <a:rPr lang="en-US" sz="22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 depends on</a:t>
            </a:r>
            <a:r>
              <a:rPr lang="en-US" sz="2200" dirty="0">
                <a:solidFill>
                  <a:srgbClr val="005923"/>
                </a:solidFill>
                <a:latin typeface="Franklin Gothic Medium"/>
                <a:cs typeface="Franklin Gothic Medium"/>
              </a:rPr>
              <a:t> </a:t>
            </a:r>
            <a:r>
              <a:rPr lang="en-US" sz="2200" dirty="0">
                <a:solidFill>
                  <a:srgbClr val="C00000"/>
                </a:solidFill>
                <a:latin typeface="Franklin Gothic Medium"/>
                <a:cs typeface="Franklin Gothic Medium"/>
              </a:rPr>
              <a:t>a </a:t>
            </a:r>
            <a:r>
              <a:rPr lang="en-US" sz="22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since it appears inside the expression “</a:t>
            </a: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sym typeface="Symbol" charset="0"/>
              </a:rPr>
              <a:t></a:t>
            </a:r>
            <a:r>
              <a:rPr lang="en-US" sz="20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y (y </a:t>
            </a: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  <a:sym typeface="Symbol" charset="0"/>
              </a:rPr>
              <a:t>≥</a:t>
            </a:r>
            <a:r>
              <a:rPr lang="en-US" sz="20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 </a:t>
            </a:r>
            <a:r>
              <a:rPr lang="en-US" sz="2000" b="1" dirty="0">
                <a:solidFill>
                  <a:srgbClr val="C00000"/>
                </a:solidFill>
              </a:rPr>
              <a:t>a</a:t>
            </a:r>
            <a:r>
              <a:rPr lang="en-US" sz="20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)</a:t>
            </a:r>
            <a:r>
              <a:rPr lang="en-US" sz="22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”</a:t>
            </a:r>
            <a:endParaRPr lang="en-US" sz="2400" dirty="0">
              <a:solidFill>
                <a:srgbClr val="7030A0"/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36" name="Freeform 35"/>
          <p:cNvSpPr/>
          <p:nvPr/>
        </p:nvSpPr>
        <p:spPr>
          <a:xfrm flipV="1">
            <a:off x="433021" y="2687856"/>
            <a:ext cx="1627191" cy="1792704"/>
          </a:xfrm>
          <a:custGeom>
            <a:avLst/>
            <a:gdLst>
              <a:gd name="connsiteX0" fmla="*/ 26991 w 1627191"/>
              <a:gd name="connsiteY0" fmla="*/ 804334 h 804334"/>
              <a:gd name="connsiteX1" fmla="*/ 10058 w 1627191"/>
              <a:gd name="connsiteY1" fmla="*/ 635000 h 804334"/>
              <a:gd name="connsiteX2" fmla="*/ 162458 w 1627191"/>
              <a:gd name="connsiteY2" fmla="*/ 406400 h 804334"/>
              <a:gd name="connsiteX3" fmla="*/ 636591 w 1627191"/>
              <a:gd name="connsiteY3" fmla="*/ 110067 h 804334"/>
              <a:gd name="connsiteX4" fmla="*/ 1627191 w 1627191"/>
              <a:gd name="connsiteY4" fmla="*/ 0 h 804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7191" h="804334">
                <a:moveTo>
                  <a:pt x="26991" y="804334"/>
                </a:moveTo>
                <a:cubicBezTo>
                  <a:pt x="7235" y="752828"/>
                  <a:pt x="-12520" y="701322"/>
                  <a:pt x="10058" y="635000"/>
                </a:cubicBezTo>
                <a:cubicBezTo>
                  <a:pt x="32636" y="568678"/>
                  <a:pt x="58036" y="493889"/>
                  <a:pt x="162458" y="406400"/>
                </a:cubicBezTo>
                <a:cubicBezTo>
                  <a:pt x="266880" y="318911"/>
                  <a:pt x="392469" y="177800"/>
                  <a:pt x="636591" y="110067"/>
                </a:cubicBezTo>
                <a:cubicBezTo>
                  <a:pt x="880713" y="42334"/>
                  <a:pt x="1253952" y="21167"/>
                  <a:pt x="1627191" y="0"/>
                </a:cubicBezTo>
              </a:path>
            </a:pathLst>
          </a:custGeom>
          <a:noFill/>
          <a:ln w="38100">
            <a:solidFill>
              <a:srgbClr val="7030A0"/>
            </a:solidFill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185907" y="1475566"/>
            <a:ext cx="88272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400" dirty="0">
                <a:latin typeface="Franklin Gothic Medium"/>
                <a:cs typeface="Franklin Gothic Medium"/>
              </a:rPr>
              <a:t>Over integer domain: 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x </a:t>
            </a:r>
            <a:r>
              <a:rPr lang="en-US" sz="2400" dirty="0">
                <a:solidFill>
                  <a:srgbClr val="C00000"/>
                </a:solidFill>
                <a:latin typeface="Cambria Math" panose="02040503050406030204" pitchFamily="18" charset="0"/>
                <a:sym typeface="Symbol" charset="0"/>
              </a:rPr>
              <a:t>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y (y </a:t>
            </a:r>
            <a:r>
              <a:rPr lang="en-US" sz="24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  <a:sym typeface="Symbol" charset="0"/>
              </a:rPr>
              <a:t>≥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 x)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itchFamily="34" charset="0"/>
                <a:sym typeface="Symbol" charset="0"/>
              </a:rPr>
              <a:t>is </a:t>
            </a:r>
            <a:r>
              <a:rPr lang="en-US" sz="2400" dirty="0">
                <a:solidFill>
                  <a:srgbClr val="00B050"/>
                </a:solidFill>
                <a:latin typeface="Franklin Gothic Medium" panose="020B0603020102020204" pitchFamily="34" charset="0"/>
                <a:cs typeface="Arial" pitchFamily="34" charset="0"/>
                <a:sym typeface="Symbol" charset="0"/>
              </a:rPr>
              <a:t>True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itchFamily="34" charset="0"/>
                <a:sym typeface="Symbol" charset="0"/>
              </a:rPr>
              <a:t> but 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ambria Math" panose="02040503050406030204" pitchFamily="18" charset="0"/>
                <a:sym typeface="Symbol" charset="0"/>
              </a:rPr>
              <a:t></a:t>
            </a:r>
            <a:r>
              <a:rPr lang="en-US" sz="2400" dirty="0" err="1">
                <a:solidFill>
                  <a:srgbClr val="C00000"/>
                </a:solidFill>
                <a:cs typeface="Arial" pitchFamily="34" charset="0"/>
                <a:sym typeface="Symbol" charset="0"/>
              </a:rPr>
              <a:t>yx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 (y </a:t>
            </a:r>
            <a:r>
              <a:rPr lang="en-US" sz="24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  <a:sym typeface="Symbol" charset="0"/>
              </a:rPr>
              <a:t>≥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 x)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itchFamily="34" charset="0"/>
                <a:sym typeface="Symbol" charset="0"/>
              </a:rPr>
              <a:t>is </a:t>
            </a:r>
            <a:r>
              <a:rPr lang="en-US" sz="2400" dirty="0">
                <a:solidFill>
                  <a:srgbClr val="FF0000"/>
                </a:solidFill>
                <a:latin typeface="Franklin Gothic Medium" panose="020B0603020102020204" pitchFamily="34" charset="0"/>
                <a:cs typeface="Arial" pitchFamily="34" charset="0"/>
                <a:sym typeface="Symbol" charset="0"/>
              </a:rPr>
              <a:t>False</a:t>
            </a:r>
            <a:endParaRPr lang="en-US" dirty="0">
              <a:solidFill>
                <a:srgbClr val="FF0000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D580A9-161E-BD4D-B4B0-D9AFCC52D6F6}"/>
              </a:ext>
            </a:extLst>
          </p:cNvPr>
          <p:cNvSpPr txBox="1"/>
          <p:nvPr/>
        </p:nvSpPr>
        <p:spPr>
          <a:xfrm>
            <a:off x="185907" y="5733267"/>
            <a:ext cx="7214475" cy="80021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Have instead shown</a:t>
            </a:r>
            <a:r>
              <a:rPr lang="en-US" sz="2000" dirty="0">
                <a:solidFill>
                  <a:srgbClr val="0070C0"/>
                </a:solidFill>
                <a:cs typeface="Arial" pitchFamily="34" charset="0"/>
                <a:sym typeface="Symbol" charset="0"/>
              </a:rPr>
              <a:t> </a:t>
            </a:r>
            <a:r>
              <a:rPr lang="en-US" sz="2200" dirty="0">
                <a:solidFill>
                  <a:srgbClr val="0070C0"/>
                </a:solidFill>
                <a:cs typeface="Arial" pitchFamily="34" charset="0"/>
                <a:sym typeface="Symbol" charset="0"/>
              </a:rPr>
              <a:t>x (</a:t>
            </a:r>
            <a:r>
              <a:rPr lang="en-US" sz="2200" b="1" dirty="0">
                <a:solidFill>
                  <a:srgbClr val="0070C0"/>
                </a:solidFill>
              </a:rPr>
              <a:t>b</a:t>
            </a:r>
            <a:r>
              <a:rPr lang="en-US" sz="2200" dirty="0">
                <a:solidFill>
                  <a:srgbClr val="0070C0"/>
                </a:solidFill>
              </a:rPr>
              <a:t>(x)</a:t>
            </a:r>
            <a:r>
              <a:rPr lang="en-US" sz="2200" dirty="0">
                <a:solidFill>
                  <a:srgbClr val="0070C0"/>
                </a:solidFill>
                <a:cs typeface="Arial" pitchFamily="34" charset="0"/>
                <a:sym typeface="Symbol" charset="0"/>
              </a:rPr>
              <a:t> </a:t>
            </a:r>
            <a:r>
              <a:rPr lang="en-US" sz="22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  <a:sym typeface="Symbol" charset="0"/>
              </a:rPr>
              <a:t>≥</a:t>
            </a:r>
            <a:r>
              <a:rPr lang="en-US" sz="2200" dirty="0">
                <a:solidFill>
                  <a:srgbClr val="0070C0"/>
                </a:solidFill>
                <a:cs typeface="Arial" pitchFamily="34" charset="0"/>
                <a:sym typeface="Symbol" charset="0"/>
              </a:rPr>
              <a:t> x)</a:t>
            </a:r>
            <a:r>
              <a:rPr lang="en-US" sz="2000" dirty="0">
                <a:solidFill>
                  <a:srgbClr val="0070C0"/>
                </a:solidFill>
                <a:cs typeface="Arial" pitchFamily="34" charset="0"/>
                <a:sym typeface="Symbol" charset="0"/>
              </a:rPr>
              <a:t> </a:t>
            </a:r>
            <a:br>
              <a:rPr lang="en-US" sz="2200" dirty="0">
                <a:solidFill>
                  <a:srgbClr val="7030A0"/>
                </a:solidFill>
                <a:latin typeface="Franklin Gothic Medium"/>
                <a:cs typeface="Franklin Gothic Medium"/>
              </a:rPr>
            </a:br>
            <a:r>
              <a:rPr lang="en-US" sz="22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where </a:t>
            </a:r>
            <a:r>
              <a:rPr lang="en-US" sz="2200" b="1" dirty="0">
                <a:solidFill>
                  <a:srgbClr val="0070C0"/>
                </a:solidFill>
              </a:rPr>
              <a:t>b</a:t>
            </a:r>
            <a:r>
              <a:rPr lang="en-US" sz="2200" dirty="0">
                <a:solidFill>
                  <a:srgbClr val="0070C0"/>
                </a:solidFill>
              </a:rPr>
              <a:t>(x)</a:t>
            </a:r>
            <a:r>
              <a:rPr lang="en-US" sz="22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 is a number that is possibly different for each </a:t>
            </a:r>
            <a:r>
              <a:rPr lang="en-US" sz="2400" dirty="0">
                <a:solidFill>
                  <a:srgbClr val="0070C0"/>
                </a:solidFill>
                <a:cs typeface="Arial" pitchFamily="34" charset="0"/>
                <a:sym typeface="Symbol" charset="0"/>
              </a:rPr>
              <a:t>x</a:t>
            </a:r>
            <a:endParaRPr lang="en-US" sz="2400" dirty="0">
              <a:solidFill>
                <a:srgbClr val="7030A0"/>
              </a:solidFill>
              <a:latin typeface="Franklin Gothic Medium"/>
              <a:cs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30731710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Medium" pitchFamily="34" charset="0"/>
              </a:rPr>
              <a:t>Formal Proofs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9004"/>
            <a:ext cx="8229600" cy="5388609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dirty="0">
                <a:ea typeface="+mn-ea"/>
              </a:rPr>
              <a:t>In principle, formal proofs are the standard for what it means to be “proven” in mathematics</a:t>
            </a:r>
          </a:p>
          <a:p>
            <a:pPr lvl="1">
              <a:defRPr/>
            </a:pPr>
            <a:r>
              <a:rPr lang="en-US" sz="2400" dirty="0"/>
              <a:t>almost all math (and theory CS) done in Predicate Logic</a:t>
            </a:r>
          </a:p>
          <a:p>
            <a:pPr lvl="1">
              <a:defRPr/>
            </a:pPr>
            <a:endParaRPr lang="en-US" sz="2400" dirty="0"/>
          </a:p>
          <a:p>
            <a:pPr>
              <a:defRPr/>
            </a:pPr>
            <a:r>
              <a:rPr lang="en-US" sz="2800" dirty="0">
                <a:ea typeface="+mn-ea"/>
              </a:rPr>
              <a:t>But they are tedious and impractical</a:t>
            </a:r>
          </a:p>
          <a:p>
            <a:pPr lvl="1">
              <a:defRPr/>
            </a:pPr>
            <a:r>
              <a:rPr lang="en-US" sz="2400" dirty="0"/>
              <a:t>e.g., applications of commutativity and associativity</a:t>
            </a:r>
          </a:p>
          <a:p>
            <a:pPr lvl="1">
              <a:defRPr/>
            </a:pPr>
            <a:r>
              <a:rPr lang="en-US" sz="2400" dirty="0">
                <a:ea typeface="+mn-ea"/>
              </a:rPr>
              <a:t>Russell &amp; Whitehead’s formal proof that 1+1 = 2 is </a:t>
            </a:r>
            <a:r>
              <a:rPr lang="en-US" sz="2400" i="1" dirty="0">
                <a:ea typeface="+mn-ea"/>
              </a:rPr>
              <a:t>several hundred pages</a:t>
            </a:r>
            <a:r>
              <a:rPr lang="en-US" sz="2400" dirty="0">
                <a:ea typeface="+mn-ea"/>
              </a:rPr>
              <a:t> long</a:t>
            </a:r>
          </a:p>
          <a:p>
            <a:pPr lvl="2">
              <a:defRPr/>
            </a:pPr>
            <a:r>
              <a:rPr lang="en-US" sz="2000" dirty="0"/>
              <a:t>we allowed ourselves to cite “Arithmetic”, “Algebra”, etc.</a:t>
            </a:r>
            <a:endParaRPr lang="en-US" sz="2000" dirty="0">
              <a:ea typeface="+mn-ea"/>
            </a:endParaRPr>
          </a:p>
          <a:p>
            <a:pPr lvl="1">
              <a:defRPr/>
            </a:pPr>
            <a:endParaRPr lang="en-US" sz="2400" dirty="0">
              <a:ea typeface="+mn-ea"/>
            </a:endParaRPr>
          </a:p>
          <a:p>
            <a:pPr>
              <a:defRPr/>
            </a:pPr>
            <a:r>
              <a:rPr lang="en-US" sz="2800" dirty="0"/>
              <a:t>Similar situation exists in programming...</a:t>
            </a:r>
          </a:p>
        </p:txBody>
      </p:sp>
    </p:spTree>
    <p:extLst>
      <p:ext uri="{BB962C8B-B14F-4D97-AF65-F5344CB8AC3E}">
        <p14:creationId xmlns:p14="http://schemas.microsoft.com/office/powerpoint/2010/main" val="182878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Medium" pitchFamily="34" charset="0"/>
              </a:rPr>
              <a:t>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4955" y="1410019"/>
            <a:ext cx="3290835" cy="2890675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mr-IN" sz="2400" dirty="0" err="1">
                <a:latin typeface="Lucida Sans Typewriter" panose="020B0509030504030204" pitchFamily="49" charset="77"/>
              </a:rPr>
              <a:t>a</a:t>
            </a:r>
            <a:r>
              <a:rPr lang="mr-IN" sz="2400" dirty="0">
                <a:latin typeface="Lucida Sans Typewriter" panose="020B0509030504030204" pitchFamily="49" charset="77"/>
              </a:rPr>
              <a:t> </a:t>
            </a:r>
            <a:r>
              <a:rPr lang="en-US" sz="2400" dirty="0">
                <a:latin typeface="Lucida Sans Typewriter" panose="020B0509030504030204" pitchFamily="49" charset="77"/>
              </a:rPr>
              <a:t>:</a:t>
            </a:r>
            <a:r>
              <a:rPr lang="mr-IN" sz="2400" dirty="0">
                <a:latin typeface="Lucida Sans Typewriter" panose="020B0509030504030204" pitchFamily="49" charset="77"/>
              </a:rPr>
              <a:t>= </a:t>
            </a:r>
            <a:r>
              <a:rPr lang="en-US" sz="2400" dirty="0">
                <a:latin typeface="Lucida Sans Typewriter" panose="020B0509030504030204" pitchFamily="49" charset="77"/>
              </a:rPr>
              <a:t>ADD(</a:t>
            </a:r>
            <a:r>
              <a:rPr lang="mr-IN" sz="2400" dirty="0" err="1">
                <a:latin typeface="Lucida Sans Typewriter" panose="020B0509030504030204" pitchFamily="49" charset="77"/>
              </a:rPr>
              <a:t>i</a:t>
            </a:r>
            <a:r>
              <a:rPr lang="mr-IN" sz="2400" dirty="0">
                <a:latin typeface="Lucida Sans Typewriter" panose="020B0509030504030204" pitchFamily="49" charset="77"/>
              </a:rPr>
              <a:t>, 1</a:t>
            </a:r>
            <a:r>
              <a:rPr lang="en-US" sz="2400" dirty="0">
                <a:latin typeface="Lucida Sans Typewriter" panose="020B0509030504030204" pitchFamily="49" charset="77"/>
              </a:rPr>
              <a:t>)</a:t>
            </a:r>
          </a:p>
          <a:p>
            <a:pPr marL="0" indent="0">
              <a:buNone/>
              <a:defRPr/>
            </a:pPr>
            <a:r>
              <a:rPr lang="mr-IN" sz="2400" dirty="0" err="1">
                <a:latin typeface="Lucida Sans Typewriter" panose="020B0509030504030204" pitchFamily="49" charset="77"/>
              </a:rPr>
              <a:t>b</a:t>
            </a:r>
            <a:r>
              <a:rPr lang="mr-IN" sz="2400" dirty="0">
                <a:latin typeface="Lucida Sans Typewriter" panose="020B0509030504030204" pitchFamily="49" charset="77"/>
              </a:rPr>
              <a:t> </a:t>
            </a:r>
            <a:r>
              <a:rPr lang="en-US" sz="2400" dirty="0">
                <a:latin typeface="Lucida Sans Typewriter" panose="020B0509030504030204" pitchFamily="49" charset="77"/>
              </a:rPr>
              <a:t>:</a:t>
            </a:r>
            <a:r>
              <a:rPr lang="mr-IN" sz="2400" dirty="0">
                <a:latin typeface="Lucida Sans Typewriter" panose="020B0509030504030204" pitchFamily="49" charset="77"/>
              </a:rPr>
              <a:t>= </a:t>
            </a:r>
            <a:r>
              <a:rPr lang="en-US" sz="2400" dirty="0">
                <a:latin typeface="Lucida Sans Typewriter" panose="020B0509030504030204" pitchFamily="49" charset="77"/>
              </a:rPr>
              <a:t>MOD(</a:t>
            </a:r>
            <a:r>
              <a:rPr lang="mr-IN" sz="2400" dirty="0" err="1">
                <a:latin typeface="Lucida Sans Typewriter" panose="020B0509030504030204" pitchFamily="49" charset="77"/>
              </a:rPr>
              <a:t>a</a:t>
            </a:r>
            <a:r>
              <a:rPr lang="en-US" sz="2400" dirty="0">
                <a:latin typeface="Lucida Sans Typewriter" panose="020B0509030504030204" pitchFamily="49" charset="77"/>
              </a:rPr>
              <a:t>, </a:t>
            </a:r>
            <a:r>
              <a:rPr lang="mr-IN" sz="2400" dirty="0" err="1">
                <a:latin typeface="Lucida Sans Typewriter" panose="020B0509030504030204" pitchFamily="49" charset="77"/>
              </a:rPr>
              <a:t>n</a:t>
            </a:r>
            <a:r>
              <a:rPr lang="en-US" sz="2400" dirty="0">
                <a:latin typeface="Lucida Sans Typewriter" panose="020B0509030504030204" pitchFamily="49" charset="77"/>
              </a:rPr>
              <a:t>)</a:t>
            </a:r>
          </a:p>
          <a:p>
            <a:pPr marL="0" indent="0">
              <a:buNone/>
              <a:defRPr/>
            </a:pPr>
            <a:r>
              <a:rPr lang="mr-IN" sz="2400" dirty="0" err="1">
                <a:latin typeface="Lucida Sans Typewriter" panose="020B0509030504030204" pitchFamily="49" charset="77"/>
              </a:rPr>
              <a:t>c</a:t>
            </a:r>
            <a:r>
              <a:rPr lang="mr-IN" sz="2400" dirty="0">
                <a:latin typeface="Lucida Sans Typewriter" panose="020B0509030504030204" pitchFamily="49" charset="77"/>
              </a:rPr>
              <a:t> </a:t>
            </a:r>
            <a:r>
              <a:rPr lang="en-US" sz="2400" dirty="0">
                <a:latin typeface="Lucida Sans Typewriter" panose="020B0509030504030204" pitchFamily="49" charset="77"/>
              </a:rPr>
              <a:t>:</a:t>
            </a:r>
            <a:r>
              <a:rPr lang="mr-IN" sz="2400" dirty="0">
                <a:latin typeface="Lucida Sans Typewriter" panose="020B0509030504030204" pitchFamily="49" charset="77"/>
              </a:rPr>
              <a:t>= </a:t>
            </a:r>
            <a:r>
              <a:rPr lang="en-US" sz="2400" dirty="0">
                <a:latin typeface="Lucida Sans Typewriter" panose="020B0509030504030204" pitchFamily="49" charset="77"/>
              </a:rPr>
              <a:t>ADD(</a:t>
            </a:r>
            <a:r>
              <a:rPr lang="mr-IN" sz="2400" dirty="0" err="1">
                <a:latin typeface="Lucida Sans Typewriter" panose="020B0509030504030204" pitchFamily="49" charset="77"/>
              </a:rPr>
              <a:t>arr</a:t>
            </a:r>
            <a:r>
              <a:rPr lang="mr-IN" sz="2400" dirty="0">
                <a:latin typeface="Lucida Sans Typewriter" panose="020B0509030504030204" pitchFamily="49" charset="77"/>
              </a:rPr>
              <a:t>, </a:t>
            </a:r>
            <a:r>
              <a:rPr lang="mr-IN" sz="2400" dirty="0" err="1">
                <a:latin typeface="Lucida Sans Typewriter" panose="020B0509030504030204" pitchFamily="49" charset="77"/>
              </a:rPr>
              <a:t>b</a:t>
            </a:r>
            <a:r>
              <a:rPr lang="en-US" sz="2400" dirty="0">
                <a:latin typeface="Lucida Sans Typewriter" panose="020B0509030504030204" pitchFamily="49" charset="77"/>
              </a:rPr>
              <a:t>)</a:t>
            </a:r>
          </a:p>
          <a:p>
            <a:pPr marL="0" indent="0">
              <a:buNone/>
              <a:defRPr/>
            </a:pPr>
            <a:r>
              <a:rPr lang="mr-IN" sz="2400" dirty="0" err="1">
                <a:latin typeface="Lucida Sans Typewriter" panose="020B0509030504030204" pitchFamily="49" charset="77"/>
              </a:rPr>
              <a:t>d</a:t>
            </a:r>
            <a:r>
              <a:rPr lang="mr-IN" sz="2400" dirty="0">
                <a:latin typeface="Lucida Sans Typewriter" panose="020B0509030504030204" pitchFamily="49" charset="77"/>
              </a:rPr>
              <a:t> </a:t>
            </a:r>
            <a:r>
              <a:rPr lang="en-US" sz="2400" dirty="0">
                <a:latin typeface="Lucida Sans Typewriter" panose="020B0509030504030204" pitchFamily="49" charset="77"/>
              </a:rPr>
              <a:t>:</a:t>
            </a:r>
            <a:r>
              <a:rPr lang="mr-IN" sz="2400" dirty="0">
                <a:latin typeface="Lucida Sans Typewriter" panose="020B0509030504030204" pitchFamily="49" charset="77"/>
              </a:rPr>
              <a:t>= </a:t>
            </a:r>
            <a:r>
              <a:rPr lang="en-US" sz="2400" dirty="0">
                <a:latin typeface="Lucida Sans Typewriter" panose="020B0509030504030204" pitchFamily="49" charset="77"/>
              </a:rPr>
              <a:t>LOAD(</a:t>
            </a:r>
            <a:r>
              <a:rPr lang="mr-IN" sz="2400" dirty="0" err="1">
                <a:latin typeface="Lucida Sans Typewriter" panose="020B0509030504030204" pitchFamily="49" charset="77"/>
              </a:rPr>
              <a:t>c</a:t>
            </a:r>
            <a:r>
              <a:rPr lang="en-US" sz="2400" dirty="0">
                <a:latin typeface="Lucida Sans Typewriter" panose="020B0509030504030204" pitchFamily="49" charset="77"/>
              </a:rPr>
              <a:t>)</a:t>
            </a:r>
          </a:p>
          <a:p>
            <a:pPr marL="0" indent="0">
              <a:buNone/>
              <a:defRPr/>
            </a:pPr>
            <a:r>
              <a:rPr lang="mr-IN" sz="2400" dirty="0" err="1">
                <a:latin typeface="Lucida Sans Typewriter" panose="020B0509030504030204" pitchFamily="49" charset="77"/>
              </a:rPr>
              <a:t>e</a:t>
            </a:r>
            <a:r>
              <a:rPr lang="mr-IN" sz="2400" dirty="0">
                <a:latin typeface="Lucida Sans Typewriter" panose="020B0509030504030204" pitchFamily="49" charset="77"/>
              </a:rPr>
              <a:t> </a:t>
            </a:r>
            <a:r>
              <a:rPr lang="en-US" sz="2400" dirty="0">
                <a:latin typeface="Lucida Sans Typewriter" panose="020B0509030504030204" pitchFamily="49" charset="77"/>
              </a:rPr>
              <a:t>:</a:t>
            </a:r>
            <a:r>
              <a:rPr lang="mr-IN" sz="2400" dirty="0">
                <a:latin typeface="Lucida Sans Typewriter" panose="020B0509030504030204" pitchFamily="49" charset="77"/>
              </a:rPr>
              <a:t>= </a:t>
            </a:r>
            <a:r>
              <a:rPr lang="en-US" sz="2400" dirty="0">
                <a:latin typeface="Lucida Sans Typewriter" panose="020B0509030504030204" pitchFamily="49" charset="77"/>
              </a:rPr>
              <a:t>ADD(</a:t>
            </a:r>
            <a:r>
              <a:rPr lang="mr-IN" sz="2400" dirty="0" err="1">
                <a:latin typeface="Lucida Sans Typewriter" panose="020B0509030504030204" pitchFamily="49" charset="77"/>
              </a:rPr>
              <a:t>arr</a:t>
            </a:r>
            <a:r>
              <a:rPr lang="mr-IN" sz="2400" dirty="0">
                <a:latin typeface="Lucida Sans Typewriter" panose="020B0509030504030204" pitchFamily="49" charset="77"/>
              </a:rPr>
              <a:t>, </a:t>
            </a:r>
            <a:r>
              <a:rPr lang="mr-IN" sz="2400" dirty="0" err="1">
                <a:latin typeface="Lucida Sans Typewriter" panose="020B0509030504030204" pitchFamily="49" charset="77"/>
              </a:rPr>
              <a:t>i</a:t>
            </a:r>
            <a:r>
              <a:rPr lang="en-US" sz="2400" dirty="0">
                <a:latin typeface="Lucida Sans Typewriter" panose="020B0509030504030204" pitchFamily="49" charset="77"/>
              </a:rPr>
              <a:t>)</a:t>
            </a:r>
          </a:p>
          <a:p>
            <a:pPr marL="0" indent="0">
              <a:buNone/>
              <a:defRPr/>
            </a:pPr>
            <a:r>
              <a:rPr lang="en-US" sz="2400" dirty="0">
                <a:latin typeface="Lucida Sans Typewriter" panose="020B0509030504030204" pitchFamily="49" charset="77"/>
              </a:rPr>
              <a:t>STORE(</a:t>
            </a:r>
            <a:r>
              <a:rPr lang="mr-IN" sz="2400" dirty="0" err="1">
                <a:latin typeface="Lucida Sans Typewriter" panose="020B0509030504030204" pitchFamily="49" charset="77"/>
              </a:rPr>
              <a:t>e</a:t>
            </a:r>
            <a:r>
              <a:rPr lang="mr-IN" sz="2400" dirty="0">
                <a:latin typeface="Lucida Sans Typewriter" panose="020B0509030504030204" pitchFamily="49" charset="77"/>
              </a:rPr>
              <a:t>, </a:t>
            </a:r>
            <a:r>
              <a:rPr lang="mr-IN" sz="2400" dirty="0" err="1">
                <a:latin typeface="Lucida Sans Typewriter" panose="020B0509030504030204" pitchFamily="49" charset="77"/>
              </a:rPr>
              <a:t>d</a:t>
            </a:r>
            <a:r>
              <a:rPr lang="en-US" sz="2400" dirty="0">
                <a:latin typeface="Lucida Sans Typewriter" panose="020B0509030504030204" pitchFamily="49" charset="77"/>
              </a:rPr>
              <a:t>)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174954" y="4598321"/>
            <a:ext cx="3290835" cy="73520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en-US" sz="2400" b="1" dirty="0"/>
              <a:t>Assembly Language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678212" y="3586944"/>
            <a:ext cx="4345224" cy="713750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en-US" sz="2400" dirty="0" err="1">
                <a:latin typeface="Lucida Sans Typewriter" panose="020B0509030504030204" pitchFamily="49" charset="77"/>
              </a:rPr>
              <a:t>arr</a:t>
            </a:r>
            <a:r>
              <a:rPr lang="en-US" sz="2400" dirty="0">
                <a:latin typeface="Lucida Sans Typewriter" panose="020B0509030504030204" pitchFamily="49" charset="77"/>
              </a:rPr>
              <a:t>[</a:t>
            </a:r>
            <a:r>
              <a:rPr lang="en-US" sz="2400" dirty="0" err="1">
                <a:latin typeface="Lucida Sans Typewriter" panose="020B0509030504030204" pitchFamily="49" charset="77"/>
              </a:rPr>
              <a:t>i</a:t>
            </a:r>
            <a:r>
              <a:rPr lang="en-US" sz="2400" dirty="0">
                <a:latin typeface="Lucida Sans Typewriter" panose="020B0509030504030204" pitchFamily="49" charset="77"/>
              </a:rPr>
              <a:t>] = </a:t>
            </a:r>
            <a:r>
              <a:rPr lang="en-US" sz="2400" dirty="0" err="1">
                <a:latin typeface="Lucida Sans Typewriter" panose="020B0509030504030204" pitchFamily="49" charset="77"/>
              </a:rPr>
              <a:t>arr</a:t>
            </a:r>
            <a:r>
              <a:rPr lang="en-US" sz="2400" dirty="0">
                <a:latin typeface="Lucida Sans Typewriter" panose="020B0509030504030204" pitchFamily="49" charset="77"/>
              </a:rPr>
              <a:t>[(i+1) % n];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061667" y="4598321"/>
            <a:ext cx="3290835" cy="73520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en-US" sz="2400" b="1" dirty="0"/>
              <a:t>High-level Language</a:t>
            </a:r>
          </a:p>
        </p:txBody>
      </p:sp>
    </p:spTree>
    <p:extLst>
      <p:ext uri="{BB962C8B-B14F-4D97-AF65-F5344CB8AC3E}">
        <p14:creationId xmlns:p14="http://schemas.microsoft.com/office/powerpoint/2010/main" val="4879692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Medium" pitchFamily="34" charset="0"/>
              </a:rPr>
              <a:t>Programming vs Proofs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174954" y="4598321"/>
            <a:ext cx="3290835" cy="112405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en-US" sz="2400" b="1" dirty="0"/>
              <a:t>Assembly Language</a:t>
            </a:r>
          </a:p>
          <a:p>
            <a:pPr marL="0" indent="0">
              <a:buFont typeface="Arial"/>
              <a:buNone/>
              <a:defRPr/>
            </a:pPr>
            <a:r>
              <a:rPr lang="en-US" sz="2400" b="1" dirty="0"/>
              <a:t>for Programs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5061666" y="1410019"/>
                <a:ext cx="3290835" cy="2890675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Franklin Gothic Medium"/>
                    <a:ea typeface="+mn-ea"/>
                    <a:cs typeface="Franklin Gothic Medium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Franklin Gothic Medium"/>
                    <a:ea typeface="+mn-ea"/>
                    <a:cs typeface="Franklin Gothic Medium"/>
                  </a:defRPr>
                </a:lvl2pPr>
                <a:lvl3pPr marL="9144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  <a:defRPr/>
                </a:pPr>
                <a:r>
                  <a:rPr lang="en-US" sz="2400" dirty="0"/>
                  <a:t>Given</a:t>
                </a:r>
              </a:p>
              <a:p>
                <a:pPr marL="0" indent="0">
                  <a:buFont typeface="Arial"/>
                  <a:buNone/>
                  <a:defRPr/>
                </a:pPr>
                <a:r>
                  <a:rPr lang="en-US" sz="2400" dirty="0"/>
                  <a:t>Given</a:t>
                </a:r>
              </a:p>
              <a:p>
                <a:pPr marL="0" indent="0">
                  <a:buNone/>
                  <a:defRPr/>
                </a:pPr>
                <a:r>
                  <a:rPr lang="en-US" sz="2400" dirty="0" err="1">
                    <a:latin typeface="Franklin Gothic Medium" charset="0"/>
                    <a:ea typeface="Franklin Gothic Medium" charset="0"/>
                    <a:cs typeface="Franklin Gothic Medium" charset="0"/>
                  </a:rPr>
                  <a:t>Elim</a:t>
                </a:r>
                <a:r>
                  <a:rPr lang="en-US" sz="24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 ∧: 1</a:t>
                </a:r>
              </a:p>
              <a:p>
                <a:pPr marL="0" indent="0">
                  <a:buNone/>
                  <a:defRPr/>
                </a:pPr>
                <a:r>
                  <a:rPr lang="en-US" sz="24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Double Negation: 4</a:t>
                </a:r>
              </a:p>
              <a:p>
                <a:pPr marL="0" indent="0">
                  <a:buNone/>
                  <a:defRPr/>
                </a:pPr>
                <a:r>
                  <a:rPr lang="en-US" sz="2400" dirty="0" err="1">
                    <a:latin typeface="Franklin Gothic Medium" charset="0"/>
                    <a:ea typeface="Franklin Gothic Medium" charset="0"/>
                    <a:cs typeface="Franklin Gothic Medium" charset="0"/>
                  </a:rPr>
                  <a:t>Elim</a:t>
                </a:r>
                <a:r>
                  <a:rPr lang="en-US" sz="2400" dirty="0">
                    <a:ea typeface="Franklin Gothic Medium" charset="0"/>
                    <a:cs typeface="Franklin Gothic Medium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  <a:ea typeface="Franklin Gothic Medium" charset="0"/>
                        <a:cs typeface="Franklin Gothic Medium" charset="0"/>
                      </a:rPr>
                      <m:t>∨</m:t>
                    </m:r>
                  </m:oMath>
                </a14:m>
                <a:r>
                  <a:rPr lang="en-US" sz="24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: 3, 5</a:t>
                </a:r>
              </a:p>
              <a:p>
                <a:pPr marL="0" indent="0">
                  <a:buNone/>
                  <a:defRPr/>
                </a:pPr>
                <a:r>
                  <a:rPr lang="en-US" sz="24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Modus Ponens: 2, 6</a:t>
                </a:r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1666" y="1410019"/>
                <a:ext cx="3290835" cy="2890675"/>
              </a:xfrm>
              <a:prstGeom prst="rect">
                <a:avLst/>
              </a:prstGeom>
              <a:blipFill>
                <a:blip r:embed="rId2"/>
                <a:stretch>
                  <a:fillRect l="-2692" t="-13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/>
          <p:cNvSpPr txBox="1">
            <a:spLocks/>
          </p:cNvSpPr>
          <p:nvPr/>
        </p:nvSpPr>
        <p:spPr>
          <a:xfrm>
            <a:off x="5061667" y="4598320"/>
            <a:ext cx="3290835" cy="112405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en-US" sz="2400" b="1" dirty="0"/>
              <a:t>Assembly Language</a:t>
            </a:r>
          </a:p>
          <a:p>
            <a:pPr marL="0" indent="0">
              <a:buFont typeface="Arial"/>
              <a:buNone/>
              <a:defRPr/>
            </a:pPr>
            <a:r>
              <a:rPr lang="en-US" sz="2400" b="1" dirty="0"/>
              <a:t>for Proofs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5FC1621-D24A-D048-8515-532F2BE4723B}"/>
              </a:ext>
            </a:extLst>
          </p:cNvPr>
          <p:cNvSpPr txBox="1">
            <a:spLocks/>
          </p:cNvSpPr>
          <p:nvPr/>
        </p:nvSpPr>
        <p:spPr>
          <a:xfrm>
            <a:off x="1174955" y="1410019"/>
            <a:ext cx="3290835" cy="289067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mr-IN" sz="2400" dirty="0" err="1">
                <a:latin typeface="Lucida Sans Typewriter" panose="020B0509030504030204" pitchFamily="49" charset="77"/>
              </a:rPr>
              <a:t>a</a:t>
            </a:r>
            <a:r>
              <a:rPr lang="mr-IN" sz="2400" dirty="0">
                <a:latin typeface="Lucida Sans Typewriter" panose="020B0509030504030204" pitchFamily="49" charset="77"/>
              </a:rPr>
              <a:t> </a:t>
            </a:r>
            <a:r>
              <a:rPr lang="en-US" sz="2400" dirty="0">
                <a:latin typeface="Lucida Sans Typewriter" panose="020B0509030504030204" pitchFamily="49" charset="77"/>
              </a:rPr>
              <a:t>:</a:t>
            </a:r>
            <a:r>
              <a:rPr lang="mr-IN" sz="2400" dirty="0">
                <a:latin typeface="Lucida Sans Typewriter" panose="020B0509030504030204" pitchFamily="49" charset="77"/>
              </a:rPr>
              <a:t>= </a:t>
            </a:r>
            <a:r>
              <a:rPr lang="en-US" sz="2400" dirty="0">
                <a:latin typeface="Lucida Sans Typewriter" panose="020B0509030504030204" pitchFamily="49" charset="77"/>
              </a:rPr>
              <a:t>ADD(</a:t>
            </a:r>
            <a:r>
              <a:rPr lang="mr-IN" sz="2400" dirty="0" err="1">
                <a:latin typeface="Lucida Sans Typewriter" panose="020B0509030504030204" pitchFamily="49" charset="77"/>
              </a:rPr>
              <a:t>i</a:t>
            </a:r>
            <a:r>
              <a:rPr lang="mr-IN" sz="2400" dirty="0">
                <a:latin typeface="Lucida Sans Typewriter" panose="020B0509030504030204" pitchFamily="49" charset="77"/>
              </a:rPr>
              <a:t>, 1</a:t>
            </a:r>
            <a:r>
              <a:rPr lang="en-US" sz="2400" dirty="0">
                <a:latin typeface="Lucida Sans Typewriter" panose="020B0509030504030204" pitchFamily="49" charset="77"/>
              </a:rPr>
              <a:t>)</a:t>
            </a:r>
          </a:p>
          <a:p>
            <a:pPr marL="0" indent="0">
              <a:buFont typeface="Arial"/>
              <a:buNone/>
              <a:defRPr/>
            </a:pPr>
            <a:r>
              <a:rPr lang="mr-IN" sz="2400" dirty="0" err="1">
                <a:latin typeface="Lucida Sans Typewriter" panose="020B0509030504030204" pitchFamily="49" charset="77"/>
              </a:rPr>
              <a:t>b</a:t>
            </a:r>
            <a:r>
              <a:rPr lang="mr-IN" sz="2400" dirty="0">
                <a:latin typeface="Lucida Sans Typewriter" panose="020B0509030504030204" pitchFamily="49" charset="77"/>
              </a:rPr>
              <a:t> </a:t>
            </a:r>
            <a:r>
              <a:rPr lang="en-US" sz="2400" dirty="0">
                <a:latin typeface="Lucida Sans Typewriter" panose="020B0509030504030204" pitchFamily="49" charset="77"/>
              </a:rPr>
              <a:t>:</a:t>
            </a:r>
            <a:r>
              <a:rPr lang="mr-IN" sz="2400" dirty="0">
                <a:latin typeface="Lucida Sans Typewriter" panose="020B0509030504030204" pitchFamily="49" charset="77"/>
              </a:rPr>
              <a:t>= </a:t>
            </a:r>
            <a:r>
              <a:rPr lang="en-US" sz="2400" dirty="0">
                <a:latin typeface="Lucida Sans Typewriter" panose="020B0509030504030204" pitchFamily="49" charset="77"/>
              </a:rPr>
              <a:t>MOD(</a:t>
            </a:r>
            <a:r>
              <a:rPr lang="mr-IN" sz="2400" dirty="0" err="1">
                <a:latin typeface="Lucida Sans Typewriter" panose="020B0509030504030204" pitchFamily="49" charset="77"/>
              </a:rPr>
              <a:t>a</a:t>
            </a:r>
            <a:r>
              <a:rPr lang="en-US" sz="2400" dirty="0">
                <a:latin typeface="Lucida Sans Typewriter" panose="020B0509030504030204" pitchFamily="49" charset="77"/>
              </a:rPr>
              <a:t>, </a:t>
            </a:r>
            <a:r>
              <a:rPr lang="mr-IN" sz="2400" dirty="0" err="1">
                <a:latin typeface="Lucida Sans Typewriter" panose="020B0509030504030204" pitchFamily="49" charset="77"/>
              </a:rPr>
              <a:t>n</a:t>
            </a:r>
            <a:r>
              <a:rPr lang="en-US" sz="2400" dirty="0">
                <a:latin typeface="Lucida Sans Typewriter" panose="020B0509030504030204" pitchFamily="49" charset="77"/>
              </a:rPr>
              <a:t>)</a:t>
            </a:r>
          </a:p>
          <a:p>
            <a:pPr marL="0" indent="0">
              <a:buFont typeface="Arial"/>
              <a:buNone/>
              <a:defRPr/>
            </a:pPr>
            <a:r>
              <a:rPr lang="mr-IN" sz="2400" dirty="0" err="1">
                <a:latin typeface="Lucida Sans Typewriter" panose="020B0509030504030204" pitchFamily="49" charset="77"/>
              </a:rPr>
              <a:t>c</a:t>
            </a:r>
            <a:r>
              <a:rPr lang="mr-IN" sz="2400" dirty="0">
                <a:latin typeface="Lucida Sans Typewriter" panose="020B0509030504030204" pitchFamily="49" charset="77"/>
              </a:rPr>
              <a:t> </a:t>
            </a:r>
            <a:r>
              <a:rPr lang="en-US" sz="2400" dirty="0">
                <a:latin typeface="Lucida Sans Typewriter" panose="020B0509030504030204" pitchFamily="49" charset="77"/>
              </a:rPr>
              <a:t>:</a:t>
            </a:r>
            <a:r>
              <a:rPr lang="mr-IN" sz="2400" dirty="0">
                <a:latin typeface="Lucida Sans Typewriter" panose="020B0509030504030204" pitchFamily="49" charset="77"/>
              </a:rPr>
              <a:t>= </a:t>
            </a:r>
            <a:r>
              <a:rPr lang="en-US" sz="2400" dirty="0">
                <a:latin typeface="Lucida Sans Typewriter" panose="020B0509030504030204" pitchFamily="49" charset="77"/>
              </a:rPr>
              <a:t>ADD(</a:t>
            </a:r>
            <a:r>
              <a:rPr lang="mr-IN" sz="2400" dirty="0" err="1">
                <a:latin typeface="Lucida Sans Typewriter" panose="020B0509030504030204" pitchFamily="49" charset="77"/>
              </a:rPr>
              <a:t>arr</a:t>
            </a:r>
            <a:r>
              <a:rPr lang="mr-IN" sz="2400" dirty="0">
                <a:latin typeface="Lucida Sans Typewriter" panose="020B0509030504030204" pitchFamily="49" charset="77"/>
              </a:rPr>
              <a:t>, </a:t>
            </a:r>
            <a:r>
              <a:rPr lang="mr-IN" sz="2400" dirty="0" err="1">
                <a:latin typeface="Lucida Sans Typewriter" panose="020B0509030504030204" pitchFamily="49" charset="77"/>
              </a:rPr>
              <a:t>b</a:t>
            </a:r>
            <a:r>
              <a:rPr lang="en-US" sz="2400" dirty="0">
                <a:latin typeface="Lucida Sans Typewriter" panose="020B0509030504030204" pitchFamily="49" charset="77"/>
              </a:rPr>
              <a:t>)</a:t>
            </a:r>
          </a:p>
          <a:p>
            <a:pPr marL="0" indent="0">
              <a:buFont typeface="Arial"/>
              <a:buNone/>
              <a:defRPr/>
            </a:pPr>
            <a:r>
              <a:rPr lang="mr-IN" sz="2400" dirty="0" err="1">
                <a:latin typeface="Lucida Sans Typewriter" panose="020B0509030504030204" pitchFamily="49" charset="77"/>
              </a:rPr>
              <a:t>d</a:t>
            </a:r>
            <a:r>
              <a:rPr lang="mr-IN" sz="2400" dirty="0">
                <a:latin typeface="Lucida Sans Typewriter" panose="020B0509030504030204" pitchFamily="49" charset="77"/>
              </a:rPr>
              <a:t> </a:t>
            </a:r>
            <a:r>
              <a:rPr lang="en-US" sz="2400" dirty="0">
                <a:latin typeface="Lucida Sans Typewriter" panose="020B0509030504030204" pitchFamily="49" charset="77"/>
              </a:rPr>
              <a:t>:</a:t>
            </a:r>
            <a:r>
              <a:rPr lang="mr-IN" sz="2400" dirty="0">
                <a:latin typeface="Lucida Sans Typewriter" panose="020B0509030504030204" pitchFamily="49" charset="77"/>
              </a:rPr>
              <a:t>= </a:t>
            </a:r>
            <a:r>
              <a:rPr lang="en-US" sz="2400" dirty="0">
                <a:latin typeface="Lucida Sans Typewriter" panose="020B0509030504030204" pitchFamily="49" charset="77"/>
              </a:rPr>
              <a:t>LOAD(</a:t>
            </a:r>
            <a:r>
              <a:rPr lang="mr-IN" sz="2400" dirty="0" err="1">
                <a:latin typeface="Lucida Sans Typewriter" panose="020B0509030504030204" pitchFamily="49" charset="77"/>
              </a:rPr>
              <a:t>c</a:t>
            </a:r>
            <a:r>
              <a:rPr lang="en-US" sz="2400" dirty="0">
                <a:latin typeface="Lucida Sans Typewriter" panose="020B0509030504030204" pitchFamily="49" charset="77"/>
              </a:rPr>
              <a:t>)</a:t>
            </a:r>
          </a:p>
          <a:p>
            <a:pPr marL="0" indent="0">
              <a:buFont typeface="Arial"/>
              <a:buNone/>
              <a:defRPr/>
            </a:pPr>
            <a:r>
              <a:rPr lang="mr-IN" sz="2400" dirty="0" err="1">
                <a:latin typeface="Lucida Sans Typewriter" panose="020B0509030504030204" pitchFamily="49" charset="77"/>
              </a:rPr>
              <a:t>e</a:t>
            </a:r>
            <a:r>
              <a:rPr lang="mr-IN" sz="2400" dirty="0">
                <a:latin typeface="Lucida Sans Typewriter" panose="020B0509030504030204" pitchFamily="49" charset="77"/>
              </a:rPr>
              <a:t> </a:t>
            </a:r>
            <a:r>
              <a:rPr lang="en-US" sz="2400" dirty="0">
                <a:latin typeface="Lucida Sans Typewriter" panose="020B0509030504030204" pitchFamily="49" charset="77"/>
              </a:rPr>
              <a:t>:</a:t>
            </a:r>
            <a:r>
              <a:rPr lang="mr-IN" sz="2400" dirty="0">
                <a:latin typeface="Lucida Sans Typewriter" panose="020B0509030504030204" pitchFamily="49" charset="77"/>
              </a:rPr>
              <a:t>= </a:t>
            </a:r>
            <a:r>
              <a:rPr lang="en-US" sz="2400" dirty="0">
                <a:latin typeface="Lucida Sans Typewriter" panose="020B0509030504030204" pitchFamily="49" charset="77"/>
              </a:rPr>
              <a:t>ADD(</a:t>
            </a:r>
            <a:r>
              <a:rPr lang="mr-IN" sz="2400" dirty="0" err="1">
                <a:latin typeface="Lucida Sans Typewriter" panose="020B0509030504030204" pitchFamily="49" charset="77"/>
              </a:rPr>
              <a:t>arr</a:t>
            </a:r>
            <a:r>
              <a:rPr lang="mr-IN" sz="2400" dirty="0">
                <a:latin typeface="Lucida Sans Typewriter" panose="020B0509030504030204" pitchFamily="49" charset="77"/>
              </a:rPr>
              <a:t>, </a:t>
            </a:r>
            <a:r>
              <a:rPr lang="mr-IN" sz="2400" dirty="0" err="1">
                <a:latin typeface="Lucida Sans Typewriter" panose="020B0509030504030204" pitchFamily="49" charset="77"/>
              </a:rPr>
              <a:t>i</a:t>
            </a:r>
            <a:r>
              <a:rPr lang="en-US" sz="2400" dirty="0">
                <a:latin typeface="Lucida Sans Typewriter" panose="020B0509030504030204" pitchFamily="49" charset="77"/>
              </a:rPr>
              <a:t>)</a:t>
            </a:r>
          </a:p>
          <a:p>
            <a:pPr marL="0" indent="0">
              <a:buFont typeface="Arial"/>
              <a:buNone/>
              <a:defRPr/>
            </a:pPr>
            <a:r>
              <a:rPr lang="en-US" sz="2400" dirty="0">
                <a:latin typeface="Lucida Sans Typewriter" panose="020B0509030504030204" pitchFamily="49" charset="77"/>
              </a:rPr>
              <a:t>STORE(</a:t>
            </a:r>
            <a:r>
              <a:rPr lang="mr-IN" sz="2400" dirty="0" err="1">
                <a:latin typeface="Lucida Sans Typewriter" panose="020B0509030504030204" pitchFamily="49" charset="77"/>
              </a:rPr>
              <a:t>e</a:t>
            </a:r>
            <a:r>
              <a:rPr lang="mr-IN" sz="2400" dirty="0">
                <a:latin typeface="Lucida Sans Typewriter" panose="020B0509030504030204" pitchFamily="49" charset="77"/>
              </a:rPr>
              <a:t>, </a:t>
            </a:r>
            <a:r>
              <a:rPr lang="mr-IN" sz="2400" dirty="0" err="1">
                <a:latin typeface="Lucida Sans Typewriter" panose="020B0509030504030204" pitchFamily="49" charset="77"/>
              </a:rPr>
              <a:t>d</a:t>
            </a:r>
            <a:r>
              <a:rPr lang="en-US" sz="2400" dirty="0">
                <a:latin typeface="Lucida Sans Typewriter" panose="020B0509030504030204" pitchFamily="49" charset="7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198760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Medium" pitchFamily="34" charset="0"/>
              </a:rPr>
              <a:t>Proofs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207422" y="4617985"/>
            <a:ext cx="3290835" cy="112405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en-US" sz="2400" b="1" dirty="0"/>
              <a:t>Assembly Language</a:t>
            </a:r>
          </a:p>
          <a:p>
            <a:pPr marL="0" indent="0">
              <a:buFont typeface="Arial"/>
              <a:buNone/>
              <a:defRPr/>
            </a:pPr>
            <a:r>
              <a:rPr lang="en-US" sz="2400" b="1" dirty="0"/>
              <a:t>for Proofs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061666" y="2390327"/>
            <a:ext cx="3290835" cy="168422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  <a:defRPr/>
            </a:pPr>
            <a:r>
              <a:rPr lang="en-US" sz="2400" b="1"/>
              <a:t>what </a:t>
            </a:r>
            <a:r>
              <a:rPr lang="en-US" sz="2400" b="1" dirty="0"/>
              <a:t>is the “Java”</a:t>
            </a:r>
          </a:p>
          <a:p>
            <a:pPr marL="0" indent="0" algn="ctr">
              <a:buFont typeface="Arial"/>
              <a:buNone/>
              <a:defRPr/>
            </a:pPr>
            <a:r>
              <a:rPr lang="en-US" sz="2400" b="1" dirty="0"/>
              <a:t>for proofs?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061667" y="4598321"/>
            <a:ext cx="3290835" cy="101589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en-US" sz="2400" b="1" dirty="0"/>
              <a:t>High-level Language</a:t>
            </a:r>
          </a:p>
          <a:p>
            <a:pPr marL="0" indent="0">
              <a:buFont typeface="Arial"/>
              <a:buNone/>
              <a:defRPr/>
            </a:pPr>
            <a:r>
              <a:rPr lang="en-US" sz="2400" b="1" dirty="0"/>
              <a:t>for Proofs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05312752-9A61-384D-B29E-2CF52408876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07421" y="1429684"/>
                <a:ext cx="3290835" cy="2890675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Franklin Gothic Medium"/>
                    <a:ea typeface="+mn-ea"/>
                    <a:cs typeface="Franklin Gothic Medium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Franklin Gothic Medium"/>
                    <a:ea typeface="+mn-ea"/>
                    <a:cs typeface="Franklin Gothic Medium"/>
                  </a:defRPr>
                </a:lvl2pPr>
                <a:lvl3pPr marL="9144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  <a:defRPr/>
                </a:pPr>
                <a:r>
                  <a:rPr lang="en-US" sz="2400" dirty="0"/>
                  <a:t>Given</a:t>
                </a:r>
              </a:p>
              <a:p>
                <a:pPr marL="0" indent="0">
                  <a:buFont typeface="Arial"/>
                  <a:buNone/>
                  <a:defRPr/>
                </a:pPr>
                <a:r>
                  <a:rPr lang="en-US" sz="2400" dirty="0"/>
                  <a:t>Given</a:t>
                </a:r>
              </a:p>
              <a:p>
                <a:pPr marL="0" indent="0">
                  <a:buNone/>
                  <a:defRPr/>
                </a:pPr>
                <a:r>
                  <a:rPr lang="en-US" sz="24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∧ </a:t>
                </a:r>
                <a:r>
                  <a:rPr lang="en-US" sz="2400" dirty="0" err="1">
                    <a:latin typeface="Franklin Gothic Medium" charset="0"/>
                    <a:ea typeface="Franklin Gothic Medium" charset="0"/>
                    <a:cs typeface="Franklin Gothic Medium" charset="0"/>
                  </a:rPr>
                  <a:t>Elim</a:t>
                </a:r>
                <a:r>
                  <a:rPr lang="en-US" sz="24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: 1</a:t>
                </a:r>
              </a:p>
              <a:p>
                <a:pPr marL="0" indent="0">
                  <a:buNone/>
                  <a:defRPr/>
                </a:pPr>
                <a:r>
                  <a:rPr lang="en-US" sz="24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Double Negation: 4</a:t>
                </a:r>
              </a:p>
              <a:p>
                <a:pPr marL="0" indent="0">
                  <a:buNone/>
                  <a:defRPr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  <a:ea typeface="Franklin Gothic Medium" charset="0"/>
                        <a:cs typeface="Franklin Gothic Medium" charset="0"/>
                      </a:rPr>
                      <m:t>∨</m:t>
                    </m:r>
                  </m:oMath>
                </a14:m>
                <a:r>
                  <a:rPr lang="en-US" sz="24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 </a:t>
                </a:r>
                <a:r>
                  <a:rPr lang="en-US" sz="2400" dirty="0" err="1">
                    <a:latin typeface="Franklin Gothic Medium" charset="0"/>
                    <a:ea typeface="Franklin Gothic Medium" charset="0"/>
                    <a:cs typeface="Franklin Gothic Medium" charset="0"/>
                  </a:rPr>
                  <a:t>Elim</a:t>
                </a:r>
                <a:r>
                  <a:rPr lang="en-US" sz="24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: 3, 5</a:t>
                </a:r>
              </a:p>
              <a:p>
                <a:pPr marL="0" indent="0">
                  <a:buNone/>
                  <a:defRPr/>
                </a:pPr>
                <a:r>
                  <a:rPr lang="en-US" sz="24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MP: 2, 6</a:t>
                </a:r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05312752-9A61-384D-B29E-2CF5240887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7421" y="1429684"/>
                <a:ext cx="3290835" cy="2890675"/>
              </a:xfrm>
              <a:prstGeom prst="rect">
                <a:avLst/>
              </a:prstGeom>
              <a:blipFill>
                <a:blip r:embed="rId2"/>
                <a:stretch>
                  <a:fillRect l="-2692" t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08117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Medium" pitchFamily="34" charset="0"/>
              </a:rPr>
              <a:t>Proofs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1207421" y="1429684"/>
                <a:ext cx="3290835" cy="2890675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Franklin Gothic Medium"/>
                    <a:ea typeface="+mn-ea"/>
                    <a:cs typeface="Franklin Gothic Medium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Franklin Gothic Medium"/>
                    <a:ea typeface="+mn-ea"/>
                    <a:cs typeface="Franklin Gothic Medium"/>
                  </a:defRPr>
                </a:lvl2pPr>
                <a:lvl3pPr marL="9144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  <a:defRPr/>
                </a:pPr>
                <a:r>
                  <a:rPr lang="en-US" sz="2400" dirty="0"/>
                  <a:t>Given</a:t>
                </a:r>
              </a:p>
              <a:p>
                <a:pPr marL="0" indent="0">
                  <a:buFont typeface="Arial"/>
                  <a:buNone/>
                  <a:defRPr/>
                </a:pPr>
                <a:r>
                  <a:rPr lang="en-US" sz="2400" dirty="0"/>
                  <a:t>Given</a:t>
                </a:r>
              </a:p>
              <a:p>
                <a:pPr marL="0" indent="0">
                  <a:buNone/>
                  <a:defRPr/>
                </a:pPr>
                <a:r>
                  <a:rPr lang="en-US" sz="24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∧ </a:t>
                </a:r>
                <a:r>
                  <a:rPr lang="en-US" sz="2400" dirty="0" err="1">
                    <a:latin typeface="Franklin Gothic Medium" charset="0"/>
                    <a:ea typeface="Franklin Gothic Medium" charset="0"/>
                    <a:cs typeface="Franklin Gothic Medium" charset="0"/>
                  </a:rPr>
                  <a:t>Elim</a:t>
                </a:r>
                <a:r>
                  <a:rPr lang="en-US" sz="24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: 1</a:t>
                </a:r>
              </a:p>
              <a:p>
                <a:pPr marL="0" indent="0">
                  <a:buNone/>
                  <a:defRPr/>
                </a:pPr>
                <a:r>
                  <a:rPr lang="en-US" sz="24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Double Negation: 4</a:t>
                </a:r>
              </a:p>
              <a:p>
                <a:pPr marL="0" indent="0">
                  <a:buNone/>
                  <a:defRPr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  <a:ea typeface="Franklin Gothic Medium" charset="0"/>
                        <a:cs typeface="Franklin Gothic Medium" charset="0"/>
                      </a:rPr>
                      <m:t>∨</m:t>
                    </m:r>
                  </m:oMath>
                </a14:m>
                <a:r>
                  <a:rPr lang="en-US" sz="24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 </a:t>
                </a:r>
                <a:r>
                  <a:rPr lang="en-US" sz="2400" dirty="0" err="1">
                    <a:latin typeface="Franklin Gothic Medium" charset="0"/>
                    <a:ea typeface="Franklin Gothic Medium" charset="0"/>
                    <a:cs typeface="Franklin Gothic Medium" charset="0"/>
                  </a:rPr>
                  <a:t>Elim</a:t>
                </a:r>
                <a:r>
                  <a:rPr lang="en-US" sz="24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: 3, 5</a:t>
                </a:r>
              </a:p>
              <a:p>
                <a:pPr marL="0" indent="0">
                  <a:buNone/>
                  <a:defRPr/>
                </a:pPr>
                <a:r>
                  <a:rPr lang="en-US" sz="24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MP: 2, 6</a:t>
                </a:r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7421" y="1429684"/>
                <a:ext cx="3290835" cy="2890675"/>
              </a:xfrm>
              <a:prstGeom prst="rect">
                <a:avLst/>
              </a:prstGeom>
              <a:blipFill rotWithShape="0">
                <a:blip r:embed="rId2"/>
                <a:stretch>
                  <a:fillRect l="-2778" t="-1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/>
          <p:cNvSpPr txBox="1">
            <a:spLocks/>
          </p:cNvSpPr>
          <p:nvPr/>
        </p:nvSpPr>
        <p:spPr>
          <a:xfrm>
            <a:off x="1207422" y="4617985"/>
            <a:ext cx="3290835" cy="112405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en-US" sz="2400" b="1" dirty="0"/>
              <a:t>Assembly Language</a:t>
            </a:r>
          </a:p>
          <a:p>
            <a:pPr marL="0" indent="0">
              <a:buFont typeface="Arial"/>
              <a:buNone/>
              <a:defRPr/>
            </a:pPr>
            <a:r>
              <a:rPr lang="en-US" sz="2400" b="1" dirty="0"/>
              <a:t>for Proofs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061666" y="2606636"/>
            <a:ext cx="3290835" cy="106079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  <a:defRPr/>
            </a:pPr>
            <a:r>
              <a:rPr lang="en-US" sz="2400" b="1" dirty="0"/>
              <a:t>English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061667" y="4598321"/>
            <a:ext cx="3290835" cy="101589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en-US" sz="2400" b="1" dirty="0"/>
              <a:t>High-level Language</a:t>
            </a:r>
          </a:p>
          <a:p>
            <a:pPr marL="0" indent="0">
              <a:buFont typeface="Arial"/>
              <a:buNone/>
              <a:defRPr/>
            </a:pPr>
            <a:r>
              <a:rPr lang="en-US" sz="2400" b="1" dirty="0"/>
              <a:t>for Proofs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6E24022-D31A-D043-81E8-8FEF24D17D3C}"/>
              </a:ext>
            </a:extLst>
          </p:cNvPr>
          <p:cNvSpPr txBox="1">
            <a:spLocks/>
          </p:cNvSpPr>
          <p:nvPr/>
        </p:nvSpPr>
        <p:spPr>
          <a:xfrm>
            <a:off x="7080570" y="2606636"/>
            <a:ext cx="404447" cy="106079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  <a:defRPr/>
            </a:pPr>
            <a:r>
              <a:rPr lang="en-US" sz="2400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982422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Medium" pitchFamily="34" charset="0"/>
              </a:rPr>
              <a:t>Proofs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1207421" y="1429684"/>
                <a:ext cx="3290835" cy="2890675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Franklin Gothic Medium"/>
                    <a:ea typeface="+mn-ea"/>
                    <a:cs typeface="Franklin Gothic Medium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Franklin Gothic Medium"/>
                    <a:ea typeface="+mn-ea"/>
                    <a:cs typeface="Franklin Gothic Medium"/>
                  </a:defRPr>
                </a:lvl2pPr>
                <a:lvl3pPr marL="9144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  <a:defRPr/>
                </a:pPr>
                <a:r>
                  <a:rPr lang="en-US" sz="2400" dirty="0"/>
                  <a:t>Given</a:t>
                </a:r>
              </a:p>
              <a:p>
                <a:pPr marL="0" indent="0">
                  <a:buFont typeface="Arial"/>
                  <a:buNone/>
                  <a:defRPr/>
                </a:pPr>
                <a:r>
                  <a:rPr lang="en-US" sz="2400" dirty="0"/>
                  <a:t>Given</a:t>
                </a:r>
              </a:p>
              <a:p>
                <a:pPr marL="0" indent="0">
                  <a:buNone/>
                  <a:defRPr/>
                </a:pPr>
                <a:r>
                  <a:rPr lang="en-US" sz="24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∧ </a:t>
                </a:r>
                <a:r>
                  <a:rPr lang="en-US" sz="2400" dirty="0" err="1">
                    <a:latin typeface="Franklin Gothic Medium" charset="0"/>
                    <a:ea typeface="Franklin Gothic Medium" charset="0"/>
                    <a:cs typeface="Franklin Gothic Medium" charset="0"/>
                  </a:rPr>
                  <a:t>Elim</a:t>
                </a:r>
                <a:r>
                  <a:rPr lang="en-US" sz="24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: 1</a:t>
                </a:r>
              </a:p>
              <a:p>
                <a:pPr marL="0" indent="0">
                  <a:buNone/>
                  <a:defRPr/>
                </a:pPr>
                <a:r>
                  <a:rPr lang="en-US" sz="24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Double Negation: 4</a:t>
                </a:r>
              </a:p>
              <a:p>
                <a:pPr marL="0" indent="0">
                  <a:buNone/>
                  <a:defRPr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  <a:ea typeface="Franklin Gothic Medium" charset="0"/>
                        <a:cs typeface="Franklin Gothic Medium" charset="0"/>
                      </a:rPr>
                      <m:t>∨</m:t>
                    </m:r>
                  </m:oMath>
                </a14:m>
                <a:r>
                  <a:rPr lang="en-US" sz="24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 </a:t>
                </a:r>
                <a:r>
                  <a:rPr lang="en-US" sz="2400" dirty="0" err="1">
                    <a:latin typeface="Franklin Gothic Medium" charset="0"/>
                    <a:ea typeface="Franklin Gothic Medium" charset="0"/>
                    <a:cs typeface="Franklin Gothic Medium" charset="0"/>
                  </a:rPr>
                  <a:t>Elim</a:t>
                </a:r>
                <a:r>
                  <a:rPr lang="en-US" sz="24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: 3, 5</a:t>
                </a:r>
              </a:p>
              <a:p>
                <a:pPr marL="0" indent="0">
                  <a:buNone/>
                  <a:defRPr/>
                </a:pPr>
                <a:r>
                  <a:rPr lang="en-US" sz="24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MP: 2, 6</a:t>
                </a:r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7421" y="1429684"/>
                <a:ext cx="3290835" cy="2890675"/>
              </a:xfrm>
              <a:prstGeom prst="rect">
                <a:avLst/>
              </a:prstGeom>
              <a:blipFill rotWithShape="0">
                <a:blip r:embed="rId3"/>
                <a:stretch>
                  <a:fillRect l="-2778" t="-1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/>
          <p:cNvSpPr txBox="1">
            <a:spLocks/>
          </p:cNvSpPr>
          <p:nvPr/>
        </p:nvSpPr>
        <p:spPr>
          <a:xfrm>
            <a:off x="1207422" y="4617985"/>
            <a:ext cx="3290835" cy="112405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en-US" sz="2400" b="1" dirty="0"/>
              <a:t>Assembly Language</a:t>
            </a:r>
          </a:p>
          <a:p>
            <a:pPr marL="0" indent="0">
              <a:buFont typeface="Arial"/>
              <a:buNone/>
              <a:defRPr/>
            </a:pPr>
            <a:r>
              <a:rPr lang="en-US" sz="2400" b="1" dirty="0"/>
              <a:t>for Proofs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061666" y="2606636"/>
            <a:ext cx="3290835" cy="106079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  <a:defRPr/>
            </a:pPr>
            <a:r>
              <a:rPr lang="en-US" sz="2400" b="1" dirty="0">
                <a:solidFill>
                  <a:srgbClr val="7030A0"/>
                </a:solidFill>
              </a:rPr>
              <a:t>Math</a:t>
            </a:r>
            <a:r>
              <a:rPr lang="en-US" sz="2400" b="1" dirty="0"/>
              <a:t> English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061667" y="4598321"/>
            <a:ext cx="3290835" cy="101589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en-US" sz="2400" b="1" dirty="0"/>
              <a:t>High-level Language</a:t>
            </a:r>
          </a:p>
          <a:p>
            <a:pPr marL="0" indent="0">
              <a:buFont typeface="Arial"/>
              <a:buNone/>
              <a:defRPr/>
            </a:pPr>
            <a:r>
              <a:rPr lang="en-US" sz="2400" b="1" dirty="0"/>
              <a:t>for Proofs</a:t>
            </a:r>
          </a:p>
        </p:txBody>
      </p:sp>
    </p:spTree>
    <p:extLst>
      <p:ext uri="{BB962C8B-B14F-4D97-AF65-F5344CB8AC3E}">
        <p14:creationId xmlns:p14="http://schemas.microsoft.com/office/powerpoint/2010/main" val="23075795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Medium" pitchFamily="34" charset="0"/>
              </a:rPr>
              <a:t>Proofs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9004"/>
            <a:ext cx="8229600" cy="51408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dirty="0">
                <a:ea typeface="+mn-ea"/>
              </a:rPr>
              <a:t>Formal proofs follow simple well-defined rules and should be easy for a machine to check</a:t>
            </a:r>
          </a:p>
          <a:p>
            <a:pPr lvl="1">
              <a:defRPr/>
            </a:pPr>
            <a:r>
              <a:rPr lang="en-US" sz="2400" dirty="0">
                <a:ea typeface="+mn-ea"/>
              </a:rPr>
              <a:t>as assembly language is easy for a machine to execute</a:t>
            </a:r>
          </a:p>
          <a:p>
            <a:pPr lvl="1">
              <a:defRPr/>
            </a:pPr>
            <a:endParaRPr lang="en-US" sz="2400" dirty="0">
              <a:ea typeface="+mn-ea"/>
            </a:endParaRPr>
          </a:p>
          <a:p>
            <a:pPr>
              <a:defRPr/>
            </a:pPr>
            <a:r>
              <a:rPr lang="en-US" sz="2800" dirty="0">
                <a:ea typeface="+mn-ea"/>
              </a:rPr>
              <a:t>English proofs correspond to those rules but are designed to be easier for humans to read</a:t>
            </a:r>
          </a:p>
          <a:p>
            <a:pPr lvl="1">
              <a:defRPr/>
            </a:pPr>
            <a:r>
              <a:rPr lang="en-US" sz="2400" dirty="0"/>
              <a:t>also e</a:t>
            </a:r>
            <a:r>
              <a:rPr lang="en-US" sz="2400" dirty="0">
                <a:ea typeface="+mn-ea"/>
              </a:rPr>
              <a:t>asy to check with practice</a:t>
            </a:r>
          </a:p>
          <a:p>
            <a:pPr lvl="2">
              <a:defRPr/>
            </a:pPr>
            <a:r>
              <a:rPr lang="en-US" sz="2000" dirty="0"/>
              <a:t>(almost all actual math and theory CS is done this way)</a:t>
            </a:r>
            <a:endParaRPr lang="en-US" sz="2000" dirty="0">
              <a:ea typeface="+mn-ea"/>
            </a:endParaRPr>
          </a:p>
          <a:p>
            <a:pPr lvl="1">
              <a:defRPr/>
            </a:pPr>
            <a:r>
              <a:rPr lang="en-US" sz="2400" dirty="0">
                <a:ea typeface="+mn-ea"/>
              </a:rPr>
              <a:t>English proof is correct if the </a:t>
            </a:r>
            <a:r>
              <a:rPr lang="en-US" sz="2400" u="sng" dirty="0">
                <a:ea typeface="+mn-ea"/>
              </a:rPr>
              <a:t>reader</a:t>
            </a:r>
            <a:r>
              <a:rPr lang="en-US" sz="2400" dirty="0">
                <a:ea typeface="+mn-ea"/>
              </a:rPr>
              <a:t> believes they could translate it into a formal proof</a:t>
            </a:r>
          </a:p>
          <a:p>
            <a:pPr lvl="2">
              <a:defRPr/>
            </a:pPr>
            <a:r>
              <a:rPr lang="en-US" sz="2000" dirty="0"/>
              <a:t>(the reader is the “compiler” for English proofs)</a:t>
            </a:r>
            <a:endParaRPr lang="en-US" sz="2000" dirty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080011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Franklin Gothic Medium" pitchFamily="34" charset="0"/>
              </a:rPr>
              <a:t>Last class: Even and Odd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8229600" cy="5148846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endParaRPr lang="en-US" sz="2800" dirty="0">
              <a:latin typeface="Calibri" charset="0"/>
              <a:sym typeface="Symbol" charset="0"/>
            </a:endParaRPr>
          </a:p>
          <a:p>
            <a:pPr marL="0" indent="0">
              <a:buNone/>
            </a:pPr>
            <a:r>
              <a:rPr lang="en-US" sz="2800" dirty="0">
                <a:latin typeface="Franklin Gothic Medium" pitchFamily="34" charset="0"/>
                <a:sym typeface="Symbol" charset="0"/>
              </a:rPr>
              <a:t>Prove: </a:t>
            </a:r>
            <a:r>
              <a:rPr lang="ja-JP" altLang="en-US" sz="2800" dirty="0">
                <a:latin typeface="Franklin Gothic Medium" pitchFamily="34" charset="0"/>
                <a:sym typeface="Symbol" charset="0"/>
              </a:rPr>
              <a:t>“</a:t>
            </a:r>
            <a:r>
              <a:rPr lang="en-US" sz="2800" dirty="0">
                <a:latin typeface="Franklin Gothic Medium" pitchFamily="34" charset="0"/>
                <a:sym typeface="Symbol" charset="0"/>
              </a:rPr>
              <a:t>The square of every even number is even.</a:t>
            </a:r>
            <a:r>
              <a:rPr lang="ja-JP" altLang="en-US" sz="2800" dirty="0">
                <a:latin typeface="Franklin Gothic Medium" pitchFamily="34" charset="0"/>
                <a:sym typeface="Symbol" charset="0"/>
              </a:rPr>
              <a:t>”</a:t>
            </a:r>
            <a:endParaRPr lang="en-US" sz="2800" dirty="0">
              <a:latin typeface="Franklin Gothic Medium" pitchFamily="34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r>
              <a:rPr lang="en-US" sz="2800" dirty="0">
                <a:latin typeface="Franklin Gothic Medium" pitchFamily="34" charset="0"/>
                <a:sym typeface="Symbol" charset="0"/>
              </a:rPr>
              <a:t>      Formal proof of:  </a:t>
            </a:r>
            <a:r>
              <a:rPr lang="en-US" sz="2800" dirty="0">
                <a:solidFill>
                  <a:srgbClr val="C00000"/>
                </a:solidFill>
                <a:latin typeface="Calibri" charset="0"/>
                <a:sym typeface="Symbol" charset="0"/>
              </a:rPr>
              <a:t>x (Even(x)  Even(x</a:t>
            </a:r>
            <a:r>
              <a:rPr lang="en-US" sz="2800" baseline="30000" dirty="0">
                <a:solidFill>
                  <a:srgbClr val="C00000"/>
                </a:solidFill>
                <a:latin typeface="Calibri" charset="0"/>
                <a:sym typeface="Symbol" charset="0"/>
              </a:rPr>
              <a:t>2</a:t>
            </a:r>
            <a:r>
              <a:rPr lang="en-US" sz="2800" dirty="0">
                <a:solidFill>
                  <a:srgbClr val="C00000"/>
                </a:solidFill>
                <a:latin typeface="Calibri" charset="0"/>
                <a:sym typeface="Symbol" charset="0"/>
              </a:rPr>
              <a:t>))</a:t>
            </a:r>
          </a:p>
          <a:p>
            <a:pPr marL="0" indent="0">
              <a:buFont typeface="Arial" charset="0"/>
              <a:buNone/>
            </a:pPr>
            <a:endParaRPr lang="en-US" dirty="0">
              <a:latin typeface="Calibri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endParaRPr lang="en-US" dirty="0">
              <a:latin typeface="Calibri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1072444" y="3027926"/>
                <a:ext cx="7842956" cy="34163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>
                    <a:latin typeface="Franklin Gothic Medium" panose="020B0603020102020204" pitchFamily="34" charset="0"/>
                  </a:rPr>
                  <a:t> Let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a</a:t>
                </a:r>
                <a:r>
                  <a:rPr lang="en-US" sz="2400" dirty="0">
                    <a:latin typeface="Franklin Gothic Medium" panose="020B0603020102020204" pitchFamily="34" charset="0"/>
                  </a:rPr>
                  <a:t> be an arbitrary integer</a:t>
                </a:r>
              </a:p>
              <a:p>
                <a:pPr lvl="2"/>
                <a:r>
                  <a:rPr lang="en-US" sz="2400" dirty="0">
                    <a:latin typeface="Franklin Gothic Medium" panose="020B0603020102020204" pitchFamily="34" charset="0"/>
                  </a:rPr>
                  <a:t>2.1   </a:t>
                </a:r>
                <a:r>
                  <a:rPr lang="en-US" sz="2400" dirty="0">
                    <a:solidFill>
                      <a:srgbClr val="C00000"/>
                    </a:solidFill>
                  </a:rPr>
                  <a:t>Even(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a</a:t>
                </a:r>
                <a:r>
                  <a:rPr lang="en-US" sz="2400" dirty="0">
                    <a:solidFill>
                      <a:srgbClr val="C00000"/>
                    </a:solidFill>
                  </a:rPr>
                  <a:t>)</a:t>
                </a:r>
                <a:r>
                  <a:rPr lang="en-US" sz="2400" dirty="0"/>
                  <a:t>	                 Assumption</a:t>
                </a:r>
                <a:endParaRPr lang="en-US" sz="2400" dirty="0">
                  <a:sym typeface="Symbol" charset="0"/>
                </a:endParaRPr>
              </a:p>
              <a:p>
                <a:pPr lvl="2"/>
                <a:r>
                  <a:rPr lang="en-US" sz="2400" dirty="0">
                    <a:solidFill>
                      <a:schemeClr val="tx1"/>
                    </a:solidFill>
                    <a:latin typeface="Franklin Gothic Medium" panose="020B0603020102020204" pitchFamily="34" charset="0"/>
                    <a:ea typeface="Cambria Math"/>
                    <a:cs typeface="Arial" pitchFamily="34" charset="0"/>
                  </a:rPr>
                  <a:t>2.2	   </a:t>
                </a:r>
                <a14:m>
                  <m:oMath xmlns:m="http://schemas.openxmlformats.org/officeDocument/2006/math">
                    <m:r>
                      <a:rPr lang="en-US" sz="2400" i="0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∃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  <a:ea typeface="Cambria Math"/>
                    <a:cs typeface="Arial" pitchFamily="34" charset="0"/>
                  </a:rPr>
                  <a:t>y (</a:t>
                </a:r>
                <a:r>
                  <a:rPr lang="en-US" sz="2400" b="1" dirty="0">
                    <a:solidFill>
                      <a:srgbClr val="C00000"/>
                    </a:solidFill>
                    <a:ea typeface="Cambria Math"/>
                    <a:cs typeface="Arial" pitchFamily="34" charset="0"/>
                  </a:rPr>
                  <a:t>a</a:t>
                </a:r>
                <a:r>
                  <a:rPr lang="en-US" sz="2400" dirty="0">
                    <a:solidFill>
                      <a:srgbClr val="C00000"/>
                    </a:solidFill>
                    <a:ea typeface="Cambria Math"/>
                    <a:cs typeface="Arial" pitchFamily="34" charset="0"/>
                  </a:rPr>
                  <a:t> = 2y)</a:t>
                </a:r>
                <a:r>
                  <a:rPr lang="en-US" sz="2400" dirty="0">
                    <a:solidFill>
                      <a:schemeClr val="tx1"/>
                    </a:solidFill>
                    <a:ea typeface="Cambria Math"/>
                    <a:cs typeface="Arial" pitchFamily="34" charset="0"/>
                  </a:rPr>
                  <a:t>	    	   Definition of Even</a:t>
                </a:r>
              </a:p>
              <a:p>
                <a:pPr lvl="2"/>
                <a:r>
                  <a:rPr lang="en-US" sz="2400" dirty="0">
                    <a:latin typeface="Franklin Gothic Medium" panose="020B0603020102020204" pitchFamily="34" charset="0"/>
                  </a:rPr>
                  <a:t>2.3  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a</a:t>
                </a:r>
                <a:r>
                  <a:rPr lang="en-US" sz="2400" dirty="0">
                    <a:solidFill>
                      <a:srgbClr val="C00000"/>
                    </a:solidFill>
                  </a:rPr>
                  <a:t> = 2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b</a:t>
                </a:r>
                <a:r>
                  <a:rPr lang="en-US" sz="2400" dirty="0">
                    <a:solidFill>
                      <a:schemeClr val="tx1"/>
                    </a:solidFill>
                  </a:rPr>
                  <a:t>		          Elim </a:t>
                </a:r>
                <a:r>
                  <a:rPr lang="en-US" sz="2400" b="1" dirty="0">
                    <a:solidFill>
                      <a:schemeClr val="tx1"/>
                    </a:solidFill>
                    <a:ea typeface="ＭＳ Ｐゴシック" pitchFamily="-111" charset="-128"/>
                    <a:sym typeface="Symbol"/>
                  </a:rPr>
                  <a:t></a:t>
                </a:r>
                <a:endParaRPr lang="en-US" sz="2400" b="1" dirty="0">
                  <a:solidFill>
                    <a:srgbClr val="C00000"/>
                  </a:solidFill>
                  <a:ea typeface="ＭＳ Ｐゴシック" pitchFamily="-111" charset="-128"/>
                  <a:sym typeface="Symbol"/>
                </a:endParaRPr>
              </a:p>
              <a:p>
                <a:pPr lvl="2"/>
                <a:r>
                  <a:rPr lang="en-US" sz="2400" dirty="0">
                    <a:latin typeface="Franklin Gothic Medium" panose="020B0603020102020204" pitchFamily="34" charset="0"/>
                    <a:ea typeface="ＭＳ Ｐゴシック" pitchFamily="-111" charset="-128"/>
                    <a:sym typeface="Symbol"/>
                  </a:rPr>
                  <a:t>2.4   </a:t>
                </a:r>
                <a:r>
                  <a:rPr lang="en-US" sz="2400" b="1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a</a:t>
                </a:r>
                <a:r>
                  <a:rPr lang="en-US" sz="2400" baseline="30000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2 </a:t>
                </a:r>
                <a:r>
                  <a:rPr lang="en-US" sz="2400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= 4</a:t>
                </a:r>
                <a:r>
                  <a:rPr lang="en-US" sz="2400" b="1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b</a:t>
                </a:r>
                <a:r>
                  <a:rPr lang="en-US" sz="2400" baseline="30000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2</a:t>
                </a:r>
                <a:r>
                  <a:rPr lang="en-US" sz="2400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 = 2(2</a:t>
                </a:r>
                <a:r>
                  <a:rPr lang="en-US" sz="2400" b="1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b</a:t>
                </a:r>
                <a:r>
                  <a:rPr lang="en-US" sz="2400" baseline="30000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2</a:t>
                </a:r>
                <a:r>
                  <a:rPr lang="en-US" sz="2400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)</a:t>
                </a:r>
                <a:r>
                  <a:rPr lang="en-US" sz="2400" dirty="0">
                    <a:solidFill>
                      <a:srgbClr val="00B050"/>
                    </a:solidFill>
                    <a:ea typeface="ＭＳ Ｐゴシック" pitchFamily="-111" charset="-128"/>
                    <a:sym typeface="Symbol"/>
                  </a:rPr>
                  <a:t>     </a:t>
                </a:r>
                <a:r>
                  <a:rPr lang="en-US" sz="2400" dirty="0">
                    <a:solidFill>
                      <a:schemeClr val="tx1"/>
                    </a:solidFill>
                    <a:ea typeface="ＭＳ Ｐゴシック" pitchFamily="-111" charset="-128"/>
                    <a:sym typeface="Symbol"/>
                  </a:rPr>
                  <a:t>Algebra</a:t>
                </a:r>
              </a:p>
              <a:p>
                <a:pPr lvl="2"/>
                <a:r>
                  <a:rPr lang="en-US" sz="2400" dirty="0">
                    <a:solidFill>
                      <a:schemeClr val="tx1"/>
                    </a:solidFill>
                    <a:latin typeface="Franklin Gothic Medium" panose="020B0603020102020204" pitchFamily="34" charset="0"/>
                    <a:ea typeface="Cambria Math"/>
                    <a:cs typeface="Arial" pitchFamily="34" charset="0"/>
                  </a:rPr>
                  <a:t>2.5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/>
                        <a:cs typeface="Arial" pitchFamily="34" charset="0"/>
                      </a:rPr>
                      <m:t>   </m:t>
                    </m:r>
                    <m:r>
                      <a:rPr lang="en-US" sz="2400" i="0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∃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  <a:ea typeface="Cambria Math"/>
                    <a:cs typeface="Arial" pitchFamily="34" charset="0"/>
                  </a:rPr>
                  <a:t>y (</a:t>
                </a:r>
                <a:r>
                  <a:rPr lang="en-US" sz="2400" b="1" dirty="0">
                    <a:solidFill>
                      <a:srgbClr val="C00000"/>
                    </a:solidFill>
                    <a:ea typeface="Cambria Math"/>
                    <a:cs typeface="Arial" pitchFamily="34" charset="0"/>
                  </a:rPr>
                  <a:t>a</a:t>
                </a:r>
                <a:r>
                  <a:rPr lang="en-US" sz="2400" baseline="30000" dirty="0">
                    <a:solidFill>
                      <a:srgbClr val="C00000"/>
                    </a:solidFill>
                    <a:ea typeface="Cambria Math"/>
                    <a:cs typeface="Arial" pitchFamily="34" charset="0"/>
                  </a:rPr>
                  <a:t>2</a:t>
                </a:r>
                <a:r>
                  <a:rPr lang="en-US" sz="2400" dirty="0">
                    <a:solidFill>
                      <a:srgbClr val="C00000"/>
                    </a:solidFill>
                    <a:ea typeface="Cambria Math"/>
                    <a:cs typeface="Arial" pitchFamily="34" charset="0"/>
                  </a:rPr>
                  <a:t> = 2y)</a:t>
                </a:r>
                <a:r>
                  <a:rPr lang="en-US" sz="2400" dirty="0">
                    <a:solidFill>
                      <a:schemeClr val="tx1"/>
                    </a:solidFill>
                    <a:ea typeface="Cambria Math"/>
                    <a:cs typeface="Arial" pitchFamily="34" charset="0"/>
                  </a:rPr>
                  <a:t>	          </a:t>
                </a:r>
                <a:r>
                  <a:rPr lang="en-US" sz="2400" dirty="0">
                    <a:solidFill>
                      <a:schemeClr val="tx1"/>
                    </a:solidFill>
                  </a:rPr>
                  <a:t>Intro </a:t>
                </a:r>
                <a:r>
                  <a:rPr lang="en-US" sz="2400" b="1" dirty="0">
                    <a:solidFill>
                      <a:schemeClr val="tx1"/>
                    </a:solidFill>
                    <a:ea typeface="ＭＳ Ｐゴシック" pitchFamily="-111" charset="-128"/>
                    <a:sym typeface="Symbol"/>
                  </a:rPr>
                  <a:t></a:t>
                </a:r>
                <a:endParaRPr lang="en-US" sz="2400" dirty="0">
                  <a:solidFill>
                    <a:schemeClr val="tx1"/>
                  </a:solidFill>
                  <a:ea typeface="ＭＳ Ｐゴシック" pitchFamily="-111" charset="-128"/>
                  <a:sym typeface="Symbol"/>
                </a:endParaRPr>
              </a:p>
              <a:p>
                <a:pPr lvl="2"/>
                <a:r>
                  <a:rPr lang="en-US" sz="2400" dirty="0">
                    <a:latin typeface="Franklin Gothic Medium" panose="020B0603020102020204" pitchFamily="34" charset="0"/>
                    <a:ea typeface="ＭＳ Ｐゴシック" pitchFamily="-111" charset="-128"/>
                    <a:sym typeface="Symbol"/>
                  </a:rPr>
                  <a:t>2.6  </a:t>
                </a:r>
                <a:r>
                  <a:rPr lang="en-US" sz="2400" dirty="0">
                    <a:ea typeface="ＭＳ Ｐゴシック" pitchFamily="-111" charset="-128"/>
                    <a:sym typeface="Symbol"/>
                  </a:rPr>
                  <a:t> </a:t>
                </a:r>
                <a:r>
                  <a:rPr lang="en-US" sz="2400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Even(</a:t>
                </a:r>
                <a:r>
                  <a:rPr lang="en-US" sz="2400" b="1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a</a:t>
                </a:r>
                <a:r>
                  <a:rPr lang="en-US" sz="2400" baseline="30000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2</a:t>
                </a:r>
                <a:r>
                  <a:rPr lang="en-US" sz="2400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)	</a:t>
                </a:r>
                <a:r>
                  <a:rPr lang="en-US" sz="2400" dirty="0">
                    <a:solidFill>
                      <a:schemeClr val="tx1"/>
                    </a:solidFill>
                    <a:ea typeface="ＭＳ Ｐゴシック" pitchFamily="-111" charset="-128"/>
                    <a:sym typeface="Symbol"/>
                  </a:rPr>
                  <a:t>	          Definition of Even</a:t>
                </a:r>
              </a:p>
              <a:p>
                <a:r>
                  <a:rPr lang="en-US" sz="2400" dirty="0">
                    <a:latin typeface="Franklin Gothic Medium" panose="020B0603020102020204" pitchFamily="34" charset="0"/>
                    <a:ea typeface="ＭＳ Ｐゴシック" pitchFamily="-111" charset="-128"/>
                    <a:sym typeface="Symbol"/>
                  </a:rPr>
                  <a:t>2.   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Even(</a:t>
                </a:r>
                <a:r>
                  <a:rPr lang="en-US" sz="2400" b="1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a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)Even(</a:t>
                </a:r>
                <a:r>
                  <a:rPr lang="en-US" sz="2400" b="1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a</a:t>
                </a:r>
                <a:r>
                  <a:rPr lang="en-US" sz="2400" baseline="300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2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)</a:t>
                </a:r>
                <a:r>
                  <a:rPr lang="en-US" sz="2400" dirty="0">
                    <a:cs typeface="Arial" pitchFamily="34" charset="0"/>
                    <a:sym typeface="Symbol" charset="0"/>
                  </a:rPr>
                  <a:t>	                 Direct Proof</a:t>
                </a:r>
              </a:p>
              <a:p>
                <a:r>
                  <a:rPr lang="en-US" sz="2400" dirty="0">
                    <a:latin typeface="Franklin Gothic Medium" panose="020B0603020102020204" pitchFamily="34" charset="0"/>
                    <a:ea typeface="ＭＳ Ｐゴシック" pitchFamily="-111" charset="-128"/>
                    <a:sym typeface="Symbol"/>
                  </a:rPr>
                  <a:t>3.   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x (Even(x)Even(x</a:t>
                </a:r>
                <a:r>
                  <a:rPr lang="en-US" sz="2400" baseline="300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2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))         </a:t>
                </a:r>
                <a:r>
                  <a:rPr lang="en-US" sz="2400" dirty="0">
                    <a:solidFill>
                      <a:prstClr val="black"/>
                    </a:solidFill>
                    <a:cs typeface="Arial" pitchFamily="34" charset="0"/>
                    <a:sym typeface="Symbol" charset="0"/>
                  </a:rPr>
                  <a:t>Intro </a:t>
                </a:r>
                <a:r>
                  <a:rPr lang="en-US" sz="2400" dirty="0">
                    <a:solidFill>
                      <a:prstClr val="black"/>
                    </a:solidFill>
                    <a:sym typeface="Symbol" charset="0"/>
                  </a:rPr>
                  <a:t></a:t>
                </a:r>
                <a:endParaRPr lang="en-US" sz="2400" dirty="0"/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444" y="3027926"/>
                <a:ext cx="7842956" cy="3416320"/>
              </a:xfrm>
              <a:prstGeom prst="rect">
                <a:avLst/>
              </a:prstGeom>
              <a:blipFill>
                <a:blip r:embed="rId3"/>
                <a:stretch>
                  <a:fillRect l="-1292" t="-1481" b="-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>
            <p:custDataLst>
              <p:tags r:id="rId1"/>
            </p:custDataLst>
          </p:nvPr>
        </p:nvSpPr>
        <p:spPr>
          <a:xfrm>
            <a:off x="6638699" y="0"/>
            <a:ext cx="2505301" cy="10156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+mj-lt"/>
                <a:ea typeface="ＭＳ Ｐゴシック" pitchFamily="-111" charset="-128"/>
                <a:cs typeface="+mn-cs"/>
              </a:rPr>
              <a:t>Even(x) </a:t>
            </a:r>
            <a:r>
              <a:rPr lang="en-US" sz="2000" dirty="0">
                <a:latin typeface="+mj-lt"/>
                <a:ea typeface="ＭＳ Ｐゴシック" pitchFamily="-111" charset="-128"/>
                <a:cs typeface="+mn-cs"/>
                <a:sym typeface="Symbol"/>
              </a:rPr>
              <a:t></a:t>
            </a:r>
            <a:r>
              <a:rPr lang="en-US" sz="2000" b="1" dirty="0">
                <a:latin typeface="+mj-lt"/>
                <a:ea typeface="ＭＳ Ｐゴシック" pitchFamily="-111" charset="-128"/>
                <a:cs typeface="+mn-cs"/>
                <a:sym typeface="Symbol"/>
              </a:rPr>
              <a:t> </a:t>
            </a:r>
            <a:r>
              <a:rPr lang="en-US" sz="2000" dirty="0">
                <a:latin typeface="+mj-lt"/>
                <a:ea typeface="ＭＳ Ｐゴシック" pitchFamily="-111" charset="-128"/>
                <a:cs typeface="+mn-cs"/>
                <a:sym typeface="Symbol"/>
              </a:rPr>
              <a:t>y  (x=2y)     </a:t>
            </a:r>
          </a:p>
          <a:p>
            <a:pPr>
              <a:defRPr/>
            </a:pPr>
            <a:r>
              <a:rPr lang="en-US" sz="2000" dirty="0">
                <a:latin typeface="+mj-lt"/>
                <a:ea typeface="ＭＳ Ｐゴシック" pitchFamily="-111" charset="-128"/>
                <a:cs typeface="+mn-cs"/>
                <a:sym typeface="Symbol"/>
              </a:rPr>
              <a:t>Odd(x)   </a:t>
            </a:r>
            <a:r>
              <a:rPr lang="en-US" sz="2000" b="1" dirty="0">
                <a:latin typeface="+mj-lt"/>
                <a:ea typeface="ＭＳ Ｐゴシック" pitchFamily="-111" charset="-128"/>
                <a:cs typeface="+mn-cs"/>
                <a:sym typeface="Symbol"/>
              </a:rPr>
              <a:t></a:t>
            </a:r>
            <a:r>
              <a:rPr lang="en-US" sz="2000" dirty="0">
                <a:latin typeface="+mj-lt"/>
                <a:ea typeface="ＭＳ Ｐゴシック" pitchFamily="-111" charset="-128"/>
                <a:cs typeface="+mn-cs"/>
                <a:sym typeface="Symbol"/>
              </a:rPr>
              <a:t>y  (x=2y+1)</a:t>
            </a:r>
          </a:p>
          <a:p>
            <a:pPr>
              <a:defRPr/>
            </a:pPr>
            <a:r>
              <a:rPr lang="en-US" sz="2000" dirty="0">
                <a:latin typeface="+mj-lt"/>
                <a:ea typeface="ＭＳ Ｐゴシック" pitchFamily="-111" charset="-128"/>
                <a:cs typeface="+mn-cs"/>
              </a:rPr>
              <a:t>Domain: Integers</a:t>
            </a:r>
            <a:r>
              <a:rPr lang="en-US" sz="2000" dirty="0">
                <a:ea typeface="ＭＳ Ｐゴシック" pitchFamily="-111" charset="-128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745751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Franklin Gothic Medium" pitchFamily="34" charset="0"/>
              </a:rPr>
              <a:t>English Proof: Even and Odd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39748"/>
            <a:ext cx="6764867" cy="501106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Prove </a:t>
            </a:r>
            <a:r>
              <a:rPr lang="ja-JP" altLang="en-US" sz="24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“</a:t>
            </a:r>
            <a:r>
              <a:rPr lang="en-US" sz="24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The square of every even integer is even.</a:t>
            </a:r>
            <a:r>
              <a:rPr lang="ja-JP" altLang="en-US" sz="24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”</a:t>
            </a:r>
            <a:endParaRPr lang="en-US" sz="2400" dirty="0">
              <a:solidFill>
                <a:srgbClr val="7030A0"/>
              </a:solidFill>
              <a:latin typeface="Franklin Gothic Medium" pitchFamily="34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r>
              <a:rPr lang="en-US" sz="2800" dirty="0">
                <a:latin typeface="Franklin Gothic Medium" pitchFamily="34" charset="0"/>
                <a:sym typeface="Symbol" charset="0"/>
              </a:rPr>
              <a:t>      </a:t>
            </a:r>
            <a:endParaRPr lang="en-US" sz="2800" dirty="0">
              <a:solidFill>
                <a:srgbClr val="C00000"/>
              </a:solidFill>
              <a:latin typeface="Calibri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endParaRPr lang="en-US" dirty="0">
              <a:latin typeface="Calibri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endParaRPr lang="en-US" dirty="0">
              <a:latin typeface="Calibri" charset="0"/>
            </a:endParaRPr>
          </a:p>
        </p:txBody>
      </p:sp>
      <p:sp>
        <p:nvSpPr>
          <p:cNvPr id="8" name="TextBox 7"/>
          <p:cNvSpPr txBox="1"/>
          <p:nvPr>
            <p:custDataLst>
              <p:tags r:id="rId1"/>
            </p:custDataLst>
          </p:nvPr>
        </p:nvSpPr>
        <p:spPr>
          <a:xfrm>
            <a:off x="6180368" y="-22206"/>
            <a:ext cx="2505301" cy="10156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+mj-lt"/>
                <a:ea typeface="ＭＳ Ｐゴシック" pitchFamily="-111" charset="-128"/>
                <a:cs typeface="+mn-cs"/>
              </a:rPr>
              <a:t>Even(x) </a:t>
            </a:r>
            <a:r>
              <a:rPr lang="en-US" sz="2000" dirty="0">
                <a:latin typeface="+mj-lt"/>
                <a:ea typeface="ＭＳ Ｐゴシック" pitchFamily="-111" charset="-128"/>
                <a:cs typeface="+mn-cs"/>
                <a:sym typeface="Symbol"/>
              </a:rPr>
              <a:t></a:t>
            </a:r>
            <a:r>
              <a:rPr lang="en-US" sz="2000" b="1" dirty="0">
                <a:latin typeface="+mj-lt"/>
                <a:ea typeface="ＭＳ Ｐゴシック" pitchFamily="-111" charset="-128"/>
                <a:cs typeface="+mn-cs"/>
                <a:sym typeface="Symbol"/>
              </a:rPr>
              <a:t> </a:t>
            </a:r>
            <a:r>
              <a:rPr lang="en-US" sz="2000" dirty="0">
                <a:latin typeface="+mj-lt"/>
                <a:ea typeface="ＭＳ Ｐゴシック" pitchFamily="-111" charset="-128"/>
                <a:cs typeface="+mn-cs"/>
                <a:sym typeface="Symbol"/>
              </a:rPr>
              <a:t>y  (x=2y)     </a:t>
            </a:r>
          </a:p>
          <a:p>
            <a:pPr>
              <a:defRPr/>
            </a:pPr>
            <a:r>
              <a:rPr lang="en-US" sz="2000" dirty="0">
                <a:latin typeface="+mj-lt"/>
                <a:ea typeface="ＭＳ Ｐゴシック" pitchFamily="-111" charset="-128"/>
                <a:cs typeface="+mn-cs"/>
                <a:sym typeface="Symbol"/>
              </a:rPr>
              <a:t>Odd(x)   </a:t>
            </a:r>
            <a:r>
              <a:rPr lang="en-US" sz="2000" b="1" dirty="0">
                <a:latin typeface="+mj-lt"/>
                <a:ea typeface="ＭＳ Ｐゴシック" pitchFamily="-111" charset="-128"/>
                <a:cs typeface="+mn-cs"/>
                <a:sym typeface="Symbol"/>
              </a:rPr>
              <a:t></a:t>
            </a:r>
            <a:r>
              <a:rPr lang="en-US" sz="2000" dirty="0">
                <a:latin typeface="+mj-lt"/>
                <a:ea typeface="ＭＳ Ｐゴシック" pitchFamily="-111" charset="-128"/>
                <a:cs typeface="+mn-cs"/>
                <a:sym typeface="Symbol"/>
              </a:rPr>
              <a:t>y  (x=2y+1)</a:t>
            </a:r>
          </a:p>
          <a:p>
            <a:pPr>
              <a:defRPr/>
            </a:pPr>
            <a:r>
              <a:rPr lang="en-US" sz="2000" dirty="0">
                <a:latin typeface="+mj-lt"/>
                <a:ea typeface="ＭＳ Ｐゴシック" pitchFamily="-111" charset="-128"/>
                <a:cs typeface="+mn-cs"/>
              </a:rPr>
              <a:t>Domain: Integers</a:t>
            </a:r>
            <a:r>
              <a:rPr lang="en-US" sz="2000" dirty="0">
                <a:ea typeface="ＭＳ Ｐゴシック" pitchFamily="-111" charset="-128"/>
                <a:cs typeface="+mn-cs"/>
              </a:rPr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4145843" y="1606861"/>
                <a:ext cx="4998157" cy="51090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sz="2000" dirty="0">
                    <a:latin typeface="Franklin Gothic Medium" panose="020B0603020102020204" pitchFamily="34" charset="0"/>
                  </a:rPr>
                  <a:t> </a:t>
                </a:r>
                <a:r>
                  <a:rPr lang="en-US" sz="2200" dirty="0">
                    <a:latin typeface="Franklin Gothic Medium" panose="020B0603020102020204" pitchFamily="34" charset="0"/>
                  </a:rPr>
                  <a:t>Let </a:t>
                </a:r>
                <a:r>
                  <a:rPr lang="en-US" sz="2200" b="1" dirty="0">
                    <a:solidFill>
                      <a:srgbClr val="C00000"/>
                    </a:solidFill>
                  </a:rPr>
                  <a:t>a</a:t>
                </a:r>
                <a:r>
                  <a:rPr lang="en-US" sz="2200" dirty="0">
                    <a:latin typeface="Franklin Gothic Medium" panose="020B0603020102020204" pitchFamily="34" charset="0"/>
                  </a:rPr>
                  <a:t> be an arbitrary integer</a:t>
                </a:r>
                <a:br>
                  <a:rPr lang="en-US" sz="2200" dirty="0">
                    <a:latin typeface="Franklin Gothic Medium" panose="020B0603020102020204" pitchFamily="34" charset="0"/>
                  </a:rPr>
                </a:br>
                <a:endParaRPr lang="en-US" sz="2200" dirty="0">
                  <a:latin typeface="Franklin Gothic Medium" panose="020B0603020102020204" pitchFamily="34" charset="0"/>
                </a:endParaRPr>
              </a:p>
              <a:p>
                <a:r>
                  <a:rPr lang="en-US" sz="2000" dirty="0">
                    <a:latin typeface="Franklin Gothic Medium" panose="020B0603020102020204" pitchFamily="34" charset="0"/>
                  </a:rPr>
                  <a:t>   2.1   </a:t>
                </a:r>
                <a:r>
                  <a:rPr lang="en-US" sz="2200" dirty="0">
                    <a:solidFill>
                      <a:srgbClr val="C00000"/>
                    </a:solidFill>
                  </a:rPr>
                  <a:t>Even(</a:t>
                </a:r>
                <a:r>
                  <a:rPr lang="en-US" sz="2200" b="1" dirty="0">
                    <a:solidFill>
                      <a:srgbClr val="C00000"/>
                    </a:solidFill>
                  </a:rPr>
                  <a:t>a</a:t>
                </a:r>
                <a:r>
                  <a:rPr lang="en-US" sz="2200" dirty="0">
                    <a:solidFill>
                      <a:srgbClr val="C00000"/>
                    </a:solidFill>
                  </a:rPr>
                  <a:t>)</a:t>
                </a:r>
                <a:r>
                  <a:rPr lang="en-US" sz="2000" dirty="0"/>
                  <a:t>	         Assumption</a:t>
                </a:r>
              </a:p>
              <a:p>
                <a:endParaRPr lang="en-US" sz="2000" dirty="0">
                  <a:sym typeface="Symbol" charset="0"/>
                </a:endParaRPr>
              </a:p>
              <a:p>
                <a:r>
                  <a:rPr lang="en-US" sz="2000" dirty="0">
                    <a:solidFill>
                      <a:schemeClr val="tx1"/>
                    </a:solidFill>
                    <a:latin typeface="Franklin Gothic Medium" panose="020B0603020102020204" pitchFamily="34" charset="0"/>
                    <a:ea typeface="Cambria Math"/>
                    <a:cs typeface="Arial" pitchFamily="34" charset="0"/>
                    <a:sym typeface="Symbol" charset="0"/>
                  </a:rPr>
                  <a:t>   </a:t>
                </a:r>
                <a:r>
                  <a:rPr lang="en-US" sz="2000" dirty="0">
                    <a:solidFill>
                      <a:schemeClr val="tx1"/>
                    </a:solidFill>
                    <a:latin typeface="Franklin Gothic Medium" panose="020B0603020102020204" pitchFamily="34" charset="0"/>
                    <a:ea typeface="Cambria Math"/>
                    <a:cs typeface="Arial" pitchFamily="34" charset="0"/>
                  </a:rPr>
                  <a:t>2.2</a:t>
                </a:r>
                <a:r>
                  <a:rPr lang="en-US" sz="2000" dirty="0">
                    <a:latin typeface="Franklin Gothic Medium" panose="020B0603020102020204" pitchFamily="34" charset="0"/>
                    <a:ea typeface="Cambria Math"/>
                    <a:cs typeface="Arial" pitchFamily="34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sz="2200" i="0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∃</m:t>
                    </m:r>
                  </m:oMath>
                </a14:m>
                <a:r>
                  <a:rPr lang="en-US" sz="2200" dirty="0">
                    <a:solidFill>
                      <a:srgbClr val="C00000"/>
                    </a:solidFill>
                    <a:ea typeface="Cambria Math"/>
                    <a:cs typeface="Arial" pitchFamily="34" charset="0"/>
                  </a:rPr>
                  <a:t>y (</a:t>
                </a:r>
                <a:r>
                  <a:rPr lang="en-US" sz="2200" b="1" dirty="0">
                    <a:solidFill>
                      <a:srgbClr val="C00000"/>
                    </a:solidFill>
                    <a:ea typeface="Cambria Math"/>
                    <a:cs typeface="Arial" pitchFamily="34" charset="0"/>
                  </a:rPr>
                  <a:t>a</a:t>
                </a:r>
                <a:r>
                  <a:rPr lang="en-US" sz="2200" dirty="0">
                    <a:solidFill>
                      <a:srgbClr val="C00000"/>
                    </a:solidFill>
                    <a:ea typeface="Cambria Math"/>
                    <a:cs typeface="Arial" pitchFamily="34" charset="0"/>
                  </a:rPr>
                  <a:t> = 2y)</a:t>
                </a:r>
                <a:r>
                  <a:rPr lang="en-US" sz="2000" dirty="0">
                    <a:solidFill>
                      <a:schemeClr val="tx1"/>
                    </a:solidFill>
                    <a:ea typeface="Cambria Math"/>
                    <a:cs typeface="Arial" pitchFamily="34" charset="0"/>
                  </a:rPr>
                  <a:t>	  Definition</a:t>
                </a:r>
                <a:endParaRPr lang="en-US" sz="2000" dirty="0">
                  <a:ea typeface="Cambria Math"/>
                  <a:cs typeface="Arial" pitchFamily="34" charset="0"/>
                </a:endParaRPr>
              </a:p>
              <a:p>
                <a:r>
                  <a:rPr lang="en-US" sz="2000" dirty="0">
                    <a:latin typeface="Franklin Gothic Medium" panose="020B0603020102020204" pitchFamily="34" charset="0"/>
                    <a:ea typeface="Cambria Math"/>
                    <a:cs typeface="Arial" pitchFamily="34" charset="0"/>
                  </a:rPr>
                  <a:t>   </a:t>
                </a:r>
                <a:r>
                  <a:rPr lang="en-US" sz="2000" dirty="0">
                    <a:latin typeface="Franklin Gothic Medium" panose="020B0603020102020204" pitchFamily="34" charset="0"/>
                  </a:rPr>
                  <a:t>2.3   </a:t>
                </a:r>
                <a:r>
                  <a:rPr lang="en-US" sz="2200" b="1" dirty="0">
                    <a:solidFill>
                      <a:srgbClr val="C00000"/>
                    </a:solidFill>
                  </a:rPr>
                  <a:t>a</a:t>
                </a:r>
                <a:r>
                  <a:rPr lang="en-US" sz="2200" dirty="0">
                    <a:solidFill>
                      <a:srgbClr val="C00000"/>
                    </a:solidFill>
                  </a:rPr>
                  <a:t> = 2</a:t>
                </a:r>
                <a:r>
                  <a:rPr lang="en-US" sz="2200" b="1" dirty="0">
                    <a:solidFill>
                      <a:srgbClr val="C00000"/>
                    </a:solidFill>
                  </a:rPr>
                  <a:t>b</a:t>
                </a:r>
                <a:r>
                  <a:rPr lang="en-US" sz="2000" dirty="0">
                    <a:solidFill>
                      <a:schemeClr val="tx1"/>
                    </a:solidFill>
                  </a:rPr>
                  <a:t>		  </a:t>
                </a:r>
                <a:r>
                  <a:rPr lang="en-US" sz="2000" dirty="0">
                    <a:solidFill>
                      <a:schemeClr val="tx1"/>
                    </a:solidFill>
                    <a:ea typeface="Cambria Math"/>
                    <a:cs typeface="Arial" pitchFamily="34" charset="0"/>
                  </a:rPr>
                  <a:t>Elim </a:t>
                </a:r>
                <a14:m>
                  <m:oMath xmlns:m="http://schemas.openxmlformats.org/officeDocument/2006/math">
                    <m:r>
                      <a:rPr lang="en-US" sz="2000" i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∃</m:t>
                    </m:r>
                  </m:oMath>
                </a14:m>
                <a:endParaRPr lang="en-US" sz="2000" b="1" dirty="0">
                  <a:solidFill>
                    <a:srgbClr val="C00000"/>
                  </a:solidFill>
                  <a:ea typeface="ＭＳ Ｐゴシック" pitchFamily="-111" charset="-128"/>
                  <a:sym typeface="Symbol"/>
                </a:endParaRPr>
              </a:p>
              <a:p>
                <a:r>
                  <a:rPr lang="en-US" sz="1600" b="1" dirty="0">
                    <a:solidFill>
                      <a:srgbClr val="C00000"/>
                    </a:solidFill>
                    <a:latin typeface="Franklin Gothic Medium" panose="020B0603020102020204" pitchFamily="34" charset="0"/>
                    <a:ea typeface="ＭＳ Ｐゴシック" pitchFamily="-111" charset="-128"/>
                    <a:sym typeface="Symbol"/>
                  </a:rPr>
                  <a:t>   </a:t>
                </a:r>
              </a:p>
              <a:p>
                <a:endParaRPr lang="en-US" sz="1400" b="1" dirty="0">
                  <a:solidFill>
                    <a:srgbClr val="C00000"/>
                  </a:solidFill>
                  <a:latin typeface="Franklin Gothic Medium" panose="020B0603020102020204" pitchFamily="34" charset="0"/>
                  <a:ea typeface="ＭＳ Ｐゴシック" pitchFamily="-111" charset="-128"/>
                  <a:sym typeface="Symbol"/>
                </a:endParaRPr>
              </a:p>
              <a:p>
                <a:r>
                  <a:rPr lang="en-US" sz="2000" b="1" dirty="0">
                    <a:solidFill>
                      <a:srgbClr val="C00000"/>
                    </a:solidFill>
                    <a:latin typeface="Franklin Gothic Medium" panose="020B0603020102020204" pitchFamily="34" charset="0"/>
                    <a:ea typeface="ＭＳ Ｐゴシック" pitchFamily="-111" charset="-128"/>
                    <a:sym typeface="Symbol"/>
                  </a:rPr>
                  <a:t>   </a:t>
                </a:r>
                <a:r>
                  <a:rPr lang="en-US" sz="2000" dirty="0">
                    <a:latin typeface="Franklin Gothic Medium" panose="020B0603020102020204" pitchFamily="34" charset="0"/>
                    <a:ea typeface="ＭＳ Ｐゴシック" pitchFamily="-111" charset="-128"/>
                    <a:sym typeface="Symbol"/>
                  </a:rPr>
                  <a:t>2.4   </a:t>
                </a:r>
                <a:r>
                  <a:rPr lang="en-US" sz="2200" b="1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a</a:t>
                </a:r>
                <a:r>
                  <a:rPr lang="en-US" sz="2200" b="1" baseline="30000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2</a:t>
                </a:r>
                <a:r>
                  <a:rPr lang="en-US" sz="2200" baseline="30000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 </a:t>
                </a:r>
                <a:r>
                  <a:rPr lang="en-US" sz="2200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= 4</a:t>
                </a:r>
                <a:r>
                  <a:rPr lang="en-US" sz="2200" b="1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b</a:t>
                </a:r>
                <a:r>
                  <a:rPr lang="en-US" sz="2200" b="1" baseline="30000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2</a:t>
                </a:r>
                <a:r>
                  <a:rPr lang="en-US" sz="2200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 = 2(2</a:t>
                </a:r>
                <a:r>
                  <a:rPr lang="en-US" sz="2200" b="1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b</a:t>
                </a:r>
                <a:r>
                  <a:rPr lang="en-US" sz="2200" b="1" baseline="30000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2</a:t>
                </a:r>
                <a:r>
                  <a:rPr lang="en-US" sz="2200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)</a:t>
                </a:r>
                <a:r>
                  <a:rPr lang="en-US" sz="2000" dirty="0">
                    <a:solidFill>
                      <a:srgbClr val="00B050"/>
                    </a:solidFill>
                    <a:ea typeface="ＭＳ Ｐゴシック" pitchFamily="-111" charset="-128"/>
                    <a:sym typeface="Symbol"/>
                  </a:rPr>
                  <a:t>  </a:t>
                </a:r>
                <a:r>
                  <a:rPr lang="en-US" sz="2000" dirty="0">
                    <a:solidFill>
                      <a:schemeClr val="tx1"/>
                    </a:solidFill>
                    <a:ea typeface="ＭＳ Ｐゴシック" pitchFamily="-111" charset="-128"/>
                    <a:sym typeface="Symbol"/>
                  </a:rPr>
                  <a:t>Algebra</a:t>
                </a:r>
              </a:p>
              <a:p>
                <a:endParaRPr lang="en-US" sz="1600" dirty="0">
                  <a:ea typeface="ＭＳ Ｐゴシック" pitchFamily="-111" charset="-128"/>
                  <a:sym typeface="Symbol"/>
                </a:endParaRPr>
              </a:p>
              <a:p>
                <a:endParaRPr lang="en-US" sz="2000" dirty="0">
                  <a:ea typeface="ＭＳ Ｐゴシック" pitchFamily="-111" charset="-128"/>
                  <a:sym typeface="Symbol"/>
                </a:endParaRPr>
              </a:p>
              <a:p>
                <a:r>
                  <a:rPr lang="en-US" sz="2000" dirty="0">
                    <a:solidFill>
                      <a:schemeClr val="tx1"/>
                    </a:solidFill>
                    <a:latin typeface="Franklin Gothic Medium" panose="020B0603020102020204" pitchFamily="34" charset="0"/>
                    <a:ea typeface="ＭＳ Ｐゴシック" pitchFamily="-111" charset="-128"/>
                    <a:cs typeface="Arial" pitchFamily="34" charset="0"/>
                    <a:sym typeface="Symbol"/>
                  </a:rPr>
                  <a:t>   </a:t>
                </a:r>
                <a:r>
                  <a:rPr lang="en-US" sz="2000" dirty="0">
                    <a:solidFill>
                      <a:schemeClr val="tx1"/>
                    </a:solidFill>
                    <a:latin typeface="Franklin Gothic Medium" panose="020B0603020102020204" pitchFamily="34" charset="0"/>
                    <a:ea typeface="Cambria Math"/>
                    <a:cs typeface="Arial" pitchFamily="34" charset="0"/>
                  </a:rPr>
                  <a:t>2.5</a:t>
                </a:r>
                <a14:m>
                  <m:oMath xmlns:m="http://schemas.openxmlformats.org/officeDocument/2006/math">
                    <m:r>
                      <a:rPr lang="en-US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/>
                        <a:cs typeface="Arial" pitchFamily="34" charset="0"/>
                      </a:rPr>
                      <m:t>   </m:t>
                    </m:r>
                    <m:r>
                      <a:rPr lang="en-US" sz="2200" i="0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∃</m:t>
                    </m:r>
                  </m:oMath>
                </a14:m>
                <a:r>
                  <a:rPr lang="en-US" sz="2200" dirty="0">
                    <a:solidFill>
                      <a:srgbClr val="C00000"/>
                    </a:solidFill>
                    <a:ea typeface="Cambria Math"/>
                    <a:cs typeface="Arial" pitchFamily="34" charset="0"/>
                  </a:rPr>
                  <a:t>y (</a:t>
                </a:r>
                <a:r>
                  <a:rPr lang="en-US" sz="2200" b="1" dirty="0">
                    <a:solidFill>
                      <a:srgbClr val="C00000"/>
                    </a:solidFill>
                    <a:ea typeface="Cambria Math"/>
                    <a:cs typeface="Arial" pitchFamily="34" charset="0"/>
                  </a:rPr>
                  <a:t>a</a:t>
                </a:r>
                <a:r>
                  <a:rPr lang="en-US" sz="2200" b="1" baseline="30000" dirty="0">
                    <a:solidFill>
                      <a:srgbClr val="C00000"/>
                    </a:solidFill>
                    <a:ea typeface="Cambria Math"/>
                    <a:cs typeface="Arial" pitchFamily="34" charset="0"/>
                  </a:rPr>
                  <a:t>2</a:t>
                </a:r>
                <a:r>
                  <a:rPr lang="en-US" sz="2200" dirty="0">
                    <a:solidFill>
                      <a:srgbClr val="C00000"/>
                    </a:solidFill>
                    <a:ea typeface="Cambria Math"/>
                    <a:cs typeface="Arial" pitchFamily="34" charset="0"/>
                  </a:rPr>
                  <a:t> = 2y)</a:t>
                </a:r>
                <a:r>
                  <a:rPr lang="en-US" sz="2000" dirty="0">
                    <a:solidFill>
                      <a:schemeClr val="tx1"/>
                    </a:solidFill>
                    <a:ea typeface="Cambria Math"/>
                    <a:cs typeface="Arial" pitchFamily="34" charset="0"/>
                  </a:rPr>
                  <a:t>	    Intro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/>
                        <a:ea typeface="Cambria Math"/>
                        <a:cs typeface="Arial" pitchFamily="34" charset="0"/>
                      </a:rPr>
                      <m:t>∃</m:t>
                    </m:r>
                  </m:oMath>
                </a14:m>
                <a:endParaRPr lang="en-US" sz="2000" dirty="0">
                  <a:ea typeface="ＭＳ Ｐゴシック" pitchFamily="-111" charset="-128"/>
                  <a:sym typeface="Symbol"/>
                </a:endParaRPr>
              </a:p>
              <a:p>
                <a:r>
                  <a:rPr lang="en-US" sz="2000" dirty="0">
                    <a:latin typeface="Franklin Gothic Medium" panose="020B0603020102020204" pitchFamily="34" charset="0"/>
                    <a:ea typeface="ＭＳ Ｐゴシック" pitchFamily="-111" charset="-128"/>
                    <a:sym typeface="Symbol"/>
                  </a:rPr>
                  <a:t>   2.6  </a:t>
                </a:r>
                <a:r>
                  <a:rPr lang="en-US" sz="2000" dirty="0">
                    <a:ea typeface="ＭＳ Ｐゴシック" pitchFamily="-111" charset="-128"/>
                    <a:sym typeface="Symbol"/>
                  </a:rPr>
                  <a:t> </a:t>
                </a:r>
                <a:r>
                  <a:rPr lang="en-US" sz="2200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Even(</a:t>
                </a:r>
                <a:r>
                  <a:rPr lang="en-US" sz="2200" b="1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a</a:t>
                </a:r>
                <a:r>
                  <a:rPr lang="en-US" sz="2200" b="1" baseline="30000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2</a:t>
                </a:r>
                <a:r>
                  <a:rPr lang="en-US" sz="2200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)</a:t>
                </a:r>
                <a:r>
                  <a:rPr lang="en-US" sz="2000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	</a:t>
                </a:r>
                <a:r>
                  <a:rPr lang="en-US" sz="2000" dirty="0">
                    <a:solidFill>
                      <a:schemeClr val="tx1"/>
                    </a:solidFill>
                    <a:ea typeface="ＭＳ Ｐゴシック" pitchFamily="-111" charset="-128"/>
                    <a:sym typeface="Symbol"/>
                  </a:rPr>
                  <a:t>	    Definition</a:t>
                </a:r>
              </a:p>
              <a:p>
                <a:endParaRPr lang="en-US" sz="2000" dirty="0">
                  <a:solidFill>
                    <a:schemeClr val="tx1"/>
                  </a:solidFill>
                  <a:ea typeface="ＭＳ Ｐゴシック" pitchFamily="-111" charset="-128"/>
                  <a:sym typeface="Symbol"/>
                </a:endParaRPr>
              </a:p>
              <a:p>
                <a:r>
                  <a:rPr lang="en-US" sz="2000" dirty="0">
                    <a:latin typeface="Franklin Gothic Medium" panose="020B0603020102020204" pitchFamily="34" charset="0"/>
                    <a:ea typeface="ＭＳ Ｐゴシック" pitchFamily="-111" charset="-128"/>
                    <a:sym typeface="Symbol"/>
                  </a:rPr>
                  <a:t>2.   </a:t>
                </a:r>
                <a:r>
                  <a:rPr lang="en-US" sz="22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Even(</a:t>
                </a:r>
                <a:r>
                  <a:rPr lang="en-US" sz="2200" b="1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a</a:t>
                </a:r>
                <a:r>
                  <a:rPr lang="en-US" sz="22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)Even(</a:t>
                </a:r>
                <a:r>
                  <a:rPr lang="en-US" sz="2200" b="1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a</a:t>
                </a:r>
                <a:r>
                  <a:rPr lang="en-US" sz="2200" b="1" baseline="300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2</a:t>
                </a:r>
                <a:r>
                  <a:rPr lang="en-US" sz="22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)</a:t>
                </a:r>
                <a:r>
                  <a:rPr lang="en-US" sz="2200" dirty="0">
                    <a:cs typeface="Arial" pitchFamily="34" charset="0"/>
                    <a:sym typeface="Symbol" charset="0"/>
                  </a:rPr>
                  <a:t>	        </a:t>
                </a:r>
                <a:r>
                  <a:rPr lang="en-US" sz="2000" dirty="0">
                    <a:cs typeface="Arial" pitchFamily="34" charset="0"/>
                    <a:sym typeface="Symbol" charset="0"/>
                  </a:rPr>
                  <a:t>Direct Proof</a:t>
                </a:r>
              </a:p>
              <a:p>
                <a:r>
                  <a:rPr lang="en-US" sz="2000" dirty="0">
                    <a:latin typeface="Franklin Gothic Medium" panose="020B0603020102020204" pitchFamily="34" charset="0"/>
                    <a:ea typeface="ＭＳ Ｐゴシック" pitchFamily="-111" charset="-128"/>
                    <a:sym typeface="Symbol"/>
                  </a:rPr>
                  <a:t>3.   </a:t>
                </a:r>
                <a:r>
                  <a:rPr lang="en-US" sz="22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x (Even(x)Even(x</a:t>
                </a:r>
                <a:r>
                  <a:rPr lang="en-US" sz="2200" baseline="300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2</a:t>
                </a:r>
                <a:r>
                  <a:rPr lang="en-US" sz="22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))     </a:t>
                </a:r>
                <a:r>
                  <a:rPr lang="en-US" sz="2000" dirty="0">
                    <a:cs typeface="Arial" pitchFamily="34" charset="0"/>
                    <a:sym typeface="Symbol" charset="0"/>
                  </a:rPr>
                  <a:t>Intro </a:t>
                </a:r>
                <a:endParaRPr lang="en-US" sz="2000" dirty="0"/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5843" y="1606861"/>
                <a:ext cx="4998157" cy="5109091"/>
              </a:xfrm>
              <a:prstGeom prst="rect">
                <a:avLst/>
              </a:prstGeom>
              <a:blipFill>
                <a:blip r:embed="rId4"/>
                <a:stretch>
                  <a:fillRect l="-1269" t="-744" b="-1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265815" y="1606861"/>
            <a:ext cx="367118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Franklin Gothic Medium"/>
                <a:cs typeface="Franklin Gothic Medium"/>
              </a:rPr>
              <a:t>Let </a:t>
            </a:r>
            <a:r>
              <a:rPr lang="en-US" sz="2200" b="1" dirty="0">
                <a:solidFill>
                  <a:srgbClr val="C00000"/>
                </a:solidFill>
                <a:cs typeface="Franklin Gothic Medium"/>
              </a:rPr>
              <a:t>a</a:t>
            </a:r>
            <a:r>
              <a:rPr lang="en-US" sz="2200" dirty="0">
                <a:latin typeface="Franklin Gothic Medium"/>
                <a:cs typeface="Franklin Gothic Medium"/>
              </a:rPr>
              <a:t> be an arbitrary integer. </a:t>
            </a:r>
            <a:br>
              <a:rPr lang="en-US" sz="2200" dirty="0">
                <a:latin typeface="Franklin Gothic Medium"/>
                <a:cs typeface="Franklin Gothic Medium"/>
              </a:rPr>
            </a:br>
            <a:br>
              <a:rPr lang="en-US" sz="2200" dirty="0">
                <a:latin typeface="Franklin Gothic Medium"/>
                <a:cs typeface="Franklin Gothic Medium"/>
              </a:rPr>
            </a:br>
            <a:r>
              <a:rPr lang="en-US" sz="2200" dirty="0">
                <a:latin typeface="Franklin Gothic Medium"/>
                <a:cs typeface="Franklin Gothic Medium"/>
              </a:rPr>
              <a:t>Suppose </a:t>
            </a:r>
            <a:r>
              <a:rPr lang="en-US" sz="2200" b="1" dirty="0">
                <a:solidFill>
                  <a:srgbClr val="C00000"/>
                </a:solidFill>
                <a:cs typeface="Franklin Gothic Medium"/>
              </a:rPr>
              <a:t>a</a:t>
            </a:r>
            <a:r>
              <a:rPr lang="en-US" sz="2200" dirty="0">
                <a:latin typeface="Franklin Gothic Medium"/>
                <a:cs typeface="Franklin Gothic Medium"/>
              </a:rPr>
              <a:t> is even.</a:t>
            </a:r>
          </a:p>
          <a:p>
            <a:endParaRPr lang="en-US" sz="1400" dirty="0">
              <a:latin typeface="Franklin Gothic Medium"/>
              <a:cs typeface="Franklin Gothic Medium"/>
            </a:endParaRPr>
          </a:p>
          <a:p>
            <a:r>
              <a:rPr lang="en-US" sz="2200" dirty="0">
                <a:latin typeface="Franklin Gothic Medium"/>
                <a:cs typeface="Franklin Gothic Medium"/>
              </a:rPr>
              <a:t>Then, by definition, </a:t>
            </a:r>
            <a:r>
              <a:rPr lang="en-US" sz="2200" b="1" dirty="0">
                <a:solidFill>
                  <a:srgbClr val="C00000"/>
                </a:solidFill>
                <a:cs typeface="Franklin Gothic Medium"/>
              </a:rPr>
              <a:t>a</a:t>
            </a:r>
            <a:r>
              <a:rPr lang="en-US" sz="2200" dirty="0">
                <a:solidFill>
                  <a:srgbClr val="C00000"/>
                </a:solidFill>
                <a:cs typeface="Franklin Gothic Medium"/>
              </a:rPr>
              <a:t> = 2</a:t>
            </a:r>
            <a:r>
              <a:rPr lang="en-US" sz="2200" b="1" dirty="0">
                <a:solidFill>
                  <a:srgbClr val="C00000"/>
                </a:solidFill>
                <a:cs typeface="Franklin Gothic Medium"/>
              </a:rPr>
              <a:t>b</a:t>
            </a:r>
            <a:r>
              <a:rPr lang="en-US" sz="2200" dirty="0">
                <a:latin typeface="Franklin Gothic Medium"/>
                <a:cs typeface="Franklin Gothic Medium"/>
              </a:rPr>
              <a:t> for some integer </a:t>
            </a:r>
            <a:r>
              <a:rPr lang="en-US" sz="2200" dirty="0">
                <a:solidFill>
                  <a:srgbClr val="C00000"/>
                </a:solidFill>
                <a:latin typeface="Franklin Gothic Medium"/>
                <a:cs typeface="Franklin Gothic Medium"/>
              </a:rPr>
              <a:t>b</a:t>
            </a:r>
            <a:r>
              <a:rPr lang="en-US" sz="2200" dirty="0">
                <a:latin typeface="Franklin Gothic Medium"/>
                <a:cs typeface="Franklin Gothic Medium"/>
              </a:rPr>
              <a:t>.</a:t>
            </a:r>
          </a:p>
          <a:p>
            <a:endParaRPr lang="en-US" sz="1400" dirty="0">
              <a:latin typeface="Franklin Gothic Medium"/>
              <a:cs typeface="Franklin Gothic Medium"/>
            </a:endParaRPr>
          </a:p>
          <a:p>
            <a:endParaRPr lang="en-US" sz="1400" dirty="0">
              <a:latin typeface="Franklin Gothic Medium"/>
              <a:cs typeface="Franklin Gothic Medium"/>
            </a:endParaRPr>
          </a:p>
          <a:p>
            <a:r>
              <a:rPr lang="en-US" sz="2200" dirty="0">
                <a:latin typeface="Franklin Gothic Medium"/>
                <a:cs typeface="Franklin Gothic Medium"/>
              </a:rPr>
              <a:t>Squaring both sides, we get </a:t>
            </a:r>
            <a:r>
              <a:rPr lang="en-US" sz="2200" b="1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a</a:t>
            </a:r>
            <a:r>
              <a:rPr lang="en-US" sz="2200" b="1" baseline="30000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2</a:t>
            </a:r>
            <a:r>
              <a:rPr lang="en-US" sz="2200" baseline="30000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 </a:t>
            </a:r>
            <a:r>
              <a:rPr lang="en-US" sz="2200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= 4</a:t>
            </a:r>
            <a:r>
              <a:rPr lang="en-US" sz="2200" b="1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b</a:t>
            </a:r>
            <a:r>
              <a:rPr lang="en-US" sz="2200" b="1" baseline="30000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2</a:t>
            </a:r>
            <a:r>
              <a:rPr lang="en-US" sz="2200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 = 2(2</a:t>
            </a:r>
            <a:r>
              <a:rPr lang="en-US" sz="2200" b="1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b</a:t>
            </a:r>
            <a:r>
              <a:rPr lang="en-US" sz="2200" b="1" baseline="30000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2</a:t>
            </a:r>
            <a:r>
              <a:rPr lang="en-US" sz="2200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)</a:t>
            </a:r>
            <a:r>
              <a:rPr lang="en-US" sz="2200" dirty="0">
                <a:ea typeface="ＭＳ Ｐゴシック" pitchFamily="-111" charset="-128"/>
                <a:sym typeface="Symbol"/>
              </a:rPr>
              <a:t>. </a:t>
            </a:r>
            <a:r>
              <a:rPr lang="en-US" sz="2200" dirty="0">
                <a:latin typeface="Franklin Gothic Medium"/>
                <a:cs typeface="Franklin Gothic Medium"/>
                <a:sym typeface="Symbol"/>
              </a:rPr>
              <a:t> </a:t>
            </a:r>
          </a:p>
          <a:p>
            <a:endParaRPr lang="en-US" sz="1600" dirty="0">
              <a:latin typeface="Franklin Gothic Medium"/>
              <a:cs typeface="Franklin Gothic Medium"/>
              <a:sym typeface="Symbol"/>
            </a:endParaRPr>
          </a:p>
          <a:p>
            <a:endParaRPr lang="en-US" sz="1600" dirty="0">
              <a:latin typeface="Franklin Gothic Medium"/>
              <a:cs typeface="Franklin Gothic Medium"/>
              <a:sym typeface="Symbol"/>
            </a:endParaRPr>
          </a:p>
          <a:p>
            <a:r>
              <a:rPr lang="en-US" sz="2200" dirty="0">
                <a:latin typeface="Franklin Gothic Medium"/>
                <a:cs typeface="Franklin Gothic Medium"/>
                <a:sym typeface="Symbol"/>
              </a:rPr>
              <a:t>So </a:t>
            </a:r>
            <a:r>
              <a:rPr lang="en-US" sz="2200" b="1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a</a:t>
            </a:r>
            <a:r>
              <a:rPr lang="en-US" sz="2200" b="1" baseline="30000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2</a:t>
            </a:r>
            <a:r>
              <a:rPr lang="en-US" sz="2200" dirty="0">
                <a:latin typeface="Franklin Gothic Medium"/>
                <a:cs typeface="Franklin Gothic Medium"/>
                <a:sym typeface="Symbol"/>
              </a:rPr>
              <a:t> is, by definition, even.</a:t>
            </a:r>
          </a:p>
          <a:p>
            <a:endParaRPr lang="en-US" sz="2200" dirty="0">
              <a:latin typeface="Franklin Gothic Medium"/>
              <a:cs typeface="Franklin Gothic Medium"/>
              <a:sym typeface="Symbol"/>
            </a:endParaRPr>
          </a:p>
          <a:p>
            <a:r>
              <a:rPr lang="en-US" dirty="0">
                <a:latin typeface="Franklin Gothic Medium"/>
                <a:cs typeface="Franklin Gothic Medium"/>
                <a:sym typeface="Symbol"/>
              </a:rPr>
              <a:t>Since </a:t>
            </a:r>
            <a:r>
              <a:rPr lang="en-US" b="1" dirty="0">
                <a:solidFill>
                  <a:srgbClr val="C00000"/>
                </a:solidFill>
                <a:cs typeface="Franklin Gothic Medium"/>
                <a:sym typeface="Symbol"/>
              </a:rPr>
              <a:t>a</a:t>
            </a:r>
            <a:r>
              <a:rPr lang="en-US" dirty="0">
                <a:latin typeface="Franklin Gothic Medium"/>
                <a:cs typeface="Franklin Gothic Medium"/>
                <a:sym typeface="Symbol"/>
              </a:rPr>
              <a:t> was arbitrary, we have shown that the square of every even number is even.</a:t>
            </a:r>
            <a:endParaRPr lang="en-US" dirty="0">
              <a:latin typeface="Franklin Gothic Medium"/>
              <a:cs typeface="Franklin Gothic Medium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3718835" y="5279157"/>
            <a:ext cx="304801" cy="0"/>
          </a:xfrm>
          <a:prstGeom prst="line">
            <a:avLst/>
          </a:prstGeom>
          <a:ln w="50800">
            <a:solidFill>
              <a:schemeClr val="bg1">
                <a:lumMod val="85000"/>
              </a:schemeClr>
            </a:solidFill>
            <a:headEnd type="diamond" w="lg" len="lg"/>
            <a:tailEnd type="diamond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702296" y="6472654"/>
            <a:ext cx="338667" cy="0"/>
          </a:xfrm>
          <a:prstGeom prst="line">
            <a:avLst/>
          </a:prstGeom>
          <a:ln w="50800">
            <a:solidFill>
              <a:schemeClr val="bg1">
                <a:lumMod val="85000"/>
              </a:schemeClr>
            </a:solidFill>
            <a:headEnd type="diamond" w="lg" len="lg"/>
            <a:tailEnd type="diamond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882261" y="4245573"/>
            <a:ext cx="135467" cy="0"/>
          </a:xfrm>
          <a:prstGeom prst="line">
            <a:avLst/>
          </a:prstGeom>
          <a:ln w="50800">
            <a:solidFill>
              <a:schemeClr val="bg1">
                <a:lumMod val="85000"/>
              </a:schemeClr>
            </a:solidFill>
            <a:headEnd type="diamond" w="lg" len="lg"/>
            <a:tailEnd type="diamond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764317" y="3447939"/>
            <a:ext cx="262467" cy="0"/>
          </a:xfrm>
          <a:prstGeom prst="line">
            <a:avLst/>
          </a:prstGeom>
          <a:ln w="50800">
            <a:solidFill>
              <a:schemeClr val="bg1">
                <a:lumMod val="85000"/>
              </a:schemeClr>
            </a:solidFill>
            <a:headEnd type="diamond" w="lg" len="lg"/>
            <a:tailEnd type="diamond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903133" y="1824953"/>
            <a:ext cx="169334" cy="0"/>
          </a:xfrm>
          <a:prstGeom prst="line">
            <a:avLst/>
          </a:prstGeom>
          <a:ln w="50800">
            <a:solidFill>
              <a:schemeClr val="bg1">
                <a:lumMod val="85000"/>
              </a:schemeClr>
            </a:solidFill>
            <a:headEnd type="diamond" w="lg" len="lg"/>
            <a:tailEnd type="diamond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165600" y="1673063"/>
            <a:ext cx="0" cy="400286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4157398" y="2986084"/>
            <a:ext cx="0" cy="689796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4159367" y="5013016"/>
            <a:ext cx="0" cy="689796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4117164" y="6026156"/>
            <a:ext cx="0" cy="689796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111650" y="4136170"/>
            <a:ext cx="0" cy="403932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934586" y="2524976"/>
            <a:ext cx="1106377" cy="1"/>
          </a:xfrm>
          <a:prstGeom prst="line">
            <a:avLst/>
          </a:prstGeom>
          <a:ln w="50800">
            <a:solidFill>
              <a:schemeClr val="bg1">
                <a:lumMod val="85000"/>
              </a:schemeClr>
            </a:solidFill>
            <a:headEnd type="diamond" w="lg" len="lg"/>
            <a:tailEnd type="diamond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157398" y="2412331"/>
            <a:ext cx="0" cy="386599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207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Medium" pitchFamily="34" charset="0"/>
              </a:rPr>
              <a:t>A Not so Odd Example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159400" y="1232493"/>
            <a:ext cx="3188060" cy="1061127"/>
            <a:chOff x="624840" y="3139691"/>
            <a:chExt cx="5318760" cy="1262214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9" name="Rounded Rectangle 8"/>
            <p:cNvSpPr/>
            <p:nvPr/>
          </p:nvSpPr>
          <p:spPr>
            <a:xfrm>
              <a:off x="624840" y="3311187"/>
              <a:ext cx="5318760" cy="1090718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1" rtlCol="0" anchor="t" anchorCtr="0"/>
            <a:lstStyle/>
            <a:p>
              <a:r>
                <a:rPr lang="en-US" sz="2400" dirty="0"/>
                <a:t>Even(x) </a:t>
              </a:r>
              <a:r>
                <a:rPr lang="en-US" sz="2400" dirty="0">
                  <a:ea typeface="ＭＳ Ｐゴシック" pitchFamily="-111" charset="-128"/>
                  <a:sym typeface="Symbol"/>
                </a:rPr>
                <a:t>:=</a:t>
              </a:r>
              <a:r>
                <a:rPr lang="en-US" sz="2400" dirty="0"/>
                <a:t> </a:t>
              </a:r>
              <a:r>
                <a:rPr lang="en-US" sz="2400" b="1" dirty="0">
                  <a:ea typeface="ＭＳ Ｐゴシック" pitchFamily="-111" charset="-128"/>
                  <a:sym typeface="Symbol"/>
                </a:rPr>
                <a:t></a:t>
              </a:r>
              <a:r>
                <a:rPr lang="en-US" sz="2400" dirty="0">
                  <a:ea typeface="ＭＳ Ｐゴシック" pitchFamily="-111" charset="-128"/>
                  <a:sym typeface="Symbol"/>
                </a:rPr>
                <a:t>y (x = 2</a:t>
              </a:r>
              <a:r>
                <a:rPr lang="en-US" sz="2400" dirty="0">
                  <a:latin typeface="Cambria Math" panose="02040503050406030204" pitchFamily="18" charset="0"/>
                  <a:ea typeface="Cambria Math" panose="02040503050406030204" pitchFamily="18" charset="0"/>
                  <a:sym typeface="Symbol"/>
                </a:rPr>
                <a:t>⋅</a:t>
              </a:r>
              <a:r>
                <a:rPr lang="en-US" sz="2400" dirty="0">
                  <a:ea typeface="ＭＳ Ｐゴシック" pitchFamily="-111" charset="-128"/>
                  <a:sym typeface="Symbol"/>
                </a:rPr>
                <a:t>y)</a:t>
              </a:r>
            </a:p>
            <a:p>
              <a:r>
                <a:rPr lang="en-US" sz="2400" dirty="0"/>
                <a:t>Odd(x) </a:t>
              </a:r>
              <a:r>
                <a:rPr lang="en-US" sz="2400" dirty="0">
                  <a:ea typeface="ＭＳ Ｐゴシック" pitchFamily="-111" charset="-128"/>
                  <a:sym typeface="Symbol"/>
                </a:rPr>
                <a:t>:=</a:t>
              </a:r>
              <a:r>
                <a:rPr lang="en-US" sz="2400" dirty="0"/>
                <a:t> </a:t>
              </a:r>
              <a:r>
                <a:rPr lang="en-US" sz="2400" b="1" dirty="0">
                  <a:ea typeface="ＭＳ Ｐゴシック" pitchFamily="-111" charset="-128"/>
                  <a:sym typeface="Symbol"/>
                </a:rPr>
                <a:t></a:t>
              </a:r>
              <a:r>
                <a:rPr lang="en-US" sz="2400" dirty="0">
                  <a:ea typeface="ＭＳ Ｐゴシック" pitchFamily="-111" charset="-128"/>
                  <a:sym typeface="Symbol"/>
                </a:rPr>
                <a:t>y (x = 2</a:t>
              </a:r>
              <a:r>
                <a:rPr lang="en-US" sz="2400" dirty="0">
                  <a:latin typeface="Cambria Math" panose="02040503050406030204" pitchFamily="18" charset="0"/>
                  <a:ea typeface="Cambria Math" panose="02040503050406030204" pitchFamily="18" charset="0"/>
                  <a:sym typeface="Symbol"/>
                </a:rPr>
                <a:t>⋅</a:t>
              </a:r>
              <a:r>
                <a:rPr lang="en-US" sz="2400" dirty="0">
                  <a:ea typeface="ＭＳ Ｐゴシック" pitchFamily="-111" charset="-128"/>
                  <a:sym typeface="Symbol"/>
                </a:rPr>
                <a:t>y + 1)</a:t>
              </a:r>
              <a:endParaRPr lang="en-US" sz="2400" dirty="0"/>
            </a:p>
          </p:txBody>
        </p:sp>
        <p:sp>
          <p:nvSpPr>
            <p:cNvPr id="10" name="Round Same Side Corner Rectangle 9"/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Predicate Definitions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858160" y="1219673"/>
            <a:ext cx="2053146" cy="620188"/>
            <a:chOff x="624840" y="3139691"/>
            <a:chExt cx="5318760" cy="620188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12" name="Rounded Rectangle 11"/>
            <p:cNvSpPr/>
            <p:nvPr/>
          </p:nvSpPr>
          <p:spPr>
            <a:xfrm>
              <a:off x="624840" y="3311187"/>
              <a:ext cx="5318760" cy="448692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1" rtlCol="0" anchor="t" anchorCtr="0"/>
            <a:lstStyle/>
            <a:p>
              <a:pPr algn="ctr"/>
              <a:r>
                <a:rPr lang="en-US" sz="2000" dirty="0"/>
                <a:t>Integers</a:t>
              </a:r>
            </a:p>
          </p:txBody>
        </p:sp>
        <p:sp>
          <p:nvSpPr>
            <p:cNvPr id="13" name="Round Same Side Corner Rectangle 12"/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Domain of Discourse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929640" y="2923847"/>
            <a:ext cx="41710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	Formally: prove  </a:t>
            </a:r>
            <a:r>
              <a:rPr lang="en-US" sz="2400" b="1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</a:t>
            </a:r>
            <a:r>
              <a:rPr lang="en-US" sz="2400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x </a:t>
            </a:r>
            <a:r>
              <a:rPr lang="en-US" sz="2400" dirty="0">
                <a:solidFill>
                  <a:srgbClr val="C00000"/>
                </a:solidFill>
              </a:rPr>
              <a:t>Even(x)</a:t>
            </a:r>
            <a:r>
              <a:rPr lang="en-US" sz="2400" dirty="0">
                <a:solidFill>
                  <a:srgbClr val="C00000"/>
                </a:solidFill>
                <a:latin typeface="Franklin Gothic Medium"/>
                <a:cs typeface="Franklin Gothic Medium"/>
              </a:rPr>
              <a:t>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29640" y="2497347"/>
            <a:ext cx="4562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Prove  “There is an even number”</a:t>
            </a:r>
            <a:endParaRPr lang="en-US" sz="2400" dirty="0">
              <a:solidFill>
                <a:srgbClr val="C00000"/>
              </a:solidFill>
              <a:latin typeface="Franklin Gothic Medium"/>
              <a:cs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22805941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Franklin Gothic Medium" pitchFamily="34" charset="0"/>
              </a:rPr>
              <a:t>English Proof: Even and Odd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39748"/>
            <a:ext cx="6764867" cy="501106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Prove </a:t>
            </a:r>
            <a:r>
              <a:rPr lang="ja-JP" altLang="en-US" sz="24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“</a:t>
            </a:r>
            <a:r>
              <a:rPr lang="en-US" sz="24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The square of every even integer is even.</a:t>
            </a:r>
            <a:r>
              <a:rPr lang="ja-JP" altLang="en-US" sz="24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”</a:t>
            </a:r>
            <a:endParaRPr lang="en-US" sz="2400" dirty="0">
              <a:solidFill>
                <a:srgbClr val="7030A0"/>
              </a:solidFill>
              <a:latin typeface="Franklin Gothic Medium" pitchFamily="34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r>
              <a:rPr lang="en-US" sz="2800" dirty="0">
                <a:latin typeface="Franklin Gothic Medium" pitchFamily="34" charset="0"/>
                <a:sym typeface="Symbol" charset="0"/>
              </a:rPr>
              <a:t>      </a:t>
            </a:r>
            <a:endParaRPr lang="en-US" sz="2800" dirty="0">
              <a:solidFill>
                <a:srgbClr val="C00000"/>
              </a:solidFill>
              <a:latin typeface="Calibri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endParaRPr lang="en-US" dirty="0">
              <a:latin typeface="Calibri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endParaRPr lang="en-US" dirty="0">
              <a:latin typeface="Calibri" charset="0"/>
            </a:endParaRPr>
          </a:p>
        </p:txBody>
      </p:sp>
      <p:sp>
        <p:nvSpPr>
          <p:cNvPr id="8" name="TextBox 7"/>
          <p:cNvSpPr txBox="1"/>
          <p:nvPr>
            <p:custDataLst>
              <p:tags r:id="rId1"/>
            </p:custDataLst>
          </p:nvPr>
        </p:nvSpPr>
        <p:spPr>
          <a:xfrm>
            <a:off x="6180368" y="-22206"/>
            <a:ext cx="2505301" cy="10156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+mj-lt"/>
                <a:ea typeface="ＭＳ Ｐゴシック" pitchFamily="-111" charset="-128"/>
                <a:cs typeface="+mn-cs"/>
              </a:rPr>
              <a:t>Even(x) </a:t>
            </a:r>
            <a:r>
              <a:rPr lang="en-US" sz="2000" dirty="0">
                <a:latin typeface="+mj-lt"/>
                <a:ea typeface="ＭＳ Ｐゴシック" pitchFamily="-111" charset="-128"/>
                <a:cs typeface="+mn-cs"/>
                <a:sym typeface="Symbol"/>
              </a:rPr>
              <a:t></a:t>
            </a:r>
            <a:r>
              <a:rPr lang="en-US" sz="2000" b="1" dirty="0">
                <a:latin typeface="+mj-lt"/>
                <a:ea typeface="ＭＳ Ｐゴシック" pitchFamily="-111" charset="-128"/>
                <a:cs typeface="+mn-cs"/>
                <a:sym typeface="Symbol"/>
              </a:rPr>
              <a:t> </a:t>
            </a:r>
            <a:r>
              <a:rPr lang="en-US" sz="2000" dirty="0">
                <a:latin typeface="+mj-lt"/>
                <a:ea typeface="ＭＳ Ｐゴシック" pitchFamily="-111" charset="-128"/>
                <a:cs typeface="+mn-cs"/>
                <a:sym typeface="Symbol"/>
              </a:rPr>
              <a:t>y  (x=2y)     </a:t>
            </a:r>
          </a:p>
          <a:p>
            <a:pPr>
              <a:defRPr/>
            </a:pPr>
            <a:r>
              <a:rPr lang="en-US" sz="2000" dirty="0">
                <a:latin typeface="+mj-lt"/>
                <a:ea typeface="ＭＳ Ｐゴシック" pitchFamily="-111" charset="-128"/>
                <a:cs typeface="+mn-cs"/>
                <a:sym typeface="Symbol"/>
              </a:rPr>
              <a:t>Odd(x)   </a:t>
            </a:r>
            <a:r>
              <a:rPr lang="en-US" sz="2000" b="1" dirty="0">
                <a:latin typeface="+mj-lt"/>
                <a:ea typeface="ＭＳ Ｐゴシック" pitchFamily="-111" charset="-128"/>
                <a:cs typeface="+mn-cs"/>
                <a:sym typeface="Symbol"/>
              </a:rPr>
              <a:t></a:t>
            </a:r>
            <a:r>
              <a:rPr lang="en-US" sz="2000" dirty="0">
                <a:latin typeface="+mj-lt"/>
                <a:ea typeface="ＭＳ Ｐゴシック" pitchFamily="-111" charset="-128"/>
                <a:cs typeface="+mn-cs"/>
                <a:sym typeface="Symbol"/>
              </a:rPr>
              <a:t>y  (x=2y+1)</a:t>
            </a:r>
          </a:p>
          <a:p>
            <a:pPr>
              <a:defRPr/>
            </a:pPr>
            <a:r>
              <a:rPr lang="en-US" sz="2000" dirty="0">
                <a:latin typeface="+mj-lt"/>
                <a:ea typeface="ＭＳ Ｐゴシック" pitchFamily="-111" charset="-128"/>
                <a:cs typeface="+mn-cs"/>
              </a:rPr>
              <a:t>Domain: Integers</a:t>
            </a:r>
            <a:r>
              <a:rPr lang="en-US" sz="2000" dirty="0">
                <a:ea typeface="ＭＳ Ｐゴシック" pitchFamily="-111" charset="-128"/>
                <a:cs typeface="+mn-cs"/>
              </a:rPr>
              <a:t>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00" y="2171419"/>
            <a:ext cx="834655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ea typeface="Franklin Gothic Medium" charset="0"/>
                <a:cs typeface="Franklin Gothic Medium" charset="0"/>
                <a:sym typeface="Symbol" charset="0"/>
              </a:rPr>
              <a:t>Proof:</a:t>
            </a:r>
            <a:r>
              <a:rPr lang="en-US" sz="2800" dirty="0">
                <a:ea typeface="Franklin Gothic Medium" charset="0"/>
                <a:cs typeface="Franklin Gothic Medium" charset="0"/>
                <a:sym typeface="Symbol" charset="0"/>
              </a:rPr>
              <a:t> </a:t>
            </a:r>
            <a:r>
              <a:rPr lang="en-US" sz="2800" dirty="0">
                <a:ea typeface="Franklin Gothic Medium" charset="0"/>
                <a:cs typeface="Franklin Gothic Medium" charset="0"/>
              </a:rPr>
              <a:t>L</a:t>
            </a:r>
            <a:r>
              <a:rPr lang="en-US" sz="2800" dirty="0">
                <a:cs typeface="Franklin Gothic Medium"/>
              </a:rPr>
              <a:t>et </a:t>
            </a:r>
            <a:r>
              <a:rPr lang="en-US" sz="2800" b="1" dirty="0">
                <a:solidFill>
                  <a:srgbClr val="C00000"/>
                </a:solidFill>
                <a:cs typeface="Franklin Gothic Medium"/>
              </a:rPr>
              <a:t>a</a:t>
            </a:r>
            <a:r>
              <a:rPr lang="en-US" sz="2800" dirty="0">
                <a:cs typeface="Franklin Gothic Medium"/>
              </a:rPr>
              <a:t> be an arbitrary integer.</a:t>
            </a:r>
          </a:p>
          <a:p>
            <a:endParaRPr lang="en-US" sz="2800" dirty="0">
              <a:cs typeface="Franklin Gothic Medium"/>
            </a:endParaRPr>
          </a:p>
          <a:p>
            <a:r>
              <a:rPr lang="en-US" sz="2800" dirty="0">
                <a:cs typeface="Franklin Gothic Medium"/>
              </a:rPr>
              <a:t>Suppose </a:t>
            </a:r>
            <a:r>
              <a:rPr lang="en-US" sz="2800" b="1" dirty="0">
                <a:solidFill>
                  <a:srgbClr val="C00000"/>
                </a:solidFill>
                <a:cs typeface="Franklin Gothic Medium"/>
              </a:rPr>
              <a:t>a</a:t>
            </a:r>
            <a:r>
              <a:rPr lang="en-US" sz="2800" dirty="0">
                <a:cs typeface="Franklin Gothic Medium"/>
              </a:rPr>
              <a:t> is even. Then, by definition, </a:t>
            </a:r>
            <a:r>
              <a:rPr lang="en-US" sz="2800" b="1" dirty="0">
                <a:solidFill>
                  <a:srgbClr val="C00000"/>
                </a:solidFill>
                <a:cs typeface="Franklin Gothic Medium"/>
              </a:rPr>
              <a:t>a</a:t>
            </a:r>
            <a:r>
              <a:rPr lang="en-US" sz="2800" dirty="0">
                <a:solidFill>
                  <a:srgbClr val="C00000"/>
                </a:solidFill>
                <a:cs typeface="Franklin Gothic Medium"/>
              </a:rPr>
              <a:t> = 2</a:t>
            </a:r>
            <a:r>
              <a:rPr lang="en-US" sz="2800" b="1" dirty="0">
                <a:solidFill>
                  <a:srgbClr val="C00000"/>
                </a:solidFill>
                <a:cs typeface="Franklin Gothic Medium"/>
              </a:rPr>
              <a:t>b</a:t>
            </a:r>
            <a:r>
              <a:rPr lang="en-US" sz="2800" dirty="0">
                <a:cs typeface="Franklin Gothic Medium"/>
              </a:rPr>
              <a:t> for some integer </a:t>
            </a:r>
            <a:r>
              <a:rPr lang="en-US" sz="2800" dirty="0">
                <a:solidFill>
                  <a:srgbClr val="C00000"/>
                </a:solidFill>
                <a:cs typeface="Franklin Gothic Medium"/>
              </a:rPr>
              <a:t>b</a:t>
            </a:r>
            <a:r>
              <a:rPr lang="en-US" sz="2800" dirty="0">
                <a:cs typeface="Franklin Gothic Medium"/>
              </a:rPr>
              <a:t>. Squaring both sides, we get </a:t>
            </a:r>
            <a:r>
              <a:rPr lang="en-US" sz="2800" b="1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a</a:t>
            </a:r>
            <a:r>
              <a:rPr lang="en-US" sz="2800" b="1" baseline="30000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2</a:t>
            </a:r>
            <a:r>
              <a:rPr lang="en-US" sz="2800" baseline="30000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 </a:t>
            </a:r>
            <a:r>
              <a:rPr lang="en-US" sz="2800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= 4</a:t>
            </a:r>
            <a:r>
              <a:rPr lang="en-US" sz="2800" b="1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b</a:t>
            </a:r>
            <a:r>
              <a:rPr lang="en-US" sz="2800" b="1" baseline="30000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2</a:t>
            </a:r>
            <a:r>
              <a:rPr lang="en-US" sz="2800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 = 2(2</a:t>
            </a:r>
            <a:r>
              <a:rPr lang="en-US" sz="2800" b="1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b</a:t>
            </a:r>
            <a:r>
              <a:rPr lang="en-US" sz="2800" b="1" baseline="30000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2</a:t>
            </a:r>
            <a:r>
              <a:rPr lang="en-US" sz="2800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)</a:t>
            </a:r>
            <a:r>
              <a:rPr lang="en-US" sz="2800" dirty="0">
                <a:ea typeface="ＭＳ Ｐゴシック" pitchFamily="-111" charset="-128"/>
                <a:sym typeface="Symbol"/>
              </a:rPr>
              <a:t>. </a:t>
            </a:r>
            <a:r>
              <a:rPr lang="en-US" sz="2800" dirty="0">
                <a:cs typeface="Franklin Gothic Medium"/>
                <a:sym typeface="Symbol"/>
              </a:rPr>
              <a:t> So </a:t>
            </a:r>
            <a:r>
              <a:rPr lang="en-US" sz="2800" b="1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a</a:t>
            </a:r>
            <a:r>
              <a:rPr lang="en-US" sz="2800" b="1" baseline="30000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2</a:t>
            </a:r>
            <a:r>
              <a:rPr lang="en-US" sz="2800" dirty="0">
                <a:cs typeface="Franklin Gothic Medium"/>
                <a:sym typeface="Symbol"/>
              </a:rPr>
              <a:t> is, by definition,</a:t>
            </a:r>
            <a:r>
              <a:rPr lang="en-US" sz="2800" baseline="30000" dirty="0">
                <a:ea typeface="ＭＳ Ｐゴシック" pitchFamily="-111" charset="-128"/>
                <a:sym typeface="Symbol"/>
              </a:rPr>
              <a:t> </a:t>
            </a:r>
            <a:r>
              <a:rPr lang="en-US" sz="2800" dirty="0">
                <a:cs typeface="Franklin Gothic Medium"/>
                <a:sym typeface="Symbol"/>
              </a:rPr>
              <a:t>is even.</a:t>
            </a:r>
          </a:p>
          <a:p>
            <a:endParaRPr lang="en-US" sz="2800" dirty="0">
              <a:cs typeface="Franklin Gothic Medium"/>
              <a:sym typeface="Symbol"/>
            </a:endParaRPr>
          </a:p>
          <a:p>
            <a:r>
              <a:rPr lang="en-US" sz="2800" dirty="0">
                <a:ea typeface="Franklin Gothic Medium" charset="0"/>
                <a:cs typeface="Franklin Gothic Medium" charset="0"/>
                <a:sym typeface="Symbol"/>
              </a:rPr>
              <a:t>Since </a:t>
            </a:r>
            <a:r>
              <a:rPr lang="en-US" sz="2800" b="1" dirty="0">
                <a:solidFill>
                  <a:srgbClr val="C00000"/>
                </a:solidFill>
                <a:ea typeface="Franklin Gothic Medium" charset="0"/>
                <a:cs typeface="Franklin Gothic Medium" charset="0"/>
                <a:sym typeface="Symbol"/>
              </a:rPr>
              <a:t>a</a:t>
            </a:r>
            <a:r>
              <a:rPr lang="en-US" sz="2800" dirty="0">
                <a:ea typeface="Franklin Gothic Medium" charset="0"/>
                <a:cs typeface="Franklin Gothic Medium" charset="0"/>
                <a:sym typeface="Symbol"/>
              </a:rPr>
              <a:t> was arbitrary, we have shown that the square of every even number is even.</a:t>
            </a:r>
            <a:endParaRPr lang="en-US" sz="2800" dirty="0">
              <a:ea typeface="Franklin Gothic Medium" charset="0"/>
              <a:cs typeface="Franklin Gothic Medium" charset="0"/>
            </a:endParaRPr>
          </a:p>
        </p:txBody>
      </p:sp>
      <p:sp>
        <p:nvSpPr>
          <p:cNvPr id="22" name="Rectangle 21"/>
          <p:cNvSpPr>
            <a:spLocks noChangeAspect="1"/>
          </p:cNvSpPr>
          <p:nvPr/>
        </p:nvSpPr>
        <p:spPr>
          <a:xfrm>
            <a:off x="4739995" y="5325950"/>
            <a:ext cx="182880" cy="1828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345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Franklin Gothic Medium" pitchFamily="34" charset="0"/>
              </a:rPr>
              <a:t>English Proof: Even and Odd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39748"/>
            <a:ext cx="6764867" cy="501106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Prove </a:t>
            </a:r>
            <a:r>
              <a:rPr lang="ja-JP" altLang="en-US" sz="24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“</a:t>
            </a:r>
            <a:r>
              <a:rPr lang="en-US" sz="24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The square of every even integer is even.</a:t>
            </a:r>
            <a:r>
              <a:rPr lang="ja-JP" altLang="en-US" sz="24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”</a:t>
            </a:r>
            <a:endParaRPr lang="en-US" sz="2400" dirty="0">
              <a:solidFill>
                <a:srgbClr val="7030A0"/>
              </a:solidFill>
              <a:latin typeface="Franklin Gothic Medium" pitchFamily="34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r>
              <a:rPr lang="en-US" sz="2800" dirty="0">
                <a:latin typeface="Franklin Gothic Medium" pitchFamily="34" charset="0"/>
                <a:sym typeface="Symbol" charset="0"/>
              </a:rPr>
              <a:t>      </a:t>
            </a:r>
            <a:endParaRPr lang="en-US" sz="2800" dirty="0">
              <a:solidFill>
                <a:srgbClr val="C00000"/>
              </a:solidFill>
              <a:latin typeface="Calibri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endParaRPr lang="en-US" dirty="0">
              <a:latin typeface="Calibri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endParaRPr lang="en-US" dirty="0">
              <a:latin typeface="Calibri" charset="0"/>
            </a:endParaRPr>
          </a:p>
        </p:txBody>
      </p:sp>
      <p:sp>
        <p:nvSpPr>
          <p:cNvPr id="8" name="TextBox 7"/>
          <p:cNvSpPr txBox="1"/>
          <p:nvPr>
            <p:custDataLst>
              <p:tags r:id="rId1"/>
            </p:custDataLst>
          </p:nvPr>
        </p:nvSpPr>
        <p:spPr>
          <a:xfrm>
            <a:off x="6180368" y="-22206"/>
            <a:ext cx="2505301" cy="10156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+mj-lt"/>
                <a:ea typeface="ＭＳ Ｐゴシック" pitchFamily="-111" charset="-128"/>
                <a:cs typeface="+mn-cs"/>
              </a:rPr>
              <a:t>Even(x) </a:t>
            </a:r>
            <a:r>
              <a:rPr lang="en-US" sz="2000" dirty="0">
                <a:latin typeface="+mj-lt"/>
                <a:ea typeface="ＭＳ Ｐゴシック" pitchFamily="-111" charset="-128"/>
                <a:cs typeface="+mn-cs"/>
                <a:sym typeface="Symbol"/>
              </a:rPr>
              <a:t></a:t>
            </a:r>
            <a:r>
              <a:rPr lang="en-US" sz="2000" b="1" dirty="0">
                <a:latin typeface="+mj-lt"/>
                <a:ea typeface="ＭＳ Ｐゴシック" pitchFamily="-111" charset="-128"/>
                <a:cs typeface="+mn-cs"/>
                <a:sym typeface="Symbol"/>
              </a:rPr>
              <a:t> </a:t>
            </a:r>
            <a:r>
              <a:rPr lang="en-US" sz="2000" dirty="0">
                <a:latin typeface="+mj-lt"/>
                <a:ea typeface="ＭＳ Ｐゴシック" pitchFamily="-111" charset="-128"/>
                <a:cs typeface="+mn-cs"/>
                <a:sym typeface="Symbol"/>
              </a:rPr>
              <a:t>y  (x=2y)     </a:t>
            </a:r>
          </a:p>
          <a:p>
            <a:pPr>
              <a:defRPr/>
            </a:pPr>
            <a:r>
              <a:rPr lang="en-US" sz="2000" dirty="0">
                <a:latin typeface="+mj-lt"/>
                <a:ea typeface="ＭＳ Ｐゴシック" pitchFamily="-111" charset="-128"/>
                <a:cs typeface="+mn-cs"/>
                <a:sym typeface="Symbol"/>
              </a:rPr>
              <a:t>Odd(x)   </a:t>
            </a:r>
            <a:r>
              <a:rPr lang="en-US" sz="2000" b="1" dirty="0">
                <a:latin typeface="+mj-lt"/>
                <a:ea typeface="ＭＳ Ｐゴシック" pitchFamily="-111" charset="-128"/>
                <a:cs typeface="+mn-cs"/>
                <a:sym typeface="Symbol"/>
              </a:rPr>
              <a:t></a:t>
            </a:r>
            <a:r>
              <a:rPr lang="en-US" sz="2000" dirty="0">
                <a:latin typeface="+mj-lt"/>
                <a:ea typeface="ＭＳ Ｐゴシック" pitchFamily="-111" charset="-128"/>
                <a:cs typeface="+mn-cs"/>
                <a:sym typeface="Symbol"/>
              </a:rPr>
              <a:t>y  (x=2y+1)</a:t>
            </a:r>
          </a:p>
          <a:p>
            <a:pPr>
              <a:defRPr/>
            </a:pPr>
            <a:r>
              <a:rPr lang="en-US" sz="2000" dirty="0">
                <a:latin typeface="+mj-lt"/>
                <a:ea typeface="ＭＳ Ｐゴシック" pitchFamily="-111" charset="-128"/>
                <a:cs typeface="+mn-cs"/>
              </a:rPr>
              <a:t>Domain: Integers</a:t>
            </a:r>
            <a:r>
              <a:rPr lang="en-US" sz="2000" dirty="0">
                <a:ea typeface="ＭＳ Ｐゴシック" pitchFamily="-111" charset="-128"/>
                <a:cs typeface="+mn-cs"/>
              </a:rPr>
              <a:t>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00" y="2171419"/>
            <a:ext cx="834655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ea typeface="Franklin Gothic Medium" charset="0"/>
                <a:cs typeface="Franklin Gothic Medium" charset="0"/>
                <a:sym typeface="Symbol" charset="0"/>
              </a:rPr>
              <a:t>Proof:</a:t>
            </a:r>
            <a:r>
              <a:rPr lang="en-US" sz="2800" dirty="0">
                <a:ea typeface="Franklin Gothic Medium" charset="0"/>
                <a:cs typeface="Franklin Gothic Medium" charset="0"/>
                <a:sym typeface="Symbol" charset="0"/>
              </a:rPr>
              <a:t> </a:t>
            </a:r>
            <a:r>
              <a:rPr lang="en-US" sz="2800" dirty="0">
                <a:ea typeface="Franklin Gothic Medium" charset="0"/>
                <a:cs typeface="Franklin Gothic Medium" charset="0"/>
              </a:rPr>
              <a:t>L</a:t>
            </a:r>
            <a:r>
              <a:rPr lang="en-US" sz="2800" dirty="0">
                <a:cs typeface="Franklin Gothic Medium"/>
              </a:rPr>
              <a:t>et </a:t>
            </a:r>
            <a:r>
              <a:rPr lang="en-US" sz="2800" b="1" dirty="0">
                <a:solidFill>
                  <a:srgbClr val="C00000"/>
                </a:solidFill>
                <a:cs typeface="Franklin Gothic Medium"/>
              </a:rPr>
              <a:t>a</a:t>
            </a:r>
            <a:r>
              <a:rPr lang="en-US" sz="2800" dirty="0">
                <a:cs typeface="Franklin Gothic Medium"/>
              </a:rPr>
              <a:t> be an arbitrary </a:t>
            </a:r>
            <a:r>
              <a:rPr lang="en-US" sz="2800" b="1" dirty="0">
                <a:solidFill>
                  <a:srgbClr val="7030A0"/>
                </a:solidFill>
                <a:cs typeface="Franklin Gothic Medium"/>
              </a:rPr>
              <a:t>even</a:t>
            </a:r>
            <a:r>
              <a:rPr lang="en-US" sz="2800" dirty="0">
                <a:cs typeface="Franklin Gothic Medium"/>
              </a:rPr>
              <a:t> integer.</a:t>
            </a:r>
          </a:p>
          <a:p>
            <a:endParaRPr lang="en-US" sz="2800" dirty="0">
              <a:cs typeface="Franklin Gothic Medium"/>
            </a:endParaRPr>
          </a:p>
          <a:p>
            <a:r>
              <a:rPr lang="en-US" sz="2800" dirty="0">
                <a:cs typeface="Franklin Gothic Medium"/>
              </a:rPr>
              <a:t>Then, by definition, </a:t>
            </a:r>
            <a:r>
              <a:rPr lang="en-US" sz="2800" b="1" dirty="0">
                <a:solidFill>
                  <a:srgbClr val="C00000"/>
                </a:solidFill>
                <a:cs typeface="Franklin Gothic Medium"/>
              </a:rPr>
              <a:t>a</a:t>
            </a:r>
            <a:r>
              <a:rPr lang="en-US" sz="2800" dirty="0">
                <a:solidFill>
                  <a:srgbClr val="C00000"/>
                </a:solidFill>
                <a:cs typeface="Franklin Gothic Medium"/>
              </a:rPr>
              <a:t> = 2</a:t>
            </a:r>
            <a:r>
              <a:rPr lang="en-US" sz="2800" b="1" dirty="0">
                <a:solidFill>
                  <a:srgbClr val="C00000"/>
                </a:solidFill>
                <a:cs typeface="Franklin Gothic Medium"/>
              </a:rPr>
              <a:t>b</a:t>
            </a:r>
            <a:r>
              <a:rPr lang="en-US" sz="2800" dirty="0">
                <a:cs typeface="Franklin Gothic Medium"/>
              </a:rPr>
              <a:t> for some integer </a:t>
            </a:r>
            <a:r>
              <a:rPr lang="en-US" sz="2800" dirty="0">
                <a:solidFill>
                  <a:srgbClr val="C00000"/>
                </a:solidFill>
                <a:cs typeface="Franklin Gothic Medium"/>
              </a:rPr>
              <a:t>b</a:t>
            </a:r>
            <a:r>
              <a:rPr lang="en-US" sz="2800" dirty="0">
                <a:cs typeface="Franklin Gothic Medium"/>
              </a:rPr>
              <a:t>. Squaring both sides, we get </a:t>
            </a:r>
            <a:r>
              <a:rPr lang="en-US" sz="2800" b="1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a</a:t>
            </a:r>
            <a:r>
              <a:rPr lang="en-US" sz="2800" b="1" baseline="30000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2</a:t>
            </a:r>
            <a:r>
              <a:rPr lang="en-US" sz="2800" baseline="30000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 </a:t>
            </a:r>
            <a:r>
              <a:rPr lang="en-US" sz="2800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= 4</a:t>
            </a:r>
            <a:r>
              <a:rPr lang="en-US" sz="2800" b="1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b</a:t>
            </a:r>
            <a:r>
              <a:rPr lang="en-US" sz="2800" b="1" baseline="30000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2</a:t>
            </a:r>
            <a:r>
              <a:rPr lang="en-US" sz="2800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 = 2(2</a:t>
            </a:r>
            <a:r>
              <a:rPr lang="en-US" sz="2800" b="1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b</a:t>
            </a:r>
            <a:r>
              <a:rPr lang="en-US" sz="2800" b="1" baseline="30000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2</a:t>
            </a:r>
            <a:r>
              <a:rPr lang="en-US" sz="2800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)</a:t>
            </a:r>
            <a:r>
              <a:rPr lang="en-US" sz="2800" dirty="0">
                <a:ea typeface="ＭＳ Ｐゴシック" pitchFamily="-111" charset="-128"/>
                <a:sym typeface="Symbol"/>
              </a:rPr>
              <a:t>. </a:t>
            </a:r>
            <a:r>
              <a:rPr lang="en-US" sz="2800" dirty="0">
                <a:cs typeface="Franklin Gothic Medium"/>
                <a:sym typeface="Symbol"/>
              </a:rPr>
              <a:t> So </a:t>
            </a:r>
            <a:r>
              <a:rPr lang="en-US" sz="2800" b="1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a</a:t>
            </a:r>
            <a:r>
              <a:rPr lang="en-US" sz="2800" b="1" baseline="30000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2</a:t>
            </a:r>
            <a:r>
              <a:rPr lang="en-US" sz="2800" dirty="0">
                <a:cs typeface="Franklin Gothic Medium"/>
                <a:sym typeface="Symbol"/>
              </a:rPr>
              <a:t> is, by definition,</a:t>
            </a:r>
            <a:r>
              <a:rPr lang="en-US" sz="2800" baseline="30000" dirty="0">
                <a:ea typeface="ＭＳ Ｐゴシック" pitchFamily="-111" charset="-128"/>
                <a:sym typeface="Symbol"/>
              </a:rPr>
              <a:t> </a:t>
            </a:r>
            <a:r>
              <a:rPr lang="en-US" sz="2800" dirty="0">
                <a:cs typeface="Franklin Gothic Medium"/>
                <a:sym typeface="Symbol"/>
              </a:rPr>
              <a:t>is even.</a:t>
            </a:r>
          </a:p>
          <a:p>
            <a:endParaRPr lang="en-US" sz="2800" dirty="0">
              <a:cs typeface="Franklin Gothic Medium"/>
              <a:sym typeface="Symbol"/>
            </a:endParaRPr>
          </a:p>
          <a:p>
            <a:r>
              <a:rPr lang="en-US" sz="2800" dirty="0">
                <a:ea typeface="Franklin Gothic Medium" charset="0"/>
                <a:cs typeface="Franklin Gothic Medium" charset="0"/>
                <a:sym typeface="Symbol"/>
              </a:rPr>
              <a:t>Since </a:t>
            </a:r>
            <a:r>
              <a:rPr lang="en-US" sz="2800" b="1" dirty="0">
                <a:solidFill>
                  <a:srgbClr val="C00000"/>
                </a:solidFill>
                <a:ea typeface="Franklin Gothic Medium" charset="0"/>
                <a:cs typeface="Franklin Gothic Medium" charset="0"/>
                <a:sym typeface="Symbol"/>
              </a:rPr>
              <a:t>a</a:t>
            </a:r>
            <a:r>
              <a:rPr lang="en-US" sz="2800" dirty="0">
                <a:ea typeface="Franklin Gothic Medium" charset="0"/>
                <a:cs typeface="Franklin Gothic Medium" charset="0"/>
                <a:sym typeface="Symbol"/>
              </a:rPr>
              <a:t> was arbitrary, we have shown that the square of every even number is even.</a:t>
            </a:r>
            <a:endParaRPr lang="en-US" sz="2800" dirty="0">
              <a:ea typeface="Franklin Gothic Medium" charset="0"/>
              <a:cs typeface="Franklin Gothic Medium" charset="0"/>
            </a:endParaRPr>
          </a:p>
        </p:txBody>
      </p:sp>
      <p:sp>
        <p:nvSpPr>
          <p:cNvPr id="22" name="Rectangle 21"/>
          <p:cNvSpPr>
            <a:spLocks noChangeAspect="1"/>
          </p:cNvSpPr>
          <p:nvPr/>
        </p:nvSpPr>
        <p:spPr>
          <a:xfrm>
            <a:off x="4739995" y="5325950"/>
            <a:ext cx="182880" cy="1828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E7E34C-452E-A047-ABC0-5B3F0676DC69}"/>
              </a:ext>
            </a:extLst>
          </p:cNvPr>
          <p:cNvSpPr txBox="1"/>
          <p:nvPr/>
        </p:nvSpPr>
        <p:spPr>
          <a:xfrm>
            <a:off x="2731770" y="5977890"/>
            <a:ext cx="31665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" charset="0"/>
                <a:sym typeface="Symbol" charset="0"/>
              </a:rPr>
              <a:t>x (Even(x)  Even(x</a:t>
            </a:r>
            <a:r>
              <a:rPr lang="en-US" sz="2400" baseline="30000" dirty="0">
                <a:solidFill>
                  <a:srgbClr val="C00000"/>
                </a:solidFill>
                <a:latin typeface="Calibri" charset="0"/>
                <a:sym typeface="Symbol" charset="0"/>
              </a:rPr>
              <a:t>2</a:t>
            </a:r>
            <a:r>
              <a:rPr lang="en-US" sz="2400" dirty="0">
                <a:solidFill>
                  <a:srgbClr val="C00000"/>
                </a:solidFill>
                <a:latin typeface="Calibri" charset="0"/>
                <a:sym typeface="Symbol" charset="0"/>
              </a:rPr>
              <a:t>))</a:t>
            </a:r>
            <a:endParaRPr lang="en-US" sz="2400" dirty="0">
              <a:latin typeface="Franklin Gothic Medium"/>
              <a:cs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2836836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Franklin Gothic Medium" pitchFamily="34" charset="0"/>
              </a:rPr>
              <a:t>Even and Odd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4423"/>
            <a:ext cx="8229600" cy="483076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Prove </a:t>
            </a:r>
            <a:r>
              <a:rPr lang="ja-JP" alt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“</a:t>
            </a:r>
            <a:r>
              <a:rPr 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The sum of two odd numbers is even.</a:t>
            </a:r>
            <a:r>
              <a:rPr lang="ja-JP" alt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”</a:t>
            </a:r>
            <a:endParaRPr lang="en-US" sz="2800" dirty="0">
              <a:solidFill>
                <a:srgbClr val="7030A0"/>
              </a:solidFill>
              <a:latin typeface="Franklin Gothic Medium" pitchFamily="34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endParaRPr lang="en-US" dirty="0">
              <a:latin typeface="Calibri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endParaRPr lang="en-US" dirty="0">
              <a:latin typeface="Calibri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368040" y="38325"/>
            <a:ext cx="2865120" cy="919155"/>
            <a:chOff x="624840" y="3139691"/>
            <a:chExt cx="5318760" cy="919155"/>
          </a:xfrm>
          <a:solidFill>
            <a:schemeClr val="accent2">
              <a:lumMod val="20000"/>
              <a:lumOff val="80000"/>
            </a:schemeClr>
          </a:solidFill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ounded Rectangle 6"/>
                <p:cNvSpPr/>
                <p:nvPr/>
              </p:nvSpPr>
              <p:spPr>
                <a:xfrm>
                  <a:off x="624840" y="3311187"/>
                  <a:ext cx="5318760" cy="747659"/>
                </a:xfrm>
                <a:prstGeom prst="round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lIns="9144" tIns="91440" rIns="9144" bIns="9144" numCol="1" rtlCol="0" anchor="t" anchorCtr="0"/>
                <a:lstStyle/>
                <a:p>
                  <a:r>
                    <a:rPr lang="en-US" sz="2000" dirty="0">
                      <a:ea typeface="ＭＳ Ｐゴシック" pitchFamily="-111" charset="-128"/>
                      <a:sym typeface="Symbol"/>
                    </a:rPr>
                    <a:t>Even(x) 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∃</m:t>
                      </m:r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𝑦</m:t>
                      </m:r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 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charset="0"/>
                              <a:ea typeface="ＭＳ Ｐゴシック" pitchFamily="-111" charset="-128"/>
                              <a:sym typeface="Symbol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charset="0"/>
                              <a:ea typeface="ＭＳ Ｐゴシック" pitchFamily="-111" charset="-128"/>
                              <a:sym typeface="Symbol"/>
                            </a:rPr>
                            <m:t>=2</m:t>
                          </m:r>
                          <m:r>
                            <a:rPr lang="en-US" sz="2000" b="0" i="1" smtClean="0">
                              <a:latin typeface="Cambria Math" charset="0"/>
                              <a:ea typeface="ＭＳ Ｐゴシック" pitchFamily="-111" charset="-128"/>
                              <a:sym typeface="Symbol"/>
                            </a:rPr>
                            <m:t>𝑦</m:t>
                          </m:r>
                        </m:e>
                      </m:d>
                    </m:oMath>
                  </a14:m>
                  <a:endParaRPr lang="en-US" sz="2000" b="0" dirty="0">
                    <a:ea typeface="ＭＳ Ｐゴシック" pitchFamily="-111" charset="-128"/>
                    <a:sym typeface="Symbol"/>
                  </a:endParaRPr>
                </a:p>
                <a:p>
                  <a:r>
                    <a:rPr lang="en-US" sz="2000" dirty="0">
                      <a:ea typeface="ＭＳ Ｐゴシック" pitchFamily="-111" charset="-128"/>
                      <a:sym typeface="Symbol"/>
                    </a:rPr>
                    <a:t>Odd(x)  </a:t>
                  </a:r>
                  <a14:m>
                    <m:oMath xmlns:m="http://schemas.openxmlformats.org/officeDocument/2006/math">
                      <m:r>
                        <a:rPr lang="en-US" sz="2000" i="1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∃</m:t>
                      </m:r>
                      <m:r>
                        <a:rPr lang="en-US" sz="2000" i="1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𝑦</m:t>
                      </m:r>
                      <m:r>
                        <a:rPr lang="en-US" sz="2000" i="1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 (</m:t>
                      </m:r>
                      <m:r>
                        <a:rPr lang="en-US" sz="2000" i="1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𝑥</m:t>
                      </m:r>
                      <m:r>
                        <a:rPr lang="en-US" sz="2000" i="1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=2</m:t>
                      </m:r>
                      <m:r>
                        <a:rPr lang="en-US" sz="2000" i="1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𝑦</m:t>
                      </m:r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+1</m:t>
                      </m:r>
                      <m:r>
                        <a:rPr lang="en-US" sz="2000" i="1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)</m:t>
                      </m:r>
                    </m:oMath>
                  </a14:m>
                  <a:endParaRPr lang="en-US" sz="2000" dirty="0"/>
                </a:p>
                <a:p>
                  <a:endParaRPr lang="en-US" sz="2000" dirty="0"/>
                </a:p>
              </p:txBody>
            </p:sp>
          </mc:Choice>
          <mc:Fallback xmlns="">
            <p:sp>
              <p:nvSpPr>
                <p:cNvPr id="7" name="Rounded 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" y="3311187"/>
                  <a:ext cx="5318760" cy="747659"/>
                </a:xfrm>
                <a:prstGeom prst="roundRect">
                  <a:avLst/>
                </a:prstGeom>
                <a:blipFill rotWithShape="0">
                  <a:blip r:embed="rId2"/>
                  <a:stretch>
                    <a:fillRect l="-3586" t="-38583" r="-422" b="-68504"/>
                  </a:stretch>
                </a:blipFill>
                <a:ln>
                  <a:solidFill>
                    <a:schemeClr val="tx1"/>
                  </a:solidFill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Round Same Side Corner Rectangle 8"/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Predicate Definitions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633654" y="203635"/>
            <a:ext cx="2053146" cy="620188"/>
            <a:chOff x="624840" y="3139691"/>
            <a:chExt cx="5318760" cy="620188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1" name="Rounded Rectangle 10"/>
            <p:cNvSpPr/>
            <p:nvPr/>
          </p:nvSpPr>
          <p:spPr>
            <a:xfrm>
              <a:off x="624840" y="3311187"/>
              <a:ext cx="5318760" cy="448692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1" rtlCol="0" anchor="t" anchorCtr="0"/>
            <a:lstStyle/>
            <a:p>
              <a:pPr algn="ctr"/>
              <a:r>
                <a:rPr lang="en-US" sz="2000" dirty="0"/>
                <a:t>Integers</a:t>
              </a:r>
            </a:p>
          </p:txBody>
        </p:sp>
        <p:sp>
          <p:nvSpPr>
            <p:cNvPr id="12" name="Round Same Side Corner Rectangle 11"/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Domain of Discourse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27891" y="1933396"/>
            <a:ext cx="77647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Franklin Gothic Medium"/>
                <a:cs typeface="Franklin Gothic Medium"/>
              </a:rPr>
              <a:t>	Formally, </a:t>
            </a:r>
            <a:r>
              <a:rPr lang="en-US" sz="2400" dirty="0">
                <a:latin typeface="Franklin Gothic Medium"/>
                <a:cs typeface="Franklin Gothic Medium"/>
              </a:rPr>
              <a:t>prove  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x y ((Odd(x) </a:t>
            </a:r>
            <a:r>
              <a:rPr lang="en-US" sz="2400" dirty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  <a:sym typeface="Symbol" charset="0"/>
              </a:rPr>
              <a:t>∧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 Odd(y))Even(</a:t>
            </a:r>
            <a:r>
              <a:rPr lang="en-US" sz="2400" dirty="0" err="1">
                <a:solidFill>
                  <a:srgbClr val="C00000"/>
                </a:solidFill>
                <a:cs typeface="Arial" pitchFamily="34" charset="0"/>
                <a:sym typeface="Symbol" charset="0"/>
              </a:rPr>
              <a:t>x+y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)</a:t>
            </a:r>
            <a:r>
              <a:rPr lang="en-US" sz="2400" dirty="0">
                <a:solidFill>
                  <a:srgbClr val="C00000"/>
                </a:solidFill>
              </a:rPr>
              <a:t>)</a:t>
            </a:r>
            <a:r>
              <a:rPr lang="en-US" sz="2400" dirty="0">
                <a:solidFill>
                  <a:srgbClr val="C00000"/>
                </a:solidFill>
                <a:latin typeface="Franklin Gothic Medium"/>
                <a:cs typeface="Franklin Gothic Medium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57362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Franklin Gothic Medium" pitchFamily="34" charset="0"/>
              </a:rPr>
              <a:t>Even and Odd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4423"/>
            <a:ext cx="8229600" cy="483076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Prove </a:t>
            </a:r>
            <a:r>
              <a:rPr lang="ja-JP" alt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“</a:t>
            </a:r>
            <a:r>
              <a:rPr 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The sum of two odd numbers is even.</a:t>
            </a:r>
            <a:r>
              <a:rPr lang="ja-JP" alt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”</a:t>
            </a:r>
            <a:endParaRPr lang="en-US" sz="2800" dirty="0">
              <a:solidFill>
                <a:srgbClr val="7030A0"/>
              </a:solidFill>
              <a:latin typeface="Franklin Gothic Medium" pitchFamily="34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endParaRPr lang="en-US" dirty="0">
              <a:latin typeface="Calibri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endParaRPr lang="en-US" dirty="0">
              <a:latin typeface="Calibri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368040" y="38325"/>
            <a:ext cx="2865120" cy="919155"/>
            <a:chOff x="624840" y="3139691"/>
            <a:chExt cx="5318760" cy="919155"/>
          </a:xfrm>
          <a:solidFill>
            <a:schemeClr val="accent2">
              <a:lumMod val="20000"/>
              <a:lumOff val="80000"/>
            </a:schemeClr>
          </a:solidFill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ounded Rectangle 6"/>
                <p:cNvSpPr/>
                <p:nvPr/>
              </p:nvSpPr>
              <p:spPr>
                <a:xfrm>
                  <a:off x="624840" y="3311187"/>
                  <a:ext cx="5318760" cy="747659"/>
                </a:xfrm>
                <a:prstGeom prst="round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lIns="9144" tIns="91440" rIns="9144" bIns="9144" numCol="1" rtlCol="0" anchor="t" anchorCtr="0"/>
                <a:lstStyle/>
                <a:p>
                  <a:r>
                    <a:rPr lang="en-US" sz="2000" dirty="0">
                      <a:ea typeface="ＭＳ Ｐゴシック" pitchFamily="-111" charset="-128"/>
                      <a:sym typeface="Symbol"/>
                    </a:rPr>
                    <a:t>Even(x) 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∃</m:t>
                      </m:r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𝑦</m:t>
                      </m:r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 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charset="0"/>
                              <a:ea typeface="ＭＳ Ｐゴシック" pitchFamily="-111" charset="-128"/>
                              <a:sym typeface="Symbol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charset="0"/>
                              <a:ea typeface="ＭＳ Ｐゴシック" pitchFamily="-111" charset="-128"/>
                              <a:sym typeface="Symbol"/>
                            </a:rPr>
                            <m:t>=2</m:t>
                          </m:r>
                          <m:r>
                            <a:rPr lang="en-US" sz="2000" b="0" i="1" smtClean="0">
                              <a:latin typeface="Cambria Math" charset="0"/>
                              <a:ea typeface="ＭＳ Ｐゴシック" pitchFamily="-111" charset="-128"/>
                              <a:sym typeface="Symbol"/>
                            </a:rPr>
                            <m:t>𝑦</m:t>
                          </m:r>
                        </m:e>
                      </m:d>
                    </m:oMath>
                  </a14:m>
                  <a:endParaRPr lang="en-US" sz="2000" b="0" dirty="0">
                    <a:ea typeface="ＭＳ Ｐゴシック" pitchFamily="-111" charset="-128"/>
                    <a:sym typeface="Symbol"/>
                  </a:endParaRPr>
                </a:p>
                <a:p>
                  <a:r>
                    <a:rPr lang="en-US" sz="2000" dirty="0">
                      <a:ea typeface="ＭＳ Ｐゴシック" pitchFamily="-111" charset="-128"/>
                      <a:sym typeface="Symbol"/>
                    </a:rPr>
                    <a:t>Odd(x)  </a:t>
                  </a:r>
                  <a14:m>
                    <m:oMath xmlns:m="http://schemas.openxmlformats.org/officeDocument/2006/math">
                      <m:r>
                        <a:rPr lang="en-US" sz="2000" i="1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∃</m:t>
                      </m:r>
                      <m:r>
                        <a:rPr lang="en-US" sz="2000" i="1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𝑦</m:t>
                      </m:r>
                      <m:r>
                        <a:rPr lang="en-US" sz="2000" i="1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 (</m:t>
                      </m:r>
                      <m:r>
                        <a:rPr lang="en-US" sz="2000" i="1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𝑥</m:t>
                      </m:r>
                      <m:r>
                        <a:rPr lang="en-US" sz="2000" i="1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=2</m:t>
                      </m:r>
                      <m:r>
                        <a:rPr lang="en-US" sz="2000" i="1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𝑦</m:t>
                      </m:r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+1</m:t>
                      </m:r>
                      <m:r>
                        <a:rPr lang="en-US" sz="2000" i="1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)</m:t>
                      </m:r>
                    </m:oMath>
                  </a14:m>
                  <a:endParaRPr lang="en-US" sz="2000" dirty="0"/>
                </a:p>
                <a:p>
                  <a:endParaRPr lang="en-US" sz="2000" dirty="0"/>
                </a:p>
              </p:txBody>
            </p:sp>
          </mc:Choice>
          <mc:Fallback xmlns="">
            <p:sp>
              <p:nvSpPr>
                <p:cNvPr id="7" name="Rounded 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" y="3311187"/>
                  <a:ext cx="5318760" cy="747659"/>
                </a:xfrm>
                <a:prstGeom prst="roundRect">
                  <a:avLst/>
                </a:prstGeom>
                <a:blipFill rotWithShape="0">
                  <a:blip r:embed="rId2"/>
                  <a:stretch>
                    <a:fillRect l="-3586" t="-38583" r="-422" b="-68504"/>
                  </a:stretch>
                </a:blipFill>
                <a:ln>
                  <a:solidFill>
                    <a:schemeClr val="tx1"/>
                  </a:solidFill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Round Same Side Corner Rectangle 8"/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Predicate Definitions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633654" y="203635"/>
            <a:ext cx="2053146" cy="620188"/>
            <a:chOff x="624840" y="3139691"/>
            <a:chExt cx="5318760" cy="620188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1" name="Rounded Rectangle 10"/>
            <p:cNvSpPr/>
            <p:nvPr/>
          </p:nvSpPr>
          <p:spPr>
            <a:xfrm>
              <a:off x="624840" y="3311187"/>
              <a:ext cx="5318760" cy="448692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1" rtlCol="0" anchor="t" anchorCtr="0"/>
            <a:lstStyle/>
            <a:p>
              <a:pPr algn="ctr"/>
              <a:r>
                <a:rPr lang="en-US" sz="2000" dirty="0"/>
                <a:t>Integers</a:t>
              </a:r>
            </a:p>
          </p:txBody>
        </p:sp>
        <p:sp>
          <p:nvSpPr>
            <p:cNvPr id="12" name="Round Same Side Corner Rectangle 11"/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Domain of Discourse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27891" y="1933396"/>
            <a:ext cx="77647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	Formally, prove  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x y ((Odd(x) </a:t>
            </a:r>
            <a:r>
              <a:rPr lang="en-US" sz="2400" dirty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  <a:sym typeface="Symbol" charset="0"/>
              </a:rPr>
              <a:t>∧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 Odd(y))Even(</a:t>
            </a:r>
            <a:r>
              <a:rPr lang="en-US" sz="2400" dirty="0" err="1">
                <a:solidFill>
                  <a:srgbClr val="C00000"/>
                </a:solidFill>
                <a:cs typeface="Arial" pitchFamily="34" charset="0"/>
                <a:sym typeface="Symbol" charset="0"/>
              </a:rPr>
              <a:t>x+y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)</a:t>
            </a:r>
            <a:r>
              <a:rPr lang="en-US" sz="2400" dirty="0">
                <a:solidFill>
                  <a:srgbClr val="C00000"/>
                </a:solidFill>
              </a:rPr>
              <a:t>)</a:t>
            </a:r>
            <a:r>
              <a:rPr lang="en-US" sz="2400" dirty="0">
                <a:solidFill>
                  <a:srgbClr val="C00000"/>
                </a:solidFill>
                <a:latin typeface="Franklin Gothic Medium"/>
                <a:cs typeface="Franklin Gothic Medium"/>
              </a:rPr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5C57F2-6971-8C4D-8364-04A8B9D221CA}"/>
              </a:ext>
            </a:extLst>
          </p:cNvPr>
          <p:cNvSpPr txBox="1"/>
          <p:nvPr/>
        </p:nvSpPr>
        <p:spPr>
          <a:xfrm>
            <a:off x="227891" y="2888204"/>
            <a:ext cx="388108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Calibri" charset="0"/>
                <a:sym typeface="Symbol" charset="0"/>
              </a:rPr>
              <a:t>Let x and y be arbitrary integers.</a:t>
            </a:r>
          </a:p>
          <a:p>
            <a:endParaRPr lang="en-US" sz="2200" dirty="0">
              <a:latin typeface="Calibri" charset="0"/>
              <a:sym typeface="Symbol" charset="0"/>
            </a:endParaRPr>
          </a:p>
          <a:p>
            <a:endParaRPr lang="en-US" sz="1000" dirty="0">
              <a:latin typeface="Calibri" charset="0"/>
              <a:sym typeface="Symbol" charset="0"/>
            </a:endParaRPr>
          </a:p>
          <a:p>
            <a:endParaRPr lang="en-US" sz="1000" dirty="0">
              <a:latin typeface="Calibri" charset="0"/>
              <a:sym typeface="Symbol" charset="0"/>
            </a:endParaRPr>
          </a:p>
          <a:p>
            <a:endParaRPr lang="en-US" sz="1000" dirty="0">
              <a:latin typeface="Calibri" charset="0"/>
              <a:sym typeface="Symbol" charset="0"/>
            </a:endParaRPr>
          </a:p>
          <a:p>
            <a:endParaRPr lang="en-US" sz="1000" dirty="0">
              <a:latin typeface="Calibri" charset="0"/>
              <a:sym typeface="Symbol" charset="0"/>
            </a:endParaRPr>
          </a:p>
          <a:p>
            <a:endParaRPr lang="en-US" sz="1000" dirty="0">
              <a:latin typeface="Calibri" charset="0"/>
              <a:sym typeface="Symbol" charset="0"/>
            </a:endParaRPr>
          </a:p>
          <a:p>
            <a:endParaRPr lang="en-US" sz="1000" dirty="0">
              <a:latin typeface="Calibri" charset="0"/>
              <a:sym typeface="Symbol" charset="0"/>
            </a:endParaRPr>
          </a:p>
          <a:p>
            <a:endParaRPr lang="en-US" sz="1000" dirty="0">
              <a:latin typeface="Calibri" charset="0"/>
              <a:sym typeface="Symbol" charset="0"/>
            </a:endParaRPr>
          </a:p>
          <a:p>
            <a:endParaRPr lang="en-US" sz="1000" dirty="0">
              <a:latin typeface="Calibri" charset="0"/>
              <a:sym typeface="Symbol" charset="0"/>
            </a:endParaRPr>
          </a:p>
          <a:p>
            <a:endParaRPr lang="en-US" sz="1000" dirty="0">
              <a:latin typeface="Calibri" charset="0"/>
              <a:sym typeface="Symbol" charset="0"/>
            </a:endParaRPr>
          </a:p>
          <a:p>
            <a:endParaRPr lang="en-US" sz="1000" dirty="0">
              <a:latin typeface="Calibri" charset="0"/>
              <a:sym typeface="Symbol" charset="0"/>
            </a:endParaRPr>
          </a:p>
          <a:p>
            <a:endParaRPr lang="en-US" sz="1000" dirty="0">
              <a:latin typeface="Calibri" charset="0"/>
              <a:sym typeface="Symbol" charset="0"/>
            </a:endParaRPr>
          </a:p>
          <a:p>
            <a:r>
              <a:rPr lang="en-US" sz="2200" dirty="0">
                <a:latin typeface="Calibri" charset="0"/>
                <a:sym typeface="Symbol" charset="0"/>
              </a:rPr>
              <a:t>Since x and y were arbitrary, the sum of any odd integers is even.</a:t>
            </a:r>
            <a:endParaRPr lang="en-US" sz="2200" b="1" dirty="0">
              <a:latin typeface="Calibri" charset="0"/>
              <a:sym typeface="Symbol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2D58579-A08E-6047-AF99-099EDF8429BF}"/>
              </a:ext>
            </a:extLst>
          </p:cNvPr>
          <p:cNvCxnSpPr/>
          <p:nvPr/>
        </p:nvCxnSpPr>
        <p:spPr>
          <a:xfrm>
            <a:off x="4410229" y="2934504"/>
            <a:ext cx="0" cy="400286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26D53E7-7425-9145-91D9-549FAAF037B3}"/>
              </a:ext>
            </a:extLst>
          </p:cNvPr>
          <p:cNvCxnSpPr>
            <a:cxnSpLocks/>
          </p:cNvCxnSpPr>
          <p:nvPr/>
        </p:nvCxnSpPr>
        <p:spPr>
          <a:xfrm>
            <a:off x="4410229" y="5386652"/>
            <a:ext cx="0" cy="483131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ACA3AD19-6A71-7749-A960-D72FF8D5929E}"/>
              </a:ext>
            </a:extLst>
          </p:cNvPr>
          <p:cNvSpPr/>
          <p:nvPr/>
        </p:nvSpPr>
        <p:spPr>
          <a:xfrm>
            <a:off x="4572000" y="2853573"/>
            <a:ext cx="4998157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Franklin Gothic Medium" panose="020B0603020102020204" pitchFamily="34" charset="0"/>
              </a:rPr>
              <a:t>Let </a:t>
            </a:r>
            <a:r>
              <a:rPr lang="en-US" b="1" dirty="0">
                <a:solidFill>
                  <a:srgbClr val="C00000"/>
                </a:solidFill>
              </a:rPr>
              <a:t>x</a:t>
            </a:r>
            <a:r>
              <a:rPr lang="en-US" dirty="0">
                <a:latin typeface="Franklin Gothic Medium" panose="020B0603020102020204" pitchFamily="34" charset="0"/>
              </a:rPr>
              <a:t> be an arbitrary integer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Franklin Gothic Medium" panose="020B0603020102020204" pitchFamily="34" charset="0"/>
              </a:rPr>
              <a:t>Let </a:t>
            </a:r>
            <a:r>
              <a:rPr lang="en-US" b="1" dirty="0">
                <a:solidFill>
                  <a:srgbClr val="C00000"/>
                </a:solidFill>
              </a:rPr>
              <a:t>y</a:t>
            </a:r>
            <a:r>
              <a:rPr lang="en-US" dirty="0">
                <a:latin typeface="Franklin Gothic Medium" panose="020B0603020102020204" pitchFamily="34" charset="0"/>
              </a:rPr>
              <a:t> be an arbitrary integer</a:t>
            </a:r>
          </a:p>
          <a:p>
            <a:pPr marL="342900" indent="-342900">
              <a:buFont typeface="+mj-lt"/>
              <a:buAutoNum type="arabicPeriod"/>
            </a:pPr>
            <a:endParaRPr lang="en-US" sz="1000" dirty="0">
              <a:latin typeface="Franklin Gothic Medium" panose="020B0603020102020204" pitchFamily="34" charset="0"/>
            </a:endParaRPr>
          </a:p>
          <a:p>
            <a:endParaRPr lang="en-US" dirty="0"/>
          </a:p>
          <a:p>
            <a:endParaRPr lang="en-US" dirty="0">
              <a:latin typeface="Franklin Gothic Medium" panose="020B0603020102020204" pitchFamily="34" charset="0"/>
              <a:ea typeface="ＭＳ Ｐゴシック" pitchFamily="-111" charset="-128"/>
              <a:sym typeface="Symbol"/>
            </a:endParaRPr>
          </a:p>
          <a:p>
            <a:endParaRPr lang="en-US" dirty="0">
              <a:latin typeface="Franklin Gothic Medium" panose="020B0603020102020204" pitchFamily="34" charset="0"/>
              <a:ea typeface="ＭＳ Ｐゴシック" pitchFamily="-111" charset="-128"/>
              <a:sym typeface="Symbol"/>
            </a:endParaRPr>
          </a:p>
          <a:p>
            <a:endParaRPr lang="en-US" dirty="0">
              <a:latin typeface="Franklin Gothic Medium" panose="020B0603020102020204" pitchFamily="34" charset="0"/>
              <a:ea typeface="ＭＳ Ｐゴシック" pitchFamily="-111" charset="-128"/>
              <a:sym typeface="Symbol"/>
            </a:endParaRPr>
          </a:p>
          <a:p>
            <a:endParaRPr lang="en-US" sz="2000" dirty="0">
              <a:latin typeface="Franklin Gothic Medium" panose="020B0603020102020204" pitchFamily="34" charset="0"/>
              <a:ea typeface="ＭＳ Ｐゴシック" pitchFamily="-111" charset="-128"/>
              <a:sym typeface="Symbol"/>
            </a:endParaRPr>
          </a:p>
          <a:p>
            <a:r>
              <a:rPr lang="en-US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	</a:t>
            </a:r>
            <a:r>
              <a:rPr lang="en-US" dirty="0">
                <a:solidFill>
                  <a:schemeClr val="tx1"/>
                </a:solidFill>
                <a:ea typeface="ＭＳ Ｐゴシック" pitchFamily="-111" charset="-128"/>
                <a:sym typeface="Symbol"/>
              </a:rPr>
              <a:t>	</a:t>
            </a:r>
          </a:p>
          <a:p>
            <a:endParaRPr lang="en-US" sz="1000" dirty="0">
              <a:latin typeface="Franklin Gothic Medium" panose="020B0603020102020204" pitchFamily="34" charset="0"/>
            </a:endParaRPr>
          </a:p>
          <a:p>
            <a:r>
              <a:rPr lang="en-US" dirty="0">
                <a:latin typeface="Franklin Gothic Medium" panose="020B0603020102020204" pitchFamily="34" charset="0"/>
                <a:ea typeface="ＭＳ Ｐゴシック" pitchFamily="-111" charset="-128"/>
                <a:sym typeface="Symbol"/>
              </a:rPr>
              <a:t>3.   </a:t>
            </a:r>
            <a:r>
              <a:rPr lang="en-US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(</a:t>
            </a:r>
            <a:r>
              <a:rPr lang="en-US" dirty="0">
                <a:solidFill>
                  <a:srgbClr val="C00000"/>
                </a:solidFill>
              </a:rPr>
              <a:t>Odd(</a:t>
            </a:r>
            <a:r>
              <a:rPr lang="en-US" b="1" dirty="0">
                <a:solidFill>
                  <a:srgbClr val="C00000"/>
                </a:solidFill>
              </a:rPr>
              <a:t>x</a:t>
            </a:r>
            <a:r>
              <a:rPr lang="en-US" dirty="0">
                <a:solidFill>
                  <a:srgbClr val="C00000"/>
                </a:solidFill>
              </a:rPr>
              <a:t>) </a:t>
            </a:r>
            <a:r>
              <a:rPr lang="en-US" dirty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  <a:sym typeface="Symbol" charset="0"/>
              </a:rPr>
              <a:t>∧ </a:t>
            </a:r>
            <a:r>
              <a:rPr lang="en-US" dirty="0">
                <a:solidFill>
                  <a:srgbClr val="C00000"/>
                </a:solidFill>
              </a:rPr>
              <a:t>Odd(</a:t>
            </a:r>
            <a:r>
              <a:rPr lang="en-US" b="1" dirty="0">
                <a:solidFill>
                  <a:srgbClr val="C00000"/>
                </a:solidFill>
              </a:rPr>
              <a:t>y</a:t>
            </a:r>
            <a:r>
              <a:rPr lang="en-US" dirty="0">
                <a:solidFill>
                  <a:srgbClr val="C00000"/>
                </a:solidFill>
              </a:rPr>
              <a:t>)) </a:t>
            </a:r>
            <a:r>
              <a:rPr lang="en-US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 Even(</a:t>
            </a:r>
            <a:r>
              <a:rPr lang="en-US" b="1" dirty="0" err="1">
                <a:solidFill>
                  <a:srgbClr val="C00000"/>
                </a:solidFill>
                <a:cs typeface="Arial" pitchFamily="34" charset="0"/>
                <a:sym typeface="Symbol" charset="0"/>
              </a:rPr>
              <a:t>x+y</a:t>
            </a:r>
            <a:r>
              <a:rPr lang="en-US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)</a:t>
            </a:r>
            <a:r>
              <a:rPr lang="en-US" dirty="0">
                <a:cs typeface="Arial" pitchFamily="34" charset="0"/>
                <a:sym typeface="Symbol" charset="0"/>
              </a:rPr>
              <a:t>	</a:t>
            </a:r>
          </a:p>
          <a:p>
            <a:r>
              <a:rPr lang="en-US" dirty="0">
                <a:latin typeface="Franklin Gothic Medium" panose="020B0603020102020204" pitchFamily="34" charset="0"/>
                <a:ea typeface="ＭＳ Ｐゴシック" pitchFamily="-111" charset="-128"/>
                <a:sym typeface="Symbol"/>
              </a:rPr>
              <a:t>4.   </a:t>
            </a:r>
            <a:r>
              <a:rPr lang="en-US" sz="16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x y ((</a:t>
            </a:r>
            <a:r>
              <a:rPr lang="en-US" sz="1600" dirty="0">
                <a:solidFill>
                  <a:srgbClr val="C00000"/>
                </a:solidFill>
              </a:rPr>
              <a:t>Odd(</a:t>
            </a:r>
            <a:r>
              <a:rPr lang="en-US" sz="1600" b="1" dirty="0">
                <a:solidFill>
                  <a:srgbClr val="C00000"/>
                </a:solidFill>
              </a:rPr>
              <a:t>x</a:t>
            </a:r>
            <a:r>
              <a:rPr lang="en-US" sz="1600" dirty="0">
                <a:solidFill>
                  <a:srgbClr val="C00000"/>
                </a:solidFill>
              </a:rPr>
              <a:t>) </a:t>
            </a:r>
            <a:r>
              <a:rPr lang="en-US" sz="1600" dirty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  <a:sym typeface="Symbol" charset="0"/>
              </a:rPr>
              <a:t>∧ </a:t>
            </a:r>
            <a:r>
              <a:rPr lang="en-US" sz="1600" dirty="0">
                <a:solidFill>
                  <a:srgbClr val="C00000"/>
                </a:solidFill>
              </a:rPr>
              <a:t>Odd(</a:t>
            </a:r>
            <a:r>
              <a:rPr lang="en-US" sz="1600" b="1" dirty="0">
                <a:solidFill>
                  <a:srgbClr val="C00000"/>
                </a:solidFill>
              </a:rPr>
              <a:t>y</a:t>
            </a:r>
            <a:r>
              <a:rPr lang="en-US" sz="1600" dirty="0">
                <a:solidFill>
                  <a:srgbClr val="C00000"/>
                </a:solidFill>
              </a:rPr>
              <a:t>)) </a:t>
            </a:r>
            <a:r>
              <a:rPr lang="en-US" sz="16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 Even(</a:t>
            </a:r>
            <a:r>
              <a:rPr lang="en-US" sz="1600" dirty="0" err="1">
                <a:solidFill>
                  <a:srgbClr val="C00000"/>
                </a:solidFill>
                <a:cs typeface="Arial" pitchFamily="34" charset="0"/>
                <a:sym typeface="Symbol" charset="0"/>
              </a:rPr>
              <a:t>x+y</a:t>
            </a:r>
            <a:r>
              <a:rPr lang="en-US" sz="16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))	</a:t>
            </a:r>
            <a:r>
              <a:rPr lang="en-US" dirty="0">
                <a:cs typeface="Arial" pitchFamily="34" charset="0"/>
                <a:sym typeface="Symbol" charset="0"/>
              </a:rPr>
              <a:t>Intro 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919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Franklin Gothic Medium" pitchFamily="34" charset="0"/>
              </a:rPr>
              <a:t>Even and Odd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4423"/>
            <a:ext cx="8229600" cy="483076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Prove </a:t>
            </a:r>
            <a:r>
              <a:rPr lang="ja-JP" alt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“</a:t>
            </a:r>
            <a:r>
              <a:rPr 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The sum of two odd numbers is even.</a:t>
            </a:r>
            <a:r>
              <a:rPr lang="ja-JP" alt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”</a:t>
            </a:r>
            <a:endParaRPr lang="en-US" sz="2800" dirty="0">
              <a:solidFill>
                <a:srgbClr val="7030A0"/>
              </a:solidFill>
              <a:latin typeface="Franklin Gothic Medium" pitchFamily="34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endParaRPr lang="en-US" dirty="0">
              <a:latin typeface="Calibri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endParaRPr lang="en-US" dirty="0">
              <a:latin typeface="Calibri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368040" y="38325"/>
            <a:ext cx="2865120" cy="919155"/>
            <a:chOff x="624840" y="3139691"/>
            <a:chExt cx="5318760" cy="919155"/>
          </a:xfrm>
          <a:solidFill>
            <a:schemeClr val="accent2">
              <a:lumMod val="20000"/>
              <a:lumOff val="80000"/>
            </a:schemeClr>
          </a:solidFill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ounded Rectangle 6"/>
                <p:cNvSpPr/>
                <p:nvPr/>
              </p:nvSpPr>
              <p:spPr>
                <a:xfrm>
                  <a:off x="624840" y="3311187"/>
                  <a:ext cx="5318760" cy="747659"/>
                </a:xfrm>
                <a:prstGeom prst="round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lIns="9144" tIns="91440" rIns="9144" bIns="9144" numCol="1" rtlCol="0" anchor="t" anchorCtr="0"/>
                <a:lstStyle/>
                <a:p>
                  <a:r>
                    <a:rPr lang="en-US" sz="2000" dirty="0">
                      <a:ea typeface="ＭＳ Ｐゴシック" pitchFamily="-111" charset="-128"/>
                      <a:sym typeface="Symbol"/>
                    </a:rPr>
                    <a:t>Even(x) 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∃</m:t>
                      </m:r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𝑦</m:t>
                      </m:r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 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charset="0"/>
                              <a:ea typeface="ＭＳ Ｐゴシック" pitchFamily="-111" charset="-128"/>
                              <a:sym typeface="Symbol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charset="0"/>
                              <a:ea typeface="ＭＳ Ｐゴシック" pitchFamily="-111" charset="-128"/>
                              <a:sym typeface="Symbol"/>
                            </a:rPr>
                            <m:t>=2</m:t>
                          </m:r>
                          <m:r>
                            <a:rPr lang="en-US" sz="2000" b="0" i="1" smtClean="0">
                              <a:latin typeface="Cambria Math" charset="0"/>
                              <a:ea typeface="ＭＳ Ｐゴシック" pitchFamily="-111" charset="-128"/>
                              <a:sym typeface="Symbol"/>
                            </a:rPr>
                            <m:t>𝑦</m:t>
                          </m:r>
                        </m:e>
                      </m:d>
                    </m:oMath>
                  </a14:m>
                  <a:endParaRPr lang="en-US" sz="2000" b="0" dirty="0">
                    <a:ea typeface="ＭＳ Ｐゴシック" pitchFamily="-111" charset="-128"/>
                    <a:sym typeface="Symbol"/>
                  </a:endParaRPr>
                </a:p>
                <a:p>
                  <a:r>
                    <a:rPr lang="en-US" sz="2000" dirty="0">
                      <a:ea typeface="ＭＳ Ｐゴシック" pitchFamily="-111" charset="-128"/>
                      <a:sym typeface="Symbol"/>
                    </a:rPr>
                    <a:t>Odd(x)  </a:t>
                  </a:r>
                  <a14:m>
                    <m:oMath xmlns:m="http://schemas.openxmlformats.org/officeDocument/2006/math">
                      <m:r>
                        <a:rPr lang="en-US" sz="2000" i="1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∃</m:t>
                      </m:r>
                      <m:r>
                        <a:rPr lang="en-US" sz="2000" i="1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𝑦</m:t>
                      </m:r>
                      <m:r>
                        <a:rPr lang="en-US" sz="2000" i="1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 (</m:t>
                      </m:r>
                      <m:r>
                        <a:rPr lang="en-US" sz="2000" i="1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𝑥</m:t>
                      </m:r>
                      <m:r>
                        <a:rPr lang="en-US" sz="2000" i="1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=2</m:t>
                      </m:r>
                      <m:r>
                        <a:rPr lang="en-US" sz="2000" i="1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𝑦</m:t>
                      </m:r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+1</m:t>
                      </m:r>
                      <m:r>
                        <a:rPr lang="en-US" sz="2000" i="1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)</m:t>
                      </m:r>
                    </m:oMath>
                  </a14:m>
                  <a:endParaRPr lang="en-US" sz="2000" dirty="0"/>
                </a:p>
                <a:p>
                  <a:endParaRPr lang="en-US" sz="2000" dirty="0"/>
                </a:p>
              </p:txBody>
            </p:sp>
          </mc:Choice>
          <mc:Fallback xmlns="">
            <p:sp>
              <p:nvSpPr>
                <p:cNvPr id="7" name="Rounded 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" y="3311187"/>
                  <a:ext cx="5318760" cy="747659"/>
                </a:xfrm>
                <a:prstGeom prst="roundRect">
                  <a:avLst/>
                </a:prstGeom>
                <a:blipFill rotWithShape="0">
                  <a:blip r:embed="rId2"/>
                  <a:stretch>
                    <a:fillRect l="-3586" t="-38583" r="-422" b="-68504"/>
                  </a:stretch>
                </a:blipFill>
                <a:ln>
                  <a:solidFill>
                    <a:schemeClr val="tx1"/>
                  </a:solidFill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Round Same Side Corner Rectangle 8"/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Predicate Definitions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633654" y="203635"/>
            <a:ext cx="2053146" cy="620188"/>
            <a:chOff x="624840" y="3139691"/>
            <a:chExt cx="5318760" cy="620188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1" name="Rounded Rectangle 10"/>
            <p:cNvSpPr/>
            <p:nvPr/>
          </p:nvSpPr>
          <p:spPr>
            <a:xfrm>
              <a:off x="624840" y="3311187"/>
              <a:ext cx="5318760" cy="448692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1" rtlCol="0" anchor="t" anchorCtr="0"/>
            <a:lstStyle/>
            <a:p>
              <a:pPr algn="ctr"/>
              <a:r>
                <a:rPr lang="en-US" sz="2000" dirty="0"/>
                <a:t>Integers</a:t>
              </a:r>
            </a:p>
          </p:txBody>
        </p:sp>
        <p:sp>
          <p:nvSpPr>
            <p:cNvPr id="12" name="Round Same Side Corner Rectangle 11"/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Domain of Discourse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27891" y="1933396"/>
            <a:ext cx="77647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Franklin Gothic Medium"/>
                <a:cs typeface="Franklin Gothic Medium"/>
              </a:rPr>
              <a:t>	Formally, </a:t>
            </a:r>
            <a:r>
              <a:rPr lang="en-US" sz="2400" dirty="0">
                <a:latin typeface="Franklin Gothic Medium"/>
                <a:cs typeface="Franklin Gothic Medium"/>
              </a:rPr>
              <a:t>prove  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x y ((Odd(x) </a:t>
            </a:r>
            <a:r>
              <a:rPr lang="en-US" sz="2400" dirty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  <a:sym typeface="Symbol" charset="0"/>
              </a:rPr>
              <a:t>∧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 Odd(y))Even(</a:t>
            </a:r>
            <a:r>
              <a:rPr lang="en-US" sz="2400" dirty="0" err="1">
                <a:solidFill>
                  <a:srgbClr val="C00000"/>
                </a:solidFill>
                <a:cs typeface="Arial" pitchFamily="34" charset="0"/>
                <a:sym typeface="Symbol" charset="0"/>
              </a:rPr>
              <a:t>x+y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)</a:t>
            </a:r>
            <a:r>
              <a:rPr lang="en-US" sz="2400" dirty="0">
                <a:solidFill>
                  <a:srgbClr val="C00000"/>
                </a:solidFill>
              </a:rPr>
              <a:t>)</a:t>
            </a:r>
            <a:r>
              <a:rPr lang="en-US" sz="2400" dirty="0">
                <a:solidFill>
                  <a:srgbClr val="C00000"/>
                </a:solidFill>
                <a:latin typeface="Franklin Gothic Medium"/>
                <a:cs typeface="Franklin Gothic Medium"/>
              </a:rPr>
              <a:t>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23D153-6790-8F46-88B6-078C631B1BEB}"/>
              </a:ext>
            </a:extLst>
          </p:cNvPr>
          <p:cNvSpPr/>
          <p:nvPr/>
        </p:nvSpPr>
        <p:spPr>
          <a:xfrm>
            <a:off x="4572000" y="2853573"/>
            <a:ext cx="4998157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Franklin Gothic Medium" panose="020B0603020102020204" pitchFamily="34" charset="0"/>
              </a:rPr>
              <a:t>Let </a:t>
            </a:r>
            <a:r>
              <a:rPr lang="en-US" b="1" dirty="0">
                <a:solidFill>
                  <a:srgbClr val="C00000"/>
                </a:solidFill>
              </a:rPr>
              <a:t>x</a:t>
            </a:r>
            <a:r>
              <a:rPr lang="en-US" dirty="0">
                <a:latin typeface="Franklin Gothic Medium" panose="020B0603020102020204" pitchFamily="34" charset="0"/>
              </a:rPr>
              <a:t> be an arbitrary integer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Franklin Gothic Medium" panose="020B0603020102020204" pitchFamily="34" charset="0"/>
              </a:rPr>
              <a:t>Let </a:t>
            </a:r>
            <a:r>
              <a:rPr lang="en-US" b="1" dirty="0">
                <a:solidFill>
                  <a:srgbClr val="C00000"/>
                </a:solidFill>
              </a:rPr>
              <a:t>y</a:t>
            </a:r>
            <a:r>
              <a:rPr lang="en-US" dirty="0">
                <a:latin typeface="Franklin Gothic Medium" panose="020B0603020102020204" pitchFamily="34" charset="0"/>
              </a:rPr>
              <a:t> be an arbitrary integer</a:t>
            </a:r>
          </a:p>
          <a:p>
            <a:pPr marL="342900" indent="-342900">
              <a:buFont typeface="+mj-lt"/>
              <a:buAutoNum type="arabicPeriod"/>
            </a:pPr>
            <a:endParaRPr lang="en-US" sz="1000" dirty="0">
              <a:latin typeface="Franklin Gothic Medium" panose="020B0603020102020204" pitchFamily="34" charset="0"/>
            </a:endParaRPr>
          </a:p>
          <a:p>
            <a:r>
              <a:rPr lang="en-US" dirty="0">
                <a:latin typeface="Franklin Gothic Medium" panose="020B0603020102020204" pitchFamily="34" charset="0"/>
              </a:rPr>
              <a:t>   3.1   </a:t>
            </a:r>
            <a:r>
              <a:rPr lang="en-US" dirty="0">
                <a:solidFill>
                  <a:srgbClr val="C00000"/>
                </a:solidFill>
              </a:rPr>
              <a:t>Odd(</a:t>
            </a:r>
            <a:r>
              <a:rPr lang="en-US" b="1" dirty="0">
                <a:solidFill>
                  <a:srgbClr val="C00000"/>
                </a:solidFill>
              </a:rPr>
              <a:t>x</a:t>
            </a:r>
            <a:r>
              <a:rPr lang="en-US" dirty="0">
                <a:solidFill>
                  <a:srgbClr val="C00000"/>
                </a:solidFill>
              </a:rPr>
              <a:t>) </a:t>
            </a:r>
            <a:r>
              <a:rPr lang="en-US" dirty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  <a:sym typeface="Symbol" charset="0"/>
              </a:rPr>
              <a:t>∧ </a:t>
            </a:r>
            <a:r>
              <a:rPr lang="en-US" dirty="0">
                <a:solidFill>
                  <a:srgbClr val="C00000"/>
                </a:solidFill>
              </a:rPr>
              <a:t>Odd(</a:t>
            </a:r>
            <a:r>
              <a:rPr lang="en-US" b="1" dirty="0">
                <a:solidFill>
                  <a:srgbClr val="C00000"/>
                </a:solidFill>
              </a:rPr>
              <a:t>y</a:t>
            </a:r>
            <a:r>
              <a:rPr lang="en-US" dirty="0">
                <a:solidFill>
                  <a:srgbClr val="C00000"/>
                </a:solidFill>
              </a:rPr>
              <a:t>) </a:t>
            </a:r>
            <a:r>
              <a:rPr lang="en-US" dirty="0"/>
              <a:t>	       Assumption</a:t>
            </a:r>
          </a:p>
          <a:p>
            <a:endParaRPr lang="en-US" dirty="0">
              <a:latin typeface="Franklin Gothic Medium" panose="020B0603020102020204" pitchFamily="34" charset="0"/>
              <a:ea typeface="ＭＳ Ｐゴシック" pitchFamily="-111" charset="-128"/>
              <a:sym typeface="Symbol"/>
            </a:endParaRPr>
          </a:p>
          <a:p>
            <a:endParaRPr lang="en-US" dirty="0">
              <a:latin typeface="Franklin Gothic Medium" panose="020B0603020102020204" pitchFamily="34" charset="0"/>
              <a:ea typeface="ＭＳ Ｐゴシック" pitchFamily="-111" charset="-128"/>
              <a:sym typeface="Symbol"/>
            </a:endParaRPr>
          </a:p>
          <a:p>
            <a:endParaRPr lang="en-US" dirty="0">
              <a:latin typeface="Franklin Gothic Medium" panose="020B0603020102020204" pitchFamily="34" charset="0"/>
              <a:ea typeface="ＭＳ Ｐゴシック" pitchFamily="-111" charset="-128"/>
              <a:sym typeface="Symbol"/>
            </a:endParaRPr>
          </a:p>
          <a:p>
            <a:endParaRPr lang="en-US" sz="2000" dirty="0">
              <a:latin typeface="Franklin Gothic Medium" panose="020B0603020102020204" pitchFamily="34" charset="0"/>
              <a:ea typeface="ＭＳ Ｐゴシック" pitchFamily="-111" charset="-128"/>
              <a:sym typeface="Symbol"/>
            </a:endParaRPr>
          </a:p>
          <a:p>
            <a:r>
              <a:rPr lang="en-US" dirty="0">
                <a:latin typeface="Franklin Gothic Medium" panose="020B0603020102020204" pitchFamily="34" charset="0"/>
                <a:ea typeface="ＭＳ Ｐゴシック" pitchFamily="-111" charset="-128"/>
                <a:sym typeface="Symbol"/>
              </a:rPr>
              <a:t>   3.9  </a:t>
            </a:r>
            <a:r>
              <a:rPr lang="en-US" dirty="0">
                <a:ea typeface="ＭＳ Ｐゴシック" pitchFamily="-111" charset="-128"/>
                <a:sym typeface="Symbol"/>
              </a:rPr>
              <a:t> </a:t>
            </a:r>
            <a:r>
              <a:rPr lang="en-US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Even(</a:t>
            </a:r>
            <a:r>
              <a:rPr lang="en-US" b="1" dirty="0" err="1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x+y</a:t>
            </a:r>
            <a:r>
              <a:rPr lang="en-US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)	</a:t>
            </a:r>
            <a:r>
              <a:rPr lang="en-US" dirty="0">
                <a:solidFill>
                  <a:schemeClr val="tx1"/>
                </a:solidFill>
                <a:ea typeface="ＭＳ Ｐゴシック" pitchFamily="-111" charset="-128"/>
                <a:sym typeface="Symbol"/>
              </a:rPr>
              <a:t>	</a:t>
            </a:r>
          </a:p>
          <a:p>
            <a:endParaRPr lang="en-US" sz="1000" dirty="0">
              <a:latin typeface="Franklin Gothic Medium" panose="020B0603020102020204" pitchFamily="34" charset="0"/>
            </a:endParaRPr>
          </a:p>
          <a:p>
            <a:r>
              <a:rPr lang="en-US" dirty="0">
                <a:latin typeface="Franklin Gothic Medium" panose="020B0603020102020204" pitchFamily="34" charset="0"/>
                <a:ea typeface="ＭＳ Ｐゴシック" pitchFamily="-111" charset="-128"/>
                <a:sym typeface="Symbol"/>
              </a:rPr>
              <a:t>3.   </a:t>
            </a:r>
            <a:r>
              <a:rPr lang="en-US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(</a:t>
            </a:r>
            <a:r>
              <a:rPr lang="en-US" dirty="0">
                <a:solidFill>
                  <a:srgbClr val="C00000"/>
                </a:solidFill>
              </a:rPr>
              <a:t>Odd(</a:t>
            </a:r>
            <a:r>
              <a:rPr lang="en-US" b="1" dirty="0">
                <a:solidFill>
                  <a:srgbClr val="C00000"/>
                </a:solidFill>
              </a:rPr>
              <a:t>x</a:t>
            </a:r>
            <a:r>
              <a:rPr lang="en-US" dirty="0">
                <a:solidFill>
                  <a:srgbClr val="C00000"/>
                </a:solidFill>
              </a:rPr>
              <a:t>) </a:t>
            </a:r>
            <a:r>
              <a:rPr lang="en-US" dirty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  <a:sym typeface="Symbol" charset="0"/>
              </a:rPr>
              <a:t>∧ </a:t>
            </a:r>
            <a:r>
              <a:rPr lang="en-US" dirty="0">
                <a:solidFill>
                  <a:srgbClr val="C00000"/>
                </a:solidFill>
              </a:rPr>
              <a:t>Odd(</a:t>
            </a:r>
            <a:r>
              <a:rPr lang="en-US" b="1" dirty="0">
                <a:solidFill>
                  <a:srgbClr val="C00000"/>
                </a:solidFill>
              </a:rPr>
              <a:t>y</a:t>
            </a:r>
            <a:r>
              <a:rPr lang="en-US" dirty="0">
                <a:solidFill>
                  <a:srgbClr val="C00000"/>
                </a:solidFill>
              </a:rPr>
              <a:t>)) </a:t>
            </a:r>
            <a:r>
              <a:rPr lang="en-US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 Even(</a:t>
            </a:r>
            <a:r>
              <a:rPr lang="en-US" b="1" dirty="0" err="1">
                <a:solidFill>
                  <a:srgbClr val="C00000"/>
                </a:solidFill>
                <a:cs typeface="Arial" pitchFamily="34" charset="0"/>
                <a:sym typeface="Symbol" charset="0"/>
              </a:rPr>
              <a:t>x+y</a:t>
            </a:r>
            <a:r>
              <a:rPr lang="en-US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)</a:t>
            </a:r>
            <a:r>
              <a:rPr lang="en-US" dirty="0">
                <a:cs typeface="Arial" pitchFamily="34" charset="0"/>
                <a:sym typeface="Symbol" charset="0"/>
              </a:rPr>
              <a:t>	DPR</a:t>
            </a:r>
          </a:p>
          <a:p>
            <a:r>
              <a:rPr lang="en-US" dirty="0">
                <a:latin typeface="Franklin Gothic Medium" panose="020B0603020102020204" pitchFamily="34" charset="0"/>
                <a:ea typeface="ＭＳ Ｐゴシック" pitchFamily="-111" charset="-128"/>
                <a:sym typeface="Symbol"/>
              </a:rPr>
              <a:t>4.   </a:t>
            </a:r>
            <a:r>
              <a:rPr lang="en-US" sz="16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x y ((</a:t>
            </a:r>
            <a:r>
              <a:rPr lang="en-US" sz="1600" dirty="0">
                <a:solidFill>
                  <a:srgbClr val="C00000"/>
                </a:solidFill>
              </a:rPr>
              <a:t>Odd(</a:t>
            </a:r>
            <a:r>
              <a:rPr lang="en-US" sz="1600" b="1" dirty="0">
                <a:solidFill>
                  <a:srgbClr val="C00000"/>
                </a:solidFill>
              </a:rPr>
              <a:t>x</a:t>
            </a:r>
            <a:r>
              <a:rPr lang="en-US" sz="1600" dirty="0">
                <a:solidFill>
                  <a:srgbClr val="C00000"/>
                </a:solidFill>
              </a:rPr>
              <a:t>) </a:t>
            </a:r>
            <a:r>
              <a:rPr lang="en-US" sz="1600" dirty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  <a:sym typeface="Symbol" charset="0"/>
              </a:rPr>
              <a:t>∧ </a:t>
            </a:r>
            <a:r>
              <a:rPr lang="en-US" sz="1600" dirty="0">
                <a:solidFill>
                  <a:srgbClr val="C00000"/>
                </a:solidFill>
              </a:rPr>
              <a:t>Odd(</a:t>
            </a:r>
            <a:r>
              <a:rPr lang="en-US" sz="1600" b="1" dirty="0">
                <a:solidFill>
                  <a:srgbClr val="C00000"/>
                </a:solidFill>
              </a:rPr>
              <a:t>y</a:t>
            </a:r>
            <a:r>
              <a:rPr lang="en-US" sz="1600" dirty="0">
                <a:solidFill>
                  <a:srgbClr val="C00000"/>
                </a:solidFill>
              </a:rPr>
              <a:t>)) </a:t>
            </a:r>
            <a:r>
              <a:rPr lang="en-US" sz="16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 Even(</a:t>
            </a:r>
            <a:r>
              <a:rPr lang="en-US" sz="1600" dirty="0" err="1">
                <a:solidFill>
                  <a:srgbClr val="C00000"/>
                </a:solidFill>
                <a:cs typeface="Arial" pitchFamily="34" charset="0"/>
                <a:sym typeface="Symbol" charset="0"/>
              </a:rPr>
              <a:t>x+y</a:t>
            </a:r>
            <a:r>
              <a:rPr lang="en-US" sz="16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))	</a:t>
            </a:r>
            <a:r>
              <a:rPr lang="en-US" dirty="0">
                <a:cs typeface="Arial" pitchFamily="34" charset="0"/>
                <a:sym typeface="Symbol" charset="0"/>
              </a:rPr>
              <a:t>Intro 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5C57F2-6971-8C4D-8364-04A8B9D221CA}"/>
              </a:ext>
            </a:extLst>
          </p:cNvPr>
          <p:cNvSpPr txBox="1"/>
          <p:nvPr/>
        </p:nvSpPr>
        <p:spPr>
          <a:xfrm>
            <a:off x="227891" y="2888204"/>
            <a:ext cx="3881081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Calibri" charset="0"/>
                <a:sym typeface="Symbol" charset="0"/>
              </a:rPr>
              <a:t>Let x and y be arbitrary integers.</a:t>
            </a:r>
          </a:p>
          <a:p>
            <a:endParaRPr lang="en-US" sz="2200" dirty="0">
              <a:latin typeface="Calibri" charset="0"/>
              <a:sym typeface="Symbol" charset="0"/>
            </a:endParaRPr>
          </a:p>
          <a:p>
            <a:r>
              <a:rPr lang="en-US" sz="2200" dirty="0">
                <a:latin typeface="Calibri" charset="0"/>
                <a:sym typeface="Symbol" charset="0"/>
              </a:rPr>
              <a:t>Suppose that both are odd.</a:t>
            </a:r>
          </a:p>
          <a:p>
            <a:endParaRPr lang="en-US" sz="2200" dirty="0">
              <a:latin typeface="Calibri" charset="0"/>
              <a:sym typeface="Symbol" charset="0"/>
            </a:endParaRPr>
          </a:p>
          <a:p>
            <a:endParaRPr lang="en-US" sz="2200" dirty="0">
              <a:latin typeface="Calibri" charset="0"/>
              <a:sym typeface="Symbol" charset="0"/>
            </a:endParaRPr>
          </a:p>
          <a:p>
            <a:endParaRPr lang="en-US" sz="2200" dirty="0">
              <a:latin typeface="Calibri" charset="0"/>
              <a:sym typeface="Symbol" charset="0"/>
            </a:endParaRPr>
          </a:p>
          <a:p>
            <a:r>
              <a:rPr lang="en-US" sz="2200" dirty="0">
                <a:latin typeface="Calibri" charset="0"/>
                <a:sym typeface="Symbol" charset="0"/>
              </a:rPr>
              <a:t>so </a:t>
            </a:r>
            <a:r>
              <a:rPr lang="en-US" sz="2200" dirty="0" err="1">
                <a:latin typeface="Calibri" charset="0"/>
                <a:sym typeface="Symbol" charset="0"/>
              </a:rPr>
              <a:t>x+y</a:t>
            </a:r>
            <a:r>
              <a:rPr lang="en-US" sz="2200" dirty="0">
                <a:latin typeface="Calibri" charset="0"/>
                <a:sym typeface="Symbol" charset="0"/>
              </a:rPr>
              <a:t> is even.</a:t>
            </a:r>
          </a:p>
          <a:p>
            <a:endParaRPr lang="en-US" sz="1000" dirty="0">
              <a:latin typeface="Calibri" charset="0"/>
              <a:sym typeface="Symbol" charset="0"/>
            </a:endParaRPr>
          </a:p>
          <a:p>
            <a:r>
              <a:rPr lang="en-US" sz="2200" dirty="0">
                <a:latin typeface="Calibri" charset="0"/>
                <a:sym typeface="Symbol" charset="0"/>
              </a:rPr>
              <a:t>Since x and y were arbitrary, the sum of any odd integers is even.</a:t>
            </a:r>
            <a:endParaRPr lang="en-US" sz="2200" b="1" dirty="0">
              <a:latin typeface="Calibri" charset="0"/>
              <a:sym typeface="Symbol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F7170A1-A4C0-CB47-852C-499643D761E8}"/>
              </a:ext>
            </a:extLst>
          </p:cNvPr>
          <p:cNvCxnSpPr/>
          <p:nvPr/>
        </p:nvCxnSpPr>
        <p:spPr>
          <a:xfrm>
            <a:off x="4410229" y="2934504"/>
            <a:ext cx="0" cy="400286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0BB4C28-6E64-884C-842C-06C75D0DF4E6}"/>
              </a:ext>
            </a:extLst>
          </p:cNvPr>
          <p:cNvCxnSpPr>
            <a:cxnSpLocks/>
          </p:cNvCxnSpPr>
          <p:nvPr/>
        </p:nvCxnSpPr>
        <p:spPr>
          <a:xfrm>
            <a:off x="4410229" y="5386652"/>
            <a:ext cx="0" cy="483131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805EA31-7DBE-B840-A6D5-AF3B467AB120}"/>
              </a:ext>
            </a:extLst>
          </p:cNvPr>
          <p:cNvCxnSpPr>
            <a:cxnSpLocks/>
          </p:cNvCxnSpPr>
          <p:nvPr/>
        </p:nvCxnSpPr>
        <p:spPr>
          <a:xfrm>
            <a:off x="4410229" y="3561467"/>
            <a:ext cx="0" cy="304478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77982FC-FE2C-CC48-AA7D-61388330825A}"/>
              </a:ext>
            </a:extLst>
          </p:cNvPr>
          <p:cNvCxnSpPr>
            <a:cxnSpLocks/>
          </p:cNvCxnSpPr>
          <p:nvPr/>
        </p:nvCxnSpPr>
        <p:spPr>
          <a:xfrm>
            <a:off x="4410229" y="4975508"/>
            <a:ext cx="0" cy="304478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6204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Franklin Gothic Medium" pitchFamily="34" charset="0"/>
              </a:rPr>
              <a:t>Even and Odd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4423"/>
            <a:ext cx="8229600" cy="483076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Prove </a:t>
            </a:r>
            <a:r>
              <a:rPr lang="ja-JP" alt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“</a:t>
            </a:r>
            <a:r>
              <a:rPr 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The sum of two odd numbers is even.</a:t>
            </a:r>
            <a:r>
              <a:rPr lang="ja-JP" alt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”</a:t>
            </a:r>
            <a:endParaRPr lang="en-US" sz="2800" dirty="0">
              <a:solidFill>
                <a:srgbClr val="7030A0"/>
              </a:solidFill>
              <a:latin typeface="Franklin Gothic Medium" pitchFamily="34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endParaRPr lang="en-US" dirty="0">
              <a:latin typeface="Calibri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endParaRPr lang="en-US" dirty="0">
              <a:latin typeface="Calibri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368040" y="38325"/>
            <a:ext cx="2865120" cy="919155"/>
            <a:chOff x="624840" y="3139691"/>
            <a:chExt cx="5318760" cy="919155"/>
          </a:xfrm>
          <a:solidFill>
            <a:schemeClr val="accent2">
              <a:lumMod val="20000"/>
              <a:lumOff val="80000"/>
            </a:schemeClr>
          </a:solidFill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ounded Rectangle 6"/>
                <p:cNvSpPr/>
                <p:nvPr/>
              </p:nvSpPr>
              <p:spPr>
                <a:xfrm>
                  <a:off x="624840" y="3311187"/>
                  <a:ext cx="5318760" cy="747659"/>
                </a:xfrm>
                <a:prstGeom prst="round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lIns="9144" tIns="91440" rIns="9144" bIns="9144" numCol="1" rtlCol="0" anchor="t" anchorCtr="0"/>
                <a:lstStyle/>
                <a:p>
                  <a:r>
                    <a:rPr lang="en-US" sz="2000" dirty="0">
                      <a:ea typeface="ＭＳ Ｐゴシック" pitchFamily="-111" charset="-128"/>
                      <a:sym typeface="Symbol"/>
                    </a:rPr>
                    <a:t>Even(x) 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∃</m:t>
                      </m:r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𝑦</m:t>
                      </m:r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 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charset="0"/>
                              <a:ea typeface="ＭＳ Ｐゴシック" pitchFamily="-111" charset="-128"/>
                              <a:sym typeface="Symbol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charset="0"/>
                              <a:ea typeface="ＭＳ Ｐゴシック" pitchFamily="-111" charset="-128"/>
                              <a:sym typeface="Symbol"/>
                            </a:rPr>
                            <m:t>=2</m:t>
                          </m:r>
                          <m:r>
                            <a:rPr lang="en-US" sz="2000" b="0" i="1" smtClean="0">
                              <a:latin typeface="Cambria Math" charset="0"/>
                              <a:ea typeface="ＭＳ Ｐゴシック" pitchFamily="-111" charset="-128"/>
                              <a:sym typeface="Symbol"/>
                            </a:rPr>
                            <m:t>𝑦</m:t>
                          </m:r>
                        </m:e>
                      </m:d>
                    </m:oMath>
                  </a14:m>
                  <a:endParaRPr lang="en-US" sz="2000" b="0" dirty="0">
                    <a:ea typeface="ＭＳ Ｐゴシック" pitchFamily="-111" charset="-128"/>
                    <a:sym typeface="Symbol"/>
                  </a:endParaRPr>
                </a:p>
                <a:p>
                  <a:r>
                    <a:rPr lang="en-US" sz="2000" dirty="0">
                      <a:ea typeface="ＭＳ Ｐゴシック" pitchFamily="-111" charset="-128"/>
                      <a:sym typeface="Symbol"/>
                    </a:rPr>
                    <a:t>Odd(x)  </a:t>
                  </a:r>
                  <a14:m>
                    <m:oMath xmlns:m="http://schemas.openxmlformats.org/officeDocument/2006/math">
                      <m:r>
                        <a:rPr lang="en-US" sz="2000" i="1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∃</m:t>
                      </m:r>
                      <m:r>
                        <a:rPr lang="en-US" sz="2000" i="1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𝑦</m:t>
                      </m:r>
                      <m:r>
                        <a:rPr lang="en-US" sz="2000" i="1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 (</m:t>
                      </m:r>
                      <m:r>
                        <a:rPr lang="en-US" sz="2000" i="1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𝑥</m:t>
                      </m:r>
                      <m:r>
                        <a:rPr lang="en-US" sz="2000" i="1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=2</m:t>
                      </m:r>
                      <m:r>
                        <a:rPr lang="en-US" sz="2000" i="1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𝑦</m:t>
                      </m:r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+1</m:t>
                      </m:r>
                      <m:r>
                        <a:rPr lang="en-US" sz="2000" i="1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)</m:t>
                      </m:r>
                    </m:oMath>
                  </a14:m>
                  <a:endParaRPr lang="en-US" sz="2000" dirty="0"/>
                </a:p>
                <a:p>
                  <a:endParaRPr lang="en-US" sz="2000" dirty="0"/>
                </a:p>
              </p:txBody>
            </p:sp>
          </mc:Choice>
          <mc:Fallback xmlns="">
            <p:sp>
              <p:nvSpPr>
                <p:cNvPr id="7" name="Rounded 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" y="3311187"/>
                  <a:ext cx="5318760" cy="747659"/>
                </a:xfrm>
                <a:prstGeom prst="roundRect">
                  <a:avLst/>
                </a:prstGeom>
                <a:blipFill rotWithShape="0">
                  <a:blip r:embed="rId2"/>
                  <a:stretch>
                    <a:fillRect l="-3586" t="-38583" r="-422" b="-68504"/>
                  </a:stretch>
                </a:blipFill>
                <a:ln>
                  <a:solidFill>
                    <a:schemeClr val="tx1"/>
                  </a:solidFill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Round Same Side Corner Rectangle 8"/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Predicate Definitions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633654" y="203635"/>
            <a:ext cx="2053146" cy="620188"/>
            <a:chOff x="624840" y="3139691"/>
            <a:chExt cx="5318760" cy="620188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1" name="Rounded Rectangle 10"/>
            <p:cNvSpPr/>
            <p:nvPr/>
          </p:nvSpPr>
          <p:spPr>
            <a:xfrm>
              <a:off x="624840" y="3311187"/>
              <a:ext cx="5318760" cy="448692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1" rtlCol="0" anchor="t" anchorCtr="0"/>
            <a:lstStyle/>
            <a:p>
              <a:pPr algn="ctr"/>
              <a:r>
                <a:rPr lang="en-US" sz="2000" dirty="0"/>
                <a:t>Integers</a:t>
              </a:r>
            </a:p>
          </p:txBody>
        </p:sp>
        <p:sp>
          <p:nvSpPr>
            <p:cNvPr id="12" name="Round Same Side Corner Rectangle 11"/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Domain of Discourse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27891" y="1933396"/>
            <a:ext cx="77647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Franklin Gothic Medium"/>
                <a:cs typeface="Franklin Gothic Medium"/>
              </a:rPr>
              <a:t>	Formally, </a:t>
            </a:r>
            <a:r>
              <a:rPr lang="en-US" sz="2400" dirty="0">
                <a:latin typeface="Franklin Gothic Medium"/>
                <a:cs typeface="Franklin Gothic Medium"/>
              </a:rPr>
              <a:t>prove  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x y ((Odd(x) </a:t>
            </a:r>
            <a:r>
              <a:rPr lang="en-US" sz="2400" dirty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  <a:sym typeface="Symbol" charset="0"/>
              </a:rPr>
              <a:t>∧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 Odd(y))Even(</a:t>
            </a:r>
            <a:r>
              <a:rPr lang="en-US" sz="2400" dirty="0" err="1">
                <a:solidFill>
                  <a:srgbClr val="C00000"/>
                </a:solidFill>
                <a:cs typeface="Arial" pitchFamily="34" charset="0"/>
                <a:sym typeface="Symbol" charset="0"/>
              </a:rPr>
              <a:t>x+y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)</a:t>
            </a:r>
            <a:r>
              <a:rPr lang="en-US" sz="2400" dirty="0">
                <a:solidFill>
                  <a:srgbClr val="C00000"/>
                </a:solidFill>
              </a:rPr>
              <a:t>)</a:t>
            </a:r>
            <a:r>
              <a:rPr lang="en-US" sz="2400" dirty="0">
                <a:solidFill>
                  <a:srgbClr val="C00000"/>
                </a:solidFill>
                <a:latin typeface="Franklin Gothic Medium"/>
                <a:cs typeface="Franklin Gothic Medium"/>
              </a:rPr>
              <a:t>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23D153-6790-8F46-88B6-078C631B1BEB}"/>
              </a:ext>
            </a:extLst>
          </p:cNvPr>
          <p:cNvSpPr/>
          <p:nvPr/>
        </p:nvSpPr>
        <p:spPr>
          <a:xfrm>
            <a:off x="4572000" y="2853573"/>
            <a:ext cx="4998157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Franklin Gothic Medium" panose="020B0603020102020204" pitchFamily="34" charset="0"/>
              </a:rPr>
              <a:t>Let </a:t>
            </a:r>
            <a:r>
              <a:rPr lang="en-US" b="1" dirty="0">
                <a:solidFill>
                  <a:srgbClr val="C00000"/>
                </a:solidFill>
              </a:rPr>
              <a:t>x</a:t>
            </a:r>
            <a:r>
              <a:rPr lang="en-US" dirty="0">
                <a:latin typeface="Franklin Gothic Medium" panose="020B0603020102020204" pitchFamily="34" charset="0"/>
              </a:rPr>
              <a:t> be an arbitrary integer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Franklin Gothic Medium" panose="020B0603020102020204" pitchFamily="34" charset="0"/>
              </a:rPr>
              <a:t>Let </a:t>
            </a:r>
            <a:r>
              <a:rPr lang="en-US" b="1" dirty="0">
                <a:solidFill>
                  <a:srgbClr val="C00000"/>
                </a:solidFill>
              </a:rPr>
              <a:t>y</a:t>
            </a:r>
            <a:r>
              <a:rPr lang="en-US" dirty="0">
                <a:latin typeface="Franklin Gothic Medium" panose="020B0603020102020204" pitchFamily="34" charset="0"/>
              </a:rPr>
              <a:t> be an arbitrary integer</a:t>
            </a:r>
          </a:p>
          <a:p>
            <a:pPr marL="342900" indent="-342900">
              <a:buFont typeface="+mj-lt"/>
              <a:buAutoNum type="arabicPeriod"/>
            </a:pPr>
            <a:endParaRPr lang="en-US" sz="1000" dirty="0">
              <a:latin typeface="Franklin Gothic Medium" panose="020B0603020102020204" pitchFamily="34" charset="0"/>
            </a:endParaRPr>
          </a:p>
          <a:p>
            <a:r>
              <a:rPr lang="en-US" dirty="0">
                <a:latin typeface="Franklin Gothic Medium" panose="020B0603020102020204" pitchFamily="34" charset="0"/>
              </a:rPr>
              <a:t>   3.1   </a:t>
            </a:r>
            <a:r>
              <a:rPr lang="en-US" dirty="0">
                <a:solidFill>
                  <a:srgbClr val="C00000"/>
                </a:solidFill>
              </a:rPr>
              <a:t>Odd(</a:t>
            </a:r>
            <a:r>
              <a:rPr lang="en-US" b="1" dirty="0">
                <a:solidFill>
                  <a:srgbClr val="C00000"/>
                </a:solidFill>
              </a:rPr>
              <a:t>x</a:t>
            </a:r>
            <a:r>
              <a:rPr lang="en-US" dirty="0">
                <a:solidFill>
                  <a:srgbClr val="C00000"/>
                </a:solidFill>
              </a:rPr>
              <a:t>) </a:t>
            </a:r>
            <a:r>
              <a:rPr lang="en-US" dirty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  <a:sym typeface="Symbol" charset="0"/>
              </a:rPr>
              <a:t>∧ </a:t>
            </a:r>
            <a:r>
              <a:rPr lang="en-US" dirty="0">
                <a:solidFill>
                  <a:srgbClr val="C00000"/>
                </a:solidFill>
              </a:rPr>
              <a:t>Odd(</a:t>
            </a:r>
            <a:r>
              <a:rPr lang="en-US" b="1" dirty="0">
                <a:solidFill>
                  <a:srgbClr val="C00000"/>
                </a:solidFill>
              </a:rPr>
              <a:t>y</a:t>
            </a:r>
            <a:r>
              <a:rPr lang="en-US" dirty="0">
                <a:solidFill>
                  <a:srgbClr val="C00000"/>
                </a:solidFill>
              </a:rPr>
              <a:t>) </a:t>
            </a:r>
            <a:r>
              <a:rPr lang="en-US" dirty="0"/>
              <a:t>	       Assumption</a:t>
            </a:r>
          </a:p>
          <a:p>
            <a:r>
              <a:rPr lang="en-US" dirty="0">
                <a:latin typeface="Franklin Gothic Medium" panose="020B0603020102020204" pitchFamily="34" charset="0"/>
              </a:rPr>
              <a:t>   3.2   </a:t>
            </a:r>
            <a:r>
              <a:rPr lang="en-US" dirty="0">
                <a:solidFill>
                  <a:srgbClr val="C00000"/>
                </a:solidFill>
              </a:rPr>
              <a:t>Odd(</a:t>
            </a:r>
            <a:r>
              <a:rPr lang="en-US" b="1" dirty="0">
                <a:solidFill>
                  <a:srgbClr val="C00000"/>
                </a:solidFill>
              </a:rPr>
              <a:t>x</a:t>
            </a:r>
            <a:r>
              <a:rPr lang="en-US" dirty="0">
                <a:solidFill>
                  <a:srgbClr val="C00000"/>
                </a:solidFill>
              </a:rPr>
              <a:t>)  		       </a:t>
            </a:r>
            <a:r>
              <a:rPr lang="en-US" dirty="0" err="1"/>
              <a:t>Elim</a:t>
            </a:r>
            <a:r>
              <a:rPr lang="en-US" dirty="0"/>
              <a:t> </a:t>
            </a:r>
            <a:r>
              <a:rPr lang="en-US" dirty="0">
                <a:latin typeface="Cambria Math" charset="0"/>
                <a:ea typeface="Cambria Math" charset="0"/>
                <a:cs typeface="Cambria Math" charset="0"/>
                <a:sym typeface="Symbol" charset="0"/>
              </a:rPr>
              <a:t>∧</a:t>
            </a:r>
            <a:r>
              <a:rPr lang="en-US" dirty="0"/>
              <a:t>: 2.1</a:t>
            </a:r>
          </a:p>
          <a:p>
            <a:r>
              <a:rPr lang="en-US" dirty="0">
                <a:latin typeface="Franklin Gothic Medium" panose="020B0603020102020204" pitchFamily="34" charset="0"/>
              </a:rPr>
              <a:t>   3.3   </a:t>
            </a:r>
            <a:r>
              <a:rPr lang="en-US" dirty="0">
                <a:solidFill>
                  <a:srgbClr val="C00000"/>
                </a:solidFill>
              </a:rPr>
              <a:t>Odd(</a:t>
            </a:r>
            <a:r>
              <a:rPr lang="en-US" b="1" dirty="0">
                <a:solidFill>
                  <a:srgbClr val="C00000"/>
                </a:solidFill>
              </a:rPr>
              <a:t>y</a:t>
            </a:r>
            <a:r>
              <a:rPr lang="en-US" dirty="0">
                <a:solidFill>
                  <a:srgbClr val="C00000"/>
                </a:solidFill>
              </a:rPr>
              <a:t>)</a:t>
            </a:r>
            <a:r>
              <a:rPr lang="en-US" dirty="0"/>
              <a:t>			       </a:t>
            </a:r>
            <a:r>
              <a:rPr lang="en-US" dirty="0" err="1"/>
              <a:t>Elim</a:t>
            </a:r>
            <a:r>
              <a:rPr lang="en-US" dirty="0"/>
              <a:t> </a:t>
            </a:r>
            <a:r>
              <a:rPr lang="en-US" dirty="0">
                <a:latin typeface="Cambria Math" charset="0"/>
                <a:ea typeface="Cambria Math" charset="0"/>
                <a:cs typeface="Cambria Math" charset="0"/>
                <a:sym typeface="Symbol" charset="0"/>
              </a:rPr>
              <a:t>∧</a:t>
            </a:r>
            <a:r>
              <a:rPr lang="en-US" dirty="0"/>
              <a:t>: 2.1</a:t>
            </a:r>
            <a:endParaRPr lang="en-US" dirty="0">
              <a:latin typeface="Franklin Gothic Medium" panose="020B0603020102020204" pitchFamily="34" charset="0"/>
              <a:ea typeface="ＭＳ Ｐゴシック" pitchFamily="-111" charset="-128"/>
              <a:sym typeface="Symbol"/>
            </a:endParaRPr>
          </a:p>
          <a:p>
            <a:endParaRPr lang="en-US" dirty="0">
              <a:latin typeface="Franklin Gothic Medium" panose="020B0603020102020204" pitchFamily="34" charset="0"/>
              <a:ea typeface="ＭＳ Ｐゴシック" pitchFamily="-111" charset="-128"/>
              <a:sym typeface="Symbol"/>
            </a:endParaRPr>
          </a:p>
          <a:p>
            <a:endParaRPr lang="en-US" dirty="0">
              <a:latin typeface="Franklin Gothic Medium" panose="020B0603020102020204" pitchFamily="34" charset="0"/>
              <a:ea typeface="ＭＳ Ｐゴシック" pitchFamily="-111" charset="-128"/>
              <a:sym typeface="Symbol"/>
            </a:endParaRPr>
          </a:p>
          <a:p>
            <a:endParaRPr lang="en-US" sz="2000" dirty="0">
              <a:latin typeface="Franklin Gothic Medium" panose="020B0603020102020204" pitchFamily="34" charset="0"/>
              <a:ea typeface="ＭＳ Ｐゴシック" pitchFamily="-111" charset="-128"/>
              <a:sym typeface="Symbol"/>
            </a:endParaRPr>
          </a:p>
          <a:p>
            <a:r>
              <a:rPr lang="en-US" dirty="0">
                <a:latin typeface="Franklin Gothic Medium" panose="020B0603020102020204" pitchFamily="34" charset="0"/>
                <a:ea typeface="ＭＳ Ｐゴシック" pitchFamily="-111" charset="-128"/>
                <a:sym typeface="Symbol"/>
              </a:rPr>
              <a:t>   3.9  </a:t>
            </a:r>
            <a:r>
              <a:rPr lang="en-US" dirty="0">
                <a:ea typeface="ＭＳ Ｐゴシック" pitchFamily="-111" charset="-128"/>
                <a:sym typeface="Symbol"/>
              </a:rPr>
              <a:t> </a:t>
            </a:r>
            <a:r>
              <a:rPr lang="en-US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Even(</a:t>
            </a:r>
            <a:r>
              <a:rPr lang="en-US" b="1" dirty="0" err="1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x+y</a:t>
            </a:r>
            <a:r>
              <a:rPr lang="en-US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)	</a:t>
            </a:r>
            <a:r>
              <a:rPr lang="en-US" dirty="0">
                <a:solidFill>
                  <a:schemeClr val="tx1"/>
                </a:solidFill>
                <a:ea typeface="ＭＳ Ｐゴシック" pitchFamily="-111" charset="-128"/>
                <a:sym typeface="Symbol"/>
              </a:rPr>
              <a:t>	</a:t>
            </a:r>
          </a:p>
          <a:p>
            <a:endParaRPr lang="en-US" sz="1000" dirty="0">
              <a:latin typeface="Franklin Gothic Medium" panose="020B0603020102020204" pitchFamily="34" charset="0"/>
            </a:endParaRPr>
          </a:p>
          <a:p>
            <a:r>
              <a:rPr lang="en-US" dirty="0">
                <a:latin typeface="Franklin Gothic Medium" panose="020B0603020102020204" pitchFamily="34" charset="0"/>
                <a:ea typeface="ＭＳ Ｐゴシック" pitchFamily="-111" charset="-128"/>
                <a:sym typeface="Symbol"/>
              </a:rPr>
              <a:t>3.   </a:t>
            </a:r>
            <a:r>
              <a:rPr lang="en-US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(</a:t>
            </a:r>
            <a:r>
              <a:rPr lang="en-US" dirty="0">
                <a:solidFill>
                  <a:srgbClr val="C00000"/>
                </a:solidFill>
              </a:rPr>
              <a:t>Odd(</a:t>
            </a:r>
            <a:r>
              <a:rPr lang="en-US" b="1" dirty="0">
                <a:solidFill>
                  <a:srgbClr val="C00000"/>
                </a:solidFill>
              </a:rPr>
              <a:t>x</a:t>
            </a:r>
            <a:r>
              <a:rPr lang="en-US" dirty="0">
                <a:solidFill>
                  <a:srgbClr val="C00000"/>
                </a:solidFill>
              </a:rPr>
              <a:t>) </a:t>
            </a:r>
            <a:r>
              <a:rPr lang="en-US" dirty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  <a:sym typeface="Symbol" charset="0"/>
              </a:rPr>
              <a:t>∧ </a:t>
            </a:r>
            <a:r>
              <a:rPr lang="en-US" dirty="0">
                <a:solidFill>
                  <a:srgbClr val="C00000"/>
                </a:solidFill>
              </a:rPr>
              <a:t>Odd(</a:t>
            </a:r>
            <a:r>
              <a:rPr lang="en-US" b="1" dirty="0">
                <a:solidFill>
                  <a:srgbClr val="C00000"/>
                </a:solidFill>
              </a:rPr>
              <a:t>y</a:t>
            </a:r>
            <a:r>
              <a:rPr lang="en-US" dirty="0">
                <a:solidFill>
                  <a:srgbClr val="C00000"/>
                </a:solidFill>
              </a:rPr>
              <a:t>)) </a:t>
            </a:r>
            <a:r>
              <a:rPr lang="en-US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 Even(</a:t>
            </a:r>
            <a:r>
              <a:rPr lang="en-US" b="1" dirty="0" err="1">
                <a:solidFill>
                  <a:srgbClr val="C00000"/>
                </a:solidFill>
                <a:cs typeface="Arial" pitchFamily="34" charset="0"/>
                <a:sym typeface="Symbol" charset="0"/>
              </a:rPr>
              <a:t>x+y</a:t>
            </a:r>
            <a:r>
              <a:rPr lang="en-US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)</a:t>
            </a:r>
            <a:r>
              <a:rPr lang="en-US" dirty="0">
                <a:cs typeface="Arial" pitchFamily="34" charset="0"/>
                <a:sym typeface="Symbol" charset="0"/>
              </a:rPr>
              <a:t>	DPR</a:t>
            </a:r>
          </a:p>
          <a:p>
            <a:r>
              <a:rPr lang="en-US" dirty="0">
                <a:latin typeface="Franklin Gothic Medium" panose="020B0603020102020204" pitchFamily="34" charset="0"/>
                <a:ea typeface="ＭＳ Ｐゴシック" pitchFamily="-111" charset="-128"/>
                <a:sym typeface="Symbol"/>
              </a:rPr>
              <a:t>4.   </a:t>
            </a:r>
            <a:r>
              <a:rPr lang="en-US" sz="16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x y ((</a:t>
            </a:r>
            <a:r>
              <a:rPr lang="en-US" sz="1600" dirty="0">
                <a:solidFill>
                  <a:srgbClr val="C00000"/>
                </a:solidFill>
              </a:rPr>
              <a:t>Odd(</a:t>
            </a:r>
            <a:r>
              <a:rPr lang="en-US" sz="1600" b="1" dirty="0">
                <a:solidFill>
                  <a:srgbClr val="C00000"/>
                </a:solidFill>
              </a:rPr>
              <a:t>x</a:t>
            </a:r>
            <a:r>
              <a:rPr lang="en-US" sz="1600" dirty="0">
                <a:solidFill>
                  <a:srgbClr val="C00000"/>
                </a:solidFill>
              </a:rPr>
              <a:t>) </a:t>
            </a:r>
            <a:r>
              <a:rPr lang="en-US" sz="1600" dirty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  <a:sym typeface="Symbol" charset="0"/>
              </a:rPr>
              <a:t>∧ </a:t>
            </a:r>
            <a:r>
              <a:rPr lang="en-US" sz="1600" dirty="0">
                <a:solidFill>
                  <a:srgbClr val="C00000"/>
                </a:solidFill>
              </a:rPr>
              <a:t>Odd(</a:t>
            </a:r>
            <a:r>
              <a:rPr lang="en-US" sz="1600" b="1" dirty="0">
                <a:solidFill>
                  <a:srgbClr val="C00000"/>
                </a:solidFill>
              </a:rPr>
              <a:t>y</a:t>
            </a:r>
            <a:r>
              <a:rPr lang="en-US" sz="1600" dirty="0">
                <a:solidFill>
                  <a:srgbClr val="C00000"/>
                </a:solidFill>
              </a:rPr>
              <a:t>)) </a:t>
            </a:r>
            <a:r>
              <a:rPr lang="en-US" sz="16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 Even(</a:t>
            </a:r>
            <a:r>
              <a:rPr lang="en-US" sz="1600" dirty="0" err="1">
                <a:solidFill>
                  <a:srgbClr val="C00000"/>
                </a:solidFill>
                <a:cs typeface="Arial" pitchFamily="34" charset="0"/>
                <a:sym typeface="Symbol" charset="0"/>
              </a:rPr>
              <a:t>x+y</a:t>
            </a:r>
            <a:r>
              <a:rPr lang="en-US" sz="16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))	</a:t>
            </a:r>
            <a:r>
              <a:rPr lang="en-US" dirty="0">
                <a:cs typeface="Arial" pitchFamily="34" charset="0"/>
                <a:sym typeface="Symbol" charset="0"/>
              </a:rPr>
              <a:t>Intro 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5C57F2-6971-8C4D-8364-04A8B9D221CA}"/>
              </a:ext>
            </a:extLst>
          </p:cNvPr>
          <p:cNvSpPr txBox="1"/>
          <p:nvPr/>
        </p:nvSpPr>
        <p:spPr>
          <a:xfrm>
            <a:off x="227891" y="2888204"/>
            <a:ext cx="3881081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Calibri" charset="0"/>
                <a:sym typeface="Symbol" charset="0"/>
              </a:rPr>
              <a:t>Let x and y be arbitrary integers.</a:t>
            </a:r>
          </a:p>
          <a:p>
            <a:endParaRPr lang="en-US" sz="2200" dirty="0">
              <a:latin typeface="Calibri" charset="0"/>
              <a:sym typeface="Symbol" charset="0"/>
            </a:endParaRPr>
          </a:p>
          <a:p>
            <a:r>
              <a:rPr lang="en-US" sz="2200" dirty="0">
                <a:latin typeface="Calibri" charset="0"/>
                <a:sym typeface="Symbol" charset="0"/>
              </a:rPr>
              <a:t>Suppose that both are odd.</a:t>
            </a:r>
          </a:p>
          <a:p>
            <a:endParaRPr lang="en-US" sz="2200" dirty="0">
              <a:latin typeface="Calibri" charset="0"/>
              <a:sym typeface="Symbol" charset="0"/>
            </a:endParaRPr>
          </a:p>
          <a:p>
            <a:endParaRPr lang="en-US" sz="2200" dirty="0">
              <a:latin typeface="Calibri" charset="0"/>
              <a:sym typeface="Symbol" charset="0"/>
            </a:endParaRPr>
          </a:p>
          <a:p>
            <a:endParaRPr lang="en-US" sz="2200" dirty="0">
              <a:latin typeface="Calibri" charset="0"/>
              <a:sym typeface="Symbol" charset="0"/>
            </a:endParaRPr>
          </a:p>
          <a:p>
            <a:endParaRPr lang="en-US" sz="2200" dirty="0">
              <a:latin typeface="Calibri" charset="0"/>
              <a:sym typeface="Symbol" charset="0"/>
            </a:endParaRPr>
          </a:p>
          <a:p>
            <a:r>
              <a:rPr lang="en-US" sz="2200" dirty="0">
                <a:latin typeface="Calibri" charset="0"/>
                <a:sym typeface="Symbol" charset="0"/>
              </a:rPr>
              <a:t>so </a:t>
            </a:r>
            <a:r>
              <a:rPr lang="en-US" sz="2200" dirty="0" err="1">
                <a:latin typeface="Calibri" charset="0"/>
                <a:sym typeface="Symbol" charset="0"/>
              </a:rPr>
              <a:t>x+y</a:t>
            </a:r>
            <a:r>
              <a:rPr lang="en-US" sz="2200" dirty="0">
                <a:latin typeface="Calibri" charset="0"/>
                <a:sym typeface="Symbol" charset="0"/>
              </a:rPr>
              <a:t> is even.</a:t>
            </a:r>
          </a:p>
          <a:p>
            <a:endParaRPr lang="en-US" sz="1000" dirty="0">
              <a:latin typeface="Calibri" charset="0"/>
              <a:sym typeface="Symbol" charset="0"/>
            </a:endParaRPr>
          </a:p>
          <a:p>
            <a:r>
              <a:rPr lang="en-US" sz="2200" dirty="0">
                <a:latin typeface="Calibri" charset="0"/>
                <a:sym typeface="Symbol" charset="0"/>
              </a:rPr>
              <a:t>Since x and y were arbitrary, the sum of any odd integers is even.</a:t>
            </a:r>
            <a:endParaRPr lang="en-US" sz="2200" b="1" dirty="0">
              <a:latin typeface="Calibri" charset="0"/>
              <a:sym typeface="Symbol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F7170A1-A4C0-CB47-852C-499643D761E8}"/>
              </a:ext>
            </a:extLst>
          </p:cNvPr>
          <p:cNvCxnSpPr/>
          <p:nvPr/>
        </p:nvCxnSpPr>
        <p:spPr>
          <a:xfrm>
            <a:off x="4410229" y="2934504"/>
            <a:ext cx="0" cy="400286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0BB4C28-6E64-884C-842C-06C75D0DF4E6}"/>
              </a:ext>
            </a:extLst>
          </p:cNvPr>
          <p:cNvCxnSpPr>
            <a:cxnSpLocks/>
          </p:cNvCxnSpPr>
          <p:nvPr/>
        </p:nvCxnSpPr>
        <p:spPr>
          <a:xfrm>
            <a:off x="4410229" y="5683832"/>
            <a:ext cx="0" cy="483131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805EA31-7DBE-B840-A6D5-AF3B467AB120}"/>
              </a:ext>
            </a:extLst>
          </p:cNvPr>
          <p:cNvCxnSpPr>
            <a:cxnSpLocks/>
          </p:cNvCxnSpPr>
          <p:nvPr/>
        </p:nvCxnSpPr>
        <p:spPr>
          <a:xfrm>
            <a:off x="4410229" y="3561467"/>
            <a:ext cx="0" cy="736213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77982FC-FE2C-CC48-AA7D-61388330825A}"/>
              </a:ext>
            </a:extLst>
          </p:cNvPr>
          <p:cNvCxnSpPr>
            <a:cxnSpLocks/>
          </p:cNvCxnSpPr>
          <p:nvPr/>
        </p:nvCxnSpPr>
        <p:spPr>
          <a:xfrm>
            <a:off x="4410229" y="5272688"/>
            <a:ext cx="0" cy="304478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17808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Franklin Gothic Medium" pitchFamily="34" charset="0"/>
              </a:rPr>
              <a:t>English Proof: Even and Odd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39748"/>
            <a:ext cx="6764867" cy="501106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Prove </a:t>
            </a:r>
            <a:r>
              <a:rPr lang="ja-JP" altLang="en-US" sz="24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“</a:t>
            </a:r>
            <a:r>
              <a:rPr lang="en-US" sz="24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The sum of two odd numbers is even.</a:t>
            </a:r>
            <a:r>
              <a:rPr lang="ja-JP" altLang="en-US" sz="24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”</a:t>
            </a:r>
            <a:endParaRPr lang="en-US" sz="2400" dirty="0">
              <a:solidFill>
                <a:srgbClr val="7030A0"/>
              </a:solidFill>
              <a:latin typeface="Franklin Gothic Medium" pitchFamily="34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r>
              <a:rPr lang="en-US" sz="2800" dirty="0">
                <a:latin typeface="Franklin Gothic Medium" pitchFamily="34" charset="0"/>
                <a:sym typeface="Symbol" charset="0"/>
              </a:rPr>
              <a:t>      </a:t>
            </a:r>
            <a:endParaRPr lang="en-US" sz="2800" dirty="0">
              <a:solidFill>
                <a:srgbClr val="C00000"/>
              </a:solidFill>
              <a:latin typeface="Calibri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endParaRPr lang="en-US" dirty="0">
              <a:latin typeface="Calibri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endParaRPr lang="en-US" dirty="0">
              <a:latin typeface="Calibri" charset="0"/>
            </a:endParaRPr>
          </a:p>
        </p:txBody>
      </p:sp>
      <p:sp>
        <p:nvSpPr>
          <p:cNvPr id="8" name="TextBox 7"/>
          <p:cNvSpPr txBox="1"/>
          <p:nvPr>
            <p:custDataLst>
              <p:tags r:id="rId1"/>
            </p:custDataLst>
          </p:nvPr>
        </p:nvSpPr>
        <p:spPr>
          <a:xfrm>
            <a:off x="6180368" y="-22206"/>
            <a:ext cx="2505301" cy="10156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+mj-lt"/>
                <a:ea typeface="ＭＳ Ｐゴシック" pitchFamily="-111" charset="-128"/>
                <a:cs typeface="+mn-cs"/>
              </a:rPr>
              <a:t>Even(x) </a:t>
            </a:r>
            <a:r>
              <a:rPr lang="en-US" sz="2000" dirty="0">
                <a:latin typeface="+mj-lt"/>
                <a:ea typeface="ＭＳ Ｐゴシック" pitchFamily="-111" charset="-128"/>
                <a:cs typeface="+mn-cs"/>
                <a:sym typeface="Symbol"/>
              </a:rPr>
              <a:t></a:t>
            </a:r>
            <a:r>
              <a:rPr lang="en-US" sz="2000" b="1" dirty="0">
                <a:latin typeface="+mj-lt"/>
                <a:ea typeface="ＭＳ Ｐゴシック" pitchFamily="-111" charset="-128"/>
                <a:cs typeface="+mn-cs"/>
                <a:sym typeface="Symbol"/>
              </a:rPr>
              <a:t> </a:t>
            </a:r>
            <a:r>
              <a:rPr lang="en-US" sz="2000" dirty="0">
                <a:latin typeface="+mj-lt"/>
                <a:ea typeface="ＭＳ Ｐゴシック" pitchFamily="-111" charset="-128"/>
                <a:cs typeface="+mn-cs"/>
                <a:sym typeface="Symbol"/>
              </a:rPr>
              <a:t>y  (x=2y)     </a:t>
            </a:r>
          </a:p>
          <a:p>
            <a:pPr>
              <a:defRPr/>
            </a:pPr>
            <a:r>
              <a:rPr lang="en-US" sz="2000" dirty="0">
                <a:latin typeface="+mj-lt"/>
                <a:ea typeface="ＭＳ Ｐゴシック" pitchFamily="-111" charset="-128"/>
                <a:cs typeface="+mn-cs"/>
                <a:sym typeface="Symbol"/>
              </a:rPr>
              <a:t>Odd(x)   </a:t>
            </a:r>
            <a:r>
              <a:rPr lang="en-US" sz="2000" b="1" dirty="0">
                <a:latin typeface="+mj-lt"/>
                <a:ea typeface="ＭＳ Ｐゴシック" pitchFamily="-111" charset="-128"/>
                <a:cs typeface="+mn-cs"/>
                <a:sym typeface="Symbol"/>
              </a:rPr>
              <a:t></a:t>
            </a:r>
            <a:r>
              <a:rPr lang="en-US" sz="2000" dirty="0">
                <a:latin typeface="+mj-lt"/>
                <a:ea typeface="ＭＳ Ｐゴシック" pitchFamily="-111" charset="-128"/>
                <a:cs typeface="+mn-cs"/>
                <a:sym typeface="Symbol"/>
              </a:rPr>
              <a:t>y  (x=2y+1)</a:t>
            </a:r>
          </a:p>
          <a:p>
            <a:pPr>
              <a:defRPr/>
            </a:pPr>
            <a:r>
              <a:rPr lang="en-US" sz="2000" dirty="0">
                <a:latin typeface="+mj-lt"/>
                <a:ea typeface="ＭＳ Ｐゴシック" pitchFamily="-111" charset="-128"/>
                <a:cs typeface="+mn-cs"/>
              </a:rPr>
              <a:t>Domain: Integers</a:t>
            </a:r>
            <a:r>
              <a:rPr lang="en-US" sz="2000" dirty="0">
                <a:ea typeface="ＭＳ Ｐゴシック" pitchFamily="-111" charset="-128"/>
                <a:cs typeface="+mn-cs"/>
              </a:rPr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4145843" y="1606861"/>
                <a:ext cx="4998157" cy="50167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dirty="0">
                    <a:latin typeface="Franklin Gothic Medium" panose="020B0603020102020204" pitchFamily="34" charset="0"/>
                  </a:rPr>
                  <a:t>Let </a:t>
                </a:r>
                <a:r>
                  <a:rPr lang="en-US" b="1" dirty="0">
                    <a:solidFill>
                      <a:srgbClr val="C00000"/>
                    </a:solidFill>
                  </a:rPr>
                  <a:t>x</a:t>
                </a:r>
                <a:r>
                  <a:rPr lang="en-US" dirty="0">
                    <a:latin typeface="Franklin Gothic Medium" panose="020B0603020102020204" pitchFamily="34" charset="0"/>
                  </a:rPr>
                  <a:t> be an arbitrary integer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>
                    <a:latin typeface="Franklin Gothic Medium" panose="020B0603020102020204" pitchFamily="34" charset="0"/>
                  </a:rPr>
                  <a:t>Let </a:t>
                </a:r>
                <a:r>
                  <a:rPr lang="en-US" b="1" dirty="0">
                    <a:solidFill>
                      <a:srgbClr val="C00000"/>
                    </a:solidFill>
                  </a:rPr>
                  <a:t>y</a:t>
                </a:r>
                <a:r>
                  <a:rPr lang="en-US" dirty="0">
                    <a:latin typeface="Franklin Gothic Medium" panose="020B0603020102020204" pitchFamily="34" charset="0"/>
                  </a:rPr>
                  <a:t> be an arbitrary integer</a:t>
                </a:r>
                <a:br>
                  <a:rPr lang="en-US" dirty="0">
                    <a:latin typeface="Franklin Gothic Medium" panose="020B0603020102020204" pitchFamily="34" charset="0"/>
                  </a:rPr>
                </a:br>
                <a:endParaRPr lang="en-US" sz="1000" dirty="0">
                  <a:latin typeface="Franklin Gothic Medium" panose="020B0603020102020204" pitchFamily="34" charset="0"/>
                </a:endParaRPr>
              </a:p>
              <a:p>
                <a:r>
                  <a:rPr lang="en-US" dirty="0">
                    <a:latin typeface="Franklin Gothic Medium" panose="020B0603020102020204" pitchFamily="34" charset="0"/>
                  </a:rPr>
                  <a:t>   3.1   </a:t>
                </a:r>
                <a:r>
                  <a:rPr lang="en-US" dirty="0">
                    <a:solidFill>
                      <a:srgbClr val="C00000"/>
                    </a:solidFill>
                  </a:rPr>
                  <a:t>Odd(</a:t>
                </a:r>
                <a:r>
                  <a:rPr lang="en-US" b="1" dirty="0">
                    <a:solidFill>
                      <a:srgbClr val="C00000"/>
                    </a:solidFill>
                  </a:rPr>
                  <a:t>x</a:t>
                </a:r>
                <a:r>
                  <a:rPr lang="en-US" dirty="0">
                    <a:solidFill>
                      <a:srgbClr val="C00000"/>
                    </a:solidFill>
                  </a:rPr>
                  <a:t>) </a:t>
                </a:r>
                <a:r>
                  <a:rPr lang="en-US" dirty="0">
                    <a:solidFill>
                      <a:srgbClr val="C00000"/>
                    </a:solidFill>
                    <a:latin typeface="Cambria Math" charset="0"/>
                    <a:ea typeface="Cambria Math" charset="0"/>
                    <a:cs typeface="Cambria Math" charset="0"/>
                    <a:sym typeface="Symbol" charset="0"/>
                  </a:rPr>
                  <a:t>∧ </a:t>
                </a:r>
                <a:r>
                  <a:rPr lang="en-US" dirty="0">
                    <a:solidFill>
                      <a:srgbClr val="C00000"/>
                    </a:solidFill>
                  </a:rPr>
                  <a:t>Odd(</a:t>
                </a:r>
                <a:r>
                  <a:rPr lang="en-US" b="1" dirty="0">
                    <a:solidFill>
                      <a:srgbClr val="C00000"/>
                    </a:solidFill>
                  </a:rPr>
                  <a:t>y</a:t>
                </a:r>
                <a:r>
                  <a:rPr lang="en-US" dirty="0">
                    <a:solidFill>
                      <a:srgbClr val="C00000"/>
                    </a:solidFill>
                  </a:rPr>
                  <a:t>) </a:t>
                </a:r>
                <a:r>
                  <a:rPr lang="en-US" dirty="0"/>
                  <a:t>	       Assumption</a:t>
                </a:r>
              </a:p>
              <a:p>
                <a:r>
                  <a:rPr lang="en-US" dirty="0">
                    <a:latin typeface="Franklin Gothic Medium" panose="020B0603020102020204" pitchFamily="34" charset="0"/>
                  </a:rPr>
                  <a:t>   3.2   </a:t>
                </a:r>
                <a:r>
                  <a:rPr lang="en-US" dirty="0">
                    <a:solidFill>
                      <a:srgbClr val="C00000"/>
                    </a:solidFill>
                  </a:rPr>
                  <a:t>Odd(</a:t>
                </a:r>
                <a:r>
                  <a:rPr lang="en-US" b="1" dirty="0">
                    <a:solidFill>
                      <a:srgbClr val="C00000"/>
                    </a:solidFill>
                  </a:rPr>
                  <a:t>x</a:t>
                </a:r>
                <a:r>
                  <a:rPr lang="en-US" dirty="0">
                    <a:solidFill>
                      <a:srgbClr val="C00000"/>
                    </a:solidFill>
                  </a:rPr>
                  <a:t>)  		       </a:t>
                </a:r>
                <a:r>
                  <a:rPr lang="en-US" dirty="0" err="1"/>
                  <a:t>Elim</a:t>
                </a:r>
                <a:r>
                  <a:rPr lang="en-US" dirty="0"/>
                  <a:t> </a:t>
                </a:r>
                <a:r>
                  <a:rPr lang="en-US" dirty="0">
                    <a:latin typeface="Cambria Math" charset="0"/>
                    <a:ea typeface="Cambria Math" charset="0"/>
                    <a:cs typeface="Cambria Math" charset="0"/>
                    <a:sym typeface="Symbol" charset="0"/>
                  </a:rPr>
                  <a:t>∧</a:t>
                </a:r>
                <a:r>
                  <a:rPr lang="en-US" dirty="0"/>
                  <a:t>: 2.1</a:t>
                </a:r>
              </a:p>
              <a:p>
                <a:r>
                  <a:rPr lang="en-US" dirty="0">
                    <a:latin typeface="Franklin Gothic Medium" panose="020B0603020102020204" pitchFamily="34" charset="0"/>
                  </a:rPr>
                  <a:t>   3.3   </a:t>
                </a:r>
                <a:r>
                  <a:rPr lang="en-US" dirty="0">
                    <a:solidFill>
                      <a:srgbClr val="C00000"/>
                    </a:solidFill>
                  </a:rPr>
                  <a:t>Odd(</a:t>
                </a:r>
                <a:r>
                  <a:rPr lang="en-US" b="1" dirty="0">
                    <a:solidFill>
                      <a:srgbClr val="C00000"/>
                    </a:solidFill>
                  </a:rPr>
                  <a:t>y</a:t>
                </a:r>
                <a:r>
                  <a:rPr lang="en-US" dirty="0">
                    <a:solidFill>
                      <a:srgbClr val="C00000"/>
                    </a:solidFill>
                  </a:rPr>
                  <a:t>)</a:t>
                </a:r>
                <a:r>
                  <a:rPr lang="en-US" dirty="0"/>
                  <a:t>			       </a:t>
                </a:r>
                <a:r>
                  <a:rPr lang="en-US" dirty="0" err="1"/>
                  <a:t>Elim</a:t>
                </a:r>
                <a:r>
                  <a:rPr lang="en-US" dirty="0"/>
                  <a:t> </a:t>
                </a:r>
                <a:r>
                  <a:rPr lang="en-US" dirty="0">
                    <a:latin typeface="Cambria Math" charset="0"/>
                    <a:ea typeface="Cambria Math" charset="0"/>
                    <a:cs typeface="Cambria Math" charset="0"/>
                    <a:sym typeface="Symbol" charset="0"/>
                  </a:rPr>
                  <a:t>∧</a:t>
                </a:r>
                <a:r>
                  <a:rPr lang="en-US" dirty="0"/>
                  <a:t>: 2.1</a:t>
                </a:r>
                <a:endParaRPr lang="en-US" dirty="0">
                  <a:sym typeface="Symbol" charset="0"/>
                </a:endParaRPr>
              </a:p>
              <a:p>
                <a:endParaRPr lang="en-US" sz="1000" dirty="0">
                  <a:sym typeface="Symbol" charset="0"/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  <a:latin typeface="Franklin Gothic Medium" panose="020B0603020102020204" pitchFamily="34" charset="0"/>
                    <a:ea typeface="Cambria Math"/>
                    <a:cs typeface="Arial" pitchFamily="34" charset="0"/>
                    <a:sym typeface="Symbol" charset="0"/>
                  </a:rPr>
                  <a:t>   </a:t>
                </a:r>
                <a:r>
                  <a:rPr lang="en-US" dirty="0">
                    <a:solidFill>
                      <a:schemeClr val="tx1"/>
                    </a:solidFill>
                    <a:latin typeface="Franklin Gothic Medium" panose="020B0603020102020204" pitchFamily="34" charset="0"/>
                    <a:ea typeface="Cambria Math"/>
                    <a:cs typeface="Arial" pitchFamily="34" charset="0"/>
                  </a:rPr>
                  <a:t>3.4</a:t>
                </a:r>
                <a:r>
                  <a:rPr lang="en-US" dirty="0">
                    <a:latin typeface="Franklin Gothic Medium" panose="020B0603020102020204" pitchFamily="34" charset="0"/>
                    <a:ea typeface="Cambria Math"/>
                    <a:cs typeface="Arial" pitchFamily="34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i="0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∃</m:t>
                    </m:r>
                  </m:oMath>
                </a14:m>
                <a:r>
                  <a:rPr lang="en-US" b="1" dirty="0">
                    <a:solidFill>
                      <a:srgbClr val="C00000"/>
                    </a:solidFill>
                    <a:ea typeface="Cambria Math"/>
                    <a:cs typeface="Arial" pitchFamily="34" charset="0"/>
                  </a:rPr>
                  <a:t>z</a:t>
                </a:r>
                <a:r>
                  <a:rPr lang="en-US" dirty="0">
                    <a:solidFill>
                      <a:srgbClr val="C00000"/>
                    </a:solidFill>
                    <a:ea typeface="Cambria Math"/>
                    <a:cs typeface="Arial" pitchFamily="34" charset="0"/>
                  </a:rPr>
                  <a:t> (</a:t>
                </a:r>
                <a:r>
                  <a:rPr lang="en-US" b="1" dirty="0">
                    <a:solidFill>
                      <a:srgbClr val="C00000"/>
                    </a:solidFill>
                    <a:ea typeface="Cambria Math"/>
                    <a:cs typeface="Arial" pitchFamily="34" charset="0"/>
                  </a:rPr>
                  <a:t>x</a:t>
                </a:r>
                <a:r>
                  <a:rPr lang="en-US" dirty="0">
                    <a:solidFill>
                      <a:srgbClr val="C00000"/>
                    </a:solidFill>
                    <a:ea typeface="Cambria Math"/>
                    <a:cs typeface="Arial" pitchFamily="34" charset="0"/>
                  </a:rPr>
                  <a:t> = 2</a:t>
                </a:r>
                <a:r>
                  <a:rPr lang="en-US" b="1" dirty="0">
                    <a:solidFill>
                      <a:srgbClr val="C00000"/>
                    </a:solidFill>
                    <a:ea typeface="Cambria Math"/>
                    <a:cs typeface="Arial" pitchFamily="34" charset="0"/>
                  </a:rPr>
                  <a:t>z</a:t>
                </a:r>
                <a:r>
                  <a:rPr lang="en-US" dirty="0">
                    <a:solidFill>
                      <a:srgbClr val="C00000"/>
                    </a:solidFill>
                    <a:ea typeface="Cambria Math"/>
                    <a:cs typeface="Arial" pitchFamily="34" charset="0"/>
                  </a:rPr>
                  <a:t>+1)</a:t>
                </a:r>
                <a:r>
                  <a:rPr lang="en-US" dirty="0">
                    <a:solidFill>
                      <a:schemeClr val="tx1"/>
                    </a:solidFill>
                    <a:ea typeface="Cambria Math"/>
                    <a:cs typeface="Arial" pitchFamily="34" charset="0"/>
                  </a:rPr>
                  <a:t> 	       Def of Odd: 2.2</a:t>
                </a:r>
                <a:endParaRPr lang="en-US" dirty="0">
                  <a:ea typeface="Cambria Math"/>
                  <a:cs typeface="Arial" pitchFamily="34" charset="0"/>
                </a:endParaRPr>
              </a:p>
              <a:p>
                <a:r>
                  <a:rPr lang="en-US" dirty="0">
                    <a:latin typeface="Franklin Gothic Medium" panose="020B0603020102020204" pitchFamily="34" charset="0"/>
                    <a:ea typeface="Cambria Math"/>
                    <a:cs typeface="Arial" pitchFamily="34" charset="0"/>
                  </a:rPr>
                  <a:t>   </a:t>
                </a:r>
                <a:r>
                  <a:rPr lang="en-US" dirty="0">
                    <a:latin typeface="Franklin Gothic Medium" panose="020B0603020102020204" pitchFamily="34" charset="0"/>
                  </a:rPr>
                  <a:t>3.5   </a:t>
                </a:r>
                <a:r>
                  <a:rPr lang="en-US" b="1" dirty="0">
                    <a:solidFill>
                      <a:srgbClr val="C00000"/>
                    </a:solidFill>
                  </a:rPr>
                  <a:t>x</a:t>
                </a:r>
                <a:r>
                  <a:rPr lang="en-US" dirty="0">
                    <a:solidFill>
                      <a:srgbClr val="C00000"/>
                    </a:solidFill>
                  </a:rPr>
                  <a:t> = 2</a:t>
                </a:r>
                <a:r>
                  <a:rPr lang="en-US" b="1" dirty="0">
                    <a:solidFill>
                      <a:srgbClr val="C00000"/>
                    </a:solidFill>
                  </a:rPr>
                  <a:t>a</a:t>
                </a:r>
                <a:r>
                  <a:rPr lang="en-US" dirty="0">
                    <a:solidFill>
                      <a:srgbClr val="C00000"/>
                    </a:solidFill>
                  </a:rPr>
                  <a:t>+1</a:t>
                </a:r>
                <a:r>
                  <a:rPr lang="en-US" dirty="0"/>
                  <a:t>	</a:t>
                </a:r>
                <a:r>
                  <a:rPr lang="en-US" dirty="0">
                    <a:solidFill>
                      <a:schemeClr val="tx1"/>
                    </a:solidFill>
                  </a:rPr>
                  <a:t>	       Elim </a:t>
                </a:r>
                <a:r>
                  <a:rPr lang="en-US" dirty="0">
                    <a:latin typeface="Cambria Math" charset="0"/>
                    <a:ea typeface="Cambria Math" charset="0"/>
                    <a:cs typeface="Cambria Math" charset="0"/>
                  </a:rPr>
                  <a:t>∃</a:t>
                </a:r>
                <a:r>
                  <a:rPr lang="en-US" dirty="0"/>
                  <a:t>:</a:t>
                </a:r>
                <a:r>
                  <a:rPr lang="en-US" dirty="0">
                    <a:solidFill>
                      <a:schemeClr val="tx1"/>
                    </a:solidFill>
                  </a:rPr>
                  <a:t> 2.4</a:t>
                </a:r>
                <a:endParaRPr lang="en-US" b="1" dirty="0">
                  <a:solidFill>
                    <a:srgbClr val="C00000"/>
                  </a:solidFill>
                  <a:latin typeface="Franklin Gothic Medium" panose="020B0603020102020204" pitchFamily="34" charset="0"/>
                  <a:ea typeface="ＭＳ Ｐゴシック" pitchFamily="-111" charset="-128"/>
                  <a:sym typeface="Symbol"/>
                </a:endParaRPr>
              </a:p>
              <a:p>
                <a:endParaRPr lang="en-US" sz="1000" dirty="0">
                  <a:sym typeface="Symbol" charset="0"/>
                </a:endParaRPr>
              </a:p>
              <a:p>
                <a:r>
                  <a:rPr lang="en-US" dirty="0">
                    <a:latin typeface="Franklin Gothic Medium" panose="020B0603020102020204" pitchFamily="34" charset="0"/>
                    <a:ea typeface="Cambria Math"/>
                    <a:cs typeface="Arial" pitchFamily="34" charset="0"/>
                    <a:sym typeface="Symbol" charset="0"/>
                  </a:rPr>
                  <a:t>   </a:t>
                </a:r>
                <a:r>
                  <a:rPr lang="en-US" dirty="0">
                    <a:latin typeface="Franklin Gothic Medium" panose="020B0603020102020204" pitchFamily="34" charset="0"/>
                    <a:ea typeface="Cambria Math"/>
                    <a:cs typeface="Arial" pitchFamily="34" charset="0"/>
                  </a:rPr>
                  <a:t>3.6  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C00000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∃</m:t>
                    </m:r>
                  </m:oMath>
                </a14:m>
                <a:r>
                  <a:rPr lang="en-US" b="1" dirty="0">
                    <a:solidFill>
                      <a:srgbClr val="C00000"/>
                    </a:solidFill>
                    <a:ea typeface="Cambria Math"/>
                    <a:cs typeface="Arial" pitchFamily="34" charset="0"/>
                  </a:rPr>
                  <a:t>z</a:t>
                </a:r>
                <a:r>
                  <a:rPr lang="en-US" dirty="0">
                    <a:solidFill>
                      <a:srgbClr val="C00000"/>
                    </a:solidFill>
                    <a:ea typeface="Cambria Math"/>
                    <a:cs typeface="Arial" pitchFamily="34" charset="0"/>
                  </a:rPr>
                  <a:t> (</a:t>
                </a:r>
                <a:r>
                  <a:rPr lang="en-US" b="1" dirty="0">
                    <a:solidFill>
                      <a:srgbClr val="C00000"/>
                    </a:solidFill>
                    <a:ea typeface="Cambria Math"/>
                    <a:cs typeface="Arial" pitchFamily="34" charset="0"/>
                  </a:rPr>
                  <a:t>y</a:t>
                </a:r>
                <a:r>
                  <a:rPr lang="en-US" dirty="0">
                    <a:solidFill>
                      <a:srgbClr val="C00000"/>
                    </a:solidFill>
                    <a:ea typeface="Cambria Math"/>
                    <a:cs typeface="Arial" pitchFamily="34" charset="0"/>
                  </a:rPr>
                  <a:t> = 2</a:t>
                </a:r>
                <a:r>
                  <a:rPr lang="en-US" b="1" dirty="0">
                    <a:solidFill>
                      <a:srgbClr val="C00000"/>
                    </a:solidFill>
                    <a:ea typeface="Cambria Math"/>
                    <a:cs typeface="Arial" pitchFamily="34" charset="0"/>
                  </a:rPr>
                  <a:t>z</a:t>
                </a:r>
                <a:r>
                  <a:rPr lang="en-US" dirty="0">
                    <a:solidFill>
                      <a:srgbClr val="C00000"/>
                    </a:solidFill>
                    <a:ea typeface="Cambria Math"/>
                    <a:cs typeface="Arial" pitchFamily="34" charset="0"/>
                  </a:rPr>
                  <a:t>+1)</a:t>
                </a:r>
                <a:r>
                  <a:rPr lang="en-US" dirty="0">
                    <a:ea typeface="Cambria Math"/>
                    <a:cs typeface="Arial" pitchFamily="34" charset="0"/>
                  </a:rPr>
                  <a:t>	       Def of Odd: 2.3</a:t>
                </a:r>
              </a:p>
              <a:p>
                <a:r>
                  <a:rPr lang="en-US" dirty="0">
                    <a:latin typeface="Franklin Gothic Medium" panose="020B0603020102020204" pitchFamily="34" charset="0"/>
                    <a:ea typeface="Cambria Math"/>
                    <a:cs typeface="Arial" pitchFamily="34" charset="0"/>
                  </a:rPr>
                  <a:t>   </a:t>
                </a:r>
                <a:r>
                  <a:rPr lang="en-US" dirty="0">
                    <a:latin typeface="Franklin Gothic Medium" panose="020B0603020102020204" pitchFamily="34" charset="0"/>
                  </a:rPr>
                  <a:t>3.7   </a:t>
                </a:r>
                <a:r>
                  <a:rPr lang="en-US" b="1" dirty="0">
                    <a:solidFill>
                      <a:srgbClr val="C00000"/>
                    </a:solidFill>
                  </a:rPr>
                  <a:t>y</a:t>
                </a:r>
                <a:r>
                  <a:rPr lang="en-US" dirty="0">
                    <a:solidFill>
                      <a:srgbClr val="C00000"/>
                    </a:solidFill>
                  </a:rPr>
                  <a:t> = 2</a:t>
                </a:r>
                <a:r>
                  <a:rPr lang="en-US" b="1" dirty="0">
                    <a:solidFill>
                      <a:srgbClr val="C00000"/>
                    </a:solidFill>
                  </a:rPr>
                  <a:t>b</a:t>
                </a:r>
                <a:r>
                  <a:rPr lang="en-US" dirty="0">
                    <a:solidFill>
                      <a:srgbClr val="C00000"/>
                    </a:solidFill>
                  </a:rPr>
                  <a:t>+1</a:t>
                </a:r>
                <a:r>
                  <a:rPr lang="en-US" dirty="0"/>
                  <a:t>		       Elim </a:t>
                </a:r>
                <a:r>
                  <a:rPr lang="en-US" dirty="0">
                    <a:latin typeface="Cambria Math" charset="0"/>
                    <a:ea typeface="Cambria Math" charset="0"/>
                    <a:cs typeface="Cambria Math" charset="0"/>
                  </a:rPr>
                  <a:t>∃</a:t>
                </a:r>
                <a:r>
                  <a:rPr lang="en-US" dirty="0"/>
                  <a:t>: 2.5</a:t>
                </a:r>
                <a:endParaRPr lang="en-US" b="1" dirty="0">
                  <a:solidFill>
                    <a:srgbClr val="C00000"/>
                  </a:solidFill>
                  <a:ea typeface="ＭＳ Ｐゴシック" pitchFamily="-111" charset="-128"/>
                  <a:sym typeface="Symbol"/>
                </a:endParaRPr>
              </a:p>
              <a:p>
                <a:endParaRPr lang="en-US" sz="1000" b="1" dirty="0">
                  <a:solidFill>
                    <a:srgbClr val="C00000"/>
                  </a:solidFill>
                  <a:latin typeface="Franklin Gothic Medium" panose="020B0603020102020204" pitchFamily="34" charset="0"/>
                  <a:ea typeface="ＭＳ Ｐゴシック" pitchFamily="-111" charset="-128"/>
                  <a:sym typeface="Symbol"/>
                </a:endParaRPr>
              </a:p>
              <a:p>
                <a:r>
                  <a:rPr lang="en-US" b="1" dirty="0">
                    <a:solidFill>
                      <a:srgbClr val="C00000"/>
                    </a:solidFill>
                    <a:latin typeface="Franklin Gothic Medium" panose="020B0603020102020204" pitchFamily="34" charset="0"/>
                    <a:ea typeface="ＭＳ Ｐゴシック" pitchFamily="-111" charset="-128"/>
                    <a:sym typeface="Symbol"/>
                  </a:rPr>
                  <a:t>   </a:t>
                </a:r>
                <a:endParaRPr lang="en-US" dirty="0">
                  <a:ea typeface="ＭＳ Ｐゴシック" pitchFamily="-111" charset="-128"/>
                  <a:sym typeface="Symbol"/>
                </a:endParaRPr>
              </a:p>
              <a:p>
                <a:endParaRPr lang="en-US" sz="1000" dirty="0">
                  <a:ea typeface="ＭＳ Ｐゴシック" pitchFamily="-111" charset="-128"/>
                  <a:sym typeface="Symbol"/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  <a:latin typeface="Franklin Gothic Medium" panose="020B0603020102020204" pitchFamily="34" charset="0"/>
                    <a:ea typeface="ＭＳ Ｐゴシック" pitchFamily="-111" charset="-128"/>
                    <a:cs typeface="Arial" pitchFamily="34" charset="0"/>
                    <a:sym typeface="Symbol"/>
                  </a:rPr>
                  <a:t>   </a:t>
                </a:r>
                <a:r>
                  <a:rPr lang="en-US" dirty="0">
                    <a:solidFill>
                      <a:schemeClr val="tx1"/>
                    </a:solidFill>
                    <a:latin typeface="Franklin Gothic Medium" panose="020B0603020102020204" pitchFamily="34" charset="0"/>
                    <a:ea typeface="Cambria Math"/>
                    <a:cs typeface="Arial" pitchFamily="34" charset="0"/>
                  </a:rPr>
                  <a:t>3.9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/>
                        <a:cs typeface="Arial" pitchFamily="34" charset="0"/>
                      </a:rPr>
                      <m:t>   </m:t>
                    </m:r>
                    <m:r>
                      <a:rPr lang="en-US" i="0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∃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  <a:ea typeface="Cambria Math"/>
                    <a:cs typeface="Arial" pitchFamily="34" charset="0"/>
                  </a:rPr>
                  <a:t>z (</a:t>
                </a:r>
                <a:r>
                  <a:rPr lang="en-US" b="1" dirty="0" err="1">
                    <a:solidFill>
                      <a:srgbClr val="C00000"/>
                    </a:solidFill>
                    <a:ea typeface="Cambria Math"/>
                    <a:cs typeface="Arial" pitchFamily="34" charset="0"/>
                  </a:rPr>
                  <a:t>x+y</a:t>
                </a:r>
                <a:r>
                  <a:rPr lang="en-US" dirty="0">
                    <a:solidFill>
                      <a:srgbClr val="C00000"/>
                    </a:solidFill>
                    <a:ea typeface="Cambria Math"/>
                    <a:cs typeface="Arial" pitchFamily="34" charset="0"/>
                  </a:rPr>
                  <a:t> = 2z)</a:t>
                </a:r>
                <a:r>
                  <a:rPr lang="en-US" dirty="0">
                    <a:ea typeface="Cambria Math"/>
                    <a:cs typeface="Arial" pitchFamily="34" charset="0"/>
                  </a:rPr>
                  <a:t>  	       Intro </a:t>
                </a:r>
                <a:r>
                  <a:rPr lang="en-US" dirty="0">
                    <a:latin typeface="Cambria Math" charset="0"/>
                    <a:ea typeface="Cambria Math" charset="0"/>
                    <a:cs typeface="Cambria Math" charset="0"/>
                  </a:rPr>
                  <a:t>∃</a:t>
                </a:r>
                <a:r>
                  <a:rPr lang="en-US" dirty="0">
                    <a:ea typeface="Cambria Math"/>
                    <a:cs typeface="Arial" pitchFamily="34" charset="0"/>
                  </a:rPr>
                  <a:t>: 2.4</a:t>
                </a:r>
                <a:endParaRPr lang="en-US" dirty="0">
                  <a:ea typeface="ＭＳ Ｐゴシック" pitchFamily="-111" charset="-128"/>
                  <a:sym typeface="Symbol"/>
                </a:endParaRPr>
              </a:p>
              <a:p>
                <a:r>
                  <a:rPr lang="en-US" dirty="0">
                    <a:latin typeface="Franklin Gothic Medium" panose="020B0603020102020204" pitchFamily="34" charset="0"/>
                    <a:ea typeface="ＭＳ Ｐゴシック" pitchFamily="-111" charset="-128"/>
                    <a:sym typeface="Symbol"/>
                  </a:rPr>
                  <a:t>   3.10</a:t>
                </a:r>
                <a:r>
                  <a:rPr lang="en-US" dirty="0">
                    <a:ea typeface="ＭＳ Ｐゴシック" pitchFamily="-111" charset="-128"/>
                    <a:sym typeface="Symbol"/>
                  </a:rPr>
                  <a:t> </a:t>
                </a:r>
                <a:r>
                  <a:rPr lang="en-US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Even(</a:t>
                </a:r>
                <a:r>
                  <a:rPr lang="en-US" b="1" dirty="0" err="1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x+y</a:t>
                </a:r>
                <a:r>
                  <a:rPr lang="en-US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)	</a:t>
                </a:r>
                <a:r>
                  <a:rPr lang="en-US" dirty="0">
                    <a:solidFill>
                      <a:schemeClr val="tx1"/>
                    </a:solidFill>
                    <a:ea typeface="ＭＳ Ｐゴシック" pitchFamily="-111" charset="-128"/>
                    <a:sym typeface="Symbol"/>
                  </a:rPr>
                  <a:t>	       Def of Even</a:t>
                </a:r>
              </a:p>
              <a:p>
                <a:endParaRPr lang="en-US" dirty="0">
                  <a:solidFill>
                    <a:schemeClr val="tx1"/>
                  </a:solidFill>
                  <a:ea typeface="ＭＳ Ｐゴシック" pitchFamily="-111" charset="-128"/>
                  <a:sym typeface="Symbol"/>
                </a:endParaRPr>
              </a:p>
              <a:p>
                <a:r>
                  <a:rPr lang="en-US" dirty="0">
                    <a:latin typeface="Franklin Gothic Medium" panose="020B0603020102020204" pitchFamily="34" charset="0"/>
                    <a:ea typeface="ＭＳ Ｐゴシック" pitchFamily="-111" charset="-128"/>
                    <a:sym typeface="Symbol"/>
                  </a:rPr>
                  <a:t>3.   </a:t>
                </a:r>
                <a:r>
                  <a:rPr lang="en-US" dirty="0">
                    <a:solidFill>
                      <a:srgbClr val="C00000"/>
                    </a:solidFill>
                  </a:rPr>
                  <a:t>(Odd(</a:t>
                </a:r>
                <a:r>
                  <a:rPr lang="en-US" b="1" dirty="0">
                    <a:solidFill>
                      <a:srgbClr val="C00000"/>
                    </a:solidFill>
                  </a:rPr>
                  <a:t>x</a:t>
                </a:r>
                <a:r>
                  <a:rPr lang="en-US" dirty="0">
                    <a:solidFill>
                      <a:srgbClr val="C00000"/>
                    </a:solidFill>
                  </a:rPr>
                  <a:t>) </a:t>
                </a:r>
                <a:r>
                  <a:rPr lang="en-US" dirty="0">
                    <a:solidFill>
                      <a:srgbClr val="C00000"/>
                    </a:solidFill>
                    <a:latin typeface="Cambria Math" charset="0"/>
                    <a:ea typeface="Cambria Math" charset="0"/>
                    <a:cs typeface="Cambria Math" charset="0"/>
                    <a:sym typeface="Symbol" charset="0"/>
                  </a:rPr>
                  <a:t>∧ </a:t>
                </a:r>
                <a:r>
                  <a:rPr lang="en-US" dirty="0">
                    <a:solidFill>
                      <a:srgbClr val="C00000"/>
                    </a:solidFill>
                  </a:rPr>
                  <a:t>Odd(</a:t>
                </a:r>
                <a:r>
                  <a:rPr lang="en-US" b="1" dirty="0">
                    <a:solidFill>
                      <a:srgbClr val="C00000"/>
                    </a:solidFill>
                  </a:rPr>
                  <a:t>y</a:t>
                </a:r>
                <a:r>
                  <a:rPr lang="en-US" dirty="0">
                    <a:solidFill>
                      <a:srgbClr val="C00000"/>
                    </a:solidFill>
                  </a:rPr>
                  <a:t>)) </a:t>
                </a:r>
                <a:r>
                  <a:rPr lang="en-US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 Even(</a:t>
                </a:r>
                <a:r>
                  <a:rPr lang="en-US" b="1" dirty="0" err="1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x+y</a:t>
                </a:r>
                <a:r>
                  <a:rPr lang="en-US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)</a:t>
                </a:r>
                <a:r>
                  <a:rPr lang="en-US" dirty="0">
                    <a:cs typeface="Arial" pitchFamily="34" charset="0"/>
                    <a:sym typeface="Symbol" charset="0"/>
                  </a:rPr>
                  <a:t>		DPR</a:t>
                </a:r>
              </a:p>
              <a:p>
                <a:r>
                  <a:rPr lang="en-US" dirty="0">
                    <a:latin typeface="Franklin Gothic Medium" panose="020B0603020102020204" pitchFamily="34" charset="0"/>
                    <a:ea typeface="ＭＳ Ｐゴシック" pitchFamily="-111" charset="-128"/>
                    <a:sym typeface="Symbol"/>
                  </a:rPr>
                  <a:t>4.   </a:t>
                </a:r>
                <a:r>
                  <a:rPr lang="en-US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x y (</a:t>
                </a:r>
                <a:r>
                  <a:rPr lang="en-US" dirty="0">
                    <a:solidFill>
                      <a:srgbClr val="C00000"/>
                    </a:solidFill>
                  </a:rPr>
                  <a:t>(Odd(</a:t>
                </a:r>
                <a:r>
                  <a:rPr lang="en-US" b="1" dirty="0">
                    <a:solidFill>
                      <a:srgbClr val="C00000"/>
                    </a:solidFill>
                  </a:rPr>
                  <a:t>x</a:t>
                </a:r>
                <a:r>
                  <a:rPr lang="en-US" dirty="0">
                    <a:solidFill>
                      <a:srgbClr val="C00000"/>
                    </a:solidFill>
                  </a:rPr>
                  <a:t>) </a:t>
                </a:r>
                <a:r>
                  <a:rPr lang="en-US" dirty="0">
                    <a:solidFill>
                      <a:srgbClr val="C00000"/>
                    </a:solidFill>
                    <a:latin typeface="Cambria Math" charset="0"/>
                    <a:ea typeface="Cambria Math" charset="0"/>
                    <a:cs typeface="Cambria Math" charset="0"/>
                    <a:sym typeface="Symbol" charset="0"/>
                  </a:rPr>
                  <a:t>∧ </a:t>
                </a:r>
                <a:r>
                  <a:rPr lang="en-US" dirty="0">
                    <a:solidFill>
                      <a:srgbClr val="C00000"/>
                    </a:solidFill>
                  </a:rPr>
                  <a:t>Odd(</a:t>
                </a:r>
                <a:r>
                  <a:rPr lang="en-US" b="1" dirty="0">
                    <a:solidFill>
                      <a:srgbClr val="C00000"/>
                    </a:solidFill>
                  </a:rPr>
                  <a:t>y</a:t>
                </a:r>
                <a:r>
                  <a:rPr lang="en-US" dirty="0">
                    <a:solidFill>
                      <a:srgbClr val="C00000"/>
                    </a:solidFill>
                  </a:rPr>
                  <a:t>)) </a:t>
                </a:r>
                <a:r>
                  <a:rPr lang="en-US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 Even(</a:t>
                </a:r>
                <a:r>
                  <a:rPr lang="en-US" b="1" dirty="0" err="1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x+y</a:t>
                </a:r>
                <a:r>
                  <a:rPr lang="en-US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))	</a:t>
                </a:r>
                <a:r>
                  <a:rPr lang="en-US" dirty="0">
                    <a:cs typeface="Arial" pitchFamily="34" charset="0"/>
                    <a:sym typeface="Symbol" charset="0"/>
                  </a:rPr>
                  <a:t>Intro </a:t>
                </a:r>
                <a:endParaRPr lang="en-US" dirty="0"/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5843" y="1606861"/>
                <a:ext cx="4998157" cy="5016758"/>
              </a:xfrm>
              <a:prstGeom prst="rect">
                <a:avLst/>
              </a:prstGeom>
              <a:blipFill>
                <a:blip r:embed="rId4"/>
                <a:stretch>
                  <a:fillRect l="-1015" t="-505" r="-254" b="-10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191386" y="1606861"/>
            <a:ext cx="3881081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Calibri" charset="0"/>
                <a:sym typeface="Symbol" charset="0"/>
              </a:rPr>
              <a:t>Let x and y be arbitrary integers.</a:t>
            </a:r>
          </a:p>
          <a:p>
            <a:endParaRPr lang="en-US" sz="2200" dirty="0">
              <a:latin typeface="Calibri" charset="0"/>
              <a:sym typeface="Symbol" charset="0"/>
            </a:endParaRPr>
          </a:p>
          <a:p>
            <a:endParaRPr lang="en-US" sz="2200" dirty="0">
              <a:latin typeface="Calibri" charset="0"/>
              <a:sym typeface="Symbol" charset="0"/>
            </a:endParaRPr>
          </a:p>
          <a:p>
            <a:r>
              <a:rPr lang="en-US" sz="2200" dirty="0">
                <a:latin typeface="Calibri" charset="0"/>
                <a:sym typeface="Symbol" charset="0"/>
              </a:rPr>
              <a:t>Suppose that both are odd.</a:t>
            </a:r>
          </a:p>
          <a:p>
            <a:endParaRPr lang="en-US" sz="2200" dirty="0">
              <a:latin typeface="Calibri" charset="0"/>
              <a:sym typeface="Symbol" charset="0"/>
            </a:endParaRPr>
          </a:p>
          <a:p>
            <a:r>
              <a:rPr lang="en-US" sz="2200" dirty="0">
                <a:latin typeface="Calibri" charset="0"/>
                <a:sym typeface="Symbol" charset="0"/>
              </a:rPr>
              <a:t>Then, we have x = 2a+1 for some integer a and y = 2b+1 for some integer b.</a:t>
            </a:r>
          </a:p>
          <a:p>
            <a:endParaRPr lang="en-US" sz="800" dirty="0">
              <a:latin typeface="Calibri" charset="0"/>
              <a:sym typeface="Symbol" charset="0"/>
            </a:endParaRPr>
          </a:p>
          <a:p>
            <a:endParaRPr lang="en-US" sz="800" dirty="0">
              <a:latin typeface="Calibri" charset="0"/>
              <a:sym typeface="Symbol" charset="0"/>
            </a:endParaRPr>
          </a:p>
          <a:p>
            <a:endParaRPr lang="en-US" sz="800" dirty="0">
              <a:latin typeface="Calibri" charset="0"/>
              <a:sym typeface="Symbol" charset="0"/>
            </a:endParaRPr>
          </a:p>
          <a:p>
            <a:endParaRPr lang="en-US" sz="2200" dirty="0">
              <a:latin typeface="Calibri" charset="0"/>
              <a:sym typeface="Symbol" charset="0"/>
            </a:endParaRPr>
          </a:p>
          <a:p>
            <a:endParaRPr lang="en-US" sz="1600" dirty="0">
              <a:latin typeface="Calibri" charset="0"/>
              <a:sym typeface="Symbol" charset="0"/>
            </a:endParaRPr>
          </a:p>
          <a:p>
            <a:r>
              <a:rPr lang="en-US" sz="2200" dirty="0">
                <a:latin typeface="Calibri" charset="0"/>
                <a:sym typeface="Symbol" charset="0"/>
              </a:rPr>
              <a:t>so </a:t>
            </a:r>
            <a:r>
              <a:rPr lang="en-US" sz="2200" dirty="0" err="1">
                <a:latin typeface="Calibri" charset="0"/>
                <a:sym typeface="Symbol" charset="0"/>
              </a:rPr>
              <a:t>x+y</a:t>
            </a:r>
            <a:r>
              <a:rPr lang="en-US" sz="2200" dirty="0">
                <a:latin typeface="Calibri" charset="0"/>
                <a:sym typeface="Symbol" charset="0"/>
              </a:rPr>
              <a:t> is, by definition, even.</a:t>
            </a:r>
          </a:p>
          <a:p>
            <a:endParaRPr lang="en-US" sz="2200" dirty="0">
              <a:latin typeface="Calibri" charset="0"/>
              <a:sym typeface="Symbol" charset="0"/>
            </a:endParaRPr>
          </a:p>
          <a:p>
            <a:r>
              <a:rPr lang="en-US" sz="2200" dirty="0">
                <a:latin typeface="Calibri" charset="0"/>
                <a:sym typeface="Symbol" charset="0"/>
              </a:rPr>
              <a:t>Since x and y were arbitrary, the sum of any odd integers is even.</a:t>
            </a:r>
            <a:endParaRPr lang="en-US" sz="2200" b="1" dirty="0">
              <a:latin typeface="Calibri" charset="0"/>
              <a:sym typeface="Symbol" charset="0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4109287" y="1694328"/>
            <a:ext cx="0" cy="400286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4111650" y="3336958"/>
            <a:ext cx="0" cy="689796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4159367" y="5273749"/>
            <a:ext cx="0" cy="429063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4117164" y="6026156"/>
            <a:ext cx="0" cy="689796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111650" y="4136170"/>
            <a:ext cx="0" cy="403932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115065" y="2434856"/>
            <a:ext cx="0" cy="669851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138496" y="4703135"/>
            <a:ext cx="0" cy="429063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570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Franklin Gothic Medium" pitchFamily="34" charset="0"/>
              </a:rPr>
              <a:t>English Proof: Even and Odd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39748"/>
            <a:ext cx="6764867" cy="501106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Prove </a:t>
            </a:r>
            <a:r>
              <a:rPr lang="ja-JP" altLang="en-US" sz="24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“</a:t>
            </a:r>
            <a:r>
              <a:rPr lang="en-US" sz="24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The sum of two odd numbers is even.</a:t>
            </a:r>
            <a:r>
              <a:rPr lang="ja-JP" altLang="en-US" sz="24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”</a:t>
            </a:r>
            <a:endParaRPr lang="en-US" sz="2400" dirty="0">
              <a:solidFill>
                <a:srgbClr val="7030A0"/>
              </a:solidFill>
              <a:latin typeface="Franklin Gothic Medium" pitchFamily="34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r>
              <a:rPr lang="en-US" sz="2800" dirty="0">
                <a:latin typeface="Franklin Gothic Medium" pitchFamily="34" charset="0"/>
                <a:sym typeface="Symbol" charset="0"/>
              </a:rPr>
              <a:t>      </a:t>
            </a:r>
            <a:endParaRPr lang="en-US" sz="2800" dirty="0">
              <a:solidFill>
                <a:srgbClr val="C00000"/>
              </a:solidFill>
              <a:latin typeface="Calibri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endParaRPr lang="en-US" dirty="0">
              <a:latin typeface="Calibri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endParaRPr lang="en-US" dirty="0">
              <a:latin typeface="Calibri" charset="0"/>
            </a:endParaRPr>
          </a:p>
        </p:txBody>
      </p:sp>
      <p:sp>
        <p:nvSpPr>
          <p:cNvPr id="8" name="TextBox 7"/>
          <p:cNvSpPr txBox="1"/>
          <p:nvPr>
            <p:custDataLst>
              <p:tags r:id="rId1"/>
            </p:custDataLst>
          </p:nvPr>
        </p:nvSpPr>
        <p:spPr>
          <a:xfrm>
            <a:off x="6180368" y="-22206"/>
            <a:ext cx="2505301" cy="10156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+mj-lt"/>
                <a:ea typeface="ＭＳ Ｐゴシック" pitchFamily="-111" charset="-128"/>
                <a:cs typeface="+mn-cs"/>
              </a:rPr>
              <a:t>Even(x) </a:t>
            </a:r>
            <a:r>
              <a:rPr lang="en-US" sz="2000" dirty="0">
                <a:latin typeface="+mj-lt"/>
                <a:ea typeface="ＭＳ Ｐゴシック" pitchFamily="-111" charset="-128"/>
                <a:cs typeface="+mn-cs"/>
                <a:sym typeface="Symbol"/>
              </a:rPr>
              <a:t></a:t>
            </a:r>
            <a:r>
              <a:rPr lang="en-US" sz="2000" b="1" dirty="0">
                <a:latin typeface="+mj-lt"/>
                <a:ea typeface="ＭＳ Ｐゴシック" pitchFamily="-111" charset="-128"/>
                <a:cs typeface="+mn-cs"/>
                <a:sym typeface="Symbol"/>
              </a:rPr>
              <a:t> </a:t>
            </a:r>
            <a:r>
              <a:rPr lang="en-US" sz="2000" dirty="0">
                <a:latin typeface="+mj-lt"/>
                <a:ea typeface="ＭＳ Ｐゴシック" pitchFamily="-111" charset="-128"/>
                <a:cs typeface="+mn-cs"/>
                <a:sym typeface="Symbol"/>
              </a:rPr>
              <a:t>y  (x=2y)     </a:t>
            </a:r>
          </a:p>
          <a:p>
            <a:pPr>
              <a:defRPr/>
            </a:pPr>
            <a:r>
              <a:rPr lang="en-US" sz="2000" dirty="0">
                <a:latin typeface="+mj-lt"/>
                <a:ea typeface="ＭＳ Ｐゴシック" pitchFamily="-111" charset="-128"/>
                <a:cs typeface="+mn-cs"/>
                <a:sym typeface="Symbol"/>
              </a:rPr>
              <a:t>Odd(x)   </a:t>
            </a:r>
            <a:r>
              <a:rPr lang="en-US" sz="2000" b="1" dirty="0">
                <a:latin typeface="+mj-lt"/>
                <a:ea typeface="ＭＳ Ｐゴシック" pitchFamily="-111" charset="-128"/>
                <a:cs typeface="+mn-cs"/>
                <a:sym typeface="Symbol"/>
              </a:rPr>
              <a:t></a:t>
            </a:r>
            <a:r>
              <a:rPr lang="en-US" sz="2000" dirty="0">
                <a:latin typeface="+mj-lt"/>
                <a:ea typeface="ＭＳ Ｐゴシック" pitchFamily="-111" charset="-128"/>
                <a:cs typeface="+mn-cs"/>
                <a:sym typeface="Symbol"/>
              </a:rPr>
              <a:t>y  (x=2y+1)</a:t>
            </a:r>
          </a:p>
          <a:p>
            <a:pPr>
              <a:defRPr/>
            </a:pPr>
            <a:r>
              <a:rPr lang="en-US" sz="2000" dirty="0">
                <a:latin typeface="+mj-lt"/>
                <a:ea typeface="ＭＳ Ｐゴシック" pitchFamily="-111" charset="-128"/>
                <a:cs typeface="+mn-cs"/>
              </a:rPr>
              <a:t>Domain: Integers</a:t>
            </a:r>
            <a:r>
              <a:rPr lang="en-US" sz="2000" dirty="0">
                <a:ea typeface="ＭＳ Ｐゴシック" pitchFamily="-111" charset="-128"/>
                <a:cs typeface="+mn-cs"/>
              </a:rPr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4145843" y="1606861"/>
                <a:ext cx="4998157" cy="50167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dirty="0">
                    <a:latin typeface="Franklin Gothic Medium" panose="020B0603020102020204" pitchFamily="34" charset="0"/>
                  </a:rPr>
                  <a:t>Let </a:t>
                </a:r>
                <a:r>
                  <a:rPr lang="en-US" b="1" dirty="0">
                    <a:solidFill>
                      <a:srgbClr val="C00000"/>
                    </a:solidFill>
                  </a:rPr>
                  <a:t>x</a:t>
                </a:r>
                <a:r>
                  <a:rPr lang="en-US" dirty="0">
                    <a:latin typeface="Franklin Gothic Medium" panose="020B0603020102020204" pitchFamily="34" charset="0"/>
                  </a:rPr>
                  <a:t> be an arbitrary integer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>
                    <a:latin typeface="Franklin Gothic Medium" panose="020B0603020102020204" pitchFamily="34" charset="0"/>
                  </a:rPr>
                  <a:t>Let </a:t>
                </a:r>
                <a:r>
                  <a:rPr lang="en-US" b="1" dirty="0">
                    <a:solidFill>
                      <a:srgbClr val="C00000"/>
                    </a:solidFill>
                  </a:rPr>
                  <a:t>y</a:t>
                </a:r>
                <a:r>
                  <a:rPr lang="en-US" dirty="0">
                    <a:latin typeface="Franklin Gothic Medium" panose="020B0603020102020204" pitchFamily="34" charset="0"/>
                  </a:rPr>
                  <a:t> be an arbitrary integer</a:t>
                </a:r>
                <a:br>
                  <a:rPr lang="en-US" dirty="0">
                    <a:latin typeface="Franklin Gothic Medium" panose="020B0603020102020204" pitchFamily="34" charset="0"/>
                  </a:rPr>
                </a:br>
                <a:endParaRPr lang="en-US" sz="1000" dirty="0">
                  <a:latin typeface="Franklin Gothic Medium" panose="020B0603020102020204" pitchFamily="34" charset="0"/>
                </a:endParaRPr>
              </a:p>
              <a:p>
                <a:r>
                  <a:rPr lang="en-US" dirty="0">
                    <a:latin typeface="Franklin Gothic Medium" panose="020B0603020102020204" pitchFamily="34" charset="0"/>
                  </a:rPr>
                  <a:t>   3.1   </a:t>
                </a:r>
                <a:r>
                  <a:rPr lang="en-US" dirty="0">
                    <a:solidFill>
                      <a:srgbClr val="C00000"/>
                    </a:solidFill>
                  </a:rPr>
                  <a:t>Odd(</a:t>
                </a:r>
                <a:r>
                  <a:rPr lang="en-US" b="1" dirty="0">
                    <a:solidFill>
                      <a:srgbClr val="C00000"/>
                    </a:solidFill>
                  </a:rPr>
                  <a:t>x</a:t>
                </a:r>
                <a:r>
                  <a:rPr lang="en-US" dirty="0">
                    <a:solidFill>
                      <a:srgbClr val="C00000"/>
                    </a:solidFill>
                  </a:rPr>
                  <a:t>) </a:t>
                </a:r>
                <a:r>
                  <a:rPr lang="en-US" dirty="0">
                    <a:solidFill>
                      <a:srgbClr val="C00000"/>
                    </a:solidFill>
                    <a:latin typeface="Cambria Math" charset="0"/>
                    <a:ea typeface="Cambria Math" charset="0"/>
                    <a:cs typeface="Cambria Math" charset="0"/>
                    <a:sym typeface="Symbol" charset="0"/>
                  </a:rPr>
                  <a:t>∧ </a:t>
                </a:r>
                <a:r>
                  <a:rPr lang="en-US" dirty="0">
                    <a:solidFill>
                      <a:srgbClr val="C00000"/>
                    </a:solidFill>
                  </a:rPr>
                  <a:t>Odd(</a:t>
                </a:r>
                <a:r>
                  <a:rPr lang="en-US" b="1" dirty="0">
                    <a:solidFill>
                      <a:srgbClr val="C00000"/>
                    </a:solidFill>
                  </a:rPr>
                  <a:t>y</a:t>
                </a:r>
                <a:r>
                  <a:rPr lang="en-US" dirty="0">
                    <a:solidFill>
                      <a:srgbClr val="C00000"/>
                    </a:solidFill>
                  </a:rPr>
                  <a:t>) </a:t>
                </a:r>
                <a:r>
                  <a:rPr lang="en-US" dirty="0"/>
                  <a:t>	       Assumption</a:t>
                </a:r>
              </a:p>
              <a:p>
                <a:r>
                  <a:rPr lang="en-US" dirty="0">
                    <a:latin typeface="Franklin Gothic Medium" panose="020B0603020102020204" pitchFamily="34" charset="0"/>
                  </a:rPr>
                  <a:t>   3.2   </a:t>
                </a:r>
                <a:r>
                  <a:rPr lang="en-US" dirty="0">
                    <a:solidFill>
                      <a:srgbClr val="C00000"/>
                    </a:solidFill>
                  </a:rPr>
                  <a:t>Odd(</a:t>
                </a:r>
                <a:r>
                  <a:rPr lang="en-US" b="1" dirty="0">
                    <a:solidFill>
                      <a:srgbClr val="C00000"/>
                    </a:solidFill>
                  </a:rPr>
                  <a:t>x</a:t>
                </a:r>
                <a:r>
                  <a:rPr lang="en-US" dirty="0">
                    <a:solidFill>
                      <a:srgbClr val="C00000"/>
                    </a:solidFill>
                  </a:rPr>
                  <a:t>)  		       </a:t>
                </a:r>
                <a:r>
                  <a:rPr lang="en-US" dirty="0" err="1"/>
                  <a:t>Elim</a:t>
                </a:r>
                <a:r>
                  <a:rPr lang="en-US" dirty="0"/>
                  <a:t> </a:t>
                </a:r>
                <a:r>
                  <a:rPr lang="en-US" dirty="0">
                    <a:latin typeface="Cambria Math" charset="0"/>
                    <a:ea typeface="Cambria Math" charset="0"/>
                    <a:cs typeface="Cambria Math" charset="0"/>
                    <a:sym typeface="Symbol" charset="0"/>
                  </a:rPr>
                  <a:t>∧</a:t>
                </a:r>
                <a:r>
                  <a:rPr lang="en-US" dirty="0"/>
                  <a:t>: 2.1</a:t>
                </a:r>
              </a:p>
              <a:p>
                <a:r>
                  <a:rPr lang="en-US" dirty="0">
                    <a:latin typeface="Franklin Gothic Medium" panose="020B0603020102020204" pitchFamily="34" charset="0"/>
                  </a:rPr>
                  <a:t>   3.3   </a:t>
                </a:r>
                <a:r>
                  <a:rPr lang="en-US" dirty="0">
                    <a:solidFill>
                      <a:srgbClr val="C00000"/>
                    </a:solidFill>
                  </a:rPr>
                  <a:t>Odd(</a:t>
                </a:r>
                <a:r>
                  <a:rPr lang="en-US" b="1" dirty="0">
                    <a:solidFill>
                      <a:srgbClr val="C00000"/>
                    </a:solidFill>
                  </a:rPr>
                  <a:t>y</a:t>
                </a:r>
                <a:r>
                  <a:rPr lang="en-US" dirty="0">
                    <a:solidFill>
                      <a:srgbClr val="C00000"/>
                    </a:solidFill>
                  </a:rPr>
                  <a:t>)</a:t>
                </a:r>
                <a:r>
                  <a:rPr lang="en-US" dirty="0"/>
                  <a:t>			       </a:t>
                </a:r>
                <a:r>
                  <a:rPr lang="en-US" dirty="0" err="1"/>
                  <a:t>Elim</a:t>
                </a:r>
                <a:r>
                  <a:rPr lang="en-US" dirty="0"/>
                  <a:t> </a:t>
                </a:r>
                <a:r>
                  <a:rPr lang="en-US" dirty="0">
                    <a:latin typeface="Cambria Math" charset="0"/>
                    <a:ea typeface="Cambria Math" charset="0"/>
                    <a:cs typeface="Cambria Math" charset="0"/>
                    <a:sym typeface="Symbol" charset="0"/>
                  </a:rPr>
                  <a:t>∧</a:t>
                </a:r>
                <a:r>
                  <a:rPr lang="en-US" dirty="0"/>
                  <a:t>: 2.1</a:t>
                </a:r>
                <a:endParaRPr lang="en-US" dirty="0">
                  <a:sym typeface="Symbol" charset="0"/>
                </a:endParaRPr>
              </a:p>
              <a:p>
                <a:endParaRPr lang="en-US" sz="1000" dirty="0">
                  <a:sym typeface="Symbol" charset="0"/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  <a:latin typeface="Franklin Gothic Medium" panose="020B0603020102020204" pitchFamily="34" charset="0"/>
                    <a:ea typeface="Cambria Math"/>
                    <a:cs typeface="Arial" pitchFamily="34" charset="0"/>
                    <a:sym typeface="Symbol" charset="0"/>
                  </a:rPr>
                  <a:t>   </a:t>
                </a:r>
                <a:r>
                  <a:rPr lang="en-US" dirty="0">
                    <a:solidFill>
                      <a:schemeClr val="tx1"/>
                    </a:solidFill>
                    <a:latin typeface="Franklin Gothic Medium" panose="020B0603020102020204" pitchFamily="34" charset="0"/>
                    <a:ea typeface="Cambria Math"/>
                    <a:cs typeface="Arial" pitchFamily="34" charset="0"/>
                  </a:rPr>
                  <a:t>3.4</a:t>
                </a:r>
                <a:r>
                  <a:rPr lang="en-US" dirty="0">
                    <a:latin typeface="Franklin Gothic Medium" panose="020B0603020102020204" pitchFamily="34" charset="0"/>
                    <a:ea typeface="Cambria Math"/>
                    <a:cs typeface="Arial" pitchFamily="34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i="0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∃</m:t>
                    </m:r>
                  </m:oMath>
                </a14:m>
                <a:r>
                  <a:rPr lang="en-US" b="1" dirty="0">
                    <a:solidFill>
                      <a:srgbClr val="C00000"/>
                    </a:solidFill>
                    <a:ea typeface="Cambria Math"/>
                    <a:cs typeface="Arial" pitchFamily="34" charset="0"/>
                  </a:rPr>
                  <a:t>z</a:t>
                </a:r>
                <a:r>
                  <a:rPr lang="en-US" dirty="0">
                    <a:solidFill>
                      <a:srgbClr val="C00000"/>
                    </a:solidFill>
                    <a:ea typeface="Cambria Math"/>
                    <a:cs typeface="Arial" pitchFamily="34" charset="0"/>
                  </a:rPr>
                  <a:t> (</a:t>
                </a:r>
                <a:r>
                  <a:rPr lang="en-US" b="1" dirty="0">
                    <a:solidFill>
                      <a:srgbClr val="C00000"/>
                    </a:solidFill>
                    <a:ea typeface="Cambria Math"/>
                    <a:cs typeface="Arial" pitchFamily="34" charset="0"/>
                  </a:rPr>
                  <a:t>x</a:t>
                </a:r>
                <a:r>
                  <a:rPr lang="en-US" dirty="0">
                    <a:solidFill>
                      <a:srgbClr val="C00000"/>
                    </a:solidFill>
                    <a:ea typeface="Cambria Math"/>
                    <a:cs typeface="Arial" pitchFamily="34" charset="0"/>
                  </a:rPr>
                  <a:t> = 2</a:t>
                </a:r>
                <a:r>
                  <a:rPr lang="en-US" b="1" dirty="0">
                    <a:solidFill>
                      <a:srgbClr val="C00000"/>
                    </a:solidFill>
                    <a:ea typeface="Cambria Math"/>
                    <a:cs typeface="Arial" pitchFamily="34" charset="0"/>
                  </a:rPr>
                  <a:t>z</a:t>
                </a:r>
                <a:r>
                  <a:rPr lang="en-US" dirty="0">
                    <a:solidFill>
                      <a:srgbClr val="C00000"/>
                    </a:solidFill>
                    <a:ea typeface="Cambria Math"/>
                    <a:cs typeface="Arial" pitchFamily="34" charset="0"/>
                  </a:rPr>
                  <a:t>+1)</a:t>
                </a:r>
                <a:r>
                  <a:rPr lang="en-US" dirty="0">
                    <a:solidFill>
                      <a:schemeClr val="tx1"/>
                    </a:solidFill>
                    <a:ea typeface="Cambria Math"/>
                    <a:cs typeface="Arial" pitchFamily="34" charset="0"/>
                  </a:rPr>
                  <a:t> 	       Def of Odd: 2.2</a:t>
                </a:r>
                <a:endParaRPr lang="en-US" dirty="0">
                  <a:ea typeface="Cambria Math"/>
                  <a:cs typeface="Arial" pitchFamily="34" charset="0"/>
                </a:endParaRPr>
              </a:p>
              <a:p>
                <a:r>
                  <a:rPr lang="en-US" dirty="0">
                    <a:latin typeface="Franklin Gothic Medium" panose="020B0603020102020204" pitchFamily="34" charset="0"/>
                    <a:ea typeface="Cambria Math"/>
                    <a:cs typeface="Arial" pitchFamily="34" charset="0"/>
                  </a:rPr>
                  <a:t>   </a:t>
                </a:r>
                <a:r>
                  <a:rPr lang="en-US" dirty="0">
                    <a:latin typeface="Franklin Gothic Medium" panose="020B0603020102020204" pitchFamily="34" charset="0"/>
                  </a:rPr>
                  <a:t>3.5   </a:t>
                </a:r>
                <a:r>
                  <a:rPr lang="en-US" b="1" dirty="0">
                    <a:solidFill>
                      <a:srgbClr val="C00000"/>
                    </a:solidFill>
                  </a:rPr>
                  <a:t>x</a:t>
                </a:r>
                <a:r>
                  <a:rPr lang="en-US" dirty="0">
                    <a:solidFill>
                      <a:srgbClr val="C00000"/>
                    </a:solidFill>
                  </a:rPr>
                  <a:t> = 2</a:t>
                </a:r>
                <a:r>
                  <a:rPr lang="en-US" b="1" dirty="0">
                    <a:solidFill>
                      <a:srgbClr val="C00000"/>
                    </a:solidFill>
                  </a:rPr>
                  <a:t>a</a:t>
                </a:r>
                <a:r>
                  <a:rPr lang="en-US" dirty="0">
                    <a:solidFill>
                      <a:srgbClr val="C00000"/>
                    </a:solidFill>
                  </a:rPr>
                  <a:t>+1</a:t>
                </a:r>
                <a:r>
                  <a:rPr lang="en-US" dirty="0"/>
                  <a:t>	</a:t>
                </a:r>
                <a:r>
                  <a:rPr lang="en-US" dirty="0">
                    <a:solidFill>
                      <a:schemeClr val="tx1"/>
                    </a:solidFill>
                  </a:rPr>
                  <a:t>	       Elim </a:t>
                </a:r>
                <a:r>
                  <a:rPr lang="en-US" dirty="0">
                    <a:latin typeface="Cambria Math" charset="0"/>
                    <a:ea typeface="Cambria Math" charset="0"/>
                    <a:cs typeface="Cambria Math" charset="0"/>
                  </a:rPr>
                  <a:t>∃</a:t>
                </a:r>
                <a:r>
                  <a:rPr lang="en-US" dirty="0"/>
                  <a:t>:</a:t>
                </a:r>
                <a:r>
                  <a:rPr lang="en-US" dirty="0">
                    <a:solidFill>
                      <a:schemeClr val="tx1"/>
                    </a:solidFill>
                  </a:rPr>
                  <a:t> 2.4</a:t>
                </a:r>
                <a:endParaRPr lang="en-US" b="1" dirty="0">
                  <a:solidFill>
                    <a:srgbClr val="C00000"/>
                  </a:solidFill>
                  <a:latin typeface="Franklin Gothic Medium" panose="020B0603020102020204" pitchFamily="34" charset="0"/>
                  <a:ea typeface="ＭＳ Ｐゴシック" pitchFamily="-111" charset="-128"/>
                  <a:sym typeface="Symbol"/>
                </a:endParaRPr>
              </a:p>
              <a:p>
                <a:endParaRPr lang="en-US" sz="1000" dirty="0">
                  <a:sym typeface="Symbol" charset="0"/>
                </a:endParaRPr>
              </a:p>
              <a:p>
                <a:r>
                  <a:rPr lang="en-US" dirty="0">
                    <a:latin typeface="Franklin Gothic Medium" panose="020B0603020102020204" pitchFamily="34" charset="0"/>
                    <a:ea typeface="Cambria Math"/>
                    <a:cs typeface="Arial" pitchFamily="34" charset="0"/>
                    <a:sym typeface="Symbol" charset="0"/>
                  </a:rPr>
                  <a:t>   </a:t>
                </a:r>
                <a:r>
                  <a:rPr lang="en-US" dirty="0">
                    <a:latin typeface="Franklin Gothic Medium" panose="020B0603020102020204" pitchFamily="34" charset="0"/>
                    <a:ea typeface="Cambria Math"/>
                    <a:cs typeface="Arial" pitchFamily="34" charset="0"/>
                  </a:rPr>
                  <a:t>3.6  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C00000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∃</m:t>
                    </m:r>
                  </m:oMath>
                </a14:m>
                <a:r>
                  <a:rPr lang="en-US" b="1" dirty="0">
                    <a:solidFill>
                      <a:srgbClr val="C00000"/>
                    </a:solidFill>
                    <a:ea typeface="Cambria Math"/>
                    <a:cs typeface="Arial" pitchFamily="34" charset="0"/>
                  </a:rPr>
                  <a:t>z</a:t>
                </a:r>
                <a:r>
                  <a:rPr lang="en-US" dirty="0">
                    <a:solidFill>
                      <a:srgbClr val="C00000"/>
                    </a:solidFill>
                    <a:ea typeface="Cambria Math"/>
                    <a:cs typeface="Arial" pitchFamily="34" charset="0"/>
                  </a:rPr>
                  <a:t> (</a:t>
                </a:r>
                <a:r>
                  <a:rPr lang="en-US" b="1" dirty="0">
                    <a:solidFill>
                      <a:srgbClr val="C00000"/>
                    </a:solidFill>
                    <a:ea typeface="Cambria Math"/>
                    <a:cs typeface="Arial" pitchFamily="34" charset="0"/>
                  </a:rPr>
                  <a:t>y</a:t>
                </a:r>
                <a:r>
                  <a:rPr lang="en-US" dirty="0">
                    <a:solidFill>
                      <a:srgbClr val="C00000"/>
                    </a:solidFill>
                    <a:ea typeface="Cambria Math"/>
                    <a:cs typeface="Arial" pitchFamily="34" charset="0"/>
                  </a:rPr>
                  <a:t> = 2</a:t>
                </a:r>
                <a:r>
                  <a:rPr lang="en-US" b="1" dirty="0">
                    <a:solidFill>
                      <a:srgbClr val="C00000"/>
                    </a:solidFill>
                    <a:ea typeface="Cambria Math"/>
                    <a:cs typeface="Arial" pitchFamily="34" charset="0"/>
                  </a:rPr>
                  <a:t>z</a:t>
                </a:r>
                <a:r>
                  <a:rPr lang="en-US" dirty="0">
                    <a:solidFill>
                      <a:srgbClr val="C00000"/>
                    </a:solidFill>
                    <a:ea typeface="Cambria Math"/>
                    <a:cs typeface="Arial" pitchFamily="34" charset="0"/>
                  </a:rPr>
                  <a:t>+1)</a:t>
                </a:r>
                <a:r>
                  <a:rPr lang="en-US" dirty="0">
                    <a:ea typeface="Cambria Math"/>
                    <a:cs typeface="Arial" pitchFamily="34" charset="0"/>
                  </a:rPr>
                  <a:t>	       Def of Odd: 2.3</a:t>
                </a:r>
              </a:p>
              <a:p>
                <a:r>
                  <a:rPr lang="en-US" dirty="0">
                    <a:latin typeface="Franklin Gothic Medium" panose="020B0603020102020204" pitchFamily="34" charset="0"/>
                    <a:ea typeface="Cambria Math"/>
                    <a:cs typeface="Arial" pitchFamily="34" charset="0"/>
                  </a:rPr>
                  <a:t>   </a:t>
                </a:r>
                <a:r>
                  <a:rPr lang="en-US" dirty="0">
                    <a:latin typeface="Franklin Gothic Medium" panose="020B0603020102020204" pitchFamily="34" charset="0"/>
                  </a:rPr>
                  <a:t>3.7   </a:t>
                </a:r>
                <a:r>
                  <a:rPr lang="en-US" b="1" dirty="0">
                    <a:solidFill>
                      <a:srgbClr val="C00000"/>
                    </a:solidFill>
                  </a:rPr>
                  <a:t>y</a:t>
                </a:r>
                <a:r>
                  <a:rPr lang="en-US" dirty="0">
                    <a:solidFill>
                      <a:srgbClr val="C00000"/>
                    </a:solidFill>
                  </a:rPr>
                  <a:t> = 2</a:t>
                </a:r>
                <a:r>
                  <a:rPr lang="en-US" b="1" dirty="0">
                    <a:solidFill>
                      <a:srgbClr val="C00000"/>
                    </a:solidFill>
                  </a:rPr>
                  <a:t>b</a:t>
                </a:r>
                <a:r>
                  <a:rPr lang="en-US" dirty="0">
                    <a:solidFill>
                      <a:srgbClr val="C00000"/>
                    </a:solidFill>
                  </a:rPr>
                  <a:t>+1</a:t>
                </a:r>
                <a:r>
                  <a:rPr lang="en-US" dirty="0"/>
                  <a:t>		       Elim </a:t>
                </a:r>
                <a:r>
                  <a:rPr lang="en-US" dirty="0">
                    <a:latin typeface="Cambria Math" charset="0"/>
                    <a:ea typeface="Cambria Math" charset="0"/>
                    <a:cs typeface="Cambria Math" charset="0"/>
                  </a:rPr>
                  <a:t>∃</a:t>
                </a:r>
                <a:r>
                  <a:rPr lang="en-US" dirty="0"/>
                  <a:t>: 2.5</a:t>
                </a:r>
                <a:endParaRPr lang="en-US" b="1" dirty="0">
                  <a:solidFill>
                    <a:srgbClr val="C00000"/>
                  </a:solidFill>
                  <a:ea typeface="ＭＳ Ｐゴシック" pitchFamily="-111" charset="-128"/>
                  <a:sym typeface="Symbol"/>
                </a:endParaRPr>
              </a:p>
              <a:p>
                <a:endParaRPr lang="en-US" sz="1000" b="1" dirty="0">
                  <a:solidFill>
                    <a:srgbClr val="C00000"/>
                  </a:solidFill>
                  <a:latin typeface="Franklin Gothic Medium" panose="020B0603020102020204" pitchFamily="34" charset="0"/>
                  <a:ea typeface="ＭＳ Ｐゴシック" pitchFamily="-111" charset="-128"/>
                  <a:sym typeface="Symbol"/>
                </a:endParaRPr>
              </a:p>
              <a:p>
                <a:r>
                  <a:rPr lang="en-US" b="1" dirty="0">
                    <a:solidFill>
                      <a:srgbClr val="C00000"/>
                    </a:solidFill>
                    <a:latin typeface="Franklin Gothic Medium" panose="020B0603020102020204" pitchFamily="34" charset="0"/>
                    <a:ea typeface="ＭＳ Ｐゴシック" pitchFamily="-111" charset="-128"/>
                    <a:sym typeface="Symbol"/>
                  </a:rPr>
                  <a:t>   </a:t>
                </a:r>
                <a:r>
                  <a:rPr lang="en-US" dirty="0">
                    <a:latin typeface="Franklin Gothic Medium" panose="020B0603020102020204" pitchFamily="34" charset="0"/>
                    <a:ea typeface="ＭＳ Ｐゴシック" pitchFamily="-111" charset="-128"/>
                    <a:sym typeface="Symbol"/>
                  </a:rPr>
                  <a:t>3.8   </a:t>
                </a:r>
                <a:r>
                  <a:rPr lang="en-US" b="1" dirty="0" err="1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x+y</a:t>
                </a:r>
                <a:r>
                  <a:rPr lang="en-US" b="1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 = </a:t>
                </a:r>
                <a:r>
                  <a:rPr lang="en-US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2(</a:t>
                </a:r>
                <a:r>
                  <a:rPr lang="en-US" b="1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a</a:t>
                </a:r>
                <a:r>
                  <a:rPr lang="en-US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+</a:t>
                </a:r>
                <a:r>
                  <a:rPr lang="en-US" b="1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b</a:t>
                </a:r>
                <a:r>
                  <a:rPr lang="en-US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+</a:t>
                </a:r>
                <a:r>
                  <a:rPr lang="en-US" b="1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1</a:t>
                </a:r>
                <a:r>
                  <a:rPr lang="en-US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)</a:t>
                </a:r>
                <a:r>
                  <a:rPr lang="en-US" dirty="0">
                    <a:solidFill>
                      <a:srgbClr val="00B050"/>
                    </a:solidFill>
                    <a:ea typeface="ＭＳ Ｐゴシック" pitchFamily="-111" charset="-128"/>
                    <a:sym typeface="Symbol"/>
                  </a:rPr>
                  <a:t>    	       </a:t>
                </a:r>
                <a:r>
                  <a:rPr lang="en-US" dirty="0">
                    <a:solidFill>
                      <a:schemeClr val="tx1"/>
                    </a:solidFill>
                    <a:ea typeface="ＭＳ Ｐゴシック" pitchFamily="-111" charset="-128"/>
                    <a:sym typeface="Symbol"/>
                  </a:rPr>
                  <a:t>Algebra</a:t>
                </a:r>
                <a:endParaRPr lang="en-US" dirty="0">
                  <a:ea typeface="ＭＳ Ｐゴシック" pitchFamily="-111" charset="-128"/>
                  <a:sym typeface="Symbol"/>
                </a:endParaRPr>
              </a:p>
              <a:p>
                <a:endParaRPr lang="en-US" sz="1000" dirty="0">
                  <a:ea typeface="ＭＳ Ｐゴシック" pitchFamily="-111" charset="-128"/>
                  <a:sym typeface="Symbol"/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  <a:latin typeface="Franklin Gothic Medium" panose="020B0603020102020204" pitchFamily="34" charset="0"/>
                    <a:ea typeface="ＭＳ Ｐゴシック" pitchFamily="-111" charset="-128"/>
                    <a:cs typeface="Arial" pitchFamily="34" charset="0"/>
                    <a:sym typeface="Symbol"/>
                  </a:rPr>
                  <a:t>   </a:t>
                </a:r>
                <a:r>
                  <a:rPr lang="en-US" dirty="0">
                    <a:solidFill>
                      <a:schemeClr val="tx1"/>
                    </a:solidFill>
                    <a:latin typeface="Franklin Gothic Medium" panose="020B0603020102020204" pitchFamily="34" charset="0"/>
                    <a:ea typeface="Cambria Math"/>
                    <a:cs typeface="Arial" pitchFamily="34" charset="0"/>
                  </a:rPr>
                  <a:t>3.9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/>
                        <a:cs typeface="Arial" pitchFamily="34" charset="0"/>
                      </a:rPr>
                      <m:t>   </m:t>
                    </m:r>
                    <m:r>
                      <a:rPr lang="en-US" i="0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∃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  <a:ea typeface="Cambria Math"/>
                    <a:cs typeface="Arial" pitchFamily="34" charset="0"/>
                  </a:rPr>
                  <a:t>z (</a:t>
                </a:r>
                <a:r>
                  <a:rPr lang="en-US" b="1" dirty="0" err="1">
                    <a:solidFill>
                      <a:srgbClr val="C00000"/>
                    </a:solidFill>
                    <a:ea typeface="Cambria Math"/>
                    <a:cs typeface="Arial" pitchFamily="34" charset="0"/>
                  </a:rPr>
                  <a:t>x+y</a:t>
                </a:r>
                <a:r>
                  <a:rPr lang="en-US" dirty="0">
                    <a:solidFill>
                      <a:srgbClr val="C00000"/>
                    </a:solidFill>
                    <a:ea typeface="Cambria Math"/>
                    <a:cs typeface="Arial" pitchFamily="34" charset="0"/>
                  </a:rPr>
                  <a:t> = 2z)</a:t>
                </a:r>
                <a:r>
                  <a:rPr lang="en-US" dirty="0">
                    <a:ea typeface="Cambria Math"/>
                    <a:cs typeface="Arial" pitchFamily="34" charset="0"/>
                  </a:rPr>
                  <a:t>  	       Intro </a:t>
                </a:r>
                <a:r>
                  <a:rPr lang="en-US" dirty="0">
                    <a:latin typeface="Cambria Math" charset="0"/>
                    <a:ea typeface="Cambria Math" charset="0"/>
                    <a:cs typeface="Cambria Math" charset="0"/>
                  </a:rPr>
                  <a:t>∃</a:t>
                </a:r>
                <a:r>
                  <a:rPr lang="en-US" dirty="0">
                    <a:ea typeface="Cambria Math"/>
                    <a:cs typeface="Arial" pitchFamily="34" charset="0"/>
                  </a:rPr>
                  <a:t>: 2.4</a:t>
                </a:r>
                <a:endParaRPr lang="en-US" dirty="0">
                  <a:ea typeface="ＭＳ Ｐゴシック" pitchFamily="-111" charset="-128"/>
                  <a:sym typeface="Symbol"/>
                </a:endParaRPr>
              </a:p>
              <a:p>
                <a:r>
                  <a:rPr lang="en-US" dirty="0">
                    <a:latin typeface="Franklin Gothic Medium" panose="020B0603020102020204" pitchFamily="34" charset="0"/>
                    <a:ea typeface="ＭＳ Ｐゴシック" pitchFamily="-111" charset="-128"/>
                    <a:sym typeface="Symbol"/>
                  </a:rPr>
                  <a:t>   3.10</a:t>
                </a:r>
                <a:r>
                  <a:rPr lang="en-US" dirty="0">
                    <a:ea typeface="ＭＳ Ｐゴシック" pitchFamily="-111" charset="-128"/>
                    <a:sym typeface="Symbol"/>
                  </a:rPr>
                  <a:t> </a:t>
                </a:r>
                <a:r>
                  <a:rPr lang="en-US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Even(</a:t>
                </a:r>
                <a:r>
                  <a:rPr lang="en-US" b="1" dirty="0" err="1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x+y</a:t>
                </a:r>
                <a:r>
                  <a:rPr lang="en-US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)	</a:t>
                </a:r>
                <a:r>
                  <a:rPr lang="en-US" dirty="0">
                    <a:solidFill>
                      <a:schemeClr val="tx1"/>
                    </a:solidFill>
                    <a:ea typeface="ＭＳ Ｐゴシック" pitchFamily="-111" charset="-128"/>
                    <a:sym typeface="Symbol"/>
                  </a:rPr>
                  <a:t>	       Def of Even</a:t>
                </a:r>
              </a:p>
              <a:p>
                <a:endParaRPr lang="en-US" dirty="0">
                  <a:solidFill>
                    <a:schemeClr val="tx1"/>
                  </a:solidFill>
                  <a:ea typeface="ＭＳ Ｐゴシック" pitchFamily="-111" charset="-128"/>
                  <a:sym typeface="Symbol"/>
                </a:endParaRPr>
              </a:p>
              <a:p>
                <a:r>
                  <a:rPr lang="en-US" dirty="0">
                    <a:latin typeface="Franklin Gothic Medium" panose="020B0603020102020204" pitchFamily="34" charset="0"/>
                    <a:ea typeface="ＭＳ Ｐゴシック" pitchFamily="-111" charset="-128"/>
                    <a:sym typeface="Symbol"/>
                  </a:rPr>
                  <a:t>3.   </a:t>
                </a:r>
                <a:r>
                  <a:rPr lang="en-US" dirty="0">
                    <a:solidFill>
                      <a:srgbClr val="C00000"/>
                    </a:solidFill>
                  </a:rPr>
                  <a:t>(Odd(</a:t>
                </a:r>
                <a:r>
                  <a:rPr lang="en-US" b="1" dirty="0">
                    <a:solidFill>
                      <a:srgbClr val="C00000"/>
                    </a:solidFill>
                  </a:rPr>
                  <a:t>x</a:t>
                </a:r>
                <a:r>
                  <a:rPr lang="en-US" dirty="0">
                    <a:solidFill>
                      <a:srgbClr val="C00000"/>
                    </a:solidFill>
                  </a:rPr>
                  <a:t>) </a:t>
                </a:r>
                <a:r>
                  <a:rPr lang="en-US" dirty="0">
                    <a:solidFill>
                      <a:srgbClr val="C00000"/>
                    </a:solidFill>
                    <a:latin typeface="Cambria Math" charset="0"/>
                    <a:ea typeface="Cambria Math" charset="0"/>
                    <a:cs typeface="Cambria Math" charset="0"/>
                    <a:sym typeface="Symbol" charset="0"/>
                  </a:rPr>
                  <a:t>∧ </a:t>
                </a:r>
                <a:r>
                  <a:rPr lang="en-US" dirty="0">
                    <a:solidFill>
                      <a:srgbClr val="C00000"/>
                    </a:solidFill>
                  </a:rPr>
                  <a:t>Odd(</a:t>
                </a:r>
                <a:r>
                  <a:rPr lang="en-US" b="1" dirty="0">
                    <a:solidFill>
                      <a:srgbClr val="C00000"/>
                    </a:solidFill>
                  </a:rPr>
                  <a:t>y</a:t>
                </a:r>
                <a:r>
                  <a:rPr lang="en-US" dirty="0">
                    <a:solidFill>
                      <a:srgbClr val="C00000"/>
                    </a:solidFill>
                  </a:rPr>
                  <a:t>)) </a:t>
                </a:r>
                <a:r>
                  <a:rPr lang="en-US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 Even(</a:t>
                </a:r>
                <a:r>
                  <a:rPr lang="en-US" b="1" dirty="0" err="1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x+y</a:t>
                </a:r>
                <a:r>
                  <a:rPr lang="en-US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)</a:t>
                </a:r>
                <a:r>
                  <a:rPr lang="en-US" dirty="0">
                    <a:cs typeface="Arial" pitchFamily="34" charset="0"/>
                    <a:sym typeface="Symbol" charset="0"/>
                  </a:rPr>
                  <a:t>		DPR</a:t>
                </a:r>
              </a:p>
              <a:p>
                <a:r>
                  <a:rPr lang="en-US" dirty="0">
                    <a:latin typeface="Franklin Gothic Medium" panose="020B0603020102020204" pitchFamily="34" charset="0"/>
                    <a:ea typeface="ＭＳ Ｐゴシック" pitchFamily="-111" charset="-128"/>
                    <a:sym typeface="Symbol"/>
                  </a:rPr>
                  <a:t>4.   </a:t>
                </a:r>
                <a:r>
                  <a:rPr lang="en-US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x y (</a:t>
                </a:r>
                <a:r>
                  <a:rPr lang="en-US" dirty="0">
                    <a:solidFill>
                      <a:srgbClr val="C00000"/>
                    </a:solidFill>
                  </a:rPr>
                  <a:t>(Odd(</a:t>
                </a:r>
                <a:r>
                  <a:rPr lang="en-US" b="1" dirty="0">
                    <a:solidFill>
                      <a:srgbClr val="C00000"/>
                    </a:solidFill>
                  </a:rPr>
                  <a:t>x</a:t>
                </a:r>
                <a:r>
                  <a:rPr lang="en-US" dirty="0">
                    <a:solidFill>
                      <a:srgbClr val="C00000"/>
                    </a:solidFill>
                  </a:rPr>
                  <a:t>) </a:t>
                </a:r>
                <a:r>
                  <a:rPr lang="en-US" dirty="0">
                    <a:solidFill>
                      <a:srgbClr val="C00000"/>
                    </a:solidFill>
                    <a:latin typeface="Cambria Math" charset="0"/>
                    <a:ea typeface="Cambria Math" charset="0"/>
                    <a:cs typeface="Cambria Math" charset="0"/>
                    <a:sym typeface="Symbol" charset="0"/>
                  </a:rPr>
                  <a:t>∧ </a:t>
                </a:r>
                <a:r>
                  <a:rPr lang="en-US" dirty="0">
                    <a:solidFill>
                      <a:srgbClr val="C00000"/>
                    </a:solidFill>
                  </a:rPr>
                  <a:t>Odd(</a:t>
                </a:r>
                <a:r>
                  <a:rPr lang="en-US" b="1" dirty="0">
                    <a:solidFill>
                      <a:srgbClr val="C00000"/>
                    </a:solidFill>
                  </a:rPr>
                  <a:t>y</a:t>
                </a:r>
                <a:r>
                  <a:rPr lang="en-US" dirty="0">
                    <a:solidFill>
                      <a:srgbClr val="C00000"/>
                    </a:solidFill>
                  </a:rPr>
                  <a:t>)) </a:t>
                </a:r>
                <a:r>
                  <a:rPr lang="en-US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 Even(</a:t>
                </a:r>
                <a:r>
                  <a:rPr lang="en-US" b="1" dirty="0" err="1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x+y</a:t>
                </a:r>
                <a:r>
                  <a:rPr lang="en-US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))	</a:t>
                </a:r>
                <a:r>
                  <a:rPr lang="en-US" dirty="0">
                    <a:cs typeface="Arial" pitchFamily="34" charset="0"/>
                    <a:sym typeface="Symbol" charset="0"/>
                  </a:rPr>
                  <a:t>Intro </a:t>
                </a:r>
                <a:endParaRPr lang="en-US" dirty="0"/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5843" y="1606861"/>
                <a:ext cx="4998157" cy="5016758"/>
              </a:xfrm>
              <a:prstGeom prst="rect">
                <a:avLst/>
              </a:prstGeom>
              <a:blipFill>
                <a:blip r:embed="rId4"/>
                <a:stretch>
                  <a:fillRect l="-1015" t="-505" r="-254" b="-10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191386" y="1606861"/>
            <a:ext cx="3881081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Calibri" charset="0"/>
                <a:sym typeface="Symbol" charset="0"/>
              </a:rPr>
              <a:t>Let x and y be arbitrary integers.</a:t>
            </a:r>
          </a:p>
          <a:p>
            <a:endParaRPr lang="en-US" sz="2200" dirty="0">
              <a:latin typeface="Calibri" charset="0"/>
              <a:sym typeface="Symbol" charset="0"/>
            </a:endParaRPr>
          </a:p>
          <a:p>
            <a:endParaRPr lang="en-US" sz="2200" dirty="0">
              <a:latin typeface="Calibri" charset="0"/>
              <a:sym typeface="Symbol" charset="0"/>
            </a:endParaRPr>
          </a:p>
          <a:p>
            <a:r>
              <a:rPr lang="en-US" sz="2200" dirty="0">
                <a:latin typeface="Calibri" charset="0"/>
                <a:sym typeface="Symbol" charset="0"/>
              </a:rPr>
              <a:t>Suppose that both are odd.</a:t>
            </a:r>
          </a:p>
          <a:p>
            <a:endParaRPr lang="en-US" sz="2200" dirty="0">
              <a:latin typeface="Calibri" charset="0"/>
              <a:sym typeface="Symbol" charset="0"/>
            </a:endParaRPr>
          </a:p>
          <a:p>
            <a:r>
              <a:rPr lang="en-US" sz="2200" dirty="0">
                <a:latin typeface="Calibri" charset="0"/>
                <a:sym typeface="Symbol" charset="0"/>
              </a:rPr>
              <a:t>Then, we have x = 2a+1 for some integer a and y = 2b+1 for some integer b.</a:t>
            </a:r>
          </a:p>
          <a:p>
            <a:endParaRPr lang="en-US" sz="800" dirty="0">
              <a:latin typeface="Calibri" charset="0"/>
              <a:sym typeface="Symbol" charset="0"/>
            </a:endParaRPr>
          </a:p>
          <a:p>
            <a:endParaRPr lang="en-US" sz="800" dirty="0">
              <a:latin typeface="Calibri" charset="0"/>
              <a:sym typeface="Symbol" charset="0"/>
            </a:endParaRPr>
          </a:p>
          <a:p>
            <a:endParaRPr lang="en-US" sz="800" dirty="0">
              <a:latin typeface="Calibri" charset="0"/>
              <a:sym typeface="Symbol" charset="0"/>
            </a:endParaRPr>
          </a:p>
          <a:p>
            <a:r>
              <a:rPr lang="en-US" sz="2200" dirty="0">
                <a:latin typeface="Calibri" charset="0"/>
                <a:sym typeface="Symbol" charset="0"/>
              </a:rPr>
              <a:t>Their sum is </a:t>
            </a:r>
            <a:r>
              <a:rPr lang="en-US" sz="2200" dirty="0" err="1">
                <a:latin typeface="Calibri" charset="0"/>
                <a:sym typeface="Symbol" charset="0"/>
              </a:rPr>
              <a:t>x+y</a:t>
            </a:r>
            <a:r>
              <a:rPr lang="en-US" sz="2200" dirty="0">
                <a:latin typeface="Calibri" charset="0"/>
                <a:sym typeface="Symbol" charset="0"/>
              </a:rPr>
              <a:t> = ... = 2(a+b+1)</a:t>
            </a:r>
          </a:p>
          <a:p>
            <a:endParaRPr lang="en-US" sz="1600" dirty="0">
              <a:latin typeface="Calibri" charset="0"/>
              <a:sym typeface="Symbol" charset="0"/>
            </a:endParaRPr>
          </a:p>
          <a:p>
            <a:r>
              <a:rPr lang="en-US" sz="2200" dirty="0">
                <a:latin typeface="Calibri" charset="0"/>
                <a:sym typeface="Symbol" charset="0"/>
              </a:rPr>
              <a:t>so </a:t>
            </a:r>
            <a:r>
              <a:rPr lang="en-US" sz="2200" dirty="0" err="1">
                <a:latin typeface="Calibri" charset="0"/>
                <a:sym typeface="Symbol" charset="0"/>
              </a:rPr>
              <a:t>x+y</a:t>
            </a:r>
            <a:r>
              <a:rPr lang="en-US" sz="2200" dirty="0">
                <a:latin typeface="Calibri" charset="0"/>
                <a:sym typeface="Symbol" charset="0"/>
              </a:rPr>
              <a:t> is, by definition, even.</a:t>
            </a:r>
          </a:p>
          <a:p>
            <a:endParaRPr lang="en-US" sz="2200" dirty="0">
              <a:latin typeface="Calibri" charset="0"/>
              <a:sym typeface="Symbol" charset="0"/>
            </a:endParaRPr>
          </a:p>
          <a:p>
            <a:r>
              <a:rPr lang="en-US" sz="2200" dirty="0">
                <a:latin typeface="Calibri" charset="0"/>
                <a:sym typeface="Symbol" charset="0"/>
              </a:rPr>
              <a:t>Since x and y were arbitrary, the sum of any odd integers is even.</a:t>
            </a:r>
            <a:endParaRPr lang="en-US" sz="2200" b="1" dirty="0">
              <a:latin typeface="Calibri" charset="0"/>
              <a:sym typeface="Symbol" charset="0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4109287" y="1694328"/>
            <a:ext cx="0" cy="400286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4111650" y="3336958"/>
            <a:ext cx="0" cy="689796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4159367" y="5273749"/>
            <a:ext cx="0" cy="429063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4117164" y="6026156"/>
            <a:ext cx="0" cy="689796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111650" y="4136170"/>
            <a:ext cx="0" cy="403932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115065" y="2434856"/>
            <a:ext cx="0" cy="669851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138496" y="4703135"/>
            <a:ext cx="0" cy="429063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9669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Franklin Gothic Medium" pitchFamily="34" charset="0"/>
              </a:rPr>
              <a:t>Even and Odd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258" y="1374423"/>
            <a:ext cx="8229600" cy="483076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Prove </a:t>
            </a:r>
            <a:r>
              <a:rPr lang="ja-JP" alt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“</a:t>
            </a:r>
            <a:r>
              <a:rPr 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The sum of two odd numbers is even.</a:t>
            </a:r>
            <a:r>
              <a:rPr lang="ja-JP" alt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”</a:t>
            </a:r>
            <a:endParaRPr lang="en-US" sz="2800" dirty="0">
              <a:solidFill>
                <a:srgbClr val="7030A0"/>
              </a:solidFill>
              <a:latin typeface="Franklin Gothic Medium" pitchFamily="34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endParaRPr lang="en-US" sz="1400" dirty="0">
              <a:latin typeface="Calibri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r>
              <a:rPr lang="en-US" sz="2800" b="1" dirty="0">
                <a:latin typeface="Calibri" charset="0"/>
                <a:sym typeface="Symbol" charset="0"/>
              </a:rPr>
              <a:t>Proof:</a:t>
            </a:r>
            <a:r>
              <a:rPr lang="en-US" sz="2800" dirty="0">
                <a:latin typeface="Calibri" charset="0"/>
                <a:sym typeface="Symbol" charset="0"/>
              </a:rPr>
              <a:t>   Let x and y be arbitrary integers.</a:t>
            </a:r>
          </a:p>
          <a:p>
            <a:pPr marL="0" indent="0">
              <a:buFont typeface="Arial" charset="0"/>
              <a:buNone/>
            </a:pPr>
            <a:r>
              <a:rPr lang="en-US" sz="2800" dirty="0">
                <a:latin typeface="Calibri" charset="0"/>
                <a:sym typeface="Symbol" charset="0"/>
              </a:rPr>
              <a:t>Suppose that both are odd. Then, we have x = 2a+1 for some integer a and y = 2b+1 for some integer b. Their sum is </a:t>
            </a:r>
            <a:r>
              <a:rPr lang="en-US" sz="2800" dirty="0" err="1">
                <a:latin typeface="Calibri" charset="0"/>
                <a:sym typeface="Symbol" charset="0"/>
              </a:rPr>
              <a:t>x+y</a:t>
            </a:r>
            <a:r>
              <a:rPr lang="en-US" sz="2800" dirty="0">
                <a:latin typeface="Calibri" charset="0"/>
                <a:sym typeface="Symbol" charset="0"/>
              </a:rPr>
              <a:t> = (2a+1) + (2b+1) = 2a+2b+2 = 2(a+b+1), so </a:t>
            </a:r>
            <a:r>
              <a:rPr lang="en-US" sz="2800" dirty="0" err="1">
                <a:latin typeface="Calibri" charset="0"/>
                <a:sym typeface="Symbol" charset="0"/>
              </a:rPr>
              <a:t>x+y</a:t>
            </a:r>
            <a:r>
              <a:rPr lang="en-US" sz="2800" dirty="0">
                <a:latin typeface="Calibri" charset="0"/>
                <a:sym typeface="Symbol" charset="0"/>
              </a:rPr>
              <a:t> is, by definition, even.</a:t>
            </a:r>
          </a:p>
          <a:p>
            <a:pPr marL="0" indent="0">
              <a:buFont typeface="Arial" charset="0"/>
              <a:buNone/>
            </a:pPr>
            <a:r>
              <a:rPr lang="en-US" sz="2800" dirty="0">
                <a:latin typeface="Calibri" charset="0"/>
                <a:sym typeface="Symbol" charset="0"/>
              </a:rPr>
              <a:t>Since x and y were arbitrary, the sum of any two odd integers is even.</a:t>
            </a:r>
            <a:endParaRPr lang="en-US" sz="2800" b="1" dirty="0">
              <a:latin typeface="Calibri" charset="0"/>
              <a:sym typeface="Symbol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368040" y="38325"/>
            <a:ext cx="2865120" cy="919155"/>
            <a:chOff x="624840" y="3139691"/>
            <a:chExt cx="5318760" cy="919155"/>
          </a:xfrm>
          <a:solidFill>
            <a:schemeClr val="accent2">
              <a:lumMod val="20000"/>
              <a:lumOff val="80000"/>
            </a:schemeClr>
          </a:solidFill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ounded Rectangle 6"/>
                <p:cNvSpPr/>
                <p:nvPr/>
              </p:nvSpPr>
              <p:spPr>
                <a:xfrm>
                  <a:off x="624840" y="3311187"/>
                  <a:ext cx="5318760" cy="747659"/>
                </a:xfrm>
                <a:prstGeom prst="round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lIns="9144" tIns="91440" rIns="9144" bIns="9144" numCol="1" rtlCol="0" anchor="t" anchorCtr="0"/>
                <a:lstStyle/>
                <a:p>
                  <a:r>
                    <a:rPr lang="en-US" sz="2000" dirty="0">
                      <a:ea typeface="ＭＳ Ｐゴシック" pitchFamily="-111" charset="-128"/>
                      <a:sym typeface="Symbol"/>
                    </a:rPr>
                    <a:t>Even(x) 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∃</m:t>
                      </m:r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𝑦</m:t>
                      </m:r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 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charset="0"/>
                              <a:ea typeface="ＭＳ Ｐゴシック" pitchFamily="-111" charset="-128"/>
                              <a:sym typeface="Symbol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charset="0"/>
                              <a:ea typeface="ＭＳ Ｐゴシック" pitchFamily="-111" charset="-128"/>
                              <a:sym typeface="Symbol"/>
                            </a:rPr>
                            <m:t>=2</m:t>
                          </m:r>
                          <m:r>
                            <a:rPr lang="en-US" sz="2000" b="0" i="1" smtClean="0">
                              <a:latin typeface="Cambria Math" charset="0"/>
                              <a:ea typeface="ＭＳ Ｐゴシック" pitchFamily="-111" charset="-128"/>
                              <a:sym typeface="Symbol"/>
                            </a:rPr>
                            <m:t>𝑦</m:t>
                          </m:r>
                        </m:e>
                      </m:d>
                    </m:oMath>
                  </a14:m>
                  <a:endParaRPr lang="en-US" sz="2000" b="0" dirty="0">
                    <a:ea typeface="ＭＳ Ｐゴシック" pitchFamily="-111" charset="-128"/>
                    <a:sym typeface="Symbol"/>
                  </a:endParaRPr>
                </a:p>
                <a:p>
                  <a:r>
                    <a:rPr lang="en-US" sz="2000" dirty="0">
                      <a:ea typeface="ＭＳ Ｐゴシック" pitchFamily="-111" charset="-128"/>
                      <a:sym typeface="Symbol"/>
                    </a:rPr>
                    <a:t>Odd(x)  </a:t>
                  </a:r>
                  <a14:m>
                    <m:oMath xmlns:m="http://schemas.openxmlformats.org/officeDocument/2006/math">
                      <m:r>
                        <a:rPr lang="en-US" sz="2000" i="1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∃</m:t>
                      </m:r>
                      <m:r>
                        <a:rPr lang="en-US" sz="2000" i="1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𝑦</m:t>
                      </m:r>
                      <m:r>
                        <a:rPr lang="en-US" sz="2000" i="1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 (</m:t>
                      </m:r>
                      <m:r>
                        <a:rPr lang="en-US" sz="2000" i="1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𝑥</m:t>
                      </m:r>
                      <m:r>
                        <a:rPr lang="en-US" sz="2000" i="1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=2</m:t>
                      </m:r>
                      <m:r>
                        <a:rPr lang="en-US" sz="2000" i="1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𝑦</m:t>
                      </m:r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+1</m:t>
                      </m:r>
                      <m:r>
                        <a:rPr lang="en-US" sz="2000" i="1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)</m:t>
                      </m:r>
                    </m:oMath>
                  </a14:m>
                  <a:endParaRPr lang="en-US" sz="2000" dirty="0"/>
                </a:p>
                <a:p>
                  <a:endParaRPr lang="en-US" sz="2000" dirty="0"/>
                </a:p>
              </p:txBody>
            </p:sp>
          </mc:Choice>
          <mc:Fallback xmlns="">
            <p:sp>
              <p:nvSpPr>
                <p:cNvPr id="7" name="Rounded 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" y="3311187"/>
                  <a:ext cx="5318760" cy="747659"/>
                </a:xfrm>
                <a:prstGeom prst="roundRect">
                  <a:avLst/>
                </a:prstGeom>
                <a:blipFill rotWithShape="0">
                  <a:blip r:embed="rId2"/>
                  <a:stretch>
                    <a:fillRect l="-3586" t="-38583" r="-422" b="-68504"/>
                  </a:stretch>
                </a:blipFill>
                <a:ln>
                  <a:solidFill>
                    <a:schemeClr val="tx1"/>
                  </a:solidFill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Round Same Side Corner Rectangle 8"/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Predicate Definitions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633654" y="203635"/>
            <a:ext cx="2053146" cy="620188"/>
            <a:chOff x="624840" y="3139691"/>
            <a:chExt cx="5318760" cy="620188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1" name="Rounded Rectangle 10"/>
            <p:cNvSpPr/>
            <p:nvPr/>
          </p:nvSpPr>
          <p:spPr>
            <a:xfrm>
              <a:off x="624840" y="3311187"/>
              <a:ext cx="5318760" cy="448692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1" rtlCol="0" anchor="t" anchorCtr="0"/>
            <a:lstStyle/>
            <a:p>
              <a:pPr algn="ctr"/>
              <a:r>
                <a:rPr lang="en-US" sz="2000" dirty="0"/>
                <a:t>Integers</a:t>
              </a:r>
            </a:p>
          </p:txBody>
        </p:sp>
        <p:sp>
          <p:nvSpPr>
            <p:cNvPr id="12" name="Round Same Side Corner Rectangle 11"/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Domain of Discourse</a:t>
              </a: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83E86A30-2FAB-234C-B041-61755C958DC3}"/>
              </a:ext>
            </a:extLst>
          </p:cNvPr>
          <p:cNvSpPr>
            <a:spLocks noChangeAspect="1"/>
          </p:cNvSpPr>
          <p:nvPr/>
        </p:nvSpPr>
        <p:spPr>
          <a:xfrm>
            <a:off x="3136546" y="5042771"/>
            <a:ext cx="182880" cy="1828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2974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Franklin Gothic Medium" pitchFamily="34" charset="0"/>
              </a:rPr>
              <a:t>Even and Odd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258" y="1374423"/>
            <a:ext cx="8354683" cy="483076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Prove </a:t>
            </a:r>
            <a:r>
              <a:rPr lang="ja-JP" alt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“</a:t>
            </a:r>
            <a:r>
              <a:rPr 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The sum of two odd numbers is even.</a:t>
            </a:r>
            <a:r>
              <a:rPr lang="ja-JP" alt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”</a:t>
            </a:r>
            <a:endParaRPr lang="en-US" sz="2800" dirty="0">
              <a:solidFill>
                <a:srgbClr val="7030A0"/>
              </a:solidFill>
              <a:latin typeface="Franklin Gothic Medium" pitchFamily="34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endParaRPr lang="en-US" sz="1400" dirty="0">
              <a:latin typeface="Calibri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r>
              <a:rPr lang="en-US" sz="2800" b="1" dirty="0">
                <a:latin typeface="Calibri" charset="0"/>
                <a:sym typeface="Symbol" charset="0"/>
              </a:rPr>
              <a:t>Proof:</a:t>
            </a:r>
            <a:r>
              <a:rPr lang="en-US" sz="2800" dirty="0">
                <a:latin typeface="Calibri" charset="0"/>
                <a:sym typeface="Symbol" charset="0"/>
              </a:rPr>
              <a:t>   Let x and y be arbitrary </a:t>
            </a:r>
            <a:r>
              <a:rPr lang="en-US" sz="2800" b="1" dirty="0">
                <a:solidFill>
                  <a:srgbClr val="7030A0"/>
                </a:solidFill>
                <a:latin typeface="Calibri" charset="0"/>
                <a:sym typeface="Symbol" charset="0"/>
              </a:rPr>
              <a:t>odd</a:t>
            </a:r>
            <a:r>
              <a:rPr lang="en-US" sz="2800" dirty="0">
                <a:latin typeface="Calibri" charset="0"/>
                <a:sym typeface="Symbol" charset="0"/>
              </a:rPr>
              <a:t> integers.</a:t>
            </a:r>
          </a:p>
          <a:p>
            <a:pPr marL="0" indent="0">
              <a:buFont typeface="Arial" charset="0"/>
              <a:buNone/>
            </a:pPr>
            <a:r>
              <a:rPr lang="en-US" sz="2800" dirty="0">
                <a:latin typeface="Calibri" charset="0"/>
                <a:sym typeface="Symbol" charset="0"/>
              </a:rPr>
              <a:t>Then, x = 2a+1 for some integer a and y = 2b+1 for some integer b. Their sum is </a:t>
            </a:r>
            <a:r>
              <a:rPr lang="en-US" sz="2800" dirty="0" err="1">
                <a:latin typeface="Calibri" charset="0"/>
                <a:sym typeface="Symbol" charset="0"/>
              </a:rPr>
              <a:t>x+y</a:t>
            </a:r>
            <a:r>
              <a:rPr lang="en-US" sz="2800" dirty="0">
                <a:latin typeface="Calibri" charset="0"/>
                <a:sym typeface="Symbol" charset="0"/>
              </a:rPr>
              <a:t> = (2a+1) + (2b+1) = 2a+2b+2 = 2(a+b+1), so </a:t>
            </a:r>
            <a:r>
              <a:rPr lang="en-US" sz="2800" dirty="0" err="1">
                <a:latin typeface="Calibri" charset="0"/>
                <a:sym typeface="Symbol" charset="0"/>
              </a:rPr>
              <a:t>x+y</a:t>
            </a:r>
            <a:r>
              <a:rPr lang="en-US" sz="2800" dirty="0">
                <a:latin typeface="Calibri" charset="0"/>
                <a:sym typeface="Symbol" charset="0"/>
              </a:rPr>
              <a:t> is, by definition, even.</a:t>
            </a:r>
          </a:p>
          <a:p>
            <a:pPr marL="0" indent="0">
              <a:buFont typeface="Arial" charset="0"/>
              <a:buNone/>
            </a:pPr>
            <a:r>
              <a:rPr lang="en-US" sz="2800" dirty="0">
                <a:latin typeface="Calibri" charset="0"/>
                <a:sym typeface="Symbol" charset="0"/>
              </a:rPr>
              <a:t>Since x and y were arbitrary, the sum of any two odd integers is even.</a:t>
            </a:r>
            <a:endParaRPr lang="en-US" sz="2800" b="1" dirty="0">
              <a:latin typeface="Calibri" charset="0"/>
              <a:sym typeface="Symbol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368040" y="38325"/>
            <a:ext cx="2865120" cy="919155"/>
            <a:chOff x="624840" y="3139691"/>
            <a:chExt cx="5318760" cy="919155"/>
          </a:xfrm>
          <a:solidFill>
            <a:schemeClr val="accent2">
              <a:lumMod val="20000"/>
              <a:lumOff val="80000"/>
            </a:schemeClr>
          </a:solidFill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ounded Rectangle 6"/>
                <p:cNvSpPr/>
                <p:nvPr/>
              </p:nvSpPr>
              <p:spPr>
                <a:xfrm>
                  <a:off x="624840" y="3311187"/>
                  <a:ext cx="5318760" cy="747659"/>
                </a:xfrm>
                <a:prstGeom prst="round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lIns="9144" tIns="91440" rIns="9144" bIns="9144" numCol="1" rtlCol="0" anchor="t" anchorCtr="0"/>
                <a:lstStyle/>
                <a:p>
                  <a:r>
                    <a:rPr lang="en-US" sz="2000" dirty="0">
                      <a:ea typeface="ＭＳ Ｐゴシック" pitchFamily="-111" charset="-128"/>
                      <a:sym typeface="Symbol"/>
                    </a:rPr>
                    <a:t>Even(x) 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∃</m:t>
                      </m:r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𝑦</m:t>
                      </m:r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 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charset="0"/>
                              <a:ea typeface="ＭＳ Ｐゴシック" pitchFamily="-111" charset="-128"/>
                              <a:sym typeface="Symbol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charset="0"/>
                              <a:ea typeface="ＭＳ Ｐゴシック" pitchFamily="-111" charset="-128"/>
                              <a:sym typeface="Symbol"/>
                            </a:rPr>
                            <m:t>=2</m:t>
                          </m:r>
                          <m:r>
                            <a:rPr lang="en-US" sz="2000" b="0" i="1" smtClean="0">
                              <a:latin typeface="Cambria Math" charset="0"/>
                              <a:ea typeface="ＭＳ Ｐゴシック" pitchFamily="-111" charset="-128"/>
                              <a:sym typeface="Symbol"/>
                            </a:rPr>
                            <m:t>𝑦</m:t>
                          </m:r>
                        </m:e>
                      </m:d>
                    </m:oMath>
                  </a14:m>
                  <a:endParaRPr lang="en-US" sz="2000" b="0" dirty="0">
                    <a:ea typeface="ＭＳ Ｐゴシック" pitchFamily="-111" charset="-128"/>
                    <a:sym typeface="Symbol"/>
                  </a:endParaRPr>
                </a:p>
                <a:p>
                  <a:r>
                    <a:rPr lang="en-US" sz="2000" dirty="0">
                      <a:ea typeface="ＭＳ Ｐゴシック" pitchFamily="-111" charset="-128"/>
                      <a:sym typeface="Symbol"/>
                    </a:rPr>
                    <a:t>Odd(x)  </a:t>
                  </a:r>
                  <a14:m>
                    <m:oMath xmlns:m="http://schemas.openxmlformats.org/officeDocument/2006/math">
                      <m:r>
                        <a:rPr lang="en-US" sz="2000" i="1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∃</m:t>
                      </m:r>
                      <m:r>
                        <a:rPr lang="en-US" sz="2000" i="1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𝑦</m:t>
                      </m:r>
                      <m:r>
                        <a:rPr lang="en-US" sz="2000" i="1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 (</m:t>
                      </m:r>
                      <m:r>
                        <a:rPr lang="en-US" sz="2000" i="1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𝑥</m:t>
                      </m:r>
                      <m:r>
                        <a:rPr lang="en-US" sz="2000" i="1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=2</m:t>
                      </m:r>
                      <m:r>
                        <a:rPr lang="en-US" sz="2000" i="1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𝑦</m:t>
                      </m:r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+1</m:t>
                      </m:r>
                      <m:r>
                        <a:rPr lang="en-US" sz="2000" i="1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)</m:t>
                      </m:r>
                    </m:oMath>
                  </a14:m>
                  <a:endParaRPr lang="en-US" sz="2000" dirty="0"/>
                </a:p>
                <a:p>
                  <a:endParaRPr lang="en-US" sz="2000" dirty="0"/>
                </a:p>
              </p:txBody>
            </p:sp>
          </mc:Choice>
          <mc:Fallback xmlns="">
            <p:sp>
              <p:nvSpPr>
                <p:cNvPr id="7" name="Rounded 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" y="3311187"/>
                  <a:ext cx="5318760" cy="747659"/>
                </a:xfrm>
                <a:prstGeom prst="roundRect">
                  <a:avLst/>
                </a:prstGeom>
                <a:blipFill rotWithShape="0">
                  <a:blip r:embed="rId2"/>
                  <a:stretch>
                    <a:fillRect l="-3586" t="-38583" r="-422" b="-68504"/>
                  </a:stretch>
                </a:blipFill>
                <a:ln>
                  <a:solidFill>
                    <a:schemeClr val="tx1"/>
                  </a:solidFill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Round Same Side Corner Rectangle 8"/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Predicate Definitions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633654" y="203635"/>
            <a:ext cx="2053146" cy="620188"/>
            <a:chOff x="624840" y="3139691"/>
            <a:chExt cx="5318760" cy="620188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1" name="Rounded Rectangle 10"/>
            <p:cNvSpPr/>
            <p:nvPr/>
          </p:nvSpPr>
          <p:spPr>
            <a:xfrm>
              <a:off x="624840" y="3311187"/>
              <a:ext cx="5318760" cy="448692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1" rtlCol="0" anchor="t" anchorCtr="0"/>
            <a:lstStyle/>
            <a:p>
              <a:pPr algn="ctr"/>
              <a:r>
                <a:rPr lang="en-US" sz="2000" dirty="0"/>
                <a:t>Integers</a:t>
              </a:r>
            </a:p>
          </p:txBody>
        </p:sp>
        <p:sp>
          <p:nvSpPr>
            <p:cNvPr id="12" name="Round Same Side Corner Rectangle 11"/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Domain of Discourse</a:t>
              </a:r>
            </a:p>
          </p:txBody>
        </p:sp>
      </p:grpSp>
      <p:sp>
        <p:nvSpPr>
          <p:cNvPr id="13" name="Rectangle 12"/>
          <p:cNvSpPr>
            <a:spLocks noChangeAspect="1"/>
          </p:cNvSpPr>
          <p:nvPr/>
        </p:nvSpPr>
        <p:spPr>
          <a:xfrm>
            <a:off x="3136546" y="5042771"/>
            <a:ext cx="182880" cy="1828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597B5E-A2BD-2D42-B006-F28873D22B85}"/>
              </a:ext>
            </a:extLst>
          </p:cNvPr>
          <p:cNvSpPr txBox="1"/>
          <p:nvPr/>
        </p:nvSpPr>
        <p:spPr>
          <a:xfrm>
            <a:off x="2065865" y="5744421"/>
            <a:ext cx="50122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x y ((Odd(x) </a:t>
            </a:r>
            <a:r>
              <a:rPr lang="en-US" sz="2400" dirty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  <a:sym typeface="Symbol" charset="0"/>
              </a:rPr>
              <a:t>∧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 Odd(y))Even(</a:t>
            </a:r>
            <a:r>
              <a:rPr lang="en-US" sz="2400" dirty="0" err="1">
                <a:solidFill>
                  <a:srgbClr val="C00000"/>
                </a:solidFill>
                <a:cs typeface="Arial" pitchFamily="34" charset="0"/>
                <a:sym typeface="Symbol" charset="0"/>
              </a:rPr>
              <a:t>x+y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)</a:t>
            </a:r>
            <a:r>
              <a:rPr lang="en-US" sz="2400" dirty="0">
                <a:solidFill>
                  <a:srgbClr val="C00000"/>
                </a:solidFill>
              </a:rPr>
              <a:t>)</a:t>
            </a:r>
            <a:r>
              <a:rPr lang="en-US" sz="2400" dirty="0">
                <a:solidFill>
                  <a:srgbClr val="C00000"/>
                </a:solidFill>
                <a:latin typeface="Franklin Gothic Medium"/>
                <a:cs typeface="Franklin Gothic Medium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89937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Medium" pitchFamily="34" charset="0"/>
              </a:rPr>
              <a:t>A Not so Odd Example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159400" y="1232493"/>
            <a:ext cx="3188060" cy="1061127"/>
            <a:chOff x="624840" y="3139691"/>
            <a:chExt cx="5318760" cy="1262214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9" name="Rounded Rectangle 8"/>
            <p:cNvSpPr/>
            <p:nvPr/>
          </p:nvSpPr>
          <p:spPr>
            <a:xfrm>
              <a:off x="624840" y="3311187"/>
              <a:ext cx="5318760" cy="1090718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1" rtlCol="0" anchor="t" anchorCtr="0"/>
            <a:lstStyle/>
            <a:p>
              <a:r>
                <a:rPr lang="en-US" sz="2400" dirty="0"/>
                <a:t>Even(x) </a:t>
              </a:r>
              <a:r>
                <a:rPr lang="en-US" sz="2400" dirty="0">
                  <a:ea typeface="ＭＳ Ｐゴシック" pitchFamily="-111" charset="-128"/>
                  <a:sym typeface="Symbol"/>
                </a:rPr>
                <a:t>:=</a:t>
              </a:r>
              <a:r>
                <a:rPr lang="en-US" sz="2400" dirty="0"/>
                <a:t> </a:t>
              </a:r>
              <a:r>
                <a:rPr lang="en-US" sz="2400" b="1" dirty="0">
                  <a:ea typeface="ＭＳ Ｐゴシック" pitchFamily="-111" charset="-128"/>
                  <a:sym typeface="Symbol"/>
                </a:rPr>
                <a:t></a:t>
              </a:r>
              <a:r>
                <a:rPr lang="en-US" sz="2400" dirty="0">
                  <a:ea typeface="ＭＳ Ｐゴシック" pitchFamily="-111" charset="-128"/>
                  <a:sym typeface="Symbol"/>
                </a:rPr>
                <a:t>y (x = 2</a:t>
              </a:r>
              <a:r>
                <a:rPr lang="en-US" sz="2400" dirty="0">
                  <a:latin typeface="Cambria Math" panose="02040503050406030204" pitchFamily="18" charset="0"/>
                  <a:ea typeface="Cambria Math" panose="02040503050406030204" pitchFamily="18" charset="0"/>
                  <a:sym typeface="Symbol"/>
                </a:rPr>
                <a:t>⋅</a:t>
              </a:r>
              <a:r>
                <a:rPr lang="en-US" sz="2400" dirty="0">
                  <a:ea typeface="ＭＳ Ｐゴシック" pitchFamily="-111" charset="-128"/>
                  <a:sym typeface="Symbol"/>
                </a:rPr>
                <a:t>y)</a:t>
              </a:r>
            </a:p>
            <a:p>
              <a:r>
                <a:rPr lang="en-US" sz="2400" dirty="0"/>
                <a:t>Odd(x) </a:t>
              </a:r>
              <a:r>
                <a:rPr lang="en-US" sz="2400" dirty="0">
                  <a:ea typeface="ＭＳ Ｐゴシック" pitchFamily="-111" charset="-128"/>
                  <a:sym typeface="Symbol"/>
                </a:rPr>
                <a:t>:=</a:t>
              </a:r>
              <a:r>
                <a:rPr lang="en-US" sz="2400" dirty="0"/>
                <a:t> </a:t>
              </a:r>
              <a:r>
                <a:rPr lang="en-US" sz="2400" b="1" dirty="0">
                  <a:ea typeface="ＭＳ Ｐゴシック" pitchFamily="-111" charset="-128"/>
                  <a:sym typeface="Symbol"/>
                </a:rPr>
                <a:t></a:t>
              </a:r>
              <a:r>
                <a:rPr lang="en-US" sz="2400" dirty="0">
                  <a:ea typeface="ＭＳ Ｐゴシック" pitchFamily="-111" charset="-128"/>
                  <a:sym typeface="Symbol"/>
                </a:rPr>
                <a:t>y (x = 2</a:t>
              </a:r>
              <a:r>
                <a:rPr lang="en-US" sz="2400" dirty="0">
                  <a:latin typeface="Cambria Math" panose="02040503050406030204" pitchFamily="18" charset="0"/>
                  <a:ea typeface="Cambria Math" panose="02040503050406030204" pitchFamily="18" charset="0"/>
                  <a:sym typeface="Symbol"/>
                </a:rPr>
                <a:t>⋅</a:t>
              </a:r>
              <a:r>
                <a:rPr lang="en-US" sz="2400" dirty="0">
                  <a:ea typeface="ＭＳ Ｐゴシック" pitchFamily="-111" charset="-128"/>
                  <a:sym typeface="Symbol"/>
                </a:rPr>
                <a:t>y + 1)</a:t>
              </a:r>
              <a:endParaRPr lang="en-US" sz="2400" dirty="0"/>
            </a:p>
          </p:txBody>
        </p:sp>
        <p:sp>
          <p:nvSpPr>
            <p:cNvPr id="10" name="Round Same Side Corner Rectangle 9"/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Predicate Definitions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858160" y="1219673"/>
            <a:ext cx="2053146" cy="620188"/>
            <a:chOff x="624840" y="3139691"/>
            <a:chExt cx="5318760" cy="620188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12" name="Rounded Rectangle 11"/>
            <p:cNvSpPr/>
            <p:nvPr/>
          </p:nvSpPr>
          <p:spPr>
            <a:xfrm>
              <a:off x="624840" y="3311187"/>
              <a:ext cx="5318760" cy="448692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1" rtlCol="0" anchor="t" anchorCtr="0"/>
            <a:lstStyle/>
            <a:p>
              <a:pPr algn="ctr"/>
              <a:r>
                <a:rPr lang="en-US" sz="2000" dirty="0"/>
                <a:t>Integers</a:t>
              </a:r>
            </a:p>
          </p:txBody>
        </p:sp>
        <p:sp>
          <p:nvSpPr>
            <p:cNvPr id="13" name="Round Same Side Corner Rectangle 12"/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Domain of Discourse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929640" y="2923847"/>
            <a:ext cx="41710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	Formally: prove  </a:t>
            </a:r>
            <a:r>
              <a:rPr lang="en-US" sz="2400" b="1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</a:t>
            </a:r>
            <a:r>
              <a:rPr lang="en-US" sz="2400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x </a:t>
            </a:r>
            <a:r>
              <a:rPr lang="en-US" sz="2400" dirty="0">
                <a:solidFill>
                  <a:srgbClr val="C00000"/>
                </a:solidFill>
              </a:rPr>
              <a:t>Even(x)</a:t>
            </a:r>
            <a:r>
              <a:rPr lang="en-US" sz="2400" dirty="0">
                <a:solidFill>
                  <a:srgbClr val="C00000"/>
                </a:solidFill>
                <a:latin typeface="Franklin Gothic Medium"/>
                <a:cs typeface="Franklin Gothic Medium"/>
              </a:rPr>
              <a:t>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29640" y="2497347"/>
            <a:ext cx="4562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Prove  “There is an even number”</a:t>
            </a:r>
            <a:endParaRPr lang="en-US" sz="2400" dirty="0">
              <a:solidFill>
                <a:srgbClr val="C00000"/>
              </a:solidFill>
              <a:latin typeface="Franklin Gothic Medium"/>
              <a:cs typeface="Franklin Gothic Medium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804724" y="3698773"/>
                <a:ext cx="6027292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en-US" sz="2400" dirty="0">
                    <a:latin typeface="Franklin Gothic Medium"/>
                    <a:cs typeface="Franklin Gothic Medium"/>
                  </a:rPr>
                  <a:t>1. </a:t>
                </a:r>
                <a:r>
                  <a:rPr lang="en-US" sz="2400" dirty="0">
                    <a:solidFill>
                      <a:srgbClr val="FF0000"/>
                    </a:solidFill>
                    <a:latin typeface="Cambria Math" panose="02040503050406030204" pitchFamily="18" charset="0"/>
                    <a:sym typeface="Symbol" charset="0"/>
                  </a:rPr>
                  <a:t>		</a:t>
                </a:r>
                <a:r>
                  <a:rPr lang="en-US" sz="2400" b="1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2 = 2</a:t>
                </a:r>
                <a:r>
                  <a:rPr lang="en-US" sz="2400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sym typeface="Symbol"/>
                  </a:rPr>
                  <a:t>⋅</a:t>
                </a:r>
                <a:r>
                  <a:rPr lang="en-US" sz="2400" b="1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1 </a:t>
                </a:r>
                <a:r>
                  <a:rPr lang="en-US" sz="2400" dirty="0">
                    <a:latin typeface="Franklin Gothic Medium"/>
                    <a:cs typeface="Franklin Gothic Medium"/>
                  </a:rPr>
                  <a:t>			</a:t>
                </a:r>
                <a:r>
                  <a:rPr lang="en-US" sz="2400" dirty="0">
                    <a:latin typeface="Franklin Gothic Medium" panose="020B0603020102020204" pitchFamily="34" charset="0"/>
                    <a:cs typeface="Franklin Gothic Medium"/>
                  </a:rPr>
                  <a:t>Algebra</a:t>
                </a:r>
              </a:p>
              <a:p>
                <a:pPr marL="457200" lvl="0" indent="-457200">
                  <a:buAutoNum type="arabicPeriod" startAt="2"/>
                </a:pPr>
                <a:r>
                  <a:rPr lang="en-US" sz="2400" b="1" dirty="0">
                    <a:solidFill>
                      <a:prstClr val="black"/>
                    </a:solidFill>
                    <a:latin typeface="Franklin Gothic Medium" panose="020B0603020102020204" pitchFamily="34" charset="0"/>
                    <a:ea typeface="ＭＳ Ｐゴシック" pitchFamily="-111" charset="-128"/>
                    <a:sym typeface="Symbol"/>
                  </a:rPr>
                  <a:t>   	</a:t>
                </a:r>
                <a:r>
                  <a:rPr lang="en-US" sz="2400" b="1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</a:t>
                </a:r>
                <a:r>
                  <a:rPr lang="en-US" sz="2400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y (</a:t>
                </a:r>
                <a:r>
                  <a:rPr lang="en-US" sz="2400" b="1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2 = 2</a:t>
                </a:r>
                <a:r>
                  <a:rPr lang="en-US" sz="2400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sym typeface="Symbol"/>
                  </a:rPr>
                  <a:t>⋅</a:t>
                </a:r>
                <a:r>
                  <a:rPr lang="en-US" sz="2400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y)</a:t>
                </a:r>
                <a:r>
                  <a:rPr lang="en-US" sz="2400" b="1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/>
                    <a:cs typeface="Franklin Gothic Medium"/>
                  </a:rPr>
                  <a:t>	</a:t>
                </a:r>
                <a:r>
                  <a:rPr lang="en-US" sz="2400" dirty="0">
                    <a:latin typeface="Franklin Gothic Medium"/>
                    <a:cs typeface="Franklin Gothic Medium"/>
                  </a:rPr>
                  <a:t>Intro </a:t>
                </a:r>
                <a:r>
                  <a:rPr lang="en-US" sz="2400" dirty="0">
                    <a:solidFill>
                      <a:srgbClr val="003300"/>
                    </a:solidFill>
                    <a:latin typeface="Cambria Math" panose="02040503050406030204" pitchFamily="18" charset="0"/>
                    <a:sym typeface="Symbol" charset="0"/>
                  </a:rPr>
                  <a:t></a:t>
                </a:r>
                <a:r>
                  <a:rPr lang="en-US" sz="2400" dirty="0">
                    <a:latin typeface="Franklin Gothic Medium" panose="020B0603020102020204" pitchFamily="34" charset="0"/>
                    <a:sym typeface="Symbol" charset="0"/>
                  </a:rPr>
                  <a:t>: 1</a:t>
                </a:r>
              </a:p>
              <a:p>
                <a:pPr marL="457200" lvl="0" indent="-457200">
                  <a:buAutoNum type="arabicPeriod" startAt="2"/>
                </a:pPr>
                <a:r>
                  <a:rPr lang="en-US" sz="2400" dirty="0">
                    <a:solidFill>
                      <a:prstClr val="black"/>
                    </a:solidFill>
                    <a:latin typeface="Franklin Gothic Medium"/>
                    <a:cs typeface="Franklin Gothic Medium"/>
                  </a:rPr>
                  <a:t>	</a:t>
                </a:r>
                <a:r>
                  <a:rPr lang="en-US" sz="2400" dirty="0">
                    <a:solidFill>
                      <a:srgbClr val="C00000"/>
                    </a:solidFill>
                    <a:cs typeface="Franklin Gothic Medium"/>
                  </a:rPr>
                  <a:t>Even</a:t>
                </a:r>
                <a:r>
                  <a:rPr lang="en-US" sz="2400" dirty="0">
                    <a:solidFill>
                      <a:srgbClr val="C00000"/>
                    </a:solidFill>
                    <a:latin typeface="Franklin Gothic Medium"/>
                    <a:cs typeface="Franklin Gothic Medium"/>
                  </a:rPr>
                  <a:t>(</a:t>
                </a:r>
                <a:r>
                  <a:rPr lang="en-US" sz="2400" b="1" dirty="0">
                    <a:solidFill>
                      <a:srgbClr val="C00000"/>
                    </a:solidFill>
                    <a:cs typeface="Franklin Gothic Medium"/>
                  </a:rPr>
                  <a:t>2</a:t>
                </a:r>
                <a:r>
                  <a:rPr lang="en-US" sz="2400" dirty="0">
                    <a:solidFill>
                      <a:srgbClr val="C00000"/>
                    </a:solidFill>
                    <a:latin typeface="Franklin Gothic Medium"/>
                    <a:cs typeface="Franklin Gothic Medium"/>
                  </a:rPr>
                  <a:t>)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/>
                    <a:cs typeface="Franklin Gothic Medium"/>
                  </a:rPr>
                  <a:t>		Definition of </a:t>
                </a:r>
                <a:r>
                  <a:rPr lang="en-US" sz="2400" dirty="0">
                    <a:solidFill>
                      <a:prstClr val="black"/>
                    </a:solidFill>
                    <a:cs typeface="Franklin Gothic Medium"/>
                  </a:rPr>
                  <a:t>Even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/>
                    <a:cs typeface="Franklin Gothic Medium"/>
                  </a:rPr>
                  <a:t>: 2</a:t>
                </a:r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pPr lvl="0"/>
                <a:r>
                  <a:rPr lang="en-US" sz="2400" dirty="0">
                    <a:latin typeface="Franklin Gothic Medium"/>
                    <a:cs typeface="Franklin Gothic Medium"/>
                  </a:rPr>
                  <a:t>4.</a:t>
                </a:r>
                <a:r>
                  <a:rPr lang="en-US" sz="2400" dirty="0">
                    <a:solidFill>
                      <a:srgbClr val="FF0000"/>
                    </a:solidFill>
                    <a:latin typeface="Cambria Math" panose="02040503050406030204" pitchFamily="18" charset="0"/>
                    <a:sym typeface="Symbol" charset="0"/>
                  </a:rPr>
                  <a:t>	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 smtClean="0">
                        <a:solidFill>
                          <a:srgbClr val="C00000"/>
                        </a:solidFill>
                        <a:ea typeface="ＭＳ Ｐゴシック" pitchFamily="-111" charset="-128"/>
                        <a:sym typeface="Symbol"/>
                      </a:rPr>
                      <m:t></m:t>
                    </m:r>
                    <m:r>
                      <m:rPr>
                        <m:nor/>
                      </m:rPr>
                      <a:rPr lang="en-US" sz="2400" b="0" i="0" dirty="0" smtClean="0">
                        <a:solidFill>
                          <a:srgbClr val="C00000"/>
                        </a:solidFill>
                        <a:ea typeface="ＭＳ Ｐゴシック" pitchFamily="-111" charset="-128"/>
                        <a:sym typeface="Symbol"/>
                      </a:rPr>
                      <m:t>x</m:t>
                    </m:r>
                    <m:r>
                      <m:rPr>
                        <m:nor/>
                      </m:rPr>
                      <a:rPr lang="en-US" sz="2400" dirty="0" smtClean="0">
                        <a:solidFill>
                          <a:srgbClr val="C00000"/>
                        </a:solidFill>
                        <a:ea typeface="ＭＳ Ｐゴシック" pitchFamily="-111" charset="-128"/>
                        <a:sym typeface="Symbol"/>
                      </a:rPr>
                      <m:t> </m:t>
                    </m:r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C00000"/>
                        </a:solidFill>
                        <a:ea typeface="ＭＳ Ｐゴシック" pitchFamily="-111" charset="-128"/>
                        <a:sym typeface="Symbol"/>
                      </a:rPr>
                      <m:t>E</m:t>
                    </m:r>
                    <m:r>
                      <m:rPr>
                        <m:nor/>
                      </m:rPr>
                      <a:rPr lang="en-US" sz="2400" b="0" i="0" dirty="0" smtClean="0">
                        <a:solidFill>
                          <a:srgbClr val="C00000"/>
                        </a:solidFill>
                        <a:ea typeface="ＭＳ Ｐゴシック" pitchFamily="-111" charset="-128"/>
                        <a:sym typeface="Symbol"/>
                      </a:rPr>
                      <m:t>ven</m:t>
                    </m:r>
                    <m:r>
                      <m:rPr>
                        <m:nor/>
                      </m:rPr>
                      <a:rPr lang="en-US" sz="2400" b="0" i="0" dirty="0" smtClean="0">
                        <a:solidFill>
                          <a:srgbClr val="C00000"/>
                        </a:solidFill>
                        <a:ea typeface="ＭＳ Ｐゴシック" pitchFamily="-111" charset="-128"/>
                        <a:sym typeface="Symbol"/>
                      </a:rPr>
                      <m:t>(</m:t>
                    </m:r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C00000"/>
                        </a:solidFill>
                        <a:ea typeface="ＭＳ Ｐゴシック" pitchFamily="-111" charset="-128"/>
                        <a:sym typeface="Symbol"/>
                      </a:rPr>
                      <m:t>x</m:t>
                    </m:r>
                    <m:r>
                      <m:rPr>
                        <m:nor/>
                      </m:rPr>
                      <a:rPr lang="en-US" sz="2400" dirty="0" smtClean="0">
                        <a:solidFill>
                          <a:srgbClr val="C00000"/>
                        </a:solidFill>
                        <a:ea typeface="ＭＳ Ｐゴシック" pitchFamily="-111" charset="-128"/>
                        <a:sym typeface="Symbol"/>
                      </a:rPr>
                      <m:t>)</m:t>
                    </m:r>
                  </m:oMath>
                </a14:m>
                <a:r>
                  <a:rPr lang="en-US" sz="2400" b="1" dirty="0">
                    <a:solidFill>
                      <a:srgbClr val="C00000"/>
                    </a:solidFill>
                    <a:latin typeface="Calibri" charset="0"/>
                    <a:sym typeface="Symbol" charset="0"/>
                  </a:rPr>
                  <a:t>	</a:t>
                </a:r>
                <a:r>
                  <a:rPr lang="en-US" sz="2400" b="1" dirty="0">
                    <a:solidFill>
                      <a:srgbClr val="FF0000"/>
                    </a:solidFill>
                    <a:latin typeface="Calibri" charset="0"/>
                    <a:sym typeface="Symbol" charset="0"/>
                  </a:rPr>
                  <a:t>	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/>
                    <a:cs typeface="Franklin Gothic Medium"/>
                  </a:rPr>
                  <a:t>Intro</a:t>
                </a:r>
                <a:r>
                  <a:rPr lang="en-US" sz="2400" dirty="0">
                    <a:solidFill>
                      <a:srgbClr val="003300"/>
                    </a:solidFill>
                    <a:latin typeface="Franklin Gothic Medium" panose="020B0603020102020204" pitchFamily="34" charset="0"/>
                    <a:sym typeface="Symbol" charset="0"/>
                  </a:rPr>
                  <a:t> </a:t>
                </a:r>
                <a:r>
                  <a:rPr lang="en-US" sz="2400" dirty="0">
                    <a:solidFill>
                      <a:srgbClr val="003300"/>
                    </a:solidFill>
                    <a:latin typeface="Cambria Math" panose="02040503050406030204" pitchFamily="18" charset="0"/>
                    <a:sym typeface="Symbol" charset="0"/>
                  </a:rPr>
                  <a:t></a:t>
                </a:r>
                <a:r>
                  <a:rPr lang="en-US" sz="2400" dirty="0">
                    <a:solidFill>
                      <a:srgbClr val="003300"/>
                    </a:solidFill>
                    <a:latin typeface="Franklin Gothic Medium" panose="020B0603020102020204" pitchFamily="34" charset="0"/>
                    <a:sym typeface="Symbol" charset="0"/>
                  </a:rPr>
                  <a:t>: 3</a:t>
                </a:r>
                <a:endParaRPr lang="en-US" sz="2400" b="1" dirty="0">
                  <a:solidFill>
                    <a:srgbClr val="FF0000"/>
                  </a:solidFill>
                  <a:latin typeface="Calibri" charset="0"/>
                  <a:sym typeface="Symbol" charset="0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4724" y="3698773"/>
                <a:ext cx="6027292" cy="1569660"/>
              </a:xfrm>
              <a:prstGeom prst="rect">
                <a:avLst/>
              </a:prstGeom>
              <a:blipFill>
                <a:blip r:embed="rId2"/>
                <a:stretch>
                  <a:fillRect l="-1471" t="-2400" b="-7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45426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Medium" pitchFamily="34" charset="0"/>
              </a:rPr>
              <a:t>Rational Numbers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Franklin Gothic Medium" pitchFamily="34" charset="0"/>
              </a:rPr>
              <a:t>A real number </a:t>
            </a:r>
            <a:r>
              <a:rPr lang="en-US" sz="2800" dirty="0">
                <a:solidFill>
                  <a:srgbClr val="0070C0"/>
                </a:solidFill>
                <a:latin typeface="Franklin Gothic Medium" pitchFamily="34" charset="0"/>
              </a:rPr>
              <a:t>x</a:t>
            </a:r>
            <a:r>
              <a:rPr lang="en-US" sz="2800" dirty="0">
                <a:latin typeface="Franklin Gothic Medium" pitchFamily="34" charset="0"/>
              </a:rPr>
              <a:t> is </a:t>
            </a:r>
            <a:r>
              <a:rPr lang="en-US" sz="2800" i="1" dirty="0">
                <a:latin typeface="Franklin Gothic Medium" pitchFamily="34" charset="0"/>
              </a:rPr>
              <a:t>rational</a:t>
            </a:r>
            <a:r>
              <a:rPr lang="en-US" sz="2800" dirty="0">
                <a:latin typeface="Franklin Gothic Medium" pitchFamily="34" charset="0"/>
              </a:rPr>
              <a:t> </a:t>
            </a:r>
            <a:r>
              <a:rPr lang="en-US" sz="2800" dirty="0" err="1">
                <a:latin typeface="Franklin Gothic Medium" pitchFamily="34" charset="0"/>
              </a:rPr>
              <a:t>iff</a:t>
            </a:r>
            <a:r>
              <a:rPr lang="en-US" sz="2800" dirty="0">
                <a:latin typeface="Franklin Gothic Medium" pitchFamily="34" charset="0"/>
              </a:rPr>
              <a:t> there exist integers </a:t>
            </a:r>
            <a:r>
              <a:rPr lang="en-US" sz="2800" dirty="0">
                <a:solidFill>
                  <a:srgbClr val="0070C0"/>
                </a:solidFill>
                <a:latin typeface="Franklin Gothic Medium" pitchFamily="34" charset="0"/>
              </a:rPr>
              <a:t>a</a:t>
            </a:r>
            <a:r>
              <a:rPr lang="en-US" sz="2800" dirty="0">
                <a:latin typeface="Franklin Gothic Medium" pitchFamily="34" charset="0"/>
              </a:rPr>
              <a:t> and </a:t>
            </a:r>
            <a:r>
              <a:rPr lang="en-US" sz="2800" dirty="0">
                <a:solidFill>
                  <a:srgbClr val="0070C0"/>
                </a:solidFill>
                <a:latin typeface="Franklin Gothic Medium" pitchFamily="34" charset="0"/>
              </a:rPr>
              <a:t>b</a:t>
            </a:r>
            <a:r>
              <a:rPr lang="en-US" sz="2800" dirty="0">
                <a:latin typeface="Franklin Gothic Medium" pitchFamily="34" charset="0"/>
              </a:rPr>
              <a:t> with </a:t>
            </a:r>
            <a:r>
              <a:rPr lang="en-US" sz="2800" dirty="0">
                <a:solidFill>
                  <a:srgbClr val="0070C0"/>
                </a:solidFill>
                <a:latin typeface="Franklin Gothic Medium" pitchFamily="34" charset="0"/>
              </a:rPr>
              <a:t>b</a:t>
            </a:r>
            <a:r>
              <a:rPr lang="en-US" sz="2800" dirty="0">
                <a:solidFill>
                  <a:srgbClr val="0070C0"/>
                </a:solidFill>
                <a:latin typeface="Franklin Gothic Medium" pitchFamily="34" charset="0"/>
                <a:sym typeface="Symbol" charset="0"/>
              </a:rPr>
              <a:t>0</a:t>
            </a:r>
            <a:r>
              <a:rPr lang="en-US" sz="2800" dirty="0">
                <a:latin typeface="Franklin Gothic Medium" pitchFamily="34" charset="0"/>
                <a:sym typeface="Symbol" charset="0"/>
              </a:rPr>
              <a:t>  such that </a:t>
            </a:r>
            <a:r>
              <a:rPr lang="en-US" sz="2800" dirty="0">
                <a:solidFill>
                  <a:srgbClr val="0070C0"/>
                </a:solidFill>
                <a:latin typeface="Franklin Gothic Medium" pitchFamily="34" charset="0"/>
                <a:sym typeface="Symbol" charset="0"/>
              </a:rPr>
              <a:t>x=a/b</a:t>
            </a:r>
            <a:r>
              <a:rPr lang="en-US" sz="2800" dirty="0">
                <a:latin typeface="Franklin Gothic Medium" pitchFamily="34" charset="0"/>
                <a:sym typeface="Symbol" charset="0"/>
              </a:rPr>
              <a:t>.</a:t>
            </a:r>
          </a:p>
          <a:p>
            <a:endParaRPr lang="en-US" dirty="0">
              <a:latin typeface="Calibri" charset="0"/>
              <a:sym typeface="Symbol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66496" y="2367214"/>
            <a:ext cx="84452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C00000"/>
                </a:solidFill>
                <a:ea typeface="ＭＳ Ｐゴシック" pitchFamily="-111" charset="-128"/>
              </a:rPr>
              <a:t>Rational(x) </a:t>
            </a:r>
            <a:r>
              <a:rPr lang="en-US" sz="2400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:=</a:t>
            </a:r>
            <a:r>
              <a:rPr lang="en-US" sz="2400" b="1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 </a:t>
            </a:r>
            <a:r>
              <a:rPr lang="en-US" sz="2400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a </a:t>
            </a:r>
            <a:r>
              <a:rPr lang="en-US" sz="2400" b="1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</a:t>
            </a:r>
            <a:r>
              <a:rPr lang="en-US" sz="2400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b (((Integer(a)  Integer(b))  (x=a/b))  b0)    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633654" y="203635"/>
            <a:ext cx="2053146" cy="620188"/>
            <a:chOff x="624840" y="3139691"/>
            <a:chExt cx="5318760" cy="620188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2" name="Rounded Rectangle 11"/>
            <p:cNvSpPr/>
            <p:nvPr/>
          </p:nvSpPr>
          <p:spPr>
            <a:xfrm>
              <a:off x="624840" y="3311187"/>
              <a:ext cx="5318760" cy="448692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1" rtlCol="0" anchor="t" anchorCtr="0"/>
            <a:lstStyle/>
            <a:p>
              <a:pPr algn="ctr"/>
              <a:r>
                <a:rPr lang="en-US" sz="2000" dirty="0"/>
                <a:t>Real Numbers</a:t>
              </a:r>
            </a:p>
          </p:txBody>
        </p:sp>
        <p:sp>
          <p:nvSpPr>
            <p:cNvPr id="13" name="Round Same Side Corner Rectangle 12"/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Domain of Discourse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33001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Franklin Gothic Medium" pitchFamily="34" charset="0"/>
              </a:rPr>
              <a:t>Rationality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585" y="1728139"/>
            <a:ext cx="8229600" cy="4830763"/>
          </a:xfrm>
        </p:spPr>
        <p:txBody>
          <a:bodyPr/>
          <a:lstStyle/>
          <a:p>
            <a:pPr marL="0" lvl="1" indent="0">
              <a:buNone/>
            </a:pPr>
            <a:r>
              <a:rPr 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Prove: </a:t>
            </a:r>
            <a:r>
              <a:rPr lang="ja-JP" altLang="en-US" sz="240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“</a:t>
            </a:r>
            <a:r>
              <a:rPr lang="en-US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The product of two </a:t>
            </a:r>
            <a:r>
              <a:rPr lang="en-US" dirty="0" err="1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rationals</a:t>
            </a:r>
            <a:r>
              <a:rPr lang="en-US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 is rational</a:t>
            </a:r>
            <a:r>
              <a:rPr lang="en-US" sz="24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.</a:t>
            </a:r>
            <a:r>
              <a:rPr lang="ja-JP" altLang="en-US" sz="240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”</a:t>
            </a:r>
            <a:endParaRPr lang="en-US" sz="2800" dirty="0">
              <a:solidFill>
                <a:srgbClr val="7030A0"/>
              </a:solidFill>
              <a:latin typeface="Franklin Gothic Medium" pitchFamily="34" charset="0"/>
              <a:sym typeface="Symbol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937260" y="1028154"/>
            <a:ext cx="7447788" cy="699985"/>
            <a:chOff x="624840" y="3139691"/>
            <a:chExt cx="5318760" cy="699985"/>
          </a:xfrm>
          <a:solidFill>
            <a:schemeClr val="accent2">
              <a:lumMod val="20000"/>
              <a:lumOff val="80000"/>
            </a:schemeClr>
          </a:solidFill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ounded Rectangle 5"/>
                <p:cNvSpPr/>
                <p:nvPr/>
              </p:nvSpPr>
              <p:spPr>
                <a:xfrm>
                  <a:off x="624840" y="3311187"/>
                  <a:ext cx="5318760" cy="528489"/>
                </a:xfrm>
                <a:prstGeom prst="round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lIns="9144" tIns="91440" rIns="9144" bIns="9144" numCol="1" rtlCol="0" anchor="t" anchorCtr="0"/>
                <a:lstStyle/>
                <a:p>
                  <a:r>
                    <a:rPr lang="en-US" sz="2000" dirty="0">
                      <a:ea typeface="ＭＳ Ｐゴシック" pitchFamily="-111" charset="-128"/>
                      <a:sym typeface="Symbol"/>
                    </a:rPr>
                    <a:t>Rational(x) :=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sym typeface="Symbol"/>
                        </a:rPr>
                        <m:t>𝑎</m:t>
                      </m:r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 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sym typeface="Symbol"/>
                        </a:rPr>
                        <m:t>𝑏</m:t>
                      </m:r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Integer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𝑎</m:t>
                          </m:r>
                        </m:e>
                      </m:d>
                      <m:r>
                        <a:rPr lang="en-US" sz="2000" i="1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∧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Integer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𝑏</m:t>
                          </m:r>
                        </m:e>
                      </m:d>
                      <m:r>
                        <a:rPr lang="en-US" sz="200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∧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charset="0"/>
                              <a:ea typeface="ＭＳ Ｐゴシック" pitchFamily="-111" charset="-128"/>
                              <a:sym typeface="Symbol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charset="0"/>
                              <a:ea typeface="ＭＳ Ｐゴシック" pitchFamily="-111" charset="-128"/>
                              <a:sym typeface="Symbol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𝑎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/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𝑏</m:t>
                          </m:r>
                        </m:e>
                      </m:d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∧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𝑏</m:t>
                          </m:r>
                          <m:r>
                            <a:rPr lang="en-US" sz="2000" b="0" i="1" smtClean="0">
                              <a:latin typeface="Cambria Math" charset="0"/>
                              <a:ea typeface="ＭＳ Ｐゴシック" pitchFamily="-111" charset="-128"/>
                              <a:sym typeface="Symbol"/>
                            </a:rPr>
                            <m:t>≠0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sym typeface="Symbol"/>
                        </a:rPr>
                        <m:t>)</m:t>
                      </m:r>
                    </m:oMath>
                  </a14:m>
                  <a:endParaRPr lang="en-US" sz="2000" b="0" dirty="0">
                    <a:ea typeface="ＭＳ Ｐゴシック" pitchFamily="-111" charset="-128"/>
                    <a:sym typeface="Symbol"/>
                  </a:endParaRPr>
                </a:p>
                <a:p>
                  <a:endParaRPr lang="en-US" sz="2000" dirty="0"/>
                </a:p>
              </p:txBody>
            </p:sp>
          </mc:Choice>
          <mc:Fallback xmlns="">
            <p:sp>
              <p:nvSpPr>
                <p:cNvPr id="6" name="Rounded 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" y="3311187"/>
                  <a:ext cx="5318760" cy="528489"/>
                </a:xfrm>
                <a:prstGeom prst="roundRect">
                  <a:avLst/>
                </a:prstGeom>
                <a:blipFill>
                  <a:blip r:embed="rId3"/>
                  <a:stretch>
                    <a:fillRect l="-1356" r="-169" b="-9091"/>
                  </a:stretch>
                </a:blipFill>
                <a:ln>
                  <a:solidFill>
                    <a:schemeClr val="tx1"/>
                  </a:solidFill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Round Same Side Corner Rectangle 6"/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Predicate Definitions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633654" y="203635"/>
            <a:ext cx="2053146" cy="620188"/>
            <a:chOff x="624840" y="3139691"/>
            <a:chExt cx="5318760" cy="620188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0" name="Rounded Rectangle 9"/>
            <p:cNvSpPr/>
            <p:nvPr/>
          </p:nvSpPr>
          <p:spPr>
            <a:xfrm>
              <a:off x="624840" y="3311187"/>
              <a:ext cx="5318760" cy="448692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1" rtlCol="0" anchor="t" anchorCtr="0"/>
            <a:lstStyle/>
            <a:p>
              <a:pPr algn="ctr"/>
              <a:r>
                <a:rPr lang="en-US" sz="2000" dirty="0"/>
                <a:t>Real Numbers</a:t>
              </a:r>
            </a:p>
          </p:txBody>
        </p:sp>
        <p:sp>
          <p:nvSpPr>
            <p:cNvPr id="11" name="Round Same Side Corner Rectangle 10"/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Domain of Discourse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21565" y="2218616"/>
            <a:ext cx="91128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	Formally, prove 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x y ((Rational(x) </a:t>
            </a:r>
            <a:r>
              <a:rPr lang="en-US" sz="2400" dirty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  <a:sym typeface="Symbol" charset="0"/>
              </a:rPr>
              <a:t>∧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 Rational(y))  Rational(</a:t>
            </a:r>
            <a:r>
              <a:rPr lang="en-US" sz="2400" dirty="0" err="1">
                <a:solidFill>
                  <a:srgbClr val="C00000"/>
                </a:solidFill>
                <a:cs typeface="Arial" pitchFamily="34" charset="0"/>
                <a:sym typeface="Symbol" charset="0"/>
              </a:rPr>
              <a:t>xy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)</a:t>
            </a:r>
            <a:r>
              <a:rPr lang="en-US" sz="2400" dirty="0">
                <a:solidFill>
                  <a:srgbClr val="C00000"/>
                </a:solidFill>
                <a:latin typeface="Franklin Gothic Medium"/>
                <a:cs typeface="Arial" pitchFamily="34" charset="0"/>
                <a:sym typeface="Symbol" charset="0"/>
              </a:rPr>
              <a:t>)</a:t>
            </a:r>
            <a:endParaRPr lang="en-US" sz="2400" dirty="0">
              <a:solidFill>
                <a:srgbClr val="C00000"/>
              </a:solidFill>
              <a:latin typeface="Franklin Gothic Medium"/>
              <a:cs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447448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Franklin Gothic Medium" pitchFamily="34" charset="0"/>
              </a:rPr>
              <a:t>Rationality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585" y="1728139"/>
            <a:ext cx="8273336" cy="4830763"/>
          </a:xfrm>
        </p:spPr>
        <p:txBody>
          <a:bodyPr/>
          <a:lstStyle/>
          <a:p>
            <a:pPr marL="0" lvl="1" indent="0">
              <a:buNone/>
            </a:pPr>
            <a:r>
              <a:rPr 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Prove: </a:t>
            </a:r>
            <a:r>
              <a:rPr lang="ja-JP" alt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“</a:t>
            </a:r>
            <a:r>
              <a:rPr lang="en-US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The product of two </a:t>
            </a:r>
            <a:r>
              <a:rPr lang="en-US" dirty="0" err="1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rationals</a:t>
            </a:r>
            <a:r>
              <a:rPr lang="en-US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 is rational</a:t>
            </a:r>
            <a:r>
              <a:rPr 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.</a:t>
            </a:r>
            <a:r>
              <a:rPr lang="ja-JP" alt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”</a:t>
            </a:r>
            <a:endParaRPr lang="en-US" sz="2800" dirty="0">
              <a:solidFill>
                <a:srgbClr val="7030A0"/>
              </a:solidFill>
              <a:latin typeface="Franklin Gothic Medium" pitchFamily="34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r>
              <a:rPr lang="en-US" sz="1000" dirty="0">
                <a:latin typeface="Franklin Gothic Medium" pitchFamily="34" charset="0"/>
                <a:sym typeface="Symbol" charset="0"/>
              </a:rPr>
              <a:t> </a:t>
            </a:r>
            <a:endParaRPr lang="en-US" sz="1000" dirty="0">
              <a:latin typeface="Calibri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r>
              <a:rPr lang="en-US" sz="2800" b="1" dirty="0">
                <a:latin typeface="Calibri"/>
                <a:cs typeface="Calibri"/>
                <a:sym typeface="Symbol" charset="0"/>
              </a:rPr>
              <a:t>Proof:</a:t>
            </a:r>
            <a:r>
              <a:rPr lang="en-US" sz="2800" dirty="0">
                <a:latin typeface="Calibri"/>
                <a:cs typeface="Calibri"/>
                <a:sym typeface="Symbol" charset="0"/>
              </a:rPr>
              <a:t> Let x and y be arbitrary </a:t>
            </a:r>
            <a:r>
              <a:rPr lang="en-US" sz="2800" dirty="0" err="1">
                <a:latin typeface="Calibri"/>
                <a:cs typeface="Calibri"/>
                <a:sym typeface="Symbol" charset="0"/>
              </a:rPr>
              <a:t>rationals</a:t>
            </a:r>
            <a:r>
              <a:rPr lang="en-US" sz="2800" dirty="0">
                <a:latin typeface="Calibri"/>
                <a:cs typeface="Calibri"/>
                <a:sym typeface="Symbol" charset="0"/>
              </a:rPr>
              <a:t>.</a:t>
            </a:r>
          </a:p>
          <a:p>
            <a:pPr marL="0" indent="0">
              <a:buFont typeface="Arial" charset="0"/>
              <a:buNone/>
            </a:pPr>
            <a:endParaRPr lang="en-US" sz="2800" dirty="0">
              <a:latin typeface="Calibri"/>
              <a:cs typeface="Calibri"/>
              <a:sym typeface="Symbol" charset="0"/>
            </a:endParaRPr>
          </a:p>
          <a:p>
            <a:pPr marL="0" indent="0">
              <a:buFont typeface="Arial" charset="0"/>
              <a:buNone/>
            </a:pPr>
            <a:endParaRPr lang="en-US" sz="2800" dirty="0">
              <a:latin typeface="Calibri"/>
              <a:ea typeface="ＭＳ Ｐゴシック" pitchFamily="-111" charset="-128"/>
              <a:cs typeface="Calibri"/>
              <a:sym typeface="Symbol" charset="0"/>
            </a:endParaRPr>
          </a:p>
          <a:p>
            <a:pPr marL="0" indent="0">
              <a:buFont typeface="Arial" charset="0"/>
              <a:buNone/>
            </a:pPr>
            <a:endParaRPr lang="en-US" sz="2800" dirty="0">
              <a:latin typeface="Calibri"/>
              <a:ea typeface="ＭＳ Ｐゴシック" pitchFamily="-111" charset="-128"/>
              <a:cs typeface="Calibri"/>
              <a:sym typeface="Symbol" charset="0"/>
            </a:endParaRPr>
          </a:p>
          <a:p>
            <a:pPr marL="0" indent="0">
              <a:buFont typeface="Arial" charset="0"/>
              <a:buNone/>
            </a:pPr>
            <a:endParaRPr lang="en-US" sz="4000" dirty="0">
              <a:latin typeface="Calibri"/>
              <a:ea typeface="ＭＳ Ｐゴシック" pitchFamily="-111" charset="-128"/>
              <a:cs typeface="Calibri"/>
              <a:sym typeface="Symbol" charset="0"/>
            </a:endParaRPr>
          </a:p>
          <a:p>
            <a:pPr marL="0" indent="0">
              <a:buFont typeface="Arial" charset="0"/>
              <a:buNone/>
            </a:pPr>
            <a:r>
              <a:rPr lang="en-US" sz="2800" dirty="0">
                <a:latin typeface="Calibri"/>
                <a:ea typeface="ＭＳ Ｐゴシック" pitchFamily="-111" charset="-128"/>
                <a:cs typeface="Calibri"/>
                <a:sym typeface="Symbol"/>
              </a:rPr>
              <a:t>Since x and y were arbitrary, we have shown that the product of any two </a:t>
            </a:r>
            <a:r>
              <a:rPr lang="en-US" sz="2800" dirty="0" err="1">
                <a:latin typeface="Calibri"/>
                <a:ea typeface="ＭＳ Ｐゴシック" pitchFamily="-111" charset="-128"/>
                <a:cs typeface="Calibri"/>
                <a:sym typeface="Symbol"/>
              </a:rPr>
              <a:t>rationals</a:t>
            </a:r>
            <a:r>
              <a:rPr lang="en-US" sz="2800" dirty="0">
                <a:latin typeface="Calibri"/>
                <a:ea typeface="ＭＳ Ｐゴシック" pitchFamily="-111" charset="-128"/>
                <a:cs typeface="Calibri"/>
                <a:sym typeface="Symbol"/>
              </a:rPr>
              <a:t> is rational.</a:t>
            </a:r>
            <a:endParaRPr lang="en-US" sz="2800" dirty="0">
              <a:latin typeface="Calibri"/>
              <a:cs typeface="Calibri"/>
              <a:sym typeface="Symbol" charset="0"/>
            </a:endParaRPr>
          </a:p>
          <a:p>
            <a:pPr marL="0" indent="0">
              <a:buFont typeface="Arial" charset="0"/>
              <a:buNone/>
            </a:pPr>
            <a:endParaRPr lang="en-US" dirty="0">
              <a:latin typeface="Calibri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633654" y="203635"/>
            <a:ext cx="2053146" cy="620188"/>
            <a:chOff x="624840" y="3139691"/>
            <a:chExt cx="5318760" cy="620188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0" name="Rounded Rectangle 9"/>
            <p:cNvSpPr/>
            <p:nvPr/>
          </p:nvSpPr>
          <p:spPr>
            <a:xfrm>
              <a:off x="624840" y="3311187"/>
              <a:ext cx="5318760" cy="448692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1" rtlCol="0" anchor="t" anchorCtr="0"/>
            <a:lstStyle/>
            <a:p>
              <a:pPr algn="ctr"/>
              <a:r>
                <a:rPr lang="en-US" sz="2000" dirty="0"/>
                <a:t>Real Numbers</a:t>
              </a:r>
            </a:p>
          </p:txBody>
        </p:sp>
        <p:sp>
          <p:nvSpPr>
            <p:cNvPr id="11" name="Round Same Side Corner Rectangle 10"/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Domain of Discourse</a:t>
              </a:r>
            </a:p>
          </p:txBody>
        </p:sp>
      </p:grpSp>
      <p:sp>
        <p:nvSpPr>
          <p:cNvPr id="15" name="Rectangle 14"/>
          <p:cNvSpPr>
            <a:spLocks noChangeAspect="1"/>
          </p:cNvSpPr>
          <p:nvPr/>
        </p:nvSpPr>
        <p:spPr>
          <a:xfrm>
            <a:off x="6450774" y="5838001"/>
            <a:ext cx="182880" cy="1828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0EBCE4F-F073-684A-A7EB-6E42813C1E63}"/>
              </a:ext>
            </a:extLst>
          </p:cNvPr>
          <p:cNvGrpSpPr/>
          <p:nvPr/>
        </p:nvGrpSpPr>
        <p:grpSpPr>
          <a:xfrm>
            <a:off x="937260" y="1028154"/>
            <a:ext cx="7447788" cy="699985"/>
            <a:chOff x="624840" y="3139691"/>
            <a:chExt cx="5318760" cy="699985"/>
          </a:xfrm>
          <a:solidFill>
            <a:schemeClr val="accent2">
              <a:lumMod val="20000"/>
              <a:lumOff val="80000"/>
            </a:schemeClr>
          </a:solidFill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ounded Rectangle 12">
                  <a:extLst>
                    <a:ext uri="{FF2B5EF4-FFF2-40B4-BE49-F238E27FC236}">
                      <a16:creationId xmlns:a16="http://schemas.microsoft.com/office/drawing/2014/main" id="{7004689C-3869-E54D-80AB-6D98E899E89E}"/>
                    </a:ext>
                  </a:extLst>
                </p:cNvPr>
                <p:cNvSpPr/>
                <p:nvPr/>
              </p:nvSpPr>
              <p:spPr>
                <a:xfrm>
                  <a:off x="624840" y="3311187"/>
                  <a:ext cx="5318760" cy="528489"/>
                </a:xfrm>
                <a:prstGeom prst="round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lIns="9144" tIns="91440" rIns="9144" bIns="9144" numCol="1" rtlCol="0" anchor="t" anchorCtr="0"/>
                <a:lstStyle/>
                <a:p>
                  <a:r>
                    <a:rPr lang="en-US" sz="2000" dirty="0">
                      <a:ea typeface="ＭＳ Ｐゴシック" pitchFamily="-111" charset="-128"/>
                      <a:sym typeface="Symbol"/>
                    </a:rPr>
                    <a:t>Rational(x) :=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sym typeface="Symbol"/>
                        </a:rPr>
                        <m:t>𝑎</m:t>
                      </m:r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 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sym typeface="Symbol"/>
                        </a:rPr>
                        <m:t>𝑏</m:t>
                      </m:r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Integer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𝑎</m:t>
                          </m:r>
                        </m:e>
                      </m:d>
                      <m:r>
                        <a:rPr lang="en-US" sz="2000" i="1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∧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Integer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𝑏</m:t>
                          </m:r>
                        </m:e>
                      </m:d>
                      <m:r>
                        <a:rPr lang="en-US" sz="200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∧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charset="0"/>
                              <a:ea typeface="ＭＳ Ｐゴシック" pitchFamily="-111" charset="-128"/>
                              <a:sym typeface="Symbol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charset="0"/>
                              <a:ea typeface="ＭＳ Ｐゴシック" pitchFamily="-111" charset="-128"/>
                              <a:sym typeface="Symbol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𝑎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/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𝑏</m:t>
                          </m:r>
                        </m:e>
                      </m:d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∧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𝑏</m:t>
                          </m:r>
                          <m:r>
                            <a:rPr lang="en-US" sz="2000" b="0" i="1" smtClean="0">
                              <a:latin typeface="Cambria Math" charset="0"/>
                              <a:ea typeface="ＭＳ Ｐゴシック" pitchFamily="-111" charset="-128"/>
                              <a:sym typeface="Symbol"/>
                            </a:rPr>
                            <m:t>≠0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sym typeface="Symbol"/>
                        </a:rPr>
                        <m:t>)</m:t>
                      </m:r>
                    </m:oMath>
                  </a14:m>
                  <a:endParaRPr lang="en-US" sz="2000" b="0" dirty="0">
                    <a:ea typeface="ＭＳ Ｐゴシック" pitchFamily="-111" charset="-128"/>
                    <a:sym typeface="Symbol"/>
                  </a:endParaRPr>
                </a:p>
                <a:p>
                  <a:endParaRPr lang="en-US" sz="2000" dirty="0"/>
                </a:p>
              </p:txBody>
            </p:sp>
          </mc:Choice>
          <mc:Fallback xmlns="">
            <p:sp>
              <p:nvSpPr>
                <p:cNvPr id="13" name="Rounded Rectangle 12">
                  <a:extLst>
                    <a:ext uri="{FF2B5EF4-FFF2-40B4-BE49-F238E27FC236}">
                      <a16:creationId xmlns:a16="http://schemas.microsoft.com/office/drawing/2014/main" id="{7004689C-3869-E54D-80AB-6D98E899E89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" y="3311187"/>
                  <a:ext cx="5318760" cy="528489"/>
                </a:xfrm>
                <a:prstGeom prst="roundRect">
                  <a:avLst/>
                </a:prstGeom>
                <a:blipFill>
                  <a:blip r:embed="rId3"/>
                  <a:stretch>
                    <a:fillRect l="-1356" r="-169" b="-9091"/>
                  </a:stretch>
                </a:blipFill>
                <a:ln>
                  <a:solidFill>
                    <a:schemeClr val="tx1"/>
                  </a:solidFill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Round Same Side Corner Rectangle 13">
              <a:extLst>
                <a:ext uri="{FF2B5EF4-FFF2-40B4-BE49-F238E27FC236}">
                  <a16:creationId xmlns:a16="http://schemas.microsoft.com/office/drawing/2014/main" id="{82A1FC2C-FECE-A845-BF18-25E1269A2D3D}"/>
                </a:ext>
              </a:extLst>
            </p:cNvPr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Predicate Definitions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70443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Franklin Gothic Medium" pitchFamily="34" charset="0"/>
              </a:rPr>
              <a:t>Rationality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585" y="1728139"/>
            <a:ext cx="8273336" cy="4830763"/>
          </a:xfrm>
        </p:spPr>
        <p:txBody>
          <a:bodyPr/>
          <a:lstStyle/>
          <a:p>
            <a:pPr marL="0" lvl="1" indent="0">
              <a:buNone/>
            </a:pPr>
            <a:r>
              <a:rPr 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Prove: </a:t>
            </a:r>
            <a:r>
              <a:rPr lang="ja-JP" alt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“</a:t>
            </a:r>
            <a:r>
              <a:rPr lang="en-US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The product of two </a:t>
            </a:r>
            <a:r>
              <a:rPr lang="en-US" dirty="0" err="1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rationals</a:t>
            </a:r>
            <a:r>
              <a:rPr lang="en-US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 is rational</a:t>
            </a:r>
            <a:r>
              <a:rPr 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.</a:t>
            </a:r>
            <a:r>
              <a:rPr lang="ja-JP" alt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”</a:t>
            </a:r>
            <a:endParaRPr lang="en-US" sz="2800" dirty="0">
              <a:solidFill>
                <a:srgbClr val="7030A0"/>
              </a:solidFill>
              <a:latin typeface="Franklin Gothic Medium" pitchFamily="34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r>
              <a:rPr lang="en-US" sz="1000" dirty="0">
                <a:latin typeface="Franklin Gothic Medium" pitchFamily="34" charset="0"/>
                <a:sym typeface="Symbol" charset="0"/>
              </a:rPr>
              <a:t> </a:t>
            </a:r>
            <a:endParaRPr lang="en-US" sz="1000" dirty="0">
              <a:latin typeface="Calibri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r>
              <a:rPr lang="en-US" sz="2800" b="1" dirty="0">
                <a:latin typeface="Calibri"/>
                <a:cs typeface="Calibri"/>
                <a:sym typeface="Symbol" charset="0"/>
              </a:rPr>
              <a:t>Proof:</a:t>
            </a:r>
            <a:r>
              <a:rPr lang="en-US" sz="2800" dirty="0">
                <a:latin typeface="Calibri"/>
                <a:cs typeface="Calibri"/>
                <a:sym typeface="Symbol" charset="0"/>
              </a:rPr>
              <a:t> Let x and y be arbitrary </a:t>
            </a:r>
            <a:r>
              <a:rPr lang="en-US" sz="2800" dirty="0" err="1">
                <a:latin typeface="Calibri"/>
                <a:cs typeface="Calibri"/>
                <a:sym typeface="Symbol" charset="0"/>
              </a:rPr>
              <a:t>rationals</a:t>
            </a:r>
            <a:r>
              <a:rPr lang="en-US" sz="2800" dirty="0">
                <a:latin typeface="Calibri"/>
                <a:cs typeface="Calibri"/>
                <a:sym typeface="Symbol" charset="0"/>
              </a:rPr>
              <a:t>.</a:t>
            </a:r>
          </a:p>
          <a:p>
            <a:pPr marL="0" indent="0">
              <a:buFont typeface="Arial" charset="0"/>
              <a:buNone/>
            </a:pPr>
            <a:r>
              <a:rPr lang="en-US" sz="2800" dirty="0">
                <a:latin typeface="Calibri"/>
                <a:cs typeface="Calibri"/>
                <a:sym typeface="Symbol" charset="0"/>
              </a:rPr>
              <a:t>Then, x = a/b for some integers a, b, where </a:t>
            </a:r>
            <a:r>
              <a:rPr lang="en-US" sz="2800" dirty="0">
                <a:latin typeface="Calibri"/>
                <a:ea typeface="ＭＳ Ｐゴシック" pitchFamily="-111" charset="-128"/>
                <a:cs typeface="Calibri"/>
                <a:sym typeface="Symbol"/>
              </a:rPr>
              <a:t>b0, and</a:t>
            </a:r>
            <a:br>
              <a:rPr lang="en-US" sz="2800" dirty="0">
                <a:latin typeface="Calibri"/>
                <a:ea typeface="ＭＳ Ｐゴシック" pitchFamily="-111" charset="-128"/>
                <a:cs typeface="Calibri"/>
                <a:sym typeface="Symbol"/>
              </a:rPr>
            </a:br>
            <a:r>
              <a:rPr lang="en-US" sz="2800" dirty="0">
                <a:latin typeface="Calibri"/>
                <a:ea typeface="ＭＳ Ｐゴシック" pitchFamily="-111" charset="-128"/>
                <a:cs typeface="Calibri"/>
                <a:sym typeface="Symbol"/>
              </a:rPr>
              <a:t>y = c/d for some integers </a:t>
            </a:r>
            <a:r>
              <a:rPr lang="en-US" sz="2800" dirty="0" err="1">
                <a:latin typeface="Calibri"/>
                <a:ea typeface="ＭＳ Ｐゴシック" pitchFamily="-111" charset="-128"/>
                <a:cs typeface="Calibri"/>
                <a:sym typeface="Symbol"/>
              </a:rPr>
              <a:t>c,d</a:t>
            </a:r>
            <a:r>
              <a:rPr lang="en-US" sz="2800" dirty="0">
                <a:latin typeface="Calibri"/>
                <a:ea typeface="ＭＳ Ｐゴシック" pitchFamily="-111" charset="-128"/>
                <a:cs typeface="Calibri"/>
                <a:sym typeface="Symbol"/>
              </a:rPr>
              <a:t>, where d0. </a:t>
            </a:r>
          </a:p>
          <a:p>
            <a:pPr marL="0" indent="0">
              <a:buFont typeface="Arial" charset="0"/>
              <a:buNone/>
            </a:pPr>
            <a:endParaRPr lang="en-US" sz="2800" dirty="0">
              <a:latin typeface="Calibri"/>
              <a:ea typeface="ＭＳ Ｐゴシック" pitchFamily="-111" charset="-128"/>
              <a:cs typeface="Calibri"/>
              <a:sym typeface="Symbol"/>
            </a:endParaRPr>
          </a:p>
          <a:p>
            <a:pPr marL="0" indent="0">
              <a:buFont typeface="Arial" charset="0"/>
              <a:buNone/>
            </a:pPr>
            <a:endParaRPr lang="en-US" sz="2000" dirty="0">
              <a:latin typeface="Calibri"/>
              <a:ea typeface="ＭＳ Ｐゴシック" pitchFamily="-111" charset="-128"/>
              <a:cs typeface="Calibri"/>
              <a:sym typeface="Symbol"/>
            </a:endParaRPr>
          </a:p>
          <a:p>
            <a:pPr marL="0" indent="0">
              <a:buFont typeface="Arial" charset="0"/>
              <a:buNone/>
            </a:pPr>
            <a:r>
              <a:rPr lang="en-US" sz="2800" dirty="0">
                <a:latin typeface="Calibri"/>
                <a:ea typeface="ＭＳ Ｐゴシック" pitchFamily="-111" charset="-128"/>
                <a:cs typeface="Calibri"/>
                <a:sym typeface="Symbol"/>
              </a:rPr>
              <a:t>By definition, then, </a:t>
            </a:r>
            <a:r>
              <a:rPr lang="en-US" sz="2800" dirty="0" err="1">
                <a:latin typeface="Calibri"/>
                <a:ea typeface="ＭＳ Ｐゴシック" pitchFamily="-111" charset="-128"/>
                <a:cs typeface="Calibri"/>
                <a:sym typeface="Symbol"/>
              </a:rPr>
              <a:t>xy</a:t>
            </a:r>
            <a:r>
              <a:rPr lang="en-US" sz="2800" dirty="0">
                <a:latin typeface="Calibri"/>
                <a:ea typeface="ＭＳ Ｐゴシック" pitchFamily="-111" charset="-128"/>
                <a:cs typeface="Calibri"/>
                <a:sym typeface="Symbol"/>
              </a:rPr>
              <a:t> is rational.</a:t>
            </a:r>
          </a:p>
          <a:p>
            <a:pPr marL="0" indent="0">
              <a:buFont typeface="Arial" charset="0"/>
              <a:buNone/>
            </a:pPr>
            <a:r>
              <a:rPr lang="en-US" sz="2800" dirty="0">
                <a:latin typeface="Calibri"/>
                <a:ea typeface="ＭＳ Ｐゴシック" pitchFamily="-111" charset="-128"/>
                <a:cs typeface="Calibri"/>
                <a:sym typeface="Symbol"/>
              </a:rPr>
              <a:t>Since x and y were arbitrary, we have shown that the product of any two </a:t>
            </a:r>
            <a:r>
              <a:rPr lang="en-US" sz="2800" dirty="0" err="1">
                <a:latin typeface="Calibri"/>
                <a:ea typeface="ＭＳ Ｐゴシック" pitchFamily="-111" charset="-128"/>
                <a:cs typeface="Calibri"/>
                <a:sym typeface="Symbol"/>
              </a:rPr>
              <a:t>rationals</a:t>
            </a:r>
            <a:r>
              <a:rPr lang="en-US" sz="2800" dirty="0">
                <a:latin typeface="Calibri"/>
                <a:ea typeface="ＭＳ Ｐゴシック" pitchFamily="-111" charset="-128"/>
                <a:cs typeface="Calibri"/>
                <a:sym typeface="Symbol"/>
              </a:rPr>
              <a:t> is rational.</a:t>
            </a:r>
            <a:endParaRPr lang="en-US" sz="2800" dirty="0">
              <a:latin typeface="Calibri"/>
              <a:cs typeface="Calibri"/>
              <a:sym typeface="Symbol" charset="0"/>
            </a:endParaRPr>
          </a:p>
          <a:p>
            <a:pPr marL="0" indent="0">
              <a:buFont typeface="Arial" charset="0"/>
              <a:buNone/>
            </a:pPr>
            <a:endParaRPr lang="en-US" dirty="0">
              <a:latin typeface="Calibri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633654" y="203635"/>
            <a:ext cx="2053146" cy="620188"/>
            <a:chOff x="624840" y="3139691"/>
            <a:chExt cx="5318760" cy="620188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0" name="Rounded Rectangle 9"/>
            <p:cNvSpPr/>
            <p:nvPr/>
          </p:nvSpPr>
          <p:spPr>
            <a:xfrm>
              <a:off x="624840" y="3311187"/>
              <a:ext cx="5318760" cy="448692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1" rtlCol="0" anchor="t" anchorCtr="0"/>
            <a:lstStyle/>
            <a:p>
              <a:pPr algn="ctr"/>
              <a:r>
                <a:rPr lang="en-US" sz="2000" dirty="0"/>
                <a:t>Real Numbers</a:t>
              </a:r>
            </a:p>
          </p:txBody>
        </p:sp>
        <p:sp>
          <p:nvSpPr>
            <p:cNvPr id="11" name="Round Same Side Corner Rectangle 10"/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Domain of Discourse</a:t>
              </a:r>
            </a:p>
          </p:txBody>
        </p:sp>
      </p:grpSp>
      <p:sp>
        <p:nvSpPr>
          <p:cNvPr id="15" name="Rectangle 14"/>
          <p:cNvSpPr>
            <a:spLocks noChangeAspect="1"/>
          </p:cNvSpPr>
          <p:nvPr/>
        </p:nvSpPr>
        <p:spPr>
          <a:xfrm>
            <a:off x="6450774" y="5838001"/>
            <a:ext cx="182880" cy="1828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013BFAE-C3D0-9244-A9C9-09D064F52957}"/>
              </a:ext>
            </a:extLst>
          </p:cNvPr>
          <p:cNvGrpSpPr/>
          <p:nvPr/>
        </p:nvGrpSpPr>
        <p:grpSpPr>
          <a:xfrm>
            <a:off x="937260" y="1028154"/>
            <a:ext cx="7447788" cy="699985"/>
            <a:chOff x="624840" y="3139691"/>
            <a:chExt cx="5318760" cy="699985"/>
          </a:xfrm>
          <a:solidFill>
            <a:schemeClr val="accent2">
              <a:lumMod val="20000"/>
              <a:lumOff val="80000"/>
            </a:schemeClr>
          </a:solidFill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ounded Rectangle 12">
                  <a:extLst>
                    <a:ext uri="{FF2B5EF4-FFF2-40B4-BE49-F238E27FC236}">
                      <a16:creationId xmlns:a16="http://schemas.microsoft.com/office/drawing/2014/main" id="{5F0C6381-C399-A942-A3E2-74BDB24DB982}"/>
                    </a:ext>
                  </a:extLst>
                </p:cNvPr>
                <p:cNvSpPr/>
                <p:nvPr/>
              </p:nvSpPr>
              <p:spPr>
                <a:xfrm>
                  <a:off x="624840" y="3311187"/>
                  <a:ext cx="5318760" cy="528489"/>
                </a:xfrm>
                <a:prstGeom prst="round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lIns="9144" tIns="91440" rIns="9144" bIns="9144" numCol="1" rtlCol="0" anchor="t" anchorCtr="0"/>
                <a:lstStyle/>
                <a:p>
                  <a:r>
                    <a:rPr lang="en-US" sz="2000" dirty="0">
                      <a:ea typeface="ＭＳ Ｐゴシック" pitchFamily="-111" charset="-128"/>
                      <a:sym typeface="Symbol"/>
                    </a:rPr>
                    <a:t>Rational(x) :=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sym typeface="Symbol"/>
                        </a:rPr>
                        <m:t>𝑎</m:t>
                      </m:r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 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sym typeface="Symbol"/>
                        </a:rPr>
                        <m:t>𝑏</m:t>
                      </m:r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Integer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𝑎</m:t>
                          </m:r>
                        </m:e>
                      </m:d>
                      <m:r>
                        <a:rPr lang="en-US" sz="2000" i="1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∧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Integer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𝑏</m:t>
                          </m:r>
                        </m:e>
                      </m:d>
                      <m:r>
                        <a:rPr lang="en-US" sz="200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∧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charset="0"/>
                              <a:ea typeface="ＭＳ Ｐゴシック" pitchFamily="-111" charset="-128"/>
                              <a:sym typeface="Symbol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charset="0"/>
                              <a:ea typeface="ＭＳ Ｐゴシック" pitchFamily="-111" charset="-128"/>
                              <a:sym typeface="Symbol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𝑎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/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𝑏</m:t>
                          </m:r>
                        </m:e>
                      </m:d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∧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𝑏</m:t>
                          </m:r>
                          <m:r>
                            <a:rPr lang="en-US" sz="2000" b="0" i="1" smtClean="0">
                              <a:latin typeface="Cambria Math" charset="0"/>
                              <a:ea typeface="ＭＳ Ｐゴシック" pitchFamily="-111" charset="-128"/>
                              <a:sym typeface="Symbol"/>
                            </a:rPr>
                            <m:t>≠0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sym typeface="Symbol"/>
                        </a:rPr>
                        <m:t>)</m:t>
                      </m:r>
                    </m:oMath>
                  </a14:m>
                  <a:endParaRPr lang="en-US" sz="2000" b="0" dirty="0">
                    <a:ea typeface="ＭＳ Ｐゴシック" pitchFamily="-111" charset="-128"/>
                    <a:sym typeface="Symbol"/>
                  </a:endParaRPr>
                </a:p>
                <a:p>
                  <a:endParaRPr lang="en-US" sz="2000" dirty="0"/>
                </a:p>
              </p:txBody>
            </p:sp>
          </mc:Choice>
          <mc:Fallback xmlns="">
            <p:sp>
              <p:nvSpPr>
                <p:cNvPr id="13" name="Rounded Rectangle 12">
                  <a:extLst>
                    <a:ext uri="{FF2B5EF4-FFF2-40B4-BE49-F238E27FC236}">
                      <a16:creationId xmlns:a16="http://schemas.microsoft.com/office/drawing/2014/main" id="{5F0C6381-C399-A942-A3E2-74BDB24DB98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" y="3311187"/>
                  <a:ext cx="5318760" cy="528489"/>
                </a:xfrm>
                <a:prstGeom prst="roundRect">
                  <a:avLst/>
                </a:prstGeom>
                <a:blipFill>
                  <a:blip r:embed="rId3"/>
                  <a:stretch>
                    <a:fillRect l="-1356" r="-169" b="-9091"/>
                  </a:stretch>
                </a:blipFill>
                <a:ln>
                  <a:solidFill>
                    <a:schemeClr val="tx1"/>
                  </a:solidFill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Round Same Side Corner Rectangle 13">
              <a:extLst>
                <a:ext uri="{FF2B5EF4-FFF2-40B4-BE49-F238E27FC236}">
                  <a16:creationId xmlns:a16="http://schemas.microsoft.com/office/drawing/2014/main" id="{147DEEE7-1041-234C-93C5-8C7792CFE2F0}"/>
                </a:ext>
              </a:extLst>
            </p:cNvPr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Predicate Definitions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338696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Franklin Gothic Medium" pitchFamily="34" charset="0"/>
              </a:rPr>
              <a:t>Rationality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585" y="1728139"/>
            <a:ext cx="8273336" cy="4830763"/>
          </a:xfrm>
        </p:spPr>
        <p:txBody>
          <a:bodyPr/>
          <a:lstStyle/>
          <a:p>
            <a:pPr marL="0" lvl="1" indent="0">
              <a:buNone/>
            </a:pPr>
            <a:r>
              <a:rPr 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Prove: </a:t>
            </a:r>
            <a:r>
              <a:rPr lang="ja-JP" alt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“</a:t>
            </a:r>
            <a:r>
              <a:rPr lang="en-US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The product of two </a:t>
            </a:r>
            <a:r>
              <a:rPr lang="en-US" dirty="0" err="1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rationals</a:t>
            </a:r>
            <a:r>
              <a:rPr lang="en-US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 is rational</a:t>
            </a:r>
            <a:r>
              <a:rPr 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.</a:t>
            </a:r>
            <a:r>
              <a:rPr lang="ja-JP" alt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”</a:t>
            </a:r>
            <a:endParaRPr lang="en-US" sz="2800" dirty="0">
              <a:solidFill>
                <a:srgbClr val="7030A0"/>
              </a:solidFill>
              <a:latin typeface="Franklin Gothic Medium" pitchFamily="34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r>
              <a:rPr lang="en-US" sz="1000" dirty="0">
                <a:latin typeface="Franklin Gothic Medium" pitchFamily="34" charset="0"/>
                <a:sym typeface="Symbol" charset="0"/>
              </a:rPr>
              <a:t> </a:t>
            </a:r>
            <a:endParaRPr lang="en-US" sz="1000" dirty="0">
              <a:latin typeface="Calibri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r>
              <a:rPr lang="en-US" sz="2800" b="1" dirty="0">
                <a:latin typeface="Calibri"/>
                <a:cs typeface="Calibri"/>
                <a:sym typeface="Symbol" charset="0"/>
              </a:rPr>
              <a:t>Proof:</a:t>
            </a:r>
            <a:r>
              <a:rPr lang="en-US" sz="2800" dirty="0">
                <a:latin typeface="Calibri"/>
                <a:cs typeface="Calibri"/>
                <a:sym typeface="Symbol" charset="0"/>
              </a:rPr>
              <a:t> Let x and y be arbitrary </a:t>
            </a:r>
            <a:r>
              <a:rPr lang="en-US" sz="2800" dirty="0" err="1">
                <a:latin typeface="Calibri"/>
                <a:cs typeface="Calibri"/>
                <a:sym typeface="Symbol" charset="0"/>
              </a:rPr>
              <a:t>rationals</a:t>
            </a:r>
            <a:r>
              <a:rPr lang="en-US" sz="2800" dirty="0">
                <a:latin typeface="Calibri"/>
                <a:cs typeface="Calibri"/>
                <a:sym typeface="Symbol" charset="0"/>
              </a:rPr>
              <a:t>.</a:t>
            </a:r>
          </a:p>
          <a:p>
            <a:pPr marL="0" indent="0">
              <a:buFont typeface="Arial" charset="0"/>
              <a:buNone/>
            </a:pPr>
            <a:r>
              <a:rPr lang="en-US" sz="2800" dirty="0">
                <a:latin typeface="Calibri"/>
                <a:cs typeface="Calibri"/>
                <a:sym typeface="Symbol" charset="0"/>
              </a:rPr>
              <a:t>Then, x = a/b for some integers a, b, where </a:t>
            </a:r>
            <a:r>
              <a:rPr lang="en-US" sz="2800" dirty="0">
                <a:latin typeface="Calibri"/>
                <a:ea typeface="ＭＳ Ｐゴシック" pitchFamily="-111" charset="-128"/>
                <a:cs typeface="Calibri"/>
                <a:sym typeface="Symbol"/>
              </a:rPr>
              <a:t>b0, and</a:t>
            </a:r>
            <a:br>
              <a:rPr lang="en-US" sz="2800" dirty="0">
                <a:latin typeface="Calibri"/>
                <a:ea typeface="ＭＳ Ｐゴシック" pitchFamily="-111" charset="-128"/>
                <a:cs typeface="Calibri"/>
                <a:sym typeface="Symbol"/>
              </a:rPr>
            </a:br>
            <a:r>
              <a:rPr lang="en-US" sz="2800" dirty="0">
                <a:latin typeface="Calibri"/>
                <a:ea typeface="ＭＳ Ｐゴシック" pitchFamily="-111" charset="-128"/>
                <a:cs typeface="Calibri"/>
                <a:sym typeface="Symbol"/>
              </a:rPr>
              <a:t>y = c/d for some integers </a:t>
            </a:r>
            <a:r>
              <a:rPr lang="en-US" sz="2800" dirty="0" err="1">
                <a:latin typeface="Calibri"/>
                <a:ea typeface="ＭＳ Ｐゴシック" pitchFamily="-111" charset="-128"/>
                <a:cs typeface="Calibri"/>
                <a:sym typeface="Symbol"/>
              </a:rPr>
              <a:t>c,d</a:t>
            </a:r>
            <a:r>
              <a:rPr lang="en-US" sz="2800" dirty="0">
                <a:latin typeface="Calibri"/>
                <a:ea typeface="ＭＳ Ｐゴシック" pitchFamily="-111" charset="-128"/>
                <a:cs typeface="Calibri"/>
                <a:sym typeface="Symbol"/>
              </a:rPr>
              <a:t>, where d0. </a:t>
            </a:r>
          </a:p>
          <a:p>
            <a:pPr marL="0" indent="0">
              <a:buFont typeface="Arial" charset="0"/>
              <a:buNone/>
            </a:pPr>
            <a:r>
              <a:rPr lang="en-US" sz="2800" dirty="0">
                <a:latin typeface="Calibri"/>
                <a:ea typeface="ＭＳ Ｐゴシック" pitchFamily="-111" charset="-128"/>
                <a:cs typeface="Calibri"/>
                <a:sym typeface="Symbol"/>
              </a:rPr>
              <a:t>Multiplying, we get that </a:t>
            </a:r>
            <a:r>
              <a:rPr lang="en-US" sz="2800" dirty="0" err="1">
                <a:latin typeface="Calibri"/>
                <a:ea typeface="ＭＳ Ｐゴシック" pitchFamily="-111" charset="-128"/>
                <a:cs typeface="Calibri"/>
                <a:sym typeface="Symbol"/>
              </a:rPr>
              <a:t>xy</a:t>
            </a:r>
            <a:r>
              <a:rPr lang="en-US" sz="2800" dirty="0">
                <a:latin typeface="Calibri"/>
                <a:ea typeface="ＭＳ Ｐゴシック" pitchFamily="-111" charset="-128"/>
                <a:cs typeface="Calibri"/>
                <a:sym typeface="Symbol"/>
              </a:rPr>
              <a:t> = (a/b)(c/d) = (ac)/(bd). Since b and d are both non-zero, so is bd. Furthermore, ac and </a:t>
            </a:r>
            <a:r>
              <a:rPr lang="en-US" sz="2800" dirty="0" err="1">
                <a:latin typeface="Calibri"/>
                <a:ea typeface="ＭＳ Ｐゴシック" pitchFamily="-111" charset="-128"/>
                <a:cs typeface="Calibri"/>
                <a:sym typeface="Symbol"/>
              </a:rPr>
              <a:t>bd</a:t>
            </a:r>
            <a:r>
              <a:rPr lang="en-US" sz="2800" dirty="0">
                <a:latin typeface="Calibri"/>
                <a:ea typeface="ＭＳ Ｐゴシック" pitchFamily="-111" charset="-128"/>
                <a:cs typeface="Calibri"/>
                <a:sym typeface="Symbol"/>
              </a:rPr>
              <a:t> are integers. By definition, then, </a:t>
            </a:r>
            <a:r>
              <a:rPr lang="en-US" sz="2800" dirty="0" err="1">
                <a:latin typeface="Calibri"/>
                <a:ea typeface="ＭＳ Ｐゴシック" pitchFamily="-111" charset="-128"/>
                <a:cs typeface="Calibri"/>
                <a:sym typeface="Symbol"/>
              </a:rPr>
              <a:t>xy</a:t>
            </a:r>
            <a:r>
              <a:rPr lang="en-US" sz="2800" dirty="0">
                <a:latin typeface="Calibri"/>
                <a:ea typeface="ＭＳ Ｐゴシック" pitchFamily="-111" charset="-128"/>
                <a:cs typeface="Calibri"/>
                <a:sym typeface="Symbol"/>
              </a:rPr>
              <a:t> is rational.</a:t>
            </a:r>
          </a:p>
          <a:p>
            <a:pPr marL="0" indent="0">
              <a:buFont typeface="Arial" charset="0"/>
              <a:buNone/>
            </a:pPr>
            <a:r>
              <a:rPr lang="en-US" sz="2800" dirty="0">
                <a:latin typeface="Calibri"/>
                <a:ea typeface="ＭＳ Ｐゴシック" pitchFamily="-111" charset="-128"/>
                <a:cs typeface="Calibri"/>
                <a:sym typeface="Symbol"/>
              </a:rPr>
              <a:t>Since x and y were arbitrary, we have shown that the product of any two </a:t>
            </a:r>
            <a:r>
              <a:rPr lang="en-US" sz="2800" dirty="0" err="1">
                <a:latin typeface="Calibri"/>
                <a:ea typeface="ＭＳ Ｐゴシック" pitchFamily="-111" charset="-128"/>
                <a:cs typeface="Calibri"/>
                <a:sym typeface="Symbol"/>
              </a:rPr>
              <a:t>rationals</a:t>
            </a:r>
            <a:r>
              <a:rPr lang="en-US" sz="2800" dirty="0">
                <a:latin typeface="Calibri"/>
                <a:ea typeface="ＭＳ Ｐゴシック" pitchFamily="-111" charset="-128"/>
                <a:cs typeface="Calibri"/>
                <a:sym typeface="Symbol"/>
              </a:rPr>
              <a:t> is rational.</a:t>
            </a:r>
            <a:endParaRPr lang="en-US" sz="2800" dirty="0">
              <a:latin typeface="Calibri"/>
              <a:cs typeface="Calibri"/>
              <a:sym typeface="Symbol" charset="0"/>
            </a:endParaRPr>
          </a:p>
          <a:p>
            <a:pPr marL="0" indent="0">
              <a:buFont typeface="Arial" charset="0"/>
              <a:buNone/>
            </a:pPr>
            <a:endParaRPr lang="en-US" dirty="0">
              <a:latin typeface="Calibri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633654" y="203635"/>
            <a:ext cx="2053146" cy="620188"/>
            <a:chOff x="624840" y="3139691"/>
            <a:chExt cx="5318760" cy="620188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0" name="Rounded Rectangle 9"/>
            <p:cNvSpPr/>
            <p:nvPr/>
          </p:nvSpPr>
          <p:spPr>
            <a:xfrm>
              <a:off x="624840" y="3311187"/>
              <a:ext cx="5318760" cy="448692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1" rtlCol="0" anchor="t" anchorCtr="0"/>
            <a:lstStyle/>
            <a:p>
              <a:pPr algn="ctr"/>
              <a:r>
                <a:rPr lang="en-US" sz="2000" dirty="0"/>
                <a:t>Real Numbers</a:t>
              </a:r>
            </a:p>
          </p:txBody>
        </p:sp>
        <p:sp>
          <p:nvSpPr>
            <p:cNvPr id="11" name="Round Same Side Corner Rectangle 10"/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Domain of Discourse</a:t>
              </a:r>
            </a:p>
          </p:txBody>
        </p:sp>
      </p:grpSp>
      <p:sp>
        <p:nvSpPr>
          <p:cNvPr id="15" name="Rectangle 14"/>
          <p:cNvSpPr>
            <a:spLocks noChangeAspect="1"/>
          </p:cNvSpPr>
          <p:nvPr/>
        </p:nvSpPr>
        <p:spPr>
          <a:xfrm>
            <a:off x="6450774" y="5838001"/>
            <a:ext cx="182880" cy="1828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F8FA373-F07D-2E41-A290-3E37F93569A6}"/>
              </a:ext>
            </a:extLst>
          </p:cNvPr>
          <p:cNvGrpSpPr/>
          <p:nvPr/>
        </p:nvGrpSpPr>
        <p:grpSpPr>
          <a:xfrm>
            <a:off x="937260" y="1028154"/>
            <a:ext cx="7447788" cy="699985"/>
            <a:chOff x="624840" y="3139691"/>
            <a:chExt cx="5318760" cy="699985"/>
          </a:xfrm>
          <a:solidFill>
            <a:schemeClr val="accent2">
              <a:lumMod val="20000"/>
              <a:lumOff val="80000"/>
            </a:schemeClr>
          </a:solidFill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ounded Rectangle 12">
                  <a:extLst>
                    <a:ext uri="{FF2B5EF4-FFF2-40B4-BE49-F238E27FC236}">
                      <a16:creationId xmlns:a16="http://schemas.microsoft.com/office/drawing/2014/main" id="{D7C87470-8860-0F4E-8300-3713BB111A63}"/>
                    </a:ext>
                  </a:extLst>
                </p:cNvPr>
                <p:cNvSpPr/>
                <p:nvPr/>
              </p:nvSpPr>
              <p:spPr>
                <a:xfrm>
                  <a:off x="624840" y="3311187"/>
                  <a:ext cx="5318760" cy="528489"/>
                </a:xfrm>
                <a:prstGeom prst="round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lIns="9144" tIns="91440" rIns="9144" bIns="9144" numCol="1" rtlCol="0" anchor="t" anchorCtr="0"/>
                <a:lstStyle/>
                <a:p>
                  <a:r>
                    <a:rPr lang="en-US" sz="2000" dirty="0">
                      <a:ea typeface="ＭＳ Ｐゴシック" pitchFamily="-111" charset="-128"/>
                      <a:sym typeface="Symbol"/>
                    </a:rPr>
                    <a:t>Rational(x) :=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sym typeface="Symbol"/>
                        </a:rPr>
                        <m:t>𝑎</m:t>
                      </m:r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 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sym typeface="Symbol"/>
                        </a:rPr>
                        <m:t>𝑏</m:t>
                      </m:r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Integer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𝑎</m:t>
                          </m:r>
                        </m:e>
                      </m:d>
                      <m:r>
                        <a:rPr lang="en-US" sz="2000" i="1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∧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Integer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𝑏</m:t>
                          </m:r>
                        </m:e>
                      </m:d>
                      <m:r>
                        <a:rPr lang="en-US" sz="200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∧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charset="0"/>
                              <a:ea typeface="ＭＳ Ｐゴシック" pitchFamily="-111" charset="-128"/>
                              <a:sym typeface="Symbol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charset="0"/>
                              <a:ea typeface="ＭＳ Ｐゴシック" pitchFamily="-111" charset="-128"/>
                              <a:sym typeface="Symbol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𝑎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/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𝑏</m:t>
                          </m:r>
                        </m:e>
                      </m:d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∧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𝑏</m:t>
                          </m:r>
                          <m:r>
                            <a:rPr lang="en-US" sz="2000" b="0" i="1" smtClean="0">
                              <a:latin typeface="Cambria Math" charset="0"/>
                              <a:ea typeface="ＭＳ Ｐゴシック" pitchFamily="-111" charset="-128"/>
                              <a:sym typeface="Symbol"/>
                            </a:rPr>
                            <m:t>≠0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sym typeface="Symbol"/>
                        </a:rPr>
                        <m:t>)</m:t>
                      </m:r>
                    </m:oMath>
                  </a14:m>
                  <a:endParaRPr lang="en-US" sz="2000" b="0" dirty="0">
                    <a:ea typeface="ＭＳ Ｐゴシック" pitchFamily="-111" charset="-128"/>
                    <a:sym typeface="Symbol"/>
                  </a:endParaRPr>
                </a:p>
                <a:p>
                  <a:endParaRPr lang="en-US" sz="2000" dirty="0"/>
                </a:p>
              </p:txBody>
            </p:sp>
          </mc:Choice>
          <mc:Fallback xmlns="">
            <p:sp>
              <p:nvSpPr>
                <p:cNvPr id="13" name="Rounded Rectangle 12">
                  <a:extLst>
                    <a:ext uri="{FF2B5EF4-FFF2-40B4-BE49-F238E27FC236}">
                      <a16:creationId xmlns:a16="http://schemas.microsoft.com/office/drawing/2014/main" id="{D7C87470-8860-0F4E-8300-3713BB111A6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" y="3311187"/>
                  <a:ext cx="5318760" cy="528489"/>
                </a:xfrm>
                <a:prstGeom prst="roundRect">
                  <a:avLst/>
                </a:prstGeom>
                <a:blipFill>
                  <a:blip r:embed="rId3"/>
                  <a:stretch>
                    <a:fillRect l="-1356" r="-169" b="-9091"/>
                  </a:stretch>
                </a:blipFill>
                <a:ln>
                  <a:solidFill>
                    <a:schemeClr val="tx1"/>
                  </a:solidFill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Round Same Side Corner Rectangle 13">
              <a:extLst>
                <a:ext uri="{FF2B5EF4-FFF2-40B4-BE49-F238E27FC236}">
                  <a16:creationId xmlns:a16="http://schemas.microsoft.com/office/drawing/2014/main" id="{D03BA91D-7905-D34A-9C11-B3B0F79FEA59}"/>
                </a:ext>
              </a:extLst>
            </p:cNvPr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Predicate Definitions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92040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Franklin Gothic Medium" pitchFamily="34" charset="0"/>
              </a:rPr>
              <a:t>Rationality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585" y="1728139"/>
            <a:ext cx="8229600" cy="4830763"/>
          </a:xfrm>
        </p:spPr>
        <p:txBody>
          <a:bodyPr/>
          <a:lstStyle/>
          <a:p>
            <a:pPr marL="0" lvl="1" indent="0">
              <a:buNone/>
            </a:pPr>
            <a:r>
              <a:rPr 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Prove: </a:t>
            </a:r>
            <a:r>
              <a:rPr lang="ja-JP" altLang="en-US" sz="240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“</a:t>
            </a:r>
            <a:r>
              <a:rPr lang="en-US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The product of two </a:t>
            </a:r>
            <a:r>
              <a:rPr lang="en-US" dirty="0" err="1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rationals</a:t>
            </a:r>
            <a:r>
              <a:rPr lang="en-US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 is rational</a:t>
            </a:r>
            <a:r>
              <a:rPr lang="en-US" sz="24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.</a:t>
            </a:r>
            <a:r>
              <a:rPr lang="ja-JP" altLang="en-US" sz="240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”</a:t>
            </a:r>
            <a:endParaRPr lang="en-US" sz="2800" dirty="0">
              <a:solidFill>
                <a:srgbClr val="7030A0"/>
              </a:solidFill>
              <a:latin typeface="Franklin Gothic Medium" pitchFamily="34" charset="0"/>
              <a:sym typeface="Symbol" charset="0"/>
            </a:endParaRPr>
          </a:p>
          <a:p>
            <a:pPr marL="0" lvl="1" indent="0">
              <a:buNone/>
            </a:pPr>
            <a:r>
              <a:rPr 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	</a:t>
            </a:r>
            <a:r>
              <a:rPr lang="en-US" sz="2800" dirty="0">
                <a:solidFill>
                  <a:srgbClr val="0070C0"/>
                </a:solidFill>
                <a:latin typeface="Franklin Gothic Medium" pitchFamily="34" charset="0"/>
                <a:sym typeface="Symbol" charset="0"/>
              </a:rPr>
              <a:t>OR</a:t>
            </a:r>
            <a:r>
              <a:rPr 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 </a:t>
            </a:r>
            <a:r>
              <a:rPr lang="ja-JP" altLang="en-US" sz="280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“</a:t>
            </a:r>
            <a:r>
              <a:rPr lang="en-US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If x and y are rational, then </a:t>
            </a:r>
            <a:r>
              <a:rPr lang="en-US" dirty="0" err="1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xy</a:t>
            </a:r>
            <a:r>
              <a:rPr lang="en-US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 is rational</a:t>
            </a:r>
            <a:r>
              <a:rPr 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.</a:t>
            </a:r>
            <a:r>
              <a:rPr lang="ja-JP" altLang="en-US" sz="280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”</a:t>
            </a:r>
            <a:endParaRPr lang="en-US" altLang="ja-JP" sz="2800" dirty="0">
              <a:solidFill>
                <a:srgbClr val="7030A0"/>
              </a:solidFill>
              <a:latin typeface="Franklin Gothic Medium" pitchFamily="34" charset="0"/>
              <a:sym typeface="Symbol" charset="0"/>
            </a:endParaRPr>
          </a:p>
          <a:p>
            <a:pPr marL="0" lvl="1" indent="0">
              <a:buNone/>
            </a:pPr>
            <a:endParaRPr lang="en-US" dirty="0">
              <a:solidFill>
                <a:srgbClr val="7030A0"/>
              </a:solidFill>
              <a:latin typeface="Franklin Gothic Medium" pitchFamily="34" charset="0"/>
              <a:sym typeface="Symbol" charset="0"/>
            </a:endParaRPr>
          </a:p>
          <a:p>
            <a:pPr marL="0" lvl="1" indent="0">
              <a:buNone/>
            </a:pPr>
            <a:r>
              <a:rPr lang="en-US" sz="2800" dirty="0">
                <a:latin typeface="Franklin Gothic Medium" pitchFamily="34" charset="0"/>
                <a:sym typeface="Symbol" charset="0"/>
              </a:rPr>
              <a:t>Recall that unquantified variables (not constants) are implicitly for-all quantified.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633654" y="203635"/>
            <a:ext cx="2053146" cy="620188"/>
            <a:chOff x="624840" y="3139691"/>
            <a:chExt cx="5318760" cy="620188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0" name="Rounded Rectangle 9"/>
            <p:cNvSpPr/>
            <p:nvPr/>
          </p:nvSpPr>
          <p:spPr>
            <a:xfrm>
              <a:off x="624840" y="3311187"/>
              <a:ext cx="5318760" cy="448692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1" rtlCol="0" anchor="t" anchorCtr="0"/>
            <a:lstStyle/>
            <a:p>
              <a:pPr algn="ctr"/>
              <a:r>
                <a:rPr lang="en-US" sz="2000" dirty="0"/>
                <a:t>Real Numbers</a:t>
              </a:r>
            </a:p>
          </p:txBody>
        </p:sp>
        <p:sp>
          <p:nvSpPr>
            <p:cNvPr id="11" name="Round Same Side Corner Rectangle 10"/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Domain of Discourse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20D7754-48D0-DD43-B48D-F265A02E629B}"/>
              </a:ext>
            </a:extLst>
          </p:cNvPr>
          <p:cNvGrpSpPr/>
          <p:nvPr/>
        </p:nvGrpSpPr>
        <p:grpSpPr>
          <a:xfrm>
            <a:off x="937260" y="1028154"/>
            <a:ext cx="7447788" cy="699985"/>
            <a:chOff x="624840" y="3139691"/>
            <a:chExt cx="5318760" cy="699985"/>
          </a:xfrm>
          <a:solidFill>
            <a:schemeClr val="accent2">
              <a:lumMod val="20000"/>
              <a:lumOff val="80000"/>
            </a:schemeClr>
          </a:solidFill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ounded Rectangle 15">
                  <a:extLst>
                    <a:ext uri="{FF2B5EF4-FFF2-40B4-BE49-F238E27FC236}">
                      <a16:creationId xmlns:a16="http://schemas.microsoft.com/office/drawing/2014/main" id="{9E831B73-D91A-A94A-8CAE-F4D4B2ACCE64}"/>
                    </a:ext>
                  </a:extLst>
                </p:cNvPr>
                <p:cNvSpPr/>
                <p:nvPr/>
              </p:nvSpPr>
              <p:spPr>
                <a:xfrm>
                  <a:off x="624840" y="3311187"/>
                  <a:ext cx="5318760" cy="528489"/>
                </a:xfrm>
                <a:prstGeom prst="round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lIns="9144" tIns="91440" rIns="9144" bIns="9144" numCol="1" rtlCol="0" anchor="t" anchorCtr="0"/>
                <a:lstStyle/>
                <a:p>
                  <a:r>
                    <a:rPr lang="en-US" sz="2000" dirty="0">
                      <a:ea typeface="ＭＳ Ｐゴシック" pitchFamily="-111" charset="-128"/>
                      <a:sym typeface="Symbol"/>
                    </a:rPr>
                    <a:t>Rational(x) :=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sym typeface="Symbol"/>
                        </a:rPr>
                        <m:t>𝑎</m:t>
                      </m:r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 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sym typeface="Symbol"/>
                        </a:rPr>
                        <m:t>𝑏</m:t>
                      </m:r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Integer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𝑎</m:t>
                          </m:r>
                        </m:e>
                      </m:d>
                      <m:r>
                        <a:rPr lang="en-US" sz="2000" i="1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∧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Integer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𝑏</m:t>
                          </m:r>
                        </m:e>
                      </m:d>
                      <m:r>
                        <a:rPr lang="en-US" sz="200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∧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charset="0"/>
                              <a:ea typeface="ＭＳ Ｐゴシック" pitchFamily="-111" charset="-128"/>
                              <a:sym typeface="Symbol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charset="0"/>
                              <a:ea typeface="ＭＳ Ｐゴシック" pitchFamily="-111" charset="-128"/>
                              <a:sym typeface="Symbol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𝑎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/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𝑏</m:t>
                          </m:r>
                        </m:e>
                      </m:d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∧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𝑏</m:t>
                          </m:r>
                          <m:r>
                            <a:rPr lang="en-US" sz="2000" b="0" i="1" smtClean="0">
                              <a:latin typeface="Cambria Math" charset="0"/>
                              <a:ea typeface="ＭＳ Ｐゴシック" pitchFamily="-111" charset="-128"/>
                              <a:sym typeface="Symbol"/>
                            </a:rPr>
                            <m:t>≠0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sym typeface="Symbol"/>
                        </a:rPr>
                        <m:t>)</m:t>
                      </m:r>
                    </m:oMath>
                  </a14:m>
                  <a:endParaRPr lang="en-US" sz="2000" b="0" dirty="0">
                    <a:ea typeface="ＭＳ Ｐゴシック" pitchFamily="-111" charset="-128"/>
                    <a:sym typeface="Symbol"/>
                  </a:endParaRPr>
                </a:p>
                <a:p>
                  <a:endParaRPr lang="en-US" sz="2000" dirty="0"/>
                </a:p>
              </p:txBody>
            </p:sp>
          </mc:Choice>
          <mc:Fallback xmlns="">
            <p:sp>
              <p:nvSpPr>
                <p:cNvPr id="16" name="Rounded Rectangle 15">
                  <a:extLst>
                    <a:ext uri="{FF2B5EF4-FFF2-40B4-BE49-F238E27FC236}">
                      <a16:creationId xmlns:a16="http://schemas.microsoft.com/office/drawing/2014/main" id="{9E831B73-D91A-A94A-8CAE-F4D4B2ACCE6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" y="3311187"/>
                  <a:ext cx="5318760" cy="528489"/>
                </a:xfrm>
                <a:prstGeom prst="roundRect">
                  <a:avLst/>
                </a:prstGeom>
                <a:blipFill>
                  <a:blip r:embed="rId3"/>
                  <a:stretch>
                    <a:fillRect l="-1356" r="-169" b="-9091"/>
                  </a:stretch>
                </a:blipFill>
                <a:ln>
                  <a:solidFill>
                    <a:schemeClr val="tx1"/>
                  </a:solidFill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Round Same Side Corner Rectangle 16">
              <a:extLst>
                <a:ext uri="{FF2B5EF4-FFF2-40B4-BE49-F238E27FC236}">
                  <a16:creationId xmlns:a16="http://schemas.microsoft.com/office/drawing/2014/main" id="{0A261B71-E3F2-6147-88B1-5A81B3379C29}"/>
                </a:ext>
              </a:extLst>
            </p:cNvPr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Predicate Definitions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78527C1-AFFC-AE43-A431-C8CE23ABBE52}"/>
              </a:ext>
            </a:extLst>
          </p:cNvPr>
          <p:cNvSpPr txBox="1"/>
          <p:nvPr/>
        </p:nvSpPr>
        <p:spPr>
          <a:xfrm>
            <a:off x="1488971" y="4899029"/>
            <a:ext cx="63443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x y ((Rational(x) </a:t>
            </a:r>
            <a:r>
              <a:rPr lang="en-US" sz="2400" dirty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  <a:sym typeface="Symbol" charset="0"/>
              </a:rPr>
              <a:t>∧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 Rational(y))  Rational(</a:t>
            </a:r>
            <a:r>
              <a:rPr lang="en-US" sz="2400" dirty="0" err="1">
                <a:solidFill>
                  <a:srgbClr val="C00000"/>
                </a:solidFill>
                <a:cs typeface="Arial" pitchFamily="34" charset="0"/>
                <a:sym typeface="Symbol" charset="0"/>
              </a:rPr>
              <a:t>xy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)</a:t>
            </a:r>
            <a:r>
              <a:rPr lang="en-US" sz="2400" dirty="0">
                <a:solidFill>
                  <a:srgbClr val="C00000"/>
                </a:solidFill>
                <a:latin typeface="Franklin Gothic Medium"/>
                <a:cs typeface="Arial" pitchFamily="34" charset="0"/>
                <a:sym typeface="Symbol" charset="0"/>
              </a:rPr>
              <a:t>)</a:t>
            </a:r>
            <a:endParaRPr lang="en-US" sz="2400" dirty="0">
              <a:solidFill>
                <a:srgbClr val="C00000"/>
              </a:solidFill>
              <a:latin typeface="Franklin Gothic Medium"/>
              <a:cs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236494798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Franklin Gothic Medium" pitchFamily="34" charset="0"/>
              </a:rPr>
              <a:t>Rationality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585" y="1728139"/>
            <a:ext cx="8273336" cy="4830763"/>
          </a:xfrm>
          <a:ln>
            <a:solidFill>
              <a:srgbClr val="00B0F0"/>
            </a:solidFill>
          </a:ln>
        </p:spPr>
        <p:txBody>
          <a:bodyPr/>
          <a:lstStyle/>
          <a:p>
            <a:pPr marL="0" lvl="1" indent="0">
              <a:buNone/>
            </a:pPr>
            <a:r>
              <a:rPr 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Prove: </a:t>
            </a:r>
            <a:r>
              <a:rPr lang="ja-JP" altLang="en-US" sz="280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“</a:t>
            </a:r>
            <a:r>
              <a:rPr lang="en-US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If x and y are rational, then </a:t>
            </a:r>
            <a:r>
              <a:rPr lang="en-US" dirty="0" err="1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xy</a:t>
            </a:r>
            <a:r>
              <a:rPr lang="en-US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 is rational</a:t>
            </a:r>
            <a:r>
              <a:rPr lang="en-US" sz="24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.</a:t>
            </a:r>
            <a:r>
              <a:rPr lang="ja-JP" altLang="en-US" sz="280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”</a:t>
            </a:r>
            <a:endParaRPr lang="en-US" sz="2800" dirty="0">
              <a:solidFill>
                <a:srgbClr val="7030A0"/>
              </a:solidFill>
              <a:latin typeface="Franklin Gothic Medium" pitchFamily="34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r>
              <a:rPr lang="en-US" sz="1000" dirty="0">
                <a:latin typeface="Franklin Gothic Medium" pitchFamily="34" charset="0"/>
                <a:sym typeface="Symbol" charset="0"/>
              </a:rPr>
              <a:t> </a:t>
            </a:r>
            <a:endParaRPr lang="en-US" sz="1000" dirty="0">
              <a:latin typeface="Calibri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r>
              <a:rPr lang="en-US" sz="2800" b="1" dirty="0">
                <a:latin typeface="Calibri"/>
                <a:cs typeface="Calibri"/>
                <a:sym typeface="Symbol" charset="0"/>
              </a:rPr>
              <a:t>Proof:</a:t>
            </a:r>
            <a:r>
              <a:rPr lang="en-US" sz="2800" dirty="0">
                <a:latin typeface="Calibri"/>
                <a:cs typeface="Calibri"/>
                <a:sym typeface="Symbol" charset="0"/>
              </a:rPr>
              <a:t> Let x and y be arbitrary </a:t>
            </a:r>
            <a:r>
              <a:rPr lang="en-US" sz="2800" dirty="0" err="1">
                <a:latin typeface="Calibri"/>
                <a:cs typeface="Calibri"/>
                <a:sym typeface="Symbol" charset="0"/>
              </a:rPr>
              <a:t>rationals</a:t>
            </a:r>
            <a:r>
              <a:rPr lang="en-US" sz="2800" dirty="0">
                <a:latin typeface="Calibri"/>
                <a:cs typeface="Calibri"/>
                <a:sym typeface="Symbol" charset="0"/>
              </a:rPr>
              <a:t>.</a:t>
            </a:r>
            <a:br>
              <a:rPr lang="en-US" sz="2800" dirty="0">
                <a:latin typeface="Calibri"/>
                <a:cs typeface="Calibri"/>
                <a:sym typeface="Symbol" charset="0"/>
              </a:rPr>
            </a:br>
            <a:r>
              <a:rPr lang="en-US" sz="2800" dirty="0">
                <a:solidFill>
                  <a:srgbClr val="0070C0"/>
                </a:solidFill>
                <a:latin typeface="Calibri"/>
                <a:cs typeface="Calibri"/>
                <a:sym typeface="Symbol" charset="0"/>
              </a:rPr>
              <a:t>Suppose x and y are rational.</a:t>
            </a:r>
          </a:p>
          <a:p>
            <a:pPr marL="0" indent="0">
              <a:buFont typeface="Arial" charset="0"/>
              <a:buNone/>
            </a:pPr>
            <a:r>
              <a:rPr lang="en-US" sz="2800" dirty="0">
                <a:latin typeface="Calibri"/>
                <a:cs typeface="Calibri"/>
                <a:sym typeface="Symbol" charset="0"/>
              </a:rPr>
              <a:t>Then, x = a/b for some integers a, b, where </a:t>
            </a:r>
            <a:r>
              <a:rPr lang="en-US" sz="2800" dirty="0">
                <a:latin typeface="Calibri"/>
                <a:ea typeface="ＭＳ Ｐゴシック" pitchFamily="-111" charset="-128"/>
                <a:cs typeface="Calibri"/>
                <a:sym typeface="Symbol"/>
              </a:rPr>
              <a:t>b0, and</a:t>
            </a:r>
            <a:br>
              <a:rPr lang="en-US" sz="2800" dirty="0">
                <a:latin typeface="Calibri"/>
                <a:ea typeface="ＭＳ Ｐゴシック" pitchFamily="-111" charset="-128"/>
                <a:cs typeface="Calibri"/>
                <a:sym typeface="Symbol"/>
              </a:rPr>
            </a:br>
            <a:r>
              <a:rPr lang="en-US" sz="2800" dirty="0">
                <a:latin typeface="Calibri"/>
                <a:ea typeface="ＭＳ Ｐゴシック" pitchFamily="-111" charset="-128"/>
                <a:cs typeface="Calibri"/>
                <a:sym typeface="Symbol"/>
              </a:rPr>
              <a:t>y = c/d for some integers </a:t>
            </a:r>
            <a:r>
              <a:rPr lang="en-US" sz="2800" dirty="0" err="1">
                <a:latin typeface="Calibri"/>
                <a:ea typeface="ＭＳ Ｐゴシック" pitchFamily="-111" charset="-128"/>
                <a:cs typeface="Calibri"/>
                <a:sym typeface="Symbol"/>
              </a:rPr>
              <a:t>c,d</a:t>
            </a:r>
            <a:r>
              <a:rPr lang="en-US" sz="2800" dirty="0">
                <a:latin typeface="Calibri"/>
                <a:ea typeface="ＭＳ Ｐゴシック" pitchFamily="-111" charset="-128"/>
                <a:cs typeface="Calibri"/>
                <a:sym typeface="Symbol"/>
              </a:rPr>
              <a:t>, where d0. </a:t>
            </a:r>
          </a:p>
          <a:p>
            <a:pPr marL="0" indent="0">
              <a:buFont typeface="Arial" charset="0"/>
              <a:buNone/>
            </a:pPr>
            <a:r>
              <a:rPr lang="en-US" sz="2800" dirty="0">
                <a:latin typeface="Calibri"/>
                <a:ea typeface="ＭＳ Ｐゴシック" pitchFamily="-111" charset="-128"/>
                <a:cs typeface="Calibri"/>
                <a:sym typeface="Symbol"/>
              </a:rPr>
              <a:t>Multiplying, we get that </a:t>
            </a:r>
            <a:r>
              <a:rPr lang="en-US" sz="2800" dirty="0" err="1">
                <a:latin typeface="Calibri"/>
                <a:ea typeface="ＭＳ Ｐゴシック" pitchFamily="-111" charset="-128"/>
                <a:cs typeface="Calibri"/>
                <a:sym typeface="Symbol"/>
              </a:rPr>
              <a:t>xy</a:t>
            </a:r>
            <a:r>
              <a:rPr lang="en-US" sz="2800" dirty="0">
                <a:latin typeface="Calibri"/>
                <a:ea typeface="ＭＳ Ｐゴシック" pitchFamily="-111" charset="-128"/>
                <a:cs typeface="Calibri"/>
                <a:sym typeface="Symbol"/>
              </a:rPr>
              <a:t> = (a/b)(c/d) = (ac)/(bd). Since b and d are both non-zero, so is bd. Furthermore, ac and </a:t>
            </a:r>
            <a:r>
              <a:rPr lang="en-US" sz="2800" dirty="0" err="1">
                <a:latin typeface="Calibri"/>
                <a:ea typeface="ＭＳ Ｐゴシック" pitchFamily="-111" charset="-128"/>
                <a:cs typeface="Calibri"/>
                <a:sym typeface="Symbol"/>
              </a:rPr>
              <a:t>bd</a:t>
            </a:r>
            <a:r>
              <a:rPr lang="en-US" sz="2800" dirty="0">
                <a:latin typeface="Calibri"/>
                <a:ea typeface="ＭＳ Ｐゴシック" pitchFamily="-111" charset="-128"/>
                <a:cs typeface="Calibri"/>
                <a:sym typeface="Symbol"/>
              </a:rPr>
              <a:t> are integers. By definition, then, </a:t>
            </a:r>
            <a:r>
              <a:rPr lang="en-US" sz="2800" dirty="0" err="1">
                <a:latin typeface="Calibri"/>
                <a:ea typeface="ＭＳ Ｐゴシック" pitchFamily="-111" charset="-128"/>
                <a:cs typeface="Calibri"/>
                <a:sym typeface="Symbol"/>
              </a:rPr>
              <a:t>xy</a:t>
            </a:r>
            <a:r>
              <a:rPr lang="en-US" sz="2800" dirty="0">
                <a:latin typeface="Calibri"/>
                <a:ea typeface="ＭＳ Ｐゴシック" pitchFamily="-111" charset="-128"/>
                <a:cs typeface="Calibri"/>
                <a:sym typeface="Symbol"/>
              </a:rPr>
              <a:t> is rational.</a:t>
            </a:r>
          </a:p>
          <a:p>
            <a:pPr marL="0" indent="0">
              <a:buFont typeface="Arial" charset="0"/>
              <a:buNone/>
            </a:pPr>
            <a:r>
              <a:rPr lang="en-US" sz="2800" dirty="0">
                <a:latin typeface="Calibri"/>
                <a:ea typeface="ＭＳ Ｐゴシック" pitchFamily="-111" charset="-128"/>
                <a:cs typeface="Calibri"/>
                <a:sym typeface="Symbol"/>
              </a:rPr>
              <a:t>Since x and y were arbitrary, we have shown that the product of any two </a:t>
            </a:r>
            <a:r>
              <a:rPr lang="en-US" sz="2800" dirty="0" err="1">
                <a:latin typeface="Calibri"/>
                <a:ea typeface="ＭＳ Ｐゴシック" pitchFamily="-111" charset="-128"/>
                <a:cs typeface="Calibri"/>
                <a:sym typeface="Symbol"/>
              </a:rPr>
              <a:t>rationals</a:t>
            </a:r>
            <a:r>
              <a:rPr lang="en-US" sz="2800" dirty="0">
                <a:latin typeface="Calibri"/>
                <a:ea typeface="ＭＳ Ｐゴシック" pitchFamily="-111" charset="-128"/>
                <a:cs typeface="Calibri"/>
                <a:sym typeface="Symbol"/>
              </a:rPr>
              <a:t> is rational.</a:t>
            </a:r>
            <a:endParaRPr lang="en-US" sz="2800" dirty="0">
              <a:latin typeface="Calibri"/>
              <a:cs typeface="Calibri"/>
              <a:sym typeface="Symbol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633654" y="203635"/>
            <a:ext cx="2053146" cy="620188"/>
            <a:chOff x="624840" y="3139691"/>
            <a:chExt cx="5318760" cy="620188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0" name="Rounded Rectangle 9"/>
            <p:cNvSpPr/>
            <p:nvPr/>
          </p:nvSpPr>
          <p:spPr>
            <a:xfrm>
              <a:off x="624840" y="3311187"/>
              <a:ext cx="5318760" cy="448692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1" rtlCol="0" anchor="t" anchorCtr="0"/>
            <a:lstStyle/>
            <a:p>
              <a:pPr algn="ctr"/>
              <a:r>
                <a:rPr lang="en-US" sz="2000" dirty="0"/>
                <a:t>Real Numbers</a:t>
              </a:r>
            </a:p>
          </p:txBody>
        </p:sp>
        <p:sp>
          <p:nvSpPr>
            <p:cNvPr id="11" name="Round Same Side Corner Rectangle 10"/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Domain of Discourse</a:t>
              </a:r>
            </a:p>
          </p:txBody>
        </p:sp>
      </p:grpSp>
      <p:sp>
        <p:nvSpPr>
          <p:cNvPr id="15" name="Rectangle 14"/>
          <p:cNvSpPr>
            <a:spLocks noChangeAspect="1"/>
          </p:cNvSpPr>
          <p:nvPr/>
        </p:nvSpPr>
        <p:spPr>
          <a:xfrm>
            <a:off x="6450774" y="6256015"/>
            <a:ext cx="182880" cy="1828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F8FA373-F07D-2E41-A290-3E37F93569A6}"/>
              </a:ext>
            </a:extLst>
          </p:cNvPr>
          <p:cNvGrpSpPr/>
          <p:nvPr/>
        </p:nvGrpSpPr>
        <p:grpSpPr>
          <a:xfrm>
            <a:off x="937260" y="1028154"/>
            <a:ext cx="7447788" cy="699985"/>
            <a:chOff x="624840" y="3139691"/>
            <a:chExt cx="5318760" cy="699985"/>
          </a:xfrm>
          <a:solidFill>
            <a:schemeClr val="accent2">
              <a:lumMod val="20000"/>
              <a:lumOff val="80000"/>
            </a:schemeClr>
          </a:solidFill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ounded Rectangle 12">
                  <a:extLst>
                    <a:ext uri="{FF2B5EF4-FFF2-40B4-BE49-F238E27FC236}">
                      <a16:creationId xmlns:a16="http://schemas.microsoft.com/office/drawing/2014/main" id="{D7C87470-8860-0F4E-8300-3713BB111A63}"/>
                    </a:ext>
                  </a:extLst>
                </p:cNvPr>
                <p:cNvSpPr/>
                <p:nvPr/>
              </p:nvSpPr>
              <p:spPr>
                <a:xfrm>
                  <a:off x="624840" y="3311187"/>
                  <a:ext cx="5318760" cy="528489"/>
                </a:xfrm>
                <a:prstGeom prst="round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lIns="9144" tIns="91440" rIns="9144" bIns="9144" numCol="1" rtlCol="0" anchor="t" anchorCtr="0"/>
                <a:lstStyle/>
                <a:p>
                  <a:r>
                    <a:rPr lang="en-US" sz="2000" dirty="0">
                      <a:ea typeface="ＭＳ Ｐゴシック" pitchFamily="-111" charset="-128"/>
                      <a:sym typeface="Symbol"/>
                    </a:rPr>
                    <a:t>Rational(x) :=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sym typeface="Symbol"/>
                        </a:rPr>
                        <m:t>𝑎</m:t>
                      </m:r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 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sym typeface="Symbol"/>
                        </a:rPr>
                        <m:t>𝑏</m:t>
                      </m:r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Integer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𝑎</m:t>
                          </m:r>
                        </m:e>
                      </m:d>
                      <m:r>
                        <a:rPr lang="en-US" sz="2000" i="1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∧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Integer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𝑏</m:t>
                          </m:r>
                        </m:e>
                      </m:d>
                      <m:r>
                        <a:rPr lang="en-US" sz="200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∧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charset="0"/>
                              <a:ea typeface="ＭＳ Ｐゴシック" pitchFamily="-111" charset="-128"/>
                              <a:sym typeface="Symbol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charset="0"/>
                              <a:ea typeface="ＭＳ Ｐゴシック" pitchFamily="-111" charset="-128"/>
                              <a:sym typeface="Symbol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𝑎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/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𝑏</m:t>
                          </m:r>
                        </m:e>
                      </m:d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∧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𝑏</m:t>
                          </m:r>
                          <m:r>
                            <a:rPr lang="en-US" sz="2000" b="0" i="1" smtClean="0">
                              <a:latin typeface="Cambria Math" charset="0"/>
                              <a:ea typeface="ＭＳ Ｐゴシック" pitchFamily="-111" charset="-128"/>
                              <a:sym typeface="Symbol"/>
                            </a:rPr>
                            <m:t>≠0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sym typeface="Symbol"/>
                        </a:rPr>
                        <m:t>)</m:t>
                      </m:r>
                    </m:oMath>
                  </a14:m>
                  <a:endParaRPr lang="en-US" sz="2000" b="0" dirty="0">
                    <a:ea typeface="ＭＳ Ｐゴシック" pitchFamily="-111" charset="-128"/>
                    <a:sym typeface="Symbol"/>
                  </a:endParaRPr>
                </a:p>
                <a:p>
                  <a:endParaRPr lang="en-US" sz="2000" dirty="0"/>
                </a:p>
              </p:txBody>
            </p:sp>
          </mc:Choice>
          <mc:Fallback xmlns="">
            <p:sp>
              <p:nvSpPr>
                <p:cNvPr id="13" name="Rounded Rectangle 12">
                  <a:extLst>
                    <a:ext uri="{FF2B5EF4-FFF2-40B4-BE49-F238E27FC236}">
                      <a16:creationId xmlns:a16="http://schemas.microsoft.com/office/drawing/2014/main" id="{D7C87470-8860-0F4E-8300-3713BB111A6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" y="3311187"/>
                  <a:ext cx="5318760" cy="528489"/>
                </a:xfrm>
                <a:prstGeom prst="roundRect">
                  <a:avLst/>
                </a:prstGeom>
                <a:blipFill>
                  <a:blip r:embed="rId3"/>
                  <a:stretch>
                    <a:fillRect l="-1356" r="-169" b="-9091"/>
                  </a:stretch>
                </a:blipFill>
                <a:ln>
                  <a:solidFill>
                    <a:schemeClr val="tx1"/>
                  </a:solidFill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Round Same Side Corner Rectangle 13">
              <a:extLst>
                <a:ext uri="{FF2B5EF4-FFF2-40B4-BE49-F238E27FC236}">
                  <a16:creationId xmlns:a16="http://schemas.microsoft.com/office/drawing/2014/main" id="{D03BA91D-7905-D34A-9C11-B3B0F79FEA59}"/>
                </a:ext>
              </a:extLst>
            </p:cNvPr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Predicate Definitions</a:t>
              </a:r>
            </a:p>
          </p:txBody>
        </p:sp>
      </p:grp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07DEF16-9974-B74B-AB36-0A06DEB5B8A7}"/>
              </a:ext>
            </a:extLst>
          </p:cNvPr>
          <p:cNvCxnSpPr/>
          <p:nvPr/>
        </p:nvCxnSpPr>
        <p:spPr>
          <a:xfrm>
            <a:off x="457200" y="5969728"/>
            <a:ext cx="7927848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7A22CF-1050-9E44-8CA6-9659D7E2F86C}"/>
              </a:ext>
            </a:extLst>
          </p:cNvPr>
          <p:cNvCxnSpPr>
            <a:cxnSpLocks/>
          </p:cNvCxnSpPr>
          <p:nvPr/>
        </p:nvCxnSpPr>
        <p:spPr>
          <a:xfrm>
            <a:off x="457200" y="6395352"/>
            <a:ext cx="5839097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3987FF8-8A5A-0140-AB07-87A7F1629149}"/>
              </a:ext>
            </a:extLst>
          </p:cNvPr>
          <p:cNvCxnSpPr>
            <a:cxnSpLocks/>
          </p:cNvCxnSpPr>
          <p:nvPr/>
        </p:nvCxnSpPr>
        <p:spPr>
          <a:xfrm>
            <a:off x="1652451" y="2707272"/>
            <a:ext cx="4798323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8976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Franklin Gothic Medium" pitchFamily="34" charset="0"/>
              </a:rPr>
              <a:t>Rationality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585" y="1728140"/>
            <a:ext cx="8273336" cy="759880"/>
          </a:xfrm>
        </p:spPr>
        <p:txBody>
          <a:bodyPr/>
          <a:lstStyle/>
          <a:p>
            <a:pPr marL="0" lvl="1" indent="0">
              <a:buNone/>
            </a:pPr>
            <a:r>
              <a:rPr 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Prove: </a:t>
            </a:r>
            <a:r>
              <a:rPr lang="ja-JP" alt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“</a:t>
            </a:r>
            <a:r>
              <a:rPr lang="en-US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If x and y are rational, then </a:t>
            </a:r>
            <a:r>
              <a:rPr lang="en-US" dirty="0" err="1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xy</a:t>
            </a:r>
            <a:r>
              <a:rPr lang="en-US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 is rational</a:t>
            </a:r>
            <a:r>
              <a:rPr 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.</a:t>
            </a:r>
            <a:r>
              <a:rPr lang="ja-JP" alt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”</a:t>
            </a:r>
            <a:endParaRPr lang="en-US" sz="2800" dirty="0">
              <a:solidFill>
                <a:srgbClr val="7030A0"/>
              </a:solidFill>
              <a:latin typeface="Franklin Gothic Medium" pitchFamily="34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r>
              <a:rPr lang="en-US" sz="2800" dirty="0">
                <a:latin typeface="Franklin Gothic Medium" pitchFamily="34" charset="0"/>
                <a:sym typeface="Symbol" charset="0"/>
              </a:rPr>
              <a:t> </a:t>
            </a:r>
            <a:endParaRPr lang="en-US" dirty="0">
              <a:latin typeface="Calibri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633654" y="203635"/>
            <a:ext cx="2053146" cy="620188"/>
            <a:chOff x="624840" y="3139691"/>
            <a:chExt cx="5318760" cy="620188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0" name="Rounded Rectangle 9"/>
            <p:cNvSpPr/>
            <p:nvPr/>
          </p:nvSpPr>
          <p:spPr>
            <a:xfrm>
              <a:off x="624840" y="3311187"/>
              <a:ext cx="5318760" cy="448692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1" rtlCol="0" anchor="t" anchorCtr="0"/>
            <a:lstStyle/>
            <a:p>
              <a:pPr algn="ctr"/>
              <a:r>
                <a:rPr lang="en-US" sz="2000" dirty="0"/>
                <a:t>Real Numbers</a:t>
              </a:r>
            </a:p>
          </p:txBody>
        </p:sp>
        <p:sp>
          <p:nvSpPr>
            <p:cNvPr id="11" name="Round Same Side Corner Rectangle 10"/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Domain of Discourse</a:t>
              </a:r>
            </a:p>
          </p:txBody>
        </p:sp>
      </p:grpSp>
      <p:sp>
        <p:nvSpPr>
          <p:cNvPr id="16" name="Content Placeholder 2"/>
          <p:cNvSpPr txBox="1">
            <a:spLocks/>
          </p:cNvSpPr>
          <p:nvPr/>
        </p:nvSpPr>
        <p:spPr>
          <a:xfrm>
            <a:off x="256776" y="2488021"/>
            <a:ext cx="4268654" cy="399784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en-US" sz="1600" dirty="0">
                <a:latin typeface="Franklin Gothic Medium" charset="0"/>
                <a:ea typeface="Franklin Gothic Medium" charset="0"/>
                <a:cs typeface="Franklin Gothic Medium" charset="0"/>
                <a:sym typeface="Symbol" charset="0"/>
              </a:rPr>
              <a:t>Suppose x and y are rational.</a:t>
            </a:r>
            <a:br>
              <a:rPr lang="en-US" sz="1600" dirty="0">
                <a:latin typeface="Franklin Gothic Medium" charset="0"/>
                <a:ea typeface="Franklin Gothic Medium" charset="0"/>
                <a:cs typeface="Franklin Gothic Medium" charset="0"/>
                <a:sym typeface="Symbol" charset="0"/>
              </a:rPr>
            </a:br>
            <a:br>
              <a:rPr lang="en-US" sz="1600" dirty="0">
                <a:latin typeface="Franklin Gothic Medium" charset="0"/>
                <a:ea typeface="Franklin Gothic Medium" charset="0"/>
                <a:cs typeface="Franklin Gothic Medium" charset="0"/>
                <a:sym typeface="Symbol" charset="0"/>
              </a:rPr>
            </a:b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r>
              <a:rPr lang="en-US" sz="1600" dirty="0">
                <a:latin typeface="Franklin Gothic Medium" charset="0"/>
                <a:ea typeface="Franklin Gothic Medium" charset="0"/>
                <a:cs typeface="Franklin Gothic Medium" charset="0"/>
                <a:sym typeface="Symbol" charset="0"/>
              </a:rPr>
              <a:t>Then, x = a/b for some integers</a:t>
            </a:r>
            <a:br>
              <a:rPr lang="en-US" sz="1600" dirty="0">
                <a:latin typeface="Franklin Gothic Medium" charset="0"/>
                <a:ea typeface="Franklin Gothic Medium" charset="0"/>
                <a:cs typeface="Franklin Gothic Medium" charset="0"/>
                <a:sym typeface="Symbol" charset="0"/>
              </a:rPr>
            </a:br>
            <a:r>
              <a:rPr lang="en-US" sz="1600" dirty="0">
                <a:latin typeface="Franklin Gothic Medium" charset="0"/>
                <a:ea typeface="Franklin Gothic Medium" charset="0"/>
                <a:cs typeface="Franklin Gothic Medium" charset="0"/>
                <a:sym typeface="Symbol" charset="0"/>
              </a:rPr>
              <a:t>a, b, where </a:t>
            </a:r>
            <a:r>
              <a:rPr lang="en-US" sz="1600" dirty="0">
                <a:latin typeface="Franklin Gothic Medium" charset="0"/>
                <a:ea typeface="Franklin Gothic Medium" charset="0"/>
                <a:cs typeface="Franklin Gothic Medium" charset="0"/>
                <a:sym typeface="Symbol"/>
              </a:rPr>
              <a:t>b0 and y = c/d for</a:t>
            </a:r>
            <a:br>
              <a:rPr lang="en-US" sz="1600" dirty="0">
                <a:latin typeface="Franklin Gothic Medium" charset="0"/>
                <a:ea typeface="Franklin Gothic Medium" charset="0"/>
                <a:cs typeface="Franklin Gothic Medium" charset="0"/>
                <a:sym typeface="Symbol"/>
              </a:rPr>
            </a:br>
            <a:r>
              <a:rPr lang="en-US" sz="1600" dirty="0">
                <a:latin typeface="Franklin Gothic Medium" charset="0"/>
                <a:ea typeface="Franklin Gothic Medium" charset="0"/>
                <a:cs typeface="Franklin Gothic Medium" charset="0"/>
                <a:sym typeface="Symbol"/>
              </a:rPr>
              <a:t>some integers </a:t>
            </a:r>
            <a:r>
              <a:rPr lang="en-US" sz="1600" dirty="0" err="1">
                <a:latin typeface="Franklin Gothic Medium" charset="0"/>
                <a:ea typeface="Franklin Gothic Medium" charset="0"/>
                <a:cs typeface="Franklin Gothic Medium" charset="0"/>
                <a:sym typeface="Symbol"/>
              </a:rPr>
              <a:t>c,d</a:t>
            </a:r>
            <a:r>
              <a:rPr lang="en-US" sz="1600" dirty="0">
                <a:latin typeface="Franklin Gothic Medium" charset="0"/>
                <a:ea typeface="Franklin Gothic Medium" charset="0"/>
                <a:cs typeface="Franklin Gothic Medium" charset="0"/>
                <a:sym typeface="Symbol"/>
              </a:rPr>
              <a:t>, where d0. </a:t>
            </a:r>
          </a:p>
          <a:p>
            <a:pPr marL="0" indent="0">
              <a:buFont typeface="Arial" charset="0"/>
              <a:buNone/>
            </a:pP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  <a:sym typeface="Symbol"/>
            </a:endParaRPr>
          </a:p>
          <a:p>
            <a:pPr marL="0" indent="0">
              <a:buFont typeface="Arial" charset="0"/>
              <a:buNone/>
            </a:pP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  <a:sym typeface="Symbol"/>
            </a:endParaRPr>
          </a:p>
          <a:p>
            <a:pPr marL="0" indent="0">
              <a:buFont typeface="Arial" charset="0"/>
              <a:buNone/>
            </a:pP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  <a:sym typeface="Symbol"/>
            </a:endParaRPr>
          </a:p>
          <a:p>
            <a:pPr marL="0" indent="0">
              <a:buFont typeface="Arial" charset="0"/>
              <a:buNone/>
            </a:pP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  <a:sym typeface="Symbol"/>
            </a:endParaRPr>
          </a:p>
          <a:p>
            <a:pPr marL="0" indent="0">
              <a:buFont typeface="Arial" charset="0"/>
              <a:buNone/>
            </a:pPr>
            <a:r>
              <a:rPr lang="en-US" sz="1600" dirty="0">
                <a:latin typeface="Franklin Gothic Medium" charset="0"/>
                <a:ea typeface="Franklin Gothic Medium" charset="0"/>
                <a:cs typeface="Franklin Gothic Medium" charset="0"/>
                <a:sym typeface="Symbol"/>
              </a:rPr>
              <a:t>...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4661154" y="2488020"/>
            <a:ext cx="4060043" cy="399784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endParaRPr lang="en-US" sz="2000" dirty="0">
              <a:latin typeface="Calibri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2"/>
              <p:cNvSpPr txBox="1">
                <a:spLocks/>
              </p:cNvSpPr>
              <p:nvPr/>
            </p:nvSpPr>
            <p:spPr>
              <a:xfrm>
                <a:off x="3827722" y="2488019"/>
                <a:ext cx="5114260" cy="399784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Franklin Gothic Medium"/>
                    <a:ea typeface="+mn-ea"/>
                    <a:cs typeface="Franklin Gothic Medium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Franklin Gothic Medium"/>
                    <a:ea typeface="+mn-ea"/>
                    <a:cs typeface="Franklin Gothic Medium"/>
                  </a:defRPr>
                </a:lvl2pPr>
                <a:lvl3pPr marL="9144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charset="0"/>
                  <a:buNone/>
                </a:pP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  <a:sym typeface="Symbol" charset="0"/>
                  </a:rPr>
                  <a:t>1.1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Rational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𝑥</m:t>
                        </m:r>
                      </m:e>
                    </m:d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Rational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  Assumption</a:t>
                </a:r>
              </a:p>
              <a:p>
                <a:pPr marL="0" indent="0">
                  <a:buFont typeface="Arial" charset="0"/>
                  <a:buNone/>
                </a:pPr>
                <a:endParaRPr lang="en-US" sz="1800" dirty="0">
                  <a:latin typeface="Franklin Gothic Medium" charset="0"/>
                  <a:ea typeface="Franklin Gothic Medium" charset="0"/>
                  <a:cs typeface="Franklin Gothic Medium" charset="0"/>
                </a:endParaRPr>
              </a:p>
              <a:p>
                <a:pPr marL="0" indent="0">
                  <a:buFont typeface="Arial" charset="0"/>
                  <a:buNone/>
                </a:pP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		</a:t>
                </a:r>
              </a:p>
              <a:p>
                <a:pPr marL="0" indent="0">
                  <a:buFont typeface="Arial" charset="0"/>
                  <a:buNone/>
                </a:pPr>
                <a:endParaRPr lang="en-US" sz="1800" dirty="0">
                  <a:latin typeface="Franklin Gothic Medium" charset="0"/>
                  <a:ea typeface="Franklin Gothic Medium" charset="0"/>
                  <a:cs typeface="Franklin Gothic Medium" charset="0"/>
                </a:endParaRPr>
              </a:p>
              <a:p>
                <a:pPr marL="0" indent="0">
                  <a:buFont typeface="Arial" charset="0"/>
                  <a:buNone/>
                </a:pP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1.4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∃</m:t>
                    </m:r>
                    <m:r>
                      <a:rPr lang="en-US" sz="1400" b="0" i="1" smtClean="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𝑝</m:t>
                    </m:r>
                    <m:r>
                      <a:rPr lang="en-US" sz="14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 ∃</m:t>
                    </m:r>
                    <m:r>
                      <a:rPr lang="en-US" sz="1400" b="0" i="1" smtClean="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𝑞</m:t>
                    </m:r>
                    <m:r>
                      <a:rPr lang="en-US" sz="14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 (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𝑥</m:t>
                        </m:r>
                        <m:r>
                          <a:rPr lang="en-US" sz="14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=</m:t>
                        </m:r>
                        <m:r>
                          <a:rPr lang="en-US" sz="1400" i="1" smtClean="0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  <m:t>𝑝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  <m:t>/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  <m:t>𝑞</m:t>
                        </m:r>
                      </m:e>
                    </m:d>
                    <m:r>
                      <a:rPr lang="en-US" sz="14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  <m:r>
                      <m:rPr>
                        <m:sty m:val="p"/>
                      </m:rPr>
                      <a:rPr lang="en-US" sz="140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Integer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𝑝</m:t>
                        </m:r>
                      </m:e>
                    </m:d>
                    <m:r>
                      <a:rPr lang="en-US" sz="14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  <m:r>
                      <m:rPr>
                        <m:sty m:val="p"/>
                      </m:rPr>
                      <a:rPr lang="en-US" sz="140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Integer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𝑞</m:t>
                        </m:r>
                      </m:e>
                    </m:d>
                    <m:r>
                      <a:rPr lang="en-US" sz="14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𝑞</m:t>
                        </m:r>
                        <m:r>
                          <a:rPr lang="en-US" sz="14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≠0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  <a:ea typeface="ＭＳ Ｐゴシック" pitchFamily="-111" charset="-128"/>
                        <a:sym typeface="Symbol"/>
                      </a:rPr>
                      <m:t>)</m:t>
                    </m:r>
                  </m:oMath>
                </a14:m>
                <a:r>
                  <a:rPr lang="en-US" sz="14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 </a:t>
                </a: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 	      					   Def Rational: 1.2</a:t>
                </a:r>
              </a:p>
              <a:p>
                <a:pPr marL="0" indent="0">
                  <a:buFont typeface="Arial" charset="0"/>
                  <a:buNone/>
                </a:pP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1.5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𝑥</m:t>
                        </m:r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=</m:t>
                        </m:r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𝑎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  <m:t>/</m:t>
                        </m:r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𝑏</m:t>
                        </m:r>
                      </m:e>
                    </m:d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  <m:r>
                      <m:rPr>
                        <m:sty m:val="p"/>
                      </m:rPr>
                      <a:rPr lang="en-US" sz="180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Integer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𝑎</m:t>
                        </m:r>
                      </m:e>
                    </m:d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  <m:r>
                      <m:rPr>
                        <m:sty m:val="p"/>
                      </m:rPr>
                      <a:rPr lang="en-US" sz="180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Integer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𝑏</m:t>
                        </m:r>
                      </m:e>
                    </m:d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𝑏</m:t>
                        </m:r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≠0</m:t>
                        </m:r>
                      </m:e>
                    </m:d>
                  </m:oMath>
                </a14:m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					 	   </a:t>
                </a:r>
                <a:r>
                  <a:rPr lang="en-US" sz="1800" dirty="0" err="1">
                    <a:latin typeface="Franklin Gothic Medium" charset="0"/>
                    <a:ea typeface="Franklin Gothic Medium" charset="0"/>
                    <a:cs typeface="Franklin Gothic Medium" charset="0"/>
                  </a:rPr>
                  <a:t>Elim</a:t>
                </a: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∃</m:t>
                    </m:r>
                  </m:oMath>
                </a14:m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: 1.4</a:t>
                </a:r>
              </a:p>
              <a:p>
                <a:pPr marL="0" indent="0">
                  <a:buFont typeface="Arial" charset="0"/>
                  <a:buNone/>
                </a:pP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1.6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∃</m:t>
                    </m:r>
                    <m:r>
                      <a:rPr lang="en-US" sz="14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𝑝</m:t>
                    </m:r>
                    <m:r>
                      <a:rPr lang="en-US" sz="14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 ∃</m:t>
                    </m:r>
                    <m:r>
                      <a:rPr lang="en-US" sz="14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𝑞</m:t>
                    </m:r>
                    <m:r>
                      <a:rPr lang="en-US" sz="14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 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ＭＳ Ｐゴシック" pitchFamily="-111" charset="-128"/>
                                <a:sym typeface="Symbol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latin typeface="Cambria Math" charset="0"/>
                                <a:ea typeface="ＭＳ Ｐゴシック" pitchFamily="-111" charset="-128"/>
                                <a:sym typeface="Symbol"/>
                              </a:rPr>
                              <m:t>𝑥</m:t>
                            </m:r>
                            <m:r>
                              <a:rPr lang="en-US" sz="1400" i="1">
                                <a:latin typeface="Cambria Math" charset="0"/>
                                <a:ea typeface="ＭＳ Ｐゴシック" pitchFamily="-111" charset="-128"/>
                                <a:sym typeface="Symbol"/>
                              </a:rPr>
                              <m:t>=</m:t>
                            </m:r>
                            <m:r>
                              <a:rPr lang="en-US" sz="1400" b="0" i="1" smtClean="0">
                                <a:latin typeface="Cambria Math" charset="0"/>
                                <a:ea typeface="ＭＳ Ｐゴシック" pitchFamily="-111" charset="-128"/>
                                <a:sym typeface="Symbol"/>
                              </a:rPr>
                              <m:t>𝑝</m:t>
                            </m:r>
                            <m:r>
                              <a:rPr lang="en-US" sz="1400" b="0" i="1" smtClean="0">
                                <a:latin typeface="Cambria Math" charset="0"/>
                                <a:ea typeface="ＭＳ Ｐゴシック" pitchFamily="-111" charset="-128"/>
                                <a:sym typeface="Symbol"/>
                              </a:rPr>
                              <m:t>/</m:t>
                            </m:r>
                            <m:r>
                              <a:rPr lang="en-US" sz="1400" b="0" i="1" smtClean="0">
                                <a:latin typeface="Cambria Math" charset="0"/>
                                <a:ea typeface="ＭＳ Ｐゴシック" pitchFamily="-111" charset="-128"/>
                                <a:sym typeface="Symbol"/>
                              </a:rPr>
                              <m:t>𝑞</m:t>
                            </m:r>
                          </m:e>
                        </m:d>
                        <m:r>
                          <a:rPr lang="en-US" sz="14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∧</m:t>
                        </m:r>
                        <m:r>
                          <m:rPr>
                            <m:sty m:val="p"/>
                          </m:rPr>
                          <a:rPr lang="en-US" sz="140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Integer</m:t>
                        </m:r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ＭＳ Ｐゴシック" pitchFamily="-111" charset="-128"/>
                                <a:sym typeface="Symbol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latin typeface="Cambria Math" charset="0"/>
                                <a:ea typeface="ＭＳ Ｐゴシック" pitchFamily="-111" charset="-128"/>
                                <a:sym typeface="Symbol"/>
                              </a:rPr>
                              <m:t>𝑝</m:t>
                            </m:r>
                          </m:e>
                        </m:d>
                        <m:r>
                          <a:rPr lang="en-US" sz="14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∧</m:t>
                        </m:r>
                        <m:r>
                          <m:rPr>
                            <m:sty m:val="p"/>
                          </m:rPr>
                          <a:rPr lang="en-US" sz="140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Integer</m:t>
                        </m:r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ＭＳ Ｐゴシック" pitchFamily="-111" charset="-128"/>
                                <a:sym typeface="Symbol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latin typeface="Cambria Math" charset="0"/>
                                <a:ea typeface="ＭＳ Ｐゴシック" pitchFamily="-111" charset="-128"/>
                                <a:sym typeface="Symbol"/>
                              </a:rPr>
                              <m:t>𝑞</m:t>
                            </m:r>
                          </m:e>
                        </m:d>
                        <m:r>
                          <a:rPr lang="en-US" sz="14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∧</m:t>
                        </m:r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ＭＳ Ｐゴシック" pitchFamily="-111" charset="-128"/>
                                <a:sym typeface="Symbol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latin typeface="Cambria Math" charset="0"/>
                                <a:ea typeface="ＭＳ Ｐゴシック" pitchFamily="-111" charset="-128"/>
                                <a:sym typeface="Symbol"/>
                              </a:rPr>
                              <m:t>𝑞</m:t>
                            </m:r>
                            <m:r>
                              <a:rPr lang="en-US" sz="1400" i="1">
                                <a:latin typeface="Cambria Math" charset="0"/>
                                <a:ea typeface="ＭＳ Ｐゴシック" pitchFamily="-111" charset="-128"/>
                                <a:sym typeface="Symbol"/>
                              </a:rPr>
                              <m:t>≠0</m:t>
                            </m:r>
                          </m:e>
                        </m:d>
                      </m:e>
                    </m:d>
                  </m:oMath>
                </a14:m>
                <a:endParaRPr lang="en-US" sz="1400" dirty="0">
                  <a:latin typeface="Franklin Gothic Medium" charset="0"/>
                  <a:ea typeface="ＭＳ Ｐゴシック" pitchFamily="-111" charset="-128"/>
                  <a:sym typeface="Symbol"/>
                </a:endParaRPr>
              </a:p>
              <a:p>
                <a:pPr marL="0" indent="0">
                  <a:buFont typeface="Arial" charset="0"/>
                  <a:buNone/>
                </a:pP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						  Def Rational: 1.3</a:t>
                </a:r>
              </a:p>
              <a:p>
                <a:pPr marL="0" indent="0">
                  <a:buNone/>
                </a:pP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1.7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𝑦</m:t>
                        </m:r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=</m:t>
                        </m:r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𝑐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  <m:t>/</m:t>
                        </m:r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𝑑</m:t>
                        </m:r>
                      </m:e>
                    </m:d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  <m:r>
                      <m:rPr>
                        <m:sty m:val="p"/>
                      </m:rPr>
                      <a:rPr lang="en-US" sz="180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Integer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𝑐</m:t>
                        </m:r>
                      </m:e>
                    </m:d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  <m:r>
                      <m:rPr>
                        <m:sty m:val="p"/>
                      </m:rPr>
                      <a:rPr lang="en-US" sz="180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Integer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𝑑</m:t>
                        </m:r>
                      </m:e>
                    </m:d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𝑑</m:t>
                        </m:r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≠0</m:t>
                        </m:r>
                      </m:e>
                    </m:d>
                  </m:oMath>
                </a14:m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					 	   </a:t>
                </a:r>
                <a:r>
                  <a:rPr lang="en-US" sz="1800" dirty="0" err="1">
                    <a:latin typeface="Franklin Gothic Medium" charset="0"/>
                    <a:ea typeface="Franklin Gothic Medium" charset="0"/>
                    <a:cs typeface="Franklin Gothic Medium" charset="0"/>
                  </a:rPr>
                  <a:t>Elim</a:t>
                </a: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∃</m:t>
                    </m:r>
                  </m:oMath>
                </a14:m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: 1.4</a:t>
                </a:r>
              </a:p>
            </p:txBody>
          </p:sp>
        </mc:Choice>
        <mc:Fallback xmlns="">
          <p:sp>
            <p:nvSpPr>
              <p:cNvPr id="1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722" y="2488019"/>
                <a:ext cx="5114260" cy="3997840"/>
              </a:xfrm>
              <a:prstGeom prst="rect">
                <a:avLst/>
              </a:prstGeom>
              <a:blipFill rotWithShape="0">
                <a:blip r:embed="rId3"/>
                <a:stretch>
                  <a:fillRect l="-1073" t="-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/>
          <p:cNvCxnSpPr/>
          <p:nvPr/>
        </p:nvCxnSpPr>
        <p:spPr>
          <a:xfrm>
            <a:off x="3806525" y="3900483"/>
            <a:ext cx="0" cy="2064382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806525" y="2498651"/>
            <a:ext cx="0" cy="308344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D214FDF-C979-774B-A038-FC49B2698D52}"/>
              </a:ext>
            </a:extLst>
          </p:cNvPr>
          <p:cNvGrpSpPr/>
          <p:nvPr/>
        </p:nvGrpSpPr>
        <p:grpSpPr>
          <a:xfrm>
            <a:off x="937260" y="1028154"/>
            <a:ext cx="7447788" cy="699985"/>
            <a:chOff x="624840" y="3139691"/>
            <a:chExt cx="5318760" cy="699985"/>
          </a:xfrm>
          <a:solidFill>
            <a:schemeClr val="accent2">
              <a:lumMod val="20000"/>
              <a:lumOff val="80000"/>
            </a:schemeClr>
          </a:solidFill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ounded Rectangle 23">
                  <a:extLst>
                    <a:ext uri="{FF2B5EF4-FFF2-40B4-BE49-F238E27FC236}">
                      <a16:creationId xmlns:a16="http://schemas.microsoft.com/office/drawing/2014/main" id="{00A732C7-B098-2445-BC71-888FDC42A35E}"/>
                    </a:ext>
                  </a:extLst>
                </p:cNvPr>
                <p:cNvSpPr/>
                <p:nvPr/>
              </p:nvSpPr>
              <p:spPr>
                <a:xfrm>
                  <a:off x="624840" y="3311187"/>
                  <a:ext cx="5318760" cy="528489"/>
                </a:xfrm>
                <a:prstGeom prst="round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lIns="9144" tIns="91440" rIns="9144" bIns="9144" numCol="1" rtlCol="0" anchor="t" anchorCtr="0"/>
                <a:lstStyle/>
                <a:p>
                  <a:r>
                    <a:rPr lang="en-US" sz="2000" dirty="0">
                      <a:ea typeface="ＭＳ Ｐゴシック" pitchFamily="-111" charset="-128"/>
                      <a:sym typeface="Symbol"/>
                    </a:rPr>
                    <a:t>Rational(x) :=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sym typeface="Symbol"/>
                        </a:rPr>
                        <m:t>𝑎</m:t>
                      </m:r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 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sym typeface="Symbol"/>
                        </a:rPr>
                        <m:t>𝑏</m:t>
                      </m:r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Integer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𝑎</m:t>
                          </m:r>
                        </m:e>
                      </m:d>
                      <m:r>
                        <a:rPr lang="en-US" sz="2000" i="1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∧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Integer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𝑏</m:t>
                          </m:r>
                        </m:e>
                      </m:d>
                      <m:r>
                        <a:rPr lang="en-US" sz="200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∧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charset="0"/>
                              <a:ea typeface="ＭＳ Ｐゴシック" pitchFamily="-111" charset="-128"/>
                              <a:sym typeface="Symbol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charset="0"/>
                              <a:ea typeface="ＭＳ Ｐゴシック" pitchFamily="-111" charset="-128"/>
                              <a:sym typeface="Symbol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𝑎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/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𝑏</m:t>
                          </m:r>
                        </m:e>
                      </m:d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∧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𝑏</m:t>
                          </m:r>
                          <m:r>
                            <a:rPr lang="en-US" sz="2000" b="0" i="1" smtClean="0">
                              <a:latin typeface="Cambria Math" charset="0"/>
                              <a:ea typeface="ＭＳ Ｐゴシック" pitchFamily="-111" charset="-128"/>
                              <a:sym typeface="Symbol"/>
                            </a:rPr>
                            <m:t>≠0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sym typeface="Symbol"/>
                        </a:rPr>
                        <m:t>)</m:t>
                      </m:r>
                    </m:oMath>
                  </a14:m>
                  <a:endParaRPr lang="en-US" sz="2000" b="0" dirty="0">
                    <a:ea typeface="ＭＳ Ｐゴシック" pitchFamily="-111" charset="-128"/>
                    <a:sym typeface="Symbol"/>
                  </a:endParaRPr>
                </a:p>
                <a:p>
                  <a:endParaRPr lang="en-US" sz="2000" dirty="0"/>
                </a:p>
              </p:txBody>
            </p:sp>
          </mc:Choice>
          <mc:Fallback xmlns="">
            <p:sp>
              <p:nvSpPr>
                <p:cNvPr id="24" name="Rounded Rectangle 23">
                  <a:extLst>
                    <a:ext uri="{FF2B5EF4-FFF2-40B4-BE49-F238E27FC236}">
                      <a16:creationId xmlns:a16="http://schemas.microsoft.com/office/drawing/2014/main" id="{00A732C7-B098-2445-BC71-888FDC42A3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" y="3311187"/>
                  <a:ext cx="5318760" cy="528489"/>
                </a:xfrm>
                <a:prstGeom prst="roundRect">
                  <a:avLst/>
                </a:prstGeom>
                <a:blipFill>
                  <a:blip r:embed="rId4"/>
                  <a:stretch>
                    <a:fillRect l="-1356" r="-169" b="-9091"/>
                  </a:stretch>
                </a:blipFill>
                <a:ln>
                  <a:solidFill>
                    <a:schemeClr val="tx1"/>
                  </a:solidFill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Round Same Side Corner Rectangle 24">
              <a:extLst>
                <a:ext uri="{FF2B5EF4-FFF2-40B4-BE49-F238E27FC236}">
                  <a16:creationId xmlns:a16="http://schemas.microsoft.com/office/drawing/2014/main" id="{EA81CD4E-5527-BD4C-A402-DC51EE194AA0}"/>
                </a:ext>
              </a:extLst>
            </p:cNvPr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Predicate Definitions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517149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Franklin Gothic Medium" pitchFamily="34" charset="0"/>
              </a:rPr>
              <a:t>Rationality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585" y="1728140"/>
            <a:ext cx="8273336" cy="759880"/>
          </a:xfrm>
        </p:spPr>
        <p:txBody>
          <a:bodyPr/>
          <a:lstStyle/>
          <a:p>
            <a:pPr marL="0" lvl="1" indent="0">
              <a:buNone/>
            </a:pPr>
            <a:r>
              <a:rPr 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Prove: </a:t>
            </a:r>
            <a:r>
              <a:rPr lang="ja-JP" alt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“</a:t>
            </a:r>
            <a:r>
              <a:rPr lang="en-US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If x and y are rational, then </a:t>
            </a:r>
            <a:r>
              <a:rPr lang="en-US" dirty="0" err="1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xy</a:t>
            </a:r>
            <a:r>
              <a:rPr lang="en-US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 is rational</a:t>
            </a:r>
            <a:r>
              <a:rPr 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.</a:t>
            </a:r>
            <a:r>
              <a:rPr lang="ja-JP" alt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”</a:t>
            </a:r>
            <a:endParaRPr lang="en-US" sz="2800" dirty="0">
              <a:solidFill>
                <a:srgbClr val="7030A0"/>
              </a:solidFill>
              <a:latin typeface="Franklin Gothic Medium" pitchFamily="34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r>
              <a:rPr lang="en-US" sz="2800" dirty="0">
                <a:latin typeface="Franklin Gothic Medium" pitchFamily="34" charset="0"/>
                <a:sym typeface="Symbol" charset="0"/>
              </a:rPr>
              <a:t> </a:t>
            </a:r>
            <a:endParaRPr lang="en-US" dirty="0">
              <a:latin typeface="Calibri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633654" y="203635"/>
            <a:ext cx="2053146" cy="620188"/>
            <a:chOff x="624840" y="3139691"/>
            <a:chExt cx="5318760" cy="620188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0" name="Rounded Rectangle 9"/>
            <p:cNvSpPr/>
            <p:nvPr/>
          </p:nvSpPr>
          <p:spPr>
            <a:xfrm>
              <a:off x="624840" y="3311187"/>
              <a:ext cx="5318760" cy="448692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1" rtlCol="0" anchor="t" anchorCtr="0"/>
            <a:lstStyle/>
            <a:p>
              <a:pPr algn="ctr"/>
              <a:r>
                <a:rPr lang="en-US" sz="2000" dirty="0"/>
                <a:t>Real Numbers</a:t>
              </a:r>
            </a:p>
          </p:txBody>
        </p:sp>
        <p:sp>
          <p:nvSpPr>
            <p:cNvPr id="11" name="Round Same Side Corner Rectangle 10"/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Domain of Discourse</a:t>
              </a:r>
            </a:p>
          </p:txBody>
        </p:sp>
      </p:grpSp>
      <p:sp>
        <p:nvSpPr>
          <p:cNvPr id="16" name="Content Placeholder 2"/>
          <p:cNvSpPr txBox="1">
            <a:spLocks/>
          </p:cNvSpPr>
          <p:nvPr/>
        </p:nvSpPr>
        <p:spPr>
          <a:xfrm>
            <a:off x="256776" y="2488021"/>
            <a:ext cx="4268654" cy="399784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en-US" sz="1600" dirty="0">
                <a:latin typeface="Franklin Gothic Medium" charset="0"/>
                <a:ea typeface="Franklin Gothic Medium" charset="0"/>
                <a:cs typeface="Franklin Gothic Medium" charset="0"/>
                <a:sym typeface="Symbol" charset="0"/>
              </a:rPr>
              <a:t>Suppose x and y are rational.</a:t>
            </a:r>
            <a:br>
              <a:rPr lang="en-US" sz="1600" dirty="0">
                <a:latin typeface="Franklin Gothic Medium" charset="0"/>
                <a:ea typeface="Franklin Gothic Medium" charset="0"/>
                <a:cs typeface="Franklin Gothic Medium" charset="0"/>
                <a:sym typeface="Symbol" charset="0"/>
              </a:rPr>
            </a:br>
            <a:br>
              <a:rPr lang="en-US" sz="1600" dirty="0">
                <a:latin typeface="Franklin Gothic Medium" charset="0"/>
                <a:ea typeface="Franklin Gothic Medium" charset="0"/>
                <a:cs typeface="Franklin Gothic Medium" charset="0"/>
                <a:sym typeface="Symbol" charset="0"/>
              </a:rPr>
            </a:b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r>
              <a:rPr lang="en-US" sz="1600" dirty="0">
                <a:latin typeface="Franklin Gothic Medium" charset="0"/>
                <a:ea typeface="Franklin Gothic Medium" charset="0"/>
                <a:cs typeface="Franklin Gothic Medium" charset="0"/>
                <a:sym typeface="Symbol" charset="0"/>
              </a:rPr>
              <a:t>Then, x = a/b for some integers</a:t>
            </a:r>
            <a:br>
              <a:rPr lang="en-US" sz="1600" dirty="0">
                <a:latin typeface="Franklin Gothic Medium" charset="0"/>
                <a:ea typeface="Franklin Gothic Medium" charset="0"/>
                <a:cs typeface="Franklin Gothic Medium" charset="0"/>
                <a:sym typeface="Symbol" charset="0"/>
              </a:rPr>
            </a:br>
            <a:r>
              <a:rPr lang="en-US" sz="1600" dirty="0">
                <a:latin typeface="Franklin Gothic Medium" charset="0"/>
                <a:ea typeface="Franklin Gothic Medium" charset="0"/>
                <a:cs typeface="Franklin Gothic Medium" charset="0"/>
                <a:sym typeface="Symbol" charset="0"/>
              </a:rPr>
              <a:t>a, b, where </a:t>
            </a:r>
            <a:r>
              <a:rPr lang="en-US" sz="1600" dirty="0">
                <a:latin typeface="Franklin Gothic Medium" charset="0"/>
                <a:ea typeface="Franklin Gothic Medium" charset="0"/>
                <a:cs typeface="Franklin Gothic Medium" charset="0"/>
                <a:sym typeface="Symbol"/>
              </a:rPr>
              <a:t>b0 and y = c/d for</a:t>
            </a:r>
            <a:br>
              <a:rPr lang="en-US" sz="1600" dirty="0">
                <a:latin typeface="Franklin Gothic Medium" charset="0"/>
                <a:ea typeface="Franklin Gothic Medium" charset="0"/>
                <a:cs typeface="Franklin Gothic Medium" charset="0"/>
                <a:sym typeface="Symbol"/>
              </a:rPr>
            </a:br>
            <a:r>
              <a:rPr lang="en-US" sz="1600" dirty="0">
                <a:latin typeface="Franklin Gothic Medium" charset="0"/>
                <a:ea typeface="Franklin Gothic Medium" charset="0"/>
                <a:cs typeface="Franklin Gothic Medium" charset="0"/>
                <a:sym typeface="Symbol"/>
              </a:rPr>
              <a:t>some integers </a:t>
            </a:r>
            <a:r>
              <a:rPr lang="en-US" sz="1600" dirty="0" err="1">
                <a:latin typeface="Franklin Gothic Medium" charset="0"/>
                <a:ea typeface="Franklin Gothic Medium" charset="0"/>
                <a:cs typeface="Franklin Gothic Medium" charset="0"/>
                <a:sym typeface="Symbol"/>
              </a:rPr>
              <a:t>c,d</a:t>
            </a:r>
            <a:r>
              <a:rPr lang="en-US" sz="1600" dirty="0">
                <a:latin typeface="Franklin Gothic Medium" charset="0"/>
                <a:ea typeface="Franklin Gothic Medium" charset="0"/>
                <a:cs typeface="Franklin Gothic Medium" charset="0"/>
                <a:sym typeface="Symbol"/>
              </a:rPr>
              <a:t>, where d0. </a:t>
            </a:r>
          </a:p>
          <a:p>
            <a:pPr marL="0" indent="0">
              <a:buFont typeface="Arial" charset="0"/>
              <a:buNone/>
            </a:pP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  <a:sym typeface="Symbol"/>
            </a:endParaRPr>
          </a:p>
          <a:p>
            <a:pPr marL="0" indent="0">
              <a:buFont typeface="Arial" charset="0"/>
              <a:buNone/>
            </a:pP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  <a:sym typeface="Symbol"/>
            </a:endParaRPr>
          </a:p>
          <a:p>
            <a:pPr marL="0" indent="0">
              <a:buFont typeface="Arial" charset="0"/>
              <a:buNone/>
            </a:pP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  <a:sym typeface="Symbol"/>
            </a:endParaRPr>
          </a:p>
          <a:p>
            <a:pPr marL="0" indent="0">
              <a:buFont typeface="Arial" charset="0"/>
              <a:buNone/>
            </a:pP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  <a:sym typeface="Symbol"/>
            </a:endParaRPr>
          </a:p>
          <a:p>
            <a:pPr marL="0" indent="0">
              <a:buFont typeface="Arial" charset="0"/>
              <a:buNone/>
            </a:pPr>
            <a:r>
              <a:rPr lang="en-US" sz="1600" dirty="0">
                <a:latin typeface="Franklin Gothic Medium" charset="0"/>
                <a:ea typeface="Franklin Gothic Medium" charset="0"/>
                <a:cs typeface="Franklin Gothic Medium" charset="0"/>
                <a:sym typeface="Symbol"/>
              </a:rPr>
              <a:t>...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4661154" y="2488020"/>
            <a:ext cx="4060043" cy="399784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endParaRPr lang="en-US" sz="2000" dirty="0">
              <a:latin typeface="Calibri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2"/>
              <p:cNvSpPr txBox="1">
                <a:spLocks/>
              </p:cNvSpPr>
              <p:nvPr/>
            </p:nvSpPr>
            <p:spPr>
              <a:xfrm>
                <a:off x="3827722" y="2488019"/>
                <a:ext cx="5114260" cy="399784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Franklin Gothic Medium"/>
                    <a:ea typeface="+mn-ea"/>
                    <a:cs typeface="Franklin Gothic Medium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Franklin Gothic Medium"/>
                    <a:ea typeface="+mn-ea"/>
                    <a:cs typeface="Franklin Gothic Medium"/>
                  </a:defRPr>
                </a:lvl2pPr>
                <a:lvl3pPr marL="9144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charset="0"/>
                  <a:buNone/>
                </a:pP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  <a:sym typeface="Symbol" charset="0"/>
                  </a:rPr>
                  <a:t>1.1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Rational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𝑥</m:t>
                        </m:r>
                      </m:e>
                    </m:d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Rational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  Assumption</a:t>
                </a:r>
              </a:p>
              <a:p>
                <a:pPr marL="0" indent="0">
                  <a:buFont typeface="Arial" charset="0"/>
                  <a:buNone/>
                </a:pPr>
                <a:endParaRPr lang="en-US" sz="1800" dirty="0">
                  <a:latin typeface="Franklin Gothic Medium" charset="0"/>
                  <a:ea typeface="Franklin Gothic Medium" charset="0"/>
                  <a:cs typeface="Franklin Gothic Medium" charset="0"/>
                </a:endParaRPr>
              </a:p>
              <a:p>
                <a:pPr marL="0" indent="0">
                  <a:buFont typeface="Arial" charset="0"/>
                  <a:buNone/>
                </a:pP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		??</a:t>
                </a:r>
              </a:p>
              <a:p>
                <a:pPr marL="0" indent="0">
                  <a:buFont typeface="Arial" charset="0"/>
                  <a:buNone/>
                </a:pPr>
                <a:endParaRPr lang="en-US" sz="1800" dirty="0">
                  <a:latin typeface="Franklin Gothic Medium" charset="0"/>
                  <a:ea typeface="Franklin Gothic Medium" charset="0"/>
                  <a:cs typeface="Franklin Gothic Medium" charset="0"/>
                </a:endParaRPr>
              </a:p>
              <a:p>
                <a:pPr marL="0" indent="0">
                  <a:buFont typeface="Arial" charset="0"/>
                  <a:buNone/>
                </a:pP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1.4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∃</m:t>
                    </m:r>
                    <m:r>
                      <a:rPr lang="en-US" sz="1400" b="0" i="1" smtClean="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𝑝</m:t>
                    </m:r>
                    <m:r>
                      <a:rPr lang="en-US" sz="14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 ∃</m:t>
                    </m:r>
                    <m:r>
                      <a:rPr lang="en-US" sz="1400" b="0" i="1" smtClean="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𝑞</m:t>
                    </m:r>
                    <m:r>
                      <a:rPr lang="en-US" sz="14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 (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𝑥</m:t>
                        </m:r>
                        <m:r>
                          <a:rPr lang="en-US" sz="14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=</m:t>
                        </m:r>
                        <m:r>
                          <a:rPr lang="en-US" sz="1400" i="1" smtClean="0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  <m:t>𝑝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  <m:t>/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  <m:t>𝑞</m:t>
                        </m:r>
                      </m:e>
                    </m:d>
                    <m:r>
                      <a:rPr lang="en-US" sz="14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  <m:r>
                      <m:rPr>
                        <m:sty m:val="p"/>
                      </m:rPr>
                      <a:rPr lang="en-US" sz="140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Integer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𝑝</m:t>
                        </m:r>
                      </m:e>
                    </m:d>
                    <m:r>
                      <a:rPr lang="en-US" sz="14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  <m:r>
                      <m:rPr>
                        <m:sty m:val="p"/>
                      </m:rPr>
                      <a:rPr lang="en-US" sz="140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Integer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𝑞</m:t>
                        </m:r>
                      </m:e>
                    </m:d>
                    <m:r>
                      <a:rPr lang="en-US" sz="14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𝑞</m:t>
                        </m:r>
                        <m:r>
                          <a:rPr lang="en-US" sz="14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≠0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  <a:ea typeface="ＭＳ Ｐゴシック" pitchFamily="-111" charset="-128"/>
                        <a:sym typeface="Symbol"/>
                      </a:rPr>
                      <m:t>)</m:t>
                    </m:r>
                  </m:oMath>
                </a14:m>
                <a:r>
                  <a:rPr lang="en-US" sz="14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 </a:t>
                </a: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 	      					   Def Rational: 1.2</a:t>
                </a:r>
              </a:p>
              <a:p>
                <a:pPr marL="0" indent="0">
                  <a:buFont typeface="Arial" charset="0"/>
                  <a:buNone/>
                </a:pP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1.5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𝑥</m:t>
                        </m:r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=</m:t>
                        </m:r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𝑎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  <m:t>/</m:t>
                        </m:r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𝑏</m:t>
                        </m:r>
                      </m:e>
                    </m:d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  <m:r>
                      <m:rPr>
                        <m:sty m:val="p"/>
                      </m:rPr>
                      <a:rPr lang="en-US" sz="180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Integer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𝑎</m:t>
                        </m:r>
                      </m:e>
                    </m:d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  <m:r>
                      <m:rPr>
                        <m:sty m:val="p"/>
                      </m:rPr>
                      <a:rPr lang="en-US" sz="180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Integer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𝑏</m:t>
                        </m:r>
                      </m:e>
                    </m:d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𝑏</m:t>
                        </m:r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≠0</m:t>
                        </m:r>
                      </m:e>
                    </m:d>
                  </m:oMath>
                </a14:m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					 	   </a:t>
                </a:r>
                <a:r>
                  <a:rPr lang="en-US" sz="1800" dirty="0" err="1">
                    <a:latin typeface="Franklin Gothic Medium" charset="0"/>
                    <a:ea typeface="Franklin Gothic Medium" charset="0"/>
                    <a:cs typeface="Franklin Gothic Medium" charset="0"/>
                  </a:rPr>
                  <a:t>Elim</a:t>
                </a: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∃</m:t>
                    </m:r>
                  </m:oMath>
                </a14:m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: 1.4</a:t>
                </a:r>
              </a:p>
              <a:p>
                <a:pPr marL="0" indent="0">
                  <a:buFont typeface="Arial" charset="0"/>
                  <a:buNone/>
                </a:pP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1.6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∃</m:t>
                    </m:r>
                    <m:r>
                      <a:rPr lang="en-US" sz="14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𝑝</m:t>
                    </m:r>
                    <m:r>
                      <a:rPr lang="en-US" sz="14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 ∃</m:t>
                    </m:r>
                    <m:r>
                      <a:rPr lang="en-US" sz="14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𝑞</m:t>
                    </m:r>
                    <m:r>
                      <a:rPr lang="en-US" sz="14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 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ＭＳ Ｐゴシック" pitchFamily="-111" charset="-128"/>
                                <a:sym typeface="Symbol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latin typeface="Cambria Math" charset="0"/>
                                <a:ea typeface="ＭＳ Ｐゴシック" pitchFamily="-111" charset="-128"/>
                                <a:sym typeface="Symbol"/>
                              </a:rPr>
                              <m:t>𝑥</m:t>
                            </m:r>
                            <m:r>
                              <a:rPr lang="en-US" sz="1400" i="1">
                                <a:latin typeface="Cambria Math" charset="0"/>
                                <a:ea typeface="ＭＳ Ｐゴシック" pitchFamily="-111" charset="-128"/>
                                <a:sym typeface="Symbol"/>
                              </a:rPr>
                              <m:t>=</m:t>
                            </m:r>
                            <m:r>
                              <a:rPr lang="en-US" sz="1400" b="0" i="1" smtClean="0">
                                <a:latin typeface="Cambria Math" charset="0"/>
                                <a:ea typeface="ＭＳ Ｐゴシック" pitchFamily="-111" charset="-128"/>
                                <a:sym typeface="Symbol"/>
                              </a:rPr>
                              <m:t>𝑝</m:t>
                            </m:r>
                            <m:r>
                              <a:rPr lang="en-US" sz="1400" b="0" i="1" smtClean="0">
                                <a:latin typeface="Cambria Math" charset="0"/>
                                <a:ea typeface="ＭＳ Ｐゴシック" pitchFamily="-111" charset="-128"/>
                                <a:sym typeface="Symbol"/>
                              </a:rPr>
                              <m:t>/</m:t>
                            </m:r>
                            <m:r>
                              <a:rPr lang="en-US" sz="1400" b="0" i="1" smtClean="0">
                                <a:latin typeface="Cambria Math" charset="0"/>
                                <a:ea typeface="ＭＳ Ｐゴシック" pitchFamily="-111" charset="-128"/>
                                <a:sym typeface="Symbol"/>
                              </a:rPr>
                              <m:t>𝑞</m:t>
                            </m:r>
                          </m:e>
                        </m:d>
                        <m:r>
                          <a:rPr lang="en-US" sz="14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∧</m:t>
                        </m:r>
                        <m:r>
                          <m:rPr>
                            <m:sty m:val="p"/>
                          </m:rPr>
                          <a:rPr lang="en-US" sz="140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Integer</m:t>
                        </m:r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ＭＳ Ｐゴシック" pitchFamily="-111" charset="-128"/>
                                <a:sym typeface="Symbol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latin typeface="Cambria Math" charset="0"/>
                                <a:ea typeface="ＭＳ Ｐゴシック" pitchFamily="-111" charset="-128"/>
                                <a:sym typeface="Symbol"/>
                              </a:rPr>
                              <m:t>𝑝</m:t>
                            </m:r>
                          </m:e>
                        </m:d>
                        <m:r>
                          <a:rPr lang="en-US" sz="14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∧</m:t>
                        </m:r>
                        <m:r>
                          <m:rPr>
                            <m:sty m:val="p"/>
                          </m:rPr>
                          <a:rPr lang="en-US" sz="140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Integer</m:t>
                        </m:r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ＭＳ Ｐゴシック" pitchFamily="-111" charset="-128"/>
                                <a:sym typeface="Symbol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latin typeface="Cambria Math" charset="0"/>
                                <a:ea typeface="ＭＳ Ｐゴシック" pitchFamily="-111" charset="-128"/>
                                <a:sym typeface="Symbol"/>
                              </a:rPr>
                              <m:t>𝑞</m:t>
                            </m:r>
                          </m:e>
                        </m:d>
                        <m:r>
                          <a:rPr lang="en-US" sz="14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∧</m:t>
                        </m:r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ＭＳ Ｐゴシック" pitchFamily="-111" charset="-128"/>
                                <a:sym typeface="Symbol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latin typeface="Cambria Math" charset="0"/>
                                <a:ea typeface="ＭＳ Ｐゴシック" pitchFamily="-111" charset="-128"/>
                                <a:sym typeface="Symbol"/>
                              </a:rPr>
                              <m:t>𝑞</m:t>
                            </m:r>
                            <m:r>
                              <a:rPr lang="en-US" sz="1400" i="1">
                                <a:latin typeface="Cambria Math" charset="0"/>
                                <a:ea typeface="ＭＳ Ｐゴシック" pitchFamily="-111" charset="-128"/>
                                <a:sym typeface="Symbol"/>
                              </a:rPr>
                              <m:t>≠0</m:t>
                            </m:r>
                          </m:e>
                        </m:d>
                      </m:e>
                    </m:d>
                  </m:oMath>
                </a14:m>
                <a:endParaRPr lang="en-US" sz="1400" dirty="0">
                  <a:latin typeface="Franklin Gothic Medium" charset="0"/>
                  <a:ea typeface="ＭＳ Ｐゴシック" pitchFamily="-111" charset="-128"/>
                  <a:sym typeface="Symbol"/>
                </a:endParaRPr>
              </a:p>
              <a:p>
                <a:pPr marL="0" indent="0">
                  <a:buFont typeface="Arial" charset="0"/>
                  <a:buNone/>
                </a:pP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						  Def Rational: 1.3</a:t>
                </a:r>
              </a:p>
              <a:p>
                <a:pPr marL="0" indent="0">
                  <a:buNone/>
                </a:pP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1.7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𝑦</m:t>
                        </m:r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=</m:t>
                        </m:r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𝑐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  <m:t>/</m:t>
                        </m:r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𝑑</m:t>
                        </m:r>
                      </m:e>
                    </m:d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  <m:r>
                      <m:rPr>
                        <m:sty m:val="p"/>
                      </m:rPr>
                      <a:rPr lang="en-US" sz="180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Integer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𝑐</m:t>
                        </m:r>
                      </m:e>
                    </m:d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  <m:r>
                      <m:rPr>
                        <m:sty m:val="p"/>
                      </m:rPr>
                      <a:rPr lang="en-US" sz="180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Integer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𝑑</m:t>
                        </m:r>
                      </m:e>
                    </m:d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𝑑</m:t>
                        </m:r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≠0</m:t>
                        </m:r>
                      </m:e>
                    </m:d>
                  </m:oMath>
                </a14:m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					 	   </a:t>
                </a:r>
                <a:r>
                  <a:rPr lang="en-US" sz="1800" dirty="0" err="1">
                    <a:latin typeface="Franklin Gothic Medium" charset="0"/>
                    <a:ea typeface="Franklin Gothic Medium" charset="0"/>
                    <a:cs typeface="Franklin Gothic Medium" charset="0"/>
                  </a:rPr>
                  <a:t>Elim</a:t>
                </a: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∃</m:t>
                    </m:r>
                  </m:oMath>
                </a14:m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: 1.4</a:t>
                </a:r>
              </a:p>
            </p:txBody>
          </p:sp>
        </mc:Choice>
        <mc:Fallback xmlns="">
          <p:sp>
            <p:nvSpPr>
              <p:cNvPr id="1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722" y="2488019"/>
                <a:ext cx="5114260" cy="3997840"/>
              </a:xfrm>
              <a:prstGeom prst="rect">
                <a:avLst/>
              </a:prstGeom>
              <a:blipFill rotWithShape="0">
                <a:blip r:embed="rId3"/>
                <a:stretch>
                  <a:fillRect l="-1073" t="-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/>
          <p:cNvCxnSpPr/>
          <p:nvPr/>
        </p:nvCxnSpPr>
        <p:spPr>
          <a:xfrm>
            <a:off x="3806525" y="3900483"/>
            <a:ext cx="0" cy="2064382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806525" y="2498651"/>
            <a:ext cx="0" cy="308344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9A843EE-5C73-2247-BD48-170064164983}"/>
              </a:ext>
            </a:extLst>
          </p:cNvPr>
          <p:cNvGrpSpPr/>
          <p:nvPr/>
        </p:nvGrpSpPr>
        <p:grpSpPr>
          <a:xfrm>
            <a:off x="937260" y="1028154"/>
            <a:ext cx="7447788" cy="699985"/>
            <a:chOff x="624840" y="3139691"/>
            <a:chExt cx="5318760" cy="699985"/>
          </a:xfrm>
          <a:solidFill>
            <a:schemeClr val="accent2">
              <a:lumMod val="20000"/>
              <a:lumOff val="80000"/>
            </a:schemeClr>
          </a:solidFill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ounded Rectangle 20">
                  <a:extLst>
                    <a:ext uri="{FF2B5EF4-FFF2-40B4-BE49-F238E27FC236}">
                      <a16:creationId xmlns:a16="http://schemas.microsoft.com/office/drawing/2014/main" id="{B32F771D-4378-F44F-8A54-C631A90AE6A5}"/>
                    </a:ext>
                  </a:extLst>
                </p:cNvPr>
                <p:cNvSpPr/>
                <p:nvPr/>
              </p:nvSpPr>
              <p:spPr>
                <a:xfrm>
                  <a:off x="624840" y="3311187"/>
                  <a:ext cx="5318760" cy="528489"/>
                </a:xfrm>
                <a:prstGeom prst="round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lIns="9144" tIns="91440" rIns="9144" bIns="9144" numCol="1" rtlCol="0" anchor="t" anchorCtr="0"/>
                <a:lstStyle/>
                <a:p>
                  <a:r>
                    <a:rPr lang="en-US" sz="2000" dirty="0">
                      <a:ea typeface="ＭＳ Ｐゴシック" pitchFamily="-111" charset="-128"/>
                      <a:sym typeface="Symbol"/>
                    </a:rPr>
                    <a:t>Rational(x) :=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sym typeface="Symbol"/>
                        </a:rPr>
                        <m:t>𝑎</m:t>
                      </m:r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 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sym typeface="Symbol"/>
                        </a:rPr>
                        <m:t>𝑏</m:t>
                      </m:r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Integer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𝑎</m:t>
                          </m:r>
                        </m:e>
                      </m:d>
                      <m:r>
                        <a:rPr lang="en-US" sz="2000" i="1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∧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Integer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𝑏</m:t>
                          </m:r>
                        </m:e>
                      </m:d>
                      <m:r>
                        <a:rPr lang="en-US" sz="200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∧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charset="0"/>
                              <a:ea typeface="ＭＳ Ｐゴシック" pitchFamily="-111" charset="-128"/>
                              <a:sym typeface="Symbol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charset="0"/>
                              <a:ea typeface="ＭＳ Ｐゴシック" pitchFamily="-111" charset="-128"/>
                              <a:sym typeface="Symbol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𝑎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/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𝑏</m:t>
                          </m:r>
                        </m:e>
                      </m:d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∧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𝑏</m:t>
                          </m:r>
                          <m:r>
                            <a:rPr lang="en-US" sz="2000" b="0" i="1" smtClean="0">
                              <a:latin typeface="Cambria Math" charset="0"/>
                              <a:ea typeface="ＭＳ Ｐゴシック" pitchFamily="-111" charset="-128"/>
                              <a:sym typeface="Symbol"/>
                            </a:rPr>
                            <m:t>≠0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sym typeface="Symbol"/>
                        </a:rPr>
                        <m:t>)</m:t>
                      </m:r>
                    </m:oMath>
                  </a14:m>
                  <a:endParaRPr lang="en-US" sz="2000" b="0" dirty="0">
                    <a:ea typeface="ＭＳ Ｐゴシック" pitchFamily="-111" charset="-128"/>
                    <a:sym typeface="Symbol"/>
                  </a:endParaRPr>
                </a:p>
                <a:p>
                  <a:endParaRPr lang="en-US" sz="2000" dirty="0"/>
                </a:p>
              </p:txBody>
            </p:sp>
          </mc:Choice>
          <mc:Fallback xmlns="">
            <p:sp>
              <p:nvSpPr>
                <p:cNvPr id="21" name="Rounded Rectangle 20">
                  <a:extLst>
                    <a:ext uri="{FF2B5EF4-FFF2-40B4-BE49-F238E27FC236}">
                      <a16:creationId xmlns:a16="http://schemas.microsoft.com/office/drawing/2014/main" id="{B32F771D-4378-F44F-8A54-C631A90AE6A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" y="3311187"/>
                  <a:ext cx="5318760" cy="528489"/>
                </a:xfrm>
                <a:prstGeom prst="roundRect">
                  <a:avLst/>
                </a:prstGeom>
                <a:blipFill>
                  <a:blip r:embed="rId4"/>
                  <a:stretch>
                    <a:fillRect l="-1356" r="-169" b="-9091"/>
                  </a:stretch>
                </a:blipFill>
                <a:ln>
                  <a:solidFill>
                    <a:schemeClr val="tx1"/>
                  </a:solidFill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Round Same Side Corner Rectangle 21">
              <a:extLst>
                <a:ext uri="{FF2B5EF4-FFF2-40B4-BE49-F238E27FC236}">
                  <a16:creationId xmlns:a16="http://schemas.microsoft.com/office/drawing/2014/main" id="{C0BEC325-B38D-4744-8875-A3272EFDF799}"/>
                </a:ext>
              </a:extLst>
            </p:cNvPr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Predicate Definitions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367497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Franklin Gothic Medium" pitchFamily="34" charset="0"/>
              </a:rPr>
              <a:t>Rationality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585" y="1728140"/>
            <a:ext cx="8273336" cy="759880"/>
          </a:xfrm>
        </p:spPr>
        <p:txBody>
          <a:bodyPr/>
          <a:lstStyle/>
          <a:p>
            <a:pPr marL="0" lvl="1" indent="0">
              <a:buNone/>
            </a:pPr>
            <a:r>
              <a:rPr 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Prove: </a:t>
            </a:r>
            <a:r>
              <a:rPr lang="ja-JP" alt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“</a:t>
            </a:r>
            <a:r>
              <a:rPr lang="en-US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If x and y are rational, then </a:t>
            </a:r>
            <a:r>
              <a:rPr lang="en-US" dirty="0" err="1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xy</a:t>
            </a:r>
            <a:r>
              <a:rPr lang="en-US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 is rational</a:t>
            </a:r>
            <a:r>
              <a:rPr 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.</a:t>
            </a:r>
            <a:r>
              <a:rPr lang="ja-JP" alt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”</a:t>
            </a:r>
            <a:endParaRPr lang="en-US" sz="2800" dirty="0">
              <a:solidFill>
                <a:srgbClr val="7030A0"/>
              </a:solidFill>
              <a:latin typeface="Franklin Gothic Medium" pitchFamily="34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r>
              <a:rPr lang="en-US" sz="2800" dirty="0">
                <a:latin typeface="Franklin Gothic Medium" pitchFamily="34" charset="0"/>
                <a:sym typeface="Symbol" charset="0"/>
              </a:rPr>
              <a:t> </a:t>
            </a:r>
            <a:endParaRPr lang="en-US" dirty="0">
              <a:latin typeface="Calibri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633654" y="203635"/>
            <a:ext cx="2053146" cy="620188"/>
            <a:chOff x="624840" y="3139691"/>
            <a:chExt cx="5318760" cy="620188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0" name="Rounded Rectangle 9"/>
            <p:cNvSpPr/>
            <p:nvPr/>
          </p:nvSpPr>
          <p:spPr>
            <a:xfrm>
              <a:off x="624840" y="3311187"/>
              <a:ext cx="5318760" cy="448692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1" rtlCol="0" anchor="t" anchorCtr="0"/>
            <a:lstStyle/>
            <a:p>
              <a:pPr algn="ctr"/>
              <a:r>
                <a:rPr lang="en-US" sz="2000" dirty="0"/>
                <a:t>Real Numbers</a:t>
              </a:r>
            </a:p>
          </p:txBody>
        </p:sp>
        <p:sp>
          <p:nvSpPr>
            <p:cNvPr id="11" name="Round Same Side Corner Rectangle 10"/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Domain of Discourse</a:t>
              </a:r>
            </a:p>
          </p:txBody>
        </p:sp>
      </p:grpSp>
      <p:sp>
        <p:nvSpPr>
          <p:cNvPr id="16" name="Content Placeholder 2"/>
          <p:cNvSpPr txBox="1">
            <a:spLocks/>
          </p:cNvSpPr>
          <p:nvPr/>
        </p:nvSpPr>
        <p:spPr>
          <a:xfrm>
            <a:off x="256776" y="2488021"/>
            <a:ext cx="4268654" cy="399784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en-US" sz="1600" dirty="0">
                <a:latin typeface="Franklin Gothic Medium" charset="0"/>
                <a:ea typeface="Franklin Gothic Medium" charset="0"/>
                <a:cs typeface="Franklin Gothic Medium" charset="0"/>
                <a:sym typeface="Symbol" charset="0"/>
              </a:rPr>
              <a:t>Suppose x and y are rational.</a:t>
            </a:r>
            <a:br>
              <a:rPr lang="en-US" sz="1600" dirty="0">
                <a:latin typeface="Franklin Gothic Medium" charset="0"/>
                <a:ea typeface="Franklin Gothic Medium" charset="0"/>
                <a:cs typeface="Franklin Gothic Medium" charset="0"/>
                <a:sym typeface="Symbol" charset="0"/>
              </a:rPr>
            </a:br>
            <a:br>
              <a:rPr lang="en-US" sz="1600" dirty="0">
                <a:latin typeface="Franklin Gothic Medium" charset="0"/>
                <a:ea typeface="Franklin Gothic Medium" charset="0"/>
                <a:cs typeface="Franklin Gothic Medium" charset="0"/>
                <a:sym typeface="Symbol" charset="0"/>
              </a:rPr>
            </a:b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r>
              <a:rPr lang="en-US" sz="1600" dirty="0">
                <a:latin typeface="Franklin Gothic Medium" charset="0"/>
                <a:ea typeface="Franklin Gothic Medium" charset="0"/>
                <a:cs typeface="Franklin Gothic Medium" charset="0"/>
                <a:sym typeface="Symbol" charset="0"/>
              </a:rPr>
              <a:t>Then, x = a/b for some integers</a:t>
            </a:r>
            <a:br>
              <a:rPr lang="en-US" sz="1600" dirty="0">
                <a:latin typeface="Franklin Gothic Medium" charset="0"/>
                <a:ea typeface="Franklin Gothic Medium" charset="0"/>
                <a:cs typeface="Franklin Gothic Medium" charset="0"/>
                <a:sym typeface="Symbol" charset="0"/>
              </a:rPr>
            </a:br>
            <a:r>
              <a:rPr lang="en-US" sz="1600" dirty="0">
                <a:latin typeface="Franklin Gothic Medium" charset="0"/>
                <a:ea typeface="Franklin Gothic Medium" charset="0"/>
                <a:cs typeface="Franklin Gothic Medium" charset="0"/>
                <a:sym typeface="Symbol" charset="0"/>
              </a:rPr>
              <a:t>a, b, where </a:t>
            </a:r>
            <a:r>
              <a:rPr lang="en-US" sz="1600" dirty="0">
                <a:latin typeface="Franklin Gothic Medium" charset="0"/>
                <a:ea typeface="Franklin Gothic Medium" charset="0"/>
                <a:cs typeface="Franklin Gothic Medium" charset="0"/>
                <a:sym typeface="Symbol"/>
              </a:rPr>
              <a:t>b0 and y = c/d for</a:t>
            </a:r>
            <a:br>
              <a:rPr lang="en-US" sz="1600" dirty="0">
                <a:latin typeface="Franklin Gothic Medium" charset="0"/>
                <a:ea typeface="Franklin Gothic Medium" charset="0"/>
                <a:cs typeface="Franklin Gothic Medium" charset="0"/>
                <a:sym typeface="Symbol"/>
              </a:rPr>
            </a:br>
            <a:r>
              <a:rPr lang="en-US" sz="1600" dirty="0">
                <a:latin typeface="Franklin Gothic Medium" charset="0"/>
                <a:ea typeface="Franklin Gothic Medium" charset="0"/>
                <a:cs typeface="Franklin Gothic Medium" charset="0"/>
                <a:sym typeface="Symbol"/>
              </a:rPr>
              <a:t>some integers </a:t>
            </a:r>
            <a:r>
              <a:rPr lang="en-US" sz="1600" dirty="0" err="1">
                <a:latin typeface="Franklin Gothic Medium" charset="0"/>
                <a:ea typeface="Franklin Gothic Medium" charset="0"/>
                <a:cs typeface="Franklin Gothic Medium" charset="0"/>
                <a:sym typeface="Symbol"/>
              </a:rPr>
              <a:t>c,d</a:t>
            </a:r>
            <a:r>
              <a:rPr lang="en-US" sz="1600" dirty="0">
                <a:latin typeface="Franklin Gothic Medium" charset="0"/>
                <a:ea typeface="Franklin Gothic Medium" charset="0"/>
                <a:cs typeface="Franklin Gothic Medium" charset="0"/>
                <a:sym typeface="Symbol"/>
              </a:rPr>
              <a:t>, where d0. </a:t>
            </a:r>
          </a:p>
          <a:p>
            <a:pPr marL="0" indent="0">
              <a:buFont typeface="Arial" charset="0"/>
              <a:buNone/>
            </a:pP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  <a:sym typeface="Symbol"/>
            </a:endParaRPr>
          </a:p>
          <a:p>
            <a:pPr marL="0" indent="0">
              <a:buFont typeface="Arial" charset="0"/>
              <a:buNone/>
            </a:pP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  <a:sym typeface="Symbol"/>
            </a:endParaRPr>
          </a:p>
          <a:p>
            <a:pPr marL="0" indent="0">
              <a:buFont typeface="Arial" charset="0"/>
              <a:buNone/>
            </a:pP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  <a:sym typeface="Symbol"/>
            </a:endParaRPr>
          </a:p>
          <a:p>
            <a:pPr marL="0" indent="0">
              <a:buFont typeface="Arial" charset="0"/>
              <a:buNone/>
            </a:pP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  <a:sym typeface="Symbol"/>
            </a:endParaRPr>
          </a:p>
          <a:p>
            <a:pPr marL="0" indent="0">
              <a:buFont typeface="Arial" charset="0"/>
              <a:buNone/>
            </a:pPr>
            <a:r>
              <a:rPr lang="en-US" sz="1600" dirty="0">
                <a:latin typeface="Franklin Gothic Medium" charset="0"/>
                <a:ea typeface="Franklin Gothic Medium" charset="0"/>
                <a:cs typeface="Franklin Gothic Medium" charset="0"/>
                <a:sym typeface="Symbol"/>
              </a:rPr>
              <a:t>...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4661154" y="2488020"/>
            <a:ext cx="4060043" cy="399784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endParaRPr lang="en-US" sz="2000" dirty="0">
              <a:latin typeface="Calibri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2"/>
              <p:cNvSpPr txBox="1">
                <a:spLocks/>
              </p:cNvSpPr>
              <p:nvPr/>
            </p:nvSpPr>
            <p:spPr>
              <a:xfrm>
                <a:off x="3827722" y="2488019"/>
                <a:ext cx="5114260" cy="399784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Franklin Gothic Medium"/>
                    <a:ea typeface="+mn-ea"/>
                    <a:cs typeface="Franklin Gothic Medium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Franklin Gothic Medium"/>
                    <a:ea typeface="+mn-ea"/>
                    <a:cs typeface="Franklin Gothic Medium"/>
                  </a:defRPr>
                </a:lvl2pPr>
                <a:lvl3pPr marL="9144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charset="0"/>
                  <a:buNone/>
                </a:pP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  <a:sym typeface="Symbol" charset="0"/>
                  </a:rPr>
                  <a:t>1.1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Rational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𝑥</m:t>
                        </m:r>
                      </m:e>
                    </m:d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Rational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  Assumption</a:t>
                </a:r>
              </a:p>
              <a:p>
                <a:pPr marL="0" indent="0">
                  <a:buFont typeface="Arial" charset="0"/>
                  <a:buNone/>
                </a:pP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1.2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Rational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  			    </a:t>
                </a:r>
                <a:r>
                  <a:rPr lang="en-US" sz="1800" dirty="0" err="1">
                    <a:latin typeface="Franklin Gothic Medium" charset="0"/>
                    <a:ea typeface="Franklin Gothic Medium" charset="0"/>
                    <a:cs typeface="Franklin Gothic Medium" charset="0"/>
                  </a:rPr>
                  <a:t>Elim</a:t>
                </a: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</m:oMath>
                </a14:m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: 1.1</a:t>
                </a:r>
              </a:p>
              <a:p>
                <a:pPr marL="0" indent="0">
                  <a:buFont typeface="Arial" charset="0"/>
                  <a:buNone/>
                </a:pP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1.3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Rational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  			    </a:t>
                </a:r>
                <a:r>
                  <a:rPr lang="en-US" sz="1800" dirty="0" err="1">
                    <a:latin typeface="Franklin Gothic Medium" charset="0"/>
                    <a:ea typeface="Franklin Gothic Medium" charset="0"/>
                    <a:cs typeface="Franklin Gothic Medium" charset="0"/>
                  </a:rPr>
                  <a:t>Elim</a:t>
                </a: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</m:oMath>
                </a14:m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: 1.1</a:t>
                </a:r>
              </a:p>
              <a:p>
                <a:pPr marL="0" indent="0">
                  <a:buFont typeface="Arial" charset="0"/>
                  <a:buNone/>
                </a:pP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1.4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∃</m:t>
                    </m:r>
                    <m:r>
                      <a:rPr lang="en-US" sz="1400" b="0" i="1" smtClean="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𝑝</m:t>
                    </m:r>
                    <m:r>
                      <a:rPr lang="en-US" sz="14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 ∃</m:t>
                    </m:r>
                    <m:r>
                      <a:rPr lang="en-US" sz="1400" b="0" i="1" smtClean="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𝑞</m:t>
                    </m:r>
                    <m:r>
                      <a:rPr lang="en-US" sz="14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 (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𝑥</m:t>
                        </m:r>
                        <m:r>
                          <a:rPr lang="en-US" sz="14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=</m:t>
                        </m:r>
                        <m:r>
                          <a:rPr lang="en-US" sz="1400" i="1" smtClean="0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  <m:t>𝑝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  <m:t>/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  <m:t>𝑞</m:t>
                        </m:r>
                      </m:e>
                    </m:d>
                    <m:r>
                      <a:rPr lang="en-US" sz="14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  <m:r>
                      <m:rPr>
                        <m:sty m:val="p"/>
                      </m:rPr>
                      <a:rPr lang="en-US" sz="140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Integer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𝑝</m:t>
                        </m:r>
                      </m:e>
                    </m:d>
                    <m:r>
                      <a:rPr lang="en-US" sz="14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  <m:r>
                      <m:rPr>
                        <m:sty m:val="p"/>
                      </m:rPr>
                      <a:rPr lang="en-US" sz="140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Integer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𝑞</m:t>
                        </m:r>
                      </m:e>
                    </m:d>
                    <m:r>
                      <a:rPr lang="en-US" sz="14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𝑞</m:t>
                        </m:r>
                        <m:r>
                          <a:rPr lang="en-US" sz="14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≠0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  <a:ea typeface="ＭＳ Ｐゴシック" pitchFamily="-111" charset="-128"/>
                        <a:sym typeface="Symbol"/>
                      </a:rPr>
                      <m:t>)</m:t>
                    </m:r>
                  </m:oMath>
                </a14:m>
                <a:r>
                  <a:rPr lang="en-US" sz="14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 </a:t>
                </a: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 	      					   Def Rational: 1.2</a:t>
                </a:r>
              </a:p>
              <a:p>
                <a:pPr marL="0" indent="0">
                  <a:buFont typeface="Arial" charset="0"/>
                  <a:buNone/>
                </a:pP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1.5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𝑥</m:t>
                        </m:r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=</m:t>
                        </m:r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𝑎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  <m:t>/</m:t>
                        </m:r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𝑏</m:t>
                        </m:r>
                      </m:e>
                    </m:d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  <m:r>
                      <m:rPr>
                        <m:sty m:val="p"/>
                      </m:rPr>
                      <a:rPr lang="en-US" sz="180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Integer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𝑎</m:t>
                        </m:r>
                      </m:e>
                    </m:d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  <m:r>
                      <m:rPr>
                        <m:sty m:val="p"/>
                      </m:rPr>
                      <a:rPr lang="en-US" sz="180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Integer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𝑏</m:t>
                        </m:r>
                      </m:e>
                    </m:d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𝑏</m:t>
                        </m:r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≠0</m:t>
                        </m:r>
                      </m:e>
                    </m:d>
                  </m:oMath>
                </a14:m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					 	   </a:t>
                </a:r>
                <a:r>
                  <a:rPr lang="en-US" sz="1800" dirty="0" err="1">
                    <a:latin typeface="Franklin Gothic Medium" charset="0"/>
                    <a:ea typeface="Franklin Gothic Medium" charset="0"/>
                    <a:cs typeface="Franklin Gothic Medium" charset="0"/>
                  </a:rPr>
                  <a:t>Elim</a:t>
                </a: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∃</m:t>
                    </m:r>
                  </m:oMath>
                </a14:m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: 1.4</a:t>
                </a:r>
              </a:p>
              <a:p>
                <a:pPr marL="0" indent="0">
                  <a:buFont typeface="Arial" charset="0"/>
                  <a:buNone/>
                </a:pP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1.6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∃</m:t>
                    </m:r>
                    <m:r>
                      <a:rPr lang="en-US" sz="14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𝑝</m:t>
                    </m:r>
                    <m:r>
                      <a:rPr lang="en-US" sz="14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 ∃</m:t>
                    </m:r>
                    <m:r>
                      <a:rPr lang="en-US" sz="14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𝑞</m:t>
                    </m:r>
                    <m:r>
                      <a:rPr lang="en-US" sz="14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 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ＭＳ Ｐゴシック" pitchFamily="-111" charset="-128"/>
                                <a:sym typeface="Symbol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latin typeface="Cambria Math" charset="0"/>
                                <a:ea typeface="ＭＳ Ｐゴシック" pitchFamily="-111" charset="-128"/>
                                <a:sym typeface="Symbol"/>
                              </a:rPr>
                              <m:t>𝑥</m:t>
                            </m:r>
                            <m:r>
                              <a:rPr lang="en-US" sz="1400" i="1">
                                <a:latin typeface="Cambria Math" charset="0"/>
                                <a:ea typeface="ＭＳ Ｐゴシック" pitchFamily="-111" charset="-128"/>
                                <a:sym typeface="Symbol"/>
                              </a:rPr>
                              <m:t>=</m:t>
                            </m:r>
                            <m:r>
                              <a:rPr lang="en-US" sz="1400" b="0" i="1" smtClean="0">
                                <a:latin typeface="Cambria Math" charset="0"/>
                                <a:ea typeface="ＭＳ Ｐゴシック" pitchFamily="-111" charset="-128"/>
                                <a:sym typeface="Symbol"/>
                              </a:rPr>
                              <m:t>𝑝</m:t>
                            </m:r>
                            <m:r>
                              <a:rPr lang="en-US" sz="1400" b="0" i="1" smtClean="0">
                                <a:latin typeface="Cambria Math" charset="0"/>
                                <a:ea typeface="ＭＳ Ｐゴシック" pitchFamily="-111" charset="-128"/>
                                <a:sym typeface="Symbol"/>
                              </a:rPr>
                              <m:t>/</m:t>
                            </m:r>
                            <m:r>
                              <a:rPr lang="en-US" sz="1400" b="0" i="1" smtClean="0">
                                <a:latin typeface="Cambria Math" charset="0"/>
                                <a:ea typeface="ＭＳ Ｐゴシック" pitchFamily="-111" charset="-128"/>
                                <a:sym typeface="Symbol"/>
                              </a:rPr>
                              <m:t>𝑞</m:t>
                            </m:r>
                          </m:e>
                        </m:d>
                        <m:r>
                          <a:rPr lang="en-US" sz="14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∧</m:t>
                        </m:r>
                        <m:r>
                          <m:rPr>
                            <m:sty m:val="p"/>
                          </m:rPr>
                          <a:rPr lang="en-US" sz="140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Integer</m:t>
                        </m:r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ＭＳ Ｐゴシック" pitchFamily="-111" charset="-128"/>
                                <a:sym typeface="Symbol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latin typeface="Cambria Math" charset="0"/>
                                <a:ea typeface="ＭＳ Ｐゴシック" pitchFamily="-111" charset="-128"/>
                                <a:sym typeface="Symbol"/>
                              </a:rPr>
                              <m:t>𝑝</m:t>
                            </m:r>
                          </m:e>
                        </m:d>
                        <m:r>
                          <a:rPr lang="en-US" sz="14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∧</m:t>
                        </m:r>
                        <m:r>
                          <m:rPr>
                            <m:sty m:val="p"/>
                          </m:rPr>
                          <a:rPr lang="en-US" sz="140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Integer</m:t>
                        </m:r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ＭＳ Ｐゴシック" pitchFamily="-111" charset="-128"/>
                                <a:sym typeface="Symbol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latin typeface="Cambria Math" charset="0"/>
                                <a:ea typeface="ＭＳ Ｐゴシック" pitchFamily="-111" charset="-128"/>
                                <a:sym typeface="Symbol"/>
                              </a:rPr>
                              <m:t>𝑞</m:t>
                            </m:r>
                          </m:e>
                        </m:d>
                        <m:r>
                          <a:rPr lang="en-US" sz="14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∧</m:t>
                        </m:r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ＭＳ Ｐゴシック" pitchFamily="-111" charset="-128"/>
                                <a:sym typeface="Symbol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latin typeface="Cambria Math" charset="0"/>
                                <a:ea typeface="ＭＳ Ｐゴシック" pitchFamily="-111" charset="-128"/>
                                <a:sym typeface="Symbol"/>
                              </a:rPr>
                              <m:t>𝑞</m:t>
                            </m:r>
                            <m:r>
                              <a:rPr lang="en-US" sz="1400" i="1">
                                <a:latin typeface="Cambria Math" charset="0"/>
                                <a:ea typeface="ＭＳ Ｐゴシック" pitchFamily="-111" charset="-128"/>
                                <a:sym typeface="Symbol"/>
                              </a:rPr>
                              <m:t>≠0</m:t>
                            </m:r>
                          </m:e>
                        </m:d>
                      </m:e>
                    </m:d>
                  </m:oMath>
                </a14:m>
                <a:endParaRPr lang="en-US" sz="1400" dirty="0">
                  <a:latin typeface="Franklin Gothic Medium" charset="0"/>
                  <a:ea typeface="ＭＳ Ｐゴシック" pitchFamily="-111" charset="-128"/>
                  <a:sym typeface="Symbol"/>
                </a:endParaRPr>
              </a:p>
              <a:p>
                <a:pPr marL="0" indent="0">
                  <a:buFont typeface="Arial" charset="0"/>
                  <a:buNone/>
                </a:pP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						  Def Rational: 1.3</a:t>
                </a:r>
              </a:p>
              <a:p>
                <a:pPr marL="0" indent="0">
                  <a:buNone/>
                </a:pP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1.7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𝑦</m:t>
                        </m:r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=</m:t>
                        </m:r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𝑐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  <m:t>/</m:t>
                        </m:r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𝑑</m:t>
                        </m:r>
                      </m:e>
                    </m:d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  <m:r>
                      <m:rPr>
                        <m:sty m:val="p"/>
                      </m:rPr>
                      <a:rPr lang="en-US" sz="180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Integer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𝑐</m:t>
                        </m:r>
                      </m:e>
                    </m:d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  <m:r>
                      <m:rPr>
                        <m:sty m:val="p"/>
                      </m:rPr>
                      <a:rPr lang="en-US" sz="180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Integer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𝑑</m:t>
                        </m:r>
                      </m:e>
                    </m:d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𝑑</m:t>
                        </m:r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≠0</m:t>
                        </m:r>
                      </m:e>
                    </m:d>
                  </m:oMath>
                </a14:m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					 	   </a:t>
                </a:r>
                <a:r>
                  <a:rPr lang="en-US" sz="1800" dirty="0" err="1">
                    <a:latin typeface="Franklin Gothic Medium" charset="0"/>
                    <a:ea typeface="Franklin Gothic Medium" charset="0"/>
                    <a:cs typeface="Franklin Gothic Medium" charset="0"/>
                  </a:rPr>
                  <a:t>Elim</a:t>
                </a: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∃</m:t>
                    </m:r>
                  </m:oMath>
                </a14:m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: 1.4</a:t>
                </a:r>
              </a:p>
            </p:txBody>
          </p:sp>
        </mc:Choice>
        <mc:Fallback xmlns="">
          <p:sp>
            <p:nvSpPr>
              <p:cNvPr id="1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722" y="2488019"/>
                <a:ext cx="5114260" cy="3997840"/>
              </a:xfrm>
              <a:prstGeom prst="rect">
                <a:avLst/>
              </a:prstGeom>
              <a:blipFill rotWithShape="0">
                <a:blip r:embed="rId3"/>
                <a:stretch>
                  <a:fillRect l="-1073" t="-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/>
          <p:cNvCxnSpPr/>
          <p:nvPr/>
        </p:nvCxnSpPr>
        <p:spPr>
          <a:xfrm>
            <a:off x="3795962" y="3560241"/>
            <a:ext cx="0" cy="2064382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806525" y="2498651"/>
            <a:ext cx="0" cy="308344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FB649FA-6D8E-8F49-B5E9-68722D36A590}"/>
              </a:ext>
            </a:extLst>
          </p:cNvPr>
          <p:cNvGrpSpPr/>
          <p:nvPr/>
        </p:nvGrpSpPr>
        <p:grpSpPr>
          <a:xfrm>
            <a:off x="937260" y="1028154"/>
            <a:ext cx="7447788" cy="699985"/>
            <a:chOff x="624840" y="3139691"/>
            <a:chExt cx="5318760" cy="699985"/>
          </a:xfrm>
          <a:solidFill>
            <a:schemeClr val="accent2">
              <a:lumMod val="20000"/>
              <a:lumOff val="80000"/>
            </a:schemeClr>
          </a:solidFill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ounded Rectangle 20">
                  <a:extLst>
                    <a:ext uri="{FF2B5EF4-FFF2-40B4-BE49-F238E27FC236}">
                      <a16:creationId xmlns:a16="http://schemas.microsoft.com/office/drawing/2014/main" id="{773E19BD-3E16-4C47-A3C7-64814FD0061B}"/>
                    </a:ext>
                  </a:extLst>
                </p:cNvPr>
                <p:cNvSpPr/>
                <p:nvPr/>
              </p:nvSpPr>
              <p:spPr>
                <a:xfrm>
                  <a:off x="624840" y="3311187"/>
                  <a:ext cx="5318760" cy="528489"/>
                </a:xfrm>
                <a:prstGeom prst="round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lIns="9144" tIns="91440" rIns="9144" bIns="9144" numCol="1" rtlCol="0" anchor="t" anchorCtr="0"/>
                <a:lstStyle/>
                <a:p>
                  <a:r>
                    <a:rPr lang="en-US" sz="2000" dirty="0">
                      <a:ea typeface="ＭＳ Ｐゴシック" pitchFamily="-111" charset="-128"/>
                      <a:sym typeface="Symbol"/>
                    </a:rPr>
                    <a:t>Rational(x) :=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sym typeface="Symbol"/>
                        </a:rPr>
                        <m:t>𝑎</m:t>
                      </m:r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 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sym typeface="Symbol"/>
                        </a:rPr>
                        <m:t>𝑏</m:t>
                      </m:r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Integer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𝑎</m:t>
                          </m:r>
                        </m:e>
                      </m:d>
                      <m:r>
                        <a:rPr lang="en-US" sz="2000" i="1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∧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Integer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𝑏</m:t>
                          </m:r>
                        </m:e>
                      </m:d>
                      <m:r>
                        <a:rPr lang="en-US" sz="200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∧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charset="0"/>
                              <a:ea typeface="ＭＳ Ｐゴシック" pitchFamily="-111" charset="-128"/>
                              <a:sym typeface="Symbol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charset="0"/>
                              <a:ea typeface="ＭＳ Ｐゴシック" pitchFamily="-111" charset="-128"/>
                              <a:sym typeface="Symbol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𝑎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/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𝑏</m:t>
                          </m:r>
                        </m:e>
                      </m:d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∧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𝑏</m:t>
                          </m:r>
                          <m:r>
                            <a:rPr lang="en-US" sz="2000" b="0" i="1" smtClean="0">
                              <a:latin typeface="Cambria Math" charset="0"/>
                              <a:ea typeface="ＭＳ Ｐゴシック" pitchFamily="-111" charset="-128"/>
                              <a:sym typeface="Symbol"/>
                            </a:rPr>
                            <m:t>≠0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sym typeface="Symbol"/>
                        </a:rPr>
                        <m:t>)</m:t>
                      </m:r>
                    </m:oMath>
                  </a14:m>
                  <a:endParaRPr lang="en-US" sz="2000" b="0" dirty="0">
                    <a:ea typeface="ＭＳ Ｐゴシック" pitchFamily="-111" charset="-128"/>
                    <a:sym typeface="Symbol"/>
                  </a:endParaRPr>
                </a:p>
                <a:p>
                  <a:endParaRPr lang="en-US" sz="2000" dirty="0"/>
                </a:p>
              </p:txBody>
            </p:sp>
          </mc:Choice>
          <mc:Fallback xmlns="">
            <p:sp>
              <p:nvSpPr>
                <p:cNvPr id="21" name="Rounded Rectangle 20">
                  <a:extLst>
                    <a:ext uri="{FF2B5EF4-FFF2-40B4-BE49-F238E27FC236}">
                      <a16:creationId xmlns:a16="http://schemas.microsoft.com/office/drawing/2014/main" id="{773E19BD-3E16-4C47-A3C7-64814FD0061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" y="3311187"/>
                  <a:ext cx="5318760" cy="528489"/>
                </a:xfrm>
                <a:prstGeom prst="roundRect">
                  <a:avLst/>
                </a:prstGeom>
                <a:blipFill>
                  <a:blip r:embed="rId4"/>
                  <a:stretch>
                    <a:fillRect l="-1356" r="-169" b="-9091"/>
                  </a:stretch>
                </a:blipFill>
                <a:ln>
                  <a:solidFill>
                    <a:schemeClr val="tx1"/>
                  </a:solidFill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Round Same Side Corner Rectangle 21">
              <a:extLst>
                <a:ext uri="{FF2B5EF4-FFF2-40B4-BE49-F238E27FC236}">
                  <a16:creationId xmlns:a16="http://schemas.microsoft.com/office/drawing/2014/main" id="{B2BCEF1F-4291-374D-904B-DF94195CE9A0}"/>
                </a:ext>
              </a:extLst>
            </p:cNvPr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Predicate Definitions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78879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Medium" pitchFamily="34" charset="0"/>
              </a:rPr>
              <a:t>A Prime Example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159400" y="1232493"/>
            <a:ext cx="5382620" cy="1868847"/>
            <a:chOff x="624840" y="3139691"/>
            <a:chExt cx="5318760" cy="1262214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9" name="Rounded Rectangle 8"/>
            <p:cNvSpPr/>
            <p:nvPr/>
          </p:nvSpPr>
          <p:spPr>
            <a:xfrm>
              <a:off x="624840" y="3311187"/>
              <a:ext cx="5318760" cy="1090718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1" rtlCol="0" anchor="t" anchorCtr="0"/>
            <a:lstStyle/>
            <a:p>
              <a:r>
                <a:rPr lang="en-US" sz="2400" dirty="0"/>
                <a:t>Even(x) </a:t>
              </a:r>
              <a:r>
                <a:rPr lang="en-US" sz="2400" dirty="0">
                  <a:ea typeface="ＭＳ Ｐゴシック" pitchFamily="-111" charset="-128"/>
                  <a:sym typeface="Symbol"/>
                </a:rPr>
                <a:t>:=</a:t>
              </a:r>
              <a:r>
                <a:rPr lang="en-US" sz="2400" dirty="0"/>
                <a:t> </a:t>
              </a:r>
              <a:r>
                <a:rPr lang="en-US" sz="2400" b="1" dirty="0">
                  <a:ea typeface="ＭＳ Ｐゴシック" pitchFamily="-111" charset="-128"/>
                  <a:sym typeface="Symbol"/>
                </a:rPr>
                <a:t></a:t>
              </a:r>
              <a:r>
                <a:rPr lang="en-US" sz="2400" dirty="0">
                  <a:ea typeface="ＭＳ Ｐゴシック" pitchFamily="-111" charset="-128"/>
                  <a:sym typeface="Symbol"/>
                </a:rPr>
                <a:t>y (x = 2</a:t>
              </a:r>
              <a:r>
                <a:rPr lang="en-US" sz="2400" dirty="0">
                  <a:latin typeface="Cambria Math" panose="02040503050406030204" pitchFamily="18" charset="0"/>
                  <a:ea typeface="Cambria Math" panose="02040503050406030204" pitchFamily="18" charset="0"/>
                  <a:sym typeface="Symbol"/>
                </a:rPr>
                <a:t>⋅</a:t>
              </a:r>
              <a:r>
                <a:rPr lang="en-US" sz="2400" dirty="0">
                  <a:ea typeface="ＭＳ Ｐゴシック" pitchFamily="-111" charset="-128"/>
                  <a:sym typeface="Symbol"/>
                </a:rPr>
                <a:t>y)</a:t>
              </a:r>
            </a:p>
            <a:p>
              <a:r>
                <a:rPr lang="en-US" sz="2400" dirty="0"/>
                <a:t>Odd(x) </a:t>
              </a:r>
              <a:r>
                <a:rPr lang="en-US" sz="2400" dirty="0">
                  <a:ea typeface="ＭＳ Ｐゴシック" pitchFamily="-111" charset="-128"/>
                  <a:sym typeface="Symbol"/>
                </a:rPr>
                <a:t>:=</a:t>
              </a:r>
              <a:r>
                <a:rPr lang="en-US" sz="2400" dirty="0"/>
                <a:t> </a:t>
              </a:r>
              <a:r>
                <a:rPr lang="en-US" sz="2400" b="1" dirty="0">
                  <a:ea typeface="ＭＳ Ｐゴシック" pitchFamily="-111" charset="-128"/>
                  <a:sym typeface="Symbol"/>
                </a:rPr>
                <a:t></a:t>
              </a:r>
              <a:r>
                <a:rPr lang="en-US" sz="2400" dirty="0">
                  <a:ea typeface="ＭＳ Ｐゴシック" pitchFamily="-111" charset="-128"/>
                  <a:sym typeface="Symbol"/>
                </a:rPr>
                <a:t>y (x = 2</a:t>
              </a:r>
              <a:r>
                <a:rPr lang="en-US" sz="2400" dirty="0">
                  <a:latin typeface="Cambria Math" panose="02040503050406030204" pitchFamily="18" charset="0"/>
                  <a:ea typeface="Cambria Math" panose="02040503050406030204" pitchFamily="18" charset="0"/>
                  <a:sym typeface="Symbol"/>
                </a:rPr>
                <a:t>⋅</a:t>
              </a:r>
              <a:r>
                <a:rPr lang="en-US" sz="2400" dirty="0">
                  <a:ea typeface="ＭＳ Ｐゴシック" pitchFamily="-111" charset="-128"/>
                  <a:sym typeface="Symbol"/>
                </a:rPr>
                <a:t>y + 1)</a:t>
              </a:r>
            </a:p>
            <a:p>
              <a:r>
                <a:rPr lang="en-US" sz="2400" dirty="0">
                  <a:ea typeface="ＭＳ Ｐゴシック" pitchFamily="-111" charset="-128"/>
                  <a:sym typeface="Symbol"/>
                </a:rPr>
                <a:t>Prime(x)</a:t>
              </a:r>
              <a:r>
                <a:rPr lang="en-US" sz="2400" dirty="0">
                  <a:solidFill>
                    <a:prstClr val="black"/>
                  </a:solidFill>
                  <a:ea typeface="ＭＳ Ｐゴシック" pitchFamily="-111" charset="-128"/>
                  <a:sym typeface="Symbol"/>
                </a:rPr>
                <a:t> := “x &gt; 1 and </a:t>
              </a:r>
              <a:r>
                <a:rPr lang="en-US" sz="2400" dirty="0" err="1">
                  <a:solidFill>
                    <a:prstClr val="black"/>
                  </a:solidFill>
                  <a:ea typeface="ＭＳ Ｐゴシック" pitchFamily="-111" charset="-128"/>
                  <a:sym typeface="Symbol"/>
                </a:rPr>
                <a:t>x≠a</a:t>
              </a:r>
              <a:r>
                <a:rPr lang="en-US" sz="2400" dirty="0" err="1">
                  <a:latin typeface="Cambria Math" panose="02040503050406030204" pitchFamily="18" charset="0"/>
                  <a:ea typeface="Cambria Math" panose="02040503050406030204" pitchFamily="18" charset="0"/>
                  <a:sym typeface="Symbol"/>
                </a:rPr>
                <a:t>⋅</a:t>
              </a:r>
              <a:r>
                <a:rPr lang="en-US" sz="2400" dirty="0" err="1">
                  <a:solidFill>
                    <a:prstClr val="black"/>
                  </a:solidFill>
                  <a:ea typeface="ＭＳ Ｐゴシック" pitchFamily="-111" charset="-128"/>
                  <a:sym typeface="Symbol"/>
                </a:rPr>
                <a:t>b</a:t>
              </a:r>
              <a:r>
                <a:rPr lang="en-US" sz="2400" dirty="0">
                  <a:solidFill>
                    <a:prstClr val="black"/>
                  </a:solidFill>
                  <a:ea typeface="ＭＳ Ｐゴシック" pitchFamily="-111" charset="-128"/>
                  <a:sym typeface="Symbol"/>
                </a:rPr>
                <a:t> for 				  	  	all integers a, b with 1&lt;a&lt;x”</a:t>
              </a:r>
              <a:endParaRPr lang="en-US" sz="2400" dirty="0"/>
            </a:p>
          </p:txBody>
        </p:sp>
        <p:sp>
          <p:nvSpPr>
            <p:cNvPr id="10" name="Round Same Side Corner Rectangle 9"/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Predicate Definitions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858160" y="1219673"/>
            <a:ext cx="2053146" cy="620188"/>
            <a:chOff x="624840" y="3139691"/>
            <a:chExt cx="5318760" cy="620188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12" name="Rounded Rectangle 11"/>
            <p:cNvSpPr/>
            <p:nvPr/>
          </p:nvSpPr>
          <p:spPr>
            <a:xfrm>
              <a:off x="624840" y="3311187"/>
              <a:ext cx="5318760" cy="448692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1" rtlCol="0" anchor="t" anchorCtr="0"/>
            <a:lstStyle/>
            <a:p>
              <a:pPr algn="ctr"/>
              <a:r>
                <a:rPr lang="en-US" sz="2000" dirty="0"/>
                <a:t>Integers</a:t>
              </a:r>
            </a:p>
          </p:txBody>
        </p:sp>
        <p:sp>
          <p:nvSpPr>
            <p:cNvPr id="13" name="Round Same Side Corner Rectangle 12"/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Domain of Discourse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858160" y="3157323"/>
            <a:ext cx="54103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Prove  “There is an even prime number”</a:t>
            </a:r>
            <a:endParaRPr lang="en-US" sz="2400" dirty="0">
              <a:solidFill>
                <a:srgbClr val="C00000"/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02D84C-E558-B246-AE70-C353444BD6C5}"/>
              </a:ext>
            </a:extLst>
          </p:cNvPr>
          <p:cNvSpPr txBox="1"/>
          <p:nvPr/>
        </p:nvSpPr>
        <p:spPr>
          <a:xfrm>
            <a:off x="825767" y="3525003"/>
            <a:ext cx="5735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	Formally: prove  </a:t>
            </a:r>
            <a:r>
              <a:rPr lang="en-US" sz="2400" b="1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</a:t>
            </a:r>
            <a:r>
              <a:rPr lang="en-US" sz="2400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x (</a:t>
            </a:r>
            <a:r>
              <a:rPr lang="en-US" sz="2400" dirty="0">
                <a:solidFill>
                  <a:srgbClr val="C00000"/>
                </a:solidFill>
              </a:rPr>
              <a:t>Even(x) </a:t>
            </a:r>
            <a:r>
              <a:rPr lang="en-US" sz="2400" dirty="0">
                <a:solidFill>
                  <a:srgbClr val="C00000"/>
                </a:solidFill>
                <a:sym typeface="Symbol"/>
              </a:rPr>
              <a:t> </a:t>
            </a:r>
            <a:r>
              <a:rPr lang="en-US" sz="2400" dirty="0">
                <a:solidFill>
                  <a:srgbClr val="C00000"/>
                </a:solidFill>
              </a:rPr>
              <a:t>Prime(x))</a:t>
            </a:r>
            <a:r>
              <a:rPr lang="en-US" sz="2400" dirty="0">
                <a:solidFill>
                  <a:srgbClr val="C00000"/>
                </a:solidFill>
                <a:latin typeface="Franklin Gothic Medium"/>
                <a:cs typeface="Franklin Gothic Medium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74940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Franklin Gothic Medium" pitchFamily="34" charset="0"/>
              </a:rPr>
              <a:t>Rationality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585" y="1728140"/>
            <a:ext cx="8273336" cy="759880"/>
          </a:xfrm>
        </p:spPr>
        <p:txBody>
          <a:bodyPr/>
          <a:lstStyle/>
          <a:p>
            <a:pPr marL="0" lvl="1" indent="0">
              <a:buNone/>
            </a:pPr>
            <a:r>
              <a:rPr 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Prove: </a:t>
            </a:r>
            <a:r>
              <a:rPr lang="ja-JP" alt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“</a:t>
            </a:r>
            <a:r>
              <a:rPr lang="en-US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If x and y are rational, then </a:t>
            </a:r>
            <a:r>
              <a:rPr lang="en-US" dirty="0" err="1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xy</a:t>
            </a:r>
            <a:r>
              <a:rPr lang="en-US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 is rational</a:t>
            </a:r>
            <a:r>
              <a:rPr 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.</a:t>
            </a:r>
            <a:r>
              <a:rPr lang="ja-JP" alt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”</a:t>
            </a:r>
            <a:endParaRPr lang="en-US" sz="2800" dirty="0">
              <a:solidFill>
                <a:srgbClr val="7030A0"/>
              </a:solidFill>
              <a:latin typeface="Franklin Gothic Medium" pitchFamily="34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r>
              <a:rPr lang="en-US" sz="2800" dirty="0">
                <a:latin typeface="Franklin Gothic Medium" pitchFamily="34" charset="0"/>
                <a:sym typeface="Symbol" charset="0"/>
              </a:rPr>
              <a:t> </a:t>
            </a:r>
            <a:endParaRPr lang="en-US" dirty="0">
              <a:latin typeface="Calibri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633654" y="203635"/>
            <a:ext cx="2053146" cy="620188"/>
            <a:chOff x="624840" y="3139691"/>
            <a:chExt cx="5318760" cy="620188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0" name="Rounded Rectangle 9"/>
            <p:cNvSpPr/>
            <p:nvPr/>
          </p:nvSpPr>
          <p:spPr>
            <a:xfrm>
              <a:off x="624840" y="3311187"/>
              <a:ext cx="5318760" cy="448692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1" rtlCol="0" anchor="t" anchorCtr="0"/>
            <a:lstStyle/>
            <a:p>
              <a:pPr algn="ctr"/>
              <a:r>
                <a:rPr lang="en-US" sz="2000" dirty="0"/>
                <a:t>Real Numbers</a:t>
              </a:r>
            </a:p>
          </p:txBody>
        </p:sp>
        <p:sp>
          <p:nvSpPr>
            <p:cNvPr id="11" name="Round Same Side Corner Rectangle 10"/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Domain of Discourse</a:t>
              </a:r>
            </a:p>
          </p:txBody>
        </p:sp>
      </p:grpSp>
      <p:sp>
        <p:nvSpPr>
          <p:cNvPr id="16" name="Content Placeholder 2"/>
          <p:cNvSpPr txBox="1">
            <a:spLocks/>
          </p:cNvSpPr>
          <p:nvPr/>
        </p:nvSpPr>
        <p:spPr>
          <a:xfrm>
            <a:off x="256776" y="2488021"/>
            <a:ext cx="4268654" cy="399784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  <a:sym typeface="Symbol"/>
            </a:endParaRPr>
          </a:p>
          <a:p>
            <a:pPr marL="0" indent="0">
              <a:buNone/>
            </a:pP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  <a:sym typeface="Symbol"/>
            </a:endParaRPr>
          </a:p>
          <a:p>
            <a:pPr marL="0" indent="0">
              <a:buNone/>
            </a:pP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  <a:sym typeface="Symbol"/>
            </a:endParaRPr>
          </a:p>
          <a:p>
            <a:pPr marL="0" indent="0">
              <a:buNone/>
            </a:pP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  <a:sym typeface="Symbol"/>
            </a:endParaRPr>
          </a:p>
          <a:p>
            <a:pPr marL="0" indent="0">
              <a:buNone/>
            </a:pP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  <a:sym typeface="Symbol"/>
            </a:endParaRPr>
          </a:p>
          <a:p>
            <a:pPr marL="0" indent="0">
              <a:buNone/>
            </a:pP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  <a:sym typeface="Symbol"/>
            </a:endParaRPr>
          </a:p>
          <a:p>
            <a:pPr marL="0" indent="0">
              <a:buNone/>
            </a:pP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  <a:sym typeface="Symbol"/>
            </a:endParaRPr>
          </a:p>
          <a:p>
            <a:pPr marL="0" indent="0">
              <a:buNone/>
            </a:pPr>
            <a:r>
              <a:rPr lang="en-US" sz="1600" dirty="0">
                <a:latin typeface="Franklin Gothic Medium" charset="0"/>
                <a:ea typeface="Franklin Gothic Medium" charset="0"/>
                <a:cs typeface="Franklin Gothic Medium" charset="0"/>
                <a:sym typeface="Symbol"/>
              </a:rPr>
              <a:t>Multiplying, we get </a:t>
            </a:r>
            <a:r>
              <a:rPr lang="en-US" sz="1600" dirty="0" err="1">
                <a:latin typeface="Franklin Gothic Medium" charset="0"/>
                <a:ea typeface="Franklin Gothic Medium" charset="0"/>
                <a:cs typeface="Franklin Gothic Medium" charset="0"/>
                <a:sym typeface="Symbol"/>
              </a:rPr>
              <a:t>xy</a:t>
            </a:r>
            <a:r>
              <a:rPr lang="en-US" sz="1600" dirty="0">
                <a:latin typeface="Franklin Gothic Medium" charset="0"/>
                <a:ea typeface="Franklin Gothic Medium" charset="0"/>
                <a:cs typeface="Franklin Gothic Medium" charset="0"/>
                <a:sym typeface="Symbol"/>
              </a:rPr>
              <a:t> = (ac)/(</a:t>
            </a:r>
            <a:r>
              <a:rPr lang="en-US" sz="1600" dirty="0" err="1">
                <a:latin typeface="Franklin Gothic Medium" charset="0"/>
                <a:ea typeface="Franklin Gothic Medium" charset="0"/>
                <a:cs typeface="Franklin Gothic Medium" charset="0"/>
                <a:sym typeface="Symbol"/>
              </a:rPr>
              <a:t>bd</a:t>
            </a:r>
            <a:r>
              <a:rPr lang="en-US" sz="1600" dirty="0">
                <a:latin typeface="Franklin Gothic Medium" charset="0"/>
                <a:ea typeface="Franklin Gothic Medium" charset="0"/>
                <a:cs typeface="Franklin Gothic Medium" charset="0"/>
                <a:sym typeface="Symbol"/>
              </a:rPr>
              <a:t>).  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4661154" y="2488020"/>
            <a:ext cx="4060043" cy="399784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endParaRPr lang="en-US" sz="2000" dirty="0">
              <a:latin typeface="Calibri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2"/>
              <p:cNvSpPr txBox="1">
                <a:spLocks/>
              </p:cNvSpPr>
              <p:nvPr/>
            </p:nvSpPr>
            <p:spPr>
              <a:xfrm>
                <a:off x="3827722" y="2488019"/>
                <a:ext cx="5114260" cy="399784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Franklin Gothic Medium"/>
                    <a:ea typeface="+mn-ea"/>
                    <a:cs typeface="Franklin Gothic Medium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Franklin Gothic Medium"/>
                    <a:ea typeface="+mn-ea"/>
                    <a:cs typeface="Franklin Gothic Medium"/>
                  </a:defRPr>
                </a:lvl2pPr>
                <a:lvl3pPr marL="9144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charset="0"/>
                  <a:buNone/>
                </a:pPr>
                <a:r>
                  <a:rPr lang="en-US" sz="10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...</a:t>
                </a:r>
              </a:p>
              <a:p>
                <a:pPr marL="0" indent="0">
                  <a:buFont typeface="Arial" charset="0"/>
                  <a:buNone/>
                </a:pP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1.5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𝑥</m:t>
                        </m:r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=</m:t>
                        </m:r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𝑎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  <m:t>/</m:t>
                        </m:r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𝑏</m:t>
                        </m:r>
                      </m:e>
                    </m:d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  <m:r>
                      <m:rPr>
                        <m:sty m:val="p"/>
                      </m:rPr>
                      <a:rPr lang="en-US" sz="180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Integer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𝑎</m:t>
                        </m:r>
                      </m:e>
                    </m:d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  <m:r>
                      <m:rPr>
                        <m:sty m:val="p"/>
                      </m:rPr>
                      <a:rPr lang="en-US" sz="180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Integer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𝑏</m:t>
                        </m:r>
                      </m:e>
                    </m:d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𝑏</m:t>
                        </m:r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≠0</m:t>
                        </m:r>
                      </m:e>
                    </m:d>
                  </m:oMath>
                </a14:m>
                <a:endParaRPr lang="en-US" sz="1800" dirty="0">
                  <a:latin typeface="Franklin Gothic Medium" charset="0"/>
                  <a:ea typeface="ＭＳ Ｐゴシック" pitchFamily="-111" charset="-128"/>
                  <a:sym typeface="Symbol"/>
                </a:endParaRPr>
              </a:p>
              <a:p>
                <a:pPr marL="0" indent="0">
                  <a:buFont typeface="Arial" charset="0"/>
                  <a:buNone/>
                </a:pPr>
                <a:r>
                  <a:rPr lang="en-US" sz="10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...</a:t>
                </a:r>
              </a:p>
              <a:p>
                <a:pPr marL="0" indent="0">
                  <a:buFont typeface="Arial" charset="0"/>
                  <a:buNone/>
                </a:pP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1.7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𝑦</m:t>
                        </m:r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=</m:t>
                        </m:r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𝑐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  <m:t>/</m:t>
                        </m:r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𝑑</m:t>
                        </m:r>
                      </m:e>
                    </m:d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  <m:r>
                      <m:rPr>
                        <m:sty m:val="p"/>
                      </m:rPr>
                      <a:rPr lang="en-US" sz="180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Integer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𝑐</m:t>
                        </m:r>
                      </m:e>
                    </m:d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  <m:r>
                      <m:rPr>
                        <m:sty m:val="p"/>
                      </m:rPr>
                      <a:rPr lang="en-US" sz="180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Integer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𝑑</m:t>
                        </m:r>
                      </m:e>
                    </m:d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𝑑</m:t>
                        </m:r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≠0</m:t>
                        </m:r>
                      </m:e>
                    </m:d>
                  </m:oMath>
                </a14:m>
                <a:endParaRPr lang="en-US" sz="1800" dirty="0">
                  <a:latin typeface="Franklin Gothic Medium" charset="0"/>
                  <a:ea typeface="Franklin Gothic Medium" charset="0"/>
                  <a:cs typeface="Franklin Gothic Medium" charset="0"/>
                </a:endParaRPr>
              </a:p>
              <a:p>
                <a:pPr marL="0" indent="0">
                  <a:buFont typeface="Arial" charset="0"/>
                  <a:buNone/>
                </a:pPr>
                <a:endParaRPr lang="en-US" sz="1800" dirty="0">
                  <a:latin typeface="Franklin Gothic Medium" charset="0"/>
                  <a:ea typeface="Franklin Gothic Medium" charset="0"/>
                  <a:cs typeface="Franklin Gothic Medium" charset="0"/>
                </a:endParaRPr>
              </a:p>
              <a:p>
                <a:pPr marL="0" indent="0">
                  <a:buFont typeface="Arial" charset="0"/>
                  <a:buNone/>
                </a:pPr>
                <a:endParaRPr lang="en-US" sz="1800" dirty="0">
                  <a:latin typeface="Franklin Gothic Medium" charset="0"/>
                  <a:ea typeface="Franklin Gothic Medium" charset="0"/>
                  <a:cs typeface="Franklin Gothic Medium" charset="0"/>
                </a:endParaRPr>
              </a:p>
              <a:p>
                <a:pPr marL="0" indent="0">
                  <a:buFont typeface="Arial" charset="0"/>
                  <a:buNone/>
                </a:pPr>
                <a:endParaRPr lang="en-US" sz="1800" dirty="0">
                  <a:latin typeface="Franklin Gothic Medium" charset="0"/>
                  <a:ea typeface="Franklin Gothic Medium" charset="0"/>
                  <a:cs typeface="Franklin Gothic Medium" charset="0"/>
                </a:endParaRPr>
              </a:p>
              <a:p>
                <a:pPr marL="0" indent="0">
                  <a:buFont typeface="Arial" charset="0"/>
                  <a:buNone/>
                </a:pP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1.10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𝑥</m:t>
                    </m:r>
                    <m:r>
                      <a:rPr lang="en-US" sz="1800" b="0" i="1" smtClean="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𝑦</m:t>
                    </m:r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=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𝑎</m:t>
                        </m:r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/</m:t>
                        </m:r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𝑏</m:t>
                        </m:r>
                      </m:e>
                    </m:d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𝑐</m:t>
                        </m:r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/</m:t>
                        </m:r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𝑑</m:t>
                        </m:r>
                      </m:e>
                    </m:d>
                    <m:r>
                      <a:rPr lang="en-US" sz="1800" b="0" i="1" smtClean="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=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𝑎𝑐</m:t>
                        </m:r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/</m:t>
                        </m:r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𝑏𝑑</m:t>
                        </m:r>
                      </m:e>
                    </m:d>
                    <m:r>
                      <a:rPr lang="en-US" sz="1800" b="0" i="1" smtClean="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=(</m:t>
                    </m:r>
                    <m:r>
                      <a:rPr lang="en-US" sz="1800" b="0" i="1" smtClean="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𝑎𝑐</m:t>
                    </m:r>
                    <m:r>
                      <a:rPr lang="en-US" sz="1800" b="0" i="1" smtClean="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)/(</m:t>
                    </m:r>
                    <m:r>
                      <a:rPr lang="en-US" sz="1800" b="0" i="1" smtClean="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𝑏𝑑</m:t>
                    </m:r>
                    <m:r>
                      <a:rPr lang="en-US" sz="1800" b="0" i="1" smtClean="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)</m:t>
                    </m:r>
                  </m:oMath>
                </a14:m>
                <a:endParaRPr lang="en-US" sz="1800" dirty="0">
                  <a:latin typeface="Franklin Gothic Medium" charset="0"/>
                  <a:ea typeface="Franklin Gothic Medium" charset="0"/>
                  <a:cs typeface="Franklin Gothic Medium" charset="0"/>
                </a:endParaRPr>
              </a:p>
              <a:p>
                <a:pPr marL="0" indent="0">
                  <a:buFont typeface="Arial" charset="0"/>
                  <a:buNone/>
                </a:pP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								Algebra</a:t>
                </a:r>
              </a:p>
            </p:txBody>
          </p:sp>
        </mc:Choice>
        <mc:Fallback xmlns="">
          <p:sp>
            <p:nvSpPr>
              <p:cNvPr id="1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722" y="2488019"/>
                <a:ext cx="5114260" cy="3997840"/>
              </a:xfrm>
              <a:prstGeom prst="rect">
                <a:avLst/>
              </a:prstGeom>
              <a:blipFill rotWithShape="0">
                <a:blip r:embed="rId3"/>
                <a:stretch>
                  <a:fillRect l="-10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/>
          <p:cNvCxnSpPr/>
          <p:nvPr/>
        </p:nvCxnSpPr>
        <p:spPr>
          <a:xfrm>
            <a:off x="3742729" y="4561367"/>
            <a:ext cx="0" cy="308344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AF135AC-34A6-CA41-9F8A-A97869A889B3}"/>
              </a:ext>
            </a:extLst>
          </p:cNvPr>
          <p:cNvGrpSpPr/>
          <p:nvPr/>
        </p:nvGrpSpPr>
        <p:grpSpPr>
          <a:xfrm>
            <a:off x="937260" y="1028154"/>
            <a:ext cx="7447788" cy="699985"/>
            <a:chOff x="624840" y="3139691"/>
            <a:chExt cx="5318760" cy="699985"/>
          </a:xfrm>
          <a:solidFill>
            <a:schemeClr val="accent2">
              <a:lumMod val="20000"/>
              <a:lumOff val="80000"/>
            </a:schemeClr>
          </a:solidFill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ounded Rectangle 19">
                  <a:extLst>
                    <a:ext uri="{FF2B5EF4-FFF2-40B4-BE49-F238E27FC236}">
                      <a16:creationId xmlns:a16="http://schemas.microsoft.com/office/drawing/2014/main" id="{DC2484F0-952A-9649-939F-005C88818E57}"/>
                    </a:ext>
                  </a:extLst>
                </p:cNvPr>
                <p:cNvSpPr/>
                <p:nvPr/>
              </p:nvSpPr>
              <p:spPr>
                <a:xfrm>
                  <a:off x="624840" y="3311187"/>
                  <a:ext cx="5318760" cy="528489"/>
                </a:xfrm>
                <a:prstGeom prst="round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lIns="9144" tIns="91440" rIns="9144" bIns="9144" numCol="1" rtlCol="0" anchor="t" anchorCtr="0"/>
                <a:lstStyle/>
                <a:p>
                  <a:r>
                    <a:rPr lang="en-US" sz="2000" dirty="0">
                      <a:ea typeface="ＭＳ Ｐゴシック" pitchFamily="-111" charset="-128"/>
                      <a:sym typeface="Symbol"/>
                    </a:rPr>
                    <a:t>Rational(x) :=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sym typeface="Symbol"/>
                        </a:rPr>
                        <m:t>𝑎</m:t>
                      </m:r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 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sym typeface="Symbol"/>
                        </a:rPr>
                        <m:t>𝑏</m:t>
                      </m:r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Integer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𝑎</m:t>
                          </m:r>
                        </m:e>
                      </m:d>
                      <m:r>
                        <a:rPr lang="en-US" sz="2000" i="1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∧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Integer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𝑏</m:t>
                          </m:r>
                        </m:e>
                      </m:d>
                      <m:r>
                        <a:rPr lang="en-US" sz="200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∧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charset="0"/>
                              <a:ea typeface="ＭＳ Ｐゴシック" pitchFamily="-111" charset="-128"/>
                              <a:sym typeface="Symbol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charset="0"/>
                              <a:ea typeface="ＭＳ Ｐゴシック" pitchFamily="-111" charset="-128"/>
                              <a:sym typeface="Symbol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𝑎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/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𝑏</m:t>
                          </m:r>
                        </m:e>
                      </m:d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∧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𝑏</m:t>
                          </m:r>
                          <m:r>
                            <a:rPr lang="en-US" sz="2000" b="0" i="1" smtClean="0">
                              <a:latin typeface="Cambria Math" charset="0"/>
                              <a:ea typeface="ＭＳ Ｐゴシック" pitchFamily="-111" charset="-128"/>
                              <a:sym typeface="Symbol"/>
                            </a:rPr>
                            <m:t>≠0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sym typeface="Symbol"/>
                        </a:rPr>
                        <m:t>)</m:t>
                      </m:r>
                    </m:oMath>
                  </a14:m>
                  <a:endParaRPr lang="en-US" sz="2000" b="0" dirty="0">
                    <a:ea typeface="ＭＳ Ｐゴシック" pitchFamily="-111" charset="-128"/>
                    <a:sym typeface="Symbol"/>
                  </a:endParaRPr>
                </a:p>
                <a:p>
                  <a:endParaRPr lang="en-US" sz="2000" dirty="0"/>
                </a:p>
              </p:txBody>
            </p:sp>
          </mc:Choice>
          <mc:Fallback xmlns="">
            <p:sp>
              <p:nvSpPr>
                <p:cNvPr id="20" name="Rounded Rectangle 19">
                  <a:extLst>
                    <a:ext uri="{FF2B5EF4-FFF2-40B4-BE49-F238E27FC236}">
                      <a16:creationId xmlns:a16="http://schemas.microsoft.com/office/drawing/2014/main" id="{DC2484F0-952A-9649-939F-005C88818E5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" y="3311187"/>
                  <a:ext cx="5318760" cy="528489"/>
                </a:xfrm>
                <a:prstGeom prst="roundRect">
                  <a:avLst/>
                </a:prstGeom>
                <a:blipFill>
                  <a:blip r:embed="rId3"/>
                  <a:stretch>
                    <a:fillRect l="-1356" r="-169" b="-9091"/>
                  </a:stretch>
                </a:blipFill>
                <a:ln>
                  <a:solidFill>
                    <a:schemeClr val="tx1"/>
                  </a:solidFill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Round Same Side Corner Rectangle 20">
              <a:extLst>
                <a:ext uri="{FF2B5EF4-FFF2-40B4-BE49-F238E27FC236}">
                  <a16:creationId xmlns:a16="http://schemas.microsoft.com/office/drawing/2014/main" id="{7BEA9BFB-5DF7-7746-912F-C3A1C4422934}"/>
                </a:ext>
              </a:extLst>
            </p:cNvPr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Predicate Definitions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5993749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Franklin Gothic Medium" pitchFamily="34" charset="0"/>
              </a:rPr>
              <a:t>Rationality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585" y="1728140"/>
            <a:ext cx="8273336" cy="759880"/>
          </a:xfrm>
        </p:spPr>
        <p:txBody>
          <a:bodyPr/>
          <a:lstStyle/>
          <a:p>
            <a:pPr marL="0" lvl="1" indent="0">
              <a:buNone/>
            </a:pPr>
            <a:r>
              <a:rPr 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Prove: </a:t>
            </a:r>
            <a:r>
              <a:rPr lang="ja-JP" alt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“</a:t>
            </a:r>
            <a:r>
              <a:rPr lang="en-US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If x and y are rational, then </a:t>
            </a:r>
            <a:r>
              <a:rPr lang="en-US" dirty="0" err="1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xy</a:t>
            </a:r>
            <a:r>
              <a:rPr lang="en-US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 is rational</a:t>
            </a:r>
            <a:r>
              <a:rPr 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.</a:t>
            </a:r>
            <a:r>
              <a:rPr lang="ja-JP" alt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”</a:t>
            </a:r>
            <a:endParaRPr lang="en-US" sz="2800" dirty="0">
              <a:solidFill>
                <a:srgbClr val="7030A0"/>
              </a:solidFill>
              <a:latin typeface="Franklin Gothic Medium" pitchFamily="34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r>
              <a:rPr lang="en-US" sz="2800" dirty="0">
                <a:latin typeface="Franklin Gothic Medium" pitchFamily="34" charset="0"/>
                <a:sym typeface="Symbol" charset="0"/>
              </a:rPr>
              <a:t> </a:t>
            </a:r>
            <a:endParaRPr lang="en-US" dirty="0">
              <a:latin typeface="Calibri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633654" y="203635"/>
            <a:ext cx="2053146" cy="620188"/>
            <a:chOff x="624840" y="3139691"/>
            <a:chExt cx="5318760" cy="620188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0" name="Rounded Rectangle 9"/>
            <p:cNvSpPr/>
            <p:nvPr/>
          </p:nvSpPr>
          <p:spPr>
            <a:xfrm>
              <a:off x="624840" y="3311187"/>
              <a:ext cx="5318760" cy="448692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1" rtlCol="0" anchor="t" anchorCtr="0"/>
            <a:lstStyle/>
            <a:p>
              <a:pPr algn="ctr"/>
              <a:r>
                <a:rPr lang="en-US" sz="2000" dirty="0"/>
                <a:t>Real Numbers</a:t>
              </a:r>
            </a:p>
          </p:txBody>
        </p:sp>
        <p:sp>
          <p:nvSpPr>
            <p:cNvPr id="11" name="Round Same Side Corner Rectangle 10"/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Domain of Discourse</a:t>
              </a:r>
            </a:p>
          </p:txBody>
        </p:sp>
      </p:grpSp>
      <p:sp>
        <p:nvSpPr>
          <p:cNvPr id="16" name="Content Placeholder 2"/>
          <p:cNvSpPr txBox="1">
            <a:spLocks/>
          </p:cNvSpPr>
          <p:nvPr/>
        </p:nvSpPr>
        <p:spPr>
          <a:xfrm>
            <a:off x="256776" y="2488021"/>
            <a:ext cx="4268654" cy="399784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  <a:sym typeface="Symbol"/>
            </a:endParaRPr>
          </a:p>
          <a:p>
            <a:pPr marL="0" indent="0">
              <a:buNone/>
            </a:pP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  <a:sym typeface="Symbol"/>
            </a:endParaRPr>
          </a:p>
          <a:p>
            <a:pPr marL="0" indent="0">
              <a:buNone/>
            </a:pP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  <a:sym typeface="Symbol"/>
            </a:endParaRPr>
          </a:p>
          <a:p>
            <a:pPr marL="0" indent="0">
              <a:buNone/>
            </a:pP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  <a:sym typeface="Symbol"/>
            </a:endParaRPr>
          </a:p>
          <a:p>
            <a:pPr marL="0" indent="0">
              <a:buNone/>
            </a:pP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  <a:sym typeface="Symbol"/>
            </a:endParaRPr>
          </a:p>
          <a:p>
            <a:pPr marL="0" indent="0">
              <a:buNone/>
            </a:pP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  <a:sym typeface="Symbol"/>
            </a:endParaRPr>
          </a:p>
          <a:p>
            <a:pPr marL="0" indent="0">
              <a:buNone/>
            </a:pP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  <a:sym typeface="Symbol"/>
            </a:endParaRPr>
          </a:p>
          <a:p>
            <a:pPr marL="0" indent="0">
              <a:buNone/>
            </a:pPr>
            <a:r>
              <a:rPr lang="en-US" sz="1600" dirty="0">
                <a:latin typeface="Franklin Gothic Medium" charset="0"/>
                <a:ea typeface="Franklin Gothic Medium" charset="0"/>
                <a:cs typeface="Franklin Gothic Medium" charset="0"/>
                <a:sym typeface="Symbol"/>
              </a:rPr>
              <a:t>Multiplying, we get </a:t>
            </a:r>
            <a:r>
              <a:rPr lang="en-US" sz="1600" dirty="0" err="1">
                <a:latin typeface="Franklin Gothic Medium" charset="0"/>
                <a:ea typeface="Franklin Gothic Medium" charset="0"/>
                <a:cs typeface="Franklin Gothic Medium" charset="0"/>
                <a:sym typeface="Symbol"/>
              </a:rPr>
              <a:t>xy</a:t>
            </a:r>
            <a:r>
              <a:rPr lang="en-US" sz="1600" dirty="0">
                <a:latin typeface="Franklin Gothic Medium" charset="0"/>
                <a:ea typeface="Franklin Gothic Medium" charset="0"/>
                <a:cs typeface="Franklin Gothic Medium" charset="0"/>
                <a:sym typeface="Symbol"/>
              </a:rPr>
              <a:t> = (ac)/(</a:t>
            </a:r>
            <a:r>
              <a:rPr lang="en-US" sz="1600" dirty="0" err="1">
                <a:latin typeface="Franklin Gothic Medium" charset="0"/>
                <a:ea typeface="Franklin Gothic Medium" charset="0"/>
                <a:cs typeface="Franklin Gothic Medium" charset="0"/>
                <a:sym typeface="Symbol"/>
              </a:rPr>
              <a:t>bd</a:t>
            </a:r>
            <a:r>
              <a:rPr lang="en-US" sz="1600" dirty="0">
                <a:latin typeface="Franklin Gothic Medium" charset="0"/>
                <a:ea typeface="Franklin Gothic Medium" charset="0"/>
                <a:cs typeface="Franklin Gothic Medium" charset="0"/>
                <a:sym typeface="Symbol"/>
              </a:rPr>
              <a:t>).  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4661154" y="2488020"/>
            <a:ext cx="4060043" cy="399784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endParaRPr lang="en-US" sz="2000" dirty="0">
              <a:latin typeface="Calibri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2"/>
              <p:cNvSpPr txBox="1">
                <a:spLocks/>
              </p:cNvSpPr>
              <p:nvPr/>
            </p:nvSpPr>
            <p:spPr>
              <a:xfrm>
                <a:off x="3827722" y="2488019"/>
                <a:ext cx="5114260" cy="399784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Franklin Gothic Medium"/>
                    <a:ea typeface="+mn-ea"/>
                    <a:cs typeface="Franklin Gothic Medium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Franklin Gothic Medium"/>
                    <a:ea typeface="+mn-ea"/>
                    <a:cs typeface="Franklin Gothic Medium"/>
                  </a:defRPr>
                </a:lvl2pPr>
                <a:lvl3pPr marL="9144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charset="0"/>
                  <a:buNone/>
                </a:pPr>
                <a:r>
                  <a:rPr lang="en-US" sz="10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...</a:t>
                </a:r>
              </a:p>
              <a:p>
                <a:pPr marL="0" indent="0">
                  <a:buFont typeface="Arial" charset="0"/>
                  <a:buNone/>
                </a:pP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1.5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𝑥</m:t>
                        </m:r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=</m:t>
                        </m:r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𝑎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  <m:t>/</m:t>
                        </m:r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𝑏</m:t>
                        </m:r>
                      </m:e>
                    </m:d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  <m:r>
                      <m:rPr>
                        <m:sty m:val="p"/>
                      </m:rPr>
                      <a:rPr lang="en-US" sz="180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Integer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𝑎</m:t>
                        </m:r>
                      </m:e>
                    </m:d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  <m:r>
                      <m:rPr>
                        <m:sty m:val="p"/>
                      </m:rPr>
                      <a:rPr lang="en-US" sz="180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Integer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𝑏</m:t>
                        </m:r>
                      </m:e>
                    </m:d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𝑏</m:t>
                        </m:r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≠0</m:t>
                        </m:r>
                      </m:e>
                    </m:d>
                  </m:oMath>
                </a14:m>
                <a:endParaRPr lang="en-US" sz="1800" dirty="0">
                  <a:latin typeface="Franklin Gothic Medium" charset="0"/>
                  <a:ea typeface="ＭＳ Ｐゴシック" pitchFamily="-111" charset="-128"/>
                  <a:sym typeface="Symbol"/>
                </a:endParaRPr>
              </a:p>
              <a:p>
                <a:pPr marL="0" indent="0">
                  <a:buFont typeface="Arial" charset="0"/>
                  <a:buNone/>
                </a:pPr>
                <a:r>
                  <a:rPr lang="en-US" sz="10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...</a:t>
                </a:r>
              </a:p>
              <a:p>
                <a:pPr marL="0" indent="0">
                  <a:buFont typeface="Arial" charset="0"/>
                  <a:buNone/>
                </a:pP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1.7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𝑦</m:t>
                        </m:r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=</m:t>
                        </m:r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𝑐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  <m:t>/</m:t>
                        </m:r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𝑑</m:t>
                        </m:r>
                      </m:e>
                    </m:d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  <m:r>
                      <m:rPr>
                        <m:sty m:val="p"/>
                      </m:rPr>
                      <a:rPr lang="en-US" sz="180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Integer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𝑐</m:t>
                        </m:r>
                      </m:e>
                    </m:d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  <m:r>
                      <m:rPr>
                        <m:sty m:val="p"/>
                      </m:rPr>
                      <a:rPr lang="en-US" sz="180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Integer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𝑑</m:t>
                        </m:r>
                      </m:e>
                    </m:d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𝑑</m:t>
                        </m:r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≠0</m:t>
                        </m:r>
                      </m:e>
                    </m:d>
                  </m:oMath>
                </a14:m>
                <a:endParaRPr lang="en-US" sz="1800" dirty="0">
                  <a:latin typeface="Franklin Gothic Medium" charset="0"/>
                  <a:ea typeface="Franklin Gothic Medium" charset="0"/>
                  <a:cs typeface="Franklin Gothic Medium" charset="0"/>
                </a:endParaRPr>
              </a:p>
              <a:p>
                <a:pPr marL="0" indent="0">
                  <a:buFont typeface="Arial" charset="0"/>
                  <a:buNone/>
                </a:pPr>
                <a:endParaRPr lang="en-US" sz="1800" dirty="0">
                  <a:latin typeface="Franklin Gothic Medium" charset="0"/>
                  <a:ea typeface="Franklin Gothic Medium" charset="0"/>
                  <a:cs typeface="Franklin Gothic Medium" charset="0"/>
                </a:endParaRPr>
              </a:p>
              <a:p>
                <a:pPr marL="0" indent="0">
                  <a:buFont typeface="Arial" charset="0"/>
                  <a:buNone/>
                </a:pP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				??</a:t>
                </a:r>
              </a:p>
              <a:p>
                <a:pPr marL="0" indent="0">
                  <a:buFont typeface="Arial" charset="0"/>
                  <a:buNone/>
                </a:pPr>
                <a:endParaRPr lang="en-US" sz="1800" dirty="0">
                  <a:latin typeface="Franklin Gothic Medium" charset="0"/>
                  <a:ea typeface="Franklin Gothic Medium" charset="0"/>
                  <a:cs typeface="Franklin Gothic Medium" charset="0"/>
                </a:endParaRPr>
              </a:p>
              <a:p>
                <a:pPr marL="0" indent="0">
                  <a:buFont typeface="Arial" charset="0"/>
                  <a:buNone/>
                </a:pP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1.10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𝑥</m:t>
                    </m:r>
                    <m:r>
                      <a:rPr lang="en-US" sz="1800" b="0" i="1" smtClean="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𝑦</m:t>
                    </m:r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=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𝑎</m:t>
                        </m:r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/</m:t>
                        </m:r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𝑏</m:t>
                        </m:r>
                      </m:e>
                    </m:d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𝑐</m:t>
                        </m:r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/</m:t>
                        </m:r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𝑑</m:t>
                        </m:r>
                      </m:e>
                    </m:d>
                    <m:r>
                      <a:rPr lang="en-US" sz="1800" b="0" i="1" smtClean="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=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𝑎𝑐</m:t>
                        </m:r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/</m:t>
                        </m:r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𝑏𝑑</m:t>
                        </m:r>
                      </m:e>
                    </m:d>
                    <m:r>
                      <a:rPr lang="en-US" sz="1800" b="0" i="1" smtClean="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=(</m:t>
                    </m:r>
                    <m:r>
                      <a:rPr lang="en-US" sz="1800" b="0" i="1" smtClean="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𝑎𝑐</m:t>
                    </m:r>
                    <m:r>
                      <a:rPr lang="en-US" sz="1800" b="0" i="1" smtClean="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)/(</m:t>
                    </m:r>
                    <m:r>
                      <a:rPr lang="en-US" sz="1800" b="0" i="1" smtClean="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𝑏𝑑</m:t>
                    </m:r>
                    <m:r>
                      <a:rPr lang="en-US" sz="1800" b="0" i="1" smtClean="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)</m:t>
                    </m:r>
                  </m:oMath>
                </a14:m>
                <a:endParaRPr lang="en-US" sz="1800" dirty="0">
                  <a:latin typeface="Franklin Gothic Medium" charset="0"/>
                  <a:ea typeface="Franklin Gothic Medium" charset="0"/>
                  <a:cs typeface="Franklin Gothic Medium" charset="0"/>
                </a:endParaRPr>
              </a:p>
              <a:p>
                <a:pPr marL="0" indent="0">
                  <a:buFont typeface="Arial" charset="0"/>
                  <a:buNone/>
                </a:pP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								Algebra</a:t>
                </a:r>
              </a:p>
            </p:txBody>
          </p:sp>
        </mc:Choice>
        <mc:Fallback xmlns="">
          <p:sp>
            <p:nvSpPr>
              <p:cNvPr id="1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722" y="2488019"/>
                <a:ext cx="5114260" cy="3997840"/>
              </a:xfrm>
              <a:prstGeom prst="rect">
                <a:avLst/>
              </a:prstGeom>
              <a:blipFill rotWithShape="0">
                <a:blip r:embed="rId3"/>
                <a:stretch>
                  <a:fillRect l="-10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/>
          <p:cNvCxnSpPr/>
          <p:nvPr/>
        </p:nvCxnSpPr>
        <p:spPr>
          <a:xfrm>
            <a:off x="3742729" y="4561367"/>
            <a:ext cx="0" cy="308344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004DB0C-191E-F346-B334-DC272DCF4C94}"/>
              </a:ext>
            </a:extLst>
          </p:cNvPr>
          <p:cNvGrpSpPr/>
          <p:nvPr/>
        </p:nvGrpSpPr>
        <p:grpSpPr>
          <a:xfrm>
            <a:off x="937260" y="1028154"/>
            <a:ext cx="7447788" cy="699985"/>
            <a:chOff x="624840" y="3139691"/>
            <a:chExt cx="5318760" cy="699985"/>
          </a:xfrm>
          <a:solidFill>
            <a:schemeClr val="accent2">
              <a:lumMod val="20000"/>
              <a:lumOff val="80000"/>
            </a:schemeClr>
          </a:solidFill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ounded Rectangle 19">
                  <a:extLst>
                    <a:ext uri="{FF2B5EF4-FFF2-40B4-BE49-F238E27FC236}">
                      <a16:creationId xmlns:a16="http://schemas.microsoft.com/office/drawing/2014/main" id="{B72AF1BB-4B6F-2A4B-8723-4360EEE75461}"/>
                    </a:ext>
                  </a:extLst>
                </p:cNvPr>
                <p:cNvSpPr/>
                <p:nvPr/>
              </p:nvSpPr>
              <p:spPr>
                <a:xfrm>
                  <a:off x="624840" y="3311187"/>
                  <a:ext cx="5318760" cy="528489"/>
                </a:xfrm>
                <a:prstGeom prst="round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lIns="9144" tIns="91440" rIns="9144" bIns="9144" numCol="1" rtlCol="0" anchor="t" anchorCtr="0"/>
                <a:lstStyle/>
                <a:p>
                  <a:r>
                    <a:rPr lang="en-US" sz="2000" dirty="0">
                      <a:ea typeface="ＭＳ Ｐゴシック" pitchFamily="-111" charset="-128"/>
                      <a:sym typeface="Symbol"/>
                    </a:rPr>
                    <a:t>Rational(x) :=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sym typeface="Symbol"/>
                        </a:rPr>
                        <m:t>𝑎</m:t>
                      </m:r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 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sym typeface="Symbol"/>
                        </a:rPr>
                        <m:t>𝑏</m:t>
                      </m:r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Integer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𝑎</m:t>
                          </m:r>
                        </m:e>
                      </m:d>
                      <m:r>
                        <a:rPr lang="en-US" sz="2000" i="1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∧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Integer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𝑏</m:t>
                          </m:r>
                        </m:e>
                      </m:d>
                      <m:r>
                        <a:rPr lang="en-US" sz="200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∧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charset="0"/>
                              <a:ea typeface="ＭＳ Ｐゴシック" pitchFamily="-111" charset="-128"/>
                              <a:sym typeface="Symbol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charset="0"/>
                              <a:ea typeface="ＭＳ Ｐゴシック" pitchFamily="-111" charset="-128"/>
                              <a:sym typeface="Symbol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𝑎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/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𝑏</m:t>
                          </m:r>
                        </m:e>
                      </m:d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∧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𝑏</m:t>
                          </m:r>
                          <m:r>
                            <a:rPr lang="en-US" sz="2000" b="0" i="1" smtClean="0">
                              <a:latin typeface="Cambria Math" charset="0"/>
                              <a:ea typeface="ＭＳ Ｐゴシック" pitchFamily="-111" charset="-128"/>
                              <a:sym typeface="Symbol"/>
                            </a:rPr>
                            <m:t>≠0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sym typeface="Symbol"/>
                        </a:rPr>
                        <m:t>)</m:t>
                      </m:r>
                    </m:oMath>
                  </a14:m>
                  <a:endParaRPr lang="en-US" sz="2000" b="0" dirty="0">
                    <a:ea typeface="ＭＳ Ｐゴシック" pitchFamily="-111" charset="-128"/>
                    <a:sym typeface="Symbol"/>
                  </a:endParaRPr>
                </a:p>
                <a:p>
                  <a:endParaRPr lang="en-US" sz="2000" dirty="0"/>
                </a:p>
              </p:txBody>
            </p:sp>
          </mc:Choice>
          <mc:Fallback xmlns="">
            <p:sp>
              <p:nvSpPr>
                <p:cNvPr id="20" name="Rounded Rectangle 19">
                  <a:extLst>
                    <a:ext uri="{FF2B5EF4-FFF2-40B4-BE49-F238E27FC236}">
                      <a16:creationId xmlns:a16="http://schemas.microsoft.com/office/drawing/2014/main" id="{B72AF1BB-4B6F-2A4B-8723-4360EEE7546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" y="3311187"/>
                  <a:ext cx="5318760" cy="528489"/>
                </a:xfrm>
                <a:prstGeom prst="roundRect">
                  <a:avLst/>
                </a:prstGeom>
                <a:blipFill>
                  <a:blip r:embed="rId4"/>
                  <a:stretch>
                    <a:fillRect l="-1356" r="-169" b="-9091"/>
                  </a:stretch>
                </a:blipFill>
                <a:ln>
                  <a:solidFill>
                    <a:schemeClr val="tx1"/>
                  </a:solidFill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Round Same Side Corner Rectangle 20">
              <a:extLst>
                <a:ext uri="{FF2B5EF4-FFF2-40B4-BE49-F238E27FC236}">
                  <a16:creationId xmlns:a16="http://schemas.microsoft.com/office/drawing/2014/main" id="{D43B4DFC-B8F3-8440-98CC-95B9FDC6ED60}"/>
                </a:ext>
              </a:extLst>
            </p:cNvPr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Predicate Definitions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0104105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Franklin Gothic Medium" pitchFamily="34" charset="0"/>
              </a:rPr>
              <a:t>Rationality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585" y="1728140"/>
            <a:ext cx="8273336" cy="759880"/>
          </a:xfrm>
        </p:spPr>
        <p:txBody>
          <a:bodyPr/>
          <a:lstStyle/>
          <a:p>
            <a:pPr marL="0" lvl="1" indent="0">
              <a:buNone/>
            </a:pPr>
            <a:r>
              <a:rPr 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Prove: </a:t>
            </a:r>
            <a:r>
              <a:rPr lang="ja-JP" alt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“</a:t>
            </a:r>
            <a:r>
              <a:rPr lang="en-US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If x and y are rational, then </a:t>
            </a:r>
            <a:r>
              <a:rPr lang="en-US" dirty="0" err="1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xy</a:t>
            </a:r>
            <a:r>
              <a:rPr lang="en-US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 is rational</a:t>
            </a:r>
            <a:r>
              <a:rPr 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.</a:t>
            </a:r>
            <a:r>
              <a:rPr lang="ja-JP" alt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”</a:t>
            </a:r>
            <a:endParaRPr lang="en-US" sz="2800" dirty="0">
              <a:solidFill>
                <a:srgbClr val="7030A0"/>
              </a:solidFill>
              <a:latin typeface="Franklin Gothic Medium" pitchFamily="34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r>
              <a:rPr lang="en-US" sz="2800" dirty="0">
                <a:latin typeface="Franklin Gothic Medium" pitchFamily="34" charset="0"/>
                <a:sym typeface="Symbol" charset="0"/>
              </a:rPr>
              <a:t> </a:t>
            </a:r>
            <a:endParaRPr lang="en-US" dirty="0">
              <a:latin typeface="Calibri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633654" y="203635"/>
            <a:ext cx="2053146" cy="620188"/>
            <a:chOff x="624840" y="3139691"/>
            <a:chExt cx="5318760" cy="620188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0" name="Rounded Rectangle 9"/>
            <p:cNvSpPr/>
            <p:nvPr/>
          </p:nvSpPr>
          <p:spPr>
            <a:xfrm>
              <a:off x="624840" y="3311187"/>
              <a:ext cx="5318760" cy="448692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1" rtlCol="0" anchor="t" anchorCtr="0"/>
            <a:lstStyle/>
            <a:p>
              <a:pPr algn="ctr"/>
              <a:r>
                <a:rPr lang="en-US" sz="2000" dirty="0"/>
                <a:t>Real Numbers</a:t>
              </a:r>
            </a:p>
          </p:txBody>
        </p:sp>
        <p:sp>
          <p:nvSpPr>
            <p:cNvPr id="11" name="Round Same Side Corner Rectangle 10"/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Domain of Discourse</a:t>
              </a:r>
            </a:p>
          </p:txBody>
        </p:sp>
      </p:grpSp>
      <p:sp>
        <p:nvSpPr>
          <p:cNvPr id="16" name="Content Placeholder 2"/>
          <p:cNvSpPr txBox="1">
            <a:spLocks/>
          </p:cNvSpPr>
          <p:nvPr/>
        </p:nvSpPr>
        <p:spPr>
          <a:xfrm>
            <a:off x="256776" y="2488021"/>
            <a:ext cx="4268654" cy="399784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  <a:sym typeface="Symbol"/>
            </a:endParaRPr>
          </a:p>
          <a:p>
            <a:pPr marL="0" indent="0">
              <a:buNone/>
            </a:pP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  <a:sym typeface="Symbol"/>
            </a:endParaRPr>
          </a:p>
          <a:p>
            <a:pPr marL="0" indent="0">
              <a:buNone/>
            </a:pP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  <a:sym typeface="Symbol"/>
            </a:endParaRPr>
          </a:p>
          <a:p>
            <a:pPr marL="0" indent="0">
              <a:buNone/>
            </a:pP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  <a:sym typeface="Symbol"/>
            </a:endParaRPr>
          </a:p>
          <a:p>
            <a:pPr marL="0" indent="0">
              <a:buNone/>
            </a:pP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  <a:sym typeface="Symbol"/>
            </a:endParaRPr>
          </a:p>
          <a:p>
            <a:pPr marL="0" indent="0">
              <a:buNone/>
            </a:pP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  <a:sym typeface="Symbol"/>
            </a:endParaRPr>
          </a:p>
          <a:p>
            <a:pPr marL="0" indent="0">
              <a:buNone/>
            </a:pPr>
            <a:r>
              <a:rPr lang="en-US" sz="1600" dirty="0">
                <a:latin typeface="Franklin Gothic Medium" charset="0"/>
                <a:ea typeface="Franklin Gothic Medium" charset="0"/>
                <a:cs typeface="Franklin Gothic Medium" charset="0"/>
                <a:sym typeface="Symbol"/>
              </a:rPr>
              <a:t>Multiplying, we get </a:t>
            </a:r>
            <a:r>
              <a:rPr lang="en-US" sz="1600" dirty="0" err="1">
                <a:latin typeface="Franklin Gothic Medium" charset="0"/>
                <a:ea typeface="Franklin Gothic Medium" charset="0"/>
                <a:cs typeface="Franklin Gothic Medium" charset="0"/>
                <a:sym typeface="Symbol"/>
              </a:rPr>
              <a:t>xy</a:t>
            </a:r>
            <a:r>
              <a:rPr lang="en-US" sz="1600" dirty="0">
                <a:latin typeface="Franklin Gothic Medium" charset="0"/>
                <a:ea typeface="Franklin Gothic Medium" charset="0"/>
                <a:cs typeface="Franklin Gothic Medium" charset="0"/>
                <a:sym typeface="Symbol"/>
              </a:rPr>
              <a:t> = (ac)/(</a:t>
            </a:r>
            <a:r>
              <a:rPr lang="en-US" sz="1600" dirty="0" err="1">
                <a:latin typeface="Franklin Gothic Medium" charset="0"/>
                <a:ea typeface="Franklin Gothic Medium" charset="0"/>
                <a:cs typeface="Franklin Gothic Medium" charset="0"/>
                <a:sym typeface="Symbol"/>
              </a:rPr>
              <a:t>bd</a:t>
            </a:r>
            <a:r>
              <a:rPr lang="en-US" sz="1600" dirty="0">
                <a:latin typeface="Franklin Gothic Medium" charset="0"/>
                <a:ea typeface="Franklin Gothic Medium" charset="0"/>
                <a:cs typeface="Franklin Gothic Medium" charset="0"/>
                <a:sym typeface="Symbol"/>
              </a:rPr>
              <a:t>).  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4661154" y="2488020"/>
            <a:ext cx="4060043" cy="399784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endParaRPr lang="en-US" sz="2000" dirty="0">
              <a:latin typeface="Calibri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2"/>
              <p:cNvSpPr txBox="1">
                <a:spLocks/>
              </p:cNvSpPr>
              <p:nvPr/>
            </p:nvSpPr>
            <p:spPr>
              <a:xfrm>
                <a:off x="3827722" y="2488019"/>
                <a:ext cx="5114260" cy="399784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Franklin Gothic Medium"/>
                    <a:ea typeface="+mn-ea"/>
                    <a:cs typeface="Franklin Gothic Medium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Franklin Gothic Medium"/>
                    <a:ea typeface="+mn-ea"/>
                    <a:cs typeface="Franklin Gothic Medium"/>
                  </a:defRPr>
                </a:lvl2pPr>
                <a:lvl3pPr marL="9144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charset="0"/>
                  <a:buNone/>
                </a:pPr>
                <a:r>
                  <a:rPr lang="en-US" sz="10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...</a:t>
                </a:r>
              </a:p>
              <a:p>
                <a:pPr marL="0" indent="0">
                  <a:buFont typeface="Arial" charset="0"/>
                  <a:buNone/>
                </a:pP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1.5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𝑥</m:t>
                        </m:r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=</m:t>
                        </m:r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𝑎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  <m:t>/</m:t>
                        </m:r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𝑏</m:t>
                        </m:r>
                      </m:e>
                    </m:d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  <m:r>
                      <m:rPr>
                        <m:sty m:val="p"/>
                      </m:rPr>
                      <a:rPr lang="en-US" sz="180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Integer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𝑎</m:t>
                        </m:r>
                      </m:e>
                    </m:d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  <m:r>
                      <m:rPr>
                        <m:sty m:val="p"/>
                      </m:rPr>
                      <a:rPr lang="en-US" sz="180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Integer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𝑏</m:t>
                        </m:r>
                      </m:e>
                    </m:d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𝑏</m:t>
                        </m:r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≠0</m:t>
                        </m:r>
                      </m:e>
                    </m:d>
                  </m:oMath>
                </a14:m>
                <a:endParaRPr lang="en-US" sz="1800" dirty="0">
                  <a:latin typeface="Franklin Gothic Medium" charset="0"/>
                  <a:ea typeface="ＭＳ Ｐゴシック" pitchFamily="-111" charset="-128"/>
                  <a:sym typeface="Symbol"/>
                </a:endParaRPr>
              </a:p>
              <a:p>
                <a:pPr marL="0" indent="0">
                  <a:buFont typeface="Arial" charset="0"/>
                  <a:buNone/>
                </a:pPr>
                <a:r>
                  <a:rPr lang="en-US" sz="10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...</a:t>
                </a:r>
              </a:p>
              <a:p>
                <a:pPr marL="0" indent="0">
                  <a:buFont typeface="Arial" charset="0"/>
                  <a:buNone/>
                </a:pP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1.7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𝑦</m:t>
                        </m:r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=</m:t>
                        </m:r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𝑐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  <m:t>/</m:t>
                        </m:r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𝑑</m:t>
                        </m:r>
                      </m:e>
                    </m:d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  <m:r>
                      <m:rPr>
                        <m:sty m:val="p"/>
                      </m:rPr>
                      <a:rPr lang="en-US" sz="180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Integer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𝑐</m:t>
                        </m:r>
                      </m:e>
                    </m:d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  <m:r>
                      <m:rPr>
                        <m:sty m:val="p"/>
                      </m:rPr>
                      <a:rPr lang="en-US" sz="180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Integer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𝑑</m:t>
                        </m:r>
                      </m:e>
                    </m:d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𝑑</m:t>
                        </m:r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≠0</m:t>
                        </m:r>
                      </m:e>
                    </m:d>
                  </m:oMath>
                </a14:m>
                <a:endParaRPr lang="en-US" sz="1800" dirty="0">
                  <a:latin typeface="Franklin Gothic Medium" charset="0"/>
                  <a:ea typeface="Franklin Gothic Medium" charset="0"/>
                  <a:cs typeface="Franklin Gothic Medium" charset="0"/>
                </a:endParaRPr>
              </a:p>
              <a:p>
                <a:pPr marL="0" indent="0">
                  <a:buFont typeface="Arial" charset="0"/>
                  <a:buNone/>
                </a:pP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1.8 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𝑥</m:t>
                    </m:r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=</m:t>
                    </m:r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𝑎</m:t>
                    </m:r>
                    <m:r>
                      <a:rPr lang="en-US" sz="1800" i="1">
                        <a:latin typeface="Cambria Math" panose="02040503050406030204" pitchFamily="18" charset="0"/>
                        <a:ea typeface="ＭＳ Ｐゴシック" pitchFamily="-111" charset="-128"/>
                        <a:sym typeface="Symbol"/>
                      </a:rPr>
                      <m:t>/</m:t>
                    </m:r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𝑏</m:t>
                    </m:r>
                  </m:oMath>
                </a14:m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				</a:t>
                </a:r>
                <a:r>
                  <a:rPr lang="en-US" sz="1800" dirty="0" err="1">
                    <a:latin typeface="Franklin Gothic Medium" charset="0"/>
                    <a:ea typeface="Franklin Gothic Medium" charset="0"/>
                    <a:cs typeface="Franklin Gothic Medium" charset="0"/>
                  </a:rPr>
                  <a:t>Elim</a:t>
                </a: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</m:oMath>
                </a14:m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: 1.5</a:t>
                </a:r>
              </a:p>
              <a:p>
                <a:pPr marL="0" indent="0">
                  <a:buFont typeface="Arial" charset="0"/>
                  <a:buNone/>
                </a:pP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1.9 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𝑦</m:t>
                    </m:r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=</m:t>
                    </m:r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𝑐</m:t>
                    </m:r>
                    <m:r>
                      <a:rPr lang="en-US" sz="1800" i="1">
                        <a:latin typeface="Cambria Math" panose="02040503050406030204" pitchFamily="18" charset="0"/>
                        <a:ea typeface="ＭＳ Ｐゴシック" pitchFamily="-111" charset="-128"/>
                        <a:sym typeface="Symbol"/>
                      </a:rPr>
                      <m:t>/</m:t>
                    </m:r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𝑑</m:t>
                    </m:r>
                  </m:oMath>
                </a14:m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				</a:t>
                </a:r>
                <a:r>
                  <a:rPr lang="en-US" sz="1800" dirty="0" err="1">
                    <a:latin typeface="Franklin Gothic Medium" charset="0"/>
                    <a:ea typeface="Franklin Gothic Medium" charset="0"/>
                    <a:cs typeface="Franklin Gothic Medium" charset="0"/>
                  </a:rPr>
                  <a:t>Elim</a:t>
                </a: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</m:oMath>
                </a14:m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: 1.7</a:t>
                </a:r>
              </a:p>
              <a:p>
                <a:pPr marL="0" indent="0">
                  <a:buFont typeface="Arial" charset="0"/>
                  <a:buNone/>
                </a:pP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1.10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𝑥</m:t>
                    </m:r>
                    <m:r>
                      <a:rPr lang="en-US" sz="1800" b="0" i="1" smtClean="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𝑦</m:t>
                    </m:r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=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𝑎</m:t>
                        </m:r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/</m:t>
                        </m:r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𝑏</m:t>
                        </m:r>
                      </m:e>
                    </m:d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𝑐</m:t>
                        </m:r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/</m:t>
                        </m:r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𝑑</m:t>
                        </m:r>
                      </m:e>
                    </m:d>
                    <m:r>
                      <a:rPr lang="en-US" sz="1800" b="0" i="1" smtClean="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=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𝑎𝑐</m:t>
                        </m:r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/</m:t>
                        </m:r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𝑏𝑑</m:t>
                        </m:r>
                      </m:e>
                    </m:d>
                    <m:r>
                      <a:rPr lang="en-US" sz="1800" b="0" i="1" smtClean="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=(</m:t>
                    </m:r>
                    <m:r>
                      <a:rPr lang="en-US" sz="1800" b="0" i="1" smtClean="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𝑎𝑐</m:t>
                    </m:r>
                    <m:r>
                      <a:rPr lang="en-US" sz="1800" b="0" i="1" smtClean="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)/(</m:t>
                    </m:r>
                    <m:r>
                      <a:rPr lang="en-US" sz="1800" b="0" i="1" smtClean="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𝑏𝑑</m:t>
                    </m:r>
                    <m:r>
                      <a:rPr lang="en-US" sz="1800" b="0" i="1" smtClean="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)</m:t>
                    </m:r>
                  </m:oMath>
                </a14:m>
                <a:endParaRPr lang="en-US" sz="1800" dirty="0">
                  <a:latin typeface="Franklin Gothic Medium" charset="0"/>
                  <a:ea typeface="Franklin Gothic Medium" charset="0"/>
                  <a:cs typeface="Franklin Gothic Medium" charset="0"/>
                </a:endParaRPr>
              </a:p>
              <a:p>
                <a:pPr marL="0" indent="0">
                  <a:buFont typeface="Arial" charset="0"/>
                  <a:buNone/>
                </a:pP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								Algebra</a:t>
                </a:r>
              </a:p>
            </p:txBody>
          </p:sp>
        </mc:Choice>
        <mc:Fallback xmlns="">
          <p:sp>
            <p:nvSpPr>
              <p:cNvPr id="1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722" y="2488019"/>
                <a:ext cx="5114260" cy="3997840"/>
              </a:xfrm>
              <a:prstGeom prst="rect">
                <a:avLst/>
              </a:prstGeom>
              <a:blipFill rotWithShape="0">
                <a:blip r:embed="rId3"/>
                <a:stretch>
                  <a:fillRect l="-10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/>
          <p:cNvCxnSpPr/>
          <p:nvPr/>
        </p:nvCxnSpPr>
        <p:spPr>
          <a:xfrm>
            <a:off x="3742729" y="4242391"/>
            <a:ext cx="0" cy="308344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0DB2C50-FD95-D74B-9925-C9B8278B0C92}"/>
              </a:ext>
            </a:extLst>
          </p:cNvPr>
          <p:cNvGrpSpPr/>
          <p:nvPr/>
        </p:nvGrpSpPr>
        <p:grpSpPr>
          <a:xfrm>
            <a:off x="937260" y="1028154"/>
            <a:ext cx="7447788" cy="699985"/>
            <a:chOff x="624840" y="3139691"/>
            <a:chExt cx="5318760" cy="699985"/>
          </a:xfrm>
          <a:solidFill>
            <a:schemeClr val="accent2">
              <a:lumMod val="20000"/>
              <a:lumOff val="80000"/>
            </a:schemeClr>
          </a:solidFill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ounded Rectangle 19">
                  <a:extLst>
                    <a:ext uri="{FF2B5EF4-FFF2-40B4-BE49-F238E27FC236}">
                      <a16:creationId xmlns:a16="http://schemas.microsoft.com/office/drawing/2014/main" id="{4E74E6C3-C690-1D40-AE34-61EB93CAB439}"/>
                    </a:ext>
                  </a:extLst>
                </p:cNvPr>
                <p:cNvSpPr/>
                <p:nvPr/>
              </p:nvSpPr>
              <p:spPr>
                <a:xfrm>
                  <a:off x="624840" y="3311187"/>
                  <a:ext cx="5318760" cy="528489"/>
                </a:xfrm>
                <a:prstGeom prst="round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lIns="9144" tIns="91440" rIns="9144" bIns="9144" numCol="1" rtlCol="0" anchor="t" anchorCtr="0"/>
                <a:lstStyle/>
                <a:p>
                  <a:r>
                    <a:rPr lang="en-US" sz="2000" dirty="0">
                      <a:ea typeface="ＭＳ Ｐゴシック" pitchFamily="-111" charset="-128"/>
                      <a:sym typeface="Symbol"/>
                    </a:rPr>
                    <a:t>Rational(x) :=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sym typeface="Symbol"/>
                        </a:rPr>
                        <m:t>𝑎</m:t>
                      </m:r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 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sym typeface="Symbol"/>
                        </a:rPr>
                        <m:t>𝑏</m:t>
                      </m:r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Integer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𝑎</m:t>
                          </m:r>
                        </m:e>
                      </m:d>
                      <m:r>
                        <a:rPr lang="en-US" sz="2000" i="1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∧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Integer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𝑏</m:t>
                          </m:r>
                        </m:e>
                      </m:d>
                      <m:r>
                        <a:rPr lang="en-US" sz="200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∧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charset="0"/>
                              <a:ea typeface="ＭＳ Ｐゴシック" pitchFamily="-111" charset="-128"/>
                              <a:sym typeface="Symbol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charset="0"/>
                              <a:ea typeface="ＭＳ Ｐゴシック" pitchFamily="-111" charset="-128"/>
                              <a:sym typeface="Symbol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𝑎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/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𝑏</m:t>
                          </m:r>
                        </m:e>
                      </m:d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∧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𝑏</m:t>
                          </m:r>
                          <m:r>
                            <a:rPr lang="en-US" sz="2000" b="0" i="1" smtClean="0">
                              <a:latin typeface="Cambria Math" charset="0"/>
                              <a:ea typeface="ＭＳ Ｐゴシック" pitchFamily="-111" charset="-128"/>
                              <a:sym typeface="Symbol"/>
                            </a:rPr>
                            <m:t>≠0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sym typeface="Symbol"/>
                        </a:rPr>
                        <m:t>)</m:t>
                      </m:r>
                    </m:oMath>
                  </a14:m>
                  <a:endParaRPr lang="en-US" sz="2000" b="0" dirty="0">
                    <a:ea typeface="ＭＳ Ｐゴシック" pitchFamily="-111" charset="-128"/>
                    <a:sym typeface="Symbol"/>
                  </a:endParaRPr>
                </a:p>
                <a:p>
                  <a:endParaRPr lang="en-US" sz="2000" dirty="0"/>
                </a:p>
              </p:txBody>
            </p:sp>
          </mc:Choice>
          <mc:Fallback xmlns="">
            <p:sp>
              <p:nvSpPr>
                <p:cNvPr id="20" name="Rounded Rectangle 19">
                  <a:extLst>
                    <a:ext uri="{FF2B5EF4-FFF2-40B4-BE49-F238E27FC236}">
                      <a16:creationId xmlns:a16="http://schemas.microsoft.com/office/drawing/2014/main" id="{4E74E6C3-C690-1D40-AE34-61EB93CAB43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" y="3311187"/>
                  <a:ext cx="5318760" cy="528489"/>
                </a:xfrm>
                <a:prstGeom prst="roundRect">
                  <a:avLst/>
                </a:prstGeom>
                <a:blipFill>
                  <a:blip r:embed="rId4"/>
                  <a:stretch>
                    <a:fillRect l="-1356" r="-169" b="-9091"/>
                  </a:stretch>
                </a:blipFill>
                <a:ln>
                  <a:solidFill>
                    <a:schemeClr val="tx1"/>
                  </a:solidFill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Round Same Side Corner Rectangle 20">
              <a:extLst>
                <a:ext uri="{FF2B5EF4-FFF2-40B4-BE49-F238E27FC236}">
                  <a16:creationId xmlns:a16="http://schemas.microsoft.com/office/drawing/2014/main" id="{5174DA91-B339-EF4C-A049-C18CD900643E}"/>
                </a:ext>
              </a:extLst>
            </p:cNvPr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Predicate Definitions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161067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Franklin Gothic Medium" pitchFamily="34" charset="0"/>
              </a:rPr>
              <a:t>Rationality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585" y="1728140"/>
            <a:ext cx="8273336" cy="759880"/>
          </a:xfrm>
        </p:spPr>
        <p:txBody>
          <a:bodyPr/>
          <a:lstStyle/>
          <a:p>
            <a:pPr marL="0" lvl="1" indent="0">
              <a:buNone/>
            </a:pPr>
            <a:r>
              <a:rPr 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Prove: </a:t>
            </a:r>
            <a:r>
              <a:rPr lang="ja-JP" alt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“</a:t>
            </a:r>
            <a:r>
              <a:rPr lang="en-US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If x and y are rational, then </a:t>
            </a:r>
            <a:r>
              <a:rPr lang="en-US" dirty="0" err="1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xy</a:t>
            </a:r>
            <a:r>
              <a:rPr lang="en-US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 is rational</a:t>
            </a:r>
            <a:r>
              <a:rPr 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.</a:t>
            </a:r>
            <a:r>
              <a:rPr lang="ja-JP" alt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”</a:t>
            </a:r>
            <a:endParaRPr lang="en-US" sz="2800" dirty="0">
              <a:solidFill>
                <a:srgbClr val="7030A0"/>
              </a:solidFill>
              <a:latin typeface="Franklin Gothic Medium" pitchFamily="34" charset="0"/>
              <a:sym typeface="Symbol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633654" y="203635"/>
            <a:ext cx="2053146" cy="620188"/>
            <a:chOff x="624840" y="3139691"/>
            <a:chExt cx="5318760" cy="620188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0" name="Rounded Rectangle 9"/>
            <p:cNvSpPr/>
            <p:nvPr/>
          </p:nvSpPr>
          <p:spPr>
            <a:xfrm>
              <a:off x="624840" y="3311187"/>
              <a:ext cx="5318760" cy="448692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1" rtlCol="0" anchor="t" anchorCtr="0"/>
            <a:lstStyle/>
            <a:p>
              <a:pPr algn="ctr"/>
              <a:r>
                <a:rPr lang="en-US" sz="2000" dirty="0"/>
                <a:t>Real Numbers</a:t>
              </a:r>
            </a:p>
          </p:txBody>
        </p:sp>
        <p:sp>
          <p:nvSpPr>
            <p:cNvPr id="11" name="Round Same Side Corner Rectangle 10"/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Domain of Discourse</a:t>
              </a:r>
            </a:p>
          </p:txBody>
        </p:sp>
      </p:grpSp>
      <p:sp>
        <p:nvSpPr>
          <p:cNvPr id="16" name="Content Placeholder 2"/>
          <p:cNvSpPr txBox="1">
            <a:spLocks/>
          </p:cNvSpPr>
          <p:nvPr/>
        </p:nvSpPr>
        <p:spPr>
          <a:xfrm>
            <a:off x="256776" y="2488021"/>
            <a:ext cx="4268654" cy="399784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  <a:sym typeface="Symbol"/>
            </a:endParaRPr>
          </a:p>
          <a:p>
            <a:pPr marL="0" indent="0">
              <a:buFont typeface="Arial" charset="0"/>
              <a:buNone/>
            </a:pP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  <a:sym typeface="Symbol"/>
            </a:endParaRPr>
          </a:p>
          <a:p>
            <a:pPr marL="0" indent="0">
              <a:buFont typeface="Arial" charset="0"/>
              <a:buNone/>
            </a:pP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  <a:sym typeface="Symbol"/>
            </a:endParaRPr>
          </a:p>
          <a:p>
            <a:pPr marL="0" indent="0">
              <a:buFont typeface="Arial" charset="0"/>
              <a:buNone/>
            </a:pP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  <a:sym typeface="Symbol"/>
            </a:endParaRPr>
          </a:p>
          <a:p>
            <a:pPr marL="0" indent="0">
              <a:buFont typeface="Arial" charset="0"/>
              <a:buNone/>
            </a:pP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  <a:sym typeface="Symbol"/>
            </a:endParaRPr>
          </a:p>
          <a:p>
            <a:pPr marL="0" indent="0">
              <a:buFont typeface="Arial" charset="0"/>
              <a:buNone/>
            </a:pP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  <a:sym typeface="Symbol"/>
            </a:endParaRPr>
          </a:p>
          <a:p>
            <a:pPr marL="0" indent="0">
              <a:buFont typeface="Arial" charset="0"/>
              <a:buNone/>
            </a:pPr>
            <a:endParaRPr lang="en-US" sz="800" dirty="0">
              <a:latin typeface="Franklin Gothic Medium" charset="0"/>
              <a:ea typeface="Franklin Gothic Medium" charset="0"/>
              <a:cs typeface="Franklin Gothic Medium" charset="0"/>
              <a:sym typeface="Symbol"/>
            </a:endParaRPr>
          </a:p>
          <a:p>
            <a:pPr marL="0" indent="0">
              <a:buFont typeface="Arial" charset="0"/>
              <a:buNone/>
            </a:pPr>
            <a:r>
              <a:rPr lang="en-US" sz="1600" dirty="0">
                <a:latin typeface="Franklin Gothic Medium" charset="0"/>
                <a:ea typeface="Franklin Gothic Medium" charset="0"/>
                <a:cs typeface="Franklin Gothic Medium" charset="0"/>
                <a:sym typeface="Symbol"/>
              </a:rPr>
              <a:t>Since b and d are non-zero, so is bd.</a:t>
            </a:r>
          </a:p>
          <a:p>
            <a:pPr marL="0" indent="0">
              <a:buFont typeface="Arial" charset="0"/>
              <a:buNone/>
            </a:pP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  <a:sym typeface="Symbol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4661154" y="2488020"/>
            <a:ext cx="4060043" cy="399784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endParaRPr lang="en-US" sz="2000" dirty="0">
              <a:latin typeface="Calibri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2"/>
              <p:cNvSpPr txBox="1">
                <a:spLocks/>
              </p:cNvSpPr>
              <p:nvPr/>
            </p:nvSpPr>
            <p:spPr>
              <a:xfrm>
                <a:off x="3827722" y="2488019"/>
                <a:ext cx="5114260" cy="399784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Franklin Gothic Medium"/>
                    <a:ea typeface="+mn-ea"/>
                    <a:cs typeface="Franklin Gothic Medium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Franklin Gothic Medium"/>
                    <a:ea typeface="+mn-ea"/>
                    <a:cs typeface="Franklin Gothic Medium"/>
                  </a:defRPr>
                </a:lvl2pPr>
                <a:lvl3pPr marL="9144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charset="0"/>
                  <a:buNone/>
                </a:pPr>
                <a:r>
                  <a:rPr lang="en-US" sz="10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...</a:t>
                </a:r>
              </a:p>
              <a:p>
                <a:pPr marL="0" indent="0">
                  <a:buFont typeface="Arial" charset="0"/>
                  <a:buNone/>
                </a:pP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1.5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𝑥</m:t>
                        </m:r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=</m:t>
                        </m:r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𝑎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  <m:t>/</m:t>
                        </m:r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𝑏</m:t>
                        </m:r>
                      </m:e>
                    </m:d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  <m:r>
                      <m:rPr>
                        <m:sty m:val="p"/>
                      </m:rPr>
                      <a:rPr lang="en-US" sz="180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Integer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𝑎</m:t>
                        </m:r>
                      </m:e>
                    </m:d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  <m:r>
                      <m:rPr>
                        <m:sty m:val="p"/>
                      </m:rPr>
                      <a:rPr lang="en-US" sz="180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Integer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𝑏</m:t>
                        </m:r>
                      </m:e>
                    </m:d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𝑏</m:t>
                        </m:r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≠0</m:t>
                        </m:r>
                      </m:e>
                    </m:d>
                  </m:oMath>
                </a14:m>
                <a:endParaRPr lang="en-US" sz="1800" dirty="0">
                  <a:latin typeface="Franklin Gothic Medium" charset="0"/>
                  <a:ea typeface="ＭＳ Ｐゴシック" pitchFamily="-111" charset="-128"/>
                  <a:sym typeface="Symbol"/>
                </a:endParaRPr>
              </a:p>
              <a:p>
                <a:pPr marL="0" indent="0">
                  <a:buFont typeface="Arial" charset="0"/>
                  <a:buNone/>
                </a:pPr>
                <a:r>
                  <a:rPr lang="en-US" sz="10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...</a:t>
                </a:r>
              </a:p>
              <a:p>
                <a:pPr marL="0" indent="0">
                  <a:buFont typeface="Arial" charset="0"/>
                  <a:buNone/>
                </a:pP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1.7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𝑦</m:t>
                        </m:r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=</m:t>
                        </m:r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𝑐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  <m:t>/</m:t>
                        </m:r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𝑑</m:t>
                        </m:r>
                      </m:e>
                    </m:d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  <m:r>
                      <m:rPr>
                        <m:sty m:val="p"/>
                      </m:rPr>
                      <a:rPr lang="en-US" sz="180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Integer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𝑐</m:t>
                        </m:r>
                      </m:e>
                    </m:d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  <m:r>
                      <m:rPr>
                        <m:sty m:val="p"/>
                      </m:rPr>
                      <a:rPr lang="en-US" sz="180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Integer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𝑑</m:t>
                        </m:r>
                      </m:e>
                    </m:d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𝑑</m:t>
                        </m:r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≠0</m:t>
                        </m:r>
                      </m:e>
                    </m:d>
                  </m:oMath>
                </a14:m>
                <a:endParaRPr lang="en-US" sz="1800" dirty="0">
                  <a:latin typeface="Franklin Gothic Medium" charset="0"/>
                  <a:ea typeface="Franklin Gothic Medium" charset="0"/>
                  <a:cs typeface="Franklin Gothic Medium" charset="0"/>
                </a:endParaRPr>
              </a:p>
              <a:p>
                <a:pPr marL="0" indent="0">
                  <a:buFont typeface="Arial" charset="0"/>
                  <a:buNone/>
                </a:pPr>
                <a:r>
                  <a:rPr lang="en-US" sz="10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...</a:t>
                </a:r>
              </a:p>
              <a:p>
                <a:pPr marL="0" indent="0">
                  <a:buFont typeface="Arial" charset="0"/>
                  <a:buNone/>
                </a:pP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1.11 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𝑏</m:t>
                    </m:r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≠0 </m:t>
                    </m:r>
                  </m:oMath>
                </a14:m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				</a:t>
                </a:r>
                <a:r>
                  <a:rPr lang="en-US" sz="1800" dirty="0" err="1">
                    <a:latin typeface="Franklin Gothic Medium" charset="0"/>
                    <a:ea typeface="Franklin Gothic Medium" charset="0"/>
                    <a:cs typeface="Franklin Gothic Medium" charset="0"/>
                  </a:rPr>
                  <a:t>Elim</a:t>
                </a: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</m:oMath>
                </a14:m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: 1.5*</a:t>
                </a:r>
              </a:p>
              <a:p>
                <a:pPr marL="0" indent="0">
                  <a:buNone/>
                </a:pP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1.12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ＭＳ Ｐゴシック" pitchFamily="-111" charset="-128"/>
                        <a:sym typeface="Symbol"/>
                      </a:rPr>
                      <m:t>𝑑</m:t>
                    </m:r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≠0</m:t>
                    </m:r>
                  </m:oMath>
                </a14:m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				</a:t>
                </a:r>
                <a:r>
                  <a:rPr lang="en-US" sz="1800" dirty="0" err="1">
                    <a:latin typeface="Franklin Gothic Medium" charset="0"/>
                    <a:ea typeface="Franklin Gothic Medium" charset="0"/>
                    <a:cs typeface="Franklin Gothic Medium" charset="0"/>
                  </a:rPr>
                  <a:t>Elim</a:t>
                </a: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</m:oMath>
                </a14:m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: 1.7</a:t>
                </a:r>
              </a:p>
              <a:p>
                <a:pPr marL="0" indent="0">
                  <a:buFont typeface="Arial" charset="0"/>
                  <a:buNone/>
                </a:pP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1.13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𝑏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ＭＳ Ｐゴシック" pitchFamily="-111" charset="-128"/>
                        <a:sym typeface="Symbol"/>
                      </a:rPr>
                      <m:t>𝑑</m:t>
                    </m:r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≠0</m:t>
                    </m:r>
                  </m:oMath>
                </a14:m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				Prop of Integer </a:t>
                </a:r>
                <a:r>
                  <a:rPr lang="en-US" sz="1800" dirty="0" err="1">
                    <a:latin typeface="Franklin Gothic Medium" charset="0"/>
                    <a:ea typeface="Franklin Gothic Medium" charset="0"/>
                    <a:cs typeface="Franklin Gothic Medium" charset="0"/>
                  </a:rPr>
                  <a:t>Mult</a:t>
                </a:r>
                <a:endParaRPr lang="en-US" sz="1800" dirty="0">
                  <a:latin typeface="Franklin Gothic Medium" charset="0"/>
                  <a:ea typeface="Franklin Gothic Medium" charset="0"/>
                  <a:cs typeface="Franklin Gothic Medium" charset="0"/>
                </a:endParaRPr>
              </a:p>
            </p:txBody>
          </p:sp>
        </mc:Choice>
        <mc:Fallback xmlns="">
          <p:sp>
            <p:nvSpPr>
              <p:cNvPr id="1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722" y="2488019"/>
                <a:ext cx="5114260" cy="3997840"/>
              </a:xfrm>
              <a:prstGeom prst="rect">
                <a:avLst/>
              </a:prstGeom>
              <a:blipFill>
                <a:blip r:embed="rId3"/>
                <a:stretch>
                  <a:fillRect l="-10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/>
          <p:cNvCxnSpPr/>
          <p:nvPr/>
        </p:nvCxnSpPr>
        <p:spPr>
          <a:xfrm>
            <a:off x="3732096" y="4391247"/>
            <a:ext cx="0" cy="308344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/>
          <p:cNvSpPr txBox="1">
            <a:spLocks/>
          </p:cNvSpPr>
          <p:nvPr/>
        </p:nvSpPr>
        <p:spPr>
          <a:xfrm>
            <a:off x="4036226" y="5761424"/>
            <a:ext cx="4697252" cy="54368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Font typeface="Arial"/>
              <a:buNone/>
            </a:pPr>
            <a:r>
              <a:rPr lang="en-US" sz="24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* Oops, I skipped steps here...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DCA3331-9D16-094A-A6D9-753FC41B40BA}"/>
              </a:ext>
            </a:extLst>
          </p:cNvPr>
          <p:cNvGrpSpPr/>
          <p:nvPr/>
        </p:nvGrpSpPr>
        <p:grpSpPr>
          <a:xfrm>
            <a:off x="937260" y="1028154"/>
            <a:ext cx="7447788" cy="699985"/>
            <a:chOff x="624840" y="3139691"/>
            <a:chExt cx="5318760" cy="699985"/>
          </a:xfrm>
          <a:solidFill>
            <a:schemeClr val="accent2">
              <a:lumMod val="20000"/>
              <a:lumOff val="80000"/>
            </a:schemeClr>
          </a:solidFill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ounded Rectangle 20">
                  <a:extLst>
                    <a:ext uri="{FF2B5EF4-FFF2-40B4-BE49-F238E27FC236}">
                      <a16:creationId xmlns:a16="http://schemas.microsoft.com/office/drawing/2014/main" id="{C9EAA3C0-B104-9341-8FB4-06227103DA28}"/>
                    </a:ext>
                  </a:extLst>
                </p:cNvPr>
                <p:cNvSpPr/>
                <p:nvPr/>
              </p:nvSpPr>
              <p:spPr>
                <a:xfrm>
                  <a:off x="624840" y="3311187"/>
                  <a:ext cx="5318760" cy="528489"/>
                </a:xfrm>
                <a:prstGeom prst="round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lIns="9144" tIns="91440" rIns="9144" bIns="9144" numCol="1" rtlCol="0" anchor="t" anchorCtr="0"/>
                <a:lstStyle/>
                <a:p>
                  <a:r>
                    <a:rPr lang="en-US" sz="2000" dirty="0">
                      <a:ea typeface="ＭＳ Ｐゴシック" pitchFamily="-111" charset="-128"/>
                      <a:sym typeface="Symbol"/>
                    </a:rPr>
                    <a:t>Rational(x) :=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sym typeface="Symbol"/>
                        </a:rPr>
                        <m:t>𝑎</m:t>
                      </m:r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 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sym typeface="Symbol"/>
                        </a:rPr>
                        <m:t>𝑏</m:t>
                      </m:r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Integer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𝑎</m:t>
                          </m:r>
                        </m:e>
                      </m:d>
                      <m:r>
                        <a:rPr lang="en-US" sz="2000" i="1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∧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Integer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𝑏</m:t>
                          </m:r>
                        </m:e>
                      </m:d>
                      <m:r>
                        <a:rPr lang="en-US" sz="200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∧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charset="0"/>
                              <a:ea typeface="ＭＳ Ｐゴシック" pitchFamily="-111" charset="-128"/>
                              <a:sym typeface="Symbol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charset="0"/>
                              <a:ea typeface="ＭＳ Ｐゴシック" pitchFamily="-111" charset="-128"/>
                              <a:sym typeface="Symbol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𝑎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/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𝑏</m:t>
                          </m:r>
                        </m:e>
                      </m:d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∧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𝑏</m:t>
                          </m:r>
                          <m:r>
                            <a:rPr lang="en-US" sz="2000" b="0" i="1" smtClean="0">
                              <a:latin typeface="Cambria Math" charset="0"/>
                              <a:ea typeface="ＭＳ Ｐゴシック" pitchFamily="-111" charset="-128"/>
                              <a:sym typeface="Symbol"/>
                            </a:rPr>
                            <m:t>≠0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sym typeface="Symbol"/>
                        </a:rPr>
                        <m:t>)</m:t>
                      </m:r>
                    </m:oMath>
                  </a14:m>
                  <a:endParaRPr lang="en-US" sz="2000" b="0" dirty="0">
                    <a:ea typeface="ＭＳ Ｐゴシック" pitchFamily="-111" charset="-128"/>
                    <a:sym typeface="Symbol"/>
                  </a:endParaRPr>
                </a:p>
                <a:p>
                  <a:endParaRPr lang="en-US" sz="2000" dirty="0"/>
                </a:p>
              </p:txBody>
            </p:sp>
          </mc:Choice>
          <mc:Fallback xmlns="">
            <p:sp>
              <p:nvSpPr>
                <p:cNvPr id="21" name="Rounded Rectangle 20">
                  <a:extLst>
                    <a:ext uri="{FF2B5EF4-FFF2-40B4-BE49-F238E27FC236}">
                      <a16:creationId xmlns:a16="http://schemas.microsoft.com/office/drawing/2014/main" id="{C9EAA3C0-B104-9341-8FB4-06227103DA2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" y="3311187"/>
                  <a:ext cx="5318760" cy="528489"/>
                </a:xfrm>
                <a:prstGeom prst="roundRect">
                  <a:avLst/>
                </a:prstGeom>
                <a:blipFill>
                  <a:blip r:embed="rId4"/>
                  <a:stretch>
                    <a:fillRect l="-1356" r="-169" b="-9091"/>
                  </a:stretch>
                </a:blipFill>
                <a:ln>
                  <a:solidFill>
                    <a:schemeClr val="tx1"/>
                  </a:solidFill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Round Same Side Corner Rectangle 21">
              <a:extLst>
                <a:ext uri="{FF2B5EF4-FFF2-40B4-BE49-F238E27FC236}">
                  <a16:creationId xmlns:a16="http://schemas.microsoft.com/office/drawing/2014/main" id="{F99FAD55-543A-7841-AEF2-7AC4820513A8}"/>
                </a:ext>
              </a:extLst>
            </p:cNvPr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Predicate Definitions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47362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Franklin Gothic Medium" pitchFamily="34" charset="0"/>
              </a:rPr>
              <a:t>Rationality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585" y="1728140"/>
            <a:ext cx="8273336" cy="759880"/>
          </a:xfrm>
        </p:spPr>
        <p:txBody>
          <a:bodyPr/>
          <a:lstStyle/>
          <a:p>
            <a:pPr marL="0" lvl="1" indent="0">
              <a:buNone/>
            </a:pPr>
            <a:r>
              <a:rPr 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Prove: </a:t>
            </a:r>
            <a:r>
              <a:rPr lang="ja-JP" alt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“</a:t>
            </a:r>
            <a:r>
              <a:rPr lang="en-US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If x and y are rational, then </a:t>
            </a:r>
            <a:r>
              <a:rPr lang="en-US" dirty="0" err="1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xy</a:t>
            </a:r>
            <a:r>
              <a:rPr lang="en-US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 is rational</a:t>
            </a:r>
            <a:r>
              <a:rPr 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.</a:t>
            </a:r>
            <a:r>
              <a:rPr lang="ja-JP" alt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”</a:t>
            </a:r>
            <a:endParaRPr lang="en-US" sz="2800" dirty="0">
              <a:solidFill>
                <a:srgbClr val="7030A0"/>
              </a:solidFill>
              <a:latin typeface="Franklin Gothic Medium" pitchFamily="34" charset="0"/>
              <a:sym typeface="Symbol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633654" y="203635"/>
            <a:ext cx="2053146" cy="620188"/>
            <a:chOff x="624840" y="3139691"/>
            <a:chExt cx="5318760" cy="620188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0" name="Rounded Rectangle 9"/>
            <p:cNvSpPr/>
            <p:nvPr/>
          </p:nvSpPr>
          <p:spPr>
            <a:xfrm>
              <a:off x="624840" y="3311187"/>
              <a:ext cx="5318760" cy="448692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1" rtlCol="0" anchor="t" anchorCtr="0"/>
            <a:lstStyle/>
            <a:p>
              <a:pPr algn="ctr"/>
              <a:r>
                <a:rPr lang="en-US" sz="2000" dirty="0"/>
                <a:t>Real Numbers</a:t>
              </a:r>
            </a:p>
          </p:txBody>
        </p:sp>
        <p:sp>
          <p:nvSpPr>
            <p:cNvPr id="11" name="Round Same Side Corner Rectangle 10"/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Domain of Discourse</a:t>
              </a:r>
            </a:p>
          </p:txBody>
        </p:sp>
      </p:grpSp>
      <p:sp>
        <p:nvSpPr>
          <p:cNvPr id="17" name="Content Placeholder 2"/>
          <p:cNvSpPr txBox="1">
            <a:spLocks/>
          </p:cNvSpPr>
          <p:nvPr/>
        </p:nvSpPr>
        <p:spPr>
          <a:xfrm>
            <a:off x="4661154" y="2488020"/>
            <a:ext cx="4060043" cy="399784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endParaRPr lang="en-US" sz="2000" dirty="0">
              <a:latin typeface="Calibri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2"/>
              <p:cNvSpPr txBox="1">
                <a:spLocks/>
              </p:cNvSpPr>
              <p:nvPr/>
            </p:nvSpPr>
            <p:spPr>
              <a:xfrm>
                <a:off x="3476847" y="2488019"/>
                <a:ext cx="5465135" cy="399784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Franklin Gothic Medium"/>
                    <a:ea typeface="+mn-ea"/>
                    <a:cs typeface="Franklin Gothic Medium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Franklin Gothic Medium"/>
                    <a:ea typeface="+mn-ea"/>
                    <a:cs typeface="Franklin Gothic Medium"/>
                  </a:defRPr>
                </a:lvl2pPr>
                <a:lvl3pPr marL="9144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charset="0"/>
                  <a:buNone/>
                </a:pPr>
                <a:r>
                  <a:rPr lang="en-US" sz="10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...</a:t>
                </a:r>
              </a:p>
              <a:p>
                <a:pPr marL="0" indent="0">
                  <a:buFont typeface="Arial" charset="0"/>
                  <a:buNone/>
                </a:pP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1.5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𝑥</m:t>
                        </m:r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=</m:t>
                        </m:r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𝑎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  <m:t>/</m:t>
                        </m:r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𝑏</m:t>
                        </m:r>
                      </m:e>
                    </m:d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  <m:r>
                      <a:rPr lang="en-US" sz="1800" b="0" i="0" smtClean="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(</m:t>
                    </m:r>
                    <m:r>
                      <m:rPr>
                        <m:sty m:val="p"/>
                      </m:rPr>
                      <a:rPr lang="en-US" sz="180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Integer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𝑎</m:t>
                        </m:r>
                      </m:e>
                    </m:d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Integer</m:t>
                        </m:r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ＭＳ Ｐゴシック" pitchFamily="-111" charset="-128"/>
                                <a:sym typeface="Symbol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charset="0"/>
                                <a:ea typeface="ＭＳ Ｐゴシック" pitchFamily="-111" charset="-128"/>
                                <a:sym typeface="Symbol"/>
                              </a:rPr>
                              <m:t>𝑏</m:t>
                            </m:r>
                          </m:e>
                        </m:d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∧</m:t>
                        </m:r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ＭＳ Ｐゴシック" pitchFamily="-111" charset="-128"/>
                                <a:sym typeface="Symbol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charset="0"/>
                                <a:ea typeface="ＭＳ Ｐゴシック" pitchFamily="-111" charset="-128"/>
                                <a:sym typeface="Symbol"/>
                              </a:rPr>
                              <m:t>𝑏</m:t>
                            </m:r>
                            <m:r>
                              <a:rPr lang="en-US" sz="1800" i="1">
                                <a:latin typeface="Cambria Math" charset="0"/>
                                <a:ea typeface="ＭＳ Ｐゴシック" pitchFamily="-111" charset="-128"/>
                                <a:sym typeface="Symbol"/>
                              </a:rPr>
                              <m:t>≠0</m:t>
                            </m:r>
                          </m:e>
                        </m:d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)</m:t>
                        </m:r>
                      </m:e>
                    </m:d>
                  </m:oMath>
                </a14:m>
                <a:endParaRPr lang="en-US" sz="1800" dirty="0">
                  <a:latin typeface="Franklin Gothic Medium" charset="0"/>
                  <a:ea typeface="ＭＳ Ｐゴシック" pitchFamily="-111" charset="-128"/>
                  <a:sym typeface="Symbol"/>
                </a:endParaRPr>
              </a:p>
              <a:p>
                <a:pPr marL="0" indent="0">
                  <a:buFont typeface="Arial" charset="0"/>
                  <a:buNone/>
                </a:pPr>
                <a:r>
                  <a:rPr lang="en-US" sz="10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...</a:t>
                </a:r>
              </a:p>
              <a:p>
                <a:pPr marL="0" indent="0">
                  <a:buFont typeface="Arial" charset="0"/>
                  <a:buNone/>
                </a:pP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1.7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𝑦</m:t>
                        </m:r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=</m:t>
                        </m:r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𝑐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  <m:t>/</m:t>
                        </m:r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𝑑</m:t>
                        </m:r>
                      </m:e>
                    </m:d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  <m:r>
                      <a:rPr lang="en-US" sz="1800" b="0" i="0" smtClean="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(</m:t>
                    </m:r>
                    <m:r>
                      <m:rPr>
                        <m:sty m:val="p"/>
                      </m:rPr>
                      <a:rPr lang="en-US" sz="180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Integer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𝑐</m:t>
                        </m:r>
                      </m:e>
                    </m:d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Integer</m:t>
                        </m:r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ＭＳ Ｐゴシック" pitchFamily="-111" charset="-128"/>
                                <a:sym typeface="Symbol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charset="0"/>
                                <a:ea typeface="ＭＳ Ｐゴシック" pitchFamily="-111" charset="-128"/>
                                <a:sym typeface="Symbol"/>
                              </a:rPr>
                              <m:t>𝑑</m:t>
                            </m:r>
                          </m:e>
                        </m:d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∧</m:t>
                        </m:r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ＭＳ Ｐゴシック" pitchFamily="-111" charset="-128"/>
                                <a:sym typeface="Symbol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charset="0"/>
                                <a:ea typeface="ＭＳ Ｐゴシック" pitchFamily="-111" charset="-128"/>
                                <a:sym typeface="Symbol"/>
                              </a:rPr>
                              <m:t>𝑑</m:t>
                            </m:r>
                            <m:r>
                              <a:rPr lang="en-US" sz="1800" i="1">
                                <a:latin typeface="Cambria Math" charset="0"/>
                                <a:ea typeface="ＭＳ Ｐゴシック" pitchFamily="-111" charset="-128"/>
                                <a:sym typeface="Symbol"/>
                              </a:rPr>
                              <m:t>≠0</m:t>
                            </m:r>
                          </m:e>
                        </m:d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)</m:t>
                        </m:r>
                      </m:e>
                    </m:d>
                  </m:oMath>
                </a14:m>
                <a:endParaRPr lang="en-US" sz="1800" dirty="0">
                  <a:latin typeface="Franklin Gothic Medium" charset="0"/>
                  <a:ea typeface="Franklin Gothic Medium" charset="0"/>
                  <a:cs typeface="Franklin Gothic Medium" charset="0"/>
                </a:endParaRPr>
              </a:p>
              <a:p>
                <a:pPr marL="0" indent="0">
                  <a:buFont typeface="Arial" charset="0"/>
                  <a:buNone/>
                </a:pPr>
                <a:r>
                  <a:rPr lang="en-US" sz="10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...</a:t>
                </a:r>
              </a:p>
              <a:p>
                <a:pPr marL="0" indent="0">
                  <a:buFont typeface="Arial" charset="0"/>
                  <a:buNone/>
                </a:pP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1.11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Integer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𝑎</m:t>
                        </m:r>
                      </m:e>
                    </m:d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Integer</m:t>
                        </m:r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ＭＳ Ｐゴシック" pitchFamily="-111" charset="-128"/>
                                <a:sym typeface="Symbol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charset="0"/>
                                <a:ea typeface="ＭＳ Ｐゴシック" pitchFamily="-111" charset="-128"/>
                                <a:sym typeface="Symbol"/>
                              </a:rPr>
                              <m:t>𝑏</m:t>
                            </m:r>
                          </m:e>
                        </m:d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∧</m:t>
                        </m:r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ＭＳ Ｐゴシック" pitchFamily="-111" charset="-128"/>
                                <a:sym typeface="Symbol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charset="0"/>
                                <a:ea typeface="ＭＳ Ｐゴシック" pitchFamily="-111" charset="-128"/>
                                <a:sym typeface="Symbol"/>
                              </a:rPr>
                              <m:t>𝑏</m:t>
                            </m:r>
                            <m:r>
                              <a:rPr lang="en-US" sz="1800" i="1">
                                <a:latin typeface="Cambria Math" charset="0"/>
                                <a:ea typeface="ＭＳ Ｐゴシック" pitchFamily="-111" charset="-128"/>
                                <a:sym typeface="Symbol"/>
                              </a:rPr>
                              <m:t>≠0</m:t>
                            </m:r>
                          </m:e>
                        </m:d>
                      </m:e>
                    </m:d>
                  </m:oMath>
                </a14:m>
                <a:endParaRPr lang="en-US" sz="1800" dirty="0">
                  <a:latin typeface="Franklin Gothic Medium" charset="0"/>
                  <a:ea typeface="Franklin Gothic Medium" charset="0"/>
                  <a:cs typeface="Franklin Gothic Medium" charset="0"/>
                </a:endParaRPr>
              </a:p>
              <a:p>
                <a:pPr marL="0" indent="0">
                  <a:buFont typeface="Arial" charset="0"/>
                  <a:buNone/>
                </a:pP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								</a:t>
                </a:r>
                <a:r>
                  <a:rPr lang="en-US" sz="1800" dirty="0" err="1">
                    <a:latin typeface="Franklin Gothic Medium" charset="0"/>
                    <a:ea typeface="Franklin Gothic Medium" charset="0"/>
                    <a:cs typeface="Franklin Gothic Medium" charset="0"/>
                  </a:rPr>
                  <a:t>Elim</a:t>
                </a: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</m:oMath>
                </a14:m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: 1.5</a:t>
                </a:r>
              </a:p>
              <a:p>
                <a:pPr marL="0" indent="0">
                  <a:buFont typeface="Arial" charset="0"/>
                  <a:buNone/>
                </a:pP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1.12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Integer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𝑏</m:t>
                        </m:r>
                      </m:e>
                    </m:d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𝑏</m:t>
                        </m:r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≠0</m:t>
                        </m:r>
                      </m:e>
                    </m:d>
                  </m:oMath>
                </a14:m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			</a:t>
                </a:r>
                <a:r>
                  <a:rPr lang="en-US" sz="1800" dirty="0" err="1">
                    <a:latin typeface="Franklin Gothic Medium" charset="0"/>
                    <a:ea typeface="Franklin Gothic Medium" charset="0"/>
                    <a:cs typeface="Franklin Gothic Medium" charset="0"/>
                  </a:rPr>
                  <a:t>Elim</a:t>
                </a: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</m:oMath>
                </a14:m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: 1.11</a:t>
                </a:r>
              </a:p>
              <a:p>
                <a:pPr marL="0" indent="0">
                  <a:buFont typeface="Arial" charset="0"/>
                  <a:buNone/>
                </a:pP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1.13 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𝑏</m:t>
                    </m:r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≠0 </m:t>
                    </m:r>
                  </m:oMath>
                </a14:m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						</a:t>
                </a:r>
                <a:r>
                  <a:rPr lang="en-US" sz="1800" dirty="0" err="1">
                    <a:latin typeface="Franklin Gothic Medium" charset="0"/>
                    <a:ea typeface="Franklin Gothic Medium" charset="0"/>
                    <a:cs typeface="Franklin Gothic Medium" charset="0"/>
                  </a:rPr>
                  <a:t>Elim</a:t>
                </a: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</m:oMath>
                </a14:m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: 1.12</a:t>
                </a:r>
              </a:p>
            </p:txBody>
          </p:sp>
        </mc:Choice>
        <mc:Fallback xmlns="">
          <p:sp>
            <p:nvSpPr>
              <p:cNvPr id="1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6847" y="2488019"/>
                <a:ext cx="5465135" cy="3997840"/>
              </a:xfrm>
              <a:prstGeom prst="rect">
                <a:avLst/>
              </a:prstGeom>
              <a:blipFill>
                <a:blip r:embed="rId3"/>
                <a:stretch>
                  <a:fillRect l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Content Placeholder 2"/>
          <p:cNvSpPr txBox="1">
            <a:spLocks/>
          </p:cNvSpPr>
          <p:nvPr/>
        </p:nvSpPr>
        <p:spPr>
          <a:xfrm>
            <a:off x="1895812" y="5670335"/>
            <a:ext cx="4697252" cy="54368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Font typeface="Arial"/>
              <a:buNone/>
            </a:pPr>
            <a:r>
              <a:rPr lang="en-US" sz="24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We left out the parentheses...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74AF7B5-0C99-144C-877E-798F8A7FD6D9}"/>
              </a:ext>
            </a:extLst>
          </p:cNvPr>
          <p:cNvGrpSpPr/>
          <p:nvPr/>
        </p:nvGrpSpPr>
        <p:grpSpPr>
          <a:xfrm>
            <a:off x="937260" y="1028154"/>
            <a:ext cx="7447788" cy="699985"/>
            <a:chOff x="624840" y="3139691"/>
            <a:chExt cx="5318760" cy="699985"/>
          </a:xfrm>
          <a:solidFill>
            <a:schemeClr val="accent2">
              <a:lumMod val="20000"/>
              <a:lumOff val="80000"/>
            </a:schemeClr>
          </a:solidFill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ounded Rectangle 15">
                  <a:extLst>
                    <a:ext uri="{FF2B5EF4-FFF2-40B4-BE49-F238E27FC236}">
                      <a16:creationId xmlns:a16="http://schemas.microsoft.com/office/drawing/2014/main" id="{D3C0B1BB-A588-344F-9D3A-693BD9105693}"/>
                    </a:ext>
                  </a:extLst>
                </p:cNvPr>
                <p:cNvSpPr/>
                <p:nvPr/>
              </p:nvSpPr>
              <p:spPr>
                <a:xfrm>
                  <a:off x="624840" y="3311187"/>
                  <a:ext cx="5318760" cy="528489"/>
                </a:xfrm>
                <a:prstGeom prst="round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lIns="9144" tIns="91440" rIns="9144" bIns="9144" numCol="1" rtlCol="0" anchor="t" anchorCtr="0"/>
                <a:lstStyle/>
                <a:p>
                  <a:r>
                    <a:rPr lang="en-US" sz="2000" dirty="0">
                      <a:ea typeface="ＭＳ Ｐゴシック" pitchFamily="-111" charset="-128"/>
                      <a:sym typeface="Symbol"/>
                    </a:rPr>
                    <a:t>Rational(x) :=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sym typeface="Symbol"/>
                        </a:rPr>
                        <m:t>𝑎</m:t>
                      </m:r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 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sym typeface="Symbol"/>
                        </a:rPr>
                        <m:t>𝑏</m:t>
                      </m:r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Integer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𝑎</m:t>
                          </m:r>
                        </m:e>
                      </m:d>
                      <m:r>
                        <a:rPr lang="en-US" sz="2000" i="1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∧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Integer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𝑏</m:t>
                          </m:r>
                        </m:e>
                      </m:d>
                      <m:r>
                        <a:rPr lang="en-US" sz="200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∧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charset="0"/>
                              <a:ea typeface="ＭＳ Ｐゴシック" pitchFamily="-111" charset="-128"/>
                              <a:sym typeface="Symbol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charset="0"/>
                              <a:ea typeface="ＭＳ Ｐゴシック" pitchFamily="-111" charset="-128"/>
                              <a:sym typeface="Symbol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𝑎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/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𝑏</m:t>
                          </m:r>
                        </m:e>
                      </m:d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∧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𝑏</m:t>
                          </m:r>
                          <m:r>
                            <a:rPr lang="en-US" sz="2000" b="0" i="1" smtClean="0">
                              <a:latin typeface="Cambria Math" charset="0"/>
                              <a:ea typeface="ＭＳ Ｐゴシック" pitchFamily="-111" charset="-128"/>
                              <a:sym typeface="Symbol"/>
                            </a:rPr>
                            <m:t>≠0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sym typeface="Symbol"/>
                        </a:rPr>
                        <m:t>)</m:t>
                      </m:r>
                    </m:oMath>
                  </a14:m>
                  <a:endParaRPr lang="en-US" sz="2000" b="0" dirty="0">
                    <a:ea typeface="ＭＳ Ｐゴシック" pitchFamily="-111" charset="-128"/>
                    <a:sym typeface="Symbol"/>
                  </a:endParaRPr>
                </a:p>
                <a:p>
                  <a:endParaRPr lang="en-US" sz="2000" dirty="0"/>
                </a:p>
              </p:txBody>
            </p:sp>
          </mc:Choice>
          <mc:Fallback xmlns="">
            <p:sp>
              <p:nvSpPr>
                <p:cNvPr id="16" name="Rounded Rectangle 15">
                  <a:extLst>
                    <a:ext uri="{FF2B5EF4-FFF2-40B4-BE49-F238E27FC236}">
                      <a16:creationId xmlns:a16="http://schemas.microsoft.com/office/drawing/2014/main" id="{D3C0B1BB-A588-344F-9D3A-693BD910569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" y="3311187"/>
                  <a:ext cx="5318760" cy="528489"/>
                </a:xfrm>
                <a:prstGeom prst="roundRect">
                  <a:avLst/>
                </a:prstGeom>
                <a:blipFill>
                  <a:blip r:embed="rId4"/>
                  <a:stretch>
                    <a:fillRect l="-1356" r="-169" b="-9091"/>
                  </a:stretch>
                </a:blipFill>
                <a:ln>
                  <a:solidFill>
                    <a:schemeClr val="tx1"/>
                  </a:solidFill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Round Same Side Corner Rectangle 19">
              <a:extLst>
                <a:ext uri="{FF2B5EF4-FFF2-40B4-BE49-F238E27FC236}">
                  <a16:creationId xmlns:a16="http://schemas.microsoft.com/office/drawing/2014/main" id="{5B5AE884-E4EE-F048-A1F9-3C2E8593B96F}"/>
                </a:ext>
              </a:extLst>
            </p:cNvPr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Predicate Definitions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6248968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Franklin Gothic Medium" pitchFamily="34" charset="0"/>
              </a:rPr>
              <a:t>Rationality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585" y="1728140"/>
            <a:ext cx="8273336" cy="759880"/>
          </a:xfrm>
        </p:spPr>
        <p:txBody>
          <a:bodyPr/>
          <a:lstStyle/>
          <a:p>
            <a:pPr marL="0" lvl="1" indent="0">
              <a:buNone/>
            </a:pPr>
            <a:r>
              <a:rPr 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Prove: </a:t>
            </a:r>
            <a:r>
              <a:rPr lang="ja-JP" alt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“</a:t>
            </a:r>
            <a:r>
              <a:rPr lang="en-US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If x and y are rational, then </a:t>
            </a:r>
            <a:r>
              <a:rPr lang="en-US" dirty="0" err="1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xy</a:t>
            </a:r>
            <a:r>
              <a:rPr lang="en-US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 is rational</a:t>
            </a:r>
            <a:r>
              <a:rPr 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.</a:t>
            </a:r>
            <a:r>
              <a:rPr lang="ja-JP" alt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”</a:t>
            </a:r>
            <a:endParaRPr lang="en-US" sz="2800" dirty="0">
              <a:solidFill>
                <a:srgbClr val="7030A0"/>
              </a:solidFill>
              <a:latin typeface="Franklin Gothic Medium" pitchFamily="34" charset="0"/>
              <a:sym typeface="Symbol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633654" y="203635"/>
            <a:ext cx="2053146" cy="620188"/>
            <a:chOff x="624840" y="3139691"/>
            <a:chExt cx="5318760" cy="620188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0" name="Rounded Rectangle 9"/>
            <p:cNvSpPr/>
            <p:nvPr/>
          </p:nvSpPr>
          <p:spPr>
            <a:xfrm>
              <a:off x="624840" y="3311187"/>
              <a:ext cx="5318760" cy="448692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1" rtlCol="0" anchor="t" anchorCtr="0"/>
            <a:lstStyle/>
            <a:p>
              <a:pPr algn="ctr"/>
              <a:r>
                <a:rPr lang="en-US" sz="2000" dirty="0"/>
                <a:t>Real Numbers</a:t>
              </a:r>
            </a:p>
          </p:txBody>
        </p:sp>
        <p:sp>
          <p:nvSpPr>
            <p:cNvPr id="11" name="Round Same Side Corner Rectangle 10"/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Domain of Discourse</a:t>
              </a:r>
            </a:p>
          </p:txBody>
        </p:sp>
      </p:grpSp>
      <p:sp>
        <p:nvSpPr>
          <p:cNvPr id="16" name="Content Placeholder 2"/>
          <p:cNvSpPr txBox="1">
            <a:spLocks/>
          </p:cNvSpPr>
          <p:nvPr/>
        </p:nvSpPr>
        <p:spPr>
          <a:xfrm>
            <a:off x="256776" y="2488021"/>
            <a:ext cx="4268654" cy="399784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  <a:sym typeface="Symbol"/>
            </a:endParaRPr>
          </a:p>
          <a:p>
            <a:pPr marL="0" indent="0">
              <a:buFont typeface="Arial" charset="0"/>
              <a:buNone/>
            </a:pP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  <a:sym typeface="Symbol"/>
            </a:endParaRPr>
          </a:p>
          <a:p>
            <a:pPr marL="0" indent="0">
              <a:buFont typeface="Arial" charset="0"/>
              <a:buNone/>
            </a:pP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  <a:sym typeface="Symbol"/>
            </a:endParaRPr>
          </a:p>
          <a:p>
            <a:pPr marL="0" indent="0">
              <a:buFont typeface="Arial" charset="0"/>
              <a:buNone/>
            </a:pP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  <a:sym typeface="Symbol"/>
            </a:endParaRPr>
          </a:p>
          <a:p>
            <a:pPr marL="0" indent="0">
              <a:buFont typeface="Arial" charset="0"/>
              <a:buNone/>
            </a:pP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  <a:sym typeface="Symbol"/>
            </a:endParaRPr>
          </a:p>
          <a:p>
            <a:pPr marL="0" indent="0">
              <a:buFont typeface="Arial" charset="0"/>
              <a:buNone/>
            </a:pP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  <a:sym typeface="Symbol"/>
            </a:endParaRPr>
          </a:p>
          <a:p>
            <a:pPr marL="0" indent="0">
              <a:buFont typeface="Arial" charset="0"/>
              <a:buNone/>
            </a:pPr>
            <a:endParaRPr lang="en-US" sz="800" dirty="0">
              <a:latin typeface="Franklin Gothic Medium" charset="0"/>
              <a:ea typeface="Franklin Gothic Medium" charset="0"/>
              <a:cs typeface="Franklin Gothic Medium" charset="0"/>
              <a:sym typeface="Symbol"/>
            </a:endParaRPr>
          </a:p>
          <a:p>
            <a:pPr marL="0" indent="0">
              <a:buFont typeface="Arial" charset="0"/>
              <a:buNone/>
            </a:pPr>
            <a:endParaRPr lang="en-US" sz="800" dirty="0">
              <a:latin typeface="Franklin Gothic Medium" charset="0"/>
              <a:ea typeface="Franklin Gothic Medium" charset="0"/>
              <a:cs typeface="Franklin Gothic Medium" charset="0"/>
              <a:sym typeface="Symbol"/>
            </a:endParaRPr>
          </a:p>
          <a:p>
            <a:pPr marL="0" indent="0">
              <a:buFont typeface="Arial" charset="0"/>
              <a:buNone/>
            </a:pPr>
            <a:r>
              <a:rPr lang="en-US" sz="1600" dirty="0">
                <a:latin typeface="Franklin Gothic Medium" charset="0"/>
                <a:ea typeface="Franklin Gothic Medium" charset="0"/>
                <a:cs typeface="Franklin Gothic Medium" charset="0"/>
                <a:sym typeface="Symbol"/>
              </a:rPr>
              <a:t>Since b and d are non-zero, so is bd.</a:t>
            </a:r>
          </a:p>
          <a:p>
            <a:pPr marL="0" indent="0">
              <a:buFont typeface="Arial" charset="0"/>
              <a:buNone/>
            </a:pP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  <a:sym typeface="Symbol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4661154" y="2488020"/>
            <a:ext cx="4060043" cy="399784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endParaRPr lang="en-US" sz="2000" dirty="0">
              <a:latin typeface="Calibri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2"/>
              <p:cNvSpPr txBox="1">
                <a:spLocks/>
              </p:cNvSpPr>
              <p:nvPr/>
            </p:nvSpPr>
            <p:spPr>
              <a:xfrm>
                <a:off x="3827722" y="2488019"/>
                <a:ext cx="5114260" cy="399784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Franklin Gothic Medium"/>
                    <a:ea typeface="+mn-ea"/>
                    <a:cs typeface="Franklin Gothic Medium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Franklin Gothic Medium"/>
                    <a:ea typeface="+mn-ea"/>
                    <a:cs typeface="Franklin Gothic Medium"/>
                  </a:defRPr>
                </a:lvl2pPr>
                <a:lvl3pPr marL="9144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charset="0"/>
                  <a:buNone/>
                </a:pPr>
                <a:r>
                  <a:rPr lang="en-US" sz="10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...</a:t>
                </a:r>
              </a:p>
              <a:p>
                <a:pPr marL="0" indent="0">
                  <a:buFont typeface="Arial" charset="0"/>
                  <a:buNone/>
                </a:pP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1.5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𝑥</m:t>
                        </m:r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=</m:t>
                        </m:r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𝑎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  <m:t>/</m:t>
                        </m:r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𝑏</m:t>
                        </m:r>
                      </m:e>
                    </m:d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  <m:r>
                      <m:rPr>
                        <m:sty m:val="p"/>
                      </m:rPr>
                      <a:rPr lang="en-US" sz="180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Integer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𝑎</m:t>
                        </m:r>
                      </m:e>
                    </m:d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  <m:r>
                      <m:rPr>
                        <m:sty m:val="p"/>
                      </m:rPr>
                      <a:rPr lang="en-US" sz="180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Integer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𝑏</m:t>
                        </m:r>
                      </m:e>
                    </m:d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𝑏</m:t>
                        </m:r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≠0</m:t>
                        </m:r>
                      </m:e>
                    </m:d>
                  </m:oMath>
                </a14:m>
                <a:endParaRPr lang="en-US" sz="1800" dirty="0">
                  <a:latin typeface="Franklin Gothic Medium" charset="0"/>
                  <a:ea typeface="ＭＳ Ｐゴシック" pitchFamily="-111" charset="-128"/>
                  <a:sym typeface="Symbol"/>
                </a:endParaRPr>
              </a:p>
              <a:p>
                <a:pPr marL="0" indent="0">
                  <a:buFont typeface="Arial" charset="0"/>
                  <a:buNone/>
                </a:pPr>
                <a:r>
                  <a:rPr lang="en-US" sz="10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...</a:t>
                </a:r>
              </a:p>
              <a:p>
                <a:pPr marL="0" indent="0">
                  <a:buFont typeface="Arial" charset="0"/>
                  <a:buNone/>
                </a:pP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1.7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𝑦</m:t>
                        </m:r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=</m:t>
                        </m:r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𝑐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  <m:t>/</m:t>
                        </m:r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𝑑</m:t>
                        </m:r>
                      </m:e>
                    </m:d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  <m:r>
                      <m:rPr>
                        <m:sty m:val="p"/>
                      </m:rPr>
                      <a:rPr lang="en-US" sz="180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Integer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𝑐</m:t>
                        </m:r>
                      </m:e>
                    </m:d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  <m:r>
                      <m:rPr>
                        <m:sty m:val="p"/>
                      </m:rPr>
                      <a:rPr lang="en-US" sz="180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Integer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𝑑</m:t>
                        </m:r>
                      </m:e>
                    </m:d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𝑑</m:t>
                        </m:r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≠0</m:t>
                        </m:r>
                      </m:e>
                    </m:d>
                  </m:oMath>
                </a14:m>
                <a:endParaRPr lang="en-US" sz="1800" dirty="0">
                  <a:latin typeface="Franklin Gothic Medium" charset="0"/>
                  <a:ea typeface="Franklin Gothic Medium" charset="0"/>
                  <a:cs typeface="Franklin Gothic Medium" charset="0"/>
                </a:endParaRPr>
              </a:p>
              <a:p>
                <a:pPr marL="0" indent="0">
                  <a:buFont typeface="Arial" charset="0"/>
                  <a:buNone/>
                </a:pPr>
                <a:r>
                  <a:rPr lang="en-US" sz="10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...</a:t>
                </a:r>
              </a:p>
              <a:p>
                <a:pPr marL="0" indent="0">
                  <a:buFont typeface="Arial" charset="0"/>
                  <a:buNone/>
                </a:pP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1.13 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𝑏</m:t>
                    </m:r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≠0 </m:t>
                    </m:r>
                  </m:oMath>
                </a14:m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				</a:t>
                </a:r>
                <a:r>
                  <a:rPr lang="en-US" sz="1800" dirty="0" err="1">
                    <a:latin typeface="Franklin Gothic Medium" charset="0"/>
                    <a:ea typeface="Franklin Gothic Medium" charset="0"/>
                    <a:cs typeface="Franklin Gothic Medium" charset="0"/>
                  </a:rPr>
                  <a:t>Elim</a:t>
                </a: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</m:oMath>
                </a14:m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: 1.5</a:t>
                </a:r>
              </a:p>
              <a:p>
                <a:pPr marL="0" indent="0">
                  <a:buNone/>
                </a:pPr>
                <a:r>
                  <a:rPr lang="en-US" sz="10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...</a:t>
                </a:r>
              </a:p>
              <a:p>
                <a:pPr marL="0" indent="0">
                  <a:buNone/>
                </a:pP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1.16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ＭＳ Ｐゴシック" pitchFamily="-111" charset="-128"/>
                        <a:sym typeface="Symbol"/>
                      </a:rPr>
                      <m:t>𝑑</m:t>
                    </m:r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≠0</m:t>
                    </m:r>
                  </m:oMath>
                </a14:m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				</a:t>
                </a:r>
                <a:r>
                  <a:rPr lang="en-US" sz="1800" dirty="0" err="1">
                    <a:latin typeface="Franklin Gothic Medium" charset="0"/>
                    <a:ea typeface="Franklin Gothic Medium" charset="0"/>
                    <a:cs typeface="Franklin Gothic Medium" charset="0"/>
                  </a:rPr>
                  <a:t>Elim</a:t>
                </a: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</m:oMath>
                </a14:m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: 1.7</a:t>
                </a:r>
              </a:p>
              <a:p>
                <a:pPr marL="0" indent="0">
                  <a:buFont typeface="Arial" charset="0"/>
                  <a:buNone/>
                </a:pP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1.17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𝑏𝑑</m:t>
                    </m:r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≠0</m:t>
                    </m:r>
                  </m:oMath>
                </a14:m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				Prop of Integer </a:t>
                </a:r>
                <a:r>
                  <a:rPr lang="en-US" sz="1800" dirty="0" err="1">
                    <a:latin typeface="Franklin Gothic Medium" charset="0"/>
                    <a:ea typeface="Franklin Gothic Medium" charset="0"/>
                    <a:cs typeface="Franklin Gothic Medium" charset="0"/>
                  </a:rPr>
                  <a:t>Mult</a:t>
                </a:r>
                <a:endParaRPr lang="en-US" sz="1800" dirty="0">
                  <a:latin typeface="Franklin Gothic Medium" charset="0"/>
                  <a:ea typeface="Franklin Gothic Medium" charset="0"/>
                  <a:cs typeface="Franklin Gothic Medium" charset="0"/>
                </a:endParaRPr>
              </a:p>
            </p:txBody>
          </p:sp>
        </mc:Choice>
        <mc:Fallback xmlns="">
          <p:sp>
            <p:nvSpPr>
              <p:cNvPr id="1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722" y="2488019"/>
                <a:ext cx="5114260" cy="3997840"/>
              </a:xfrm>
              <a:prstGeom prst="rect">
                <a:avLst/>
              </a:prstGeom>
              <a:blipFill>
                <a:blip r:embed="rId3"/>
                <a:stretch>
                  <a:fillRect l="-10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/>
          <p:cNvCxnSpPr/>
          <p:nvPr/>
        </p:nvCxnSpPr>
        <p:spPr>
          <a:xfrm>
            <a:off x="3732096" y="4603898"/>
            <a:ext cx="0" cy="308344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51F906C-339C-6742-B55B-8C1D45FE1014}"/>
              </a:ext>
            </a:extLst>
          </p:cNvPr>
          <p:cNvGrpSpPr/>
          <p:nvPr/>
        </p:nvGrpSpPr>
        <p:grpSpPr>
          <a:xfrm>
            <a:off x="937260" y="1028154"/>
            <a:ext cx="7447788" cy="699985"/>
            <a:chOff x="624840" y="3139691"/>
            <a:chExt cx="5318760" cy="699985"/>
          </a:xfrm>
          <a:solidFill>
            <a:schemeClr val="accent2">
              <a:lumMod val="20000"/>
              <a:lumOff val="80000"/>
            </a:schemeClr>
          </a:solidFill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ounded Rectangle 19">
                  <a:extLst>
                    <a:ext uri="{FF2B5EF4-FFF2-40B4-BE49-F238E27FC236}">
                      <a16:creationId xmlns:a16="http://schemas.microsoft.com/office/drawing/2014/main" id="{C6763AFF-F668-324F-91E8-C3477491A5C8}"/>
                    </a:ext>
                  </a:extLst>
                </p:cNvPr>
                <p:cNvSpPr/>
                <p:nvPr/>
              </p:nvSpPr>
              <p:spPr>
                <a:xfrm>
                  <a:off x="624840" y="3311187"/>
                  <a:ext cx="5318760" cy="528489"/>
                </a:xfrm>
                <a:prstGeom prst="round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lIns="9144" tIns="91440" rIns="9144" bIns="9144" numCol="1" rtlCol="0" anchor="t" anchorCtr="0"/>
                <a:lstStyle/>
                <a:p>
                  <a:r>
                    <a:rPr lang="en-US" sz="2000" dirty="0">
                      <a:ea typeface="ＭＳ Ｐゴシック" pitchFamily="-111" charset="-128"/>
                      <a:sym typeface="Symbol"/>
                    </a:rPr>
                    <a:t>Rational(x) :=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sym typeface="Symbol"/>
                        </a:rPr>
                        <m:t>𝑎</m:t>
                      </m:r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 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sym typeface="Symbol"/>
                        </a:rPr>
                        <m:t>𝑏</m:t>
                      </m:r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Integer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𝑎</m:t>
                          </m:r>
                        </m:e>
                      </m:d>
                      <m:r>
                        <a:rPr lang="en-US" sz="2000" i="1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∧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Integer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𝑏</m:t>
                          </m:r>
                        </m:e>
                      </m:d>
                      <m:r>
                        <a:rPr lang="en-US" sz="200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∧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charset="0"/>
                              <a:ea typeface="ＭＳ Ｐゴシック" pitchFamily="-111" charset="-128"/>
                              <a:sym typeface="Symbol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charset="0"/>
                              <a:ea typeface="ＭＳ Ｐゴシック" pitchFamily="-111" charset="-128"/>
                              <a:sym typeface="Symbol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𝑎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/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𝑏</m:t>
                          </m:r>
                        </m:e>
                      </m:d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∧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𝑏</m:t>
                          </m:r>
                          <m:r>
                            <a:rPr lang="en-US" sz="2000" b="0" i="1" smtClean="0">
                              <a:latin typeface="Cambria Math" charset="0"/>
                              <a:ea typeface="ＭＳ Ｐゴシック" pitchFamily="-111" charset="-128"/>
                              <a:sym typeface="Symbol"/>
                            </a:rPr>
                            <m:t>≠0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sym typeface="Symbol"/>
                        </a:rPr>
                        <m:t>)</m:t>
                      </m:r>
                    </m:oMath>
                  </a14:m>
                  <a:endParaRPr lang="en-US" sz="2000" b="0" dirty="0">
                    <a:ea typeface="ＭＳ Ｐゴシック" pitchFamily="-111" charset="-128"/>
                    <a:sym typeface="Symbol"/>
                  </a:endParaRPr>
                </a:p>
                <a:p>
                  <a:endParaRPr lang="en-US" sz="2000" dirty="0"/>
                </a:p>
              </p:txBody>
            </p:sp>
          </mc:Choice>
          <mc:Fallback xmlns="">
            <p:sp>
              <p:nvSpPr>
                <p:cNvPr id="20" name="Rounded Rectangle 19">
                  <a:extLst>
                    <a:ext uri="{FF2B5EF4-FFF2-40B4-BE49-F238E27FC236}">
                      <a16:creationId xmlns:a16="http://schemas.microsoft.com/office/drawing/2014/main" id="{C6763AFF-F668-324F-91E8-C3477491A5C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" y="3311187"/>
                  <a:ext cx="5318760" cy="528489"/>
                </a:xfrm>
                <a:prstGeom prst="roundRect">
                  <a:avLst/>
                </a:prstGeom>
                <a:blipFill>
                  <a:blip r:embed="rId4"/>
                  <a:stretch>
                    <a:fillRect l="-1356" r="-169" b="-9091"/>
                  </a:stretch>
                </a:blipFill>
                <a:ln>
                  <a:solidFill>
                    <a:schemeClr val="tx1"/>
                  </a:solidFill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Round Same Side Corner Rectangle 20">
              <a:extLst>
                <a:ext uri="{FF2B5EF4-FFF2-40B4-BE49-F238E27FC236}">
                  <a16:creationId xmlns:a16="http://schemas.microsoft.com/office/drawing/2014/main" id="{9CE77F2B-9FEA-284F-8C20-DAE13C3A30BD}"/>
                </a:ext>
              </a:extLst>
            </p:cNvPr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Predicate Definitions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689653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Franklin Gothic Medium" pitchFamily="34" charset="0"/>
              </a:rPr>
              <a:t>Rationality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585" y="1728140"/>
            <a:ext cx="8273336" cy="759880"/>
          </a:xfrm>
        </p:spPr>
        <p:txBody>
          <a:bodyPr/>
          <a:lstStyle/>
          <a:p>
            <a:pPr marL="0" lvl="1" indent="0">
              <a:buNone/>
            </a:pPr>
            <a:r>
              <a:rPr 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Prove: </a:t>
            </a:r>
            <a:r>
              <a:rPr lang="ja-JP" alt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“</a:t>
            </a:r>
            <a:r>
              <a:rPr lang="en-US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If x and y are rational, then </a:t>
            </a:r>
            <a:r>
              <a:rPr lang="en-US" dirty="0" err="1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xy</a:t>
            </a:r>
            <a:r>
              <a:rPr lang="en-US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 is rational</a:t>
            </a:r>
            <a:r>
              <a:rPr 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.</a:t>
            </a:r>
            <a:r>
              <a:rPr lang="ja-JP" alt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”</a:t>
            </a:r>
            <a:endParaRPr lang="en-US" sz="2800" dirty="0">
              <a:solidFill>
                <a:srgbClr val="7030A0"/>
              </a:solidFill>
              <a:latin typeface="Franklin Gothic Medium" pitchFamily="34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r>
              <a:rPr lang="en-US" sz="2800" dirty="0">
                <a:latin typeface="Franklin Gothic Medium" pitchFamily="34" charset="0"/>
                <a:sym typeface="Symbol" charset="0"/>
              </a:rPr>
              <a:t> </a:t>
            </a:r>
            <a:endParaRPr lang="en-US" dirty="0">
              <a:latin typeface="Calibri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633654" y="203635"/>
            <a:ext cx="2053146" cy="620188"/>
            <a:chOff x="624840" y="3139691"/>
            <a:chExt cx="5318760" cy="620188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0" name="Rounded Rectangle 9"/>
            <p:cNvSpPr/>
            <p:nvPr/>
          </p:nvSpPr>
          <p:spPr>
            <a:xfrm>
              <a:off x="624840" y="3311187"/>
              <a:ext cx="5318760" cy="448692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1" rtlCol="0" anchor="t" anchorCtr="0"/>
            <a:lstStyle/>
            <a:p>
              <a:pPr algn="ctr"/>
              <a:r>
                <a:rPr lang="en-US" sz="2000" dirty="0"/>
                <a:t>Real Numbers</a:t>
              </a:r>
            </a:p>
          </p:txBody>
        </p:sp>
        <p:sp>
          <p:nvSpPr>
            <p:cNvPr id="11" name="Round Same Side Corner Rectangle 10"/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Domain of Discourse</a:t>
              </a:r>
            </a:p>
          </p:txBody>
        </p:sp>
      </p:grpSp>
      <p:sp>
        <p:nvSpPr>
          <p:cNvPr id="16" name="Content Placeholder 2"/>
          <p:cNvSpPr txBox="1">
            <a:spLocks/>
          </p:cNvSpPr>
          <p:nvPr/>
        </p:nvSpPr>
        <p:spPr>
          <a:xfrm>
            <a:off x="256776" y="2488021"/>
            <a:ext cx="4268654" cy="399784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  <a:sym typeface="Symbol"/>
            </a:endParaRPr>
          </a:p>
          <a:p>
            <a:pPr marL="0" indent="0">
              <a:buFont typeface="Arial" charset="0"/>
              <a:buNone/>
            </a:pP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  <a:sym typeface="Symbol"/>
            </a:endParaRPr>
          </a:p>
          <a:p>
            <a:pPr marL="0" indent="0">
              <a:buFont typeface="Arial" charset="0"/>
              <a:buNone/>
            </a:pP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  <a:sym typeface="Symbol"/>
            </a:endParaRPr>
          </a:p>
          <a:p>
            <a:pPr marL="0" indent="0">
              <a:buFont typeface="Arial" charset="0"/>
              <a:buNone/>
            </a:pP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  <a:sym typeface="Symbol"/>
            </a:endParaRPr>
          </a:p>
          <a:p>
            <a:pPr marL="0" indent="0">
              <a:buFont typeface="Arial" charset="0"/>
              <a:buNone/>
            </a:pP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  <a:sym typeface="Symbol"/>
            </a:endParaRPr>
          </a:p>
          <a:p>
            <a:pPr marL="0" indent="0">
              <a:buFont typeface="Arial" charset="0"/>
              <a:buNone/>
            </a:pP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  <a:sym typeface="Symbol"/>
            </a:endParaRPr>
          </a:p>
          <a:p>
            <a:pPr marL="0" indent="0">
              <a:buFont typeface="Arial" charset="0"/>
              <a:buNone/>
            </a:pPr>
            <a:endParaRPr lang="en-US" sz="800" dirty="0">
              <a:latin typeface="Franklin Gothic Medium" charset="0"/>
              <a:ea typeface="Franklin Gothic Medium" charset="0"/>
              <a:cs typeface="Franklin Gothic Medium" charset="0"/>
              <a:sym typeface="Symbol"/>
            </a:endParaRPr>
          </a:p>
          <a:p>
            <a:pPr marL="0" indent="0">
              <a:buFont typeface="Arial" charset="0"/>
              <a:buNone/>
            </a:pP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  <a:sym typeface="Symbol"/>
            </a:endParaRPr>
          </a:p>
          <a:p>
            <a:pPr marL="0" indent="0">
              <a:buFont typeface="Arial" charset="0"/>
              <a:buNone/>
            </a:pP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  <a:sym typeface="Symbol"/>
            </a:endParaRPr>
          </a:p>
          <a:p>
            <a:pPr marL="0" indent="0">
              <a:buFont typeface="Arial" charset="0"/>
              <a:buNone/>
            </a:pP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  <a:sym typeface="Symbol"/>
            </a:endParaRPr>
          </a:p>
          <a:p>
            <a:pPr marL="0" indent="0">
              <a:buFont typeface="Arial" charset="0"/>
              <a:buNone/>
            </a:pP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  <a:sym typeface="Symbol"/>
            </a:endParaRPr>
          </a:p>
          <a:p>
            <a:pPr marL="0" indent="0">
              <a:buFont typeface="Arial" charset="0"/>
              <a:buNone/>
            </a:pP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  <a:sym typeface="Symbol"/>
            </a:endParaRPr>
          </a:p>
          <a:p>
            <a:pPr marL="0" indent="0">
              <a:buFont typeface="Arial" charset="0"/>
              <a:buNone/>
            </a:pPr>
            <a:r>
              <a:rPr lang="en-US" sz="1600" dirty="0">
                <a:latin typeface="Franklin Gothic Medium" charset="0"/>
                <a:ea typeface="Franklin Gothic Medium" charset="0"/>
                <a:cs typeface="Franklin Gothic Medium" charset="0"/>
                <a:sym typeface="Symbol"/>
              </a:rPr>
              <a:t>Furthermore, ac and </a:t>
            </a:r>
            <a:r>
              <a:rPr lang="en-US" sz="1600" dirty="0" err="1">
                <a:latin typeface="Franklin Gothic Medium" charset="0"/>
                <a:ea typeface="Franklin Gothic Medium" charset="0"/>
                <a:cs typeface="Franklin Gothic Medium" charset="0"/>
                <a:sym typeface="Symbol"/>
              </a:rPr>
              <a:t>bd</a:t>
            </a:r>
            <a:r>
              <a:rPr lang="en-US" sz="1600" dirty="0">
                <a:latin typeface="Franklin Gothic Medium" charset="0"/>
                <a:ea typeface="Franklin Gothic Medium" charset="0"/>
                <a:cs typeface="Franklin Gothic Medium" charset="0"/>
                <a:sym typeface="Symbol"/>
              </a:rPr>
              <a:t> are integers.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4661154" y="2488020"/>
            <a:ext cx="4060043" cy="399784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endParaRPr lang="en-US" sz="2000" dirty="0">
              <a:latin typeface="Calibri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2"/>
              <p:cNvSpPr txBox="1">
                <a:spLocks/>
              </p:cNvSpPr>
              <p:nvPr/>
            </p:nvSpPr>
            <p:spPr>
              <a:xfrm>
                <a:off x="3827722" y="2488019"/>
                <a:ext cx="5114260" cy="399784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Franklin Gothic Medium"/>
                    <a:ea typeface="+mn-ea"/>
                    <a:cs typeface="Franklin Gothic Medium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Franklin Gothic Medium"/>
                    <a:ea typeface="+mn-ea"/>
                    <a:cs typeface="Franklin Gothic Medium"/>
                  </a:defRPr>
                </a:lvl2pPr>
                <a:lvl3pPr marL="9144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charset="0"/>
                  <a:buNone/>
                </a:pPr>
                <a:r>
                  <a:rPr lang="en-US" sz="10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...</a:t>
                </a:r>
              </a:p>
              <a:p>
                <a:pPr marL="0" indent="0">
                  <a:buFont typeface="Arial" charset="0"/>
                  <a:buNone/>
                </a:pP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1.5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𝑥</m:t>
                        </m:r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=</m:t>
                        </m:r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𝑎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  <m:t>/</m:t>
                        </m:r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𝑏</m:t>
                        </m:r>
                      </m:e>
                    </m:d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  <m:r>
                      <m:rPr>
                        <m:sty m:val="p"/>
                      </m:rPr>
                      <a:rPr lang="en-US" sz="180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Integer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𝑎</m:t>
                        </m:r>
                      </m:e>
                    </m:d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  <m:r>
                      <m:rPr>
                        <m:sty m:val="p"/>
                      </m:rPr>
                      <a:rPr lang="en-US" sz="180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Integer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𝑏</m:t>
                        </m:r>
                      </m:e>
                    </m:d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𝑏</m:t>
                        </m:r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≠0</m:t>
                        </m:r>
                      </m:e>
                    </m:d>
                  </m:oMath>
                </a14:m>
                <a:endParaRPr lang="en-US" sz="1800" dirty="0">
                  <a:latin typeface="Franklin Gothic Medium" charset="0"/>
                  <a:ea typeface="ＭＳ Ｐゴシック" pitchFamily="-111" charset="-128"/>
                  <a:sym typeface="Symbol"/>
                </a:endParaRPr>
              </a:p>
              <a:p>
                <a:pPr marL="0" indent="0">
                  <a:buFont typeface="Arial" charset="0"/>
                  <a:buNone/>
                </a:pPr>
                <a:r>
                  <a:rPr lang="en-US" sz="10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...</a:t>
                </a:r>
              </a:p>
              <a:p>
                <a:pPr marL="0" indent="0">
                  <a:buFont typeface="Arial" charset="0"/>
                  <a:buNone/>
                </a:pP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1.7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𝑦</m:t>
                        </m:r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=</m:t>
                        </m:r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𝑐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  <m:t>/</m:t>
                        </m:r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𝑑</m:t>
                        </m:r>
                      </m:e>
                    </m:d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  <m:r>
                      <m:rPr>
                        <m:sty m:val="p"/>
                      </m:rPr>
                      <a:rPr lang="en-US" sz="180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Integer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𝑐</m:t>
                        </m:r>
                      </m:e>
                    </m:d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  <m:r>
                      <m:rPr>
                        <m:sty m:val="p"/>
                      </m:rPr>
                      <a:rPr lang="en-US" sz="180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Integer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𝑑</m:t>
                        </m:r>
                      </m:e>
                    </m:d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𝑑</m:t>
                        </m:r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≠0</m:t>
                        </m:r>
                      </m:e>
                    </m:d>
                  </m:oMath>
                </a14:m>
                <a:endParaRPr lang="en-US" sz="1800" dirty="0">
                  <a:latin typeface="Franklin Gothic Medium" charset="0"/>
                  <a:ea typeface="Franklin Gothic Medium" charset="0"/>
                  <a:cs typeface="Franklin Gothic Medium" charset="0"/>
                </a:endParaRPr>
              </a:p>
              <a:p>
                <a:pPr marL="0" indent="0">
                  <a:buFont typeface="Arial" charset="0"/>
                  <a:buNone/>
                </a:pPr>
                <a:r>
                  <a:rPr lang="en-US" sz="10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...</a:t>
                </a:r>
              </a:p>
              <a:p>
                <a:pPr marL="0" indent="0">
                  <a:buFont typeface="Arial" charset="0"/>
                  <a:buNone/>
                </a:pP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1.19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Integer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			</a:t>
                </a:r>
                <a:r>
                  <a:rPr lang="en-US" sz="1800" dirty="0" err="1">
                    <a:latin typeface="Franklin Gothic Medium" charset="0"/>
                    <a:ea typeface="Franklin Gothic Medium" charset="0"/>
                    <a:cs typeface="Franklin Gothic Medium" charset="0"/>
                  </a:rPr>
                  <a:t>Elim</a:t>
                </a: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</m:oMath>
                </a14:m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: 1.5*</a:t>
                </a:r>
              </a:p>
              <a:p>
                <a:pPr marL="0" indent="0">
                  <a:buNone/>
                </a:pPr>
                <a:r>
                  <a:rPr lang="en-US" sz="10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...</a:t>
                </a:r>
              </a:p>
              <a:p>
                <a:pPr marL="0" indent="0">
                  <a:buNone/>
                </a:pP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1.22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Integer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			</a:t>
                </a:r>
                <a:r>
                  <a:rPr lang="en-US" sz="1800" dirty="0" err="1">
                    <a:latin typeface="Franklin Gothic Medium" charset="0"/>
                    <a:ea typeface="Franklin Gothic Medium" charset="0"/>
                    <a:cs typeface="Franklin Gothic Medium" charset="0"/>
                  </a:rPr>
                  <a:t>Elim</a:t>
                </a: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</m:oMath>
                </a14:m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: 1.5*</a:t>
                </a:r>
              </a:p>
              <a:p>
                <a:pPr marL="0" indent="0">
                  <a:buNone/>
                </a:pPr>
                <a:r>
                  <a:rPr lang="en-US" sz="10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...</a:t>
                </a:r>
              </a:p>
              <a:p>
                <a:pPr marL="0" indent="0">
                  <a:buFont typeface="Arial" charset="0"/>
                  <a:buNone/>
                </a:pP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1.24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Integer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			</a:t>
                </a:r>
                <a:r>
                  <a:rPr lang="en-US" sz="1800" dirty="0" err="1">
                    <a:latin typeface="Franklin Gothic Medium" charset="0"/>
                    <a:ea typeface="Franklin Gothic Medium" charset="0"/>
                    <a:cs typeface="Franklin Gothic Medium" charset="0"/>
                  </a:rPr>
                  <a:t>Elim</a:t>
                </a: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</m:oMath>
                </a14:m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: 1.7*</a:t>
                </a:r>
              </a:p>
              <a:p>
                <a:pPr marL="0" indent="0">
                  <a:buNone/>
                </a:pPr>
                <a:r>
                  <a:rPr lang="en-US" sz="10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...</a:t>
                </a:r>
                <a:endParaRPr lang="en-US" sz="1800" dirty="0">
                  <a:latin typeface="Franklin Gothic Medium" charset="0"/>
                  <a:ea typeface="Franklin Gothic Medium" charset="0"/>
                  <a:cs typeface="Franklin Gothic Medium" charset="0"/>
                </a:endParaRPr>
              </a:p>
              <a:p>
                <a:pPr marL="0" indent="0">
                  <a:buNone/>
                </a:pP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1.27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Integer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			</a:t>
                </a:r>
                <a:r>
                  <a:rPr lang="en-US" sz="1800" dirty="0" err="1">
                    <a:latin typeface="Franklin Gothic Medium" charset="0"/>
                    <a:ea typeface="Franklin Gothic Medium" charset="0"/>
                    <a:cs typeface="Franklin Gothic Medium" charset="0"/>
                  </a:rPr>
                  <a:t>Elim</a:t>
                </a: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</m:oMath>
                </a14:m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: 1.7*</a:t>
                </a:r>
              </a:p>
              <a:p>
                <a:pPr marL="0" indent="0">
                  <a:buNone/>
                </a:pP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1.28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Integer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𝑎𝑐</m:t>
                        </m:r>
                      </m:e>
                    </m:d>
                  </m:oMath>
                </a14:m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			Prop of Integer </a:t>
                </a:r>
                <a:r>
                  <a:rPr lang="en-US" sz="1800" dirty="0" err="1">
                    <a:latin typeface="Franklin Gothic Medium" charset="0"/>
                    <a:ea typeface="Franklin Gothic Medium" charset="0"/>
                    <a:cs typeface="Franklin Gothic Medium" charset="0"/>
                  </a:rPr>
                  <a:t>Mult</a:t>
                </a:r>
                <a:endParaRPr lang="en-US" sz="1800" dirty="0">
                  <a:latin typeface="Franklin Gothic Medium" charset="0"/>
                  <a:ea typeface="Franklin Gothic Medium" charset="0"/>
                  <a:cs typeface="Franklin Gothic Medium" charset="0"/>
                </a:endParaRPr>
              </a:p>
              <a:p>
                <a:pPr marL="0" indent="0">
                  <a:buNone/>
                </a:pP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1.29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Integer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𝑏𝑑</m:t>
                        </m:r>
                      </m:e>
                    </m:d>
                  </m:oMath>
                </a14:m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			Prop of Integer </a:t>
                </a:r>
                <a:r>
                  <a:rPr lang="en-US" sz="1800" dirty="0" err="1">
                    <a:latin typeface="Franklin Gothic Medium" charset="0"/>
                    <a:ea typeface="Franklin Gothic Medium" charset="0"/>
                    <a:cs typeface="Franklin Gothic Medium" charset="0"/>
                  </a:rPr>
                  <a:t>Mult</a:t>
                </a:r>
                <a:endParaRPr lang="en-US" sz="1800" dirty="0">
                  <a:latin typeface="Franklin Gothic Medium" charset="0"/>
                  <a:ea typeface="Franklin Gothic Medium" charset="0"/>
                  <a:cs typeface="Franklin Gothic Medium" charset="0"/>
                </a:endParaRPr>
              </a:p>
              <a:p>
                <a:pPr marL="0" indent="0">
                  <a:buNone/>
                </a:pPr>
                <a:endParaRPr lang="en-US" sz="1800" dirty="0">
                  <a:latin typeface="Franklin Gothic Medium" charset="0"/>
                  <a:ea typeface="Franklin Gothic Medium" charset="0"/>
                  <a:cs typeface="Franklin Gothic Medium" charset="0"/>
                </a:endParaRPr>
              </a:p>
            </p:txBody>
          </p:sp>
        </mc:Choice>
        <mc:Fallback xmlns="">
          <p:sp>
            <p:nvSpPr>
              <p:cNvPr id="1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722" y="2488019"/>
                <a:ext cx="5114260" cy="3997840"/>
              </a:xfrm>
              <a:prstGeom prst="rect">
                <a:avLst/>
              </a:prstGeom>
              <a:blipFill rotWithShape="0">
                <a:blip r:embed="rId3"/>
                <a:stretch>
                  <a:fillRect l="-10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/>
          <p:cNvCxnSpPr/>
          <p:nvPr/>
        </p:nvCxnSpPr>
        <p:spPr>
          <a:xfrm>
            <a:off x="3742728" y="5656521"/>
            <a:ext cx="0" cy="563526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D7EBCF1-4117-CD44-8C51-115E6B5CDD23}"/>
              </a:ext>
            </a:extLst>
          </p:cNvPr>
          <p:cNvGrpSpPr/>
          <p:nvPr/>
        </p:nvGrpSpPr>
        <p:grpSpPr>
          <a:xfrm>
            <a:off x="937260" y="1028154"/>
            <a:ext cx="7447788" cy="699985"/>
            <a:chOff x="624840" y="3139691"/>
            <a:chExt cx="5318760" cy="699985"/>
          </a:xfrm>
          <a:solidFill>
            <a:schemeClr val="accent2">
              <a:lumMod val="20000"/>
              <a:lumOff val="80000"/>
            </a:schemeClr>
          </a:solidFill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ounded Rectangle 19">
                  <a:extLst>
                    <a:ext uri="{FF2B5EF4-FFF2-40B4-BE49-F238E27FC236}">
                      <a16:creationId xmlns:a16="http://schemas.microsoft.com/office/drawing/2014/main" id="{DB80DEE0-6661-0543-A170-7BD7363EE336}"/>
                    </a:ext>
                  </a:extLst>
                </p:cNvPr>
                <p:cNvSpPr/>
                <p:nvPr/>
              </p:nvSpPr>
              <p:spPr>
                <a:xfrm>
                  <a:off x="624840" y="3311187"/>
                  <a:ext cx="5318760" cy="528489"/>
                </a:xfrm>
                <a:prstGeom prst="round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lIns="9144" tIns="91440" rIns="9144" bIns="9144" numCol="1" rtlCol="0" anchor="t" anchorCtr="0"/>
                <a:lstStyle/>
                <a:p>
                  <a:r>
                    <a:rPr lang="en-US" sz="2000" dirty="0">
                      <a:ea typeface="ＭＳ Ｐゴシック" pitchFamily="-111" charset="-128"/>
                      <a:sym typeface="Symbol"/>
                    </a:rPr>
                    <a:t>Rational(x) :=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sym typeface="Symbol"/>
                        </a:rPr>
                        <m:t>𝑎</m:t>
                      </m:r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 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sym typeface="Symbol"/>
                        </a:rPr>
                        <m:t>𝑏</m:t>
                      </m:r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Integer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𝑎</m:t>
                          </m:r>
                        </m:e>
                      </m:d>
                      <m:r>
                        <a:rPr lang="en-US" sz="2000" i="1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∧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Integer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𝑏</m:t>
                          </m:r>
                        </m:e>
                      </m:d>
                      <m:r>
                        <a:rPr lang="en-US" sz="200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∧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charset="0"/>
                              <a:ea typeface="ＭＳ Ｐゴシック" pitchFamily="-111" charset="-128"/>
                              <a:sym typeface="Symbol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charset="0"/>
                              <a:ea typeface="ＭＳ Ｐゴシック" pitchFamily="-111" charset="-128"/>
                              <a:sym typeface="Symbol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𝑎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/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𝑏</m:t>
                          </m:r>
                        </m:e>
                      </m:d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∧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𝑏</m:t>
                          </m:r>
                          <m:r>
                            <a:rPr lang="en-US" sz="2000" b="0" i="1" smtClean="0">
                              <a:latin typeface="Cambria Math" charset="0"/>
                              <a:ea typeface="ＭＳ Ｐゴシック" pitchFamily="-111" charset="-128"/>
                              <a:sym typeface="Symbol"/>
                            </a:rPr>
                            <m:t>≠0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sym typeface="Symbol"/>
                        </a:rPr>
                        <m:t>)</m:t>
                      </m:r>
                    </m:oMath>
                  </a14:m>
                  <a:endParaRPr lang="en-US" sz="2000" b="0" dirty="0">
                    <a:ea typeface="ＭＳ Ｐゴシック" pitchFamily="-111" charset="-128"/>
                    <a:sym typeface="Symbol"/>
                  </a:endParaRPr>
                </a:p>
                <a:p>
                  <a:endParaRPr lang="en-US" sz="2000" dirty="0"/>
                </a:p>
              </p:txBody>
            </p:sp>
          </mc:Choice>
          <mc:Fallback xmlns="">
            <p:sp>
              <p:nvSpPr>
                <p:cNvPr id="20" name="Rounded Rectangle 19">
                  <a:extLst>
                    <a:ext uri="{FF2B5EF4-FFF2-40B4-BE49-F238E27FC236}">
                      <a16:creationId xmlns:a16="http://schemas.microsoft.com/office/drawing/2014/main" id="{DB80DEE0-6661-0543-A170-7BD7363EE33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" y="3311187"/>
                  <a:ext cx="5318760" cy="528489"/>
                </a:xfrm>
                <a:prstGeom prst="roundRect">
                  <a:avLst/>
                </a:prstGeom>
                <a:blipFill>
                  <a:blip r:embed="rId4"/>
                  <a:stretch>
                    <a:fillRect l="-1356" r="-169" b="-9091"/>
                  </a:stretch>
                </a:blipFill>
                <a:ln>
                  <a:solidFill>
                    <a:schemeClr val="tx1"/>
                  </a:solidFill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Round Same Side Corner Rectangle 20">
              <a:extLst>
                <a:ext uri="{FF2B5EF4-FFF2-40B4-BE49-F238E27FC236}">
                  <a16:creationId xmlns:a16="http://schemas.microsoft.com/office/drawing/2014/main" id="{026E8EC0-D12F-CC43-9BC0-221C5FCC82B2}"/>
                </a:ext>
              </a:extLst>
            </p:cNvPr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Predicate Definitions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6712656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Franklin Gothic Medium" pitchFamily="34" charset="0"/>
              </a:rPr>
              <a:t>Rationality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585" y="1728140"/>
            <a:ext cx="8273336" cy="759880"/>
          </a:xfrm>
        </p:spPr>
        <p:txBody>
          <a:bodyPr/>
          <a:lstStyle/>
          <a:p>
            <a:pPr marL="0" lvl="1" indent="0">
              <a:buNone/>
            </a:pPr>
            <a:r>
              <a:rPr 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Prove: </a:t>
            </a:r>
            <a:r>
              <a:rPr lang="ja-JP" alt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“</a:t>
            </a:r>
            <a:r>
              <a:rPr lang="en-US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If x and y are rational, then </a:t>
            </a:r>
            <a:r>
              <a:rPr lang="en-US" dirty="0" err="1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xy</a:t>
            </a:r>
            <a:r>
              <a:rPr lang="en-US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 is rational</a:t>
            </a:r>
            <a:r>
              <a:rPr 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.</a:t>
            </a:r>
            <a:r>
              <a:rPr lang="ja-JP" alt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”</a:t>
            </a:r>
            <a:endParaRPr lang="en-US" sz="2800" dirty="0">
              <a:solidFill>
                <a:srgbClr val="7030A0"/>
              </a:solidFill>
              <a:latin typeface="Franklin Gothic Medium" pitchFamily="34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r>
              <a:rPr lang="en-US" sz="2800" dirty="0">
                <a:latin typeface="Franklin Gothic Medium" pitchFamily="34" charset="0"/>
                <a:sym typeface="Symbol" charset="0"/>
              </a:rPr>
              <a:t> </a:t>
            </a:r>
            <a:endParaRPr lang="en-US" dirty="0">
              <a:latin typeface="Calibri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633654" y="203635"/>
            <a:ext cx="2053146" cy="620188"/>
            <a:chOff x="624840" y="3139691"/>
            <a:chExt cx="5318760" cy="620188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0" name="Rounded Rectangle 9"/>
            <p:cNvSpPr/>
            <p:nvPr/>
          </p:nvSpPr>
          <p:spPr>
            <a:xfrm>
              <a:off x="624840" y="3311187"/>
              <a:ext cx="5318760" cy="448692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1" rtlCol="0" anchor="t" anchorCtr="0"/>
            <a:lstStyle/>
            <a:p>
              <a:pPr algn="ctr"/>
              <a:r>
                <a:rPr lang="en-US" sz="2000" dirty="0"/>
                <a:t>Real Numbers</a:t>
              </a:r>
            </a:p>
          </p:txBody>
        </p:sp>
        <p:sp>
          <p:nvSpPr>
            <p:cNvPr id="11" name="Round Same Side Corner Rectangle 10"/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Domain of Discourse</a:t>
              </a:r>
            </a:p>
          </p:txBody>
        </p:sp>
      </p:grpSp>
      <p:sp>
        <p:nvSpPr>
          <p:cNvPr id="16" name="Content Placeholder 2"/>
          <p:cNvSpPr txBox="1">
            <a:spLocks/>
          </p:cNvSpPr>
          <p:nvPr/>
        </p:nvSpPr>
        <p:spPr>
          <a:xfrm>
            <a:off x="256776" y="2488021"/>
            <a:ext cx="4268654" cy="399784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  <a:sym typeface="Symbol"/>
            </a:endParaRPr>
          </a:p>
          <a:p>
            <a:pPr marL="0" indent="0">
              <a:buFont typeface="Arial" charset="0"/>
              <a:buNone/>
            </a:pP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  <a:sym typeface="Symbol"/>
            </a:endParaRPr>
          </a:p>
          <a:p>
            <a:pPr marL="0" indent="0">
              <a:buFont typeface="Arial" charset="0"/>
              <a:buNone/>
            </a:pP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  <a:sym typeface="Symbol"/>
            </a:endParaRPr>
          </a:p>
          <a:p>
            <a:pPr marL="0" indent="0">
              <a:buFont typeface="Arial" charset="0"/>
              <a:buNone/>
            </a:pP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  <a:sym typeface="Symbol"/>
            </a:endParaRPr>
          </a:p>
          <a:p>
            <a:pPr marL="0" indent="0">
              <a:buFont typeface="Arial" charset="0"/>
              <a:buNone/>
            </a:pP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  <a:sym typeface="Symbol"/>
            </a:endParaRPr>
          </a:p>
          <a:p>
            <a:pPr marL="0" indent="0">
              <a:buFont typeface="Arial" charset="0"/>
              <a:buNone/>
            </a:pP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  <a:sym typeface="Symbol"/>
            </a:endParaRPr>
          </a:p>
          <a:p>
            <a:pPr marL="0" indent="0">
              <a:buFont typeface="Arial" charset="0"/>
              <a:buNone/>
            </a:pP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  <a:sym typeface="Symbol"/>
            </a:endParaRPr>
          </a:p>
          <a:p>
            <a:pPr marL="0" indent="0">
              <a:buFont typeface="Arial" charset="0"/>
              <a:buNone/>
            </a:pP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  <a:sym typeface="Symbol"/>
            </a:endParaRPr>
          </a:p>
          <a:p>
            <a:pPr marL="0" indent="0">
              <a:buFont typeface="Arial" charset="0"/>
              <a:buNone/>
            </a:pP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  <a:sym typeface="Symbol"/>
            </a:endParaRPr>
          </a:p>
          <a:p>
            <a:pPr marL="0" indent="0">
              <a:buFont typeface="Arial" charset="0"/>
              <a:buNone/>
            </a:pP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  <a:sym typeface="Symbol"/>
            </a:endParaRPr>
          </a:p>
          <a:p>
            <a:pPr marL="0" indent="0">
              <a:buFont typeface="Arial" charset="0"/>
              <a:buNone/>
            </a:pP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  <a:sym typeface="Symbol"/>
            </a:endParaRPr>
          </a:p>
          <a:p>
            <a:pPr marL="0" indent="0">
              <a:buFont typeface="Arial" charset="0"/>
              <a:buNone/>
            </a:pP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  <a:sym typeface="Symbol"/>
            </a:endParaRPr>
          </a:p>
          <a:p>
            <a:pPr marL="0" indent="0">
              <a:buFont typeface="Arial" charset="0"/>
              <a:buNone/>
            </a:pPr>
            <a:r>
              <a:rPr lang="en-US" sz="1600" dirty="0">
                <a:latin typeface="Franklin Gothic Medium" charset="0"/>
                <a:ea typeface="Franklin Gothic Medium" charset="0"/>
                <a:cs typeface="Franklin Gothic Medium" charset="0"/>
                <a:sym typeface="Symbol"/>
              </a:rPr>
              <a:t>By definition, then, </a:t>
            </a:r>
            <a:r>
              <a:rPr lang="en-US" sz="1600" dirty="0" err="1">
                <a:latin typeface="Franklin Gothic Medium" charset="0"/>
                <a:ea typeface="Franklin Gothic Medium" charset="0"/>
                <a:cs typeface="Franklin Gothic Medium" charset="0"/>
                <a:sym typeface="Symbol"/>
              </a:rPr>
              <a:t>xy</a:t>
            </a:r>
            <a:r>
              <a:rPr lang="en-US" sz="1600" dirty="0">
                <a:latin typeface="Franklin Gothic Medium" charset="0"/>
                <a:ea typeface="Franklin Gothic Medium" charset="0"/>
                <a:cs typeface="Franklin Gothic Medium" charset="0"/>
                <a:sym typeface="Symbol"/>
              </a:rPr>
              <a:t> is rational.</a:t>
            </a: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4661154" y="2488020"/>
            <a:ext cx="4060043" cy="399784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endParaRPr lang="en-US" sz="2000" dirty="0">
              <a:latin typeface="Calibri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2"/>
              <p:cNvSpPr txBox="1">
                <a:spLocks/>
              </p:cNvSpPr>
              <p:nvPr/>
            </p:nvSpPr>
            <p:spPr>
              <a:xfrm>
                <a:off x="3455580" y="2259419"/>
                <a:ext cx="5497033" cy="4497572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Franklin Gothic Medium"/>
                    <a:ea typeface="+mn-ea"/>
                    <a:cs typeface="Franklin Gothic Medium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Franklin Gothic Medium"/>
                    <a:ea typeface="+mn-ea"/>
                    <a:cs typeface="Franklin Gothic Medium"/>
                  </a:defRPr>
                </a:lvl2pPr>
                <a:lvl3pPr marL="9144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charset="0"/>
                  <a:buNone/>
                </a:pPr>
                <a:r>
                  <a:rPr lang="en-US" sz="10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...</a:t>
                </a:r>
              </a:p>
              <a:p>
                <a:pPr marL="0" indent="0">
                  <a:buFont typeface="Arial" charset="0"/>
                  <a:buNone/>
                </a:pP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1.10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𝑥𝑦</m:t>
                    </m:r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=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𝑎</m:t>
                        </m:r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/</m:t>
                        </m:r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𝑏</m:t>
                        </m:r>
                      </m:e>
                    </m:d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𝑐</m:t>
                        </m:r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/</m:t>
                        </m:r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𝑑</m:t>
                        </m:r>
                      </m:e>
                    </m:d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=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𝑎𝑐</m:t>
                        </m:r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/</m:t>
                        </m:r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𝑏𝑑</m:t>
                        </m:r>
                      </m:e>
                    </m:d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=(</m:t>
                    </m:r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𝑎𝑐</m:t>
                    </m:r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)/(</m:t>
                    </m:r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𝑏𝑑</m:t>
                    </m:r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)</m:t>
                    </m:r>
                  </m:oMath>
                </a14:m>
                <a:endParaRPr lang="en-US" sz="1800" dirty="0">
                  <a:latin typeface="Franklin Gothic Medium" charset="0"/>
                  <a:ea typeface="Franklin Gothic Medium" charset="0"/>
                  <a:cs typeface="Franklin Gothic Medium" charset="0"/>
                </a:endParaRPr>
              </a:p>
              <a:p>
                <a:pPr marL="0" indent="0">
                  <a:buNone/>
                </a:pPr>
                <a:r>
                  <a:rPr lang="en-US" sz="10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...</a:t>
                </a:r>
              </a:p>
              <a:p>
                <a:pPr marL="0" indent="0">
                  <a:buNone/>
                </a:pP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1.17 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𝑏</m:t>
                    </m:r>
                    <m:r>
                      <a:rPr lang="en-US" sz="1800" b="0" i="1" smtClean="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𝑑</m:t>
                    </m:r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≠0</m:t>
                    </m:r>
                  </m:oMath>
                </a14:m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				Prop of Integer </a:t>
                </a:r>
                <a:r>
                  <a:rPr lang="en-US" sz="1800" dirty="0" err="1">
                    <a:latin typeface="Franklin Gothic Medium" charset="0"/>
                    <a:ea typeface="Franklin Gothic Medium" charset="0"/>
                    <a:cs typeface="Franklin Gothic Medium" charset="0"/>
                  </a:rPr>
                  <a:t>Mult</a:t>
                </a:r>
                <a:endParaRPr lang="en-US" sz="1800" dirty="0">
                  <a:latin typeface="Franklin Gothic Medium" charset="0"/>
                  <a:ea typeface="Franklin Gothic Medium" charset="0"/>
                  <a:cs typeface="Franklin Gothic Medium" charset="0"/>
                </a:endParaRPr>
              </a:p>
              <a:p>
                <a:pPr marL="0" indent="0">
                  <a:buFont typeface="Arial" charset="0"/>
                  <a:buNone/>
                </a:pPr>
                <a:r>
                  <a:rPr lang="en-US" sz="10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...</a:t>
                </a:r>
              </a:p>
              <a:p>
                <a:pPr marL="0" indent="0">
                  <a:buNone/>
                </a:pP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1.28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Integer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𝑎𝑐</m:t>
                        </m:r>
                      </m:e>
                    </m:d>
                  </m:oMath>
                </a14:m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			Prop of Integer </a:t>
                </a:r>
                <a:r>
                  <a:rPr lang="en-US" sz="1800" dirty="0" err="1">
                    <a:latin typeface="Franklin Gothic Medium" charset="0"/>
                    <a:ea typeface="Franklin Gothic Medium" charset="0"/>
                    <a:cs typeface="Franklin Gothic Medium" charset="0"/>
                  </a:rPr>
                  <a:t>Mult</a:t>
                </a:r>
                <a:endParaRPr lang="en-US" sz="1800" dirty="0">
                  <a:latin typeface="Franklin Gothic Medium" charset="0"/>
                  <a:ea typeface="Franklin Gothic Medium" charset="0"/>
                  <a:cs typeface="Franklin Gothic Medium" charset="0"/>
                </a:endParaRPr>
              </a:p>
              <a:p>
                <a:pPr marL="0" indent="0">
                  <a:buNone/>
                </a:pP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1.29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Integer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𝑏𝑑</m:t>
                        </m:r>
                      </m:e>
                    </m:d>
                  </m:oMath>
                </a14:m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			Prop of Integer </a:t>
                </a:r>
                <a:r>
                  <a:rPr lang="en-US" sz="1800" dirty="0" err="1">
                    <a:latin typeface="Franklin Gothic Medium" charset="0"/>
                    <a:ea typeface="Franklin Gothic Medium" charset="0"/>
                    <a:cs typeface="Franklin Gothic Medium" charset="0"/>
                  </a:rPr>
                  <a:t>Mult</a:t>
                </a:r>
                <a:endParaRPr lang="en-US" sz="1800" dirty="0">
                  <a:latin typeface="Franklin Gothic Medium" charset="0"/>
                  <a:ea typeface="Franklin Gothic Medium" charset="0"/>
                  <a:cs typeface="Franklin Gothic Medium" charset="0"/>
                </a:endParaRPr>
              </a:p>
              <a:p>
                <a:pPr marL="0" indent="0">
                  <a:buFont typeface="Arial" charset="0"/>
                  <a:buNone/>
                </a:pP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1.30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Integer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𝑏𝑑</m:t>
                        </m:r>
                      </m:e>
                    </m:d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𝑏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  <m:t>𝑑</m:t>
                        </m:r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≠0</m:t>
                        </m:r>
                      </m:e>
                    </m:d>
                  </m:oMath>
                </a14:m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	Intro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</m:oMath>
                </a14:m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: 1.29, 1.17</a:t>
                </a:r>
              </a:p>
              <a:p>
                <a:pPr marL="0" indent="0">
                  <a:buFont typeface="Arial" charset="0"/>
                  <a:buNone/>
                </a:pP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1.31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Integer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𝑎𝑐</m:t>
                        </m:r>
                      </m:e>
                    </m:d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  <m:r>
                      <m:rPr>
                        <m:sty m:val="p"/>
                      </m:rPr>
                      <a:rPr lang="en-US" sz="180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Integer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𝑏𝑑</m:t>
                        </m:r>
                      </m:e>
                    </m:d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𝑏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  <m:t>𝑑</m:t>
                        </m:r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≠0</m:t>
                        </m:r>
                      </m:e>
                    </m:d>
                  </m:oMath>
                </a14:m>
                <a:endParaRPr lang="en-US" sz="1800" dirty="0">
                  <a:latin typeface="Franklin Gothic Medium" charset="0"/>
                  <a:ea typeface="Franklin Gothic Medium" charset="0"/>
                  <a:cs typeface="Franklin Gothic Medium" charset="0"/>
                </a:endParaRPr>
              </a:p>
              <a:p>
                <a:pPr marL="0" indent="0">
                  <a:buFont typeface="Arial" charset="0"/>
                  <a:buNone/>
                </a:pP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							Intro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</m:oMath>
                </a14:m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: 1.28, 1.30</a:t>
                </a:r>
              </a:p>
              <a:p>
                <a:pPr marL="0" indent="0">
                  <a:buFont typeface="Arial" charset="0"/>
                  <a:buNone/>
                </a:pP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1.32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𝑥𝑦</m:t>
                        </m:r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=</m:t>
                        </m:r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𝑎</m:t>
                        </m:r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/</m:t>
                        </m:r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𝑏</m:t>
                        </m:r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)/(</m:t>
                        </m:r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𝑐</m:t>
                        </m:r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/</m:t>
                        </m:r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𝑑</m:t>
                        </m:r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)</m:t>
                        </m:r>
                      </m:e>
                    </m:d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  <m:r>
                      <m:rPr>
                        <m:sty m:val="p"/>
                      </m:rPr>
                      <a:rPr lang="en-US" sz="180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Integer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𝑎𝑐</m:t>
                        </m:r>
                      </m:e>
                    </m:d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  <m:r>
                      <m:rPr>
                        <m:sty m:val="p"/>
                      </m:rPr>
                      <a:rPr lang="en-US" sz="180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Integer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𝑏𝑑</m:t>
                        </m:r>
                      </m:e>
                    </m:d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𝑏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  <m:t>𝑑</m:t>
                        </m:r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≠0</m:t>
                        </m:r>
                      </m:e>
                    </m:d>
                  </m:oMath>
                </a14:m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			Intro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</m:oMath>
                </a14:m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: 1.10, 1.31</a:t>
                </a:r>
              </a:p>
              <a:p>
                <a:pPr marL="0" indent="0">
                  <a:buFont typeface="Arial" charset="0"/>
                  <a:buNone/>
                </a:pP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1.33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 </m:t>
                    </m:r>
                    <m:r>
                      <a:rPr lang="en-US" sz="14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∃</m:t>
                    </m:r>
                    <m:r>
                      <a:rPr lang="en-US" sz="14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𝑝</m:t>
                    </m:r>
                    <m:r>
                      <a:rPr lang="en-US" sz="14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 ∃</m:t>
                    </m:r>
                    <m:r>
                      <a:rPr lang="en-US" sz="14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𝑞</m:t>
                    </m:r>
                    <m:r>
                      <a:rPr lang="en-US" sz="14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 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ＭＳ Ｐゴシック" pitchFamily="-111" charset="-128"/>
                                <a:sym typeface="Symbol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latin typeface="Cambria Math" charset="0"/>
                                <a:ea typeface="ＭＳ Ｐゴシック" pitchFamily="-111" charset="-128"/>
                                <a:sym typeface="Symbol"/>
                              </a:rPr>
                              <m:t>𝑥</m:t>
                            </m:r>
                            <m:r>
                              <a:rPr lang="en-US" sz="1400" b="0" i="1" smtClean="0">
                                <a:latin typeface="Cambria Math" charset="0"/>
                                <a:ea typeface="ＭＳ Ｐゴシック" pitchFamily="-111" charset="-128"/>
                                <a:sym typeface="Symbol"/>
                              </a:rPr>
                              <m:t>𝑦</m:t>
                            </m:r>
                            <m:r>
                              <a:rPr lang="en-US" sz="1400" i="1">
                                <a:latin typeface="Cambria Math" charset="0"/>
                                <a:ea typeface="ＭＳ Ｐゴシック" pitchFamily="-111" charset="-128"/>
                                <a:sym typeface="Symbol"/>
                              </a:rPr>
                              <m:t>=</m:t>
                            </m:r>
                            <m:r>
                              <a:rPr lang="en-US" sz="1400" i="1">
                                <a:latin typeface="Cambria Math" charset="0"/>
                                <a:ea typeface="ＭＳ Ｐゴシック" pitchFamily="-111" charset="-128"/>
                                <a:sym typeface="Symbol"/>
                              </a:rPr>
                              <m:t>𝑝</m:t>
                            </m:r>
                            <m:r>
                              <a:rPr lang="en-US" sz="1400" i="1">
                                <a:latin typeface="Cambria Math" charset="0"/>
                                <a:ea typeface="ＭＳ Ｐゴシック" pitchFamily="-111" charset="-128"/>
                                <a:sym typeface="Symbol"/>
                              </a:rPr>
                              <m:t>/</m:t>
                            </m:r>
                            <m:r>
                              <a:rPr lang="en-US" sz="1400" i="1">
                                <a:latin typeface="Cambria Math" charset="0"/>
                                <a:ea typeface="ＭＳ Ｐゴシック" pitchFamily="-111" charset="-128"/>
                                <a:sym typeface="Symbol"/>
                              </a:rPr>
                              <m:t>𝑞</m:t>
                            </m:r>
                          </m:e>
                        </m:d>
                        <m:r>
                          <a:rPr lang="en-US" sz="14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∧</m:t>
                        </m:r>
                        <m:r>
                          <m:rPr>
                            <m:sty m:val="p"/>
                          </m:rPr>
                          <a:rPr lang="en-US" sz="140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Integer</m:t>
                        </m:r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ＭＳ Ｐゴシック" pitchFamily="-111" charset="-128"/>
                                <a:sym typeface="Symbol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latin typeface="Cambria Math" charset="0"/>
                                <a:ea typeface="ＭＳ Ｐゴシック" pitchFamily="-111" charset="-128"/>
                                <a:sym typeface="Symbol"/>
                              </a:rPr>
                              <m:t>𝑝</m:t>
                            </m:r>
                          </m:e>
                        </m:d>
                        <m:r>
                          <a:rPr lang="en-US" sz="14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∧</m:t>
                        </m:r>
                        <m:r>
                          <m:rPr>
                            <m:sty m:val="p"/>
                          </m:rPr>
                          <a:rPr lang="en-US" sz="140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Integer</m:t>
                        </m:r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ＭＳ Ｐゴシック" pitchFamily="-111" charset="-128"/>
                                <a:sym typeface="Symbol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latin typeface="Cambria Math" charset="0"/>
                                <a:ea typeface="ＭＳ Ｐゴシック" pitchFamily="-111" charset="-128"/>
                                <a:sym typeface="Symbol"/>
                              </a:rPr>
                              <m:t>𝑞</m:t>
                            </m:r>
                          </m:e>
                        </m:d>
                        <m:r>
                          <a:rPr lang="en-US" sz="14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∧</m:t>
                        </m:r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ＭＳ Ｐゴシック" pitchFamily="-111" charset="-128"/>
                                <a:sym typeface="Symbol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latin typeface="Cambria Math" charset="0"/>
                                <a:ea typeface="ＭＳ Ｐゴシック" pitchFamily="-111" charset="-128"/>
                                <a:sym typeface="Symbol"/>
                              </a:rPr>
                              <m:t>𝑞</m:t>
                            </m:r>
                            <m:r>
                              <a:rPr lang="en-US" sz="1400" i="1">
                                <a:latin typeface="Cambria Math" charset="0"/>
                                <a:ea typeface="ＭＳ Ｐゴシック" pitchFamily="-111" charset="-128"/>
                                <a:sym typeface="Symbol"/>
                              </a:rPr>
                              <m:t>≠0</m:t>
                            </m:r>
                          </m:e>
                        </m:d>
                      </m:e>
                    </m:d>
                  </m:oMath>
                </a14:m>
                <a:endParaRPr lang="en-US" sz="1400" dirty="0">
                  <a:latin typeface="Franklin Gothic Medium" charset="0"/>
                  <a:ea typeface="Franklin Gothic Medium" charset="0"/>
                  <a:cs typeface="Franklin Gothic Medium" charset="0"/>
                </a:endParaRPr>
              </a:p>
              <a:p>
                <a:pPr marL="0" indent="0">
                  <a:buFont typeface="Arial" charset="0"/>
                  <a:buNone/>
                </a:pP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						Intro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∃</m:t>
                    </m:r>
                  </m:oMath>
                </a14:m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: 1.32</a:t>
                </a:r>
              </a:p>
              <a:p>
                <a:pPr marL="0" indent="0">
                  <a:buFont typeface="Arial" charset="0"/>
                  <a:buNone/>
                </a:pP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1.34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Rational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𝑥</m:t>
                        </m:r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			Def of Rational: 1.3</a:t>
                </a:r>
              </a:p>
            </p:txBody>
          </p:sp>
        </mc:Choice>
        <mc:Fallback xmlns="">
          <p:sp>
            <p:nvSpPr>
              <p:cNvPr id="1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5580" y="2259419"/>
                <a:ext cx="5497033" cy="4497572"/>
              </a:xfrm>
              <a:prstGeom prst="rect">
                <a:avLst/>
              </a:prstGeom>
              <a:blipFill>
                <a:blip r:embed="rId2"/>
                <a:stretch>
                  <a:fillRect l="-998" b="-24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/>
          <p:cNvCxnSpPr/>
          <p:nvPr/>
        </p:nvCxnSpPr>
        <p:spPr>
          <a:xfrm>
            <a:off x="3359956" y="4231758"/>
            <a:ext cx="0" cy="2445489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FBC3ECA-3DDE-7642-888D-E2FC5B4AFFCB}"/>
              </a:ext>
            </a:extLst>
          </p:cNvPr>
          <p:cNvGrpSpPr/>
          <p:nvPr/>
        </p:nvGrpSpPr>
        <p:grpSpPr>
          <a:xfrm>
            <a:off x="937260" y="1028154"/>
            <a:ext cx="7447788" cy="699985"/>
            <a:chOff x="624840" y="3139691"/>
            <a:chExt cx="5318760" cy="699985"/>
          </a:xfrm>
          <a:solidFill>
            <a:schemeClr val="accent2">
              <a:lumMod val="20000"/>
              <a:lumOff val="80000"/>
            </a:schemeClr>
          </a:solidFill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ounded Rectangle 19">
                  <a:extLst>
                    <a:ext uri="{FF2B5EF4-FFF2-40B4-BE49-F238E27FC236}">
                      <a16:creationId xmlns:a16="http://schemas.microsoft.com/office/drawing/2014/main" id="{AFB16705-35E0-4B4D-8A84-A6278A11D91E}"/>
                    </a:ext>
                  </a:extLst>
                </p:cNvPr>
                <p:cNvSpPr/>
                <p:nvPr/>
              </p:nvSpPr>
              <p:spPr>
                <a:xfrm>
                  <a:off x="624840" y="3311187"/>
                  <a:ext cx="5318760" cy="528489"/>
                </a:xfrm>
                <a:prstGeom prst="round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lIns="9144" tIns="91440" rIns="9144" bIns="9144" numCol="1" rtlCol="0" anchor="t" anchorCtr="0"/>
                <a:lstStyle/>
                <a:p>
                  <a:r>
                    <a:rPr lang="en-US" sz="2000" dirty="0">
                      <a:ea typeface="ＭＳ Ｐゴシック" pitchFamily="-111" charset="-128"/>
                      <a:sym typeface="Symbol"/>
                    </a:rPr>
                    <a:t>Rational(x) :=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sym typeface="Symbol"/>
                        </a:rPr>
                        <m:t>𝑎</m:t>
                      </m:r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 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sym typeface="Symbol"/>
                        </a:rPr>
                        <m:t>𝑏</m:t>
                      </m:r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Integer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𝑎</m:t>
                          </m:r>
                        </m:e>
                      </m:d>
                      <m:r>
                        <a:rPr lang="en-US" sz="2000" i="1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∧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Integer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𝑏</m:t>
                          </m:r>
                        </m:e>
                      </m:d>
                      <m:r>
                        <a:rPr lang="en-US" sz="200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∧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charset="0"/>
                              <a:ea typeface="ＭＳ Ｐゴシック" pitchFamily="-111" charset="-128"/>
                              <a:sym typeface="Symbol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charset="0"/>
                              <a:ea typeface="ＭＳ Ｐゴシック" pitchFamily="-111" charset="-128"/>
                              <a:sym typeface="Symbol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𝑎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/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𝑏</m:t>
                          </m:r>
                        </m:e>
                      </m:d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∧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𝑏</m:t>
                          </m:r>
                          <m:r>
                            <a:rPr lang="en-US" sz="2000" b="0" i="1" smtClean="0">
                              <a:latin typeface="Cambria Math" charset="0"/>
                              <a:ea typeface="ＭＳ Ｐゴシック" pitchFamily="-111" charset="-128"/>
                              <a:sym typeface="Symbol"/>
                            </a:rPr>
                            <m:t>≠0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sym typeface="Symbol"/>
                        </a:rPr>
                        <m:t>)</m:t>
                      </m:r>
                    </m:oMath>
                  </a14:m>
                  <a:endParaRPr lang="en-US" sz="2000" b="0" dirty="0">
                    <a:ea typeface="ＭＳ Ｐゴシック" pitchFamily="-111" charset="-128"/>
                    <a:sym typeface="Symbol"/>
                  </a:endParaRPr>
                </a:p>
                <a:p>
                  <a:endParaRPr lang="en-US" sz="2000" dirty="0"/>
                </a:p>
              </p:txBody>
            </p:sp>
          </mc:Choice>
          <mc:Fallback xmlns="">
            <p:sp>
              <p:nvSpPr>
                <p:cNvPr id="20" name="Rounded Rectangle 19">
                  <a:extLst>
                    <a:ext uri="{FF2B5EF4-FFF2-40B4-BE49-F238E27FC236}">
                      <a16:creationId xmlns:a16="http://schemas.microsoft.com/office/drawing/2014/main" id="{AFB16705-35E0-4B4D-8A84-A6278A11D91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" y="3311187"/>
                  <a:ext cx="5318760" cy="528489"/>
                </a:xfrm>
                <a:prstGeom prst="roundRect">
                  <a:avLst/>
                </a:prstGeom>
                <a:blipFill>
                  <a:blip r:embed="rId4"/>
                  <a:stretch>
                    <a:fillRect l="-1356" r="-169" b="-9091"/>
                  </a:stretch>
                </a:blipFill>
                <a:ln>
                  <a:solidFill>
                    <a:schemeClr val="tx1"/>
                  </a:solidFill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Round Same Side Corner Rectangle 20">
              <a:extLst>
                <a:ext uri="{FF2B5EF4-FFF2-40B4-BE49-F238E27FC236}">
                  <a16:creationId xmlns:a16="http://schemas.microsoft.com/office/drawing/2014/main" id="{7A984549-EC7B-B34E-BDF0-E3A03C7D7403}"/>
                </a:ext>
              </a:extLst>
            </p:cNvPr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Predicate Definitions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176376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Franklin Gothic Medium" pitchFamily="34" charset="0"/>
              </a:rPr>
              <a:t>Rationality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585" y="1728140"/>
            <a:ext cx="8273336" cy="759880"/>
          </a:xfrm>
        </p:spPr>
        <p:txBody>
          <a:bodyPr/>
          <a:lstStyle/>
          <a:p>
            <a:pPr marL="0" lvl="1" indent="0">
              <a:buNone/>
            </a:pPr>
            <a:r>
              <a:rPr 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Prove: </a:t>
            </a:r>
            <a:r>
              <a:rPr lang="ja-JP" alt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“</a:t>
            </a:r>
            <a:r>
              <a:rPr lang="en-US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If x and y are rational, then </a:t>
            </a:r>
            <a:r>
              <a:rPr lang="en-US" dirty="0" err="1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xy</a:t>
            </a:r>
            <a:r>
              <a:rPr lang="en-US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 is rational</a:t>
            </a:r>
            <a:r>
              <a:rPr 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.</a:t>
            </a:r>
            <a:r>
              <a:rPr lang="ja-JP" alt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”</a:t>
            </a:r>
            <a:endParaRPr lang="en-US" sz="2800" dirty="0">
              <a:solidFill>
                <a:srgbClr val="7030A0"/>
              </a:solidFill>
              <a:latin typeface="Franklin Gothic Medium" pitchFamily="34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r>
              <a:rPr lang="en-US" sz="2800" dirty="0">
                <a:latin typeface="Franklin Gothic Medium" pitchFamily="34" charset="0"/>
                <a:sym typeface="Symbol" charset="0"/>
              </a:rPr>
              <a:t> </a:t>
            </a:r>
            <a:endParaRPr lang="en-US" dirty="0">
              <a:latin typeface="Calibri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633654" y="203635"/>
            <a:ext cx="2053146" cy="620188"/>
            <a:chOff x="624840" y="3139691"/>
            <a:chExt cx="5318760" cy="620188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0" name="Rounded Rectangle 9"/>
            <p:cNvSpPr/>
            <p:nvPr/>
          </p:nvSpPr>
          <p:spPr>
            <a:xfrm>
              <a:off x="624840" y="3311187"/>
              <a:ext cx="5318760" cy="448692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1" rtlCol="0" anchor="t" anchorCtr="0"/>
            <a:lstStyle/>
            <a:p>
              <a:pPr algn="ctr"/>
              <a:r>
                <a:rPr lang="en-US" sz="2000" dirty="0"/>
                <a:t>Real Numbers</a:t>
              </a:r>
            </a:p>
          </p:txBody>
        </p:sp>
        <p:sp>
          <p:nvSpPr>
            <p:cNvPr id="11" name="Round Same Side Corner Rectangle 10"/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Domain of Discourse</a:t>
              </a:r>
            </a:p>
          </p:txBody>
        </p:sp>
      </p:grpSp>
      <p:sp>
        <p:nvSpPr>
          <p:cNvPr id="16" name="Content Placeholder 2"/>
          <p:cNvSpPr txBox="1">
            <a:spLocks/>
          </p:cNvSpPr>
          <p:nvPr/>
        </p:nvSpPr>
        <p:spPr>
          <a:xfrm>
            <a:off x="256776" y="2488021"/>
            <a:ext cx="4268654" cy="399784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en-US" sz="1600" dirty="0">
                <a:latin typeface="Franklin Gothic Medium" charset="0"/>
                <a:ea typeface="Franklin Gothic Medium" charset="0"/>
                <a:cs typeface="Franklin Gothic Medium" charset="0"/>
                <a:sym typeface="Symbol" charset="0"/>
              </a:rPr>
              <a:t>Suppose x and y are rational.</a:t>
            </a: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  <a:sym typeface="Symbol"/>
            </a:endParaRPr>
          </a:p>
          <a:p>
            <a:pPr marL="0" indent="0">
              <a:buFont typeface="Arial" charset="0"/>
              <a:buNone/>
            </a:pP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  <a:sym typeface="Symbol"/>
            </a:endParaRPr>
          </a:p>
          <a:p>
            <a:pPr marL="0" indent="0">
              <a:buFont typeface="Arial" charset="0"/>
              <a:buNone/>
            </a:pP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  <a:sym typeface="Symbol"/>
            </a:endParaRPr>
          </a:p>
          <a:p>
            <a:pPr marL="0" indent="0">
              <a:buFont typeface="Arial" charset="0"/>
              <a:buNone/>
            </a:pP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  <a:sym typeface="Symbol"/>
            </a:endParaRPr>
          </a:p>
          <a:p>
            <a:pPr marL="0" indent="0">
              <a:buFont typeface="Arial" charset="0"/>
              <a:buNone/>
            </a:pP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  <a:sym typeface="Symbol"/>
            </a:endParaRPr>
          </a:p>
          <a:p>
            <a:pPr marL="0" indent="0">
              <a:buFont typeface="Arial" charset="0"/>
              <a:buNone/>
            </a:pP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  <a:sym typeface="Symbol"/>
            </a:endParaRPr>
          </a:p>
          <a:p>
            <a:pPr marL="0" indent="0">
              <a:buFont typeface="Arial" charset="0"/>
              <a:buNone/>
            </a:pPr>
            <a:r>
              <a:rPr lang="en-US" sz="1600" dirty="0">
                <a:latin typeface="Franklin Gothic Medium" charset="0"/>
                <a:ea typeface="Franklin Gothic Medium" charset="0"/>
                <a:cs typeface="Franklin Gothic Medium" charset="0"/>
                <a:sym typeface="Symbol"/>
              </a:rPr>
              <a:t>Furthermore, ac and </a:t>
            </a:r>
            <a:r>
              <a:rPr lang="en-US" sz="1600" dirty="0" err="1">
                <a:latin typeface="Franklin Gothic Medium" charset="0"/>
                <a:ea typeface="Franklin Gothic Medium" charset="0"/>
                <a:cs typeface="Franklin Gothic Medium" charset="0"/>
                <a:sym typeface="Symbol"/>
              </a:rPr>
              <a:t>bd</a:t>
            </a:r>
            <a:r>
              <a:rPr lang="en-US" sz="1600" dirty="0">
                <a:latin typeface="Franklin Gothic Medium" charset="0"/>
                <a:ea typeface="Franklin Gothic Medium" charset="0"/>
                <a:cs typeface="Franklin Gothic Medium" charset="0"/>
                <a:sym typeface="Symbol"/>
              </a:rPr>
              <a:t> are integers.</a:t>
            </a:r>
          </a:p>
          <a:p>
            <a:pPr marL="0" indent="0">
              <a:buFont typeface="Arial" charset="0"/>
              <a:buNone/>
            </a:pP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  <a:sym typeface="Symbol"/>
            </a:endParaRPr>
          </a:p>
          <a:p>
            <a:pPr marL="0" indent="0">
              <a:buFont typeface="Arial" charset="0"/>
              <a:buNone/>
            </a:pPr>
            <a:r>
              <a:rPr lang="en-US" sz="1600" dirty="0">
                <a:latin typeface="Franklin Gothic Medium" charset="0"/>
                <a:ea typeface="Franklin Gothic Medium" charset="0"/>
                <a:cs typeface="Franklin Gothic Medium" charset="0"/>
                <a:sym typeface="Symbol"/>
              </a:rPr>
              <a:t>By definition, then, </a:t>
            </a:r>
            <a:r>
              <a:rPr lang="en-US" sz="1600" dirty="0" err="1">
                <a:latin typeface="Franklin Gothic Medium" charset="0"/>
                <a:ea typeface="Franklin Gothic Medium" charset="0"/>
                <a:cs typeface="Franklin Gothic Medium" charset="0"/>
                <a:sym typeface="Symbol"/>
              </a:rPr>
              <a:t>xy</a:t>
            </a:r>
            <a:r>
              <a:rPr lang="en-US" sz="1600" dirty="0">
                <a:latin typeface="Franklin Gothic Medium" charset="0"/>
                <a:ea typeface="Franklin Gothic Medium" charset="0"/>
                <a:cs typeface="Franklin Gothic Medium" charset="0"/>
                <a:sym typeface="Symbol"/>
              </a:rPr>
              <a:t> is rational.</a:t>
            </a: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4661154" y="2488020"/>
            <a:ext cx="4060043" cy="399784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endParaRPr lang="en-US" sz="2000" dirty="0">
              <a:latin typeface="Calibri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2"/>
              <p:cNvSpPr txBox="1">
                <a:spLocks/>
              </p:cNvSpPr>
              <p:nvPr/>
            </p:nvSpPr>
            <p:spPr>
              <a:xfrm>
                <a:off x="3848986" y="2488019"/>
                <a:ext cx="5092995" cy="399784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Franklin Gothic Medium"/>
                    <a:ea typeface="+mn-ea"/>
                    <a:cs typeface="Franklin Gothic Medium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Franklin Gothic Medium"/>
                    <a:ea typeface="+mn-ea"/>
                    <a:cs typeface="Franklin Gothic Medium"/>
                  </a:defRPr>
                </a:lvl2pPr>
                <a:lvl3pPr marL="9144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charset="0"/>
                  <a:buNone/>
                </a:pP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  <a:sym typeface="Symbol" charset="0"/>
                  </a:rPr>
                  <a:t>1.1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Rational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𝑥</m:t>
                        </m:r>
                      </m:e>
                    </m:d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  <m:r>
                      <m:rPr>
                        <m:sty m:val="p"/>
                      </m:rPr>
                      <a:rPr lang="en-US" sz="180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Rational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  Assumption</a:t>
                </a:r>
              </a:p>
              <a:p>
                <a:pPr marL="0" indent="0">
                  <a:buFont typeface="Arial" charset="0"/>
                  <a:buNone/>
                </a:pPr>
                <a:r>
                  <a:rPr lang="en-US" sz="10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...</a:t>
                </a:r>
              </a:p>
              <a:p>
                <a:pPr marL="0" indent="0">
                  <a:buFont typeface="Arial" charset="0"/>
                  <a:buNone/>
                </a:pP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1.10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𝑥𝑦</m:t>
                    </m:r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=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𝑎</m:t>
                        </m:r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/</m:t>
                        </m:r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𝑏</m:t>
                        </m:r>
                      </m:e>
                    </m:d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𝑐</m:t>
                        </m:r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/</m:t>
                        </m:r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𝑑</m:t>
                        </m:r>
                      </m:e>
                    </m:d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=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𝑎𝑐</m:t>
                        </m:r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/</m:t>
                        </m:r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𝑏𝑑</m:t>
                        </m:r>
                      </m:e>
                    </m:d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=(</m:t>
                    </m:r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𝑎𝑐</m:t>
                    </m:r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)/(</m:t>
                    </m:r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𝑏𝑑</m:t>
                    </m:r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)</m:t>
                    </m:r>
                  </m:oMath>
                </a14:m>
                <a:endParaRPr lang="en-US" sz="1800" dirty="0">
                  <a:latin typeface="Franklin Gothic Medium" charset="0"/>
                  <a:ea typeface="Franklin Gothic Medium" charset="0"/>
                  <a:cs typeface="Franklin Gothic Medium" charset="0"/>
                </a:endParaRPr>
              </a:p>
              <a:p>
                <a:pPr marL="0" indent="0">
                  <a:buNone/>
                </a:pPr>
                <a:r>
                  <a:rPr lang="en-US" sz="10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...</a:t>
                </a:r>
              </a:p>
              <a:p>
                <a:pPr marL="0" indent="0">
                  <a:buNone/>
                </a:pP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1.17 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𝑏</m:t>
                    </m:r>
                    <m:r>
                      <a:rPr lang="en-US" sz="1800" b="0" i="1" smtClean="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𝑑</m:t>
                    </m:r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≠0</m:t>
                    </m:r>
                  </m:oMath>
                </a14:m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				Prop of Integer </a:t>
                </a:r>
                <a:r>
                  <a:rPr lang="en-US" sz="1800" dirty="0" err="1">
                    <a:latin typeface="Franklin Gothic Medium" charset="0"/>
                    <a:ea typeface="Franklin Gothic Medium" charset="0"/>
                    <a:cs typeface="Franklin Gothic Medium" charset="0"/>
                  </a:rPr>
                  <a:t>Mult</a:t>
                </a:r>
                <a:endParaRPr lang="en-US" sz="1800" dirty="0">
                  <a:latin typeface="Franklin Gothic Medium" charset="0"/>
                  <a:ea typeface="Franklin Gothic Medium" charset="0"/>
                  <a:cs typeface="Franklin Gothic Medium" charset="0"/>
                </a:endParaRPr>
              </a:p>
              <a:p>
                <a:pPr marL="0" indent="0">
                  <a:buFont typeface="Arial" charset="0"/>
                  <a:buNone/>
                </a:pPr>
                <a:r>
                  <a:rPr lang="en-US" sz="10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...</a:t>
                </a:r>
              </a:p>
              <a:p>
                <a:pPr marL="0" indent="0">
                  <a:buNone/>
                </a:pP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1.28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Integer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𝑎𝑐</m:t>
                        </m:r>
                      </m:e>
                    </m:d>
                  </m:oMath>
                </a14:m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			Prop of Integer </a:t>
                </a:r>
                <a:r>
                  <a:rPr lang="en-US" sz="1800" dirty="0" err="1">
                    <a:latin typeface="Franklin Gothic Medium" charset="0"/>
                    <a:ea typeface="Franklin Gothic Medium" charset="0"/>
                    <a:cs typeface="Franklin Gothic Medium" charset="0"/>
                  </a:rPr>
                  <a:t>Mult</a:t>
                </a:r>
                <a:endParaRPr lang="en-US" sz="1800" dirty="0">
                  <a:latin typeface="Franklin Gothic Medium" charset="0"/>
                  <a:ea typeface="Franklin Gothic Medium" charset="0"/>
                  <a:cs typeface="Franklin Gothic Medium" charset="0"/>
                </a:endParaRPr>
              </a:p>
              <a:p>
                <a:pPr marL="0" indent="0">
                  <a:buNone/>
                </a:pP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1.29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Integer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𝑏𝑑</m:t>
                        </m:r>
                      </m:e>
                    </m:d>
                  </m:oMath>
                </a14:m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			Prop of Integer </a:t>
                </a:r>
                <a:r>
                  <a:rPr lang="en-US" sz="1800" dirty="0" err="1">
                    <a:latin typeface="Franklin Gothic Medium" charset="0"/>
                    <a:ea typeface="Franklin Gothic Medium" charset="0"/>
                    <a:cs typeface="Franklin Gothic Medium" charset="0"/>
                  </a:rPr>
                  <a:t>Mult</a:t>
                </a:r>
                <a:endParaRPr lang="en-US" sz="1800" dirty="0">
                  <a:latin typeface="Franklin Gothic Medium" charset="0"/>
                  <a:ea typeface="Franklin Gothic Medium" charset="0"/>
                  <a:cs typeface="Franklin Gothic Medium" charset="0"/>
                </a:endParaRPr>
              </a:p>
              <a:p>
                <a:pPr marL="0" indent="0">
                  <a:buNone/>
                </a:pPr>
                <a:r>
                  <a:rPr lang="en-US" sz="10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...</a:t>
                </a:r>
              </a:p>
              <a:p>
                <a:pPr marL="0" indent="0">
                  <a:buFont typeface="Arial" charset="0"/>
                  <a:buNone/>
                </a:pP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1.34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Rational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𝑥</m:t>
                        </m:r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			Def of Rational: 1.32</a:t>
                </a:r>
              </a:p>
            </p:txBody>
          </p:sp>
        </mc:Choice>
        <mc:Fallback xmlns="">
          <p:sp>
            <p:nvSpPr>
              <p:cNvPr id="1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8986" y="2488019"/>
                <a:ext cx="5092995" cy="3997840"/>
              </a:xfrm>
              <a:prstGeom prst="rect">
                <a:avLst/>
              </a:prstGeom>
              <a:blipFill>
                <a:blip r:embed="rId3"/>
                <a:stretch>
                  <a:fillRect l="-746" t="-6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/>
          <p:cNvCxnSpPr/>
          <p:nvPr/>
        </p:nvCxnSpPr>
        <p:spPr>
          <a:xfrm>
            <a:off x="3753293" y="4125432"/>
            <a:ext cx="0" cy="510363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753293" y="4851990"/>
            <a:ext cx="0" cy="340243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753293" y="2558900"/>
            <a:ext cx="0" cy="340243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2"/>
          <p:cNvSpPr txBox="1">
            <a:spLocks/>
          </p:cNvSpPr>
          <p:nvPr/>
        </p:nvSpPr>
        <p:spPr>
          <a:xfrm>
            <a:off x="2523159" y="5698853"/>
            <a:ext cx="2651653" cy="54368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Font typeface="Arial"/>
              <a:buNone/>
            </a:pPr>
            <a:r>
              <a:rPr lang="en-US" sz="24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And finally...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BD1DE8F-8A9A-894B-8FD9-CCED310BC14F}"/>
              </a:ext>
            </a:extLst>
          </p:cNvPr>
          <p:cNvGrpSpPr/>
          <p:nvPr/>
        </p:nvGrpSpPr>
        <p:grpSpPr>
          <a:xfrm>
            <a:off x="937260" y="1028154"/>
            <a:ext cx="7447788" cy="699985"/>
            <a:chOff x="624840" y="3139691"/>
            <a:chExt cx="5318760" cy="699985"/>
          </a:xfrm>
          <a:solidFill>
            <a:schemeClr val="accent2">
              <a:lumMod val="20000"/>
              <a:lumOff val="80000"/>
            </a:schemeClr>
          </a:solidFill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ounded Rectangle 22">
                  <a:extLst>
                    <a:ext uri="{FF2B5EF4-FFF2-40B4-BE49-F238E27FC236}">
                      <a16:creationId xmlns:a16="http://schemas.microsoft.com/office/drawing/2014/main" id="{90ACBB90-35E5-284C-B550-E461331428D5}"/>
                    </a:ext>
                  </a:extLst>
                </p:cNvPr>
                <p:cNvSpPr/>
                <p:nvPr/>
              </p:nvSpPr>
              <p:spPr>
                <a:xfrm>
                  <a:off x="624840" y="3311187"/>
                  <a:ext cx="5318760" cy="528489"/>
                </a:xfrm>
                <a:prstGeom prst="round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lIns="9144" tIns="91440" rIns="9144" bIns="9144" numCol="1" rtlCol="0" anchor="t" anchorCtr="0"/>
                <a:lstStyle/>
                <a:p>
                  <a:r>
                    <a:rPr lang="en-US" sz="2000" dirty="0">
                      <a:ea typeface="ＭＳ Ｐゴシック" pitchFamily="-111" charset="-128"/>
                      <a:sym typeface="Symbol"/>
                    </a:rPr>
                    <a:t>Rational(x) :=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sym typeface="Symbol"/>
                        </a:rPr>
                        <m:t>𝑎</m:t>
                      </m:r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 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sym typeface="Symbol"/>
                        </a:rPr>
                        <m:t>𝑏</m:t>
                      </m:r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Integer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𝑎</m:t>
                          </m:r>
                        </m:e>
                      </m:d>
                      <m:r>
                        <a:rPr lang="en-US" sz="2000" i="1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∧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Integer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𝑏</m:t>
                          </m:r>
                        </m:e>
                      </m:d>
                      <m:r>
                        <a:rPr lang="en-US" sz="200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∧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charset="0"/>
                              <a:ea typeface="ＭＳ Ｐゴシック" pitchFamily="-111" charset="-128"/>
                              <a:sym typeface="Symbol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charset="0"/>
                              <a:ea typeface="ＭＳ Ｐゴシック" pitchFamily="-111" charset="-128"/>
                              <a:sym typeface="Symbol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𝑎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/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𝑏</m:t>
                          </m:r>
                        </m:e>
                      </m:d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∧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𝑏</m:t>
                          </m:r>
                          <m:r>
                            <a:rPr lang="en-US" sz="2000" b="0" i="1" smtClean="0">
                              <a:latin typeface="Cambria Math" charset="0"/>
                              <a:ea typeface="ＭＳ Ｐゴシック" pitchFamily="-111" charset="-128"/>
                              <a:sym typeface="Symbol"/>
                            </a:rPr>
                            <m:t>≠0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sym typeface="Symbol"/>
                        </a:rPr>
                        <m:t>)</m:t>
                      </m:r>
                    </m:oMath>
                  </a14:m>
                  <a:endParaRPr lang="en-US" sz="2000" b="0" dirty="0">
                    <a:ea typeface="ＭＳ Ｐゴシック" pitchFamily="-111" charset="-128"/>
                    <a:sym typeface="Symbol"/>
                  </a:endParaRPr>
                </a:p>
                <a:p>
                  <a:endParaRPr lang="en-US" sz="2000" dirty="0"/>
                </a:p>
              </p:txBody>
            </p:sp>
          </mc:Choice>
          <mc:Fallback xmlns="">
            <p:sp>
              <p:nvSpPr>
                <p:cNvPr id="23" name="Rounded Rectangle 22">
                  <a:extLst>
                    <a:ext uri="{FF2B5EF4-FFF2-40B4-BE49-F238E27FC236}">
                      <a16:creationId xmlns:a16="http://schemas.microsoft.com/office/drawing/2014/main" id="{90ACBB90-35E5-284C-B550-E461331428D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" y="3311187"/>
                  <a:ext cx="5318760" cy="528489"/>
                </a:xfrm>
                <a:prstGeom prst="roundRect">
                  <a:avLst/>
                </a:prstGeom>
                <a:blipFill>
                  <a:blip r:embed="rId4"/>
                  <a:stretch>
                    <a:fillRect l="-1356" r="-169" b="-9091"/>
                  </a:stretch>
                </a:blipFill>
                <a:ln>
                  <a:solidFill>
                    <a:schemeClr val="tx1"/>
                  </a:solidFill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Round Same Side Corner Rectangle 23">
              <a:extLst>
                <a:ext uri="{FF2B5EF4-FFF2-40B4-BE49-F238E27FC236}">
                  <a16:creationId xmlns:a16="http://schemas.microsoft.com/office/drawing/2014/main" id="{4419A4F6-D7BD-2948-B96C-3F6A73B90742}"/>
                </a:ext>
              </a:extLst>
            </p:cNvPr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Predicate Definitions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82708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Franklin Gothic Medium" pitchFamily="34" charset="0"/>
              </a:rPr>
              <a:t>Rationality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585" y="1728140"/>
            <a:ext cx="8273336" cy="759880"/>
          </a:xfrm>
        </p:spPr>
        <p:txBody>
          <a:bodyPr/>
          <a:lstStyle/>
          <a:p>
            <a:pPr marL="0" lvl="1" indent="0">
              <a:buNone/>
            </a:pPr>
            <a:r>
              <a:rPr 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Prove: </a:t>
            </a:r>
            <a:r>
              <a:rPr lang="ja-JP" alt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“</a:t>
            </a:r>
            <a:r>
              <a:rPr lang="en-US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If x and y are rational, then </a:t>
            </a:r>
            <a:r>
              <a:rPr lang="en-US" dirty="0" err="1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xy</a:t>
            </a:r>
            <a:r>
              <a:rPr lang="en-US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 is rational</a:t>
            </a:r>
            <a:r>
              <a:rPr 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.</a:t>
            </a:r>
            <a:r>
              <a:rPr lang="ja-JP" alt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”</a:t>
            </a:r>
            <a:endParaRPr lang="en-US" sz="2800" dirty="0">
              <a:solidFill>
                <a:srgbClr val="7030A0"/>
              </a:solidFill>
              <a:latin typeface="Franklin Gothic Medium" pitchFamily="34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r>
              <a:rPr lang="en-US" sz="2800" dirty="0">
                <a:latin typeface="Franklin Gothic Medium" pitchFamily="34" charset="0"/>
                <a:sym typeface="Symbol" charset="0"/>
              </a:rPr>
              <a:t> </a:t>
            </a:r>
            <a:endParaRPr lang="en-US" dirty="0">
              <a:latin typeface="Calibri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633654" y="203635"/>
            <a:ext cx="2053146" cy="620188"/>
            <a:chOff x="624840" y="3139691"/>
            <a:chExt cx="5318760" cy="620188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0" name="Rounded Rectangle 9"/>
            <p:cNvSpPr/>
            <p:nvPr/>
          </p:nvSpPr>
          <p:spPr>
            <a:xfrm>
              <a:off x="624840" y="3311187"/>
              <a:ext cx="5318760" cy="448692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1" rtlCol="0" anchor="t" anchorCtr="0"/>
            <a:lstStyle/>
            <a:p>
              <a:pPr algn="ctr"/>
              <a:r>
                <a:rPr lang="en-US" sz="2000" dirty="0"/>
                <a:t>Real Numbers</a:t>
              </a:r>
            </a:p>
          </p:txBody>
        </p:sp>
        <p:sp>
          <p:nvSpPr>
            <p:cNvPr id="11" name="Round Same Side Corner Rectangle 10"/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Domain of Discourse</a:t>
              </a:r>
            </a:p>
          </p:txBody>
        </p:sp>
      </p:grpSp>
      <p:sp>
        <p:nvSpPr>
          <p:cNvPr id="16" name="Content Placeholder 2"/>
          <p:cNvSpPr txBox="1">
            <a:spLocks/>
          </p:cNvSpPr>
          <p:nvPr/>
        </p:nvSpPr>
        <p:spPr>
          <a:xfrm>
            <a:off x="256776" y="2488021"/>
            <a:ext cx="4268654" cy="399784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en-US" sz="1600" dirty="0">
                <a:latin typeface="Franklin Gothic Medium" charset="0"/>
                <a:ea typeface="Franklin Gothic Medium" charset="0"/>
                <a:cs typeface="Franklin Gothic Medium" charset="0"/>
                <a:sym typeface="Symbol" charset="0"/>
              </a:rPr>
              <a:t>Suppose x and y are rational.</a:t>
            </a: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  <a:sym typeface="Symbol"/>
            </a:endParaRPr>
          </a:p>
          <a:p>
            <a:pPr marL="0" indent="0">
              <a:buFont typeface="Arial" charset="0"/>
              <a:buNone/>
            </a:pP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  <a:sym typeface="Symbol"/>
            </a:endParaRPr>
          </a:p>
          <a:p>
            <a:pPr marL="0" indent="0">
              <a:buFont typeface="Arial" charset="0"/>
              <a:buNone/>
            </a:pP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  <a:sym typeface="Symbol"/>
            </a:endParaRPr>
          </a:p>
          <a:p>
            <a:pPr marL="0" indent="0">
              <a:buFont typeface="Arial" charset="0"/>
              <a:buNone/>
            </a:pP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  <a:sym typeface="Symbol"/>
            </a:endParaRPr>
          </a:p>
          <a:p>
            <a:pPr marL="0" indent="0">
              <a:buFont typeface="Arial" charset="0"/>
              <a:buNone/>
            </a:pP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  <a:sym typeface="Symbol"/>
            </a:endParaRPr>
          </a:p>
          <a:p>
            <a:pPr marL="0" indent="0">
              <a:buFont typeface="Arial" charset="0"/>
              <a:buNone/>
            </a:pP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  <a:sym typeface="Symbol"/>
            </a:endParaRPr>
          </a:p>
          <a:p>
            <a:pPr marL="0" indent="0">
              <a:buFont typeface="Arial" charset="0"/>
              <a:buNone/>
            </a:pPr>
            <a:r>
              <a:rPr lang="en-US" sz="1600" dirty="0">
                <a:latin typeface="Franklin Gothic Medium" charset="0"/>
                <a:ea typeface="Franklin Gothic Medium" charset="0"/>
                <a:cs typeface="Franklin Gothic Medium" charset="0"/>
                <a:sym typeface="Symbol"/>
              </a:rPr>
              <a:t>Furthermore, ac and </a:t>
            </a:r>
            <a:r>
              <a:rPr lang="en-US" sz="1600" dirty="0" err="1">
                <a:latin typeface="Franklin Gothic Medium" charset="0"/>
                <a:ea typeface="Franklin Gothic Medium" charset="0"/>
                <a:cs typeface="Franklin Gothic Medium" charset="0"/>
                <a:sym typeface="Symbol"/>
              </a:rPr>
              <a:t>bd</a:t>
            </a:r>
            <a:r>
              <a:rPr lang="en-US" sz="1600" dirty="0">
                <a:latin typeface="Franklin Gothic Medium" charset="0"/>
                <a:ea typeface="Franklin Gothic Medium" charset="0"/>
                <a:cs typeface="Franklin Gothic Medium" charset="0"/>
                <a:sym typeface="Symbol"/>
              </a:rPr>
              <a:t> are integers.</a:t>
            </a:r>
          </a:p>
          <a:p>
            <a:pPr marL="0" indent="0">
              <a:buFont typeface="Arial" charset="0"/>
              <a:buNone/>
            </a:pP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  <a:sym typeface="Symbol"/>
            </a:endParaRPr>
          </a:p>
          <a:p>
            <a:pPr marL="0" indent="0">
              <a:buFont typeface="Arial" charset="0"/>
              <a:buNone/>
            </a:pPr>
            <a:r>
              <a:rPr lang="en-US" sz="1600" dirty="0">
                <a:latin typeface="Franklin Gothic Medium" charset="0"/>
                <a:ea typeface="Franklin Gothic Medium" charset="0"/>
                <a:cs typeface="Franklin Gothic Medium" charset="0"/>
                <a:sym typeface="Symbol"/>
              </a:rPr>
              <a:t>By definition, then, </a:t>
            </a:r>
            <a:r>
              <a:rPr lang="en-US" sz="1600" dirty="0" err="1">
                <a:latin typeface="Franklin Gothic Medium" charset="0"/>
                <a:ea typeface="Franklin Gothic Medium" charset="0"/>
                <a:cs typeface="Franklin Gothic Medium" charset="0"/>
                <a:sym typeface="Symbol"/>
              </a:rPr>
              <a:t>xy</a:t>
            </a:r>
            <a:r>
              <a:rPr lang="en-US" sz="1600" dirty="0">
                <a:latin typeface="Franklin Gothic Medium" charset="0"/>
                <a:ea typeface="Franklin Gothic Medium" charset="0"/>
                <a:cs typeface="Franklin Gothic Medium" charset="0"/>
                <a:sym typeface="Symbol"/>
              </a:rPr>
              <a:t> is rational.</a:t>
            </a: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4661154" y="2488020"/>
            <a:ext cx="4060043" cy="399784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endParaRPr lang="en-US" sz="2000" dirty="0">
              <a:latin typeface="Calibri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2"/>
              <p:cNvSpPr txBox="1">
                <a:spLocks/>
              </p:cNvSpPr>
              <p:nvPr/>
            </p:nvSpPr>
            <p:spPr>
              <a:xfrm>
                <a:off x="3848986" y="2488019"/>
                <a:ext cx="5092995" cy="399784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Franklin Gothic Medium"/>
                    <a:ea typeface="+mn-ea"/>
                    <a:cs typeface="Franklin Gothic Medium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Franklin Gothic Medium"/>
                    <a:ea typeface="+mn-ea"/>
                    <a:cs typeface="Franklin Gothic Medium"/>
                  </a:defRPr>
                </a:lvl2pPr>
                <a:lvl3pPr marL="9144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charset="0"/>
                  <a:buNone/>
                </a:pP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  <a:sym typeface="Symbol" charset="0"/>
                  </a:rPr>
                  <a:t>1.1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Rational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𝑥</m:t>
                        </m:r>
                      </m:e>
                    </m:d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  <m:r>
                      <m:rPr>
                        <m:sty m:val="p"/>
                      </m:rPr>
                      <a:rPr lang="en-US" sz="180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Rational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  Assumption</a:t>
                </a:r>
              </a:p>
              <a:p>
                <a:pPr marL="0" indent="0">
                  <a:buFont typeface="Arial" charset="0"/>
                  <a:buNone/>
                </a:pPr>
                <a:r>
                  <a:rPr lang="en-US" sz="10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...</a:t>
                </a:r>
              </a:p>
              <a:p>
                <a:pPr marL="0" indent="0">
                  <a:buFont typeface="Arial" charset="0"/>
                  <a:buNone/>
                </a:pP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1.10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𝑥𝑦</m:t>
                    </m:r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=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𝑎</m:t>
                        </m:r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/</m:t>
                        </m:r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𝑏</m:t>
                        </m:r>
                      </m:e>
                    </m:d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𝑐</m:t>
                        </m:r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/</m:t>
                        </m:r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𝑑</m:t>
                        </m:r>
                      </m:e>
                    </m:d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=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𝑎𝑐</m:t>
                        </m:r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/</m:t>
                        </m:r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𝑏𝑑</m:t>
                        </m:r>
                      </m:e>
                    </m:d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=(</m:t>
                    </m:r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𝑎𝑐</m:t>
                    </m:r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)/(</m:t>
                    </m:r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𝑏𝑑</m:t>
                    </m:r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)</m:t>
                    </m:r>
                  </m:oMath>
                </a14:m>
                <a:endParaRPr lang="en-US" sz="1800" dirty="0">
                  <a:latin typeface="Franklin Gothic Medium" charset="0"/>
                  <a:ea typeface="Franklin Gothic Medium" charset="0"/>
                  <a:cs typeface="Franklin Gothic Medium" charset="0"/>
                </a:endParaRPr>
              </a:p>
              <a:p>
                <a:pPr marL="0" indent="0">
                  <a:buNone/>
                </a:pPr>
                <a:r>
                  <a:rPr lang="en-US" sz="10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...</a:t>
                </a:r>
              </a:p>
              <a:p>
                <a:pPr marL="0" indent="0">
                  <a:buNone/>
                </a:pP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1.17 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𝑏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ＭＳ Ｐゴシック" pitchFamily="-111" charset="-128"/>
                        <a:sym typeface="Symbol"/>
                      </a:rPr>
                      <m:t>𝑑</m:t>
                    </m:r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≠0</m:t>
                    </m:r>
                  </m:oMath>
                </a14:m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				Prop of Integer </a:t>
                </a:r>
                <a:r>
                  <a:rPr lang="en-US" sz="1800" dirty="0" err="1">
                    <a:latin typeface="Franklin Gothic Medium" charset="0"/>
                    <a:ea typeface="Franklin Gothic Medium" charset="0"/>
                    <a:cs typeface="Franklin Gothic Medium" charset="0"/>
                  </a:rPr>
                  <a:t>Mult</a:t>
                </a:r>
                <a:endParaRPr lang="en-US" sz="1800" dirty="0">
                  <a:latin typeface="Franklin Gothic Medium" charset="0"/>
                  <a:ea typeface="Franklin Gothic Medium" charset="0"/>
                  <a:cs typeface="Franklin Gothic Medium" charset="0"/>
                </a:endParaRPr>
              </a:p>
              <a:p>
                <a:pPr marL="0" indent="0">
                  <a:buFont typeface="Arial" charset="0"/>
                  <a:buNone/>
                </a:pPr>
                <a:r>
                  <a:rPr lang="en-US" sz="10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...</a:t>
                </a:r>
              </a:p>
              <a:p>
                <a:pPr marL="0" indent="0">
                  <a:buNone/>
                </a:pP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1.28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Integer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𝑎𝑐</m:t>
                        </m:r>
                      </m:e>
                    </m:d>
                  </m:oMath>
                </a14:m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			Prop of Integer </a:t>
                </a:r>
                <a:r>
                  <a:rPr lang="en-US" sz="1800" dirty="0" err="1">
                    <a:latin typeface="Franklin Gothic Medium" charset="0"/>
                    <a:ea typeface="Franklin Gothic Medium" charset="0"/>
                    <a:cs typeface="Franklin Gothic Medium" charset="0"/>
                  </a:rPr>
                  <a:t>Mult</a:t>
                </a:r>
                <a:endParaRPr lang="en-US" sz="1800" dirty="0">
                  <a:latin typeface="Franklin Gothic Medium" charset="0"/>
                  <a:ea typeface="Franklin Gothic Medium" charset="0"/>
                  <a:cs typeface="Franklin Gothic Medium" charset="0"/>
                </a:endParaRPr>
              </a:p>
              <a:p>
                <a:pPr marL="0" indent="0">
                  <a:buNone/>
                </a:pP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1.29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Integer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𝑏𝑑</m:t>
                        </m:r>
                      </m:e>
                    </m:d>
                  </m:oMath>
                </a14:m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			Prop of Integer </a:t>
                </a:r>
                <a:r>
                  <a:rPr lang="en-US" sz="1800" dirty="0" err="1">
                    <a:latin typeface="Franklin Gothic Medium" charset="0"/>
                    <a:ea typeface="Franklin Gothic Medium" charset="0"/>
                    <a:cs typeface="Franklin Gothic Medium" charset="0"/>
                  </a:rPr>
                  <a:t>Mult</a:t>
                </a:r>
                <a:endParaRPr lang="en-US" sz="1800" dirty="0">
                  <a:latin typeface="Franklin Gothic Medium" charset="0"/>
                  <a:ea typeface="Franklin Gothic Medium" charset="0"/>
                  <a:cs typeface="Franklin Gothic Medium" charset="0"/>
                </a:endParaRPr>
              </a:p>
              <a:p>
                <a:pPr marL="0" indent="0">
                  <a:buNone/>
                </a:pPr>
                <a:r>
                  <a:rPr lang="en-US" sz="10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...</a:t>
                </a:r>
              </a:p>
              <a:p>
                <a:pPr marL="0" indent="0">
                  <a:buFont typeface="Arial" charset="0"/>
                  <a:buNone/>
                </a:pP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1.34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Rational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𝑥</m:t>
                        </m:r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			Def of Rational: 1.32</a:t>
                </a:r>
              </a:p>
              <a:p>
                <a:pPr marL="0" indent="0">
                  <a:buFont typeface="Arial" charset="0"/>
                  <a:buNone/>
                </a:pPr>
                <a:endParaRPr lang="en-US" sz="1800" dirty="0">
                  <a:latin typeface="Franklin Gothic Medium" charset="0"/>
                  <a:ea typeface="Franklin Gothic Medium" charset="0"/>
                  <a:cs typeface="Franklin Gothic Medium" charset="0"/>
                </a:endParaRPr>
              </a:p>
              <a:p>
                <a:pPr marL="0" indent="0">
                  <a:buFont typeface="Arial" charset="0"/>
                  <a:buNone/>
                </a:pP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1.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Rational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𝑥</m:t>
                        </m:r>
                      </m:e>
                    </m:d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  <m:r>
                      <m:rPr>
                        <m:sty m:val="p"/>
                      </m:rPr>
                      <a:rPr lang="en-US" sz="180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Rational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𝑦</m:t>
                        </m:r>
                      </m:e>
                    </m:d>
                    <m:r>
                      <a:rPr lang="is-IS" sz="1800" b="0" i="1" smtClean="0">
                        <a:latin typeface="Cambria Math" charset="0"/>
                        <a:ea typeface="Cambria Math" charset="0"/>
                        <a:cs typeface="Cambria Math" charset="0"/>
                        <a:sym typeface="Symbol"/>
                      </a:rPr>
                      <m:t>→</m:t>
                    </m:r>
                    <m:r>
                      <m:rPr>
                        <m:sty m:val="p"/>
                      </m:rPr>
                      <a:rPr lang="en-US" sz="180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Rational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  <a:sym typeface="Symbol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  <a:ea typeface="Cambria Math" charset="0"/>
                            <a:cs typeface="Cambria Math" charset="0"/>
                            <a:sym typeface="Symbol"/>
                          </a:rPr>
                          <m:t>𝑥𝑦</m:t>
                        </m:r>
                      </m:e>
                    </m:d>
                  </m:oMath>
                </a14:m>
                <a:endParaRPr lang="en-US" sz="1800" b="0" dirty="0">
                  <a:latin typeface="Franklin Gothic Medium" charset="0"/>
                  <a:ea typeface="Cambria Math" charset="0"/>
                  <a:cs typeface="Cambria Math" charset="0"/>
                  <a:sym typeface="Symbol"/>
                </a:endParaRPr>
              </a:p>
              <a:p>
                <a:pPr marL="0" indent="0">
                  <a:buFont typeface="Arial" charset="0"/>
                  <a:buNone/>
                </a:pP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						       Direct Proof</a:t>
                </a:r>
              </a:p>
            </p:txBody>
          </p:sp>
        </mc:Choice>
        <mc:Fallback xmlns="">
          <p:sp>
            <p:nvSpPr>
              <p:cNvPr id="1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8986" y="2488019"/>
                <a:ext cx="5092995" cy="3997840"/>
              </a:xfrm>
              <a:prstGeom prst="rect">
                <a:avLst/>
              </a:prstGeom>
              <a:blipFill>
                <a:blip r:embed="rId3"/>
                <a:stretch>
                  <a:fillRect l="-744" t="-6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/>
          <p:cNvCxnSpPr/>
          <p:nvPr/>
        </p:nvCxnSpPr>
        <p:spPr>
          <a:xfrm>
            <a:off x="3753293" y="4125432"/>
            <a:ext cx="0" cy="510363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753293" y="4851990"/>
            <a:ext cx="0" cy="340243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753293" y="2558900"/>
            <a:ext cx="0" cy="340243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2EC604F-981C-3D42-AF4D-8A588620D2BE}"/>
              </a:ext>
            </a:extLst>
          </p:cNvPr>
          <p:cNvGrpSpPr/>
          <p:nvPr/>
        </p:nvGrpSpPr>
        <p:grpSpPr>
          <a:xfrm>
            <a:off x="937260" y="1028154"/>
            <a:ext cx="7447788" cy="699985"/>
            <a:chOff x="624840" y="3139691"/>
            <a:chExt cx="5318760" cy="699985"/>
          </a:xfrm>
          <a:solidFill>
            <a:schemeClr val="accent2">
              <a:lumMod val="20000"/>
              <a:lumOff val="80000"/>
            </a:schemeClr>
          </a:solidFill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ounded Rectangle 21">
                  <a:extLst>
                    <a:ext uri="{FF2B5EF4-FFF2-40B4-BE49-F238E27FC236}">
                      <a16:creationId xmlns:a16="http://schemas.microsoft.com/office/drawing/2014/main" id="{FE5639EA-844A-3F4E-A5F3-BCEEEBD74889}"/>
                    </a:ext>
                  </a:extLst>
                </p:cNvPr>
                <p:cNvSpPr/>
                <p:nvPr/>
              </p:nvSpPr>
              <p:spPr>
                <a:xfrm>
                  <a:off x="624840" y="3311187"/>
                  <a:ext cx="5318760" cy="528489"/>
                </a:xfrm>
                <a:prstGeom prst="round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lIns="9144" tIns="91440" rIns="9144" bIns="9144" numCol="1" rtlCol="0" anchor="t" anchorCtr="0"/>
                <a:lstStyle/>
                <a:p>
                  <a:r>
                    <a:rPr lang="en-US" sz="2000" dirty="0">
                      <a:ea typeface="ＭＳ Ｐゴシック" pitchFamily="-111" charset="-128"/>
                      <a:sym typeface="Symbol"/>
                    </a:rPr>
                    <a:t>Rational(x) :=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sym typeface="Symbol"/>
                        </a:rPr>
                        <m:t>𝑎</m:t>
                      </m:r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 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sym typeface="Symbol"/>
                        </a:rPr>
                        <m:t>𝑏</m:t>
                      </m:r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Integer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𝑎</m:t>
                          </m:r>
                        </m:e>
                      </m:d>
                      <m:r>
                        <a:rPr lang="en-US" sz="2000" i="1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∧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Integer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𝑏</m:t>
                          </m:r>
                        </m:e>
                      </m:d>
                      <m:r>
                        <a:rPr lang="en-US" sz="200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∧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charset="0"/>
                              <a:ea typeface="ＭＳ Ｐゴシック" pitchFamily="-111" charset="-128"/>
                              <a:sym typeface="Symbol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charset="0"/>
                              <a:ea typeface="ＭＳ Ｐゴシック" pitchFamily="-111" charset="-128"/>
                              <a:sym typeface="Symbol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𝑎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/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𝑏</m:t>
                          </m:r>
                        </m:e>
                      </m:d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∧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𝑏</m:t>
                          </m:r>
                          <m:r>
                            <a:rPr lang="en-US" sz="2000" b="0" i="1" smtClean="0">
                              <a:latin typeface="Cambria Math" charset="0"/>
                              <a:ea typeface="ＭＳ Ｐゴシック" pitchFamily="-111" charset="-128"/>
                              <a:sym typeface="Symbol"/>
                            </a:rPr>
                            <m:t>≠0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sym typeface="Symbol"/>
                        </a:rPr>
                        <m:t>)</m:t>
                      </m:r>
                    </m:oMath>
                  </a14:m>
                  <a:endParaRPr lang="en-US" sz="2000" b="0" dirty="0">
                    <a:ea typeface="ＭＳ Ｐゴシック" pitchFamily="-111" charset="-128"/>
                    <a:sym typeface="Symbol"/>
                  </a:endParaRPr>
                </a:p>
                <a:p>
                  <a:endParaRPr lang="en-US" sz="2000" dirty="0"/>
                </a:p>
              </p:txBody>
            </p:sp>
          </mc:Choice>
          <mc:Fallback xmlns="">
            <p:sp>
              <p:nvSpPr>
                <p:cNvPr id="22" name="Rounded Rectangle 21">
                  <a:extLst>
                    <a:ext uri="{FF2B5EF4-FFF2-40B4-BE49-F238E27FC236}">
                      <a16:creationId xmlns:a16="http://schemas.microsoft.com/office/drawing/2014/main" id="{FE5639EA-844A-3F4E-A5F3-BCEEEBD7488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" y="3311187"/>
                  <a:ext cx="5318760" cy="528489"/>
                </a:xfrm>
                <a:prstGeom prst="roundRect">
                  <a:avLst/>
                </a:prstGeom>
                <a:blipFill>
                  <a:blip r:embed="rId5"/>
                  <a:stretch>
                    <a:fillRect l="-1356" r="-169" b="-9091"/>
                  </a:stretch>
                </a:blipFill>
                <a:ln>
                  <a:solidFill>
                    <a:schemeClr val="tx1"/>
                  </a:solidFill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Round Same Side Corner Rectangle 22">
              <a:extLst>
                <a:ext uri="{FF2B5EF4-FFF2-40B4-BE49-F238E27FC236}">
                  <a16:creationId xmlns:a16="http://schemas.microsoft.com/office/drawing/2014/main" id="{4B29E0B3-A593-BB4F-A716-A718B40BD440}"/>
                </a:ext>
              </a:extLst>
            </p:cNvPr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Predicate Definitions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12367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Medium" pitchFamily="34" charset="0"/>
              </a:rPr>
              <a:t>A Prime Example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159400" y="1232493"/>
            <a:ext cx="5382620" cy="1868847"/>
            <a:chOff x="624840" y="3139691"/>
            <a:chExt cx="5318760" cy="1262214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9" name="Rounded Rectangle 8"/>
            <p:cNvSpPr/>
            <p:nvPr/>
          </p:nvSpPr>
          <p:spPr>
            <a:xfrm>
              <a:off x="624840" y="3311187"/>
              <a:ext cx="5318760" cy="1090718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1" rtlCol="0" anchor="t" anchorCtr="0"/>
            <a:lstStyle/>
            <a:p>
              <a:r>
                <a:rPr lang="en-US" sz="2400" dirty="0"/>
                <a:t>Even(x) </a:t>
              </a:r>
              <a:r>
                <a:rPr lang="en-US" sz="2400" dirty="0">
                  <a:solidFill>
                    <a:prstClr val="black"/>
                  </a:solidFill>
                  <a:ea typeface="ＭＳ Ｐゴシック" pitchFamily="-111" charset="-128"/>
                  <a:sym typeface="Symbol"/>
                </a:rPr>
                <a:t>:=</a:t>
              </a:r>
              <a:r>
                <a:rPr lang="en-US" sz="2400" dirty="0"/>
                <a:t> </a:t>
              </a:r>
              <a:r>
                <a:rPr lang="en-US" sz="2400" b="1" dirty="0">
                  <a:ea typeface="ＭＳ Ｐゴシック" pitchFamily="-111" charset="-128"/>
                  <a:sym typeface="Symbol"/>
                </a:rPr>
                <a:t></a:t>
              </a:r>
              <a:r>
                <a:rPr lang="en-US" sz="2400" dirty="0">
                  <a:ea typeface="ＭＳ Ｐゴシック" pitchFamily="-111" charset="-128"/>
                  <a:sym typeface="Symbol"/>
                </a:rPr>
                <a:t>y (x = 2</a:t>
              </a:r>
              <a:r>
                <a:rPr lang="en-US" sz="2400" dirty="0">
                  <a:latin typeface="Cambria Math" panose="02040503050406030204" pitchFamily="18" charset="0"/>
                  <a:ea typeface="Cambria Math" panose="02040503050406030204" pitchFamily="18" charset="0"/>
                  <a:sym typeface="Symbol"/>
                </a:rPr>
                <a:t>⋅</a:t>
              </a:r>
              <a:r>
                <a:rPr lang="en-US" sz="2400" dirty="0">
                  <a:ea typeface="ＭＳ Ｐゴシック" pitchFamily="-111" charset="-128"/>
                  <a:sym typeface="Symbol"/>
                </a:rPr>
                <a:t>y)</a:t>
              </a:r>
            </a:p>
            <a:p>
              <a:r>
                <a:rPr lang="en-US" sz="2400" dirty="0"/>
                <a:t>Odd(x) </a:t>
              </a:r>
              <a:r>
                <a:rPr lang="en-US" sz="2400" dirty="0">
                  <a:solidFill>
                    <a:prstClr val="black"/>
                  </a:solidFill>
                  <a:ea typeface="ＭＳ Ｐゴシック" pitchFamily="-111" charset="-128"/>
                  <a:sym typeface="Symbol"/>
                </a:rPr>
                <a:t>:=</a:t>
              </a:r>
              <a:r>
                <a:rPr lang="en-US" sz="2400" dirty="0"/>
                <a:t> </a:t>
              </a:r>
              <a:r>
                <a:rPr lang="en-US" sz="2400" b="1" dirty="0">
                  <a:ea typeface="ＭＳ Ｐゴシック" pitchFamily="-111" charset="-128"/>
                  <a:sym typeface="Symbol"/>
                </a:rPr>
                <a:t></a:t>
              </a:r>
              <a:r>
                <a:rPr lang="en-US" sz="2400" dirty="0">
                  <a:ea typeface="ＭＳ Ｐゴシック" pitchFamily="-111" charset="-128"/>
                  <a:sym typeface="Symbol"/>
                </a:rPr>
                <a:t>y (x = 2</a:t>
              </a:r>
              <a:r>
                <a:rPr lang="en-US" sz="2400" dirty="0">
                  <a:latin typeface="Cambria Math" panose="02040503050406030204" pitchFamily="18" charset="0"/>
                  <a:ea typeface="Cambria Math" panose="02040503050406030204" pitchFamily="18" charset="0"/>
                  <a:sym typeface="Symbol"/>
                </a:rPr>
                <a:t>⋅</a:t>
              </a:r>
              <a:r>
                <a:rPr lang="en-US" sz="2400" dirty="0">
                  <a:ea typeface="ＭＳ Ｐゴシック" pitchFamily="-111" charset="-128"/>
                  <a:sym typeface="Symbol"/>
                </a:rPr>
                <a:t>y + 1)</a:t>
              </a:r>
            </a:p>
            <a:p>
              <a:r>
                <a:rPr lang="en-US" sz="2400" dirty="0">
                  <a:ea typeface="ＭＳ Ｐゴシック" pitchFamily="-111" charset="-128"/>
                  <a:sym typeface="Symbol"/>
                </a:rPr>
                <a:t>Prime(x)</a:t>
              </a:r>
              <a:r>
                <a:rPr lang="en-US" sz="2400" dirty="0">
                  <a:solidFill>
                    <a:prstClr val="black"/>
                  </a:solidFill>
                  <a:ea typeface="ＭＳ Ｐゴシック" pitchFamily="-111" charset="-128"/>
                  <a:sym typeface="Symbol"/>
                </a:rPr>
                <a:t> := “x &gt; 1 and </a:t>
              </a:r>
              <a:r>
                <a:rPr lang="en-US" sz="2400" dirty="0" err="1">
                  <a:solidFill>
                    <a:prstClr val="black"/>
                  </a:solidFill>
                  <a:ea typeface="ＭＳ Ｐゴシック" pitchFamily="-111" charset="-128"/>
                  <a:sym typeface="Symbol"/>
                </a:rPr>
                <a:t>x≠a</a:t>
              </a:r>
              <a:r>
                <a:rPr lang="en-US" sz="2400" dirty="0" err="1">
                  <a:latin typeface="Cambria Math" panose="02040503050406030204" pitchFamily="18" charset="0"/>
                  <a:ea typeface="Cambria Math" panose="02040503050406030204" pitchFamily="18" charset="0"/>
                  <a:sym typeface="Symbol"/>
                </a:rPr>
                <a:t>⋅</a:t>
              </a:r>
              <a:r>
                <a:rPr lang="en-US" sz="2400" dirty="0" err="1">
                  <a:solidFill>
                    <a:prstClr val="black"/>
                  </a:solidFill>
                  <a:ea typeface="ＭＳ Ｐゴシック" pitchFamily="-111" charset="-128"/>
                  <a:sym typeface="Symbol"/>
                </a:rPr>
                <a:t>b</a:t>
              </a:r>
              <a:r>
                <a:rPr lang="en-US" sz="2400" dirty="0">
                  <a:solidFill>
                    <a:prstClr val="black"/>
                  </a:solidFill>
                  <a:ea typeface="ＭＳ Ｐゴシック" pitchFamily="-111" charset="-128"/>
                  <a:sym typeface="Symbol"/>
                </a:rPr>
                <a:t> for 				  	  	all integers a, b with 1&lt;a&lt;x”</a:t>
              </a:r>
              <a:endParaRPr lang="en-US" sz="2400" dirty="0"/>
            </a:p>
          </p:txBody>
        </p:sp>
        <p:sp>
          <p:nvSpPr>
            <p:cNvPr id="10" name="Round Same Side Corner Rectangle 9"/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Predicate Definitions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858160" y="1219673"/>
            <a:ext cx="2053146" cy="620188"/>
            <a:chOff x="624840" y="3139691"/>
            <a:chExt cx="5318760" cy="620188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12" name="Rounded Rectangle 11"/>
            <p:cNvSpPr/>
            <p:nvPr/>
          </p:nvSpPr>
          <p:spPr>
            <a:xfrm>
              <a:off x="624840" y="3311187"/>
              <a:ext cx="5318760" cy="448692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1" rtlCol="0" anchor="t" anchorCtr="0"/>
            <a:lstStyle/>
            <a:p>
              <a:pPr algn="ctr"/>
              <a:r>
                <a:rPr lang="en-US" sz="2000" dirty="0"/>
                <a:t>Integers</a:t>
              </a:r>
            </a:p>
          </p:txBody>
        </p:sp>
        <p:sp>
          <p:nvSpPr>
            <p:cNvPr id="13" name="Round Same Side Corner Rectangle 12"/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Domain of Discourse</a:t>
              </a: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884732" y="3986668"/>
            <a:ext cx="71144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dirty="0">
                <a:latin typeface="Franklin Gothic Medium"/>
                <a:cs typeface="Franklin Gothic Medium"/>
              </a:rPr>
              <a:t>1. </a:t>
            </a:r>
            <a:r>
              <a:rPr lang="en-US" sz="2400" dirty="0">
                <a:solidFill>
                  <a:srgbClr val="FF0000"/>
                </a:solidFill>
                <a:latin typeface="Cambria Math" panose="02040503050406030204" pitchFamily="18" charset="0"/>
                <a:sym typeface="Symbol" charset="0"/>
              </a:rPr>
              <a:t>		</a:t>
            </a:r>
            <a:r>
              <a:rPr lang="en-US" sz="2400" b="1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2 = 2</a:t>
            </a:r>
            <a:r>
              <a:rPr lang="en-US" sz="24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/>
              </a:rPr>
              <a:t>⋅</a:t>
            </a:r>
            <a:r>
              <a:rPr lang="en-US" sz="2400" b="1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1 </a:t>
            </a:r>
            <a:r>
              <a:rPr lang="en-US" sz="2400" dirty="0">
                <a:latin typeface="Franklin Gothic Medium"/>
                <a:cs typeface="Franklin Gothic Medium"/>
              </a:rPr>
              <a:t>						</a:t>
            </a:r>
            <a:r>
              <a:rPr lang="en-US" sz="2400" dirty="0">
                <a:latin typeface="Franklin Gothic Medium" panose="020B0603020102020204" pitchFamily="34" charset="0"/>
                <a:cs typeface="Franklin Gothic Medium"/>
              </a:rPr>
              <a:t>Algebra</a:t>
            </a:r>
          </a:p>
          <a:p>
            <a:pPr marL="457200" lvl="0" indent="-457200">
              <a:buAutoNum type="arabicPeriod" startAt="2"/>
            </a:pPr>
            <a:r>
              <a:rPr lang="en-US" sz="2400" dirty="0">
                <a:latin typeface="Franklin Gothic Medium"/>
                <a:cs typeface="Franklin Gothic Medium"/>
              </a:rPr>
              <a:t>	</a:t>
            </a:r>
            <a:r>
              <a:rPr lang="en-US" sz="2400" b="1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</a:t>
            </a:r>
            <a:r>
              <a:rPr lang="en-US" sz="2400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y (</a:t>
            </a:r>
            <a:r>
              <a:rPr lang="en-US" sz="2400" b="1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2 = 2</a:t>
            </a:r>
            <a:r>
              <a:rPr lang="en-US" sz="24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/>
              </a:rPr>
              <a:t>⋅</a:t>
            </a:r>
            <a:r>
              <a:rPr lang="en-US" sz="2400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y)</a:t>
            </a:r>
            <a:r>
              <a:rPr lang="en-US" sz="2400" b="1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Franklin Gothic Medium"/>
                <a:cs typeface="Franklin Gothic Medium"/>
              </a:rPr>
              <a:t>				</a:t>
            </a:r>
            <a:r>
              <a:rPr lang="en-US" sz="2400" dirty="0">
                <a:latin typeface="Franklin Gothic Medium"/>
                <a:cs typeface="Franklin Gothic Medium"/>
              </a:rPr>
              <a:t>Intro </a:t>
            </a:r>
            <a:r>
              <a:rPr lang="en-US" sz="2400" dirty="0">
                <a:solidFill>
                  <a:srgbClr val="003300"/>
                </a:solidFill>
                <a:latin typeface="Cambria Math" panose="02040503050406030204" pitchFamily="18" charset="0"/>
                <a:sym typeface="Symbol" charset="0"/>
              </a:rPr>
              <a:t></a:t>
            </a:r>
            <a:r>
              <a:rPr lang="en-US" sz="2400" dirty="0">
                <a:latin typeface="Franklin Gothic Medium" panose="020B0603020102020204" pitchFamily="34" charset="0"/>
                <a:sym typeface="Symbol" charset="0"/>
              </a:rPr>
              <a:t>: 1</a:t>
            </a:r>
          </a:p>
          <a:p>
            <a:pPr marL="457200" lvl="0" indent="-457200">
              <a:buAutoNum type="arabicPeriod" startAt="2"/>
            </a:pPr>
            <a:r>
              <a:rPr lang="en-US" sz="2400" dirty="0">
                <a:solidFill>
                  <a:prstClr val="black"/>
                </a:solidFill>
                <a:latin typeface="Franklin Gothic Medium"/>
                <a:cs typeface="Franklin Gothic Medium"/>
              </a:rPr>
              <a:t>	</a:t>
            </a:r>
            <a:r>
              <a:rPr lang="en-US" sz="2400" dirty="0">
                <a:solidFill>
                  <a:srgbClr val="C00000"/>
                </a:solidFill>
                <a:cs typeface="Franklin Gothic Medium"/>
              </a:rPr>
              <a:t>Even</a:t>
            </a:r>
            <a:r>
              <a:rPr lang="en-US" sz="2400" dirty="0">
                <a:solidFill>
                  <a:srgbClr val="C00000"/>
                </a:solidFill>
                <a:latin typeface="Franklin Gothic Medium"/>
                <a:cs typeface="Franklin Gothic Medium"/>
              </a:rPr>
              <a:t>(</a:t>
            </a:r>
            <a:r>
              <a:rPr lang="en-US" sz="2400" b="1" dirty="0">
                <a:solidFill>
                  <a:srgbClr val="C00000"/>
                </a:solidFill>
                <a:cs typeface="Franklin Gothic Medium"/>
              </a:rPr>
              <a:t>2</a:t>
            </a:r>
            <a:r>
              <a:rPr lang="en-US" sz="2400" dirty="0">
                <a:solidFill>
                  <a:srgbClr val="C00000"/>
                </a:solidFill>
                <a:latin typeface="Franklin Gothic Medium"/>
                <a:cs typeface="Franklin Gothic Medium"/>
              </a:rPr>
              <a:t>)</a:t>
            </a:r>
            <a:r>
              <a:rPr lang="en-US" sz="2400" dirty="0">
                <a:solidFill>
                  <a:prstClr val="black"/>
                </a:solidFill>
                <a:latin typeface="Franklin Gothic Medium"/>
                <a:cs typeface="Franklin Gothic Medium"/>
              </a:rPr>
              <a:t>					Def of </a:t>
            </a:r>
            <a:r>
              <a:rPr lang="en-US" sz="2400" dirty="0">
                <a:solidFill>
                  <a:prstClr val="black"/>
                </a:solidFill>
                <a:cs typeface="Franklin Gothic Medium"/>
              </a:rPr>
              <a:t>Even</a:t>
            </a:r>
            <a:r>
              <a:rPr lang="en-US" sz="2400" dirty="0">
                <a:solidFill>
                  <a:prstClr val="black"/>
                </a:solidFill>
                <a:latin typeface="Franklin Gothic Medium"/>
                <a:cs typeface="Franklin Gothic Medium"/>
              </a:rPr>
              <a:t>: 3</a:t>
            </a:r>
          </a:p>
          <a:p>
            <a:pPr marL="457200" lvl="0" indent="-457200">
              <a:buAutoNum type="arabicPeriod" startAt="2"/>
            </a:pPr>
            <a:r>
              <a:rPr lang="en-US" sz="2400" b="1" dirty="0">
                <a:solidFill>
                  <a:prstClr val="black"/>
                </a:solidFill>
                <a:latin typeface="Franklin Gothic Medium" panose="020B0603020102020204" pitchFamily="34" charset="0"/>
                <a:ea typeface="ＭＳ Ｐゴシック" pitchFamily="-111" charset="-128"/>
                <a:sym typeface="Symbol"/>
              </a:rPr>
              <a:t> 	</a:t>
            </a:r>
            <a:r>
              <a:rPr lang="en-US" sz="2400" dirty="0">
                <a:solidFill>
                  <a:srgbClr val="C00000"/>
                </a:solidFill>
                <a:cs typeface="Franklin Gothic Medium"/>
              </a:rPr>
              <a:t>Prime</a:t>
            </a:r>
            <a:r>
              <a:rPr lang="en-US" sz="2400" dirty="0">
                <a:solidFill>
                  <a:srgbClr val="C00000"/>
                </a:solidFill>
                <a:latin typeface="Franklin Gothic Medium"/>
                <a:cs typeface="Franklin Gothic Medium"/>
              </a:rPr>
              <a:t>(</a:t>
            </a:r>
            <a:r>
              <a:rPr lang="en-US" sz="2400" b="1" dirty="0">
                <a:solidFill>
                  <a:srgbClr val="C00000"/>
                </a:solidFill>
                <a:cs typeface="Franklin Gothic Medium"/>
              </a:rPr>
              <a:t>2</a:t>
            </a:r>
            <a:r>
              <a:rPr lang="en-US" sz="2400" dirty="0">
                <a:solidFill>
                  <a:srgbClr val="C00000"/>
                </a:solidFill>
                <a:latin typeface="Franklin Gothic Medium"/>
                <a:cs typeface="Franklin Gothic Medium"/>
              </a:rPr>
              <a:t>)					</a:t>
            </a:r>
            <a:r>
              <a:rPr lang="en-US" sz="2400" dirty="0">
                <a:latin typeface="Franklin Gothic Medium"/>
                <a:cs typeface="Franklin Gothic Medium"/>
              </a:rPr>
              <a:t>Property of integers</a:t>
            </a:r>
            <a:endParaRPr lang="en-US" sz="2400" dirty="0">
              <a:solidFill>
                <a:prstClr val="black"/>
              </a:solidFill>
              <a:latin typeface="Franklin Gothic Medium"/>
              <a:cs typeface="Franklin Gothic Medium"/>
            </a:endParaRPr>
          </a:p>
          <a:p>
            <a:pPr marL="457200" lvl="0" indent="-457200">
              <a:buAutoNum type="arabicPeriod" startAt="2"/>
            </a:pPr>
            <a:r>
              <a:rPr lang="en-US" sz="2400" dirty="0">
                <a:solidFill>
                  <a:prstClr val="black"/>
                </a:solidFill>
                <a:latin typeface="Franklin Gothic Medium"/>
                <a:cs typeface="Franklin Gothic Medium"/>
              </a:rPr>
              <a:t> 	</a:t>
            </a:r>
            <a:r>
              <a:rPr lang="en-US" sz="2400" dirty="0">
                <a:solidFill>
                  <a:srgbClr val="C00000"/>
                </a:solidFill>
              </a:rPr>
              <a:t>Even(</a:t>
            </a:r>
            <a:r>
              <a:rPr lang="en-US" sz="2400" b="1" dirty="0">
                <a:solidFill>
                  <a:srgbClr val="C00000"/>
                </a:solidFill>
                <a:cs typeface="Franklin Gothic Medium"/>
              </a:rPr>
              <a:t>2</a:t>
            </a:r>
            <a:r>
              <a:rPr lang="en-US" sz="2400" dirty="0">
                <a:solidFill>
                  <a:srgbClr val="C00000"/>
                </a:solidFill>
              </a:rPr>
              <a:t>) </a:t>
            </a:r>
            <a:r>
              <a:rPr lang="en-US" sz="2400" dirty="0">
                <a:solidFill>
                  <a:srgbClr val="C00000"/>
                </a:solidFill>
                <a:sym typeface="Symbol"/>
              </a:rPr>
              <a:t> </a:t>
            </a:r>
            <a:r>
              <a:rPr lang="en-US" sz="2400" dirty="0">
                <a:solidFill>
                  <a:srgbClr val="C00000"/>
                </a:solidFill>
              </a:rPr>
              <a:t>Prime(</a:t>
            </a:r>
            <a:r>
              <a:rPr lang="en-US" sz="2400" b="1" dirty="0">
                <a:solidFill>
                  <a:srgbClr val="C00000"/>
                </a:solidFill>
                <a:cs typeface="Franklin Gothic Medium"/>
              </a:rPr>
              <a:t>2</a:t>
            </a:r>
            <a:r>
              <a:rPr lang="en-US" sz="2400" dirty="0">
                <a:solidFill>
                  <a:srgbClr val="C00000"/>
                </a:solidFill>
              </a:rPr>
              <a:t>)</a:t>
            </a:r>
            <a:r>
              <a:rPr lang="en-US" sz="2400" dirty="0">
                <a:solidFill>
                  <a:srgbClr val="C00000"/>
                </a:solidFill>
                <a:latin typeface="Franklin Gothic Medium"/>
                <a:cs typeface="Franklin Gothic Medium"/>
              </a:rPr>
              <a:t> 		</a:t>
            </a:r>
            <a:r>
              <a:rPr lang="en-US" sz="2400" dirty="0">
                <a:latin typeface="Franklin Gothic Medium"/>
                <a:cs typeface="Franklin Gothic Medium"/>
              </a:rPr>
              <a:t>Intro </a:t>
            </a:r>
            <a:r>
              <a:rPr lang="en-US" sz="2400" dirty="0">
                <a:sym typeface="Symbol"/>
              </a:rPr>
              <a:t></a:t>
            </a:r>
            <a:r>
              <a:rPr lang="en-US" sz="2400" dirty="0">
                <a:latin typeface="Franklin Gothic Medium" panose="020B0603020102020204" pitchFamily="34" charset="0"/>
                <a:sym typeface="Symbol"/>
              </a:rPr>
              <a:t>: 2, 4</a:t>
            </a:r>
            <a:endParaRPr lang="en-US" sz="2400" dirty="0">
              <a:latin typeface="Franklin Gothic Medium" panose="020B0603020102020204" pitchFamily="34" charset="0"/>
              <a:cs typeface="Franklin Gothic Medium"/>
            </a:endParaRPr>
          </a:p>
          <a:p>
            <a:pPr lvl="0"/>
            <a:r>
              <a:rPr lang="en-US" sz="2400" dirty="0">
                <a:latin typeface="Franklin Gothic Medium"/>
                <a:cs typeface="Franklin Gothic Medium"/>
              </a:rPr>
              <a:t>6.</a:t>
            </a:r>
            <a:r>
              <a:rPr lang="en-US" sz="2400" dirty="0">
                <a:solidFill>
                  <a:srgbClr val="FF0000"/>
                </a:solidFill>
                <a:latin typeface="Cambria Math" panose="02040503050406030204" pitchFamily="18" charset="0"/>
                <a:sym typeface="Symbol" charset="0"/>
              </a:rPr>
              <a:t>		</a:t>
            </a:r>
            <a:r>
              <a:rPr lang="en-US" sz="2400" b="1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</a:t>
            </a:r>
            <a:r>
              <a:rPr lang="en-US" sz="2400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x (</a:t>
            </a:r>
            <a:r>
              <a:rPr lang="en-US" sz="2400" dirty="0">
                <a:solidFill>
                  <a:srgbClr val="C00000"/>
                </a:solidFill>
              </a:rPr>
              <a:t>Even(x) </a:t>
            </a:r>
            <a:r>
              <a:rPr lang="en-US" sz="2400" dirty="0">
                <a:solidFill>
                  <a:srgbClr val="C00000"/>
                </a:solidFill>
                <a:sym typeface="Symbol"/>
              </a:rPr>
              <a:t> </a:t>
            </a:r>
            <a:r>
              <a:rPr lang="en-US" sz="2400" dirty="0">
                <a:solidFill>
                  <a:srgbClr val="C00000"/>
                </a:solidFill>
              </a:rPr>
              <a:t>Prime(x))</a:t>
            </a:r>
            <a:r>
              <a:rPr lang="en-US" sz="2400" dirty="0">
                <a:solidFill>
                  <a:srgbClr val="C00000"/>
                </a:solidFill>
                <a:latin typeface="Franklin Gothic Medium"/>
                <a:cs typeface="Franklin Gothic Medium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Calibri" charset="0"/>
                <a:sym typeface="Symbol" charset="0"/>
              </a:rPr>
              <a:t>	</a:t>
            </a:r>
            <a:r>
              <a:rPr lang="en-US" sz="2400" dirty="0">
                <a:solidFill>
                  <a:prstClr val="black"/>
                </a:solidFill>
                <a:latin typeface="Franklin Gothic Medium"/>
                <a:cs typeface="Franklin Gothic Medium"/>
              </a:rPr>
              <a:t>Intro</a:t>
            </a:r>
            <a:r>
              <a:rPr lang="en-US" sz="2400" dirty="0">
                <a:solidFill>
                  <a:srgbClr val="003300"/>
                </a:solidFill>
                <a:latin typeface="Franklin Gothic Medium" panose="020B0603020102020204" pitchFamily="34" charset="0"/>
                <a:sym typeface="Symbol" charset="0"/>
              </a:rPr>
              <a:t> </a:t>
            </a:r>
            <a:r>
              <a:rPr lang="en-US" sz="2400" dirty="0">
                <a:solidFill>
                  <a:srgbClr val="003300"/>
                </a:solidFill>
                <a:latin typeface="Cambria Math" panose="02040503050406030204" pitchFamily="18" charset="0"/>
                <a:sym typeface="Symbol" charset="0"/>
              </a:rPr>
              <a:t></a:t>
            </a:r>
            <a:r>
              <a:rPr lang="en-US" sz="2400" dirty="0">
                <a:solidFill>
                  <a:srgbClr val="003300"/>
                </a:solidFill>
                <a:latin typeface="Franklin Gothic Medium" panose="020B0603020102020204" pitchFamily="34" charset="0"/>
                <a:sym typeface="Symbol" charset="0"/>
              </a:rPr>
              <a:t>: 5</a:t>
            </a:r>
            <a:endParaRPr lang="en-US" sz="2400" b="1" dirty="0">
              <a:solidFill>
                <a:srgbClr val="FF0000"/>
              </a:solidFill>
              <a:latin typeface="Calibri" charset="0"/>
              <a:sym typeface="Symbol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58160" y="3157323"/>
            <a:ext cx="54103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Prove  “There is an even prime number”</a:t>
            </a:r>
            <a:endParaRPr lang="en-US" sz="2400" dirty="0">
              <a:solidFill>
                <a:srgbClr val="C00000"/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25767" y="3525003"/>
            <a:ext cx="5735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	Formally: prove  </a:t>
            </a:r>
            <a:r>
              <a:rPr lang="en-US" sz="2400" b="1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</a:t>
            </a:r>
            <a:r>
              <a:rPr lang="en-US" sz="2400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x (</a:t>
            </a:r>
            <a:r>
              <a:rPr lang="en-US" sz="2400" dirty="0">
                <a:solidFill>
                  <a:srgbClr val="C00000"/>
                </a:solidFill>
              </a:rPr>
              <a:t>Even(x) </a:t>
            </a:r>
            <a:r>
              <a:rPr lang="en-US" sz="2400" dirty="0">
                <a:solidFill>
                  <a:srgbClr val="C00000"/>
                </a:solidFill>
                <a:sym typeface="Symbol"/>
              </a:rPr>
              <a:t> </a:t>
            </a:r>
            <a:r>
              <a:rPr lang="en-US" sz="2400" dirty="0">
                <a:solidFill>
                  <a:srgbClr val="C00000"/>
                </a:solidFill>
              </a:rPr>
              <a:t>Prime(x))</a:t>
            </a:r>
            <a:r>
              <a:rPr lang="en-US" sz="2400" dirty="0">
                <a:solidFill>
                  <a:srgbClr val="C00000"/>
                </a:solidFill>
                <a:latin typeface="Franklin Gothic Medium"/>
                <a:cs typeface="Franklin Gothic Medium"/>
              </a:rPr>
              <a:t>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33804" y="6418103"/>
            <a:ext cx="8910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Franklin Gothic Medium"/>
                <a:cs typeface="Franklin Gothic Medium"/>
              </a:rPr>
              <a:t>* Later we will further break down “</a:t>
            </a:r>
            <a:r>
              <a:rPr lang="en-US" dirty="0">
                <a:solidFill>
                  <a:srgbClr val="7030A0"/>
                </a:solidFill>
                <a:cs typeface="Franklin Gothic Medium"/>
              </a:rPr>
              <a:t>Prime</a:t>
            </a:r>
            <a:r>
              <a:rPr lang="en-US" dirty="0">
                <a:solidFill>
                  <a:srgbClr val="7030A0"/>
                </a:solidFill>
                <a:latin typeface="Franklin Gothic Medium"/>
                <a:cs typeface="Franklin Gothic Medium"/>
              </a:rPr>
              <a:t>” using quantifiers to prove statements like this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879662" y="5134853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5923"/>
                </a:solidFill>
                <a:latin typeface="Franklin Gothic Medium"/>
                <a:cs typeface="Franklin Gothic Medium"/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407933791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Franklin Gothic Medium" pitchFamily="34" charset="0"/>
              </a:rPr>
              <a:t>Rationality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585" y="1728139"/>
            <a:ext cx="8273336" cy="4830763"/>
          </a:xfrm>
        </p:spPr>
        <p:txBody>
          <a:bodyPr/>
          <a:lstStyle/>
          <a:p>
            <a:pPr marL="0" lvl="1" indent="0">
              <a:buNone/>
            </a:pPr>
            <a:r>
              <a:rPr lang="en-US" dirty="0">
                <a:solidFill>
                  <a:srgbClr val="7030A0"/>
                </a:solidFill>
                <a:latin typeface="Franklin Gothic Medium" panose="020B0603020102020204" pitchFamily="34" charset="0"/>
                <a:sym typeface="Symbol" charset="0"/>
              </a:rPr>
              <a:t>Prove: </a:t>
            </a:r>
            <a:r>
              <a:rPr lang="ja-JP" altLang="en-US">
                <a:solidFill>
                  <a:srgbClr val="7030A0"/>
                </a:solidFill>
                <a:latin typeface="Franklin Gothic Medium" panose="020B0603020102020204" pitchFamily="34" charset="0"/>
                <a:sym typeface="Symbol" charset="0"/>
              </a:rPr>
              <a:t>“</a:t>
            </a:r>
            <a:r>
              <a:rPr lang="en-US" dirty="0">
                <a:solidFill>
                  <a:srgbClr val="7030A0"/>
                </a:solidFill>
                <a:latin typeface="Franklin Gothic Medium" panose="020B0603020102020204" pitchFamily="34" charset="0"/>
                <a:sym typeface="Symbol" charset="0"/>
              </a:rPr>
              <a:t>If x and y are rational, then </a:t>
            </a:r>
            <a:r>
              <a:rPr lang="en-US" dirty="0" err="1">
                <a:solidFill>
                  <a:srgbClr val="7030A0"/>
                </a:solidFill>
                <a:latin typeface="Franklin Gothic Medium" panose="020B0603020102020204" pitchFamily="34" charset="0"/>
                <a:sym typeface="Symbol" charset="0"/>
              </a:rPr>
              <a:t>xy</a:t>
            </a:r>
            <a:r>
              <a:rPr lang="en-US" dirty="0">
                <a:solidFill>
                  <a:srgbClr val="7030A0"/>
                </a:solidFill>
                <a:latin typeface="Franklin Gothic Medium" panose="020B0603020102020204" pitchFamily="34" charset="0"/>
                <a:sym typeface="Symbol" charset="0"/>
              </a:rPr>
              <a:t> is rational.</a:t>
            </a:r>
            <a:r>
              <a:rPr lang="ja-JP" altLang="en-US">
                <a:solidFill>
                  <a:srgbClr val="7030A0"/>
                </a:solidFill>
                <a:latin typeface="Franklin Gothic Medium" panose="020B0603020102020204" pitchFamily="34" charset="0"/>
                <a:sym typeface="Symbol" charset="0"/>
              </a:rPr>
              <a:t>”</a:t>
            </a:r>
            <a:endParaRPr lang="en-US" dirty="0">
              <a:solidFill>
                <a:srgbClr val="7030A0"/>
              </a:solidFill>
              <a:latin typeface="Franklin Gothic Medium" panose="020B0603020102020204" pitchFamily="34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r>
              <a:rPr lang="en-US" sz="1000" dirty="0">
                <a:latin typeface="Franklin Gothic Medium" pitchFamily="34" charset="0"/>
                <a:sym typeface="Symbol" charset="0"/>
              </a:rPr>
              <a:t> </a:t>
            </a:r>
            <a:endParaRPr lang="en-US" sz="1000" dirty="0">
              <a:latin typeface="Calibri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r>
              <a:rPr lang="en-US" sz="2800" b="1" dirty="0">
                <a:latin typeface="Calibri"/>
                <a:cs typeface="Calibri"/>
                <a:sym typeface="Symbol" charset="0"/>
              </a:rPr>
              <a:t>Proof:</a:t>
            </a:r>
            <a:r>
              <a:rPr lang="en-US" sz="2800" dirty="0">
                <a:latin typeface="Calibri"/>
                <a:cs typeface="Calibri"/>
                <a:sym typeface="Symbol" charset="0"/>
              </a:rPr>
              <a:t> Suppose x and y are rational.</a:t>
            </a:r>
          </a:p>
          <a:p>
            <a:pPr marL="0" indent="0">
              <a:buFont typeface="Arial" charset="0"/>
              <a:buNone/>
            </a:pPr>
            <a:r>
              <a:rPr lang="en-US" sz="2800" dirty="0">
                <a:latin typeface="Calibri"/>
                <a:cs typeface="Calibri"/>
                <a:sym typeface="Symbol" charset="0"/>
              </a:rPr>
              <a:t>Then, x = a/b for some integers a, b, where </a:t>
            </a:r>
            <a:r>
              <a:rPr lang="en-US" sz="2800" dirty="0">
                <a:latin typeface="Calibri"/>
                <a:ea typeface="ＭＳ Ｐゴシック" pitchFamily="-111" charset="-128"/>
                <a:cs typeface="Calibri"/>
                <a:sym typeface="Symbol"/>
              </a:rPr>
              <a:t>b0, and y = c/d for some integers </a:t>
            </a:r>
            <a:r>
              <a:rPr lang="en-US" sz="2800" dirty="0" err="1">
                <a:latin typeface="Calibri"/>
                <a:ea typeface="ＭＳ Ｐゴシック" pitchFamily="-111" charset="-128"/>
                <a:cs typeface="Calibri"/>
                <a:sym typeface="Symbol"/>
              </a:rPr>
              <a:t>c,d</a:t>
            </a:r>
            <a:r>
              <a:rPr lang="en-US" sz="2800" dirty="0">
                <a:latin typeface="Calibri"/>
                <a:ea typeface="ＭＳ Ｐゴシック" pitchFamily="-111" charset="-128"/>
                <a:cs typeface="Calibri"/>
                <a:sym typeface="Symbol"/>
              </a:rPr>
              <a:t>, where d0. </a:t>
            </a:r>
          </a:p>
          <a:p>
            <a:pPr marL="0" indent="0">
              <a:buFont typeface="Arial" charset="0"/>
              <a:buNone/>
            </a:pPr>
            <a:r>
              <a:rPr lang="en-US" sz="2800" dirty="0">
                <a:latin typeface="Calibri"/>
                <a:ea typeface="ＭＳ Ｐゴシック" pitchFamily="-111" charset="-128"/>
                <a:cs typeface="Calibri"/>
                <a:sym typeface="Symbol"/>
              </a:rPr>
              <a:t>Multiplying, we get that </a:t>
            </a:r>
            <a:r>
              <a:rPr lang="en-US" sz="2800" dirty="0" err="1">
                <a:latin typeface="Calibri"/>
                <a:ea typeface="ＭＳ Ｐゴシック" pitchFamily="-111" charset="-128"/>
                <a:cs typeface="Calibri"/>
                <a:sym typeface="Symbol"/>
              </a:rPr>
              <a:t>xy</a:t>
            </a:r>
            <a:r>
              <a:rPr lang="en-US" sz="2800" dirty="0">
                <a:latin typeface="Calibri"/>
                <a:ea typeface="ＭＳ Ｐゴシック" pitchFamily="-111" charset="-128"/>
                <a:cs typeface="Calibri"/>
                <a:sym typeface="Symbol"/>
              </a:rPr>
              <a:t> = (ac)/(</a:t>
            </a:r>
            <a:r>
              <a:rPr lang="en-US" sz="2800" dirty="0" err="1">
                <a:latin typeface="Calibri"/>
                <a:ea typeface="ＭＳ Ｐゴシック" pitchFamily="-111" charset="-128"/>
                <a:cs typeface="Calibri"/>
                <a:sym typeface="Symbol"/>
              </a:rPr>
              <a:t>bd</a:t>
            </a:r>
            <a:r>
              <a:rPr lang="en-US" sz="2800" dirty="0">
                <a:latin typeface="Calibri"/>
                <a:ea typeface="ＭＳ Ｐゴシック" pitchFamily="-111" charset="-128"/>
                <a:cs typeface="Calibri"/>
                <a:sym typeface="Symbol"/>
              </a:rPr>
              <a:t>). Since b and d are both non-zero, so is bd. Furthermore, ac and </a:t>
            </a:r>
            <a:r>
              <a:rPr lang="en-US" sz="2800" dirty="0" err="1">
                <a:latin typeface="Calibri"/>
                <a:ea typeface="ＭＳ Ｐゴシック" pitchFamily="-111" charset="-128"/>
                <a:cs typeface="Calibri"/>
                <a:sym typeface="Symbol"/>
              </a:rPr>
              <a:t>bd</a:t>
            </a:r>
            <a:r>
              <a:rPr lang="en-US" sz="2800" dirty="0">
                <a:latin typeface="Calibri"/>
                <a:ea typeface="ＭＳ Ｐゴシック" pitchFamily="-111" charset="-128"/>
                <a:cs typeface="Calibri"/>
                <a:sym typeface="Symbol"/>
              </a:rPr>
              <a:t> are integers. By definition, then, </a:t>
            </a:r>
            <a:r>
              <a:rPr lang="en-US" sz="2800" dirty="0" err="1">
                <a:latin typeface="Calibri"/>
                <a:ea typeface="ＭＳ Ｐゴシック" pitchFamily="-111" charset="-128"/>
                <a:cs typeface="Calibri"/>
                <a:sym typeface="Symbol"/>
              </a:rPr>
              <a:t>xy</a:t>
            </a:r>
            <a:r>
              <a:rPr lang="en-US" sz="2800" dirty="0">
                <a:latin typeface="Calibri"/>
                <a:ea typeface="ＭＳ Ｐゴシック" pitchFamily="-111" charset="-128"/>
                <a:cs typeface="Calibri"/>
                <a:sym typeface="Symbol"/>
              </a:rPr>
              <a:t> is rational.</a:t>
            </a:r>
            <a:endParaRPr lang="en-US" sz="2800" dirty="0">
              <a:latin typeface="Calibri"/>
              <a:cs typeface="Calibri"/>
              <a:sym typeface="Symbol" charset="0"/>
            </a:endParaRPr>
          </a:p>
          <a:p>
            <a:pPr marL="0" indent="0">
              <a:buFont typeface="Arial" charset="0"/>
              <a:buNone/>
            </a:pPr>
            <a:endParaRPr lang="en-US" dirty="0">
              <a:latin typeface="Calibri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633654" y="203635"/>
            <a:ext cx="2053146" cy="620188"/>
            <a:chOff x="624840" y="3139691"/>
            <a:chExt cx="5318760" cy="620188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0" name="Rounded Rectangle 9"/>
            <p:cNvSpPr/>
            <p:nvPr/>
          </p:nvSpPr>
          <p:spPr>
            <a:xfrm>
              <a:off x="624840" y="3311187"/>
              <a:ext cx="5318760" cy="448692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1" rtlCol="0" anchor="t" anchorCtr="0"/>
            <a:lstStyle/>
            <a:p>
              <a:pPr algn="ctr"/>
              <a:r>
                <a:rPr lang="en-US" sz="2000" dirty="0"/>
                <a:t>Real Numbers</a:t>
              </a:r>
            </a:p>
          </p:txBody>
        </p:sp>
        <p:sp>
          <p:nvSpPr>
            <p:cNvPr id="11" name="Round Same Side Corner Rectangle 10"/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Domain of Discourse</a:t>
              </a:r>
            </a:p>
          </p:txBody>
        </p:sp>
      </p:grpSp>
      <p:sp>
        <p:nvSpPr>
          <p:cNvPr id="15" name="Rectangle 14"/>
          <p:cNvSpPr>
            <a:spLocks noChangeAspect="1"/>
          </p:cNvSpPr>
          <p:nvPr/>
        </p:nvSpPr>
        <p:spPr>
          <a:xfrm>
            <a:off x="6850824" y="4899023"/>
            <a:ext cx="182880" cy="1828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60F7FB-D6CA-3549-8431-118AB22E06FE}"/>
              </a:ext>
            </a:extLst>
          </p:cNvPr>
          <p:cNvSpPr txBox="1"/>
          <p:nvPr/>
        </p:nvSpPr>
        <p:spPr>
          <a:xfrm>
            <a:off x="2314370" y="6328069"/>
            <a:ext cx="48117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alibri" charset="0"/>
              </a:rPr>
              <a:t>vs more than 35 lines of formal proof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F8BC017-B069-904D-B1AD-E76EF1515926}"/>
              </a:ext>
            </a:extLst>
          </p:cNvPr>
          <p:cNvGrpSpPr/>
          <p:nvPr/>
        </p:nvGrpSpPr>
        <p:grpSpPr>
          <a:xfrm>
            <a:off x="937260" y="1028154"/>
            <a:ext cx="7447788" cy="699985"/>
            <a:chOff x="624840" y="3139691"/>
            <a:chExt cx="5318760" cy="699985"/>
          </a:xfrm>
          <a:solidFill>
            <a:schemeClr val="accent2">
              <a:lumMod val="20000"/>
              <a:lumOff val="80000"/>
            </a:schemeClr>
          </a:solidFill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ounded Rectangle 12">
                  <a:extLst>
                    <a:ext uri="{FF2B5EF4-FFF2-40B4-BE49-F238E27FC236}">
                      <a16:creationId xmlns:a16="http://schemas.microsoft.com/office/drawing/2014/main" id="{740C432F-BEC6-5F43-A89E-56FF9EE13924}"/>
                    </a:ext>
                  </a:extLst>
                </p:cNvPr>
                <p:cNvSpPr/>
                <p:nvPr/>
              </p:nvSpPr>
              <p:spPr>
                <a:xfrm>
                  <a:off x="624840" y="3311187"/>
                  <a:ext cx="5318760" cy="528489"/>
                </a:xfrm>
                <a:prstGeom prst="round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lIns="9144" tIns="91440" rIns="9144" bIns="9144" numCol="1" rtlCol="0" anchor="t" anchorCtr="0"/>
                <a:lstStyle/>
                <a:p>
                  <a:r>
                    <a:rPr lang="en-US" sz="2000" dirty="0">
                      <a:ea typeface="ＭＳ Ｐゴシック" pitchFamily="-111" charset="-128"/>
                      <a:sym typeface="Symbol"/>
                    </a:rPr>
                    <a:t>Rational(x) :=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sym typeface="Symbol"/>
                        </a:rPr>
                        <m:t>𝑎</m:t>
                      </m:r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 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sym typeface="Symbol"/>
                        </a:rPr>
                        <m:t>𝑏</m:t>
                      </m:r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Integer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𝑎</m:t>
                          </m:r>
                        </m:e>
                      </m:d>
                      <m:r>
                        <a:rPr lang="en-US" sz="2000" i="1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∧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Integer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𝑏</m:t>
                          </m:r>
                        </m:e>
                      </m:d>
                      <m:r>
                        <a:rPr lang="en-US" sz="200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∧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charset="0"/>
                              <a:ea typeface="ＭＳ Ｐゴシック" pitchFamily="-111" charset="-128"/>
                              <a:sym typeface="Symbol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charset="0"/>
                              <a:ea typeface="ＭＳ Ｐゴシック" pitchFamily="-111" charset="-128"/>
                              <a:sym typeface="Symbol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𝑎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/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𝑏</m:t>
                          </m:r>
                        </m:e>
                      </m:d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∧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𝑏</m:t>
                          </m:r>
                          <m:r>
                            <a:rPr lang="en-US" sz="2000" b="0" i="1" smtClean="0">
                              <a:latin typeface="Cambria Math" charset="0"/>
                              <a:ea typeface="ＭＳ Ｐゴシック" pitchFamily="-111" charset="-128"/>
                              <a:sym typeface="Symbol"/>
                            </a:rPr>
                            <m:t>≠0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sym typeface="Symbol"/>
                        </a:rPr>
                        <m:t>)</m:t>
                      </m:r>
                    </m:oMath>
                  </a14:m>
                  <a:endParaRPr lang="en-US" sz="2000" b="0" dirty="0">
                    <a:ea typeface="ＭＳ Ｐゴシック" pitchFamily="-111" charset="-128"/>
                    <a:sym typeface="Symbol"/>
                  </a:endParaRPr>
                </a:p>
                <a:p>
                  <a:endParaRPr lang="en-US" sz="2000" dirty="0"/>
                </a:p>
              </p:txBody>
            </p:sp>
          </mc:Choice>
          <mc:Fallback xmlns="">
            <p:sp>
              <p:nvSpPr>
                <p:cNvPr id="13" name="Rounded Rectangle 12">
                  <a:extLst>
                    <a:ext uri="{FF2B5EF4-FFF2-40B4-BE49-F238E27FC236}">
                      <a16:creationId xmlns:a16="http://schemas.microsoft.com/office/drawing/2014/main" id="{740C432F-BEC6-5F43-A89E-56FF9EE1392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" y="3311187"/>
                  <a:ext cx="5318760" cy="528489"/>
                </a:xfrm>
                <a:prstGeom prst="roundRect">
                  <a:avLst/>
                </a:prstGeom>
                <a:blipFill>
                  <a:blip r:embed="rId3"/>
                  <a:stretch>
                    <a:fillRect l="-1356" r="-169" b="-9091"/>
                  </a:stretch>
                </a:blipFill>
                <a:ln>
                  <a:solidFill>
                    <a:schemeClr val="tx1"/>
                  </a:solidFill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Round Same Side Corner Rectangle 13">
              <a:extLst>
                <a:ext uri="{FF2B5EF4-FFF2-40B4-BE49-F238E27FC236}">
                  <a16:creationId xmlns:a16="http://schemas.microsoft.com/office/drawing/2014/main" id="{C1BBFFC7-FC4A-8B43-9250-AD7682B280EA}"/>
                </a:ext>
              </a:extLst>
            </p:cNvPr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Predicate Definitions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385045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Medium" pitchFamily="34" charset="0"/>
              </a:rPr>
              <a:t>English Proofs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99004"/>
                <a:ext cx="8420986" cy="5140800"/>
              </a:xfrm>
            </p:spPr>
            <p:txBody>
              <a:bodyPr>
                <a:normAutofit/>
              </a:bodyPr>
              <a:lstStyle/>
              <a:p>
                <a:pPr>
                  <a:defRPr/>
                </a:pPr>
                <a:r>
                  <a:rPr lang="en-US" sz="2800" dirty="0"/>
                  <a:t>High-level language let us work more quickly</a:t>
                </a:r>
              </a:p>
              <a:p>
                <a:pPr lvl="1">
                  <a:defRPr/>
                </a:pPr>
                <a:r>
                  <a:rPr lang="en-US" sz="2400" dirty="0"/>
                  <a:t>should not be necessary to spill out every detail</a:t>
                </a:r>
              </a:p>
              <a:p>
                <a:pPr lvl="1">
                  <a:defRPr/>
                </a:pPr>
                <a:r>
                  <a:rPr lang="en-US" sz="2400" u="sng" dirty="0"/>
                  <a:t>reader</a:t>
                </a:r>
                <a:r>
                  <a:rPr lang="en-US" sz="2400" dirty="0"/>
                  <a:t> checks that the writer is not skipping too much</a:t>
                </a:r>
              </a:p>
              <a:p>
                <a:pPr lvl="1">
                  <a:defRPr/>
                </a:pPr>
                <a:r>
                  <a:rPr lang="en-US" sz="2400" dirty="0"/>
                  <a:t>examples so far</a:t>
                </a:r>
              </a:p>
              <a:p>
                <a:pPr lvl="2">
                  <a:defRPr/>
                </a:pPr>
                <a:r>
                  <a:rPr lang="en-US" sz="1600" dirty="0"/>
                  <a:t>skipping Intro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</m:oMath>
                </a14:m>
                <a:r>
                  <a:rPr lang="en-US" sz="1600" dirty="0"/>
                  <a:t> and </a:t>
                </a:r>
                <a:r>
                  <a:rPr lang="en-US" sz="1600" dirty="0" err="1"/>
                  <a:t>Elim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</m:oMath>
                </a14:m>
                <a:endParaRPr lang="en-US" sz="1600" dirty="0"/>
              </a:p>
              <a:p>
                <a:pPr lvl="2">
                  <a:defRPr/>
                </a:pPr>
                <a:r>
                  <a:rPr lang="en-US" sz="1600" dirty="0"/>
                  <a:t>not stating existence claims (immediately apply </a:t>
                </a:r>
                <a:r>
                  <a:rPr lang="en-US" sz="1600" dirty="0" err="1"/>
                  <a:t>Elim</a:t>
                </a:r>
                <a:r>
                  <a:rPr lang="en-US" sz="1600" dirty="0"/>
                  <a:t> </a:t>
                </a:r>
                <a:r>
                  <a:rPr lang="en-US" sz="1600" b="1" dirty="0">
                    <a:ea typeface="ＭＳ Ｐゴシック" pitchFamily="-111" charset="-128"/>
                    <a:sym typeface="Symbol"/>
                  </a:rPr>
                  <a:t></a:t>
                </a:r>
                <a:r>
                  <a:rPr lang="en-US" sz="1600" dirty="0"/>
                  <a:t> to name the object)</a:t>
                </a:r>
              </a:p>
              <a:p>
                <a:pPr lvl="2">
                  <a:defRPr/>
                </a:pPr>
                <a:r>
                  <a:rPr lang="en-US" sz="1600" dirty="0"/>
                  <a:t>not stating that the implication has been proven (“Suppose X... Thus, Y.” says it already)</a:t>
                </a:r>
              </a:p>
              <a:p>
                <a:pPr lvl="1">
                  <a:defRPr/>
                </a:pPr>
                <a:r>
                  <a:rPr lang="en-US" sz="2400" dirty="0"/>
                  <a:t>(list will grow over time)</a:t>
                </a:r>
              </a:p>
              <a:p>
                <a:pPr lvl="2">
                  <a:defRPr/>
                </a:pPr>
                <a:endParaRPr lang="en-US" dirty="0"/>
              </a:p>
              <a:p>
                <a:pPr>
                  <a:defRPr/>
                </a:pPr>
                <a:r>
                  <a:rPr lang="en-US" sz="2800" dirty="0"/>
                  <a:t>English proof is correct if the </a:t>
                </a:r>
                <a:r>
                  <a:rPr lang="en-US" sz="2800" u="sng" dirty="0"/>
                  <a:t>reader</a:t>
                </a:r>
                <a:r>
                  <a:rPr lang="en-US" sz="2800" dirty="0"/>
                  <a:t> believes they could translate it into a formal proof</a:t>
                </a:r>
              </a:p>
              <a:p>
                <a:pPr lvl="1">
                  <a:defRPr/>
                </a:pPr>
                <a:r>
                  <a:rPr lang="en-US" sz="2400" dirty="0"/>
                  <a:t>the reader is the “compiler” for English proofs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99004"/>
                <a:ext cx="8420986" cy="5140800"/>
              </a:xfrm>
              <a:blipFill rotWithShape="0">
                <a:blip r:embed="rId2"/>
                <a:stretch>
                  <a:fillRect l="-1303" t="-11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7807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Medium" pitchFamily="34" charset="0"/>
              </a:rPr>
              <a:t>Inference Rules for Quantifiers: First look</a:t>
            </a:r>
          </a:p>
        </p:txBody>
      </p:sp>
      <p:sp>
        <p:nvSpPr>
          <p:cNvPr id="10" name="TextBox 9"/>
          <p:cNvSpPr txBox="1"/>
          <p:nvPr>
            <p:custDataLst>
              <p:tags r:id="rId1"/>
            </p:custDataLst>
          </p:nvPr>
        </p:nvSpPr>
        <p:spPr>
          <a:xfrm>
            <a:off x="5441896" y="4862541"/>
            <a:ext cx="2073497" cy="36988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ea typeface="ＭＳ Ｐゴシック" pitchFamily="-111" charset="-128"/>
                <a:cs typeface="+mn-cs"/>
              </a:rPr>
              <a:t>* in the domain of P </a:t>
            </a:r>
          </a:p>
        </p:txBody>
      </p:sp>
      <p:sp>
        <p:nvSpPr>
          <p:cNvPr id="17" name="TextBox 16"/>
          <p:cNvSpPr txBox="1"/>
          <p:nvPr>
            <p:custDataLst>
              <p:tags r:id="rId2"/>
            </p:custDataLst>
          </p:nvPr>
        </p:nvSpPr>
        <p:spPr>
          <a:xfrm>
            <a:off x="286103" y="5009077"/>
            <a:ext cx="3830825" cy="120032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ea typeface="ＭＳ Ｐゴシック" pitchFamily="-111" charset="-128"/>
                <a:cs typeface="+mn-cs"/>
              </a:rPr>
              <a:t>** By special, we mean that c is a name for a value where P(c) is true. We can’t use anything else about</a:t>
            </a:r>
            <a:r>
              <a:rPr lang="en-US" dirty="0">
                <a:ea typeface="ＭＳ Ｐゴシック" pitchFamily="-111" charset="-128"/>
              </a:rPr>
              <a:t> that value, so c has to be a NEW name!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5741581" y="1682991"/>
            <a:ext cx="2930802" cy="1015663"/>
            <a:chOff x="5153407" y="3721656"/>
            <a:chExt cx="2930802" cy="1015663"/>
          </a:xfrm>
        </p:grpSpPr>
        <p:sp>
          <p:nvSpPr>
            <p:cNvPr id="51" name="TextBox 6"/>
            <p:cNvSpPr txBox="1">
              <a:spLocks noChangeArrowheads="1"/>
            </p:cNvSpPr>
            <p:nvPr/>
          </p:nvSpPr>
          <p:spPr bwMode="auto">
            <a:xfrm>
              <a:off x="5153407" y="3721656"/>
              <a:ext cx="2930802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9pPr>
            </a:lstStyle>
            <a:p>
              <a:pPr eaLnBrk="1" hangingPunct="1"/>
              <a:r>
                <a:rPr lang="en-US" sz="3200" dirty="0">
                  <a:latin typeface="Calibri" charset="0"/>
                  <a:sym typeface="Symbol" charset="0"/>
                </a:rPr>
                <a:t>        </a:t>
              </a:r>
              <a:r>
                <a:rPr lang="en-US" sz="3200" dirty="0">
                  <a:latin typeface="Cambria Math" panose="02040503050406030204" pitchFamily="18" charset="0"/>
                  <a:sym typeface="Symbol" charset="0"/>
                </a:rPr>
                <a:t></a:t>
              </a:r>
              <a:r>
                <a:rPr lang="en-US" sz="3200" dirty="0">
                  <a:latin typeface="Calibri" charset="0"/>
                  <a:sym typeface="Symbol" charset="0"/>
                </a:rPr>
                <a:t>x P(x)        </a:t>
              </a:r>
            </a:p>
            <a:p>
              <a:pPr eaLnBrk="1" hangingPunct="1"/>
              <a:r>
                <a:rPr lang="en-US" sz="2800" dirty="0">
                  <a:latin typeface="Calibri" charset="0"/>
                  <a:sym typeface="Symbol" charset="0"/>
                </a:rPr>
                <a:t>∴          </a:t>
              </a:r>
              <a:r>
                <a:rPr lang="en-US" sz="2800" dirty="0">
                  <a:latin typeface="Calibri" charset="0"/>
                </a:rPr>
                <a:t>P(a)  </a:t>
              </a:r>
              <a:r>
                <a:rPr lang="en-US" dirty="0">
                  <a:latin typeface="Calibri" charset="0"/>
                </a:rPr>
                <a:t>(</a:t>
              </a:r>
              <a:r>
                <a:rPr lang="en-US" dirty="0">
                  <a:latin typeface="Franklin Gothic Medium" pitchFamily="34" charset="0"/>
                </a:rPr>
                <a:t>for any </a:t>
              </a:r>
              <a:r>
                <a:rPr lang="en-US" dirty="0">
                  <a:latin typeface="Calibri" charset="0"/>
                </a:rPr>
                <a:t>a)</a:t>
              </a:r>
              <a:endParaRPr lang="en-US" dirty="0">
                <a:latin typeface="Calibri" charset="0"/>
                <a:sym typeface="Symbol" charset="0"/>
              </a:endParaRPr>
            </a:p>
          </p:txBody>
        </p:sp>
        <p:cxnSp>
          <p:nvCxnSpPr>
            <p:cNvPr id="49" name="Straight Connector 48"/>
            <p:cNvCxnSpPr/>
            <p:nvPr/>
          </p:nvCxnSpPr>
          <p:spPr>
            <a:xfrm>
              <a:off x="5186193" y="4250228"/>
              <a:ext cx="2747609" cy="0"/>
            </a:xfrm>
            <a:prstGeom prst="line">
              <a:avLst/>
            </a:prstGeom>
            <a:ln w="349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5221516" y="3856318"/>
            <a:ext cx="3922484" cy="877163"/>
            <a:chOff x="326775" y="4199526"/>
            <a:chExt cx="3922484" cy="877163"/>
          </a:xfrm>
        </p:grpSpPr>
        <p:sp>
          <p:nvSpPr>
            <p:cNvPr id="61" name="TextBox 6"/>
            <p:cNvSpPr txBox="1">
              <a:spLocks noChangeArrowheads="1"/>
            </p:cNvSpPr>
            <p:nvPr/>
          </p:nvSpPr>
          <p:spPr bwMode="auto">
            <a:xfrm>
              <a:off x="326775" y="4199526"/>
              <a:ext cx="3922484" cy="877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9pPr>
            </a:lstStyle>
            <a:p>
              <a:pPr eaLnBrk="1" hangingPunct="1"/>
              <a:r>
                <a:rPr lang="en-US" sz="2600" dirty="0">
                  <a:latin typeface="Calibri" pitchFamily="34" charset="0"/>
                  <a:cs typeface="Calibri" pitchFamily="34" charset="0"/>
                </a:rPr>
                <a:t> </a:t>
              </a:r>
              <a:r>
                <a:rPr lang="ja-JP" altLang="en-US" sz="2600" dirty="0">
                  <a:latin typeface="Calibri" charset="0"/>
                </a:rPr>
                <a:t>“</a:t>
              </a:r>
              <a:r>
                <a:rPr lang="en-US" sz="2600" dirty="0">
                  <a:latin typeface="Franklin Gothic Medium" pitchFamily="34" charset="0"/>
                </a:rPr>
                <a:t>Let</a:t>
              </a:r>
              <a:r>
                <a:rPr lang="en-US" sz="2600" dirty="0">
                  <a:latin typeface="Calibri" charset="0"/>
                </a:rPr>
                <a:t> a </a:t>
              </a:r>
              <a:r>
                <a:rPr lang="en-US" sz="2600" dirty="0">
                  <a:latin typeface="Franklin Gothic Medium" pitchFamily="34" charset="0"/>
                </a:rPr>
                <a:t>be arbitrary</a:t>
              </a:r>
              <a:r>
                <a:rPr lang="en-US" sz="2600" dirty="0">
                  <a:cs typeface="Arial" charset="0"/>
                </a:rPr>
                <a:t>*</a:t>
              </a:r>
              <a:r>
                <a:rPr lang="ja-JP" altLang="en-US" sz="2600" dirty="0">
                  <a:latin typeface="Calibri" charset="0"/>
                </a:rPr>
                <a:t>”</a:t>
              </a:r>
              <a:r>
                <a:rPr lang="en-US" sz="2600" dirty="0">
                  <a:latin typeface="Calibri" charset="0"/>
                </a:rPr>
                <a:t>...P(a)</a:t>
              </a:r>
              <a:endParaRPr lang="en-US" sz="2600" dirty="0">
                <a:latin typeface="Calibri" charset="0"/>
                <a:sym typeface="Symbol" charset="0"/>
              </a:endParaRPr>
            </a:p>
            <a:p>
              <a:pPr eaLnBrk="1" hangingPunct="1"/>
              <a:r>
                <a:rPr lang="en-US" sz="2800" dirty="0">
                  <a:latin typeface="Franklin Gothic Medium" charset="0"/>
                  <a:ea typeface="Franklin Gothic Medium" charset="0"/>
                  <a:cs typeface="Franklin Gothic Medium" charset="0"/>
                  <a:sym typeface="Symbol" charset="0"/>
                </a:rPr>
                <a:t>      ∴        </a:t>
              </a:r>
              <a:r>
                <a:rPr lang="en-US" sz="2800" dirty="0">
                  <a:latin typeface="Cambria Math" panose="02040503050406030204" pitchFamily="18" charset="0"/>
                  <a:sym typeface="Symbol" charset="0"/>
                </a:rPr>
                <a:t></a:t>
              </a:r>
              <a:r>
                <a:rPr lang="en-US" sz="2800" dirty="0">
                  <a:latin typeface="Calibri" charset="0"/>
                  <a:sym typeface="Symbol" charset="0"/>
                </a:rPr>
                <a:t>x P(x)</a:t>
              </a:r>
            </a:p>
          </p:txBody>
        </p:sp>
        <p:cxnSp>
          <p:nvCxnSpPr>
            <p:cNvPr id="59" name="Straight Connector 58"/>
            <p:cNvCxnSpPr/>
            <p:nvPr/>
          </p:nvCxnSpPr>
          <p:spPr>
            <a:xfrm>
              <a:off x="524798" y="4638108"/>
              <a:ext cx="3664703" cy="0"/>
            </a:xfrm>
            <a:prstGeom prst="line">
              <a:avLst/>
            </a:prstGeom>
            <a:ln w="349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>
            <a:off x="527492" y="1682991"/>
            <a:ext cx="3662009" cy="1077218"/>
            <a:chOff x="110632" y="1698380"/>
            <a:chExt cx="3662009" cy="1077218"/>
          </a:xfrm>
        </p:grpSpPr>
        <p:grpSp>
          <p:nvGrpSpPr>
            <p:cNvPr id="36" name="Group 35"/>
            <p:cNvGrpSpPr/>
            <p:nvPr/>
          </p:nvGrpSpPr>
          <p:grpSpPr>
            <a:xfrm>
              <a:off x="910493" y="1698380"/>
              <a:ext cx="2862148" cy="1077218"/>
              <a:chOff x="5071654" y="3721656"/>
              <a:chExt cx="2862148" cy="1077218"/>
            </a:xfrm>
          </p:grpSpPr>
          <p:sp>
            <p:nvSpPr>
              <p:cNvPr id="40" name="TextBox 6"/>
              <p:cNvSpPr txBox="1">
                <a:spLocks noChangeArrowheads="1"/>
              </p:cNvSpPr>
              <p:nvPr/>
            </p:nvSpPr>
            <p:spPr bwMode="auto">
              <a:xfrm>
                <a:off x="5071654" y="3721656"/>
                <a:ext cx="2842253" cy="1077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9pPr>
              </a:lstStyle>
              <a:p>
                <a:pPr eaLnBrk="1" hangingPunct="1"/>
                <a:r>
                  <a:rPr lang="en-US" sz="3200" dirty="0">
                    <a:latin typeface="Calibri" charset="0"/>
                    <a:ea typeface="Calibri" charset="0"/>
                    <a:cs typeface="Calibri" charset="0"/>
                  </a:rPr>
                  <a:t>  P(c) for some c</a:t>
                </a:r>
                <a:endParaRPr lang="en-US" sz="3200" dirty="0">
                  <a:latin typeface="Calibri" charset="0"/>
                  <a:ea typeface="Calibri" charset="0"/>
                  <a:cs typeface="Calibri" charset="0"/>
                  <a:sym typeface="Symbol" pitchFamily="18" charset="2"/>
                </a:endParaRPr>
              </a:p>
              <a:p>
                <a:pPr eaLnBrk="1" hangingPunct="1"/>
                <a:r>
                  <a:rPr lang="en-US" sz="3200" dirty="0">
                    <a:latin typeface="Calibri" charset="0"/>
                    <a:sym typeface="Symbol" charset="0"/>
                  </a:rPr>
                  <a:t>     ∴     </a:t>
                </a:r>
                <a:r>
                  <a:rPr lang="en-US" sz="3200" dirty="0">
                    <a:latin typeface="Cambria Math" panose="02040503050406030204" pitchFamily="18" charset="0"/>
                    <a:sym typeface="Symbol" charset="0"/>
                  </a:rPr>
                  <a:t></a:t>
                </a:r>
                <a:r>
                  <a:rPr lang="en-US" sz="3200" dirty="0">
                    <a:latin typeface="Calibri" charset="0"/>
                    <a:sym typeface="Symbol" charset="0"/>
                  </a:rPr>
                  <a:t>x P(x)</a:t>
                </a:r>
              </a:p>
            </p:txBody>
          </p:sp>
          <p:cxnSp>
            <p:nvCxnSpPr>
              <p:cNvPr id="38" name="Straight Connector 37"/>
              <p:cNvCxnSpPr/>
              <p:nvPr/>
            </p:nvCxnSpPr>
            <p:spPr>
              <a:xfrm>
                <a:off x="5186193" y="4250228"/>
                <a:ext cx="2747609" cy="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Rounded Rectangle 45"/>
            <p:cNvSpPr/>
            <p:nvPr/>
          </p:nvSpPr>
          <p:spPr>
            <a:xfrm>
              <a:off x="110632" y="2088822"/>
              <a:ext cx="914400" cy="296333"/>
            </a:xfrm>
            <a:prstGeom prst="round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Intro </a:t>
              </a:r>
              <a:r>
                <a:rPr lang="en-US" b="1" dirty="0">
                  <a:latin typeface="Cambria Math" panose="02040503050406030204" pitchFamily="18" charset="0"/>
                  <a:sym typeface="Symbol" charset="0"/>
                </a:rPr>
                <a:t></a:t>
              </a:r>
              <a:endParaRPr lang="en-US" b="1" dirty="0"/>
            </a:p>
          </p:txBody>
        </p:sp>
      </p:grpSp>
      <p:sp>
        <p:nvSpPr>
          <p:cNvPr id="67" name="Rounded Rectangle 66"/>
          <p:cNvSpPr/>
          <p:nvPr/>
        </p:nvSpPr>
        <p:spPr>
          <a:xfrm>
            <a:off x="4843574" y="2027414"/>
            <a:ext cx="914400" cy="296333"/>
          </a:xfrm>
          <a:prstGeom prst="roundRect">
            <a:avLst/>
          </a:prstGeom>
          <a:noFill/>
          <a:ln w="38100">
            <a:solidFill>
              <a:schemeClr val="bg1">
                <a:lumMod val="65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lvl="0"/>
            <a:r>
              <a:rPr lang="en-US" dirty="0" err="1"/>
              <a:t>Elim</a:t>
            </a:r>
            <a:r>
              <a:rPr lang="en-US" b="1" dirty="0"/>
              <a:t> </a:t>
            </a:r>
            <a:r>
              <a:rPr lang="en-US" b="1" dirty="0">
                <a:solidFill>
                  <a:prstClr val="black"/>
                </a:solidFill>
                <a:latin typeface="Cambria Math" panose="02040503050406030204" pitchFamily="18" charset="0"/>
                <a:sym typeface="Symbol" charset="0"/>
              </a:rPr>
              <a:t></a:t>
            </a:r>
            <a:endParaRPr lang="en-US" sz="2000" b="1" dirty="0">
              <a:solidFill>
                <a:prstClr val="black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4527496" y="4076289"/>
            <a:ext cx="914400" cy="296333"/>
          </a:xfrm>
          <a:prstGeom prst="roundRect">
            <a:avLst/>
          </a:prstGeom>
          <a:noFill/>
          <a:ln w="38100">
            <a:solidFill>
              <a:schemeClr val="bg1">
                <a:lumMod val="65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lvl="0"/>
            <a:r>
              <a:rPr lang="en-US" dirty="0"/>
              <a:t>Intro</a:t>
            </a:r>
            <a:r>
              <a:rPr lang="en-US" b="1" dirty="0"/>
              <a:t> </a:t>
            </a:r>
            <a:r>
              <a:rPr lang="en-US" b="1" dirty="0">
                <a:solidFill>
                  <a:prstClr val="black"/>
                </a:solidFill>
                <a:latin typeface="Cambria Math" panose="02040503050406030204" pitchFamily="18" charset="0"/>
                <a:sym typeface="Symbol" charset="0"/>
              </a:rPr>
              <a:t></a:t>
            </a:r>
            <a:endParaRPr lang="en-US" sz="2000" b="1" dirty="0">
              <a:solidFill>
                <a:prstClr val="black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58274" y="3802904"/>
            <a:ext cx="4067922" cy="892552"/>
            <a:chOff x="5098115" y="4082855"/>
            <a:chExt cx="4067922" cy="892552"/>
          </a:xfrm>
        </p:grpSpPr>
        <p:grpSp>
          <p:nvGrpSpPr>
            <p:cNvPr id="4" name="Group 3"/>
            <p:cNvGrpSpPr/>
            <p:nvPr/>
          </p:nvGrpSpPr>
          <p:grpSpPr>
            <a:xfrm>
              <a:off x="5417703" y="4082855"/>
              <a:ext cx="3748334" cy="892552"/>
              <a:chOff x="5153535" y="3721656"/>
              <a:chExt cx="3748334" cy="892552"/>
            </a:xfrm>
          </p:grpSpPr>
          <p:sp>
            <p:nvSpPr>
              <p:cNvPr id="21" name="TextBox 6"/>
              <p:cNvSpPr txBox="1">
                <a:spLocks noChangeArrowheads="1"/>
              </p:cNvSpPr>
              <p:nvPr/>
            </p:nvSpPr>
            <p:spPr bwMode="auto">
              <a:xfrm>
                <a:off x="5153535" y="3721656"/>
                <a:ext cx="3748334" cy="8925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9pPr>
              </a:lstStyle>
              <a:p>
                <a:pPr algn="ctr" eaLnBrk="1" hangingPunct="1"/>
                <a:r>
                  <a:rPr lang="en-US" sz="2800" dirty="0">
                    <a:latin typeface="Cambria Math" panose="02040503050406030204" pitchFamily="18" charset="0"/>
                    <a:sym typeface="Symbol" charset="0"/>
                  </a:rPr>
                  <a:t></a:t>
                </a:r>
                <a:r>
                  <a:rPr lang="en-US" sz="2800" dirty="0">
                    <a:latin typeface="Calibri" charset="0"/>
                    <a:sym typeface="Symbol" charset="0"/>
                  </a:rPr>
                  <a:t>x P(x)</a:t>
                </a:r>
              </a:p>
              <a:p>
                <a:pPr eaLnBrk="1" hangingPunct="1"/>
                <a:r>
                  <a:rPr lang="en-US" sz="2400" dirty="0">
                    <a:latin typeface="Franklin Gothic Medium" charset="0"/>
                    <a:ea typeface="Franklin Gothic Medium" charset="0"/>
                    <a:cs typeface="Franklin Gothic Medium" charset="0"/>
                    <a:sym typeface="Symbol" charset="0"/>
                  </a:rPr>
                  <a:t>∴ </a:t>
                </a:r>
                <a:r>
                  <a:rPr lang="en-US" sz="2400" dirty="0">
                    <a:latin typeface="+mn-lt"/>
                    <a:ea typeface="Franklin Gothic Medium" charset="0"/>
                    <a:cs typeface="Franklin Gothic Medium" charset="0"/>
                    <a:sym typeface="Symbol" charset="0"/>
                  </a:rPr>
                  <a:t>P(c)</a:t>
                </a:r>
                <a:r>
                  <a:rPr lang="en-US" sz="2400" dirty="0">
                    <a:latin typeface="Franklin Gothic Medium" charset="0"/>
                    <a:ea typeface="Franklin Gothic Medium" charset="0"/>
                    <a:cs typeface="Franklin Gothic Medium" charset="0"/>
                    <a:sym typeface="Symbol" charset="0"/>
                  </a:rPr>
                  <a:t> for some </a:t>
                </a:r>
                <a:r>
                  <a:rPr lang="en-US" sz="2400" i="1" dirty="0">
                    <a:latin typeface="Franklin Gothic Medium" charset="0"/>
                    <a:ea typeface="Franklin Gothic Medium" charset="0"/>
                    <a:cs typeface="Franklin Gothic Medium" charset="0"/>
                    <a:sym typeface="Symbol" charset="0"/>
                  </a:rPr>
                  <a:t>special**</a:t>
                </a:r>
                <a:r>
                  <a:rPr lang="en-US" sz="2400" dirty="0">
                    <a:latin typeface="Franklin Gothic Medium" charset="0"/>
                    <a:ea typeface="Franklin Gothic Medium" charset="0"/>
                    <a:cs typeface="Franklin Gothic Medium" charset="0"/>
                    <a:sym typeface="Symbol" charset="0"/>
                  </a:rPr>
                  <a:t> </a:t>
                </a:r>
                <a:r>
                  <a:rPr lang="en-US" sz="2400" dirty="0">
                    <a:latin typeface="+mn-lt"/>
                    <a:ea typeface="Franklin Gothic Medium" charset="0"/>
                    <a:cs typeface="Franklin Gothic Medium" charset="0"/>
                    <a:sym typeface="Symbol" charset="0"/>
                  </a:rPr>
                  <a:t>c</a:t>
                </a:r>
              </a:p>
            </p:txBody>
          </p:sp>
          <p:cxnSp>
            <p:nvCxnSpPr>
              <p:cNvPr id="27" name="Straight Connector 26"/>
              <p:cNvCxnSpPr/>
              <p:nvPr/>
            </p:nvCxnSpPr>
            <p:spPr>
              <a:xfrm>
                <a:off x="5186193" y="4213652"/>
                <a:ext cx="3664703" cy="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9" name="Rounded Rectangle 68"/>
            <p:cNvSpPr/>
            <p:nvPr/>
          </p:nvSpPr>
          <p:spPr>
            <a:xfrm>
              <a:off x="5098115" y="4278518"/>
              <a:ext cx="914400" cy="296333"/>
            </a:xfrm>
            <a:prstGeom prst="round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lvl="0"/>
              <a:r>
                <a:rPr lang="en-US" dirty="0" err="1"/>
                <a:t>Elim</a:t>
              </a:r>
              <a:r>
                <a:rPr lang="en-US" b="1" dirty="0"/>
                <a:t> </a:t>
              </a:r>
              <a:r>
                <a:rPr lang="en-US" b="1" dirty="0">
                  <a:solidFill>
                    <a:prstClr val="black"/>
                  </a:solidFill>
                  <a:latin typeface="Cambria Math" panose="02040503050406030204" pitchFamily="18" charset="0"/>
                  <a:sym typeface="Symbol" charset="0"/>
                </a:rPr>
                <a:t></a:t>
              </a:r>
              <a:endParaRPr lang="en-US" sz="2000" b="1" dirty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3299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Franklin Gothic Medium" pitchFamily="34" charset="0"/>
              </a:rPr>
              <a:t>Even and Odd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8229600" cy="5148846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endParaRPr lang="en-US" sz="2800" dirty="0">
              <a:latin typeface="Calibri" charset="0"/>
              <a:sym typeface="Symbol" charset="0"/>
            </a:endParaRPr>
          </a:p>
          <a:p>
            <a:pPr marL="0" indent="0">
              <a:buNone/>
            </a:pPr>
            <a:r>
              <a:rPr lang="en-US" sz="2800" dirty="0">
                <a:latin typeface="Franklin Gothic Medium" pitchFamily="34" charset="0"/>
                <a:sym typeface="Symbol" charset="0"/>
              </a:rPr>
              <a:t>Prove: </a:t>
            </a:r>
            <a:r>
              <a:rPr lang="ja-JP" altLang="en-US" sz="2800" dirty="0">
                <a:latin typeface="Franklin Gothic Medium" pitchFamily="34" charset="0"/>
                <a:sym typeface="Symbol" charset="0"/>
              </a:rPr>
              <a:t>“</a:t>
            </a:r>
            <a:r>
              <a:rPr lang="en-US" sz="2800" dirty="0">
                <a:latin typeface="Franklin Gothic Medium" pitchFamily="34" charset="0"/>
                <a:sym typeface="Symbol" charset="0"/>
              </a:rPr>
              <a:t>The square of any even number is even.</a:t>
            </a:r>
            <a:r>
              <a:rPr lang="ja-JP" altLang="en-US" sz="2800" dirty="0">
                <a:latin typeface="Franklin Gothic Medium" pitchFamily="34" charset="0"/>
                <a:sym typeface="Symbol" charset="0"/>
              </a:rPr>
              <a:t>”</a:t>
            </a:r>
            <a:endParaRPr lang="en-US" sz="2800" dirty="0">
              <a:latin typeface="Franklin Gothic Medium" pitchFamily="34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r>
              <a:rPr lang="en-US" sz="2800" dirty="0">
                <a:latin typeface="Franklin Gothic Medium" pitchFamily="34" charset="0"/>
                <a:sym typeface="Symbol" charset="0"/>
              </a:rPr>
              <a:t>      Formal proof of:  </a:t>
            </a:r>
            <a:r>
              <a:rPr lang="en-US" sz="2800" dirty="0">
                <a:solidFill>
                  <a:srgbClr val="C00000"/>
                </a:solidFill>
                <a:latin typeface="Calibri" charset="0"/>
                <a:sym typeface="Symbol" charset="0"/>
              </a:rPr>
              <a:t>x (Even(x)  Even(x</a:t>
            </a:r>
            <a:r>
              <a:rPr lang="en-US" sz="2800" baseline="30000" dirty="0">
                <a:solidFill>
                  <a:srgbClr val="C00000"/>
                </a:solidFill>
                <a:latin typeface="Calibri" charset="0"/>
                <a:sym typeface="Symbol" charset="0"/>
              </a:rPr>
              <a:t>2</a:t>
            </a:r>
            <a:r>
              <a:rPr lang="en-US" sz="2800" dirty="0">
                <a:solidFill>
                  <a:srgbClr val="C00000"/>
                </a:solidFill>
                <a:latin typeface="Calibri" charset="0"/>
                <a:sym typeface="Symbol" charset="0"/>
              </a:rPr>
              <a:t>))</a:t>
            </a:r>
          </a:p>
          <a:p>
            <a:pPr marL="0" indent="0">
              <a:buFont typeface="Arial" charset="0"/>
              <a:buNone/>
            </a:pPr>
            <a:endParaRPr lang="en-US" dirty="0">
              <a:latin typeface="Calibri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endParaRPr lang="en-US" dirty="0">
              <a:latin typeface="Calibri" charset="0"/>
            </a:endParaRPr>
          </a:p>
        </p:txBody>
      </p:sp>
      <p:sp>
        <p:nvSpPr>
          <p:cNvPr id="8" name="TextBox 7"/>
          <p:cNvSpPr txBox="1"/>
          <p:nvPr>
            <p:custDataLst>
              <p:tags r:id="rId1"/>
            </p:custDataLst>
          </p:nvPr>
        </p:nvSpPr>
        <p:spPr>
          <a:xfrm>
            <a:off x="6638699" y="0"/>
            <a:ext cx="2561407" cy="10156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+mj-lt"/>
                <a:ea typeface="ＭＳ Ｐゴシック" pitchFamily="-111" charset="-128"/>
                <a:cs typeface="+mn-cs"/>
              </a:rPr>
              <a:t>Even(x) </a:t>
            </a:r>
            <a:r>
              <a:rPr lang="en-US" sz="2000" dirty="0">
                <a:latin typeface="+mj-lt"/>
                <a:ea typeface="ＭＳ Ｐゴシック" pitchFamily="-111" charset="-128"/>
                <a:sym typeface="Symbol"/>
              </a:rPr>
              <a:t>:=</a:t>
            </a:r>
            <a:r>
              <a:rPr lang="en-US" sz="2000" b="1" dirty="0">
                <a:latin typeface="+mj-lt"/>
                <a:ea typeface="ＭＳ Ｐゴシック" pitchFamily="-111" charset="-128"/>
                <a:cs typeface="+mn-cs"/>
                <a:sym typeface="Symbol"/>
              </a:rPr>
              <a:t> </a:t>
            </a:r>
            <a:r>
              <a:rPr lang="en-US" sz="2000" dirty="0">
                <a:latin typeface="+mj-lt"/>
                <a:ea typeface="ＭＳ Ｐゴシック" pitchFamily="-111" charset="-128"/>
                <a:cs typeface="+mn-cs"/>
                <a:sym typeface="Symbol"/>
              </a:rPr>
              <a:t>y  (x=2y)     </a:t>
            </a:r>
          </a:p>
          <a:p>
            <a:pPr>
              <a:defRPr/>
            </a:pPr>
            <a:r>
              <a:rPr lang="en-US" sz="2000" dirty="0">
                <a:latin typeface="+mj-lt"/>
                <a:ea typeface="ＭＳ Ｐゴシック" pitchFamily="-111" charset="-128"/>
                <a:cs typeface="+mn-cs"/>
                <a:sym typeface="Symbol"/>
              </a:rPr>
              <a:t>Odd(x)  := </a:t>
            </a:r>
            <a:r>
              <a:rPr lang="en-US" sz="2000" b="1" dirty="0">
                <a:latin typeface="+mj-lt"/>
                <a:ea typeface="ＭＳ Ｐゴシック" pitchFamily="-111" charset="-128"/>
                <a:cs typeface="+mn-cs"/>
                <a:sym typeface="Symbol"/>
              </a:rPr>
              <a:t></a:t>
            </a:r>
            <a:r>
              <a:rPr lang="en-US" sz="2000" dirty="0">
                <a:latin typeface="+mj-lt"/>
                <a:ea typeface="ＭＳ Ｐゴシック" pitchFamily="-111" charset="-128"/>
                <a:cs typeface="+mn-cs"/>
                <a:sym typeface="Symbol"/>
              </a:rPr>
              <a:t>y  (x=2y+1)</a:t>
            </a:r>
          </a:p>
          <a:p>
            <a:pPr>
              <a:defRPr/>
            </a:pPr>
            <a:r>
              <a:rPr lang="en-US" sz="2000" dirty="0">
                <a:latin typeface="+mj-lt"/>
                <a:ea typeface="ＭＳ Ｐゴシック" pitchFamily="-111" charset="-128"/>
                <a:cs typeface="+mn-cs"/>
              </a:rPr>
              <a:t>Domain: Integers</a:t>
            </a:r>
            <a:r>
              <a:rPr lang="en-US" sz="2000" dirty="0">
                <a:ea typeface="ＭＳ Ｐゴシック" pitchFamily="-111" charset="-128"/>
                <a:cs typeface="+mn-cs"/>
              </a:rPr>
              <a:t> </a:t>
            </a:r>
          </a:p>
        </p:txBody>
      </p:sp>
      <p:sp>
        <p:nvSpPr>
          <p:cNvPr id="2" name="Rectangle 1"/>
          <p:cNvSpPr/>
          <p:nvPr/>
        </p:nvSpPr>
        <p:spPr>
          <a:xfrm>
            <a:off x="1072444" y="3027926"/>
            <a:ext cx="784295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Franklin Gothic Medium" panose="020B0603020102020204" pitchFamily="34" charset="0"/>
              </a:rPr>
              <a:t> </a:t>
            </a:r>
          </a:p>
          <a:p>
            <a:pPr lvl="2"/>
            <a:endParaRPr lang="en-US" sz="2400" dirty="0">
              <a:sym typeface="Symbol" charset="0"/>
            </a:endParaRPr>
          </a:p>
          <a:p>
            <a:pPr lvl="2"/>
            <a:r>
              <a:rPr lang="en-US" sz="2400" dirty="0">
                <a:latin typeface="Franklin Gothic Medium" panose="020B0603020102020204" pitchFamily="34" charset="0"/>
              </a:rPr>
              <a:t> </a:t>
            </a:r>
            <a:endParaRPr lang="en-US" sz="2400" b="1" dirty="0">
              <a:solidFill>
                <a:srgbClr val="C00000"/>
              </a:solidFill>
              <a:ea typeface="ＭＳ Ｐゴシック" pitchFamily="-111" charset="-128"/>
              <a:sym typeface="Symbol"/>
            </a:endParaRPr>
          </a:p>
          <a:p>
            <a:pPr lvl="2"/>
            <a:endParaRPr lang="en-US" sz="2400" dirty="0">
              <a:latin typeface="Franklin Gothic Medium" panose="020B0603020102020204" pitchFamily="34" charset="0"/>
              <a:ea typeface="ＭＳ Ｐゴシック" pitchFamily="-111" charset="-128"/>
              <a:sym typeface="Symbol"/>
            </a:endParaRPr>
          </a:p>
          <a:p>
            <a:pPr lvl="2"/>
            <a:r>
              <a:rPr lang="en-US" sz="2400" dirty="0">
                <a:latin typeface="Franklin Gothic Medium" panose="020B0603020102020204" pitchFamily="34" charset="0"/>
                <a:ea typeface="ＭＳ Ｐゴシック" pitchFamily="-111" charset="-128"/>
                <a:sym typeface="Symbol"/>
              </a:rPr>
              <a:t> </a:t>
            </a:r>
            <a:endParaRPr lang="en-US" sz="2400" dirty="0">
              <a:solidFill>
                <a:schemeClr val="tx1"/>
              </a:solidFill>
              <a:ea typeface="ＭＳ Ｐゴシック" pitchFamily="-111" charset="-128"/>
              <a:sym typeface="Symbol"/>
            </a:endParaRPr>
          </a:p>
          <a:p>
            <a:pPr lvl="2"/>
            <a:r>
              <a:rPr lang="en-US" sz="2400" dirty="0">
                <a:solidFill>
                  <a:schemeClr val="tx1"/>
                </a:solidFill>
                <a:latin typeface="Franklin Gothic Medium" panose="020B0603020102020204" pitchFamily="34" charset="0"/>
                <a:ea typeface="Cambria Math"/>
                <a:cs typeface="Arial" pitchFamily="34" charset="0"/>
              </a:rPr>
              <a:t> </a:t>
            </a:r>
            <a:endParaRPr lang="en-US" sz="2400" dirty="0">
              <a:solidFill>
                <a:schemeClr val="tx1"/>
              </a:solidFill>
              <a:ea typeface="ＭＳ Ｐゴシック" pitchFamily="-111" charset="-128"/>
              <a:sym typeface="Symbol"/>
            </a:endParaRPr>
          </a:p>
          <a:p>
            <a:pPr lvl="2"/>
            <a:r>
              <a:rPr lang="en-US" sz="2400" dirty="0">
                <a:latin typeface="Franklin Gothic Medium" panose="020B0603020102020204" pitchFamily="34" charset="0"/>
                <a:ea typeface="ＭＳ Ｐゴシック" pitchFamily="-111" charset="-128"/>
                <a:sym typeface="Symbol"/>
              </a:rPr>
              <a:t> </a:t>
            </a:r>
            <a:endParaRPr lang="en-US" sz="2400" dirty="0">
              <a:solidFill>
                <a:schemeClr val="tx1"/>
              </a:solidFill>
              <a:ea typeface="ＭＳ Ｐゴシック" pitchFamily="-111" charset="-128"/>
              <a:sym typeface="Symbol"/>
            </a:endParaRPr>
          </a:p>
          <a:p>
            <a:r>
              <a:rPr lang="en-US" sz="2400" dirty="0">
                <a:latin typeface="Franklin Gothic Medium" panose="020B0603020102020204" pitchFamily="34" charset="0"/>
                <a:ea typeface="ＭＳ Ｐゴシック" pitchFamily="-111" charset="-128"/>
                <a:sym typeface="Symbol"/>
              </a:rPr>
              <a:t>  </a:t>
            </a:r>
            <a:r>
              <a:rPr lang="en-US" sz="2400" dirty="0">
                <a:cs typeface="Arial" pitchFamily="34" charset="0"/>
                <a:sym typeface="Symbol" charset="0"/>
              </a:rPr>
              <a:t>	</a:t>
            </a:r>
          </a:p>
          <a:p>
            <a:r>
              <a:rPr lang="en-US" sz="2400" dirty="0">
                <a:solidFill>
                  <a:srgbClr val="FF0000"/>
                </a:solidFill>
                <a:latin typeface="Franklin Gothic Medium" panose="020B0603020102020204" pitchFamily="34" charset="0"/>
                <a:ea typeface="ＭＳ Ｐゴシック" pitchFamily="-111" charset="-128"/>
                <a:sym typeface="Symbol"/>
              </a:rPr>
              <a:t>3.   </a:t>
            </a:r>
            <a:r>
              <a:rPr lang="en-US" sz="2400" dirty="0">
                <a:solidFill>
                  <a:srgbClr val="FF0000"/>
                </a:solidFill>
                <a:cs typeface="Arial" pitchFamily="34" charset="0"/>
                <a:sym typeface="Symbol" charset="0"/>
              </a:rPr>
              <a:t>x (Even(x)Even(x</a:t>
            </a:r>
            <a:r>
              <a:rPr lang="en-US" sz="2400" baseline="30000" dirty="0">
                <a:solidFill>
                  <a:srgbClr val="FF0000"/>
                </a:solidFill>
                <a:cs typeface="Arial" pitchFamily="34" charset="0"/>
                <a:sym typeface="Symbol" charset="0"/>
              </a:rPr>
              <a:t>2</a:t>
            </a:r>
            <a:r>
              <a:rPr lang="en-US" sz="2400" dirty="0">
                <a:solidFill>
                  <a:srgbClr val="FF0000"/>
                </a:solidFill>
                <a:cs typeface="Arial" pitchFamily="34" charset="0"/>
                <a:sym typeface="Symbol" charset="0"/>
              </a:rPr>
              <a:t>))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3922" y="5969847"/>
            <a:ext cx="500657" cy="557750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541867" y="936969"/>
            <a:ext cx="7052733" cy="844357"/>
            <a:chOff x="541867" y="936969"/>
            <a:chExt cx="7052733" cy="84435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8978" y="997399"/>
              <a:ext cx="3374022" cy="783927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283" y="936969"/>
              <a:ext cx="3438614" cy="844357"/>
            </a:xfrm>
            <a:prstGeom prst="rect">
              <a:avLst/>
            </a:prstGeom>
          </p:spPr>
        </p:pic>
        <p:sp>
          <p:nvSpPr>
            <p:cNvPr id="11" name="Rounded Rectangle 10"/>
            <p:cNvSpPr/>
            <p:nvPr/>
          </p:nvSpPr>
          <p:spPr>
            <a:xfrm>
              <a:off x="541867" y="997399"/>
              <a:ext cx="7052733" cy="783927"/>
            </a:xfrm>
            <a:prstGeom prst="roundRect">
              <a:avLst/>
            </a:prstGeom>
            <a:ln>
              <a:solidFill>
                <a:srgbClr val="C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/>
            <p:cNvCxnSpPr>
              <a:stCxn id="11" idx="0"/>
              <a:endCxn id="11" idx="2"/>
            </p:cNvCxnSpPr>
            <p:nvPr/>
          </p:nvCxnSpPr>
          <p:spPr>
            <a:xfrm>
              <a:off x="4068234" y="997399"/>
              <a:ext cx="0" cy="783927"/>
            </a:xfrm>
            <a:prstGeom prst="line">
              <a:avLst/>
            </a:prstGeom>
            <a:ln>
              <a:solidFill>
                <a:srgbClr val="C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37424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Franklin Gothic Medium" pitchFamily="34" charset="0"/>
              </a:rPr>
              <a:t>Even and Odd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8229600" cy="5148846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endParaRPr lang="en-US" sz="2800" dirty="0">
              <a:latin typeface="Calibri" charset="0"/>
              <a:sym typeface="Symbol" charset="0"/>
            </a:endParaRPr>
          </a:p>
          <a:p>
            <a:pPr marL="0" indent="0">
              <a:buNone/>
            </a:pPr>
            <a:r>
              <a:rPr lang="en-US" sz="2800" dirty="0">
                <a:latin typeface="Franklin Gothic Medium" pitchFamily="34" charset="0"/>
                <a:sym typeface="Symbol" charset="0"/>
              </a:rPr>
              <a:t>Prove: </a:t>
            </a:r>
            <a:r>
              <a:rPr lang="ja-JP" altLang="en-US" sz="2800" dirty="0">
                <a:latin typeface="Franklin Gothic Medium" pitchFamily="34" charset="0"/>
                <a:sym typeface="Symbol" charset="0"/>
              </a:rPr>
              <a:t>“</a:t>
            </a:r>
            <a:r>
              <a:rPr lang="en-US" sz="2800" dirty="0">
                <a:latin typeface="Franklin Gothic Medium" pitchFamily="34" charset="0"/>
                <a:sym typeface="Symbol" charset="0"/>
              </a:rPr>
              <a:t>The square of any even number is even.</a:t>
            </a:r>
            <a:r>
              <a:rPr lang="ja-JP" altLang="en-US" sz="2800" dirty="0">
                <a:latin typeface="Franklin Gothic Medium" pitchFamily="34" charset="0"/>
                <a:sym typeface="Symbol" charset="0"/>
              </a:rPr>
              <a:t>”</a:t>
            </a:r>
            <a:endParaRPr lang="en-US" sz="2800" dirty="0">
              <a:latin typeface="Franklin Gothic Medium" pitchFamily="34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r>
              <a:rPr lang="en-US" sz="2800" dirty="0">
                <a:latin typeface="Franklin Gothic Medium" pitchFamily="34" charset="0"/>
                <a:sym typeface="Symbol" charset="0"/>
              </a:rPr>
              <a:t>      Formal proof of:  </a:t>
            </a:r>
            <a:r>
              <a:rPr lang="en-US" sz="2800" dirty="0">
                <a:solidFill>
                  <a:srgbClr val="C00000"/>
                </a:solidFill>
                <a:latin typeface="Calibri" charset="0"/>
                <a:sym typeface="Symbol" charset="0"/>
              </a:rPr>
              <a:t>x (Even(x)  Even(x</a:t>
            </a:r>
            <a:r>
              <a:rPr lang="en-US" sz="2800" baseline="30000" dirty="0">
                <a:solidFill>
                  <a:srgbClr val="C00000"/>
                </a:solidFill>
                <a:latin typeface="Calibri" charset="0"/>
                <a:sym typeface="Symbol" charset="0"/>
              </a:rPr>
              <a:t>2</a:t>
            </a:r>
            <a:r>
              <a:rPr lang="en-US" sz="2800" dirty="0">
                <a:solidFill>
                  <a:srgbClr val="C00000"/>
                </a:solidFill>
                <a:latin typeface="Calibri" charset="0"/>
                <a:sym typeface="Symbol" charset="0"/>
              </a:rPr>
              <a:t>))</a:t>
            </a:r>
          </a:p>
          <a:p>
            <a:pPr marL="0" indent="0">
              <a:buFont typeface="Arial" charset="0"/>
              <a:buNone/>
            </a:pPr>
            <a:endParaRPr lang="en-US" dirty="0">
              <a:latin typeface="Calibri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endParaRPr lang="en-US" dirty="0">
              <a:latin typeface="Calibri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72444" y="3027926"/>
            <a:ext cx="784295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>
                <a:latin typeface="Franklin Gothic Medium" panose="020B0603020102020204" pitchFamily="34" charset="0"/>
              </a:rPr>
              <a:t> Let </a:t>
            </a:r>
            <a:r>
              <a:rPr lang="en-US" sz="2400" b="1" dirty="0">
                <a:solidFill>
                  <a:srgbClr val="C00000"/>
                </a:solidFill>
              </a:rPr>
              <a:t>a</a:t>
            </a:r>
            <a:r>
              <a:rPr lang="en-US" sz="2400" dirty="0">
                <a:latin typeface="Franklin Gothic Medium" panose="020B0603020102020204" pitchFamily="34" charset="0"/>
              </a:rPr>
              <a:t> be an arbitrary integer</a:t>
            </a:r>
          </a:p>
          <a:p>
            <a:pPr lvl="2"/>
            <a:endParaRPr lang="en-US" sz="2400" dirty="0">
              <a:sym typeface="Symbol" charset="0"/>
            </a:endParaRPr>
          </a:p>
          <a:p>
            <a:pPr lvl="2"/>
            <a:r>
              <a:rPr lang="en-US" sz="2400" dirty="0">
                <a:latin typeface="Franklin Gothic Medium" panose="020B0603020102020204" pitchFamily="34" charset="0"/>
              </a:rPr>
              <a:t> </a:t>
            </a:r>
            <a:endParaRPr lang="en-US" sz="2400" b="1" dirty="0">
              <a:solidFill>
                <a:srgbClr val="C00000"/>
              </a:solidFill>
              <a:ea typeface="ＭＳ Ｐゴシック" pitchFamily="-111" charset="-128"/>
              <a:sym typeface="Symbol"/>
            </a:endParaRPr>
          </a:p>
          <a:p>
            <a:pPr lvl="2"/>
            <a:r>
              <a:rPr lang="en-US" sz="2400" dirty="0">
                <a:latin typeface="Franklin Gothic Medium" panose="020B0603020102020204" pitchFamily="34" charset="0"/>
                <a:ea typeface="ＭＳ Ｐゴシック" pitchFamily="-111" charset="-128"/>
                <a:sym typeface="Symbol"/>
              </a:rPr>
              <a:t> </a:t>
            </a:r>
            <a:endParaRPr lang="en-US" sz="2400" dirty="0">
              <a:solidFill>
                <a:schemeClr val="tx1"/>
              </a:solidFill>
              <a:ea typeface="ＭＳ Ｐゴシック" pitchFamily="-111" charset="-128"/>
              <a:sym typeface="Symbol"/>
            </a:endParaRPr>
          </a:p>
          <a:p>
            <a:pPr lvl="2"/>
            <a:r>
              <a:rPr lang="en-US" sz="2400" dirty="0">
                <a:solidFill>
                  <a:schemeClr val="tx1"/>
                </a:solidFill>
                <a:latin typeface="Franklin Gothic Medium" panose="020B0603020102020204" pitchFamily="34" charset="0"/>
                <a:ea typeface="Cambria Math"/>
                <a:cs typeface="Arial" pitchFamily="34" charset="0"/>
              </a:rPr>
              <a:t> </a:t>
            </a:r>
          </a:p>
          <a:p>
            <a:pPr lvl="2"/>
            <a:endParaRPr lang="en-US" sz="2400" dirty="0">
              <a:solidFill>
                <a:schemeClr val="tx1"/>
              </a:solidFill>
              <a:ea typeface="ＭＳ Ｐゴシック" pitchFamily="-111" charset="-128"/>
              <a:sym typeface="Symbol"/>
            </a:endParaRPr>
          </a:p>
          <a:p>
            <a:pPr lvl="2"/>
            <a:r>
              <a:rPr lang="en-US" sz="2400" dirty="0">
                <a:latin typeface="Franklin Gothic Medium" panose="020B0603020102020204" pitchFamily="34" charset="0"/>
                <a:ea typeface="ＭＳ Ｐゴシック" pitchFamily="-111" charset="-128"/>
                <a:sym typeface="Symbol"/>
              </a:rPr>
              <a:t> </a:t>
            </a:r>
            <a:endParaRPr lang="en-US" sz="2400" dirty="0">
              <a:solidFill>
                <a:schemeClr val="tx1"/>
              </a:solidFill>
              <a:ea typeface="ＭＳ Ｐゴシック" pitchFamily="-111" charset="-128"/>
              <a:sym typeface="Symbol"/>
            </a:endParaRPr>
          </a:p>
          <a:p>
            <a:r>
              <a:rPr lang="en-US" sz="2400" dirty="0">
                <a:solidFill>
                  <a:srgbClr val="FF0000"/>
                </a:solidFill>
                <a:latin typeface="Franklin Gothic Medium" panose="020B0603020102020204" pitchFamily="34" charset="0"/>
                <a:ea typeface="ＭＳ Ｐゴシック" pitchFamily="-111" charset="-128"/>
                <a:sym typeface="Symbol"/>
              </a:rPr>
              <a:t>2.   </a:t>
            </a:r>
            <a:r>
              <a:rPr lang="en-US" sz="2400" dirty="0">
                <a:solidFill>
                  <a:srgbClr val="FF0000"/>
                </a:solidFill>
                <a:cs typeface="Arial" pitchFamily="34" charset="0"/>
                <a:sym typeface="Symbol" charset="0"/>
              </a:rPr>
              <a:t>Even(</a:t>
            </a:r>
            <a:r>
              <a:rPr lang="en-US" sz="2400" b="1" dirty="0">
                <a:solidFill>
                  <a:srgbClr val="FF0000"/>
                </a:solidFill>
                <a:cs typeface="Arial" pitchFamily="34" charset="0"/>
                <a:sym typeface="Symbol" charset="0"/>
              </a:rPr>
              <a:t>a</a:t>
            </a:r>
            <a:r>
              <a:rPr lang="en-US" sz="2400" dirty="0">
                <a:solidFill>
                  <a:srgbClr val="FF0000"/>
                </a:solidFill>
                <a:cs typeface="Arial" pitchFamily="34" charset="0"/>
                <a:sym typeface="Symbol" charset="0"/>
              </a:rPr>
              <a:t>)Even(</a:t>
            </a:r>
            <a:r>
              <a:rPr lang="en-US" sz="2400" b="1" dirty="0">
                <a:solidFill>
                  <a:srgbClr val="FF0000"/>
                </a:solidFill>
                <a:cs typeface="Arial" pitchFamily="34" charset="0"/>
                <a:sym typeface="Symbol" charset="0"/>
              </a:rPr>
              <a:t>a</a:t>
            </a:r>
            <a:r>
              <a:rPr lang="en-US" sz="2400" baseline="30000" dirty="0">
                <a:solidFill>
                  <a:srgbClr val="FF0000"/>
                </a:solidFill>
                <a:cs typeface="Arial" pitchFamily="34" charset="0"/>
                <a:sym typeface="Symbol" charset="0"/>
              </a:rPr>
              <a:t>2</a:t>
            </a:r>
            <a:r>
              <a:rPr lang="en-US" sz="2400" dirty="0">
                <a:solidFill>
                  <a:srgbClr val="FF0000"/>
                </a:solidFill>
                <a:cs typeface="Arial" pitchFamily="34" charset="0"/>
                <a:sym typeface="Symbol" charset="0"/>
              </a:rPr>
              <a:t>)</a:t>
            </a:r>
            <a:r>
              <a:rPr lang="en-US" sz="2400" dirty="0">
                <a:cs typeface="Arial" pitchFamily="34" charset="0"/>
                <a:sym typeface="Symbol" charset="0"/>
              </a:rPr>
              <a:t>	</a:t>
            </a:r>
          </a:p>
          <a:p>
            <a:r>
              <a:rPr lang="en-US" sz="2400" dirty="0">
                <a:latin typeface="Franklin Gothic Medium" panose="020B0603020102020204" pitchFamily="34" charset="0"/>
                <a:ea typeface="ＭＳ Ｐゴシック" pitchFamily="-111" charset="-128"/>
                <a:sym typeface="Symbol"/>
              </a:rPr>
              <a:t>3.   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x (Even(x)Even(x</a:t>
            </a:r>
            <a:r>
              <a:rPr lang="en-US" sz="2400" baseline="300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2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))         </a:t>
            </a:r>
            <a:r>
              <a:rPr lang="en-US" sz="2400" dirty="0">
                <a:cs typeface="Arial" pitchFamily="34" charset="0"/>
                <a:sym typeface="Symbol" charset="0"/>
              </a:rPr>
              <a:t>Intro </a:t>
            </a:r>
            <a:r>
              <a:rPr lang="en-US" sz="2400" dirty="0">
                <a:sym typeface="Symbol" charset="0"/>
              </a:rPr>
              <a:t>: 1,2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2657" y="5497406"/>
            <a:ext cx="500657" cy="557750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541867" y="936969"/>
            <a:ext cx="7052733" cy="844357"/>
            <a:chOff x="541867" y="936969"/>
            <a:chExt cx="7052733" cy="844357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8978" y="997399"/>
              <a:ext cx="3374022" cy="783927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283" y="936969"/>
              <a:ext cx="3438614" cy="844357"/>
            </a:xfrm>
            <a:prstGeom prst="rect">
              <a:avLst/>
            </a:prstGeom>
          </p:spPr>
        </p:pic>
        <p:sp>
          <p:nvSpPr>
            <p:cNvPr id="17" name="Rounded Rectangle 16"/>
            <p:cNvSpPr/>
            <p:nvPr/>
          </p:nvSpPr>
          <p:spPr>
            <a:xfrm>
              <a:off x="541867" y="997399"/>
              <a:ext cx="7052733" cy="783927"/>
            </a:xfrm>
            <a:prstGeom prst="roundRect">
              <a:avLst/>
            </a:prstGeom>
            <a:ln>
              <a:solidFill>
                <a:srgbClr val="C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>
              <a:stCxn id="17" idx="0"/>
              <a:endCxn id="17" idx="2"/>
            </p:cNvCxnSpPr>
            <p:nvPr/>
          </p:nvCxnSpPr>
          <p:spPr>
            <a:xfrm>
              <a:off x="4068234" y="997399"/>
              <a:ext cx="0" cy="783927"/>
            </a:xfrm>
            <a:prstGeom prst="line">
              <a:avLst/>
            </a:prstGeom>
            <a:ln>
              <a:solidFill>
                <a:srgbClr val="C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8637FB9-0ADC-A640-B807-1D52812F8085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638699" y="0"/>
            <a:ext cx="2561407" cy="10156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+mj-lt"/>
                <a:ea typeface="ＭＳ Ｐゴシック" pitchFamily="-111" charset="-128"/>
                <a:cs typeface="+mn-cs"/>
              </a:rPr>
              <a:t>Even(x) </a:t>
            </a:r>
            <a:r>
              <a:rPr lang="en-US" sz="2000" dirty="0">
                <a:latin typeface="+mj-lt"/>
                <a:ea typeface="ＭＳ Ｐゴシック" pitchFamily="-111" charset="-128"/>
                <a:sym typeface="Symbol"/>
              </a:rPr>
              <a:t>:=</a:t>
            </a:r>
            <a:r>
              <a:rPr lang="en-US" sz="2000" b="1" dirty="0">
                <a:latin typeface="+mj-lt"/>
                <a:ea typeface="ＭＳ Ｐゴシック" pitchFamily="-111" charset="-128"/>
                <a:cs typeface="+mn-cs"/>
                <a:sym typeface="Symbol"/>
              </a:rPr>
              <a:t> </a:t>
            </a:r>
            <a:r>
              <a:rPr lang="en-US" sz="2000" dirty="0">
                <a:latin typeface="+mj-lt"/>
                <a:ea typeface="ＭＳ Ｐゴシック" pitchFamily="-111" charset="-128"/>
                <a:cs typeface="+mn-cs"/>
                <a:sym typeface="Symbol"/>
              </a:rPr>
              <a:t>y  (x=2y)     </a:t>
            </a:r>
          </a:p>
          <a:p>
            <a:pPr>
              <a:defRPr/>
            </a:pPr>
            <a:r>
              <a:rPr lang="en-US" sz="2000" dirty="0">
                <a:latin typeface="+mj-lt"/>
                <a:ea typeface="ＭＳ Ｐゴシック" pitchFamily="-111" charset="-128"/>
                <a:cs typeface="+mn-cs"/>
                <a:sym typeface="Symbol"/>
              </a:rPr>
              <a:t>Odd(x)  := </a:t>
            </a:r>
            <a:r>
              <a:rPr lang="en-US" sz="2000" b="1" dirty="0">
                <a:latin typeface="+mj-lt"/>
                <a:ea typeface="ＭＳ Ｐゴシック" pitchFamily="-111" charset="-128"/>
                <a:cs typeface="+mn-cs"/>
                <a:sym typeface="Symbol"/>
              </a:rPr>
              <a:t></a:t>
            </a:r>
            <a:r>
              <a:rPr lang="en-US" sz="2000" dirty="0">
                <a:latin typeface="+mj-lt"/>
                <a:ea typeface="ＭＳ Ｐゴシック" pitchFamily="-111" charset="-128"/>
                <a:cs typeface="+mn-cs"/>
                <a:sym typeface="Symbol"/>
              </a:rPr>
              <a:t>y  (x=2y+1)</a:t>
            </a:r>
          </a:p>
          <a:p>
            <a:pPr>
              <a:defRPr/>
            </a:pPr>
            <a:r>
              <a:rPr lang="en-US" sz="2000" dirty="0">
                <a:latin typeface="+mj-lt"/>
                <a:ea typeface="ＭＳ Ｐゴシック" pitchFamily="-111" charset="-128"/>
                <a:cs typeface="+mn-cs"/>
              </a:rPr>
              <a:t>Domain: Integers</a:t>
            </a:r>
            <a:r>
              <a:rPr lang="en-US" sz="2000" dirty="0">
                <a:ea typeface="ＭＳ Ｐゴシック" pitchFamily="-111" charset="-128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9079245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666666"/>
      </a:dk2>
      <a:lt2>
        <a:srgbClr val="EEECE1"/>
      </a:lt2>
      <a:accent1>
        <a:srgbClr val="FF9933"/>
      </a:accent1>
      <a:accent2>
        <a:srgbClr val="FF6600"/>
      </a:accent2>
      <a:accent3>
        <a:srgbClr val="FF9900"/>
      </a:accent3>
      <a:accent4>
        <a:srgbClr val="9999FF"/>
      </a:accent4>
      <a:accent5>
        <a:srgbClr val="6666CC"/>
      </a:accent5>
      <a:accent6>
        <a:srgbClr val="3333CC"/>
      </a:accent6>
      <a:hlink>
        <a:srgbClr val="666666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400" dirty="0" smtClean="0">
            <a:latin typeface="Franklin Gothic Medium"/>
            <a:cs typeface="Franklin Gothic Medium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18055</TotalTime>
  <Words>8234</Words>
  <Application>Microsoft Macintosh PowerPoint</Application>
  <PresentationFormat>On-screen Show (4:3)</PresentationFormat>
  <Paragraphs>1066</Paragraphs>
  <Slides>61</Slides>
  <Notes>15</Notes>
  <HiddenSlides>5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7" baseType="lpstr">
      <vt:lpstr>Arial</vt:lpstr>
      <vt:lpstr>Calibri</vt:lpstr>
      <vt:lpstr>Cambria Math</vt:lpstr>
      <vt:lpstr>Franklin Gothic Medium</vt:lpstr>
      <vt:lpstr>Lucida Sans Typewriter</vt:lpstr>
      <vt:lpstr>Office Theme</vt:lpstr>
      <vt:lpstr>CSE 311: Foundations of Computing</vt:lpstr>
      <vt:lpstr>Last class: Inference Rules for Quantifiers</vt:lpstr>
      <vt:lpstr>A Not so Odd Example</vt:lpstr>
      <vt:lpstr>A Not so Odd Example</vt:lpstr>
      <vt:lpstr>A Prime Example</vt:lpstr>
      <vt:lpstr>A Prime Example</vt:lpstr>
      <vt:lpstr>Inference Rules for Quantifiers: First look</vt:lpstr>
      <vt:lpstr>Even and Odd</vt:lpstr>
      <vt:lpstr>Even and Odd</vt:lpstr>
      <vt:lpstr>Even and Odd</vt:lpstr>
      <vt:lpstr>Even and Odd</vt:lpstr>
      <vt:lpstr>Even and Odd</vt:lpstr>
      <vt:lpstr>Even and Odd</vt:lpstr>
      <vt:lpstr>Even and Odd</vt:lpstr>
      <vt:lpstr>These rules need some caveats…</vt:lpstr>
      <vt:lpstr>These rules need some caveats…</vt:lpstr>
      <vt:lpstr>These rules need some caveats…</vt:lpstr>
      <vt:lpstr>These rules need some caveats…</vt:lpstr>
      <vt:lpstr>Dependencies</vt:lpstr>
      <vt:lpstr>Dependencies</vt:lpstr>
      <vt:lpstr>Formal Proofs</vt:lpstr>
      <vt:lpstr>Programming</vt:lpstr>
      <vt:lpstr>Programming vs Proofs</vt:lpstr>
      <vt:lpstr>Proofs</vt:lpstr>
      <vt:lpstr>Proofs</vt:lpstr>
      <vt:lpstr>Proofs</vt:lpstr>
      <vt:lpstr>Proofs</vt:lpstr>
      <vt:lpstr>Last class: Even and Odd</vt:lpstr>
      <vt:lpstr>English Proof: Even and Odd</vt:lpstr>
      <vt:lpstr>English Proof: Even and Odd</vt:lpstr>
      <vt:lpstr>English Proof: Even and Odd</vt:lpstr>
      <vt:lpstr>Even and Odd</vt:lpstr>
      <vt:lpstr>Even and Odd</vt:lpstr>
      <vt:lpstr>Even and Odd</vt:lpstr>
      <vt:lpstr>Even and Odd</vt:lpstr>
      <vt:lpstr>English Proof: Even and Odd</vt:lpstr>
      <vt:lpstr>English Proof: Even and Odd</vt:lpstr>
      <vt:lpstr>Even and Odd</vt:lpstr>
      <vt:lpstr>Even and Odd</vt:lpstr>
      <vt:lpstr>Rational Numbers</vt:lpstr>
      <vt:lpstr>Rationality</vt:lpstr>
      <vt:lpstr>Rationality</vt:lpstr>
      <vt:lpstr>Rationality</vt:lpstr>
      <vt:lpstr>Rationality</vt:lpstr>
      <vt:lpstr>Rationality</vt:lpstr>
      <vt:lpstr>Rationality</vt:lpstr>
      <vt:lpstr>Rationality</vt:lpstr>
      <vt:lpstr>Rationality</vt:lpstr>
      <vt:lpstr>Rationality</vt:lpstr>
      <vt:lpstr>Rationality</vt:lpstr>
      <vt:lpstr>Rationality</vt:lpstr>
      <vt:lpstr>Rationality</vt:lpstr>
      <vt:lpstr>Rationality</vt:lpstr>
      <vt:lpstr>Rationality</vt:lpstr>
      <vt:lpstr>Rationality</vt:lpstr>
      <vt:lpstr>Rationality</vt:lpstr>
      <vt:lpstr>Rationality</vt:lpstr>
      <vt:lpstr>Rationality</vt:lpstr>
      <vt:lpstr>Rationality</vt:lpstr>
      <vt:lpstr>Rationality</vt:lpstr>
      <vt:lpstr>English Proofs</vt:lpstr>
    </vt:vector>
  </TitlesOfParts>
  <Company>Chinese University of Hong Kong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311 (Fall 13)</dc:title>
  <dc:creator>James;R. Lee</dc:creator>
  <cp:lastModifiedBy>zat</cp:lastModifiedBy>
  <cp:revision>476</cp:revision>
  <cp:lastPrinted>2019-04-19T17:02:34Z</cp:lastPrinted>
  <dcterms:created xsi:type="dcterms:W3CDTF">2013-01-07T07:20:47Z</dcterms:created>
  <dcterms:modified xsi:type="dcterms:W3CDTF">2022-10-17T20:09:40Z</dcterms:modified>
</cp:coreProperties>
</file>