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8" r:id="rId2"/>
    <p:sldId id="460" r:id="rId3"/>
    <p:sldId id="480" r:id="rId4"/>
    <p:sldId id="484" r:id="rId5"/>
    <p:sldId id="483" r:id="rId6"/>
    <p:sldId id="522" r:id="rId7"/>
    <p:sldId id="523" r:id="rId8"/>
    <p:sldId id="459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05" r:id="rId17"/>
    <p:sldId id="506" r:id="rId18"/>
    <p:sldId id="507" r:id="rId19"/>
    <p:sldId id="474" r:id="rId20"/>
    <p:sldId id="519" r:id="rId21"/>
    <p:sldId id="482" r:id="rId22"/>
    <p:sldId id="475" r:id="rId23"/>
    <p:sldId id="477" r:id="rId24"/>
    <p:sldId id="478" r:id="rId25"/>
    <p:sldId id="479" r:id="rId26"/>
    <p:sldId id="520" r:id="rId27"/>
    <p:sldId id="476" r:id="rId28"/>
    <p:sldId id="469" r:id="rId29"/>
    <p:sldId id="463" r:id="rId30"/>
    <p:sldId id="498" r:id="rId31"/>
    <p:sldId id="508" r:id="rId32"/>
    <p:sldId id="464" r:id="rId33"/>
    <p:sldId id="511" r:id="rId34"/>
    <p:sldId id="510" r:id="rId35"/>
    <p:sldId id="518" r:id="rId36"/>
    <p:sldId id="512" r:id="rId37"/>
    <p:sldId id="485" r:id="rId38"/>
    <p:sldId id="465" r:id="rId39"/>
    <p:sldId id="513" r:id="rId40"/>
    <p:sldId id="471" r:id="rId41"/>
    <p:sldId id="472" r:id="rId42"/>
    <p:sldId id="473" r:id="rId43"/>
    <p:sldId id="515" r:id="rId44"/>
    <p:sldId id="516" r:id="rId45"/>
    <p:sldId id="514" r:id="rId46"/>
    <p:sldId id="521" r:id="rId47"/>
    <p:sldId id="488" r:id="rId48"/>
    <p:sldId id="504" r:id="rId49"/>
    <p:sldId id="486" r:id="rId50"/>
    <p:sldId id="487" r:id="rId51"/>
    <p:sldId id="490" r:id="rId52"/>
    <p:sldId id="491" r:id="rId53"/>
    <p:sldId id="489" r:id="rId54"/>
    <p:sldId id="494" r:id="rId55"/>
    <p:sldId id="495" r:id="rId56"/>
    <p:sldId id="493" r:id="rId57"/>
    <p:sldId id="492" r:id="rId58"/>
    <p:sldId id="496" r:id="rId59"/>
    <p:sldId id="497" r:id="rId60"/>
    <p:sldId id="517" r:id="rId61"/>
    <p:sldId id="481" r:id="rId62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 Blank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70"/>
    <p:restoredTop sz="88231" autoAdjust="0"/>
  </p:normalViewPr>
  <p:slideViewPr>
    <p:cSldViewPr snapToGrid="0" snapToObjects="1">
      <p:cViewPr varScale="1">
        <p:scale>
          <a:sx n="112" d="100"/>
          <a:sy n="112" d="100"/>
        </p:scale>
        <p:origin x="12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write “Let a be an object” and then apply </a:t>
            </a:r>
            <a:r>
              <a:rPr lang="en-US" dirty="0" err="1"/>
              <a:t>Elim</a:t>
            </a:r>
            <a:r>
              <a:rPr lang="en-US" dirty="0"/>
              <a:t> For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</a:t>
            </a:r>
            <a:r>
              <a:rPr lang="en-US" baseline="0" dirty="0"/>
              <a:t> proofs will often skip the first and last parts since they are boilerplate.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99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</a:t>
            </a:r>
            <a:r>
              <a:rPr lang="en-US" baseline="0" dirty="0"/>
              <a:t> proofs will often skip the first and last parts since they are boilerplate.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92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is just an implication,</a:t>
            </a:r>
            <a:r>
              <a:rPr lang="en-US" baseline="0" dirty="0"/>
              <a:t> with x and y as constants.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1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</a:t>
            </a:r>
            <a:r>
              <a:rPr lang="en-US" baseline="0" dirty="0"/>
              <a:t> proofs will often skip the first and last parts since they are boilerplate.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30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to skip the last part in English proofs.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47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42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Math English, “if …, then …” always means implies.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“there exists” and just immediately name that object.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implication proven by direct proof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9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Show how to recover the structure from the text: for all a, Even(a)</a:t>
            </a:r>
            <a:r>
              <a:rPr lang="en-US" baseline="0" dirty="0"/>
              <a:t> -&gt; Even(a^2).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Show how to recover the structure from the text: for all a, Even(a)</a:t>
            </a:r>
            <a:r>
              <a:rPr lang="en-US" baseline="0" dirty="0"/>
              <a:t> -&gt; Even(a^2).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83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“there exists” and just immediately name that object.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implication proven by direct proof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“there exists” and just immediately name that object.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implication proven by direct proof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6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is just an implication,</a:t>
            </a:r>
            <a:r>
              <a:rPr lang="en-US" baseline="0" dirty="0"/>
              <a:t> with x and y as constants.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5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</a:t>
            </a:r>
            <a:r>
              <a:rPr lang="en-US" baseline="0" dirty="0"/>
              <a:t> proofs will often skip the first and last parts since they are boilerplate.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0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8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9:  English Proofs &amp; Proof Strategies</a:t>
            </a:r>
          </a:p>
        </p:txBody>
      </p:sp>
      <p:pic>
        <p:nvPicPr>
          <p:cNvPr id="5" name="Picture 4" descr="Set Theory">
            <a:extLst>
              <a:ext uri="{FF2B5EF4-FFF2-40B4-BE49-F238E27FC236}">
                <a16:creationId xmlns:a16="http://schemas.microsoft.com/office/drawing/2014/main" id="{0919D42D-BA5D-0044-B9CE-F19F5ABB0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10" y="2339349"/>
            <a:ext cx="2835980" cy="39370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endParaRPr lang="en-US" sz="2400" dirty="0"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 Even(</a:t>
                </a:r>
                <a:r>
                  <a:rPr lang="en-US" sz="2400" b="1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 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pPr lvl="0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785652"/>
              </a:xfrm>
              <a:prstGeom prst="rect">
                <a:avLst/>
              </a:prstGeom>
              <a:blipFill>
                <a:blip r:embed="rId3"/>
                <a:stretch>
                  <a:fillRect l="-1292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657" y="5158740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CB2F797-B159-6649-8B7E-6B1C80F52C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43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prstClr val="black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     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922" y="4815840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7A29844-6547-6C49-A42B-5572DD447C5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541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498" y="4882593"/>
            <a:ext cx="370697" cy="4129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39910" y="4765913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="1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some 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c</a:t>
            </a:r>
            <a:endParaRPr lang="en-US" dirty="0">
              <a:solidFill>
                <a:srgbClr val="00330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8" name="Rounded Rectangle 17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0"/>
              <a:endCxn id="18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B716804-30FD-934C-8612-A3AEF60946C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873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 = 2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435" y="4882593"/>
            <a:ext cx="370697" cy="4129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9910" y="4765913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="1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some 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c</a:t>
            </a:r>
            <a:endParaRPr lang="en-US" dirty="0">
              <a:solidFill>
                <a:srgbClr val="00330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8" name="Rounded Rectangle 17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0"/>
              <a:endCxn id="18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A9F6E06-B549-A348-BBD9-DFF06BB959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546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</a:rPr>
                  <a:t>= 2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2.4  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= 4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 = 2(2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     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Algebra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772993" y="4806539"/>
            <a:ext cx="2283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Used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for c</a:t>
            </a:r>
            <a:r>
              <a:rPr lang="en-US" dirty="0">
                <a:solidFill>
                  <a:srgbClr val="7030A0"/>
                </a:solidFill>
                <a:cs typeface="Franklin Gothic Medium"/>
              </a:rPr>
              <a:t>=</a:t>
            </a:r>
            <a:r>
              <a:rPr lang="en-US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b="1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baseline="30000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2</a:t>
            </a:r>
            <a:endParaRPr lang="en-US" sz="1200" dirty="0">
              <a:solidFill>
                <a:srgbClr val="00B05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28CB206-7D10-7B49-8DA7-EB524918BB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987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80" y="1527719"/>
            <a:ext cx="7608467" cy="157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</a:rPr>
              <a:t>These rules need some caveats…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07068" y="236426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93008" y="235380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3BFB6-8D8B-9094-DB96-C1C1136BEE41}"/>
              </a:ext>
            </a:extLst>
          </p:cNvPr>
          <p:cNvSpPr txBox="1"/>
          <p:nvPr/>
        </p:nvSpPr>
        <p:spPr>
          <a:xfrm>
            <a:off x="530850" y="3751281"/>
            <a:ext cx="763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200" dirty="0">
                <a:latin typeface="Franklin Gothic Medium"/>
                <a:cs typeface="Franklin Gothic Medium"/>
              </a:rPr>
              <a:t>Without those rules, it is possible to infer claims that are false</a:t>
            </a:r>
            <a:endParaRPr lang="en-US" sz="2200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8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</a:rPr>
              <a:t>These rules need some caveats…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44" y="1211679"/>
            <a:ext cx="7603803" cy="1325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3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(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)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7832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093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</a:rPr>
              <a:t>These rules need some caveats…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44" y="1211679"/>
            <a:ext cx="7603803" cy="1325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3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(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)</a:t>
                </a:r>
                <a:endParaRPr lang="en-US" sz="2400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029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0827" y="6275428"/>
            <a:ext cx="89580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Can’t get rid of</a:t>
            </a:r>
            <a:r>
              <a:rPr lang="en-US" sz="22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since another name in the same line, </a:t>
            </a:r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,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 it!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</a:t>
            </a:r>
          </a:p>
        </p:txBody>
      </p:sp>
      <p:sp>
        <p:nvSpPr>
          <p:cNvPr id="31" name="Freeform 30"/>
          <p:cNvSpPr/>
          <p:nvPr/>
        </p:nvSpPr>
        <p:spPr>
          <a:xfrm>
            <a:off x="497942" y="5477933"/>
            <a:ext cx="1627191" cy="80433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297E59-8AE4-5B4A-9643-B9608382EDCD}"/>
              </a:ext>
            </a:extLst>
          </p:cNvPr>
          <p:cNvGrpSpPr/>
          <p:nvPr/>
        </p:nvGrpSpPr>
        <p:grpSpPr>
          <a:xfrm>
            <a:off x="2133600" y="5341857"/>
            <a:ext cx="4876800" cy="330200"/>
            <a:chOff x="2125133" y="5249333"/>
            <a:chExt cx="4876800" cy="3302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B8DA89-AFE6-6542-BBD7-D2D9620558C9}"/>
                </a:ext>
              </a:extLst>
            </p:cNvPr>
            <p:cNvCxnSpPr/>
            <p:nvPr/>
          </p:nvCxnSpPr>
          <p:spPr>
            <a:xfrm>
              <a:off x="2125133" y="5249333"/>
              <a:ext cx="4876800" cy="3302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50B5D4-450D-3D40-8730-1C22FD48EAA0}"/>
                </a:ext>
              </a:extLst>
            </p:cNvPr>
            <p:cNvCxnSpPr/>
            <p:nvPr/>
          </p:nvCxnSpPr>
          <p:spPr>
            <a:xfrm flipV="1">
              <a:off x="2125133" y="5249333"/>
              <a:ext cx="4876800" cy="3302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378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80" y="1207679"/>
            <a:ext cx="7608467" cy="157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</a:rPr>
              <a:t>These rules need some caveats…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3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 (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029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0827" y="6275428"/>
            <a:ext cx="90238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Can’t get rid of</a:t>
            </a:r>
            <a:r>
              <a:rPr lang="en-US" sz="22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since another name in the same line, </a:t>
            </a:r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,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 it!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</a:t>
            </a:r>
          </a:p>
        </p:txBody>
      </p:sp>
      <p:sp>
        <p:nvSpPr>
          <p:cNvPr id="31" name="Freeform 30"/>
          <p:cNvSpPr/>
          <p:nvPr/>
        </p:nvSpPr>
        <p:spPr>
          <a:xfrm>
            <a:off x="497942" y="5477933"/>
            <a:ext cx="1627191" cy="80433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5341857"/>
            <a:ext cx="4876800" cy="330200"/>
            <a:chOff x="2125133" y="5249333"/>
            <a:chExt cx="4876800" cy="3302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125133" y="5249333"/>
              <a:ext cx="4876800" cy="3302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125133" y="5249333"/>
              <a:ext cx="4876800" cy="3302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ounded Rectangle 3"/>
          <p:cNvSpPr/>
          <p:nvPr/>
        </p:nvSpPr>
        <p:spPr>
          <a:xfrm>
            <a:off x="1507068" y="204422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93008" y="203376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0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  <a:ea typeface="+mn-ea"/>
              </a:rPr>
              <a:t>Dependencies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41680" y="2867312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3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(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depends on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)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029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85907" y="5733267"/>
            <a:ext cx="7210179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Can’t </a:t>
            </a:r>
            <a:r>
              <a:rPr lang="en-US" sz="2200" dirty="0">
                <a:solidFill>
                  <a:srgbClr val="0070C0"/>
                </a:solidFill>
                <a:cs typeface="Arial" pitchFamily="34" charset="0"/>
                <a:sym typeface="Symbol" charset="0"/>
              </a:rPr>
              <a:t>Intro </a:t>
            </a:r>
            <a:r>
              <a:rPr lang="en-US" sz="2200" dirty="0">
                <a:solidFill>
                  <a:srgbClr val="0070C0"/>
                </a:solidFill>
                <a:sym typeface="Symbol" charset="0"/>
              </a:rPr>
              <a:t>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with “</a:t>
            </a:r>
            <a:r>
              <a:rPr lang="en-US" sz="2200" dirty="0">
                <a:latin typeface="Franklin Gothic Medium" panose="020B0603020102020204" pitchFamily="34" charset="0"/>
              </a:rPr>
              <a:t>Let </a:t>
            </a:r>
            <a:r>
              <a:rPr lang="en-US" sz="2200" b="1" dirty="0">
                <a:solidFill>
                  <a:srgbClr val="C00000"/>
                </a:solidFill>
              </a:rPr>
              <a:t>a</a:t>
            </a:r>
            <a:r>
              <a:rPr lang="en-US" sz="2200" dirty="0">
                <a:latin typeface="Franklin Gothic Medium" panose="020B0603020102020204" pitchFamily="34" charset="0"/>
              </a:rPr>
              <a:t> be an arbitrary ... P(</a:t>
            </a:r>
            <a:r>
              <a:rPr lang="en-US" sz="2200" b="1" dirty="0">
                <a:solidFill>
                  <a:srgbClr val="C00000"/>
                </a:solidFill>
              </a:rPr>
              <a:t>a</a:t>
            </a:r>
            <a:r>
              <a:rPr lang="en-US" sz="2200" dirty="0">
                <a:latin typeface="Franklin Gothic Medium" panose="020B0603020102020204" pitchFamily="34" charset="0"/>
              </a:rPr>
              <a:t>)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</a:t>
            </a:r>
            <a:b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</a:b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because </a:t>
            </a:r>
            <a:r>
              <a:rPr lang="en-US" sz="2200" dirty="0">
                <a:latin typeface="Franklin Gothic Medium" panose="020B0603020102020204" pitchFamily="34" charset="0"/>
              </a:rPr>
              <a:t>P(</a:t>
            </a:r>
            <a:r>
              <a:rPr lang="en-US" sz="2200" b="1" dirty="0">
                <a:solidFill>
                  <a:srgbClr val="C00000"/>
                </a:solidFill>
              </a:rPr>
              <a:t>a</a:t>
            </a:r>
            <a:r>
              <a:rPr lang="en-US" sz="2200" dirty="0">
                <a:latin typeface="Franklin Gothic Medium" panose="020B0603020102020204" pitchFamily="34" charset="0"/>
              </a:rPr>
              <a:t>) =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“</a:t>
            </a:r>
            <a:r>
              <a:rPr lang="en-US" sz="2000" b="1" dirty="0">
                <a:solidFill>
                  <a:srgbClr val="00B050"/>
                </a:solidFill>
              </a:rPr>
              <a:t>b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 </a:t>
            </a:r>
            <a:r>
              <a:rPr lang="en-US" sz="2000" b="1" dirty="0">
                <a:solidFill>
                  <a:srgbClr val="C00000"/>
                </a:solidFill>
              </a:rPr>
              <a:t>a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uses object </a:t>
            </a:r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, </a:t>
            </a:r>
            <a:r>
              <a:rPr lang="en-US" sz="2200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which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 </a:t>
            </a:r>
            <a:r>
              <a:rPr lang="en-US" sz="2200" b="1" dirty="0">
                <a:solidFill>
                  <a:srgbClr val="C00000"/>
                </a:solidFill>
              </a:rPr>
              <a:t>a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!  </a:t>
            </a:r>
          </a:p>
        </p:txBody>
      </p:sp>
      <p:sp>
        <p:nvSpPr>
          <p:cNvPr id="31" name="Freeform 30"/>
          <p:cNvSpPr/>
          <p:nvPr/>
        </p:nvSpPr>
        <p:spPr>
          <a:xfrm>
            <a:off x="433022" y="4935772"/>
            <a:ext cx="1627191" cy="80433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85907" y="2226191"/>
            <a:ext cx="8151590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</a:t>
            </a:r>
            <a:r>
              <a:rPr lang="en-US" sz="22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since it appears inside the expression “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a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6" name="Freeform 35"/>
          <p:cNvSpPr/>
          <p:nvPr/>
        </p:nvSpPr>
        <p:spPr>
          <a:xfrm flipV="1">
            <a:off x="433021" y="2687856"/>
            <a:ext cx="1627191" cy="179270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85907" y="147556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6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5" grpId="0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Last class: Inference Rules for Quantifiers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41581" y="1682991"/>
            <a:ext cx="2876108" cy="1015663"/>
            <a:chOff x="5153407" y="3721656"/>
            <a:chExt cx="2876108" cy="1015663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5153407" y="3721656"/>
              <a:ext cx="287610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3200" dirty="0">
                  <a:latin typeface="Calibri" charset="0"/>
                  <a:sym typeface="Symbol" charset="0"/>
                </a:rPr>
                <a:t>        </a:t>
              </a:r>
              <a:r>
                <a:rPr lang="en-US" sz="32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3200" dirty="0">
                  <a:latin typeface="Calibri" charset="0"/>
                  <a:sym typeface="Symbol" charset="0"/>
                </a:rPr>
                <a:t>x P(x)        </a:t>
              </a:r>
            </a:p>
            <a:p>
              <a:pPr eaLnBrk="1" hangingPunct="1"/>
              <a:r>
                <a:rPr lang="en-US" sz="2800" dirty="0">
                  <a:latin typeface="Calibri" charset="0"/>
                  <a:sym typeface="Symbol" charset="0"/>
                </a:rPr>
                <a:t>∴  </a:t>
              </a:r>
              <a:r>
                <a:rPr lang="en-US" sz="2800" dirty="0">
                  <a:latin typeface="Calibri" charset="0"/>
                </a:rPr>
                <a:t>P(a) </a:t>
              </a:r>
              <a:r>
                <a:rPr lang="en-US" sz="2800" dirty="0">
                  <a:latin typeface="Franklin Gothic Medium" pitchFamily="34" charset="0"/>
                </a:rPr>
                <a:t>for any </a:t>
              </a:r>
              <a:r>
                <a:rPr lang="en-US" sz="2800" dirty="0">
                  <a:latin typeface="Calibri" charset="0"/>
                </a:rPr>
                <a:t>a</a:t>
              </a:r>
              <a:endParaRPr lang="en-US" sz="2800" dirty="0">
                <a:latin typeface="Calibri" charset="0"/>
                <a:sym typeface="Symbo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86193" y="4250228"/>
              <a:ext cx="2747609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27492" y="1682991"/>
            <a:ext cx="3662009" cy="1077218"/>
            <a:chOff x="110632" y="1698380"/>
            <a:chExt cx="3662009" cy="1077218"/>
          </a:xfrm>
        </p:grpSpPr>
        <p:grpSp>
          <p:nvGrpSpPr>
            <p:cNvPr id="36" name="Group 35"/>
            <p:cNvGrpSpPr/>
            <p:nvPr/>
          </p:nvGrpSpPr>
          <p:grpSpPr>
            <a:xfrm>
              <a:off x="910493" y="1698380"/>
              <a:ext cx="2862148" cy="1077218"/>
              <a:chOff x="5071654" y="3721656"/>
              <a:chExt cx="2862148" cy="1077218"/>
            </a:xfrm>
          </p:grpSpPr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5071654" y="3721656"/>
                <a:ext cx="284225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  P(c) for some c</a:t>
                </a:r>
                <a:endParaRPr lang="en-US" sz="3200" dirty="0">
                  <a:latin typeface="Calibri" charset="0"/>
                  <a:ea typeface="Calibri" charset="0"/>
                  <a:cs typeface="Calibri" charset="0"/>
                  <a:sym typeface="Symbol" pitchFamily="18" charset="2"/>
                </a:endParaRPr>
              </a:p>
              <a:p>
                <a:pPr eaLnBrk="1" hangingPunct="1"/>
                <a:r>
                  <a:rPr lang="en-US" sz="3200" dirty="0">
                    <a:latin typeface="Calibri" charset="0"/>
                    <a:sym typeface="Symbol" charset="0"/>
                  </a:rPr>
                  <a:t>     ∴     </a:t>
                </a:r>
                <a:r>
                  <a:rPr lang="en-US" sz="32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3200" dirty="0">
                    <a:latin typeface="Calibri" charset="0"/>
                    <a:sym typeface="Symbol" charset="0"/>
                  </a:rPr>
                  <a:t>x P(x)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186193" y="4250228"/>
                <a:ext cx="2747609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110632" y="2088822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 </a:t>
              </a:r>
              <a:r>
                <a:rPr lang="en-US" b="1" dirty="0"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b="1" dirty="0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843574" y="2027414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 err="1"/>
              <a:t>Elim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TextBox 40"/>
          <p:cNvSpPr txBox="1"/>
          <p:nvPr>
            <p:custDataLst>
              <p:tags r:id="rId1"/>
            </p:custDataLst>
          </p:nvPr>
        </p:nvSpPr>
        <p:spPr>
          <a:xfrm>
            <a:off x="5625170" y="5144284"/>
            <a:ext cx="21147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 in the domain of P.</a:t>
            </a:r>
          </a:p>
        </p:txBody>
      </p:sp>
      <p:sp>
        <p:nvSpPr>
          <p:cNvPr id="42" name="TextBox 41"/>
          <p:cNvSpPr txBox="1"/>
          <p:nvPr>
            <p:custDataLst>
              <p:tags r:id="rId2"/>
            </p:custDataLst>
          </p:nvPr>
        </p:nvSpPr>
        <p:spPr>
          <a:xfrm>
            <a:off x="758518" y="5176684"/>
            <a:ext cx="211477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** </a:t>
            </a:r>
            <a:r>
              <a:rPr lang="en-US" dirty="0">
                <a:ea typeface="ＭＳ Ｐゴシック" pitchFamily="-111" charset="-128"/>
              </a:rPr>
              <a:t>c is a NEW name.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108456" y="4159347"/>
            <a:ext cx="3922484" cy="877163"/>
            <a:chOff x="326775" y="4199526"/>
            <a:chExt cx="3922484" cy="877163"/>
          </a:xfrm>
        </p:grpSpPr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326775" y="4199526"/>
              <a:ext cx="3922484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26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ja-JP" altLang="en-US" sz="2600" dirty="0">
                  <a:latin typeface="Calibri" charset="0"/>
                </a:rPr>
                <a:t>“</a:t>
              </a:r>
              <a:r>
                <a:rPr lang="en-US" sz="2600" dirty="0">
                  <a:latin typeface="Franklin Gothic Medium" pitchFamily="34" charset="0"/>
                </a:rPr>
                <a:t>Let</a:t>
              </a:r>
              <a:r>
                <a:rPr lang="en-US" sz="2600" dirty="0">
                  <a:latin typeface="Calibri" charset="0"/>
                </a:rPr>
                <a:t> a </a:t>
              </a:r>
              <a:r>
                <a:rPr lang="en-US" sz="2600" dirty="0">
                  <a:latin typeface="Franklin Gothic Medium" pitchFamily="34" charset="0"/>
                </a:rPr>
                <a:t>be arbitrary</a:t>
              </a:r>
              <a:r>
                <a:rPr lang="en-US" sz="2600" dirty="0">
                  <a:cs typeface="Arial" charset="0"/>
                </a:rPr>
                <a:t>*</a:t>
              </a:r>
              <a:r>
                <a:rPr lang="ja-JP" altLang="en-US" sz="2600" dirty="0">
                  <a:latin typeface="Calibri" charset="0"/>
                </a:rPr>
                <a:t>”</a:t>
              </a:r>
              <a:r>
                <a:rPr lang="en-US" sz="2600" dirty="0">
                  <a:latin typeface="Calibri" charset="0"/>
                </a:rPr>
                <a:t>...P(a)</a:t>
              </a:r>
              <a:endParaRPr lang="en-US" sz="2600" dirty="0">
                <a:latin typeface="Calibri" charset="0"/>
                <a:sym typeface="Symbol" charset="0"/>
              </a:endParaRPr>
            </a:p>
            <a:p>
              <a:pPr eaLnBrk="1" hangingPunct="1"/>
              <a:r>
                <a:rPr lang="en-US" sz="2800" dirty="0">
                  <a:latin typeface="Franklin Gothic Medium" charset="0"/>
                  <a:ea typeface="Franklin Gothic Medium" charset="0"/>
                  <a:cs typeface="Franklin Gothic Medium" charset="0"/>
                  <a:sym typeface="Symbol" charset="0"/>
                </a:rPr>
                <a:t>      ∴        </a:t>
              </a:r>
              <a:r>
                <a:rPr lang="en-US" sz="28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2800" dirty="0">
                  <a:latin typeface="Calibri" charset="0"/>
                  <a:sym typeface="Symbol" charset="0"/>
                </a:rPr>
                <a:t>x P(x)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524798" y="4638108"/>
              <a:ext cx="3664703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ounded Rectangle 43"/>
          <p:cNvSpPr/>
          <p:nvPr/>
        </p:nvSpPr>
        <p:spPr>
          <a:xfrm>
            <a:off x="4414436" y="4379318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/>
              <a:t>Intro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75764" y="4097792"/>
            <a:ext cx="4067922" cy="892552"/>
            <a:chOff x="5098115" y="4082855"/>
            <a:chExt cx="4067922" cy="892552"/>
          </a:xfrm>
        </p:grpSpPr>
        <p:grpSp>
          <p:nvGrpSpPr>
            <p:cNvPr id="48" name="Group 47"/>
            <p:cNvGrpSpPr/>
            <p:nvPr/>
          </p:nvGrpSpPr>
          <p:grpSpPr>
            <a:xfrm>
              <a:off x="5417703" y="4082855"/>
              <a:ext cx="3748334" cy="892552"/>
              <a:chOff x="5153535" y="3721656"/>
              <a:chExt cx="3748334" cy="892552"/>
            </a:xfrm>
          </p:grpSpPr>
          <p:sp>
            <p:nvSpPr>
              <p:cNvPr id="52" name="TextBox 6"/>
              <p:cNvSpPr txBox="1">
                <a:spLocks noChangeArrowheads="1"/>
              </p:cNvSpPr>
              <p:nvPr/>
            </p:nvSpPr>
            <p:spPr bwMode="auto">
              <a:xfrm>
                <a:off x="5153535" y="3721656"/>
                <a:ext cx="374833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x P(x)</a:t>
                </a:r>
              </a:p>
              <a:p>
                <a:pPr eaLnBrk="1" hangingPunct="1"/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∴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P(c)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for some </a:t>
                </a:r>
                <a:r>
                  <a:rPr lang="en-US" sz="2400" i="1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special**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c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5186193" y="4213652"/>
                <a:ext cx="366470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ounded Rectangle 49"/>
            <p:cNvSpPr/>
            <p:nvPr/>
          </p:nvSpPr>
          <p:spPr>
            <a:xfrm>
              <a:off x="5098115" y="4278518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/>
              <a:r>
                <a:rPr lang="en-US" dirty="0" err="1"/>
                <a:t>Elim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65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  <a:ea typeface="+mn-ea"/>
              </a:rPr>
              <a:t>Dependencies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41680" y="2867312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3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(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depends on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)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029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>
            <a:off x="433022" y="4935772"/>
            <a:ext cx="1627191" cy="80433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85907" y="2226191"/>
            <a:ext cx="8151590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</a:t>
            </a:r>
            <a:r>
              <a:rPr lang="en-US" sz="22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since it appears inside the expression “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a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6" name="Freeform 35"/>
          <p:cNvSpPr/>
          <p:nvPr/>
        </p:nvSpPr>
        <p:spPr>
          <a:xfrm flipV="1">
            <a:off x="433021" y="2687856"/>
            <a:ext cx="1627191" cy="179270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85907" y="147556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D580A9-161E-BD4D-B4B0-D9AFCC52D6F6}"/>
              </a:ext>
            </a:extLst>
          </p:cNvPr>
          <p:cNvSpPr txBox="1"/>
          <p:nvPr/>
        </p:nvSpPr>
        <p:spPr>
          <a:xfrm>
            <a:off x="185907" y="5733267"/>
            <a:ext cx="7214475" cy="800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Have instead shown</a:t>
            </a:r>
            <a:r>
              <a:rPr lang="en-US" sz="2000" dirty="0">
                <a:solidFill>
                  <a:srgbClr val="0070C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cs typeface="Arial" pitchFamily="34" charset="0"/>
                <a:sym typeface="Symbol" charset="0"/>
              </a:rPr>
              <a:t>x (</a:t>
            </a:r>
            <a:r>
              <a:rPr lang="en-US" sz="2200" b="1" dirty="0">
                <a:solidFill>
                  <a:srgbClr val="0070C0"/>
                </a:solidFill>
              </a:rPr>
              <a:t>b</a:t>
            </a:r>
            <a:r>
              <a:rPr lang="en-US" sz="2200" dirty="0">
                <a:solidFill>
                  <a:srgbClr val="0070C0"/>
                </a:solidFill>
              </a:rPr>
              <a:t>(x)</a:t>
            </a:r>
            <a:r>
              <a:rPr lang="en-US" sz="2200" dirty="0">
                <a:solidFill>
                  <a:srgbClr val="0070C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200" dirty="0">
                <a:solidFill>
                  <a:srgbClr val="0070C0"/>
                </a:solidFill>
                <a:cs typeface="Arial" pitchFamily="34" charset="0"/>
                <a:sym typeface="Symbol" charset="0"/>
              </a:rPr>
              <a:t> x)</a:t>
            </a:r>
            <a:r>
              <a:rPr lang="en-US" sz="2000" dirty="0">
                <a:solidFill>
                  <a:srgbClr val="0070C0"/>
                </a:solidFill>
                <a:cs typeface="Arial" pitchFamily="34" charset="0"/>
                <a:sym typeface="Symbol" charset="0"/>
              </a:rPr>
              <a:t> </a:t>
            </a:r>
            <a:b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</a:b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where </a:t>
            </a:r>
            <a:r>
              <a:rPr lang="en-US" sz="2200" b="1" dirty="0">
                <a:solidFill>
                  <a:srgbClr val="0070C0"/>
                </a:solidFill>
              </a:rPr>
              <a:t>b</a:t>
            </a:r>
            <a:r>
              <a:rPr lang="en-US" sz="2200" dirty="0">
                <a:solidFill>
                  <a:srgbClr val="0070C0"/>
                </a:solidFill>
              </a:rPr>
              <a:t>(x)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is a number that is possibly different for each </a:t>
            </a:r>
            <a:r>
              <a:rPr lang="en-US" sz="2400" dirty="0">
                <a:solidFill>
                  <a:srgbClr val="0070C0"/>
                </a:solidFill>
                <a:cs typeface="Arial" pitchFamily="34" charset="0"/>
                <a:sym typeface="Symbol" charset="0"/>
              </a:rPr>
              <a:t>x</a:t>
            </a:r>
            <a:endParaRPr lang="en-US" sz="24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73171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Formal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004"/>
            <a:ext cx="8229600" cy="53886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+mn-ea"/>
              </a:rPr>
              <a:t>In principle, formal proofs are the standard for what it means to be “proven” in mathematics</a:t>
            </a:r>
          </a:p>
          <a:p>
            <a:pPr lvl="1">
              <a:defRPr/>
            </a:pPr>
            <a:r>
              <a:rPr lang="en-US" sz="2400" dirty="0"/>
              <a:t>almost all math (and theory CS) done in Predicate Logic</a:t>
            </a:r>
          </a:p>
          <a:p>
            <a:pPr lvl="1">
              <a:defRPr/>
            </a:pPr>
            <a:endParaRPr lang="en-US" sz="2400" dirty="0"/>
          </a:p>
          <a:p>
            <a:pPr>
              <a:defRPr/>
            </a:pPr>
            <a:r>
              <a:rPr lang="en-US" sz="2800" dirty="0">
                <a:ea typeface="+mn-ea"/>
              </a:rPr>
              <a:t>But they are tedious and impractical</a:t>
            </a:r>
          </a:p>
          <a:p>
            <a:pPr lvl="1">
              <a:defRPr/>
            </a:pPr>
            <a:r>
              <a:rPr lang="en-US" sz="2400" dirty="0"/>
              <a:t>e.g., applications of commutativity and associativity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Russell &amp; Whitehead’s formal proof that 1+1 = 2 is </a:t>
            </a:r>
            <a:r>
              <a:rPr lang="en-US" sz="2400" i="1" dirty="0">
                <a:ea typeface="+mn-ea"/>
              </a:rPr>
              <a:t>several hundred pages</a:t>
            </a:r>
            <a:r>
              <a:rPr lang="en-US" sz="2400" dirty="0">
                <a:ea typeface="+mn-ea"/>
              </a:rPr>
              <a:t> long</a:t>
            </a:r>
          </a:p>
          <a:p>
            <a:pPr lvl="2">
              <a:defRPr/>
            </a:pPr>
            <a:r>
              <a:rPr lang="en-US" sz="2000" dirty="0"/>
              <a:t>we allowed ourselves to cite “Arithmetic”, “Algebra”, etc.</a:t>
            </a:r>
            <a:endParaRPr lang="en-US" sz="2000" dirty="0">
              <a:ea typeface="+mn-ea"/>
            </a:endParaRPr>
          </a:p>
          <a:p>
            <a:pPr lvl="1">
              <a:defRPr/>
            </a:pPr>
            <a:endParaRPr lang="en-US" sz="2400" dirty="0">
              <a:ea typeface="+mn-ea"/>
            </a:endParaRPr>
          </a:p>
          <a:p>
            <a:pPr>
              <a:defRPr/>
            </a:pPr>
            <a:r>
              <a:rPr lang="en-US" sz="2800" dirty="0"/>
              <a:t>Similar situation exists in programming...</a:t>
            </a:r>
          </a:p>
        </p:txBody>
      </p:sp>
    </p:spTree>
    <p:extLst>
      <p:ext uri="{BB962C8B-B14F-4D97-AF65-F5344CB8AC3E}">
        <p14:creationId xmlns:p14="http://schemas.microsoft.com/office/powerpoint/2010/main" val="1828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955" y="1410019"/>
            <a:ext cx="3290835" cy="289067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a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i</a:t>
            </a:r>
            <a:r>
              <a:rPr lang="mr-IN" sz="2400" dirty="0">
                <a:latin typeface="Lucida Sans Typewriter" panose="020B0509030504030204" pitchFamily="49" charset="77"/>
              </a:rPr>
              <a:t>, 1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b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MOD(</a:t>
            </a:r>
            <a:r>
              <a:rPr lang="mr-IN" sz="2400" dirty="0" err="1">
                <a:latin typeface="Lucida Sans Typewriter" panose="020B0509030504030204" pitchFamily="49" charset="77"/>
              </a:rPr>
              <a:t>a</a:t>
            </a:r>
            <a:r>
              <a:rPr lang="en-US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n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c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arr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b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d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LOAD(</a:t>
            </a:r>
            <a:r>
              <a:rPr lang="mr-IN" sz="2400" dirty="0" err="1">
                <a:latin typeface="Lucida Sans Typewriter" panose="020B0509030504030204" pitchFamily="49" charset="77"/>
              </a:rPr>
              <a:t>c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e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arr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Lucida Sans Typewriter" panose="020B0509030504030204" pitchFamily="49" charset="77"/>
              </a:rPr>
              <a:t>STORE(</a:t>
            </a:r>
            <a:r>
              <a:rPr lang="mr-IN" sz="2400" dirty="0" err="1">
                <a:latin typeface="Lucida Sans Typewriter" panose="020B0509030504030204" pitchFamily="49" charset="77"/>
              </a:rPr>
              <a:t>e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d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74954" y="4598321"/>
            <a:ext cx="3290835" cy="7352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8212" y="3586944"/>
            <a:ext cx="4345224" cy="71375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dirty="0" err="1">
                <a:latin typeface="Lucida Sans Typewriter" panose="020B0509030504030204" pitchFamily="49" charset="77"/>
              </a:rPr>
              <a:t>arr</a:t>
            </a:r>
            <a:r>
              <a:rPr lang="en-US" sz="2400" dirty="0">
                <a:latin typeface="Lucida Sans Typewriter" panose="020B0509030504030204" pitchFamily="49" charset="77"/>
              </a:rPr>
              <a:t>[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] = </a:t>
            </a:r>
            <a:r>
              <a:rPr lang="en-US" sz="2400" dirty="0" err="1">
                <a:latin typeface="Lucida Sans Typewriter" panose="020B0509030504030204" pitchFamily="49" charset="77"/>
              </a:rPr>
              <a:t>arr</a:t>
            </a:r>
            <a:r>
              <a:rPr lang="en-US" sz="2400" dirty="0">
                <a:latin typeface="Lucida Sans Typewriter" panose="020B0509030504030204" pitchFamily="49" charset="77"/>
              </a:rPr>
              <a:t>[(i+1) % n];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61667" y="4598321"/>
            <a:ext cx="3290835" cy="7352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High-level Language</a:t>
            </a:r>
          </a:p>
        </p:txBody>
      </p:sp>
    </p:spTree>
    <p:extLst>
      <p:ext uri="{BB962C8B-B14F-4D97-AF65-F5344CB8AC3E}">
        <p14:creationId xmlns:p14="http://schemas.microsoft.com/office/powerpoint/2010/main" val="487969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Programming vs Proofs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74954" y="4598321"/>
            <a:ext cx="3290835" cy="11240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061666" y="1410019"/>
                <a:ext cx="3290835" cy="28906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None/>
                  <a:defRPr/>
                </a:pP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∧: 1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Double Negation: 4</a:t>
                </a:r>
              </a:p>
              <a:p>
                <a:pPr marL="0" indent="0">
                  <a:buNone/>
                  <a:defRPr/>
                </a:pP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3, 5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Modus Ponens: 2, 6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66" y="1410019"/>
                <a:ext cx="3290835" cy="2890675"/>
              </a:xfrm>
              <a:prstGeom prst="rect">
                <a:avLst/>
              </a:prstGeom>
              <a:blipFill>
                <a:blip r:embed="rId2"/>
                <a:stretch>
                  <a:fillRect l="-2692" t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5061667" y="4598320"/>
            <a:ext cx="3290835" cy="11240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FC1621-D24A-D048-8515-532F2BE4723B}"/>
              </a:ext>
            </a:extLst>
          </p:cNvPr>
          <p:cNvSpPr txBox="1">
            <a:spLocks/>
          </p:cNvSpPr>
          <p:nvPr/>
        </p:nvSpPr>
        <p:spPr>
          <a:xfrm>
            <a:off x="1174955" y="1410019"/>
            <a:ext cx="3290835" cy="28906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a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i</a:t>
            </a:r>
            <a:r>
              <a:rPr lang="mr-IN" sz="2400" dirty="0">
                <a:latin typeface="Lucida Sans Typewriter" panose="020B0509030504030204" pitchFamily="49" charset="77"/>
              </a:rPr>
              <a:t>, 1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Font typeface="Arial"/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b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MOD(</a:t>
            </a:r>
            <a:r>
              <a:rPr lang="mr-IN" sz="2400" dirty="0" err="1">
                <a:latin typeface="Lucida Sans Typewriter" panose="020B0509030504030204" pitchFamily="49" charset="77"/>
              </a:rPr>
              <a:t>a</a:t>
            </a:r>
            <a:r>
              <a:rPr lang="en-US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n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Font typeface="Arial"/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c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arr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b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Font typeface="Arial"/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d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LOAD(</a:t>
            </a:r>
            <a:r>
              <a:rPr lang="mr-IN" sz="2400" dirty="0" err="1">
                <a:latin typeface="Lucida Sans Typewriter" panose="020B0509030504030204" pitchFamily="49" charset="77"/>
              </a:rPr>
              <a:t>c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Font typeface="Arial"/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e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arr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Font typeface="Arial"/>
              <a:buNone/>
              <a:defRPr/>
            </a:pPr>
            <a:r>
              <a:rPr lang="en-US" sz="2400" dirty="0">
                <a:latin typeface="Lucida Sans Typewriter" panose="020B0509030504030204" pitchFamily="49" charset="77"/>
              </a:rPr>
              <a:t>STORE(</a:t>
            </a:r>
            <a:r>
              <a:rPr lang="mr-IN" sz="2400" dirty="0" err="1">
                <a:latin typeface="Lucida Sans Typewriter" panose="020B0509030504030204" pitchFamily="49" charset="77"/>
              </a:rPr>
              <a:t>e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d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9876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07422" y="4617985"/>
            <a:ext cx="3290835" cy="11240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61666" y="2390327"/>
            <a:ext cx="3290835" cy="16842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sz="2400" b="1"/>
              <a:t>what </a:t>
            </a:r>
            <a:r>
              <a:rPr lang="en-US" sz="2400" b="1" dirty="0"/>
              <a:t>is the “Java”</a:t>
            </a:r>
          </a:p>
          <a:p>
            <a:pPr marL="0" indent="0" algn="ctr">
              <a:buFont typeface="Arial"/>
              <a:buNone/>
              <a:defRPr/>
            </a:pPr>
            <a:r>
              <a:rPr lang="en-US" sz="2400" b="1" dirty="0"/>
              <a:t>for proofs?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61667" y="4598321"/>
            <a:ext cx="3290835" cy="10158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High-level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5312752-9A61-384D-B29E-2CF5240887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∧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Double Negation: 4</a:t>
                </a: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3, 5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MP: 2, 6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5312752-9A61-384D-B29E-2CF524088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  <a:blipFill>
                <a:blip r:embed="rId2"/>
                <a:stretch>
                  <a:fillRect l="-269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811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∧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Double Negation: 4</a:t>
                </a: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3, 5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MP: 2, 6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  <a:blipFill rotWithShape="0">
                <a:blip r:embed="rId2"/>
                <a:stretch>
                  <a:fillRect l="-2778"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1207422" y="4617985"/>
            <a:ext cx="3290835" cy="11240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61666" y="2606636"/>
            <a:ext cx="3290835" cy="10607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sz="2400" b="1" dirty="0"/>
              <a:t>English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61667" y="4598321"/>
            <a:ext cx="3290835" cy="10158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High-level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E24022-D31A-D043-81E8-8FEF24D17D3C}"/>
              </a:ext>
            </a:extLst>
          </p:cNvPr>
          <p:cNvSpPr txBox="1">
            <a:spLocks/>
          </p:cNvSpPr>
          <p:nvPr/>
        </p:nvSpPr>
        <p:spPr>
          <a:xfrm>
            <a:off x="7080570" y="2606636"/>
            <a:ext cx="404447" cy="10607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24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∧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Double Negation: 4</a:t>
                </a: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3, 5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MP: 2, 6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  <a:blipFill rotWithShape="0">
                <a:blip r:embed="rId3"/>
                <a:stretch>
                  <a:fillRect l="-2778"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1207422" y="4617985"/>
            <a:ext cx="3290835" cy="11240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61666" y="2606636"/>
            <a:ext cx="3290835" cy="10607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Math</a:t>
            </a:r>
            <a:r>
              <a:rPr lang="en-US" sz="2400" b="1" dirty="0"/>
              <a:t> English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61667" y="4598321"/>
            <a:ext cx="3290835" cy="10158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High-level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</p:spTree>
    <p:extLst>
      <p:ext uri="{BB962C8B-B14F-4D97-AF65-F5344CB8AC3E}">
        <p14:creationId xmlns:p14="http://schemas.microsoft.com/office/powerpoint/2010/main" val="2307579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004"/>
            <a:ext cx="8229600" cy="5140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+mn-ea"/>
              </a:rPr>
              <a:t>Formal proofs follow simple well-defined rules and should be easy for a machine to check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as assembly language is easy for a machine to execute</a:t>
            </a:r>
          </a:p>
          <a:p>
            <a:pPr lvl="1">
              <a:defRPr/>
            </a:pPr>
            <a:endParaRPr lang="en-US" sz="2400" dirty="0">
              <a:ea typeface="+mn-ea"/>
            </a:endParaRPr>
          </a:p>
          <a:p>
            <a:pPr>
              <a:defRPr/>
            </a:pPr>
            <a:r>
              <a:rPr lang="en-US" sz="2800" dirty="0">
                <a:ea typeface="+mn-ea"/>
              </a:rPr>
              <a:t>English proofs correspond to those rules but are designed to be easier for humans to read</a:t>
            </a:r>
          </a:p>
          <a:p>
            <a:pPr lvl="1">
              <a:defRPr/>
            </a:pPr>
            <a:r>
              <a:rPr lang="en-US" sz="2400" dirty="0"/>
              <a:t>also e</a:t>
            </a:r>
            <a:r>
              <a:rPr lang="en-US" sz="2400" dirty="0">
                <a:ea typeface="+mn-ea"/>
              </a:rPr>
              <a:t>asy to check with practice</a:t>
            </a:r>
          </a:p>
          <a:p>
            <a:pPr lvl="2">
              <a:defRPr/>
            </a:pPr>
            <a:r>
              <a:rPr lang="en-US" sz="2000" dirty="0"/>
              <a:t>(almost all actual math and theory CS is done this way)</a:t>
            </a:r>
            <a:endParaRPr lang="en-US" sz="2000" dirty="0">
              <a:ea typeface="+mn-ea"/>
            </a:endParaRPr>
          </a:p>
          <a:p>
            <a:pPr lvl="1">
              <a:defRPr/>
            </a:pPr>
            <a:r>
              <a:rPr lang="en-US" sz="2400" dirty="0">
                <a:ea typeface="+mn-ea"/>
              </a:rPr>
              <a:t>English proof is correct if the </a:t>
            </a:r>
            <a:r>
              <a:rPr lang="en-US" sz="2400" u="sng" dirty="0">
                <a:ea typeface="+mn-ea"/>
              </a:rPr>
              <a:t>reader</a:t>
            </a:r>
            <a:r>
              <a:rPr lang="en-US" sz="2400" dirty="0">
                <a:ea typeface="+mn-ea"/>
              </a:rPr>
              <a:t> believes they could translate it into a formal proof</a:t>
            </a:r>
          </a:p>
          <a:p>
            <a:pPr lvl="2">
              <a:defRPr/>
            </a:pPr>
            <a:r>
              <a:rPr lang="en-US" sz="2000" dirty="0"/>
              <a:t>(the reader is the “compiler” for English proofs)</a:t>
            </a:r>
            <a:endParaRPr lang="en-US" sz="20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8001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Last class: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every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= 2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 special depends on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2.4  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 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= 4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= 2(2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     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Algebra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r="-646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4575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English Proof: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748"/>
            <a:ext cx="6764867" cy="5011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square of every even integer is even.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180368" y="-22206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45843" y="1606861"/>
                <a:ext cx="4998157" cy="5109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>
                    <a:latin typeface="Franklin Gothic Medium" panose="020B0603020102020204" pitchFamily="34" charset="0"/>
                  </a:rPr>
                  <a:t> </a:t>
                </a:r>
                <a:r>
                  <a:rPr lang="en-US" sz="2200" dirty="0">
                    <a:latin typeface="Franklin Gothic Medium" panose="020B0603020102020204" pitchFamily="34" charset="0"/>
                  </a:rPr>
                  <a:t>Let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200" dirty="0">
                    <a:latin typeface="Franklin Gothic Medium" panose="020B0603020102020204" pitchFamily="34" charset="0"/>
                  </a:rPr>
                  <a:t> be an arbitrary integer</a:t>
                </a:r>
                <a:br>
                  <a:rPr lang="en-US" sz="2200" dirty="0">
                    <a:latin typeface="Franklin Gothic Medium" panose="020B0603020102020204" pitchFamily="34" charset="0"/>
                  </a:rPr>
                </a:br>
                <a:endParaRPr lang="en-US" sz="2200" dirty="0">
                  <a:latin typeface="Franklin Gothic Medium" panose="020B0603020102020204" pitchFamily="34" charset="0"/>
                </a:endParaRPr>
              </a:p>
              <a:p>
                <a:r>
                  <a:rPr lang="en-US" sz="2000" dirty="0">
                    <a:latin typeface="Franklin Gothic Medium" panose="020B0603020102020204" pitchFamily="34" charset="0"/>
                  </a:rPr>
                  <a:t>   2.1   </a:t>
                </a:r>
                <a:r>
                  <a:rPr lang="en-US" sz="2200" dirty="0">
                    <a:solidFill>
                      <a:srgbClr val="C00000"/>
                    </a:solidFill>
                  </a:rPr>
                  <a:t>Even(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200" dirty="0">
                    <a:solidFill>
                      <a:srgbClr val="C00000"/>
                    </a:solidFill>
                  </a:rPr>
                  <a:t>)</a:t>
                </a:r>
                <a:r>
                  <a:rPr lang="en-US" sz="2000" dirty="0"/>
                  <a:t>	         Assumption</a:t>
                </a:r>
              </a:p>
              <a:p>
                <a:endParaRPr lang="en-US" sz="2000" dirty="0">
                  <a:sym typeface="Symbol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0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</a:t>
                </a:r>
                <a:r>
                  <a:rPr lang="en-US" sz="2000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20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2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2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0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Definition</a:t>
                </a:r>
                <a:endParaRPr lang="en-US" sz="2000" dirty="0">
                  <a:ea typeface="Cambria Math"/>
                  <a:cs typeface="Arial" pitchFamily="34" charset="0"/>
                </a:endParaRPr>
              </a:p>
              <a:p>
                <a:r>
                  <a:rPr lang="en-US" sz="2000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:r>
                  <a:rPr lang="en-US" sz="20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200" dirty="0">
                    <a:solidFill>
                      <a:srgbClr val="C00000"/>
                    </a:solidFill>
                  </a:rPr>
                  <a:t> = 2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>
                    <a:solidFill>
                      <a:schemeClr val="tx1"/>
                    </a:solidFill>
                  </a:rPr>
                  <a:t>		  </a:t>
                </a:r>
                <a:r>
                  <a:rPr lang="en-US" sz="20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0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 special depends on </a:t>
                </a:r>
                <a:r>
                  <a:rPr lang="en-US" sz="20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</a:p>
              <a:p>
                <a:r>
                  <a:rPr lang="en-US" sz="16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</a:p>
              <a:p>
                <a:endParaRPr lang="en-US" sz="1400" b="1" dirty="0">
                  <a:solidFill>
                    <a:srgbClr val="C00000"/>
                  </a:solidFill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r>
                  <a:rPr lang="en-US" sz="20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0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2.4   </a:t>
                </a:r>
                <a:r>
                  <a:rPr lang="en-US" sz="22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200" b="1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2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2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= 4</a:t>
                </a:r>
                <a:r>
                  <a:rPr lang="en-US" sz="22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200" b="1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= 2(2</a:t>
                </a:r>
                <a:r>
                  <a:rPr lang="en-US" sz="22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200" b="1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  </a:t>
                </a:r>
                <a:r>
                  <a:rPr lang="en-US" sz="20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Algebra</a:t>
                </a:r>
              </a:p>
              <a:p>
                <a:endParaRPr lang="en-US" sz="1600" dirty="0">
                  <a:ea typeface="ＭＳ Ｐゴシック" pitchFamily="-111" charset="-128"/>
                  <a:sym typeface="Symbol"/>
                </a:endParaRPr>
              </a:p>
              <a:p>
                <a:endParaRPr lang="en-US" sz="2000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cs typeface="Arial" pitchFamily="34" charset="0"/>
                    <a:sym typeface="Symbol"/>
                  </a:rPr>
                  <a:t>   </a:t>
                </a:r>
                <a:r>
                  <a:rPr lang="en-US" sz="20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20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2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200" b="1" baseline="300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0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</a:t>
                </a:r>
                <a:endParaRPr lang="en-US" sz="2000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sz="20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2.6  </a:t>
                </a:r>
                <a:r>
                  <a:rPr lang="en-US" sz="20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2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2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200" b="1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Definition</a:t>
                </a:r>
              </a:p>
              <a:p>
                <a:endParaRPr lang="en-US" sz="20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r>
                  <a:rPr lang="en-US" sz="20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2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2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2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2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200" b="1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200" dirty="0">
                    <a:cs typeface="Arial" pitchFamily="34" charset="0"/>
                    <a:sym typeface="Symbol" charset="0"/>
                  </a:rPr>
                  <a:t>	</a:t>
                </a:r>
              </a:p>
              <a:p>
                <a:r>
                  <a:rPr lang="en-US" sz="20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2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2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</a:t>
                </a:r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843" y="1606861"/>
                <a:ext cx="4998157" cy="5109091"/>
              </a:xfrm>
              <a:prstGeom prst="rect">
                <a:avLst/>
              </a:prstGeom>
              <a:blipFill rotWithShape="0">
                <a:blip r:embed="rId4"/>
                <a:stretch>
                  <a:fillRect l="-1220" t="-955" r="-122" b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65815" y="1606861"/>
            <a:ext cx="36711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/>
                <a:cs typeface="Franklin Gothic Medium"/>
              </a:rPr>
              <a:t>Let </a:t>
            </a:r>
            <a:r>
              <a:rPr lang="en-US" sz="22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200" dirty="0">
                <a:latin typeface="Franklin Gothic Medium"/>
                <a:cs typeface="Franklin Gothic Medium"/>
              </a:rPr>
              <a:t> be an arbitrary integer. </a:t>
            </a:r>
            <a:br>
              <a:rPr lang="en-US" sz="2200" dirty="0">
                <a:latin typeface="Franklin Gothic Medium"/>
                <a:cs typeface="Franklin Gothic Medium"/>
              </a:rPr>
            </a:br>
            <a:br>
              <a:rPr lang="en-US" sz="2200" dirty="0">
                <a:latin typeface="Franklin Gothic Medium"/>
                <a:cs typeface="Franklin Gothic Medium"/>
              </a:rPr>
            </a:br>
            <a:r>
              <a:rPr lang="en-US" sz="2200" dirty="0">
                <a:latin typeface="Franklin Gothic Medium"/>
                <a:cs typeface="Franklin Gothic Medium"/>
              </a:rPr>
              <a:t>Suppose </a:t>
            </a:r>
            <a:r>
              <a:rPr lang="en-US" sz="22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200" dirty="0">
                <a:latin typeface="Franklin Gothic Medium"/>
                <a:cs typeface="Franklin Gothic Medium"/>
              </a:rPr>
              <a:t> is even.</a:t>
            </a:r>
          </a:p>
          <a:p>
            <a:endParaRPr lang="en-US" sz="1400" dirty="0">
              <a:latin typeface="Franklin Gothic Medium"/>
              <a:cs typeface="Franklin Gothic Medium"/>
            </a:endParaRPr>
          </a:p>
          <a:p>
            <a:r>
              <a:rPr lang="en-US" sz="2200" dirty="0">
                <a:latin typeface="Franklin Gothic Medium"/>
                <a:cs typeface="Franklin Gothic Medium"/>
              </a:rPr>
              <a:t>Then, by definition, </a:t>
            </a:r>
            <a:r>
              <a:rPr lang="en-US" sz="22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200" dirty="0">
                <a:solidFill>
                  <a:srgbClr val="C00000"/>
                </a:solidFill>
                <a:cs typeface="Franklin Gothic Medium"/>
              </a:rPr>
              <a:t> = 2</a:t>
            </a:r>
            <a:r>
              <a:rPr lang="en-US" sz="2200" b="1" dirty="0">
                <a:solidFill>
                  <a:srgbClr val="C00000"/>
                </a:solidFill>
                <a:cs typeface="Franklin Gothic Medium"/>
              </a:rPr>
              <a:t>b</a:t>
            </a:r>
            <a:r>
              <a:rPr lang="en-US" sz="2200" dirty="0">
                <a:latin typeface="Franklin Gothic Medium"/>
                <a:cs typeface="Franklin Gothic Medium"/>
              </a:rPr>
              <a:t> for some integer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b</a:t>
            </a:r>
            <a:r>
              <a:rPr lang="en-US" sz="2200" dirty="0">
                <a:latin typeface="Franklin Gothic Medium"/>
                <a:cs typeface="Franklin Gothic Medium"/>
              </a:rPr>
              <a:t> (dep on </a:t>
            </a:r>
            <a:r>
              <a:rPr lang="en-US" sz="22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200" dirty="0">
                <a:latin typeface="Franklin Gothic Medium"/>
                <a:cs typeface="Franklin Gothic Medium"/>
              </a:rPr>
              <a:t>).</a:t>
            </a:r>
          </a:p>
          <a:p>
            <a:endParaRPr lang="en-US" sz="1400" dirty="0">
              <a:latin typeface="Franklin Gothic Medium"/>
              <a:cs typeface="Franklin Gothic Medium"/>
            </a:endParaRPr>
          </a:p>
          <a:p>
            <a:endParaRPr lang="en-US" sz="1400" dirty="0">
              <a:latin typeface="Franklin Gothic Medium"/>
              <a:cs typeface="Franklin Gothic Medium"/>
            </a:endParaRPr>
          </a:p>
          <a:p>
            <a:r>
              <a:rPr lang="en-US" sz="2200" dirty="0">
                <a:latin typeface="Franklin Gothic Medium"/>
                <a:cs typeface="Franklin Gothic Medium"/>
              </a:rPr>
              <a:t>Squaring both sides, we get </a:t>
            </a:r>
            <a:r>
              <a:rPr lang="en-US" sz="22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2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200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</a:t>
            </a:r>
            <a:r>
              <a:rPr lang="en-US" sz="22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= 4</a:t>
            </a:r>
            <a:r>
              <a:rPr lang="en-US" sz="22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2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2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= 2(2</a:t>
            </a:r>
            <a:r>
              <a:rPr lang="en-US" sz="22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2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2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)</a:t>
            </a:r>
            <a:r>
              <a:rPr lang="en-US" sz="2200" dirty="0">
                <a:ea typeface="ＭＳ Ｐゴシック" pitchFamily="-111" charset="-128"/>
                <a:sym typeface="Symbol"/>
              </a:rPr>
              <a:t>. </a:t>
            </a:r>
            <a:r>
              <a:rPr lang="en-US" sz="2200" dirty="0">
                <a:latin typeface="Franklin Gothic Medium"/>
                <a:cs typeface="Franklin Gothic Medium"/>
                <a:sym typeface="Symbol"/>
              </a:rPr>
              <a:t> </a:t>
            </a:r>
          </a:p>
          <a:p>
            <a:endParaRPr lang="en-US" sz="1600" dirty="0">
              <a:latin typeface="Franklin Gothic Medium"/>
              <a:cs typeface="Franklin Gothic Medium"/>
              <a:sym typeface="Symbol"/>
            </a:endParaRPr>
          </a:p>
          <a:p>
            <a:endParaRPr lang="en-US" sz="1600" dirty="0">
              <a:latin typeface="Franklin Gothic Medium"/>
              <a:cs typeface="Franklin Gothic Medium"/>
              <a:sym typeface="Symbol"/>
            </a:endParaRPr>
          </a:p>
          <a:p>
            <a:r>
              <a:rPr lang="en-US" sz="2200" dirty="0">
                <a:latin typeface="Franklin Gothic Medium"/>
                <a:cs typeface="Franklin Gothic Medium"/>
                <a:sym typeface="Symbol"/>
              </a:rPr>
              <a:t>So </a:t>
            </a:r>
            <a:r>
              <a:rPr lang="en-US" sz="22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2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200" dirty="0">
                <a:latin typeface="Franklin Gothic Medium"/>
                <a:cs typeface="Franklin Gothic Medium"/>
                <a:sym typeface="Symbol"/>
              </a:rPr>
              <a:t> is, by definition, even.</a:t>
            </a:r>
          </a:p>
          <a:p>
            <a:endParaRPr lang="en-US" sz="2200" dirty="0">
              <a:latin typeface="Franklin Gothic Medium"/>
              <a:cs typeface="Franklin Gothic Medium"/>
              <a:sym typeface="Symbol"/>
            </a:endParaRPr>
          </a:p>
          <a:p>
            <a:r>
              <a:rPr lang="en-US" dirty="0">
                <a:latin typeface="Franklin Gothic Medium"/>
                <a:cs typeface="Franklin Gothic Medium"/>
                <a:sym typeface="Symbol"/>
              </a:rPr>
              <a:t>Since </a:t>
            </a:r>
            <a:r>
              <a:rPr lang="en-US" b="1" dirty="0">
                <a:solidFill>
                  <a:srgbClr val="C00000"/>
                </a:solidFill>
                <a:cs typeface="Franklin Gothic Medium"/>
                <a:sym typeface="Symbol"/>
              </a:rPr>
              <a:t>a</a:t>
            </a:r>
            <a:r>
              <a:rPr lang="en-US" dirty="0">
                <a:latin typeface="Franklin Gothic Medium"/>
                <a:cs typeface="Franklin Gothic Medium"/>
                <a:sym typeface="Symbol"/>
              </a:rPr>
              <a:t> was arbitrary, we have shown that the square of every even number is even.</a:t>
            </a:r>
            <a:endParaRPr lang="en-US" dirty="0">
              <a:latin typeface="Franklin Gothic Medium"/>
              <a:cs typeface="Franklin Gothic Medium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8835" y="5279157"/>
            <a:ext cx="304801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02296" y="6472654"/>
            <a:ext cx="338667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82261" y="4245573"/>
            <a:ext cx="135467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64317" y="3447939"/>
            <a:ext cx="262467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03133" y="1824953"/>
            <a:ext cx="169334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65600" y="1673063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57398" y="2986084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59367" y="5013016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17164" y="6026156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11650" y="4136170"/>
            <a:ext cx="0" cy="4039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34586" y="2524976"/>
            <a:ext cx="1106377" cy="1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57398" y="2412331"/>
            <a:ext cx="0" cy="38659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0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Not so Odd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3188060" cy="106112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29640" y="2923847"/>
            <a:ext cx="417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</a:t>
            </a:r>
            <a:r>
              <a:rPr lang="en-US" sz="2400" dirty="0">
                <a:solidFill>
                  <a:srgbClr val="C00000"/>
                </a:solidFill>
              </a:rPr>
              <a:t>Even(x)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9640" y="2497347"/>
            <a:ext cx="456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80594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English Proof: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748"/>
            <a:ext cx="6764867" cy="5011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square of every even integer is even.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180368" y="-22206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171419"/>
            <a:ext cx="83465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a typeface="Franklin Gothic Medium" charset="0"/>
                <a:cs typeface="Franklin Gothic Medium" charset="0"/>
                <a:sym typeface="Symbol" charset="0"/>
              </a:rPr>
              <a:t>Proof:</a:t>
            </a:r>
            <a:r>
              <a:rPr lang="en-US" sz="2800" dirty="0">
                <a:ea typeface="Franklin Gothic Medium" charset="0"/>
                <a:cs typeface="Franklin Gothic Medium" charset="0"/>
                <a:sym typeface="Symbol" charset="0"/>
              </a:rPr>
              <a:t> </a:t>
            </a:r>
            <a:r>
              <a:rPr lang="en-US" sz="2800" dirty="0">
                <a:ea typeface="Franklin Gothic Medium" charset="0"/>
                <a:cs typeface="Franklin Gothic Medium" charset="0"/>
              </a:rPr>
              <a:t>L</a:t>
            </a:r>
            <a:r>
              <a:rPr lang="en-US" sz="2800" dirty="0">
                <a:cs typeface="Franklin Gothic Medium"/>
              </a:rPr>
              <a:t>et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cs typeface="Franklin Gothic Medium"/>
              </a:rPr>
              <a:t> be an arbitrary integer.</a:t>
            </a:r>
          </a:p>
          <a:p>
            <a:endParaRPr lang="en-US" sz="2800" dirty="0">
              <a:cs typeface="Franklin Gothic Medium"/>
            </a:endParaRPr>
          </a:p>
          <a:p>
            <a:r>
              <a:rPr lang="en-US" sz="2800" dirty="0">
                <a:cs typeface="Franklin Gothic Medium"/>
              </a:rPr>
              <a:t>Suppose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cs typeface="Franklin Gothic Medium"/>
              </a:rPr>
              <a:t> is even. Then, by definition,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solidFill>
                  <a:srgbClr val="C00000"/>
                </a:solidFill>
                <a:cs typeface="Franklin Gothic Medium"/>
              </a:rPr>
              <a:t> = 2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b</a:t>
            </a:r>
            <a:r>
              <a:rPr lang="en-US" sz="2800" dirty="0">
                <a:cs typeface="Franklin Gothic Medium"/>
              </a:rPr>
              <a:t> for some integer </a:t>
            </a:r>
            <a:r>
              <a:rPr lang="en-US" sz="2800" dirty="0">
                <a:solidFill>
                  <a:srgbClr val="C00000"/>
                </a:solidFill>
                <a:cs typeface="Franklin Gothic Medium"/>
              </a:rPr>
              <a:t>b</a:t>
            </a:r>
            <a:r>
              <a:rPr lang="en-US" sz="2800" dirty="0">
                <a:cs typeface="Franklin Gothic Medium"/>
              </a:rPr>
              <a:t> (depending on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cs typeface="Franklin Gothic Medium"/>
              </a:rPr>
              <a:t>). Squaring both sides, we get 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= 4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= 2(2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)</a:t>
            </a:r>
            <a:r>
              <a:rPr lang="en-US" sz="2800" dirty="0">
                <a:ea typeface="ＭＳ Ｐゴシック" pitchFamily="-111" charset="-128"/>
                <a:sym typeface="Symbol"/>
              </a:rPr>
              <a:t>. </a:t>
            </a:r>
            <a:r>
              <a:rPr lang="en-US" sz="2800" dirty="0">
                <a:cs typeface="Franklin Gothic Medium"/>
                <a:sym typeface="Symbol"/>
              </a:rPr>
              <a:t> So 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cs typeface="Franklin Gothic Medium"/>
                <a:sym typeface="Symbol"/>
              </a:rPr>
              <a:t> is, by definition,</a:t>
            </a:r>
            <a:r>
              <a:rPr lang="en-US" sz="2800" baseline="30000" dirty="0">
                <a:ea typeface="ＭＳ Ｐゴシック" pitchFamily="-111" charset="-128"/>
                <a:sym typeface="Symbol"/>
              </a:rPr>
              <a:t> </a:t>
            </a:r>
            <a:r>
              <a:rPr lang="en-US" sz="2800" dirty="0">
                <a:cs typeface="Franklin Gothic Medium"/>
                <a:sym typeface="Symbol"/>
              </a:rPr>
              <a:t>is even.</a:t>
            </a:r>
          </a:p>
          <a:p>
            <a:endParaRPr lang="en-US" sz="2800" dirty="0">
              <a:cs typeface="Franklin Gothic Medium"/>
              <a:sym typeface="Symbol"/>
            </a:endParaRPr>
          </a:p>
          <a:p>
            <a:r>
              <a:rPr lang="en-US" sz="2800" dirty="0">
                <a:ea typeface="Franklin Gothic Medium" charset="0"/>
                <a:cs typeface="Franklin Gothic Medium" charset="0"/>
                <a:sym typeface="Symbol"/>
              </a:rPr>
              <a:t>Since </a:t>
            </a:r>
            <a:r>
              <a:rPr lang="en-US" sz="2800" b="1" dirty="0">
                <a:solidFill>
                  <a:srgbClr val="C00000"/>
                </a:solidFill>
                <a:ea typeface="Franklin Gothic Medium" charset="0"/>
                <a:cs typeface="Franklin Gothic Medium" charset="0"/>
                <a:sym typeface="Symbol"/>
              </a:rPr>
              <a:t>a</a:t>
            </a:r>
            <a:r>
              <a:rPr lang="en-US" sz="2800" dirty="0">
                <a:ea typeface="Franklin Gothic Medium" charset="0"/>
                <a:cs typeface="Franklin Gothic Medium" charset="0"/>
                <a:sym typeface="Symbol"/>
              </a:rPr>
              <a:t> was arbitrary, we have shown that the square of every even number is even.</a:t>
            </a:r>
            <a:endParaRPr lang="en-US" sz="2800" dirty="0">
              <a:ea typeface="Franklin Gothic Medium" charset="0"/>
              <a:cs typeface="Franklin Gothic Medium" charset="0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4739995" y="5325950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4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English Proof: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748"/>
            <a:ext cx="6764867" cy="5011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square of every even integer is even.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180368" y="-22206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171419"/>
            <a:ext cx="83465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a typeface="Franklin Gothic Medium" charset="0"/>
                <a:cs typeface="Franklin Gothic Medium" charset="0"/>
                <a:sym typeface="Symbol" charset="0"/>
              </a:rPr>
              <a:t>Proof:</a:t>
            </a:r>
            <a:r>
              <a:rPr lang="en-US" sz="2800" dirty="0">
                <a:ea typeface="Franklin Gothic Medium" charset="0"/>
                <a:cs typeface="Franklin Gothic Medium" charset="0"/>
                <a:sym typeface="Symbol" charset="0"/>
              </a:rPr>
              <a:t> </a:t>
            </a:r>
            <a:r>
              <a:rPr lang="en-US" sz="2800" dirty="0">
                <a:ea typeface="Franklin Gothic Medium" charset="0"/>
                <a:cs typeface="Franklin Gothic Medium" charset="0"/>
              </a:rPr>
              <a:t>L</a:t>
            </a:r>
            <a:r>
              <a:rPr lang="en-US" sz="2800" dirty="0">
                <a:cs typeface="Franklin Gothic Medium"/>
              </a:rPr>
              <a:t>et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cs typeface="Franklin Gothic Medium"/>
              </a:rPr>
              <a:t> be an arbitrary </a:t>
            </a:r>
            <a:r>
              <a:rPr lang="en-US" sz="2800" b="1" dirty="0">
                <a:solidFill>
                  <a:srgbClr val="7030A0"/>
                </a:solidFill>
                <a:cs typeface="Franklin Gothic Medium"/>
              </a:rPr>
              <a:t>even</a:t>
            </a:r>
            <a:r>
              <a:rPr lang="en-US" sz="2800" dirty="0">
                <a:cs typeface="Franklin Gothic Medium"/>
              </a:rPr>
              <a:t> integer.</a:t>
            </a:r>
          </a:p>
          <a:p>
            <a:endParaRPr lang="en-US" sz="2800" dirty="0">
              <a:cs typeface="Franklin Gothic Medium"/>
            </a:endParaRPr>
          </a:p>
          <a:p>
            <a:r>
              <a:rPr lang="en-US" sz="2800" dirty="0">
                <a:cs typeface="Franklin Gothic Medium"/>
              </a:rPr>
              <a:t>Then, by definition,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solidFill>
                  <a:srgbClr val="C00000"/>
                </a:solidFill>
                <a:cs typeface="Franklin Gothic Medium"/>
              </a:rPr>
              <a:t> = 2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b</a:t>
            </a:r>
            <a:r>
              <a:rPr lang="en-US" sz="2800" dirty="0">
                <a:cs typeface="Franklin Gothic Medium"/>
              </a:rPr>
              <a:t> for some integer </a:t>
            </a:r>
            <a:r>
              <a:rPr lang="en-US" sz="2800" dirty="0">
                <a:solidFill>
                  <a:srgbClr val="C00000"/>
                </a:solidFill>
                <a:cs typeface="Franklin Gothic Medium"/>
              </a:rPr>
              <a:t>b</a:t>
            </a:r>
            <a:r>
              <a:rPr lang="en-US" sz="2800" dirty="0">
                <a:cs typeface="Franklin Gothic Medium"/>
              </a:rPr>
              <a:t> (dep on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cs typeface="Franklin Gothic Medium"/>
              </a:rPr>
              <a:t>). Squaring both sides, we get 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= 4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= 2(2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)</a:t>
            </a:r>
            <a:r>
              <a:rPr lang="en-US" sz="2800" dirty="0">
                <a:ea typeface="ＭＳ Ｐゴシック" pitchFamily="-111" charset="-128"/>
                <a:sym typeface="Symbol"/>
              </a:rPr>
              <a:t>. </a:t>
            </a:r>
            <a:r>
              <a:rPr lang="en-US" sz="2800" dirty="0">
                <a:cs typeface="Franklin Gothic Medium"/>
                <a:sym typeface="Symbol"/>
              </a:rPr>
              <a:t> So 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cs typeface="Franklin Gothic Medium"/>
                <a:sym typeface="Symbol"/>
              </a:rPr>
              <a:t> is, by definition,</a:t>
            </a:r>
            <a:r>
              <a:rPr lang="en-US" sz="2800" baseline="30000" dirty="0">
                <a:ea typeface="ＭＳ Ｐゴシック" pitchFamily="-111" charset="-128"/>
                <a:sym typeface="Symbol"/>
              </a:rPr>
              <a:t> </a:t>
            </a:r>
            <a:r>
              <a:rPr lang="en-US" sz="2800" dirty="0">
                <a:cs typeface="Franklin Gothic Medium"/>
                <a:sym typeface="Symbol"/>
              </a:rPr>
              <a:t>is even.</a:t>
            </a:r>
          </a:p>
          <a:p>
            <a:endParaRPr lang="en-US" sz="2800" dirty="0">
              <a:cs typeface="Franklin Gothic Medium"/>
              <a:sym typeface="Symbol"/>
            </a:endParaRPr>
          </a:p>
          <a:p>
            <a:r>
              <a:rPr lang="en-US" sz="2800" dirty="0">
                <a:ea typeface="Franklin Gothic Medium" charset="0"/>
                <a:cs typeface="Franklin Gothic Medium" charset="0"/>
                <a:sym typeface="Symbol"/>
              </a:rPr>
              <a:t>Since </a:t>
            </a:r>
            <a:r>
              <a:rPr lang="en-US" sz="2800" b="1" dirty="0">
                <a:solidFill>
                  <a:srgbClr val="C00000"/>
                </a:solidFill>
                <a:ea typeface="Franklin Gothic Medium" charset="0"/>
                <a:cs typeface="Franklin Gothic Medium" charset="0"/>
                <a:sym typeface="Symbol"/>
              </a:rPr>
              <a:t>a</a:t>
            </a:r>
            <a:r>
              <a:rPr lang="en-US" sz="2800" dirty="0">
                <a:ea typeface="Franklin Gothic Medium" charset="0"/>
                <a:cs typeface="Franklin Gothic Medium" charset="0"/>
                <a:sym typeface="Symbol"/>
              </a:rPr>
              <a:t> was arbitrary, we have shown that the square of every even number is even.</a:t>
            </a:r>
            <a:endParaRPr lang="en-US" sz="2800" dirty="0">
              <a:ea typeface="Franklin Gothic Medium" charset="0"/>
              <a:cs typeface="Franklin Gothic Medium" charset="0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4739995" y="5325950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7E34C-452E-A047-ABC0-5B3F0676DC69}"/>
              </a:ext>
            </a:extLst>
          </p:cNvPr>
          <p:cNvSpPr txBox="1"/>
          <p:nvPr/>
        </p:nvSpPr>
        <p:spPr>
          <a:xfrm>
            <a:off x="2731770" y="5977890"/>
            <a:ext cx="316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4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3683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4423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7891" y="1933396"/>
            <a:ext cx="776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	Formally, </a:t>
            </a:r>
            <a:r>
              <a:rPr lang="en-US" sz="2400" dirty="0">
                <a:latin typeface="Franklin Gothic Medium"/>
                <a:cs typeface="Franklin Gothic Medium"/>
              </a:rPr>
              <a:t>prove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((Odd(x)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Odd(y))Even(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736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4423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7891" y="1933396"/>
            <a:ext cx="776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Formally, prove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((Odd(x)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Odd(y))Even(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C57F2-6971-8C4D-8364-04A8B9D221CA}"/>
              </a:ext>
            </a:extLst>
          </p:cNvPr>
          <p:cNvSpPr txBox="1"/>
          <p:nvPr/>
        </p:nvSpPr>
        <p:spPr>
          <a:xfrm>
            <a:off x="227891" y="2888204"/>
            <a:ext cx="38810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  <a:sym typeface="Symbol" charset="0"/>
              </a:rPr>
              <a:t>Let x and y be arbitrary integers.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Since x and y were arbitrary, the sum of any odd integers is even.</a:t>
            </a:r>
            <a:endParaRPr lang="en-US" sz="2200" b="1" dirty="0">
              <a:latin typeface="Calibri" charset="0"/>
              <a:sym typeface="Symbol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D58579-A08E-6047-AF99-099EDF8429BF}"/>
              </a:ext>
            </a:extLst>
          </p:cNvPr>
          <p:cNvCxnSpPr/>
          <p:nvPr/>
        </p:nvCxnSpPr>
        <p:spPr>
          <a:xfrm>
            <a:off x="4410229" y="2934504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6D53E7-7425-9145-91D9-549FAAF037B3}"/>
              </a:ext>
            </a:extLst>
          </p:cNvPr>
          <p:cNvCxnSpPr>
            <a:cxnSpLocks/>
          </p:cNvCxnSpPr>
          <p:nvPr/>
        </p:nvCxnSpPr>
        <p:spPr>
          <a:xfrm>
            <a:off x="4410229" y="5386652"/>
            <a:ext cx="0" cy="48313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CA3AD19-6A71-7749-A960-D72FF8D5929E}"/>
              </a:ext>
            </a:extLst>
          </p:cNvPr>
          <p:cNvSpPr/>
          <p:nvPr/>
        </p:nvSpPr>
        <p:spPr>
          <a:xfrm>
            <a:off x="4572000" y="2853573"/>
            <a:ext cx="499815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latin typeface="Franklin Gothic Medium" panose="020B0603020102020204" pitchFamily="34" charset="0"/>
            </a:endParaRPr>
          </a:p>
          <a:p>
            <a:endParaRPr lang="en-US" dirty="0"/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sz="2000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	</a:t>
            </a:r>
            <a:r>
              <a:rPr lang="en-US" dirty="0">
                <a:solidFill>
                  <a:schemeClr val="tx1"/>
                </a:solidFill>
                <a:ea typeface="ＭＳ Ｐゴシック" pitchFamily="-111" charset="-128"/>
                <a:sym typeface="Symbol"/>
              </a:rPr>
              <a:t>	</a:t>
            </a:r>
          </a:p>
          <a:p>
            <a:endParaRPr lang="en-US" sz="1000" dirty="0">
              <a:latin typeface="Franklin Gothic Medium" panose="020B0603020102020204" pitchFamily="34" charset="0"/>
            </a:endParaRP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))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b="1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dirty="0">
                <a:cs typeface="Arial" pitchFamily="34" charset="0"/>
                <a:sym typeface="Symbol" charset="0"/>
              </a:rPr>
              <a:t>	</a:t>
            </a: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4.  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</a:t>
            </a:r>
            <a:r>
              <a:rPr lang="en-US" sz="1600" dirty="0">
                <a:solidFill>
                  <a:srgbClr val="C00000"/>
                </a:solidFill>
              </a:rPr>
              <a:t>Odd(</a:t>
            </a:r>
            <a:r>
              <a:rPr lang="en-US" sz="1600" b="1" dirty="0">
                <a:solidFill>
                  <a:srgbClr val="C00000"/>
                </a:solidFill>
              </a:rPr>
              <a:t>x</a:t>
            </a:r>
            <a:r>
              <a:rPr lang="en-US" sz="1600" dirty="0">
                <a:solidFill>
                  <a:srgbClr val="C00000"/>
                </a:solidFill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sz="1600" dirty="0">
                <a:solidFill>
                  <a:srgbClr val="C00000"/>
                </a:solidFill>
              </a:rPr>
              <a:t>Odd(</a:t>
            </a:r>
            <a:r>
              <a:rPr lang="en-US" sz="1600" b="1" dirty="0">
                <a:solidFill>
                  <a:srgbClr val="C00000"/>
                </a:solidFill>
              </a:rPr>
              <a:t>y</a:t>
            </a:r>
            <a:r>
              <a:rPr lang="en-US" sz="1600" dirty="0">
                <a:solidFill>
                  <a:srgbClr val="C00000"/>
                </a:solidFill>
              </a:rPr>
              <a:t>))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sz="16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	</a:t>
            </a:r>
            <a:r>
              <a:rPr lang="en-US" dirty="0">
                <a:cs typeface="Arial" pitchFamily="34" charset="0"/>
                <a:sym typeface="Symbol" charset="0"/>
              </a:rPr>
              <a:t>Intro 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4423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7891" y="1933396"/>
            <a:ext cx="776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	Formally, </a:t>
            </a:r>
            <a:r>
              <a:rPr lang="en-US" sz="2400" dirty="0">
                <a:latin typeface="Franklin Gothic Medium"/>
                <a:cs typeface="Franklin Gothic Medium"/>
              </a:rPr>
              <a:t>prove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((Odd(x)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Odd(y))Even(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3D153-6790-8F46-88B6-078C631B1BEB}"/>
              </a:ext>
            </a:extLst>
          </p:cNvPr>
          <p:cNvSpPr/>
          <p:nvPr/>
        </p:nvSpPr>
        <p:spPr>
          <a:xfrm>
            <a:off x="4572000" y="2853573"/>
            <a:ext cx="499815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latin typeface="Franklin Gothic Medium" panose="020B0603020102020204" pitchFamily="34" charset="0"/>
            </a:endParaRPr>
          </a:p>
          <a:p>
            <a:r>
              <a:rPr lang="en-US" dirty="0">
                <a:latin typeface="Franklin Gothic Medium" panose="020B0603020102020204" pitchFamily="34" charset="0"/>
              </a:rPr>
              <a:t>   3.1  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	       Assumption</a:t>
            </a: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sz="2000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  3.9  </a:t>
            </a:r>
            <a:r>
              <a:rPr lang="en-US" dirty="0">
                <a:ea typeface="ＭＳ Ｐゴシック" pitchFamily="-111" charset="-128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Even(</a:t>
            </a:r>
            <a:r>
              <a:rPr lang="en-US" b="1" dirty="0" err="1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x+y</a:t>
            </a:r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)	</a:t>
            </a:r>
            <a:r>
              <a:rPr lang="en-US" dirty="0">
                <a:solidFill>
                  <a:schemeClr val="tx1"/>
                </a:solidFill>
                <a:ea typeface="ＭＳ Ｐゴシック" pitchFamily="-111" charset="-128"/>
                <a:sym typeface="Symbol"/>
              </a:rPr>
              <a:t>	</a:t>
            </a:r>
          </a:p>
          <a:p>
            <a:endParaRPr lang="en-US" sz="1000" dirty="0">
              <a:latin typeface="Franklin Gothic Medium" panose="020B0603020102020204" pitchFamily="34" charset="0"/>
            </a:endParaRP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))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b="1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dirty="0">
                <a:cs typeface="Arial" pitchFamily="34" charset="0"/>
                <a:sym typeface="Symbol" charset="0"/>
              </a:rPr>
              <a:t>	DPR</a:t>
            </a: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4.  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</a:t>
            </a:r>
            <a:r>
              <a:rPr lang="en-US" sz="1600" dirty="0">
                <a:solidFill>
                  <a:srgbClr val="C00000"/>
                </a:solidFill>
              </a:rPr>
              <a:t>Odd(</a:t>
            </a:r>
            <a:r>
              <a:rPr lang="en-US" sz="1600" b="1" dirty="0">
                <a:solidFill>
                  <a:srgbClr val="C00000"/>
                </a:solidFill>
              </a:rPr>
              <a:t>x</a:t>
            </a:r>
            <a:r>
              <a:rPr lang="en-US" sz="1600" dirty="0">
                <a:solidFill>
                  <a:srgbClr val="C00000"/>
                </a:solidFill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sz="1600" dirty="0">
                <a:solidFill>
                  <a:srgbClr val="C00000"/>
                </a:solidFill>
              </a:rPr>
              <a:t>Odd(</a:t>
            </a:r>
            <a:r>
              <a:rPr lang="en-US" sz="1600" b="1" dirty="0">
                <a:solidFill>
                  <a:srgbClr val="C00000"/>
                </a:solidFill>
              </a:rPr>
              <a:t>y</a:t>
            </a:r>
            <a:r>
              <a:rPr lang="en-US" sz="1600" dirty="0">
                <a:solidFill>
                  <a:srgbClr val="C00000"/>
                </a:solidFill>
              </a:rPr>
              <a:t>))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sz="16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	</a:t>
            </a:r>
            <a:r>
              <a:rPr lang="en-US" dirty="0">
                <a:cs typeface="Arial" pitchFamily="34" charset="0"/>
                <a:sym typeface="Symbol" charset="0"/>
              </a:rPr>
              <a:t>Intro 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C57F2-6971-8C4D-8364-04A8B9D221CA}"/>
              </a:ext>
            </a:extLst>
          </p:cNvPr>
          <p:cNvSpPr txBox="1"/>
          <p:nvPr/>
        </p:nvSpPr>
        <p:spPr>
          <a:xfrm>
            <a:off x="227891" y="2888204"/>
            <a:ext cx="38810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  <a:sym typeface="Symbol" charset="0"/>
              </a:rPr>
              <a:t>Let x and y be arbitrary integers.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Suppose that both are odd.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so </a:t>
            </a:r>
            <a:r>
              <a:rPr lang="en-US" sz="2200" dirty="0" err="1">
                <a:latin typeface="Calibri" charset="0"/>
                <a:sym typeface="Symbol" charset="0"/>
              </a:rPr>
              <a:t>x+y</a:t>
            </a:r>
            <a:r>
              <a:rPr lang="en-US" sz="2200" dirty="0">
                <a:latin typeface="Calibri" charset="0"/>
                <a:sym typeface="Symbol" charset="0"/>
              </a:rPr>
              <a:t> is even.</a:t>
            </a: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Since x and y were arbitrary, the sum of any odd integers is even.</a:t>
            </a:r>
            <a:endParaRPr lang="en-US" sz="2200" b="1" dirty="0">
              <a:latin typeface="Calibri" charset="0"/>
              <a:sym typeface="Symbol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7170A1-A4C0-CB47-852C-499643D761E8}"/>
              </a:ext>
            </a:extLst>
          </p:cNvPr>
          <p:cNvCxnSpPr/>
          <p:nvPr/>
        </p:nvCxnSpPr>
        <p:spPr>
          <a:xfrm>
            <a:off x="4410229" y="2934504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BB4C28-6E64-884C-842C-06C75D0DF4E6}"/>
              </a:ext>
            </a:extLst>
          </p:cNvPr>
          <p:cNvCxnSpPr>
            <a:cxnSpLocks/>
          </p:cNvCxnSpPr>
          <p:nvPr/>
        </p:nvCxnSpPr>
        <p:spPr>
          <a:xfrm>
            <a:off x="4410229" y="5386652"/>
            <a:ext cx="0" cy="48313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05EA31-7DBE-B840-A6D5-AF3B467AB120}"/>
              </a:ext>
            </a:extLst>
          </p:cNvPr>
          <p:cNvCxnSpPr>
            <a:cxnSpLocks/>
          </p:cNvCxnSpPr>
          <p:nvPr/>
        </p:nvCxnSpPr>
        <p:spPr>
          <a:xfrm>
            <a:off x="4410229" y="3561467"/>
            <a:ext cx="0" cy="304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7982FC-FE2C-CC48-AA7D-61388330825A}"/>
              </a:ext>
            </a:extLst>
          </p:cNvPr>
          <p:cNvCxnSpPr>
            <a:cxnSpLocks/>
          </p:cNvCxnSpPr>
          <p:nvPr/>
        </p:nvCxnSpPr>
        <p:spPr>
          <a:xfrm>
            <a:off x="4410229" y="4975508"/>
            <a:ext cx="0" cy="304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20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4423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7891" y="1933396"/>
            <a:ext cx="776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	Formally, </a:t>
            </a:r>
            <a:r>
              <a:rPr lang="en-US" sz="2400" dirty="0">
                <a:latin typeface="Franklin Gothic Medium"/>
                <a:cs typeface="Franklin Gothic Medium"/>
              </a:rPr>
              <a:t>prove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((Odd(x)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Odd(y))Even(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3D153-6790-8F46-88B6-078C631B1BEB}"/>
              </a:ext>
            </a:extLst>
          </p:cNvPr>
          <p:cNvSpPr/>
          <p:nvPr/>
        </p:nvSpPr>
        <p:spPr>
          <a:xfrm>
            <a:off x="4572000" y="2853573"/>
            <a:ext cx="49981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latin typeface="Franklin Gothic Medium" panose="020B0603020102020204" pitchFamily="34" charset="0"/>
            </a:endParaRPr>
          </a:p>
          <a:p>
            <a:r>
              <a:rPr lang="en-US" dirty="0">
                <a:latin typeface="Franklin Gothic Medium" panose="020B0603020102020204" pitchFamily="34" charset="0"/>
              </a:rPr>
              <a:t>   3.1  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	       Assumption</a:t>
            </a:r>
          </a:p>
          <a:p>
            <a:r>
              <a:rPr lang="en-US" dirty="0">
                <a:latin typeface="Franklin Gothic Medium" panose="020B0603020102020204" pitchFamily="34" charset="0"/>
              </a:rPr>
              <a:t>   3.2  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 		       </a:t>
            </a:r>
            <a:r>
              <a:rPr lang="en-US" dirty="0" err="1"/>
              <a:t>Elim</a:t>
            </a:r>
            <a:r>
              <a:rPr lang="en-US" dirty="0"/>
              <a:t>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dirty="0"/>
              <a:t>: 2.1</a:t>
            </a:r>
          </a:p>
          <a:p>
            <a:r>
              <a:rPr lang="en-US" dirty="0">
                <a:latin typeface="Franklin Gothic Medium" panose="020B0603020102020204" pitchFamily="34" charset="0"/>
              </a:rPr>
              <a:t>   3.3  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			       </a:t>
            </a:r>
            <a:r>
              <a:rPr lang="en-US" dirty="0" err="1"/>
              <a:t>Elim</a:t>
            </a:r>
            <a:r>
              <a:rPr lang="en-US" dirty="0"/>
              <a:t>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dirty="0"/>
              <a:t>: 2.1</a:t>
            </a:r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sz="2000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  3.9  </a:t>
            </a:r>
            <a:r>
              <a:rPr lang="en-US" dirty="0">
                <a:ea typeface="ＭＳ Ｐゴシック" pitchFamily="-111" charset="-128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Even(</a:t>
            </a:r>
            <a:r>
              <a:rPr lang="en-US" b="1" dirty="0" err="1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x+y</a:t>
            </a:r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)	</a:t>
            </a:r>
            <a:r>
              <a:rPr lang="en-US" dirty="0">
                <a:solidFill>
                  <a:schemeClr val="tx1"/>
                </a:solidFill>
                <a:ea typeface="ＭＳ Ｐゴシック" pitchFamily="-111" charset="-128"/>
                <a:sym typeface="Symbol"/>
              </a:rPr>
              <a:t>	</a:t>
            </a:r>
          </a:p>
          <a:p>
            <a:endParaRPr lang="en-US" sz="1000" dirty="0">
              <a:latin typeface="Franklin Gothic Medium" panose="020B0603020102020204" pitchFamily="34" charset="0"/>
            </a:endParaRP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))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b="1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dirty="0">
                <a:cs typeface="Arial" pitchFamily="34" charset="0"/>
                <a:sym typeface="Symbol" charset="0"/>
              </a:rPr>
              <a:t>	DPR</a:t>
            </a: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4.  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</a:t>
            </a:r>
            <a:r>
              <a:rPr lang="en-US" sz="1600" dirty="0">
                <a:solidFill>
                  <a:srgbClr val="C00000"/>
                </a:solidFill>
              </a:rPr>
              <a:t>Odd(</a:t>
            </a:r>
            <a:r>
              <a:rPr lang="en-US" sz="1600" b="1" dirty="0">
                <a:solidFill>
                  <a:srgbClr val="C00000"/>
                </a:solidFill>
              </a:rPr>
              <a:t>x</a:t>
            </a:r>
            <a:r>
              <a:rPr lang="en-US" sz="1600" dirty="0">
                <a:solidFill>
                  <a:srgbClr val="C00000"/>
                </a:solidFill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sz="1600" dirty="0">
                <a:solidFill>
                  <a:srgbClr val="C00000"/>
                </a:solidFill>
              </a:rPr>
              <a:t>Odd(</a:t>
            </a:r>
            <a:r>
              <a:rPr lang="en-US" sz="1600" b="1" dirty="0">
                <a:solidFill>
                  <a:srgbClr val="C00000"/>
                </a:solidFill>
              </a:rPr>
              <a:t>y</a:t>
            </a:r>
            <a:r>
              <a:rPr lang="en-US" sz="1600" dirty="0">
                <a:solidFill>
                  <a:srgbClr val="C00000"/>
                </a:solidFill>
              </a:rPr>
              <a:t>))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sz="16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	</a:t>
            </a:r>
            <a:r>
              <a:rPr lang="en-US" dirty="0">
                <a:cs typeface="Arial" pitchFamily="34" charset="0"/>
                <a:sym typeface="Symbol" charset="0"/>
              </a:rPr>
              <a:t>Intro 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C57F2-6971-8C4D-8364-04A8B9D221CA}"/>
              </a:ext>
            </a:extLst>
          </p:cNvPr>
          <p:cNvSpPr txBox="1"/>
          <p:nvPr/>
        </p:nvSpPr>
        <p:spPr>
          <a:xfrm>
            <a:off x="227891" y="2888204"/>
            <a:ext cx="388108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  <a:sym typeface="Symbol" charset="0"/>
              </a:rPr>
              <a:t>Let x and y be arbitrary integers.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Suppose that both are odd.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so </a:t>
            </a:r>
            <a:r>
              <a:rPr lang="en-US" sz="2200" dirty="0" err="1">
                <a:latin typeface="Calibri" charset="0"/>
                <a:sym typeface="Symbol" charset="0"/>
              </a:rPr>
              <a:t>x+y</a:t>
            </a:r>
            <a:r>
              <a:rPr lang="en-US" sz="2200" dirty="0">
                <a:latin typeface="Calibri" charset="0"/>
                <a:sym typeface="Symbol" charset="0"/>
              </a:rPr>
              <a:t> is even.</a:t>
            </a: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Since x and y were arbitrary, the sum of any odd integers is even.</a:t>
            </a:r>
            <a:endParaRPr lang="en-US" sz="2200" b="1" dirty="0">
              <a:latin typeface="Calibri" charset="0"/>
              <a:sym typeface="Symbol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7170A1-A4C0-CB47-852C-499643D761E8}"/>
              </a:ext>
            </a:extLst>
          </p:cNvPr>
          <p:cNvCxnSpPr/>
          <p:nvPr/>
        </p:nvCxnSpPr>
        <p:spPr>
          <a:xfrm>
            <a:off x="4410229" y="2934504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BB4C28-6E64-884C-842C-06C75D0DF4E6}"/>
              </a:ext>
            </a:extLst>
          </p:cNvPr>
          <p:cNvCxnSpPr>
            <a:cxnSpLocks/>
          </p:cNvCxnSpPr>
          <p:nvPr/>
        </p:nvCxnSpPr>
        <p:spPr>
          <a:xfrm>
            <a:off x="4410229" y="5683832"/>
            <a:ext cx="0" cy="48313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05EA31-7DBE-B840-A6D5-AF3B467AB120}"/>
              </a:ext>
            </a:extLst>
          </p:cNvPr>
          <p:cNvCxnSpPr>
            <a:cxnSpLocks/>
          </p:cNvCxnSpPr>
          <p:nvPr/>
        </p:nvCxnSpPr>
        <p:spPr>
          <a:xfrm>
            <a:off x="4410229" y="3561467"/>
            <a:ext cx="0" cy="736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7982FC-FE2C-CC48-AA7D-61388330825A}"/>
              </a:ext>
            </a:extLst>
          </p:cNvPr>
          <p:cNvCxnSpPr>
            <a:cxnSpLocks/>
          </p:cNvCxnSpPr>
          <p:nvPr/>
        </p:nvCxnSpPr>
        <p:spPr>
          <a:xfrm>
            <a:off x="4410229" y="5272688"/>
            <a:ext cx="0" cy="304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780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English Proof: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748"/>
            <a:ext cx="6764867" cy="5011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180368" y="-22206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45843" y="1606861"/>
                <a:ext cx="4998157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latin typeface="Franklin Gothic Medium" panose="020B0603020102020204" pitchFamily="34" charset="0"/>
                  </a:rPr>
                  <a:t> be an arbitrary integer</a:t>
                </a:r>
                <a:br>
                  <a:rPr lang="en-US" dirty="0">
                    <a:latin typeface="Franklin Gothic Medium" panose="020B0603020102020204" pitchFamily="34" charset="0"/>
                  </a:rPr>
                </a:br>
                <a:endParaRPr lang="en-US" sz="1000" dirty="0">
                  <a:latin typeface="Franklin Gothic Medium" panose="020B0603020102020204" pitchFamily="34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3.1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/>
                  <a:t>	       Assumption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3.2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 		       </a:t>
                </a:r>
                <a:r>
                  <a:rPr lang="en-US" dirty="0" err="1"/>
                  <a:t>Elim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</a:t>
                </a:r>
                <a:r>
                  <a:rPr lang="en-US" dirty="0"/>
                  <a:t>: 2.1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3.3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</a:t>
                </a:r>
                <a:r>
                  <a:rPr lang="en-US" dirty="0"/>
                  <a:t>			       </a:t>
                </a:r>
                <a:r>
                  <a:rPr lang="en-US" dirty="0" err="1"/>
                  <a:t>Elim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</a:t>
                </a:r>
                <a:r>
                  <a:rPr lang="en-US" dirty="0"/>
                  <a:t>: 2.1</a:t>
                </a:r>
                <a:endParaRPr lang="en-US" dirty="0">
                  <a:sym typeface="Symbol" charset="0"/>
                </a:endParaRPr>
              </a:p>
              <a:p>
                <a:endParaRPr lang="en-US" sz="1000" dirty="0">
                  <a:sym typeface="Symbol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3.4</a:t>
                </a:r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(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+1)</a:t>
                </a:r>
                <a:r>
                  <a:rPr lang="en-US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 	       Def of Odd: 2.2</a:t>
                </a:r>
                <a:endParaRPr lang="en-US" dirty="0">
                  <a:ea typeface="Cambria Math"/>
                  <a:cs typeface="Arial" pitchFamily="34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</a:rPr>
                  <a:t>3.5   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</a:rPr>
                  <a:t>a</a:t>
                </a:r>
                <a:r>
                  <a:rPr lang="en-US" dirty="0">
                    <a:solidFill>
                      <a:srgbClr val="C00000"/>
                    </a:solidFill>
                  </a:rPr>
                  <a:t>+1</a:t>
                </a: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       </a:t>
                </a:r>
                <a:r>
                  <a:rPr lang="en-US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2.4 (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 dep 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x</a:t>
                </a:r>
                <a:r>
                  <a:rPr lang="en-US" dirty="0"/>
                  <a:t>)</a:t>
                </a:r>
                <a:r>
                  <a:rPr lang="en-US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</a:p>
              <a:p>
                <a:endParaRPr lang="en-US" sz="1000" dirty="0">
                  <a:sym typeface="Symbol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3.6 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(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+1)</a:t>
                </a:r>
                <a:r>
                  <a:rPr lang="en-US" dirty="0">
                    <a:ea typeface="Cambria Math"/>
                    <a:cs typeface="Arial" pitchFamily="34" charset="0"/>
                  </a:rPr>
                  <a:t>	       Def of Odd: 2.3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</a:rPr>
                  <a:t>3.7   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</a:rPr>
                  <a:t>+1</a:t>
                </a:r>
                <a:r>
                  <a:rPr lang="en-US" dirty="0"/>
                  <a:t>		       </a:t>
                </a:r>
                <a:r>
                  <a:rPr lang="en-US" dirty="0" err="1"/>
                  <a:t>Elim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/>
                  <a:t>: 2.5 (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dirty="0">
                    <a:ea typeface="ＭＳ Ｐゴシック" pitchFamily="-111" charset="-128"/>
                    <a:sym typeface="Symbol"/>
                  </a:rPr>
                  <a:t> dep 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y</a:t>
                </a:r>
                <a:r>
                  <a:rPr lang="en-US" dirty="0"/>
                  <a:t>)</a:t>
                </a:r>
                <a:endParaRPr lang="en-US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endParaRPr lang="en-US" sz="1000" b="1" dirty="0">
                  <a:solidFill>
                    <a:srgbClr val="C00000"/>
                  </a:solidFill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r>
                  <a:rPr lang="en-US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endParaRPr lang="en-US" dirty="0">
                  <a:ea typeface="ＭＳ Ｐゴシック" pitchFamily="-111" charset="-128"/>
                  <a:sym typeface="Symbol"/>
                </a:endParaRPr>
              </a:p>
              <a:p>
                <a:endParaRPr lang="en-US" sz="1000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cs typeface="Arial" pitchFamily="34" charset="0"/>
                    <a:sym typeface="Symbol"/>
                  </a:rPr>
                  <a:t>   </a:t>
                </a: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3.9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 (</a:t>
                </a:r>
                <a:r>
                  <a:rPr lang="en-US" b="1" dirty="0" err="1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2z)</a:t>
                </a:r>
                <a:r>
                  <a:rPr lang="en-US" dirty="0">
                    <a:ea typeface="Cambria Math"/>
                    <a:cs typeface="Arial" pitchFamily="34" charset="0"/>
                  </a:rPr>
                  <a:t>  	       Intro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>
                    <a:ea typeface="Cambria Math"/>
                    <a:cs typeface="Arial" pitchFamily="34" charset="0"/>
                  </a:rPr>
                  <a:t>: 2.4</a:t>
                </a:r>
                <a:endParaRPr lang="en-US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3.10</a:t>
                </a:r>
                <a:r>
                  <a:rPr lang="en-US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b="1" dirty="0" err="1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Def of Even</a:t>
                </a:r>
              </a:p>
              <a:p>
                <a:endParaRPr lang="en-US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dirty="0">
                    <a:solidFill>
                      <a:srgbClr val="C00000"/>
                    </a:solidFill>
                  </a:rPr>
                  <a:t>(Odd(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))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 Even(</a:t>
                </a:r>
                <a:r>
                  <a:rPr lang="en-US" b="1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dirty="0">
                    <a:cs typeface="Arial" pitchFamily="34" charset="0"/>
                    <a:sym typeface="Symbol" charset="0"/>
                  </a:rPr>
                  <a:t>		DPR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4.  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y (</a:t>
                </a:r>
                <a:r>
                  <a:rPr lang="en-US" dirty="0">
                    <a:solidFill>
                      <a:srgbClr val="C00000"/>
                    </a:solidFill>
                  </a:rPr>
                  <a:t>(Odd(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))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 Even(</a:t>
                </a:r>
                <a:r>
                  <a:rPr lang="en-US" b="1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	</a:t>
                </a:r>
                <a:r>
                  <a:rPr lang="en-US" dirty="0">
                    <a:cs typeface="Arial" pitchFamily="34" charset="0"/>
                    <a:sym typeface="Symbol" charset="0"/>
                  </a:rPr>
                  <a:t>Intro 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843" y="1606861"/>
                <a:ext cx="4998157" cy="5016758"/>
              </a:xfrm>
              <a:prstGeom prst="rect">
                <a:avLst/>
              </a:prstGeom>
              <a:blipFill>
                <a:blip r:embed="rId4"/>
                <a:stretch>
                  <a:fillRect l="-759" t="-505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91386" y="1606861"/>
            <a:ext cx="388108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  <a:sym typeface="Symbol" charset="0"/>
              </a:rPr>
              <a:t>Let x and y be arbitrary integers.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Suppose that both are odd.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Then, x = 2a+1 for some integer a (depending on x) and</a:t>
            </a:r>
          </a:p>
          <a:p>
            <a:r>
              <a:rPr lang="en-US" sz="2200" dirty="0">
                <a:latin typeface="Calibri" charset="0"/>
                <a:sym typeface="Symbol" charset="0"/>
              </a:rPr>
              <a:t>y = 2b+1 for some integer b (depending on y).</a:t>
            </a:r>
          </a:p>
          <a:p>
            <a:endParaRPr lang="en-US" sz="8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16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so </a:t>
            </a:r>
            <a:r>
              <a:rPr lang="en-US" sz="2200" dirty="0" err="1">
                <a:latin typeface="Calibri" charset="0"/>
                <a:sym typeface="Symbol" charset="0"/>
              </a:rPr>
              <a:t>x+y</a:t>
            </a:r>
            <a:r>
              <a:rPr lang="en-US" sz="2200" dirty="0">
                <a:latin typeface="Calibri" charset="0"/>
                <a:sym typeface="Symbol" charset="0"/>
              </a:rPr>
              <a:t> is, by definition, even.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Since x and y were arbitrary, the sum of any odd integers is even.</a:t>
            </a:r>
            <a:endParaRPr lang="en-US" sz="2200" b="1" dirty="0">
              <a:latin typeface="Calibri" charset="0"/>
              <a:sym typeface="Symbol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109287" y="1694328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11650" y="3336958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59367" y="5273749"/>
            <a:ext cx="0" cy="4290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17164" y="6026156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11650" y="4136170"/>
            <a:ext cx="0" cy="4039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15065" y="2434856"/>
            <a:ext cx="0" cy="6698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38496" y="4703135"/>
            <a:ext cx="0" cy="4290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English Proof: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748"/>
            <a:ext cx="6764867" cy="5011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180368" y="-22206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45843" y="1606861"/>
                <a:ext cx="4998157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latin typeface="Franklin Gothic Medium" panose="020B0603020102020204" pitchFamily="34" charset="0"/>
                  </a:rPr>
                  <a:t> be an arbitrary integer</a:t>
                </a:r>
                <a:br>
                  <a:rPr lang="en-US" dirty="0">
                    <a:latin typeface="Franklin Gothic Medium" panose="020B0603020102020204" pitchFamily="34" charset="0"/>
                  </a:rPr>
                </a:br>
                <a:endParaRPr lang="en-US" sz="1000" dirty="0">
                  <a:latin typeface="Franklin Gothic Medium" panose="020B0603020102020204" pitchFamily="34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3.1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/>
                  <a:t>	       Assumption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3.2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 		       </a:t>
                </a:r>
                <a:r>
                  <a:rPr lang="en-US" dirty="0" err="1"/>
                  <a:t>Elim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</a:t>
                </a:r>
                <a:r>
                  <a:rPr lang="en-US" dirty="0"/>
                  <a:t>: 2.1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3.3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</a:t>
                </a:r>
                <a:r>
                  <a:rPr lang="en-US" dirty="0"/>
                  <a:t>			       </a:t>
                </a:r>
                <a:r>
                  <a:rPr lang="en-US" dirty="0" err="1"/>
                  <a:t>Elim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</a:t>
                </a:r>
                <a:r>
                  <a:rPr lang="en-US" dirty="0"/>
                  <a:t>: 2.1</a:t>
                </a:r>
                <a:endParaRPr lang="en-US" dirty="0">
                  <a:sym typeface="Symbol" charset="0"/>
                </a:endParaRPr>
              </a:p>
              <a:p>
                <a:endParaRPr lang="en-US" sz="1000" dirty="0">
                  <a:sym typeface="Symbol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3.4</a:t>
                </a:r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(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+1)</a:t>
                </a:r>
                <a:r>
                  <a:rPr lang="en-US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 	       Def of Odd: 2.2</a:t>
                </a:r>
                <a:endParaRPr lang="en-US" dirty="0">
                  <a:ea typeface="Cambria Math"/>
                  <a:cs typeface="Arial" pitchFamily="34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</a:rPr>
                  <a:t>3.5   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</a:rPr>
                  <a:t>a</a:t>
                </a:r>
                <a:r>
                  <a:rPr lang="en-US" dirty="0">
                    <a:solidFill>
                      <a:srgbClr val="C00000"/>
                    </a:solidFill>
                  </a:rPr>
                  <a:t>+1</a:t>
                </a: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       </a:t>
                </a:r>
                <a:r>
                  <a:rPr lang="en-US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2.4 (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 dep 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x</a:t>
                </a:r>
                <a:r>
                  <a:rPr lang="en-US" dirty="0"/>
                  <a:t>)</a:t>
                </a:r>
                <a:r>
                  <a:rPr lang="en-US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</a:p>
              <a:p>
                <a:endParaRPr lang="en-US" sz="1000" dirty="0">
                  <a:sym typeface="Symbol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3.6 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(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+1)</a:t>
                </a:r>
                <a:r>
                  <a:rPr lang="en-US" dirty="0">
                    <a:ea typeface="Cambria Math"/>
                    <a:cs typeface="Arial" pitchFamily="34" charset="0"/>
                  </a:rPr>
                  <a:t>	       Def of Odd: 2.3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</a:rPr>
                  <a:t>3.7   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</a:rPr>
                  <a:t>+1</a:t>
                </a:r>
                <a:r>
                  <a:rPr lang="en-US" dirty="0"/>
                  <a:t>		       </a:t>
                </a:r>
                <a:r>
                  <a:rPr lang="en-US" dirty="0" err="1"/>
                  <a:t>Elim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/>
                  <a:t>: 2.5 (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dirty="0">
                    <a:ea typeface="ＭＳ Ｐゴシック" pitchFamily="-111" charset="-128"/>
                    <a:sym typeface="Symbol"/>
                  </a:rPr>
                  <a:t> dep 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y</a:t>
                </a:r>
                <a:r>
                  <a:rPr lang="en-US" dirty="0"/>
                  <a:t>)</a:t>
                </a:r>
                <a:endParaRPr lang="en-US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endParaRPr lang="en-US" sz="1000" b="1" dirty="0">
                  <a:solidFill>
                    <a:srgbClr val="C00000"/>
                  </a:solidFill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r>
                  <a:rPr lang="en-US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3.8   </a:t>
                </a:r>
                <a:r>
                  <a:rPr lang="en-US" b="1" dirty="0" err="1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x+y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= 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2(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+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+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1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    	       </a:t>
                </a:r>
                <a:r>
                  <a:rPr lang="en-US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Algebra</a:t>
                </a:r>
                <a:endParaRPr lang="en-US" dirty="0">
                  <a:ea typeface="ＭＳ Ｐゴシック" pitchFamily="-111" charset="-128"/>
                  <a:sym typeface="Symbol"/>
                </a:endParaRPr>
              </a:p>
              <a:p>
                <a:endParaRPr lang="en-US" sz="1000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cs typeface="Arial" pitchFamily="34" charset="0"/>
                    <a:sym typeface="Symbol"/>
                  </a:rPr>
                  <a:t>   </a:t>
                </a: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3.9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 (</a:t>
                </a:r>
                <a:r>
                  <a:rPr lang="en-US" b="1" dirty="0" err="1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2z)</a:t>
                </a:r>
                <a:r>
                  <a:rPr lang="en-US" dirty="0">
                    <a:ea typeface="Cambria Math"/>
                    <a:cs typeface="Arial" pitchFamily="34" charset="0"/>
                  </a:rPr>
                  <a:t>  	       Intro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>
                    <a:ea typeface="Cambria Math"/>
                    <a:cs typeface="Arial" pitchFamily="34" charset="0"/>
                  </a:rPr>
                  <a:t>: 2.4</a:t>
                </a:r>
                <a:endParaRPr lang="en-US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3.10</a:t>
                </a:r>
                <a:r>
                  <a:rPr lang="en-US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b="1" dirty="0" err="1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Def of Even</a:t>
                </a:r>
              </a:p>
              <a:p>
                <a:endParaRPr lang="en-US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dirty="0">
                    <a:solidFill>
                      <a:srgbClr val="C00000"/>
                    </a:solidFill>
                  </a:rPr>
                  <a:t>(Odd(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))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 Even(</a:t>
                </a:r>
                <a:r>
                  <a:rPr lang="en-US" b="1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dirty="0">
                    <a:cs typeface="Arial" pitchFamily="34" charset="0"/>
                    <a:sym typeface="Symbol" charset="0"/>
                  </a:rPr>
                  <a:t>		DPR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4.  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y (</a:t>
                </a:r>
                <a:r>
                  <a:rPr lang="en-US" dirty="0">
                    <a:solidFill>
                      <a:srgbClr val="C00000"/>
                    </a:solidFill>
                  </a:rPr>
                  <a:t>(Odd(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))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 Even(</a:t>
                </a:r>
                <a:r>
                  <a:rPr lang="en-US" b="1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	</a:t>
                </a:r>
                <a:r>
                  <a:rPr lang="en-US" dirty="0">
                    <a:cs typeface="Arial" pitchFamily="34" charset="0"/>
                    <a:sym typeface="Symbol" charset="0"/>
                  </a:rPr>
                  <a:t>Intro 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843" y="1606861"/>
                <a:ext cx="4998157" cy="5016758"/>
              </a:xfrm>
              <a:prstGeom prst="rect">
                <a:avLst/>
              </a:prstGeom>
              <a:blipFill>
                <a:blip r:embed="rId4"/>
                <a:stretch>
                  <a:fillRect l="-759" t="-505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91386" y="1606861"/>
            <a:ext cx="388108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  <a:sym typeface="Symbol" charset="0"/>
              </a:rPr>
              <a:t>Let x and y be arbitrary integers.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Suppose that both are odd.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Then, x = 2a+1 for some integer a (depending on x) and</a:t>
            </a:r>
          </a:p>
          <a:p>
            <a:r>
              <a:rPr lang="en-US" sz="2200" dirty="0">
                <a:latin typeface="Calibri" charset="0"/>
                <a:sym typeface="Symbol" charset="0"/>
              </a:rPr>
              <a:t>y = 2b+1 for some integer b (depending on y).</a:t>
            </a:r>
          </a:p>
          <a:p>
            <a:endParaRPr lang="en-US" sz="8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Their sum is </a:t>
            </a:r>
            <a:r>
              <a:rPr lang="en-US" sz="2200" dirty="0" err="1">
                <a:latin typeface="Calibri" charset="0"/>
                <a:sym typeface="Symbol" charset="0"/>
              </a:rPr>
              <a:t>x+y</a:t>
            </a:r>
            <a:r>
              <a:rPr lang="en-US" sz="2200" dirty="0">
                <a:latin typeface="Calibri" charset="0"/>
                <a:sym typeface="Symbol" charset="0"/>
              </a:rPr>
              <a:t> = ... = 2(a+b+1)</a:t>
            </a:r>
          </a:p>
          <a:p>
            <a:endParaRPr lang="en-US" sz="16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so </a:t>
            </a:r>
            <a:r>
              <a:rPr lang="en-US" sz="2200" dirty="0" err="1">
                <a:latin typeface="Calibri" charset="0"/>
                <a:sym typeface="Symbol" charset="0"/>
              </a:rPr>
              <a:t>x+y</a:t>
            </a:r>
            <a:r>
              <a:rPr lang="en-US" sz="2200" dirty="0">
                <a:latin typeface="Calibri" charset="0"/>
                <a:sym typeface="Symbol" charset="0"/>
              </a:rPr>
              <a:t> is, by definition, even.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Since x and y were arbitrary, the sum of any odd integers is even.</a:t>
            </a:r>
            <a:endParaRPr lang="en-US" sz="2200" b="1" dirty="0">
              <a:latin typeface="Calibri" charset="0"/>
              <a:sym typeface="Symbol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109287" y="1694328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11650" y="3336958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59367" y="5273749"/>
            <a:ext cx="0" cy="4290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17164" y="6026156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11650" y="4136170"/>
            <a:ext cx="0" cy="4039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15065" y="2434856"/>
            <a:ext cx="0" cy="6698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38496" y="4703135"/>
            <a:ext cx="0" cy="4290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258" y="1374423"/>
            <a:ext cx="8520742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4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 charset="0"/>
                <a:sym typeface="Symbol" charset="0"/>
              </a:rPr>
              <a:t>Proof:</a:t>
            </a:r>
            <a:r>
              <a:rPr lang="en-US" sz="2800" dirty="0">
                <a:latin typeface="Calibri" charset="0"/>
                <a:sym typeface="Symbol" charset="0"/>
              </a:rPr>
              <a:t>   Let x and y be arbitrary integers.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 charset="0"/>
                <a:sym typeface="Symbol" charset="0"/>
              </a:rPr>
              <a:t>Suppose that both are odd. Then, x = 2a+1 for some integer a (depending on x) and y = 2b+1 for some integer b (depending on x). Their sum is </a:t>
            </a:r>
            <a:r>
              <a:rPr lang="en-US" sz="2800" dirty="0" err="1">
                <a:latin typeface="Calibri" charset="0"/>
                <a:sym typeface="Symbol" charset="0"/>
              </a:rPr>
              <a:t>x+y</a:t>
            </a:r>
            <a:r>
              <a:rPr lang="en-US" sz="2800" dirty="0">
                <a:latin typeface="Calibri" charset="0"/>
                <a:sym typeface="Symbol" charset="0"/>
              </a:rPr>
              <a:t> = (2a+1) + (2b+1) = 2a+2b+2 = 2(a+b+1), so </a:t>
            </a:r>
            <a:r>
              <a:rPr lang="en-US" sz="2800" dirty="0" err="1">
                <a:latin typeface="Calibri" charset="0"/>
                <a:sym typeface="Symbol" charset="0"/>
              </a:rPr>
              <a:t>x+y</a:t>
            </a:r>
            <a:r>
              <a:rPr lang="en-US" sz="2800" dirty="0">
                <a:latin typeface="Calibri" charset="0"/>
                <a:sym typeface="Symbol" charset="0"/>
              </a:rPr>
              <a:t> is, by definition, even.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 charset="0"/>
                <a:sym typeface="Symbol" charset="0"/>
              </a:rPr>
              <a:t>Since x and y were arbitrary, the sum of any two odd integers is even.</a:t>
            </a:r>
            <a:endParaRPr lang="en-US" sz="2800" b="1" dirty="0">
              <a:latin typeface="Calibri" charset="0"/>
              <a:sym typeface="Symbo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3E86A30-2FAB-234C-B041-61755C958DC3}"/>
              </a:ext>
            </a:extLst>
          </p:cNvPr>
          <p:cNvSpPr>
            <a:spLocks noChangeAspect="1"/>
          </p:cNvSpPr>
          <p:nvPr/>
        </p:nvSpPr>
        <p:spPr>
          <a:xfrm>
            <a:off x="3136546" y="5042771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97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258" y="1374423"/>
            <a:ext cx="8354683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4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 charset="0"/>
                <a:sym typeface="Symbol" charset="0"/>
              </a:rPr>
              <a:t>Proof:</a:t>
            </a:r>
            <a:r>
              <a:rPr lang="en-US" sz="2800" dirty="0">
                <a:latin typeface="Calibri" charset="0"/>
                <a:sym typeface="Symbol" charset="0"/>
              </a:rPr>
              <a:t>   Let x and y be arbitrary </a:t>
            </a:r>
            <a:r>
              <a:rPr lang="en-US" sz="2800" b="1" dirty="0">
                <a:solidFill>
                  <a:srgbClr val="7030A0"/>
                </a:solidFill>
                <a:latin typeface="Calibri" charset="0"/>
                <a:sym typeface="Symbol" charset="0"/>
              </a:rPr>
              <a:t>odd</a:t>
            </a:r>
            <a:r>
              <a:rPr lang="en-US" sz="2800" dirty="0">
                <a:latin typeface="Calibri" charset="0"/>
                <a:sym typeface="Symbol" charset="0"/>
              </a:rPr>
              <a:t> integers.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 charset="0"/>
                <a:sym typeface="Symbol" charset="0"/>
              </a:rPr>
              <a:t>Then, x = 2a+1 for some integer a (depending on x) and y = 2b+1 for some integer b (depending on x). Their sum is </a:t>
            </a:r>
            <a:r>
              <a:rPr lang="en-US" sz="2800" dirty="0" err="1">
                <a:latin typeface="Calibri" charset="0"/>
                <a:sym typeface="Symbol" charset="0"/>
              </a:rPr>
              <a:t>x+y</a:t>
            </a:r>
            <a:r>
              <a:rPr lang="en-US" sz="2800" dirty="0">
                <a:latin typeface="Calibri" charset="0"/>
                <a:sym typeface="Symbol" charset="0"/>
              </a:rPr>
              <a:t> = (2a+1) + (2b+1) = 2a+2b+2 = 2(a+b+1), so </a:t>
            </a:r>
            <a:r>
              <a:rPr lang="en-US" sz="2800" dirty="0" err="1">
                <a:latin typeface="Calibri" charset="0"/>
                <a:sym typeface="Symbol" charset="0"/>
              </a:rPr>
              <a:t>x+y</a:t>
            </a:r>
            <a:r>
              <a:rPr lang="en-US" sz="2800" dirty="0">
                <a:latin typeface="Calibri" charset="0"/>
                <a:sym typeface="Symbol" charset="0"/>
              </a:rPr>
              <a:t> is, by definition, even.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 charset="0"/>
                <a:sym typeface="Symbol" charset="0"/>
              </a:rPr>
              <a:t>Since x and y were arbitrary, the sum of any two odd integers is even.</a:t>
            </a:r>
            <a:endParaRPr lang="en-US" sz="2800" b="1" dirty="0">
              <a:latin typeface="Calibri" charset="0"/>
              <a:sym typeface="Symbo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3" name="Rectangle 12"/>
          <p:cNvSpPr>
            <a:spLocks noChangeAspect="1"/>
          </p:cNvSpPr>
          <p:nvPr/>
        </p:nvSpPr>
        <p:spPr>
          <a:xfrm>
            <a:off x="3136546" y="5042771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97B5E-A2BD-2D42-B006-F28873D22B85}"/>
              </a:ext>
            </a:extLst>
          </p:cNvPr>
          <p:cNvSpPr txBox="1"/>
          <p:nvPr/>
        </p:nvSpPr>
        <p:spPr>
          <a:xfrm>
            <a:off x="2065865" y="5744421"/>
            <a:ext cx="5012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((Odd(x)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Odd(y))Even(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93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Not so Odd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3188060" cy="106112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29640" y="2923847"/>
            <a:ext cx="417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</a:t>
            </a:r>
            <a:r>
              <a:rPr lang="en-US" sz="2400" dirty="0">
                <a:solidFill>
                  <a:srgbClr val="C00000"/>
                </a:solidFill>
              </a:rPr>
              <a:t>Even(x)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9640" y="2497347"/>
            <a:ext cx="456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04724" y="3698773"/>
                <a:ext cx="60272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	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 = 2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⋅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1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	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Algebra</a:t>
                </a:r>
              </a:p>
              <a:p>
                <a:pPr marL="457200" lvl="0" indent="-457200">
                  <a:buAutoNum type="arabicPeriod" startAt="2"/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	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 = 2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⋅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y)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457200" lvl="0" indent="-457200">
                  <a:buAutoNum type="arabicPeriod" startAt="2"/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solidFill>
                      <a:srgbClr val="C00000"/>
                    </a:solidFill>
                    <a:cs typeface="Franklin Gothic Medium"/>
                  </a:rPr>
                  <a:t>Even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(</a:t>
                </a:r>
                <a:r>
                  <a:rPr lang="en-US" sz="2400" b="1" dirty="0">
                    <a:solidFill>
                      <a:srgbClr val="C00000"/>
                    </a:solidFill>
                    <a:cs typeface="Franklin Gothic Medium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Definition of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Even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: 2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4.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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x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E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ven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x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Intro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: 3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24" y="3698773"/>
                <a:ext cx="6027292" cy="1569660"/>
              </a:xfrm>
              <a:prstGeom prst="rect">
                <a:avLst/>
              </a:prstGeom>
              <a:blipFill>
                <a:blip r:embed="rId2"/>
                <a:stretch>
                  <a:fillRect l="-1471" t="-24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542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Rational Numbers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itchFamily="34" charset="0"/>
              </a:rPr>
              <a:t>A real number </a:t>
            </a:r>
            <a:r>
              <a:rPr lang="en-US" sz="2800" dirty="0">
                <a:solidFill>
                  <a:srgbClr val="0070C0"/>
                </a:solidFill>
                <a:latin typeface="Franklin Gothic Medium" pitchFamily="34" charset="0"/>
              </a:rPr>
              <a:t>x</a:t>
            </a:r>
            <a:r>
              <a:rPr lang="en-US" sz="2800" dirty="0">
                <a:latin typeface="Franklin Gothic Medium" pitchFamily="34" charset="0"/>
              </a:rPr>
              <a:t> is </a:t>
            </a:r>
            <a:r>
              <a:rPr lang="en-US" sz="2800" i="1" dirty="0">
                <a:latin typeface="Franklin Gothic Medium" pitchFamily="34" charset="0"/>
              </a:rPr>
              <a:t>rational</a:t>
            </a:r>
            <a:r>
              <a:rPr lang="en-US" sz="2800" dirty="0">
                <a:latin typeface="Franklin Gothic Medium" pitchFamily="34" charset="0"/>
              </a:rPr>
              <a:t> </a:t>
            </a:r>
            <a:r>
              <a:rPr lang="en-US" sz="2800" dirty="0" err="1">
                <a:latin typeface="Franklin Gothic Medium" pitchFamily="34" charset="0"/>
              </a:rPr>
              <a:t>iff</a:t>
            </a:r>
            <a:r>
              <a:rPr lang="en-US" sz="2800" dirty="0">
                <a:latin typeface="Franklin Gothic Medium" pitchFamily="34" charset="0"/>
              </a:rPr>
              <a:t> there exist integers </a:t>
            </a:r>
            <a:r>
              <a:rPr lang="en-US" sz="2800" dirty="0">
                <a:solidFill>
                  <a:srgbClr val="0070C0"/>
                </a:solidFill>
                <a:latin typeface="Franklin Gothic Medium" pitchFamily="34" charset="0"/>
              </a:rPr>
              <a:t>a</a:t>
            </a:r>
            <a:r>
              <a:rPr lang="en-US" sz="2800" dirty="0">
                <a:latin typeface="Franklin Gothic Medium" pitchFamily="34" charset="0"/>
              </a:rPr>
              <a:t> and </a:t>
            </a:r>
            <a:r>
              <a:rPr lang="en-US" sz="2800" dirty="0">
                <a:solidFill>
                  <a:srgbClr val="0070C0"/>
                </a:solidFill>
                <a:latin typeface="Franklin Gothic Medium" pitchFamily="34" charset="0"/>
              </a:rPr>
              <a:t>b</a:t>
            </a:r>
            <a:r>
              <a:rPr lang="en-US" sz="2800" dirty="0">
                <a:latin typeface="Franklin Gothic Medium" pitchFamily="34" charset="0"/>
              </a:rPr>
              <a:t> with </a:t>
            </a:r>
            <a:r>
              <a:rPr lang="en-US" sz="2800" dirty="0">
                <a:solidFill>
                  <a:srgbClr val="0070C0"/>
                </a:solidFill>
                <a:latin typeface="Franklin Gothic Medium" pitchFamily="34" charset="0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Franklin Gothic Medium" pitchFamily="34" charset="0"/>
                <a:sym typeface="Symbol" charset="0"/>
              </a:rPr>
              <a:t>0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  such that </a:t>
            </a:r>
            <a:r>
              <a:rPr lang="en-US" sz="2800" dirty="0">
                <a:solidFill>
                  <a:srgbClr val="0070C0"/>
                </a:solidFill>
                <a:latin typeface="Franklin Gothic Medium" pitchFamily="34" charset="0"/>
                <a:sym typeface="Symbol" charset="0"/>
              </a:rPr>
              <a:t>x=a/b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.</a:t>
            </a:r>
          </a:p>
          <a:p>
            <a:endParaRPr lang="en-US" dirty="0">
              <a:latin typeface="Calibri" charset="0"/>
              <a:sym typeface="Symbo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6496" y="2367214"/>
            <a:ext cx="8445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</a:rPr>
              <a:t>Rational(x) 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:=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 (((Integer(a)  Integer(b))  (x=a/b))  b0)   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300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39"/>
            <a:ext cx="8229600" cy="4830763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4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product of two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rationals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4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ound Same Side Corner Rectangle 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565" y="2218616"/>
            <a:ext cx="911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Formally, prove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((Rational(x)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Rational(y))  Rational(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Arial" pitchFamily="34" charset="0"/>
                <a:sym typeface="Symbol" charset="0"/>
              </a:rPr>
              <a:t>)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4744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39"/>
            <a:ext cx="8273336" cy="4830763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product of two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rationals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000" dirty="0">
                <a:latin typeface="Franklin Gothic Medium" pitchFamily="34" charset="0"/>
                <a:sym typeface="Symbol" charset="0"/>
              </a:rPr>
              <a:t> </a:t>
            </a:r>
            <a:endParaRPr lang="en-US" sz="10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/>
                <a:cs typeface="Calibri"/>
                <a:sym typeface="Symbol" charset="0"/>
              </a:rPr>
              <a:t>Proof: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 Let x and y be arbitrary </a:t>
            </a:r>
            <a:r>
              <a:rPr lang="en-US" sz="2800" dirty="0" err="1">
                <a:latin typeface="Calibri"/>
                <a:cs typeface="Calibri"/>
                <a:sym typeface="Symbol" charset="0"/>
              </a:rPr>
              <a:t>rationals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.</a:t>
            </a:r>
          </a:p>
          <a:p>
            <a:pPr marL="0" indent="0">
              <a:buFont typeface="Arial" charset="0"/>
              <a:buNone/>
            </a:pPr>
            <a:endParaRPr lang="en-US" sz="2800" dirty="0">
              <a:latin typeface="Calibri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Calibri"/>
              <a:ea typeface="ＭＳ Ｐゴシック" pitchFamily="-111" charset="-128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Calibri"/>
              <a:ea typeface="ＭＳ Ｐゴシック" pitchFamily="-111" charset="-128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4000" dirty="0">
              <a:latin typeface="Calibri"/>
              <a:ea typeface="ＭＳ Ｐゴシック" pitchFamily="-111" charset="-128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Since x and y were arbitrary, we have shown that the product of any two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rationals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  <a:endParaRPr lang="en-US" sz="2800" dirty="0">
              <a:latin typeface="Calibri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Rectangle 14"/>
          <p:cNvSpPr>
            <a:spLocks noChangeAspect="1"/>
          </p:cNvSpPr>
          <p:nvPr/>
        </p:nvSpPr>
        <p:spPr>
          <a:xfrm>
            <a:off x="6450774" y="5838001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EBCE4F-F073-684A-A7EB-6E42813C1E63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7004689C-3869-E54D-80AB-6D98E899E89E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7004689C-3869-E54D-80AB-6D98E899E8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82A1FC2C-FECE-A845-BF18-25E1269A2D3D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044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39"/>
            <a:ext cx="8273336" cy="4830763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product of two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rationals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000" dirty="0">
                <a:latin typeface="Franklin Gothic Medium" pitchFamily="34" charset="0"/>
                <a:sym typeface="Symbol" charset="0"/>
              </a:rPr>
              <a:t> </a:t>
            </a:r>
            <a:endParaRPr lang="en-US" sz="10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/>
                <a:cs typeface="Calibri"/>
                <a:sym typeface="Symbol" charset="0"/>
              </a:rPr>
              <a:t>Proof: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 Let x and y be arbitrary </a:t>
            </a:r>
            <a:r>
              <a:rPr lang="en-US" sz="2800" dirty="0" err="1">
                <a:latin typeface="Calibri"/>
                <a:cs typeface="Calibri"/>
                <a:sym typeface="Symbol" charset="0"/>
              </a:rPr>
              <a:t>rationals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sym typeface="Symbol" charset="0"/>
              </a:rPr>
              <a:t>Then, x = a/b for some integers a, b, where 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b0, and</a:t>
            </a:r>
            <a:b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</a:b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y = c/d for some integers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c,d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, where d0. </a:t>
            </a:r>
          </a:p>
          <a:p>
            <a:pPr marL="0" indent="0">
              <a:buFont typeface="Arial" charset="0"/>
              <a:buNone/>
            </a:pPr>
            <a:endParaRPr lang="en-US" sz="2800" dirty="0">
              <a:latin typeface="Calibri"/>
              <a:ea typeface="ＭＳ Ｐゴシック" pitchFamily="-111" charset="-128"/>
              <a:cs typeface="Calibri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2000" dirty="0">
              <a:latin typeface="Calibri"/>
              <a:ea typeface="ＭＳ Ｐゴシック" pitchFamily="-111" charset="-128"/>
              <a:cs typeface="Calibri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By definition, then,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xy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Since x and y were arbitrary, we have shown that the product of any two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rationals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  <a:endParaRPr lang="en-US" sz="2800" dirty="0">
              <a:latin typeface="Calibri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Rectangle 14"/>
          <p:cNvSpPr>
            <a:spLocks noChangeAspect="1"/>
          </p:cNvSpPr>
          <p:nvPr/>
        </p:nvSpPr>
        <p:spPr>
          <a:xfrm>
            <a:off x="6450774" y="5838001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13BFAE-C3D0-9244-A9C9-09D064F52957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5F0C6381-C399-A942-A3E2-74BDB24DB982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5F0C6381-C399-A942-A3E2-74BDB24DB9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147DEEE7-1041-234C-93C5-8C7792CFE2F0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386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39"/>
            <a:ext cx="8273336" cy="4830763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product of two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rationals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000" dirty="0">
                <a:latin typeface="Franklin Gothic Medium" pitchFamily="34" charset="0"/>
                <a:sym typeface="Symbol" charset="0"/>
              </a:rPr>
              <a:t> </a:t>
            </a:r>
            <a:endParaRPr lang="en-US" sz="10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/>
                <a:cs typeface="Calibri"/>
                <a:sym typeface="Symbol" charset="0"/>
              </a:rPr>
              <a:t>Proof: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 Let x and y be arbitrary </a:t>
            </a:r>
            <a:r>
              <a:rPr lang="en-US" sz="2800" dirty="0" err="1">
                <a:latin typeface="Calibri"/>
                <a:cs typeface="Calibri"/>
                <a:sym typeface="Symbol" charset="0"/>
              </a:rPr>
              <a:t>rationals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sym typeface="Symbol" charset="0"/>
              </a:rPr>
              <a:t>Then, x = a/b for some integers a, b, where 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b0, and</a:t>
            </a:r>
            <a:b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</a:b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y = c/d for some integers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c,d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, where d0. 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Multiplying, we get that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xy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= (a/b)(c/d) = (ac)/(bd). Since b and d are both non-zero, so is bd. Furthermore, ac and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bd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are integers. By definition, then,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xy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Since x and y were arbitrary, we have shown that the product of any two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rationals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  <a:endParaRPr lang="en-US" sz="2800" dirty="0">
              <a:latin typeface="Calibri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Rectangle 14"/>
          <p:cNvSpPr>
            <a:spLocks noChangeAspect="1"/>
          </p:cNvSpPr>
          <p:nvPr/>
        </p:nvSpPr>
        <p:spPr>
          <a:xfrm>
            <a:off x="6450774" y="5838001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8FA373-F07D-2E41-A290-3E37F93569A6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7C87470-8860-0F4E-8300-3713BB111A63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7C87470-8860-0F4E-8300-3713BB111A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D03BA91D-7905-D34A-9C11-B3B0F79FEA59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04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39"/>
            <a:ext cx="8229600" cy="4830763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4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product of two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rationals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4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	</a:t>
            </a:r>
            <a:r>
              <a:rPr lang="en-US" sz="2800" dirty="0">
                <a:solidFill>
                  <a:srgbClr val="0070C0"/>
                </a:solidFill>
                <a:latin typeface="Franklin Gothic Medium" pitchFamily="34" charset="0"/>
                <a:sym typeface="Symbol" charset="0"/>
              </a:rPr>
              <a:t>OR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</a:t>
            </a:r>
            <a:r>
              <a:rPr lang="ja-JP" altLang="en-US" sz="28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altLang="ja-JP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lvl="1" indent="0">
              <a:buNone/>
            </a:pPr>
            <a:endParaRPr lang="en-US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lvl="1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Recall that unquantified variables (not constants) are implicitly for-all quantified.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0D7754-48D0-DD43-B48D-F265A02E629B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9E831B73-D91A-A94A-8CAE-F4D4B2ACCE64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9E831B73-D91A-A94A-8CAE-F4D4B2ACCE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ound Same Side Corner Rectangle 16">
              <a:extLst>
                <a:ext uri="{FF2B5EF4-FFF2-40B4-BE49-F238E27FC236}">
                  <a16:creationId xmlns:a16="http://schemas.microsoft.com/office/drawing/2014/main" id="{0A261B71-E3F2-6147-88B1-5A81B3379C29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78527C1-AFFC-AE43-A431-C8CE23ABBE52}"/>
              </a:ext>
            </a:extLst>
          </p:cNvPr>
          <p:cNvSpPr txBox="1"/>
          <p:nvPr/>
        </p:nvSpPr>
        <p:spPr>
          <a:xfrm>
            <a:off x="1488971" y="4899029"/>
            <a:ext cx="6344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((Rational(x)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Rational(y))  Rational(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Arial" pitchFamily="34" charset="0"/>
                <a:sym typeface="Symbol" charset="0"/>
              </a:rPr>
              <a:t>)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64947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39"/>
            <a:ext cx="8273336" cy="4830763"/>
          </a:xfrm>
          <a:ln>
            <a:solidFill>
              <a:srgbClr val="00B0F0"/>
            </a:solidFill>
          </a:ln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000" dirty="0">
                <a:latin typeface="Franklin Gothic Medium" pitchFamily="34" charset="0"/>
                <a:sym typeface="Symbol" charset="0"/>
              </a:rPr>
              <a:t> </a:t>
            </a:r>
            <a:endParaRPr lang="en-US" sz="10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/>
                <a:cs typeface="Calibri"/>
                <a:sym typeface="Symbol" charset="0"/>
              </a:rPr>
              <a:t>Proof: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 Let x and y be arbitrary </a:t>
            </a:r>
            <a:r>
              <a:rPr lang="en-US" sz="2800" dirty="0" err="1">
                <a:latin typeface="Calibri"/>
                <a:cs typeface="Calibri"/>
                <a:sym typeface="Symbol" charset="0"/>
              </a:rPr>
              <a:t>rationals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.</a:t>
            </a:r>
            <a:br>
              <a:rPr lang="en-US" sz="2800" dirty="0">
                <a:latin typeface="Calibri"/>
                <a:cs typeface="Calibri"/>
                <a:sym typeface="Symbol" charset="0"/>
              </a:rPr>
            </a:br>
            <a:r>
              <a:rPr lang="en-US" sz="2800" dirty="0">
                <a:solidFill>
                  <a:srgbClr val="0070C0"/>
                </a:solidFill>
                <a:latin typeface="Calibri"/>
                <a:cs typeface="Calibri"/>
                <a:sym typeface="Symbol" charset="0"/>
              </a:rPr>
              <a:t>Suppose x and y are rational.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sym typeface="Symbol" charset="0"/>
              </a:rPr>
              <a:t>Then, x = a/b for some integers a, b, where 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b0, and</a:t>
            </a:r>
            <a:b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</a:b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y = c/d for some integers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c,d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, where d0. 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Multiplying, we get that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xy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= (a/b)(c/d) = (ac)/(bd). Since b and d are both non-zero, so is bd. Furthermore, ac and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bd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are integers. By definition, then,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xy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Since x and y were arbitrary, we have shown that the product of any two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rationals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  <a:endParaRPr lang="en-US" sz="2800" dirty="0">
              <a:latin typeface="Calibri"/>
              <a:cs typeface="Calibri"/>
              <a:sym typeface="Symbo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Rectangle 14"/>
          <p:cNvSpPr>
            <a:spLocks noChangeAspect="1"/>
          </p:cNvSpPr>
          <p:nvPr/>
        </p:nvSpPr>
        <p:spPr>
          <a:xfrm>
            <a:off x="6450774" y="6256015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8FA373-F07D-2E41-A290-3E37F93569A6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7C87470-8860-0F4E-8300-3713BB111A63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7C87470-8860-0F4E-8300-3713BB111A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D03BA91D-7905-D34A-9C11-B3B0F79FEA59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7DEF16-9974-B74B-AB36-0A06DEB5B8A7}"/>
              </a:ext>
            </a:extLst>
          </p:cNvPr>
          <p:cNvCxnSpPr/>
          <p:nvPr/>
        </p:nvCxnSpPr>
        <p:spPr>
          <a:xfrm>
            <a:off x="457200" y="5969728"/>
            <a:ext cx="792784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7A22CF-1050-9E44-8CA6-9659D7E2F86C}"/>
              </a:ext>
            </a:extLst>
          </p:cNvPr>
          <p:cNvCxnSpPr>
            <a:cxnSpLocks/>
          </p:cNvCxnSpPr>
          <p:nvPr/>
        </p:nvCxnSpPr>
        <p:spPr>
          <a:xfrm>
            <a:off x="457200" y="6395352"/>
            <a:ext cx="583909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987FF8-8A5A-0140-AB07-87A7F1629149}"/>
              </a:ext>
            </a:extLst>
          </p:cNvPr>
          <p:cNvCxnSpPr>
            <a:cxnSpLocks/>
          </p:cNvCxnSpPr>
          <p:nvPr/>
        </p:nvCxnSpPr>
        <p:spPr>
          <a:xfrm>
            <a:off x="1652451" y="2707272"/>
            <a:ext cx="479832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897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Suppose x and y are rational.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Then, x = a/b for some integers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a, b, where 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b0 and y = c/d for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</a:b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some integers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c,d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, where d0. </a:t>
            </a: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...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1.1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 Assumption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1.4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  <m:r>
                      <a:rPr lang="en-US" sz="14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𝑝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∃</m:t>
                    </m:r>
                    <m:r>
                      <a:rPr lang="en-US" sz="14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𝑞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(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4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𝑝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4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r>
                  <a:rPr lang="en-US" sz="1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	      					   Def Rational: 1.2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 	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1.4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1.6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𝑝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𝑞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/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≠0</m:t>
                            </m:r>
                          </m:e>
                        </m:d>
                      </m:e>
                    </m:d>
                  </m:oMath>
                </a14:m>
                <a:endParaRPr lang="en-US" sz="14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  Def Rational: 1.3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 	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1.4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 rotWithShape="0">
                <a:blip r:embed="rId3"/>
                <a:stretch>
                  <a:fillRect l="-1073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806525" y="3900483"/>
            <a:ext cx="0" cy="20643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06525" y="2498651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214FDF-C979-774B-A038-FC49B2698D52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00A732C7-B098-2445-BC71-888FDC42A35E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00A732C7-B098-2445-BC71-888FDC42A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ound Same Side Corner Rectangle 24">
              <a:extLst>
                <a:ext uri="{FF2B5EF4-FFF2-40B4-BE49-F238E27FC236}">
                  <a16:creationId xmlns:a16="http://schemas.microsoft.com/office/drawing/2014/main" id="{EA81CD4E-5527-BD4C-A402-DC51EE194AA0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171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Suppose x and y are rational.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Then, x = a/b for some integers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a, b, where 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b0 and y = c/d for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</a:b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some integers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c,d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, where d0. </a:t>
            </a: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...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1.1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 Assumption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??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1.4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  <m:r>
                      <a:rPr lang="en-US" sz="14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𝑝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∃</m:t>
                    </m:r>
                    <m:r>
                      <a:rPr lang="en-US" sz="14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𝑞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(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4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𝑝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4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r>
                  <a:rPr lang="en-US" sz="1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	      					   Def Rational: 1.2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 	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1.4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1.6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𝑝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𝑞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/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≠0</m:t>
                            </m:r>
                          </m:e>
                        </m:d>
                      </m:e>
                    </m:d>
                  </m:oMath>
                </a14:m>
                <a:endParaRPr lang="en-US" sz="14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  Def Rational: 1.3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 	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1.4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 rotWithShape="0">
                <a:blip r:embed="rId3"/>
                <a:stretch>
                  <a:fillRect l="-1073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806525" y="3900483"/>
            <a:ext cx="0" cy="20643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06525" y="2498651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A843EE-5C73-2247-BD48-170064164983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B32F771D-4378-F44F-8A54-C631A90AE6A5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B32F771D-4378-F44F-8A54-C631A90AE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 Same Side Corner Rectangle 21">
              <a:extLst>
                <a:ext uri="{FF2B5EF4-FFF2-40B4-BE49-F238E27FC236}">
                  <a16:creationId xmlns:a16="http://schemas.microsoft.com/office/drawing/2014/main" id="{C0BEC325-B38D-4744-8875-A3272EFDF799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674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Suppose x and y are rational.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Then, x = a/b for some integers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a, b, where 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b0 and y = c/d for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</a:b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some integers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c,d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, where d0. </a:t>
            </a: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...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1.1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 Assumption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 			 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1.1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 			 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1.1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1.4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  <m:r>
                      <a:rPr lang="en-US" sz="14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𝑝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∃</m:t>
                    </m:r>
                    <m:r>
                      <a:rPr lang="en-US" sz="14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𝑞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(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4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𝑝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4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r>
                  <a:rPr lang="en-US" sz="1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	      					   Def Rational: 1.2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 	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1.4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1.6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𝑝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𝑞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/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≠0</m:t>
                            </m:r>
                          </m:e>
                        </m:d>
                      </m:e>
                    </m:d>
                  </m:oMath>
                </a14:m>
                <a:endParaRPr lang="en-US" sz="14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  Def Rational: 1.3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 	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1.4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 rotWithShape="0">
                <a:blip r:embed="rId3"/>
                <a:stretch>
                  <a:fillRect l="-1073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3795962" y="3560241"/>
            <a:ext cx="0" cy="20643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06525" y="2498651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B649FA-6D8E-8F49-B5E9-68722D36A590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773E19BD-3E16-4C47-A3C7-64814FD0061B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773E19BD-3E16-4C47-A3C7-64814FD00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 Same Side Corner Rectangle 21">
              <a:extLst>
                <a:ext uri="{FF2B5EF4-FFF2-40B4-BE49-F238E27FC236}">
                  <a16:creationId xmlns:a16="http://schemas.microsoft.com/office/drawing/2014/main" id="{B2BCEF1F-4291-374D-904B-DF94195CE9A0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87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Prime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5382620" cy="186884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</a:p>
            <a:p>
              <a:r>
                <a:rPr lang="en-US" sz="2400" dirty="0">
                  <a:ea typeface="ＭＳ Ｐゴシック" pitchFamily="-111" charset="-128"/>
                  <a:sym typeface="Symbol"/>
                </a:rPr>
                <a:t>Prime(x)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:= “x &gt; 1 and 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x≠a</a:t>
              </a:r>
              <a:r>
                <a:rPr lang="en-US" sz="2400" dirty="0" err="1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b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for 				  	  	all integers a, b with 1&lt;a&lt;x”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58160" y="3157323"/>
            <a:ext cx="541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prime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2D84C-E558-B246-AE70-C353444BD6C5}"/>
              </a:ext>
            </a:extLst>
          </p:cNvPr>
          <p:cNvSpPr txBox="1"/>
          <p:nvPr/>
        </p:nvSpPr>
        <p:spPr>
          <a:xfrm>
            <a:off x="825767" y="3525003"/>
            <a:ext cx="573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494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Multiplying, we get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xy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= (ac)/(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).  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𝑥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𝑦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=(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𝑎𝑐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)/(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𝑏𝑑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		Algebra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 rotWithShape="0">
                <a:blip r:embed="rId3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42729" y="4561367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F135AC-34A6-CA41-9F8A-A97869A889B3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DC2484F0-952A-9649-939F-005C88818E57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DC2484F0-952A-9649-939F-005C88818E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7BEA9BFB-5DF7-7746-912F-C3A1C4422934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99374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Multiplying, we get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xy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= (ac)/(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).  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??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𝑥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𝑦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=(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𝑎𝑐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)/(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𝑏𝑑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		Algebra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 rotWithShape="0">
                <a:blip r:embed="rId3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42729" y="4561367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04DB0C-191E-F346-B334-DC272DCF4C94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B72AF1BB-4B6F-2A4B-8723-4360EEE75461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B72AF1BB-4B6F-2A4B-8723-4360EEE75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D43B4DFC-B8F3-8440-98CC-95B9FDC6ED60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0410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Multiplying, we get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xy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= (ac)/(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).  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1.8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𝑥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/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1.5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1.9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𝑦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𝑐</m:t>
                    </m:r>
                    <m:r>
                      <a:rPr lang="en-US" sz="1800" i="1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/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𝑑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1.7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𝑥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𝑦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=(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𝑎𝑐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)/(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𝑏𝑑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		Algebra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 rotWithShape="0">
                <a:blip r:embed="rId3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42729" y="4242391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DB2C50-FD95-D74B-9925-C9B8278B0C92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4E74E6C3-C690-1D40-AE34-61EB93CAB439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4E74E6C3-C690-1D40-AE34-61EB93CAB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5174DA91-B339-EF4C-A049-C18CD900643E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610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8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Since b and d are non-zero, so is bd.</a:t>
            </a: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1.11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 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1.5*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1.12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1.7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1.13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>
                <a:blip r:embed="rId3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32096" y="4391247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4036226" y="5761424"/>
            <a:ext cx="4697252" cy="5436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* Oops, I skipped steps here...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CA3331-9D16-094A-A6D9-753FC41B40BA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C9EAA3C0-B104-9341-8FB4-06227103DA28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C9EAA3C0-B104-9341-8FB4-06227103DA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 Same Side Corner Rectangle 21">
              <a:extLst>
                <a:ext uri="{FF2B5EF4-FFF2-40B4-BE49-F238E27FC236}">
                  <a16:creationId xmlns:a16="http://schemas.microsoft.com/office/drawing/2014/main" id="{F99FAD55-543A-7841-AEF2-7AC4820513A8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36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476847" y="2488019"/>
                <a:ext cx="5465135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𝑏</m:t>
                            </m:r>
                          </m:e>
                        </m:d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𝑏</m:t>
                            </m:r>
                            <m:r>
                              <a:rPr lang="en-US" sz="18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≠0</m:t>
                            </m:r>
                          </m:e>
                        </m:d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)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𝑑</m:t>
                            </m:r>
                          </m:e>
                        </m:d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≠0</m:t>
                            </m:r>
                          </m:e>
                        </m:d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)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𝑏</m:t>
                            </m:r>
                          </m:e>
                        </m:d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𝑏</m:t>
                            </m:r>
                            <m:r>
                              <a:rPr lang="en-US" sz="18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≠0</m:t>
                            </m:r>
                          </m:e>
                        </m:d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1.5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1.12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1.11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1.13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 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1.12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847" y="2488019"/>
                <a:ext cx="5465135" cy="3997840"/>
              </a:xfrm>
              <a:prstGeom prst="rect">
                <a:avLst/>
              </a:prstGeo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1895812" y="5670335"/>
            <a:ext cx="4697252" cy="5436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We left out the parentheses...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4AF7B5-0C99-144C-877E-798F8A7FD6D9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D3C0B1BB-A588-344F-9D3A-693BD9105693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D3C0B1BB-A588-344F-9D3A-693BD91056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5B5AE884-E4EE-F048-A1F9-3C2E8593B96F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4896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8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8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Since b and d are non-zero, so is bd.</a:t>
            </a: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1.13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 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1.5</a:t>
                </a: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1.16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1.7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1.17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>
                <a:blip r:embed="rId3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32096" y="4603898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1F906C-339C-6742-B55B-8C1D45FE1014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C6763AFF-F668-324F-91E8-C3477491A5C8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C6763AFF-F668-324F-91E8-C3477491A5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9CE77F2B-9FEA-284F-8C20-DAE13C3A30BD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8965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8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Furthermore, ac and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are integers.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1.19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1.5*</a:t>
                </a: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1.22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1.5*</a:t>
                </a: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1.24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1.7*</a:t>
                </a: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1.27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1.7*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1.28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1.29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 rotWithShape="0">
                <a:blip r:embed="rId3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42728" y="5656521"/>
            <a:ext cx="0" cy="563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7EBCF1-4117-CD44-8C51-115E6B5CDD23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DB80DEE0-6661-0543-A170-7BD7363EE336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DB80DEE0-6661-0543-A170-7BD7363EE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026E8EC0-D12F-CC43-9BC0-221C5FCC82B2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1265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By definition, then,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xy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is rational.</a:t>
            </a: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455580" y="2259419"/>
                <a:ext cx="5497033" cy="449757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𝑥𝑦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=(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𝑎𝑐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)/(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1.17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1.28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1.29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Intro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1.29, 1.17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	Intro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1.28, 1.30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)/(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)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Intro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1.10, 1.31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1.33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𝑝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𝑞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𝑦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=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≠0</m:t>
                            </m:r>
                          </m:e>
                        </m:d>
                      </m:e>
                    </m:d>
                  </m:oMath>
                </a14:m>
                <a:endParaRPr lang="en-US" sz="14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Intro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1.32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1.34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Def of Rational: 1.3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580" y="2259419"/>
                <a:ext cx="5497033" cy="4497572"/>
              </a:xfrm>
              <a:prstGeom prst="rect">
                <a:avLst/>
              </a:prstGeom>
              <a:blipFill>
                <a:blip r:embed="rId2"/>
                <a:stretch>
                  <a:fillRect l="-998" b="-2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359956" y="4231758"/>
            <a:ext cx="0" cy="244548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BC3ECA-3DDE-7642-888D-E2FC5B4AFFCB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AFB16705-35E0-4B4D-8A84-A6278A11D91E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AFB16705-35E0-4B4D-8A84-A6278A11D9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7A984549-EC7B-B34E-BDF0-E3A03C7D7403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7637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Suppose x and y are rational.</a:t>
            </a: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Furthermore, ac and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are integers.</a:t>
            </a: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By definition, then,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xy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is rational.</a:t>
            </a: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48986" y="2488019"/>
                <a:ext cx="5092995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1.1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 Assumption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𝑥𝑦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=(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𝑎𝑐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)/(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1.17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1.28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1.29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1.34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Def of Rational: 1.32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986" y="2488019"/>
                <a:ext cx="5092995" cy="3997840"/>
              </a:xfrm>
              <a:prstGeom prst="rect">
                <a:avLst/>
              </a:prstGeom>
              <a:blipFill>
                <a:blip r:embed="rId3"/>
                <a:stretch>
                  <a:fillRect l="-746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53293" y="4125432"/>
            <a:ext cx="0" cy="5103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53293" y="4851990"/>
            <a:ext cx="0" cy="34024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53293" y="2558900"/>
            <a:ext cx="0" cy="34024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2523159" y="5698853"/>
            <a:ext cx="2651653" cy="5436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And finally...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D1DE8F-8A9A-894B-8FD9-CCED310BC14F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90ACBB90-35E5-284C-B550-E461331428D5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90ACBB90-35E5-284C-B550-E461331428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ound Same Side Corner Rectangle 23">
              <a:extLst>
                <a:ext uri="{FF2B5EF4-FFF2-40B4-BE49-F238E27FC236}">
                  <a16:creationId xmlns:a16="http://schemas.microsoft.com/office/drawing/2014/main" id="{4419A4F6-D7BD-2948-B96C-3F6A73B90742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70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Suppose x and y are rational.</a:t>
            </a: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Furthermore, ac and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are integers.</a:t>
            </a: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By definition, then,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xy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is rational.</a:t>
            </a: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48986" y="2488019"/>
                <a:ext cx="5092995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1.1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 Assumption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𝑥𝑦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=(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𝑎𝑐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)/(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1.17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1.28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1.29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1.34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Def of Rational: 1.32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  <m:r>
                      <a:rPr lang="is-IS" sz="1800" b="0" i="1" smtClean="0">
                        <a:latin typeface="Cambria Math" charset="0"/>
                        <a:ea typeface="Cambria Math" charset="0"/>
                        <a:cs typeface="Cambria Math" charset="0"/>
                        <a:sym typeface="Symbol"/>
                      </a:rPr>
                      <m:t>→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Symbol"/>
                          </a:rPr>
                          <m:t>𝑥𝑦</m:t>
                        </m:r>
                      </m:e>
                    </m:d>
                  </m:oMath>
                </a14:m>
                <a:endParaRPr lang="en-US" sz="1800" b="0" dirty="0">
                  <a:latin typeface="Franklin Gothic Medium" charset="0"/>
                  <a:ea typeface="Cambria Math" charset="0"/>
                  <a:cs typeface="Cambria Math" charset="0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       Direct Proof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986" y="2488019"/>
                <a:ext cx="5092995" cy="3997840"/>
              </a:xfrm>
              <a:prstGeom prst="rect">
                <a:avLst/>
              </a:prstGeom>
              <a:blipFill>
                <a:blip r:embed="rId3"/>
                <a:stretch>
                  <a:fillRect l="-74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53293" y="4125432"/>
            <a:ext cx="0" cy="5103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53293" y="4851990"/>
            <a:ext cx="0" cy="34024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53293" y="2558900"/>
            <a:ext cx="0" cy="34024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EC604F-981C-3D42-AF4D-8A588620D2BE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FE5639EA-844A-3F4E-A5F3-BCEEEBD74889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FE5639EA-844A-3F4E-A5F3-BCEEEBD748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5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ound Same Side Corner Rectangle 22">
              <a:extLst>
                <a:ext uri="{FF2B5EF4-FFF2-40B4-BE49-F238E27FC236}">
                  <a16:creationId xmlns:a16="http://schemas.microsoft.com/office/drawing/2014/main" id="{4B29E0B3-A593-BB4F-A716-A718B40BD440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36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Prime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5382620" cy="186884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</a:p>
            <a:p>
              <a:r>
                <a:rPr lang="en-US" sz="2400" dirty="0">
                  <a:ea typeface="ＭＳ Ｐゴシック" pitchFamily="-111" charset="-128"/>
                  <a:sym typeface="Symbol"/>
                </a:rPr>
                <a:t>Prime(x)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:= “x &gt; 1 and 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x≠a</a:t>
              </a:r>
              <a:r>
                <a:rPr lang="en-US" sz="2400" dirty="0" err="1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b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for 				  	  	all integers a, b with 1&lt;a&lt;x”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84732" y="3986668"/>
            <a:ext cx="7114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1.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sym typeface="Symbol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 = 2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⋅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1 </a:t>
            </a:r>
            <a:r>
              <a:rPr lang="en-US" sz="2400" dirty="0">
                <a:latin typeface="Franklin Gothic Medium"/>
                <a:cs typeface="Franklin Gothic Medium"/>
              </a:rPr>
              <a:t>						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Algebra</a:t>
            </a:r>
          </a:p>
          <a:p>
            <a:pPr marL="457200" lvl="0" indent="-457200">
              <a:buAutoNum type="arabicPeriod" startAt="2"/>
            </a:pPr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y (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 = 2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⋅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y)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			</a:t>
            </a:r>
            <a:r>
              <a:rPr lang="en-US" sz="2400" dirty="0">
                <a:latin typeface="Franklin Gothic Medium"/>
                <a:cs typeface="Franklin Gothic Medium"/>
              </a:rPr>
              <a:t>Intro </a:t>
            </a:r>
            <a:r>
              <a:rPr lang="en-US" sz="2400" dirty="0">
                <a:solidFill>
                  <a:srgbClr val="0033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latin typeface="Franklin Gothic Medium" panose="020B0603020102020204" pitchFamily="34" charset="0"/>
                <a:sym typeface="Symbol" charset="0"/>
              </a:rPr>
              <a:t>: 1</a:t>
            </a:r>
          </a:p>
          <a:p>
            <a:pPr marL="457200" lvl="0" indent="-457200">
              <a:buAutoNum type="arabicPeriod" startAt="2"/>
            </a:pP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</a:t>
            </a:r>
            <a:r>
              <a:rPr lang="en-US" sz="2400" dirty="0">
                <a:solidFill>
                  <a:srgbClr val="C00000"/>
                </a:solidFill>
                <a:cs typeface="Franklin Gothic Medium"/>
              </a:rPr>
              <a:t>Even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				Def of 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Even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: 3</a:t>
            </a:r>
          </a:p>
          <a:p>
            <a:pPr marL="457200" lvl="0" indent="-457200">
              <a:buAutoNum type="arabicPeriod" startAt="2"/>
            </a:pP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	</a:t>
            </a:r>
            <a:r>
              <a:rPr lang="en-US" sz="2400" dirty="0">
                <a:solidFill>
                  <a:srgbClr val="C00000"/>
                </a:solidFill>
                <a:cs typeface="Franklin Gothic Medium"/>
              </a:rPr>
              <a:t>Prime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)					</a:t>
            </a:r>
            <a:r>
              <a:rPr lang="en-US" sz="2400" dirty="0">
                <a:latin typeface="Franklin Gothic Medium"/>
                <a:cs typeface="Franklin Gothic Medium"/>
              </a:rPr>
              <a:t>Property of integers</a:t>
            </a:r>
            <a:endParaRPr lang="en-US" sz="24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  <a:p>
            <a:pPr marL="457200" lvl="0" indent="-457200">
              <a:buAutoNum type="arabicPeriod" startAt="2"/>
            </a:pP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	</a:t>
            </a:r>
            <a:r>
              <a:rPr lang="en-US" sz="2400" dirty="0">
                <a:solidFill>
                  <a:srgbClr val="C00000"/>
                </a:solidFill>
              </a:rPr>
              <a:t>Even(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		</a:t>
            </a:r>
            <a:r>
              <a:rPr lang="en-US" sz="2400" dirty="0">
                <a:latin typeface="Franklin Gothic Medium"/>
                <a:cs typeface="Franklin Gothic Medium"/>
              </a:rPr>
              <a:t>Intro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>
                <a:latin typeface="Franklin Gothic Medium" panose="020B0603020102020204" pitchFamily="34" charset="0"/>
                <a:sym typeface="Symbol"/>
              </a:rPr>
              <a:t>: 2, 4</a:t>
            </a:r>
            <a:endParaRPr lang="en-US" sz="2400" dirty="0">
              <a:latin typeface="Franklin Gothic Medium" panose="020B0603020102020204" pitchFamily="34" charset="0"/>
              <a:cs typeface="Franklin Gothic Medium"/>
            </a:endParaRPr>
          </a:p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6.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sym typeface="Symbol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  <a:sym typeface="Symbol" charset="0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Intro</a:t>
            </a:r>
            <a:r>
              <a:rPr lang="en-US" sz="2400" dirty="0">
                <a:solidFill>
                  <a:srgbClr val="003300"/>
                </a:solidFill>
                <a:latin typeface="Franklin Gothic Medium" panose="020B0603020102020204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0033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003300"/>
                </a:solidFill>
                <a:latin typeface="Franklin Gothic Medium" panose="020B0603020102020204" pitchFamily="34" charset="0"/>
                <a:sym typeface="Symbol" charset="0"/>
              </a:rPr>
              <a:t>: 5</a:t>
            </a:r>
            <a:endParaRPr lang="en-US" sz="2400" b="1" dirty="0">
              <a:solidFill>
                <a:srgbClr val="FF0000"/>
              </a:solidFill>
              <a:latin typeface="Calibri" charset="0"/>
              <a:sym typeface="Symbo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8160" y="3157323"/>
            <a:ext cx="541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prime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5767" y="3525003"/>
            <a:ext cx="573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804" y="6418103"/>
            <a:ext cx="891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* Later we will further break down “</a:t>
            </a:r>
            <a:r>
              <a:rPr lang="en-US" dirty="0">
                <a:solidFill>
                  <a:srgbClr val="7030A0"/>
                </a:solidFill>
                <a:cs typeface="Franklin Gothic Medium"/>
              </a:rPr>
              <a:t>Prime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using quantifiers to prove statements like this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9662" y="513485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793379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39"/>
            <a:ext cx="8273336" cy="4830763"/>
          </a:xfrm>
        </p:spPr>
        <p:txBody>
          <a:bodyPr/>
          <a:lstStyle/>
          <a:p>
            <a:pPr marL="0" lvl="1" indent="0">
              <a:buNone/>
            </a:pPr>
            <a:r>
              <a:rPr lang="en-US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Prove: </a:t>
            </a:r>
            <a:r>
              <a:rPr lang="ja-JP" altLang="en-US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is rational.</a:t>
            </a:r>
            <a:r>
              <a:rPr lang="ja-JP" altLang="en-US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”</a:t>
            </a:r>
            <a:endParaRPr lang="en-US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000" dirty="0">
                <a:latin typeface="Franklin Gothic Medium" pitchFamily="34" charset="0"/>
                <a:sym typeface="Symbol" charset="0"/>
              </a:rPr>
              <a:t> </a:t>
            </a:r>
            <a:endParaRPr lang="en-US" sz="10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/>
                <a:cs typeface="Calibri"/>
                <a:sym typeface="Symbol" charset="0"/>
              </a:rPr>
              <a:t>Proof: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 Suppose x and y are rational.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sym typeface="Symbol" charset="0"/>
              </a:rPr>
              <a:t>Then, x = a/b for some integers a, b, where 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b0, and y = c/d for some integers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c,d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, where d0. 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Multiplying, we get that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xy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= (ac)/(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bd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). Since b and d are both non-zero, so is bd. Furthermore, ac and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bd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are integers. By definition, then,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xy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  <a:endParaRPr lang="en-US" sz="2800" dirty="0">
              <a:latin typeface="Calibri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Rectangle 14"/>
          <p:cNvSpPr>
            <a:spLocks noChangeAspect="1"/>
          </p:cNvSpPr>
          <p:nvPr/>
        </p:nvSpPr>
        <p:spPr>
          <a:xfrm>
            <a:off x="6850824" y="4899023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60F7FB-D6CA-3549-8431-118AB22E06FE}"/>
              </a:ext>
            </a:extLst>
          </p:cNvPr>
          <p:cNvSpPr txBox="1"/>
          <p:nvPr/>
        </p:nvSpPr>
        <p:spPr>
          <a:xfrm>
            <a:off x="2314370" y="6328069"/>
            <a:ext cx="4811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vs more than 35 lines of formal proof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8BC017-B069-904D-B1AD-E76EF1515926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740C432F-BEC6-5F43-A89E-56FF9EE13924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740C432F-BEC6-5F43-A89E-56FF9EE139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C1BBFFC7-FC4A-8B43-9250-AD7682B280EA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8504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English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9004"/>
                <a:ext cx="8420986" cy="5140800"/>
              </a:xfr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sz="2800" dirty="0"/>
                  <a:t>High-level language let us work more quickly</a:t>
                </a:r>
              </a:p>
              <a:p>
                <a:pPr lvl="1">
                  <a:defRPr/>
                </a:pPr>
                <a:r>
                  <a:rPr lang="en-US" sz="2400" dirty="0"/>
                  <a:t>should not be necessary to spill out every detail</a:t>
                </a:r>
              </a:p>
              <a:p>
                <a:pPr lvl="1">
                  <a:defRPr/>
                </a:pPr>
                <a:r>
                  <a:rPr lang="en-US" sz="2400" u="sng" dirty="0"/>
                  <a:t>reader</a:t>
                </a:r>
                <a:r>
                  <a:rPr lang="en-US" sz="2400" dirty="0"/>
                  <a:t> checks that the writer is not skipping too much</a:t>
                </a:r>
              </a:p>
              <a:p>
                <a:pPr lvl="1">
                  <a:defRPr/>
                </a:pPr>
                <a:r>
                  <a:rPr lang="en-US" sz="2400" dirty="0"/>
                  <a:t>examples so far</a:t>
                </a:r>
              </a:p>
              <a:p>
                <a:pPr lvl="2">
                  <a:defRPr/>
                </a:pPr>
                <a:r>
                  <a:rPr lang="en-US" sz="1600" dirty="0"/>
                  <a:t>skipping Intro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600" dirty="0"/>
                  <a:t> and </a:t>
                </a:r>
                <a:r>
                  <a:rPr lang="en-US" sz="1600" dirty="0" err="1"/>
                  <a:t>Elim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endParaRPr lang="en-US" sz="1600" dirty="0"/>
              </a:p>
              <a:p>
                <a:pPr lvl="2">
                  <a:defRPr/>
                </a:pPr>
                <a:r>
                  <a:rPr lang="en-US" sz="1600" dirty="0"/>
                  <a:t>not stating existence claims (immediately apply </a:t>
                </a:r>
                <a:r>
                  <a:rPr lang="en-US" sz="1600" dirty="0" err="1"/>
                  <a:t>Elim</a:t>
                </a:r>
                <a:r>
                  <a:rPr lang="en-US" sz="1600" dirty="0"/>
                  <a:t> </a:t>
                </a:r>
                <a:r>
                  <a:rPr lang="en-US" sz="1600" b="1" dirty="0"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1600" dirty="0"/>
                  <a:t> to name the object)</a:t>
                </a:r>
              </a:p>
              <a:p>
                <a:pPr lvl="2">
                  <a:defRPr/>
                </a:pPr>
                <a:r>
                  <a:rPr lang="en-US" sz="1600" dirty="0"/>
                  <a:t>not stating that the implication has been proven (“Suppose X... Thus, Y.” says it already)</a:t>
                </a:r>
              </a:p>
              <a:p>
                <a:pPr lvl="1">
                  <a:defRPr/>
                </a:pPr>
                <a:r>
                  <a:rPr lang="en-US" sz="2400" dirty="0"/>
                  <a:t>(list will grow over time)</a:t>
                </a:r>
              </a:p>
              <a:p>
                <a:pPr lvl="2">
                  <a:defRPr/>
                </a:pPr>
                <a:endParaRPr lang="en-US" dirty="0"/>
              </a:p>
              <a:p>
                <a:pPr>
                  <a:defRPr/>
                </a:pPr>
                <a:r>
                  <a:rPr lang="en-US" sz="2800" dirty="0"/>
                  <a:t>English proof is correct if the </a:t>
                </a:r>
                <a:r>
                  <a:rPr lang="en-US" sz="2800" u="sng" dirty="0"/>
                  <a:t>reader</a:t>
                </a:r>
                <a:r>
                  <a:rPr lang="en-US" sz="2800" dirty="0"/>
                  <a:t> believes they could translate it into a formal proof</a:t>
                </a:r>
              </a:p>
              <a:p>
                <a:pPr lvl="1">
                  <a:defRPr/>
                </a:pPr>
                <a:r>
                  <a:rPr lang="en-US" sz="2400" dirty="0"/>
                  <a:t>the reader is the “compiler” for English proofs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9004"/>
                <a:ext cx="8420986" cy="5140800"/>
              </a:xfrm>
              <a:blipFill rotWithShape="0">
                <a:blip r:embed="rId2"/>
                <a:stretch>
                  <a:fillRect l="-1303" t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80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Inference Rules for Quantifiers: First look</a:t>
            </a:r>
          </a:p>
        </p:txBody>
      </p:sp>
      <p:sp>
        <p:nvSpPr>
          <p:cNvPr id="10" name="TextBox 9"/>
          <p:cNvSpPr txBox="1"/>
          <p:nvPr>
            <p:custDataLst>
              <p:tags r:id="rId1"/>
            </p:custDataLst>
          </p:nvPr>
        </p:nvSpPr>
        <p:spPr>
          <a:xfrm>
            <a:off x="5441896" y="4862541"/>
            <a:ext cx="2073497" cy="3698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 in the domain of P </a:t>
            </a:r>
          </a:p>
        </p:txBody>
      </p:sp>
      <p:sp>
        <p:nvSpPr>
          <p:cNvPr id="17" name="TextBox 16"/>
          <p:cNvSpPr txBox="1"/>
          <p:nvPr>
            <p:custDataLst>
              <p:tags r:id="rId2"/>
            </p:custDataLst>
          </p:nvPr>
        </p:nvSpPr>
        <p:spPr>
          <a:xfrm>
            <a:off x="286103" y="5009077"/>
            <a:ext cx="383082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** By special, we mean that c is a name for a value where P(c) is true. We can’t use anything else about</a:t>
            </a:r>
            <a:r>
              <a:rPr lang="en-US" dirty="0">
                <a:ea typeface="ＭＳ Ｐゴシック" pitchFamily="-111" charset="-128"/>
              </a:rPr>
              <a:t> that value, so c has to be a NEW name!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41581" y="1682991"/>
            <a:ext cx="2930802" cy="1015663"/>
            <a:chOff x="5153407" y="3721656"/>
            <a:chExt cx="2930802" cy="1015663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5153407" y="3721656"/>
              <a:ext cx="293080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3200" dirty="0">
                  <a:latin typeface="Calibri" charset="0"/>
                  <a:sym typeface="Symbol" charset="0"/>
                </a:rPr>
                <a:t>        </a:t>
              </a:r>
              <a:r>
                <a:rPr lang="en-US" sz="32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3200" dirty="0">
                  <a:latin typeface="Calibri" charset="0"/>
                  <a:sym typeface="Symbol" charset="0"/>
                </a:rPr>
                <a:t>x P(x)        </a:t>
              </a:r>
            </a:p>
            <a:p>
              <a:pPr eaLnBrk="1" hangingPunct="1"/>
              <a:r>
                <a:rPr lang="en-US" sz="2800" dirty="0">
                  <a:latin typeface="Calibri" charset="0"/>
                  <a:sym typeface="Symbol" charset="0"/>
                </a:rPr>
                <a:t>∴          </a:t>
              </a:r>
              <a:r>
                <a:rPr lang="en-US" sz="2800" dirty="0">
                  <a:latin typeface="Calibri" charset="0"/>
                </a:rPr>
                <a:t>P(a)  </a:t>
              </a:r>
              <a:r>
                <a:rPr lang="en-US" dirty="0">
                  <a:latin typeface="Calibri" charset="0"/>
                </a:rPr>
                <a:t>(</a:t>
              </a:r>
              <a:r>
                <a:rPr lang="en-US" dirty="0">
                  <a:latin typeface="Franklin Gothic Medium" pitchFamily="34" charset="0"/>
                </a:rPr>
                <a:t>for any </a:t>
              </a:r>
              <a:r>
                <a:rPr lang="en-US" dirty="0">
                  <a:latin typeface="Calibri" charset="0"/>
                </a:rPr>
                <a:t>a)</a:t>
              </a:r>
              <a:endParaRPr lang="en-US" dirty="0">
                <a:latin typeface="Calibri" charset="0"/>
                <a:sym typeface="Symbo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86193" y="4250228"/>
              <a:ext cx="2747609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221516" y="3856318"/>
            <a:ext cx="3922484" cy="877163"/>
            <a:chOff x="326775" y="4199526"/>
            <a:chExt cx="3922484" cy="877163"/>
          </a:xfrm>
        </p:grpSpPr>
        <p:sp>
          <p:nvSpPr>
            <p:cNvPr id="61" name="TextBox 6"/>
            <p:cNvSpPr txBox="1">
              <a:spLocks noChangeArrowheads="1"/>
            </p:cNvSpPr>
            <p:nvPr/>
          </p:nvSpPr>
          <p:spPr bwMode="auto">
            <a:xfrm>
              <a:off x="326775" y="4199526"/>
              <a:ext cx="3922484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26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ja-JP" altLang="en-US" sz="2600" dirty="0">
                  <a:latin typeface="Calibri" charset="0"/>
                </a:rPr>
                <a:t>“</a:t>
              </a:r>
              <a:r>
                <a:rPr lang="en-US" sz="2600" dirty="0">
                  <a:latin typeface="Franklin Gothic Medium" pitchFamily="34" charset="0"/>
                </a:rPr>
                <a:t>Let</a:t>
              </a:r>
              <a:r>
                <a:rPr lang="en-US" sz="2600" dirty="0">
                  <a:latin typeface="Calibri" charset="0"/>
                </a:rPr>
                <a:t> a </a:t>
              </a:r>
              <a:r>
                <a:rPr lang="en-US" sz="2600" dirty="0">
                  <a:latin typeface="Franklin Gothic Medium" pitchFamily="34" charset="0"/>
                </a:rPr>
                <a:t>be arbitrary</a:t>
              </a:r>
              <a:r>
                <a:rPr lang="en-US" sz="2600" dirty="0">
                  <a:cs typeface="Arial" charset="0"/>
                </a:rPr>
                <a:t>*</a:t>
              </a:r>
              <a:r>
                <a:rPr lang="ja-JP" altLang="en-US" sz="2600" dirty="0">
                  <a:latin typeface="Calibri" charset="0"/>
                </a:rPr>
                <a:t>”</a:t>
              </a:r>
              <a:r>
                <a:rPr lang="en-US" sz="2600" dirty="0">
                  <a:latin typeface="Calibri" charset="0"/>
                </a:rPr>
                <a:t>...P(a)</a:t>
              </a:r>
              <a:endParaRPr lang="en-US" sz="2600" dirty="0">
                <a:latin typeface="Calibri" charset="0"/>
                <a:sym typeface="Symbol" charset="0"/>
              </a:endParaRPr>
            </a:p>
            <a:p>
              <a:pPr eaLnBrk="1" hangingPunct="1"/>
              <a:r>
                <a:rPr lang="en-US" sz="2800" dirty="0">
                  <a:latin typeface="Franklin Gothic Medium" charset="0"/>
                  <a:ea typeface="Franklin Gothic Medium" charset="0"/>
                  <a:cs typeface="Franklin Gothic Medium" charset="0"/>
                  <a:sym typeface="Symbol" charset="0"/>
                </a:rPr>
                <a:t>      ∴        </a:t>
              </a:r>
              <a:r>
                <a:rPr lang="en-US" sz="28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2800" dirty="0">
                  <a:latin typeface="Calibri" charset="0"/>
                  <a:sym typeface="Symbol" charset="0"/>
                </a:rPr>
                <a:t>x P(x)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524798" y="4638108"/>
              <a:ext cx="3664703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27492" y="1682991"/>
            <a:ext cx="3662009" cy="1077218"/>
            <a:chOff x="110632" y="1698380"/>
            <a:chExt cx="3662009" cy="1077218"/>
          </a:xfrm>
        </p:grpSpPr>
        <p:grpSp>
          <p:nvGrpSpPr>
            <p:cNvPr id="36" name="Group 35"/>
            <p:cNvGrpSpPr/>
            <p:nvPr/>
          </p:nvGrpSpPr>
          <p:grpSpPr>
            <a:xfrm>
              <a:off x="910493" y="1698380"/>
              <a:ext cx="2862148" cy="1077218"/>
              <a:chOff x="5071654" y="3721656"/>
              <a:chExt cx="2862148" cy="1077218"/>
            </a:xfrm>
          </p:grpSpPr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5071654" y="3721656"/>
                <a:ext cx="284225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  P(c) for some c</a:t>
                </a:r>
                <a:endParaRPr lang="en-US" sz="3200" dirty="0">
                  <a:latin typeface="Calibri" charset="0"/>
                  <a:ea typeface="Calibri" charset="0"/>
                  <a:cs typeface="Calibri" charset="0"/>
                  <a:sym typeface="Symbol" pitchFamily="18" charset="2"/>
                </a:endParaRPr>
              </a:p>
              <a:p>
                <a:pPr eaLnBrk="1" hangingPunct="1"/>
                <a:r>
                  <a:rPr lang="en-US" sz="3200" dirty="0">
                    <a:latin typeface="Calibri" charset="0"/>
                    <a:sym typeface="Symbol" charset="0"/>
                  </a:rPr>
                  <a:t>     ∴     </a:t>
                </a:r>
                <a:r>
                  <a:rPr lang="en-US" sz="32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3200" dirty="0">
                    <a:latin typeface="Calibri" charset="0"/>
                    <a:sym typeface="Symbol" charset="0"/>
                  </a:rPr>
                  <a:t>x P(x)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186193" y="4250228"/>
                <a:ext cx="2747609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110632" y="2088822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 </a:t>
              </a:r>
              <a:r>
                <a:rPr lang="en-US" b="1" dirty="0"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b="1" dirty="0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843574" y="2027414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 err="1"/>
              <a:t>Elim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527496" y="4076289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/>
              <a:t>Intro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274" y="3802904"/>
            <a:ext cx="4067922" cy="892552"/>
            <a:chOff x="5098115" y="4082855"/>
            <a:chExt cx="4067922" cy="892552"/>
          </a:xfrm>
        </p:grpSpPr>
        <p:grpSp>
          <p:nvGrpSpPr>
            <p:cNvPr id="4" name="Group 3"/>
            <p:cNvGrpSpPr/>
            <p:nvPr/>
          </p:nvGrpSpPr>
          <p:grpSpPr>
            <a:xfrm>
              <a:off x="5417703" y="4082855"/>
              <a:ext cx="3748334" cy="892552"/>
              <a:chOff x="5153535" y="3721656"/>
              <a:chExt cx="3748334" cy="892552"/>
            </a:xfrm>
          </p:grpSpPr>
          <p:sp>
            <p:nvSpPr>
              <p:cNvPr id="21" name="TextBox 6"/>
              <p:cNvSpPr txBox="1">
                <a:spLocks noChangeArrowheads="1"/>
              </p:cNvSpPr>
              <p:nvPr/>
            </p:nvSpPr>
            <p:spPr bwMode="auto">
              <a:xfrm>
                <a:off x="5153535" y="3721656"/>
                <a:ext cx="374833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x P(x)</a:t>
                </a:r>
              </a:p>
              <a:p>
                <a:pPr eaLnBrk="1" hangingPunct="1"/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∴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P(c)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for some </a:t>
                </a:r>
                <a:r>
                  <a:rPr lang="en-US" sz="2400" i="1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special**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c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186193" y="4213652"/>
                <a:ext cx="366470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ounded Rectangle 68"/>
            <p:cNvSpPr/>
            <p:nvPr/>
          </p:nvSpPr>
          <p:spPr>
            <a:xfrm>
              <a:off x="5098115" y="4278518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/>
              <a:r>
                <a:rPr lang="en-US" dirty="0" err="1"/>
                <a:t>Elim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29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2444" y="3027926"/>
            <a:ext cx="78429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 </a:t>
            </a:r>
          </a:p>
          <a:p>
            <a:pPr lvl="2"/>
            <a:endParaRPr lang="en-US" sz="2400" dirty="0">
              <a:sym typeface="Symbol" charset="0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ea typeface="ＭＳ Ｐゴシック" pitchFamily="-111" charset="-128"/>
              <a:sym typeface="Symbol"/>
            </a:endParaRPr>
          </a:p>
          <a:p>
            <a:pPr lvl="2"/>
            <a:endParaRPr lang="en-US" sz="2400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  <a:ea typeface="Cambria Math"/>
                <a:cs typeface="Arial" pitchFamily="34" charset="0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 </a:t>
            </a:r>
            <a:r>
              <a:rPr lang="en-US" sz="2400" dirty="0">
                <a:cs typeface="Arial" pitchFamily="34" charset="0"/>
                <a:sym typeface="Symbol" charset="0"/>
              </a:rPr>
              <a:t>	</a:t>
            </a:r>
          </a:p>
          <a:p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x (Even(x)Even(x</a:t>
            </a:r>
            <a:r>
              <a:rPr lang="en-US" sz="2400" baseline="300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922" y="5969847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1" idx="0"/>
              <a:endCxn id="11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742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2444" y="3027926"/>
            <a:ext cx="78429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 Let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dirty="0">
                <a:latin typeface="Franklin Gothic Medium" panose="020B0603020102020204" pitchFamily="34" charset="0"/>
              </a:rPr>
              <a:t> be an arbitrary integer</a:t>
            </a:r>
          </a:p>
          <a:p>
            <a:pPr lvl="2"/>
            <a:endParaRPr lang="en-US" sz="2400" dirty="0">
              <a:sym typeface="Symbol" charset="0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  <a:ea typeface="Cambria Math"/>
                <a:cs typeface="Arial" pitchFamily="34" charset="0"/>
              </a:rPr>
              <a:t> </a:t>
            </a:r>
          </a:p>
          <a:p>
            <a:pPr lvl="2"/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2.  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Even(</a:t>
            </a:r>
            <a:r>
              <a:rPr lang="en-US" sz="2400" b="1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)Even(</a:t>
            </a:r>
            <a:r>
              <a:rPr lang="en-US" sz="2400" b="1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a</a:t>
            </a:r>
            <a:r>
              <a:rPr lang="en-US" sz="2400" baseline="300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cs typeface="Arial" pitchFamily="34" charset="0"/>
                <a:sym typeface="Symbol" charset="0"/>
              </a:rPr>
              <a:t>	</a:t>
            </a:r>
          </a:p>
          <a:p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(Even(x)Even(x</a:t>
            </a:r>
            <a:r>
              <a:rPr lang="en-US" sz="2400" baseline="30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         </a:t>
            </a:r>
            <a:r>
              <a:rPr lang="en-US" sz="2400" dirty="0">
                <a:cs typeface="Arial" pitchFamily="34" charset="0"/>
                <a:sym typeface="Symbol" charset="0"/>
              </a:rPr>
              <a:t>Intro </a:t>
            </a:r>
            <a:r>
              <a:rPr lang="en-US" sz="2400" dirty="0">
                <a:sym typeface="Symbol" charset="0"/>
              </a:rPr>
              <a:t>: 1,2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657" y="5497406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8637FB9-0ADC-A640-B807-1D52812F80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0792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14313</TotalTime>
  <Words>8299</Words>
  <Application>Microsoft Macintosh PowerPoint</Application>
  <PresentationFormat>On-screen Show (4:3)</PresentationFormat>
  <Paragraphs>1064</Paragraphs>
  <Slides>61</Slides>
  <Notes>15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Cambria Math</vt:lpstr>
      <vt:lpstr>Franklin Gothic Medium</vt:lpstr>
      <vt:lpstr>Lucida Sans Typewriter</vt:lpstr>
      <vt:lpstr>Office Theme</vt:lpstr>
      <vt:lpstr>CSE 311: Foundations of Computing</vt:lpstr>
      <vt:lpstr>Last class: Inference Rules for Quantifiers</vt:lpstr>
      <vt:lpstr>A Not so Odd Example</vt:lpstr>
      <vt:lpstr>A Not so Odd Example</vt:lpstr>
      <vt:lpstr>A Prime Example</vt:lpstr>
      <vt:lpstr>A Prime Example</vt:lpstr>
      <vt:lpstr>Inference Rules for Quantifiers: First look</vt:lpstr>
      <vt:lpstr>Even and Odd</vt:lpstr>
      <vt:lpstr>Even and Odd</vt:lpstr>
      <vt:lpstr>Even and Odd</vt:lpstr>
      <vt:lpstr>Even and Odd</vt:lpstr>
      <vt:lpstr>Even and Odd</vt:lpstr>
      <vt:lpstr>Even and Odd</vt:lpstr>
      <vt:lpstr>Even and Odd</vt:lpstr>
      <vt:lpstr>These rules need some caveats…</vt:lpstr>
      <vt:lpstr>These rules need some caveats…</vt:lpstr>
      <vt:lpstr>These rules need some caveats…</vt:lpstr>
      <vt:lpstr>These rules need some caveats…</vt:lpstr>
      <vt:lpstr>Dependencies</vt:lpstr>
      <vt:lpstr>Dependencies</vt:lpstr>
      <vt:lpstr>Formal Proofs</vt:lpstr>
      <vt:lpstr>Programming</vt:lpstr>
      <vt:lpstr>Programming vs Proofs</vt:lpstr>
      <vt:lpstr>Proofs</vt:lpstr>
      <vt:lpstr>Proofs</vt:lpstr>
      <vt:lpstr>Proofs</vt:lpstr>
      <vt:lpstr>Proofs</vt:lpstr>
      <vt:lpstr>Last class: Even and Odd</vt:lpstr>
      <vt:lpstr>English Proof: Even and Odd</vt:lpstr>
      <vt:lpstr>English Proof: Even and Odd</vt:lpstr>
      <vt:lpstr>English Proof: Even and Odd</vt:lpstr>
      <vt:lpstr>Even and Odd</vt:lpstr>
      <vt:lpstr>Even and Odd</vt:lpstr>
      <vt:lpstr>Even and Odd</vt:lpstr>
      <vt:lpstr>Even and Odd</vt:lpstr>
      <vt:lpstr>English Proof: Even and Odd</vt:lpstr>
      <vt:lpstr>English Proof: Even and Odd</vt:lpstr>
      <vt:lpstr>Even and Odd</vt:lpstr>
      <vt:lpstr>Even and Odd</vt:lpstr>
      <vt:lpstr>Rational Numbers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English Proofs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474</cp:revision>
  <cp:lastPrinted>2019-04-19T17:02:34Z</cp:lastPrinted>
  <dcterms:created xsi:type="dcterms:W3CDTF">2013-01-07T07:20:47Z</dcterms:created>
  <dcterms:modified xsi:type="dcterms:W3CDTF">2022-10-15T02:23:10Z</dcterms:modified>
</cp:coreProperties>
</file>