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472" r:id="rId3"/>
    <p:sldId id="564" r:id="rId4"/>
    <p:sldId id="565" r:id="rId5"/>
    <p:sldId id="566" r:id="rId6"/>
    <p:sldId id="534" r:id="rId7"/>
    <p:sldId id="567" r:id="rId8"/>
    <p:sldId id="574" r:id="rId9"/>
    <p:sldId id="568" r:id="rId10"/>
    <p:sldId id="569" r:id="rId11"/>
    <p:sldId id="570" r:id="rId12"/>
    <p:sldId id="571" r:id="rId13"/>
    <p:sldId id="572" r:id="rId14"/>
    <p:sldId id="573" r:id="rId15"/>
    <p:sldId id="484" r:id="rId16"/>
    <p:sldId id="485" r:id="rId17"/>
    <p:sldId id="555" r:id="rId18"/>
    <p:sldId id="554" r:id="rId19"/>
    <p:sldId id="479" r:id="rId20"/>
    <p:sldId id="556" r:id="rId21"/>
    <p:sldId id="557" r:id="rId22"/>
    <p:sldId id="480" r:id="rId23"/>
    <p:sldId id="562" r:id="rId24"/>
    <p:sldId id="488" r:id="rId25"/>
    <p:sldId id="489" r:id="rId26"/>
    <p:sldId id="558" r:id="rId27"/>
    <p:sldId id="454" r:id="rId28"/>
    <p:sldId id="467" r:id="rId29"/>
    <p:sldId id="559" r:id="rId30"/>
    <p:sldId id="455" r:id="rId31"/>
    <p:sldId id="468" r:id="rId32"/>
    <p:sldId id="560" r:id="rId33"/>
    <p:sldId id="561" r:id="rId34"/>
    <p:sldId id="547" r:id="rId35"/>
    <p:sldId id="549" r:id="rId36"/>
    <p:sldId id="456" r:id="rId37"/>
    <p:sldId id="469" r:id="rId38"/>
    <p:sldId id="470" r:id="rId39"/>
    <p:sldId id="487" r:id="rId40"/>
    <p:sldId id="486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925" autoAdjust="0"/>
  </p:normalViewPr>
  <p:slideViewPr>
    <p:cSldViewPr snapToGrid="0" snapToObjects="1">
      <p:cViewPr varScale="1">
        <p:scale>
          <a:sx n="105" d="100"/>
          <a:sy n="105" d="100"/>
        </p:scale>
        <p:origin x="1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= 0 * 7 + 5</a:t>
            </a:r>
          </a:p>
          <a:p>
            <a:r>
              <a:rPr lang="en-US" dirty="0"/>
              <a:t>6 = 0 * 7 + 6</a:t>
            </a:r>
          </a:p>
          <a:p>
            <a:r>
              <a:rPr lang="en-US" dirty="0"/>
              <a:t>7 = 1 * 7 + 0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12:  Modular Arithmetic and 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884170"/>
            <a:ext cx="7048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75D-35F1-45B7-9BC2-33EC4ADF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on a Clock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B02D4-9F0B-427C-839C-AA95B2175473}"/>
              </a:ext>
            </a:extLst>
          </p:cNvPr>
          <p:cNvGrpSpPr/>
          <p:nvPr/>
        </p:nvGrpSpPr>
        <p:grpSpPr>
          <a:xfrm>
            <a:off x="5236299" y="1244160"/>
            <a:ext cx="1354282" cy="1354282"/>
            <a:chOff x="6265721" y="172835"/>
            <a:chExt cx="1354282" cy="13542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644CB9-E7CC-4921-8515-C7AD37291646}"/>
                </a:ext>
              </a:extLst>
            </p:cNvPr>
            <p:cNvSpPr/>
            <p:nvPr/>
          </p:nvSpPr>
          <p:spPr>
            <a:xfrm>
              <a:off x="6265721" y="172835"/>
              <a:ext cx="1354282" cy="13542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A9C8E9-2237-450B-B4A9-1530852D8707}"/>
                </a:ext>
              </a:extLst>
            </p:cNvPr>
            <p:cNvSpPr txBox="1"/>
            <p:nvPr/>
          </p:nvSpPr>
          <p:spPr>
            <a:xfrm>
              <a:off x="6805645" y="18757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4AEEE7-999C-4241-9124-CD4C175D1DB0}"/>
                </a:ext>
              </a:extLst>
            </p:cNvPr>
            <p:cNvSpPr txBox="1"/>
            <p:nvPr/>
          </p:nvSpPr>
          <p:spPr>
            <a:xfrm>
              <a:off x="7212824" y="38170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1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6908A9-FE88-41DE-9D19-BC0B49049E30}"/>
                </a:ext>
              </a:extLst>
            </p:cNvPr>
            <p:cNvSpPr txBox="1"/>
            <p:nvPr/>
          </p:nvSpPr>
          <p:spPr>
            <a:xfrm>
              <a:off x="7334521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2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ECCA77-202E-44A1-BB73-373C816FFABD}"/>
                </a:ext>
              </a:extLst>
            </p:cNvPr>
            <p:cNvSpPr txBox="1"/>
            <p:nvPr/>
          </p:nvSpPr>
          <p:spPr>
            <a:xfrm>
              <a:off x="7060087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4E2670-B1DB-44CE-965C-5C5C204E6F91}"/>
                </a:ext>
              </a:extLst>
            </p:cNvPr>
            <p:cNvSpPr txBox="1"/>
            <p:nvPr/>
          </p:nvSpPr>
          <p:spPr>
            <a:xfrm>
              <a:off x="6555859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9B2A6D-D0C5-4328-828A-C04B5CE7230C}"/>
                </a:ext>
              </a:extLst>
            </p:cNvPr>
            <p:cNvSpPr txBox="1"/>
            <p:nvPr/>
          </p:nvSpPr>
          <p:spPr>
            <a:xfrm>
              <a:off x="6286817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B60337-2B7F-4FB8-801A-AAD5F0BF7970}"/>
                </a:ext>
              </a:extLst>
            </p:cNvPr>
            <p:cNvSpPr txBox="1"/>
            <p:nvPr/>
          </p:nvSpPr>
          <p:spPr>
            <a:xfrm>
              <a:off x="6398466" y="40692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6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94328-C846-4CFE-8E83-708A036278BC}"/>
              </a:ext>
            </a:extLst>
          </p:cNvPr>
          <p:cNvCxnSpPr/>
          <p:nvPr/>
        </p:nvCxnSpPr>
        <p:spPr>
          <a:xfrm flipH="1">
            <a:off x="5506439" y="1921547"/>
            <a:ext cx="387187" cy="12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D910F2-F88B-484A-836A-C7B60BE848FB}"/>
              </a:ext>
            </a:extLst>
          </p:cNvPr>
          <p:cNvSpPr txBox="1"/>
          <p:nvPr/>
        </p:nvSpPr>
        <p:spPr>
          <a:xfrm>
            <a:off x="2509562" y="169046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 + 3 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96707-31CA-4B29-BF80-C8EA020DC765}"/>
              </a:ext>
            </a:extLst>
          </p:cNvPr>
          <p:cNvSpPr txBox="1"/>
          <p:nvPr/>
        </p:nvSpPr>
        <p:spPr>
          <a:xfrm>
            <a:off x="2200631" y="375055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23 = 3 ∙ 7 + 2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93448-295C-4EFD-88BB-AD8E9B24E7D6}"/>
              </a:ext>
            </a:extLst>
          </p:cNvPr>
          <p:cNvGrpSpPr/>
          <p:nvPr/>
        </p:nvGrpSpPr>
        <p:grpSpPr>
          <a:xfrm>
            <a:off x="5232261" y="3288839"/>
            <a:ext cx="1354282" cy="1354282"/>
            <a:chOff x="6265721" y="172835"/>
            <a:chExt cx="1354282" cy="135428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D44CA-FC20-44CC-9741-B5C616954AE1}"/>
                </a:ext>
              </a:extLst>
            </p:cNvPr>
            <p:cNvSpPr/>
            <p:nvPr/>
          </p:nvSpPr>
          <p:spPr>
            <a:xfrm>
              <a:off x="6265721" y="172835"/>
              <a:ext cx="1354282" cy="13542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6967BC-BAD5-4CF0-BFBF-866D93ABA60D}"/>
                </a:ext>
              </a:extLst>
            </p:cNvPr>
            <p:cNvSpPr txBox="1"/>
            <p:nvPr/>
          </p:nvSpPr>
          <p:spPr>
            <a:xfrm>
              <a:off x="6805645" y="18757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804202-F72E-425A-8D79-A0052696CDAD}"/>
                </a:ext>
              </a:extLst>
            </p:cNvPr>
            <p:cNvSpPr txBox="1"/>
            <p:nvPr/>
          </p:nvSpPr>
          <p:spPr>
            <a:xfrm>
              <a:off x="7212824" y="38170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1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CA33-26BF-4398-9715-FE62462B300C}"/>
                </a:ext>
              </a:extLst>
            </p:cNvPr>
            <p:cNvSpPr txBox="1"/>
            <p:nvPr/>
          </p:nvSpPr>
          <p:spPr>
            <a:xfrm>
              <a:off x="7334521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2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C2C372-F09B-45BE-97B3-B05358FDE9C5}"/>
                </a:ext>
              </a:extLst>
            </p:cNvPr>
            <p:cNvSpPr txBox="1"/>
            <p:nvPr/>
          </p:nvSpPr>
          <p:spPr>
            <a:xfrm>
              <a:off x="7060087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64B7C8-DEA8-41E4-ADC8-010F1682448B}"/>
                </a:ext>
              </a:extLst>
            </p:cNvPr>
            <p:cNvSpPr txBox="1"/>
            <p:nvPr/>
          </p:nvSpPr>
          <p:spPr>
            <a:xfrm>
              <a:off x="6555859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C2DD2C-3597-4E14-95CA-15630D484FC3}"/>
                </a:ext>
              </a:extLst>
            </p:cNvPr>
            <p:cNvSpPr txBox="1"/>
            <p:nvPr/>
          </p:nvSpPr>
          <p:spPr>
            <a:xfrm>
              <a:off x="6286817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3FBD16-6610-4CBF-917B-5F1EB2109607}"/>
                </a:ext>
              </a:extLst>
            </p:cNvPr>
            <p:cNvSpPr txBox="1"/>
            <p:nvPr/>
          </p:nvSpPr>
          <p:spPr>
            <a:xfrm>
              <a:off x="6398466" y="40692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A188CD-2AE8-4144-8941-0DF05EB7BCB3}"/>
                  </a:ext>
                </a:extLst>
              </p:cNvPr>
              <p:cNvSpPr txBox="1"/>
              <p:nvPr/>
            </p:nvSpPr>
            <p:spPr>
              <a:xfrm>
                <a:off x="1463346" y="5364327"/>
                <a:ext cx="6497676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=7</m:t>
                    </m:r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(=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</a:t>
                </a:r>
              </a:p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where you </a:t>
                </a:r>
                <a:r>
                  <a:rPr lang="en-US" sz="2400" u="sng" dirty="0">
                    <a:latin typeface="Franklin Gothic Medium"/>
                    <a:cs typeface="Franklin Gothic Medium"/>
                  </a:rPr>
                  <a:t>stop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after taking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 on the clock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A188CD-2AE8-4144-8941-0DF05EB7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46" y="5364327"/>
                <a:ext cx="6497676" cy="830997"/>
              </a:xfrm>
              <a:prstGeom prst="rect">
                <a:avLst/>
              </a:prstGeom>
              <a:blipFill>
                <a:blip r:embed="rId2"/>
                <a:stretch>
                  <a:fillRect l="-778" t="-4412" r="-778" b="-147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Arithmetic, mod 7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20113" y="1182000"/>
            <a:ext cx="2573857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+ b) mod 7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dirty="0">
                <a:solidFill>
                  <a:srgbClr val="C00000"/>
                </a:solidFill>
              </a:rPr>
              <a:t> b) mod 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337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469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32114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69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5474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332518" y="1180924"/>
            <a:ext cx="1354282" cy="1354282"/>
            <a:chOff x="6265721" y="172835"/>
            <a:chExt cx="1354282" cy="1354282"/>
          </a:xfrm>
        </p:grpSpPr>
        <p:sp>
          <p:nvSpPr>
            <p:cNvPr id="12" name="Oval 11"/>
            <p:cNvSpPr/>
            <p:nvPr/>
          </p:nvSpPr>
          <p:spPr>
            <a:xfrm>
              <a:off x="6265721" y="172835"/>
              <a:ext cx="1354282" cy="13542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5645" y="18757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12824" y="38170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1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34521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Franklin Gothic Medium"/>
                  <a:cs typeface="Franklin Gothic Medium"/>
                </a:rPr>
                <a:t>2</a:t>
              </a:r>
              <a:endParaRPr lang="en-US" sz="12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60087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55859" y="11549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817" y="82412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8466" y="40692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Franklin Gothic Medium"/>
                  <a:cs typeface="Franklin Gothic Medium"/>
                </a:rPr>
                <a:t>6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7602658" y="1858311"/>
            <a:ext cx="387187" cy="12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7580" y="3429000"/>
            <a:ext cx="66012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</a:rPr>
              <a:t>New notion of “sameness” that will help us understand modular arithmetic</a:t>
            </a:r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160FA3-130B-F199-807B-40D8429A9CE5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637416-32ED-6F74-71E6-FD1BB79414D7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473F496B-C93E-D88A-0F8C-3BFB5DA81AC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70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77580" y="3170090"/>
                <a:ext cx="660121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</a:rPr>
                  <a:t>The standard math notation is</a:t>
                </a:r>
                <a:endParaRPr lang="en-US" sz="2400" dirty="0">
                  <a:latin typeface="Arial" pitchFamily="34" charset="0"/>
                </a:endParaRPr>
              </a:p>
              <a:p>
                <a:endParaRPr lang="en-US" sz="1200" dirty="0">
                  <a:latin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mod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</a:endParaRPr>
              </a:p>
              <a:p>
                <a:endParaRPr lang="en-US" sz="2400" dirty="0">
                  <a:latin typeface="Arial" pitchFamily="34" charset="0"/>
                </a:endParaRPr>
              </a:p>
              <a:p>
                <a:r>
                  <a:rPr lang="en-US" sz="2400" dirty="0">
                    <a:latin typeface="Franklin Gothic Medium"/>
                  </a:rPr>
                  <a:t>A chain of equivalences is written</a:t>
                </a:r>
                <a:endParaRPr lang="en-US" sz="2400" dirty="0">
                  <a:latin typeface="Arial" pitchFamily="34" charset="0"/>
                </a:endParaRPr>
              </a:p>
              <a:p>
                <a:endParaRPr lang="en-US" sz="1200" dirty="0">
                  <a:latin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mod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</a:endParaRPr>
              </a:p>
              <a:p>
                <a:endParaRPr lang="en-US" sz="2400" dirty="0">
                  <a:latin typeface="Arial" pitchFamily="34" charset="0"/>
                </a:endParaRPr>
              </a:p>
              <a:p>
                <a:r>
                  <a:rPr lang="en-US" sz="2400" dirty="0">
                    <a:latin typeface="Franklin Gothic Medium"/>
                  </a:rPr>
                  <a:t>Many students find this confusing,</a:t>
                </a:r>
              </a:p>
              <a:p>
                <a:r>
                  <a:rPr lang="en-US" sz="2400" dirty="0">
                    <a:latin typeface="Franklin Gothic Medium"/>
                  </a:rPr>
                  <a:t>so we will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</a:rPr>
                  <a:t> instead.</a:t>
                </a:r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80" y="3170090"/>
                <a:ext cx="6601219" cy="3416320"/>
              </a:xfrm>
              <a:prstGeom prst="rect">
                <a:avLst/>
              </a:prstGeom>
              <a:blipFill>
                <a:blip r:embed="rId2"/>
                <a:stretch>
                  <a:fillRect l="-1536" t="-14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156CB-B0CC-9A3C-7F53-E97F91F4B1A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25F385C-FD04-A65F-195D-411EF381E7F3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7A5DC17C-D9B1-5DC0-C705-9E1E5AF59D0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79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996" y="2804160"/>
            <a:ext cx="784926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What do each of these mean?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When are they true?</a:t>
            </a:r>
          </a:p>
          <a:p>
            <a:endParaRPr lang="en-US" sz="10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Arial" pitchFamily="34" charset="0"/>
              </a:rPr>
              <a:t>x ≡</a:t>
            </a:r>
            <a:r>
              <a:rPr lang="en-US" sz="2400" baseline="-25000" dirty="0">
                <a:latin typeface="Arial" pitchFamily="34" charset="0"/>
              </a:rPr>
              <a:t>2</a:t>
            </a:r>
            <a:r>
              <a:rPr lang="en-US" sz="2400" dirty="0">
                <a:latin typeface="Arial" pitchFamily="34" charset="0"/>
              </a:rPr>
              <a:t> 0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-1 ≡</a:t>
            </a:r>
            <a:r>
              <a:rPr lang="en-US" sz="2400" baseline="-25000" dirty="0">
                <a:latin typeface="Arial" pitchFamily="34" charset="0"/>
              </a:rPr>
              <a:t>5</a:t>
            </a:r>
            <a:r>
              <a:rPr lang="en-US" sz="2400" dirty="0">
                <a:latin typeface="Arial" pitchFamily="34" charset="0"/>
              </a:rPr>
              <a:t> 19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12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 y ≡</a:t>
            </a:r>
            <a:r>
              <a:rPr lang="en-US" sz="2400" baseline="-25000" dirty="0">
                <a:latin typeface="Arial" pitchFamily="34" charset="0"/>
              </a:rPr>
              <a:t>7</a:t>
            </a:r>
            <a:r>
              <a:rPr lang="en-US" sz="2400" dirty="0">
                <a:latin typeface="Arial" pitchFamily="34" charset="0"/>
              </a:rPr>
              <a:t> 2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303020" y="4072187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the same as saying “x is even”; so, any x that is even (including negative even numbers) will work.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3020" y="5254121"/>
            <a:ext cx="633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true.  19 - (-1) = 20 which is divisible by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3867" y="6159056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 for  y in { ..., -12, -5, 2, 9, 16, ...}.  In other words, all y of the form 2+7k for k an integer.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D56BF-5BDC-F415-B91B-5B82BED23B1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9D1A35E-4E14-91DB-E057-E167EB1CCBA6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87B8F80D-84BE-D75D-7F3A-FF85493E6C0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6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4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2"/>
                <a:stretch>
                  <a:fillRect l="-1018" t="-2516" r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295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295694" cy="461665"/>
              </a:xfrm>
              <a:prstGeom prst="rect">
                <a:avLst/>
              </a:prstGeom>
              <a:blipFill>
                <a:blip r:embed="rId4"/>
                <a:stretch>
                  <a:fillRect l="-167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0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2"/>
                <a:stretch>
                  <a:fillRect l="-1018" t="-1600" r="-747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F6AC91-F48C-B991-E162-2012230153FC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295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F6AC91-F48C-B991-E162-20122301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295694" cy="461665"/>
              </a:xfrm>
              <a:prstGeom prst="rect">
                <a:avLst/>
              </a:prstGeom>
              <a:blipFill>
                <a:blip r:embed="rId4"/>
                <a:stretch>
                  <a:fillRect l="-167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Therefore,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so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blipFill>
                <a:blip r:embed="rId2"/>
                <a:stretch>
                  <a:fillRect l="-989" t="-667" r="-84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AAB555-4917-7B45-9F2F-C2449E18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4"/>
                <a:stretch>
                  <a:fillRect l="-1018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2792" y="2748280"/>
            <a:ext cx="8084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Which of the following are true?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5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1				25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0			3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25 	     			0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2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3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Divisibility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5657" y="3731840"/>
            <a:ext cx="8043178" cy="1954640"/>
            <a:chOff x="159457" y="3616812"/>
            <a:chExt cx="8043178" cy="1954640"/>
          </a:xfrm>
        </p:grpSpPr>
        <p:sp>
          <p:nvSpPr>
            <p:cNvPr id="11" name="Oval 10"/>
            <p:cNvSpPr/>
            <p:nvPr/>
          </p:nvSpPr>
          <p:spPr>
            <a:xfrm>
              <a:off x="4964836" y="3616812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55036" y="4709160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9996" y="4709160"/>
              <a:ext cx="87208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457" y="4104927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1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1 = 5k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457" y="5193621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1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1k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8400" y="4099990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25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25k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5188684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25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25 = 5k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9028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0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0 = 5k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028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0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0k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3292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3 | 2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 = 3k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33292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 | 3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3 = 2k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2900" y="994067"/>
            <a:ext cx="5918200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endParaRPr lang="en-US" sz="600" dirty="0"/>
                  </a:p>
                  <a:p>
                    <a:r>
                      <a:rPr lang="en-US" sz="2600" dirty="0"/>
                      <a:t>  For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oMath>
                    </a14:m>
                    <a:r>
                      <a:rPr lang="en-US" sz="2600" dirty="0"/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≠0</m:t>
                        </m:r>
                      </m:oMath>
                    </a14:m>
                    <a:r>
                      <a:rPr lang="en-US" sz="2600" dirty="0"/>
                      <a:t>:</a:t>
                    </a: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𝑞𝑏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Rounded 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ound Same Side Corner Rectangle 28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27" name="Round Same Side Corner Rectangle 26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“b divides 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23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4"/>
                <a:stretch>
                  <a:fillRect l="-1018" t="-18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1043227"/>
                <a:ext cx="7633716" cy="861774"/>
              </a:xfrm>
              <a:prstGeom prst="rect">
                <a:avLst/>
              </a:prstGeom>
              <a:blipFill>
                <a:blip r:embed="rId3"/>
                <a:stretch>
                  <a:fillRect l="-1495" t="-5714" b="-1428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b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4"/>
                <a:stretch>
                  <a:fillRect l="-989" t="-838" b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function vs the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predicate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we have just shown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function maps any 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cs typeface="+mn-cs"/>
                      </a:rPr>
                      <m:t>𝑎</m:t>
                    </m:r>
                  </m:oMath>
                </a14:m>
                <a:r>
                  <a:rPr lang="en-US" dirty="0"/>
                  <a:t> to a remainder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{0,1,..,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1600" dirty="0"/>
                  <a:t>				</a:t>
                </a:r>
              </a:p>
              <a:p>
                <a:pPr lvl="1"/>
                <a:r>
                  <a:rPr lang="en-US" dirty="0"/>
                  <a:t>Imagine grouping together all integers that have the same value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function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That is, the same remainder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0,1,..,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1600" dirty="0"/>
                  <a:t>	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predicate compares integers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  <a:cs typeface="+mn-cs"/>
                      </a:rPr>
                      <m:t>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/>
                  <a:t>   It is true if and only if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function has the same value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are in the same group.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  <a:blipFill>
                <a:blip r:embed="rId3"/>
                <a:stretch>
                  <a:fillRect l="-1832" t="-2463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6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i.e.,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blipFill>
                <a:blip r:embed="rId2"/>
                <a:stretch>
                  <a:fillRect l="-1037" t="-1254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Familiar Properties of “=”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3C2B-4043-4E33-8D9F-7776400B5714}"/>
              </a:ext>
            </a:extLst>
          </p:cNvPr>
          <p:cNvSpPr txBox="1">
            <a:spLocks/>
          </p:cNvSpPr>
          <p:nvPr/>
        </p:nvSpPr>
        <p:spPr>
          <a:xfrm>
            <a:off x="2152264" y="5708243"/>
            <a:ext cx="4839470" cy="894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These are the facts that allow us to use algebra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939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blipFill>
                <a:blip r:embed="rId2"/>
                <a:stretch>
                  <a:fillRect l="-1515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0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blipFill>
                <a:blip r:embed="rId2"/>
                <a:stretch>
                  <a:fillRect l="-13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9497-5A02-9C46-BD5C-F30E946E9805}"/>
                  </a:ext>
                </a:extLst>
              </p:cNvPr>
              <p:cNvSpPr txBox="1"/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9497-5A02-9C46-BD5C-F30E946E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blipFill>
                <a:blip r:embed="rId6"/>
                <a:stretch>
                  <a:fillRect l="-1515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3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Then, by the previous property,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blipFill>
                <a:blip r:embed="rId2"/>
                <a:stretch>
                  <a:fillRect l="-1550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8503" y="4296403"/>
                <a:ext cx="7093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Putting these together,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which says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by the previous property.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4296403"/>
                <a:ext cx="7093144" cy="830997"/>
              </a:xfrm>
              <a:prstGeom prst="rect">
                <a:avLst/>
              </a:prstGeom>
              <a:blipFill>
                <a:blip r:embed="rId3"/>
                <a:stretch>
                  <a:fillRect l="-1431" t="-4545" r="-17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9497-5A02-9C46-BD5C-F30E946E9805}"/>
                  </a:ext>
                </a:extLst>
              </p:cNvPr>
              <p:cNvSpPr txBox="1"/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99497-5A02-9C46-BD5C-F30E946E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1267177"/>
                <a:ext cx="5843536" cy="830997"/>
              </a:xfrm>
              <a:prstGeom prst="rect">
                <a:avLst/>
              </a:prstGeom>
              <a:blipFill>
                <a:blip r:embed="rId6"/>
                <a:stretch>
                  <a:fillRect l="-1515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2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15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7A916-9547-A94D-9FD5-7DEE18C4824E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7A916-9547-A94D-9FD5-7DEE18C4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3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78" y="2897687"/>
                <a:ext cx="8229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 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ℤ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Adding the equations together gives us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–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By the definition of congruence,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8" y="2897687"/>
                <a:ext cx="8229600" cy="2677656"/>
              </a:xfrm>
              <a:prstGeom prst="rect">
                <a:avLst/>
              </a:prstGeom>
              <a:blipFill>
                <a:blip r:embed="rId2"/>
                <a:stretch>
                  <a:fillRect l="-1079" t="-1415" r="-77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7A916-9547-A94D-9FD5-7DEE18C4824E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7A916-9547-A94D-9FD5-7DEE18C4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3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293175"/>
                <a:ext cx="8229600" cy="473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with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we can divide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 | 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then, by definition,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called the quotient.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Dividing both sides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we can write this as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(We want to stick to integers, though, so we’ll write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3175"/>
                <a:ext cx="8229600" cy="4733155"/>
              </a:xfrm>
              <a:prstGeom prst="rect">
                <a:avLst/>
              </a:prstGeom>
              <a:blipFill>
                <a:blip r:embed="rId2"/>
                <a:stretch>
                  <a:fillRect l="-1235" t="-1070" b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Elementary School Division</a:t>
            </a:r>
          </a:p>
        </p:txBody>
      </p:sp>
    </p:spTree>
    <p:extLst>
      <p:ext uri="{BB962C8B-B14F-4D97-AF65-F5344CB8AC3E}">
        <p14:creationId xmlns:p14="http://schemas.microsoft.com/office/powerpoint/2010/main" val="15423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E67E3A-87D6-4445-97C7-F60FEADAEDA5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E67E3A-87D6-4445-97C7-F60FEADA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2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9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3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7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 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ℤ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2308324"/>
              </a:xfrm>
              <a:prstGeom prst="rect">
                <a:avLst/>
              </a:prstGeom>
              <a:blipFill>
                <a:blip r:embed="rId2"/>
                <a:stretch>
                  <a:fillRect l="-1111" t="-2111" r="-74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3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 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∈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ℤ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Re-arranging, this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–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This says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2400" dirty="0"/>
                  <a:t> by the definition of congruence.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blipFill>
                <a:blip r:embed="rId2"/>
                <a:stretch>
                  <a:fillRect l="-1235" t="-1111" r="-772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/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DE65-69B2-2A43-A45E-88CF690F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78" y="1267177"/>
                <a:ext cx="7315200" cy="830997"/>
              </a:xfrm>
              <a:prstGeom prst="rect">
                <a:avLst/>
              </a:prstGeom>
              <a:blipFill>
                <a:blip r:embed="rId3"/>
                <a:stretch>
                  <a:fillRect l="-1211" t="-4478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50232" y="3323013"/>
                <a:ext cx="447015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3323013"/>
                <a:ext cx="4470152" cy="461665"/>
              </a:xfrm>
              <a:prstGeom prst="rect">
                <a:avLst/>
              </a:prstGeom>
              <a:blipFill>
                <a:blip r:embed="rId2"/>
                <a:stretch>
                  <a:fillRect l="-1977" t="-10526" b="-2631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3179" y="3323013"/>
            <a:ext cx="142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Corollary: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0232" y="5517845"/>
                <a:ext cx="3714248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5517845"/>
                <a:ext cx="3714248" cy="461665"/>
              </a:xfrm>
              <a:prstGeom prst="rect">
                <a:avLst/>
              </a:prstGeom>
              <a:blipFill>
                <a:blip r:embed="rId3"/>
                <a:stretch>
                  <a:fillRect l="-2381" t="-7692" r="-1020" b="-2307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3179" y="5517845"/>
            <a:ext cx="142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Corollary: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/>
              <p:nvPr/>
            </p:nvSpPr>
            <p:spPr>
              <a:xfrm>
                <a:off x="1650232" y="2654724"/>
                <a:ext cx="614045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2654724"/>
                <a:ext cx="6140456" cy="461665"/>
              </a:xfrm>
              <a:prstGeom prst="rect">
                <a:avLst/>
              </a:prstGeom>
              <a:blipFill>
                <a:blip r:embed="rId4"/>
                <a:stretch>
                  <a:fillRect l="-1443" t="-10526" r="-206" b="-2631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145D9-76F2-CF47-BAC8-A9804F291D23}"/>
                  </a:ext>
                </a:extLst>
              </p:cNvPr>
              <p:cNvSpPr txBox="1"/>
              <p:nvPr/>
            </p:nvSpPr>
            <p:spPr>
              <a:xfrm>
                <a:off x="1650232" y="4849556"/>
                <a:ext cx="5396744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145D9-76F2-CF47-BAC8-A9804F29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4849556"/>
                <a:ext cx="5396744" cy="461665"/>
              </a:xfrm>
              <a:prstGeom prst="rect">
                <a:avLst/>
              </a:prstGeom>
              <a:blipFill>
                <a:blip r:embed="rId5"/>
                <a:stretch>
                  <a:fillRect l="-1639" t="-10526" r="-468" b="-2631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/>
              <p:nvPr/>
            </p:nvSpPr>
            <p:spPr>
              <a:xfrm>
                <a:off x="1650232" y="1267177"/>
                <a:ext cx="5116328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232" y="1267177"/>
                <a:ext cx="5116328" cy="461665"/>
              </a:xfrm>
              <a:prstGeom prst="rect">
                <a:avLst/>
              </a:prstGeom>
              <a:blipFill>
                <a:blip r:embed="rId6"/>
                <a:stretch>
                  <a:fillRect l="-1728" t="-7895" b="-23684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428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8825" y="4356936"/>
                <a:ext cx="811452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 allows us to solve problems in modular arithmetic, e.g.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add / subtract numbers from both sides of equations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chains of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 values shows first and last are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substitute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 values in equations (not proven yet)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" y="4356936"/>
                <a:ext cx="8114529" cy="1569660"/>
              </a:xfrm>
              <a:prstGeom prst="rect">
                <a:avLst/>
              </a:prstGeom>
              <a:blipFill>
                <a:blip r:embed="rId2"/>
                <a:stretch>
                  <a:fillRect l="-1250" t="-3226" r="-156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63D0C-05EB-F94B-A792-5A419838AC1E}"/>
                  </a:ext>
                </a:extLst>
              </p:cNvPr>
              <p:cNvSpPr txBox="1"/>
              <p:nvPr/>
            </p:nvSpPr>
            <p:spPr>
              <a:xfrm>
                <a:off x="1298540" y="1556135"/>
                <a:ext cx="5116328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63D0C-05EB-F94B-A792-5A419838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40" y="1556135"/>
                <a:ext cx="5116328" cy="461665"/>
              </a:xfrm>
              <a:prstGeom prst="rect">
                <a:avLst/>
              </a:prstGeom>
              <a:blipFill>
                <a:blip r:embed="rId3"/>
                <a:stretch>
                  <a:fillRect l="-1728" t="-7692" b="-2307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6C6F4-8651-0543-BC65-84EC9490DCA5}"/>
                  </a:ext>
                </a:extLst>
              </p:cNvPr>
              <p:cNvSpPr txBox="1"/>
              <p:nvPr/>
            </p:nvSpPr>
            <p:spPr>
              <a:xfrm>
                <a:off x="1298540" y="2261735"/>
                <a:ext cx="447015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6C6F4-8651-0543-BC65-84EC9490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40" y="2261735"/>
                <a:ext cx="4470152" cy="461665"/>
              </a:xfrm>
              <a:prstGeom prst="rect">
                <a:avLst/>
              </a:prstGeom>
              <a:blipFill>
                <a:blip r:embed="rId4"/>
                <a:stretch>
                  <a:fillRect l="-1977" t="-7692" b="-2307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37C7C-33E3-9B4E-99EA-0DA814EDA67E}"/>
                  </a:ext>
                </a:extLst>
              </p:cNvPr>
              <p:cNvSpPr txBox="1"/>
              <p:nvPr/>
            </p:nvSpPr>
            <p:spPr>
              <a:xfrm>
                <a:off x="1298540" y="2967335"/>
                <a:ext cx="3714248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37C7C-33E3-9B4E-99EA-0DA814ED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40" y="2967335"/>
                <a:ext cx="3714248" cy="461665"/>
              </a:xfrm>
              <a:prstGeom prst="rect">
                <a:avLst/>
              </a:prstGeom>
              <a:blipFill>
                <a:blip r:embed="rId5"/>
                <a:stretch>
                  <a:fillRect l="-2373" t="-10526" r="-678" b="-23684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88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blipFill>
                <a:blip r:embed="rId2"/>
                <a:stretch>
                  <a:fillRect l="-1060" t="-10526" b="-26316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7CA2A0-93A4-714B-91E7-C26C50A8A6E7}"/>
              </a:ext>
            </a:extLst>
          </p:cNvPr>
          <p:cNvSpPr txBox="1"/>
          <p:nvPr/>
        </p:nvSpPr>
        <p:spPr>
          <a:xfrm>
            <a:off x="4263924" y="1982682"/>
            <a:ext cx="4687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Franklin Gothic Medium"/>
              </a:rPr>
              <a:t>Let’s start by looking a a small example:</a:t>
            </a:r>
          </a:p>
          <a:p>
            <a:pPr algn="ctr"/>
            <a:r>
              <a:rPr lang="en-US" sz="2000" dirty="0">
                <a:cs typeface="Franklin Gothic Medium"/>
              </a:rPr>
              <a:t>0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0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1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2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4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3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9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4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16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24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3924" y="1982682"/>
            <a:ext cx="4687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Franklin Gothic Medium"/>
              </a:rPr>
              <a:t>Let’s start by looking a a small example:</a:t>
            </a:r>
          </a:p>
          <a:p>
            <a:pPr algn="ctr"/>
            <a:r>
              <a:rPr lang="en-US" sz="2000" dirty="0">
                <a:cs typeface="Franklin Gothic Medium"/>
              </a:rPr>
              <a:t>0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0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1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2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4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3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9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4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16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229" y="4054196"/>
            <a:ext cx="4810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It looks like </a:t>
            </a:r>
          </a:p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0, and</a:t>
            </a:r>
            <a:b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</a:b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1.</a:t>
            </a:r>
          </a:p>
          <a:p>
            <a:endParaRPr lang="en-US" sz="2000" dirty="0">
              <a:solidFill>
                <a:srgbClr val="00006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564" y="2099816"/>
            <a:ext cx="5893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Franklin Gothic Medium"/>
              </a:rPr>
              <a:t>Case 1 (n is even):</a:t>
            </a:r>
          </a:p>
          <a:p>
            <a:r>
              <a:rPr lang="en-US" sz="2200" dirty="0">
                <a:cs typeface="Franklin Gothic Medium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D56E2-1DF3-304E-AB5E-BD0584506AE7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D56E2-1DF3-304E-AB5E-BD0584506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blipFill>
                <a:blip r:embed="rId2"/>
                <a:stretch>
                  <a:fillRect l="-1060" t="-10526" b="-26316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6564" y="2099816"/>
                <a:ext cx="5893135" cy="254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even.  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+0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the definition of congruence, </a:t>
                </a:r>
              </a:p>
              <a:p>
                <a:r>
                  <a:rPr lang="en-US" sz="2200" dirty="0">
                    <a:cs typeface="Franklin Gothic Medium"/>
                  </a:rPr>
                  <a:t>	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endParaRPr lang="en-US" sz="22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" y="2099816"/>
                <a:ext cx="5893135" cy="2543966"/>
              </a:xfrm>
              <a:prstGeom prst="rect">
                <a:avLst/>
              </a:prstGeom>
              <a:blipFill>
                <a:blip r:embed="rId2"/>
                <a:stretch>
                  <a:fillRect l="-1290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AA0DA-603C-E84A-930B-FB3FC610F0D7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AA0DA-603C-E84A-930B-FB3FC610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blipFill>
                <a:blip r:embed="rId3"/>
                <a:stretch>
                  <a:fillRect l="-1060" t="-10526" b="-26316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B8610-36BC-1748-BD57-9D2013DE76DA}"/>
              </a:ext>
            </a:extLst>
          </p:cNvPr>
          <p:cNvSpPr txBox="1"/>
          <p:nvPr/>
        </p:nvSpPr>
        <p:spPr>
          <a:xfrm>
            <a:off x="4333229" y="4054196"/>
            <a:ext cx="4810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It looks like </a:t>
            </a:r>
          </a:p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0, and</a:t>
            </a:r>
            <a:b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</a:b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1.</a:t>
            </a:r>
          </a:p>
          <a:p>
            <a:endParaRPr lang="en-US" sz="2000" dirty="0">
              <a:solidFill>
                <a:srgbClr val="00006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74F22-E7E8-9D4A-91BF-66B0DB580AE8}"/>
              </a:ext>
            </a:extLst>
          </p:cNvPr>
          <p:cNvSpPr txBox="1"/>
          <p:nvPr/>
        </p:nvSpPr>
        <p:spPr>
          <a:xfrm>
            <a:off x="4263924" y="1982682"/>
            <a:ext cx="4687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Franklin Gothic Medium"/>
              </a:rPr>
              <a:t>Let’s start by looking a a small example:</a:t>
            </a:r>
          </a:p>
          <a:p>
            <a:pPr algn="ctr"/>
            <a:r>
              <a:rPr lang="en-US" sz="2000" dirty="0">
                <a:cs typeface="Franklin Gothic Medium"/>
              </a:rPr>
              <a:t>0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0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1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2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4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3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9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4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16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898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564" y="2099816"/>
            <a:ext cx="5893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Franklin Gothic Medium"/>
              </a:rPr>
              <a:t>Case 1 (n is even): Done.</a:t>
            </a:r>
          </a:p>
          <a:p>
            <a:r>
              <a:rPr lang="en-US" sz="2200" dirty="0">
                <a:cs typeface="Franklin Gothic Medium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564" y="2692489"/>
            <a:ext cx="64714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Franklin Gothic Medium"/>
              </a:rPr>
              <a:t>Case 2 (n is odd):</a:t>
            </a:r>
          </a:p>
          <a:p>
            <a:r>
              <a:rPr lang="en-US" sz="2200" dirty="0">
                <a:cs typeface="Franklin Gothic Medium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576AC-C6A8-7F45-A385-C4C022D7AF37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576AC-C6A8-7F45-A385-C4C022D7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blipFill>
                <a:blip r:embed="rId2"/>
                <a:stretch>
                  <a:fillRect l="-1060" t="-10526" b="-26316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C991B4-0241-8946-B8EE-14C9C23BF29C}"/>
              </a:ext>
            </a:extLst>
          </p:cNvPr>
          <p:cNvSpPr txBox="1"/>
          <p:nvPr/>
        </p:nvSpPr>
        <p:spPr>
          <a:xfrm>
            <a:off x="4333229" y="4054196"/>
            <a:ext cx="4810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It looks like </a:t>
            </a:r>
          </a:p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0, and</a:t>
            </a:r>
            <a:b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</a:b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1.</a:t>
            </a:r>
          </a:p>
          <a:p>
            <a:endParaRPr lang="en-US" sz="2000" dirty="0">
              <a:solidFill>
                <a:srgbClr val="00006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0B283-B254-EB49-A9C4-935989A0A9A2}"/>
              </a:ext>
            </a:extLst>
          </p:cNvPr>
          <p:cNvSpPr txBox="1"/>
          <p:nvPr/>
        </p:nvSpPr>
        <p:spPr>
          <a:xfrm>
            <a:off x="4263924" y="1982682"/>
            <a:ext cx="4687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Franklin Gothic Medium"/>
              </a:rPr>
              <a:t>Let’s start by looking a a small example:</a:t>
            </a:r>
          </a:p>
          <a:p>
            <a:pPr algn="ctr"/>
            <a:r>
              <a:rPr lang="en-US" sz="2000" dirty="0">
                <a:cs typeface="Franklin Gothic Medium"/>
              </a:rPr>
              <a:t>0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0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1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2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4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3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9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4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16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49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199" y="1293175"/>
                <a:ext cx="840624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with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we can divide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we end up with a </a:t>
                </a:r>
                <a:r>
                  <a:rPr lang="en-US" sz="2400" i="1" dirty="0">
                    <a:latin typeface="Franklin Gothic Medium"/>
                    <a:cs typeface="Franklin Gothic Medium"/>
                  </a:rPr>
                  <a:t>remainder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  <a:br>
                  <a:rPr lang="en-US" sz="2400" dirty="0">
                    <a:latin typeface="Franklin Gothic Medium"/>
                    <a:cs typeface="Franklin Gothic Medium"/>
                  </a:rPr>
                </a:br>
                <a:r>
                  <a:rPr lang="en-US" sz="2400" dirty="0">
                    <a:latin typeface="Franklin Gothic Medium"/>
                    <a:cs typeface="Franklin Gothic Medium"/>
                  </a:rPr>
                  <a:t>Now,</a:t>
                </a:r>
              </a:p>
              <a:p>
                <a:pPr>
                  <a:spcBef>
                    <a:spcPts val="600"/>
                  </a:spcBef>
                </a:pPr>
                <a:br>
                  <a:rPr lang="en-US" sz="2400" dirty="0">
                    <a:latin typeface="Franklin Gothic Medium"/>
                    <a:cs typeface="Franklin Gothic Medium"/>
                  </a:rPr>
                </a:br>
                <a:r>
                  <a:rPr lang="en-US" sz="2400" dirty="0">
                    <a:latin typeface="Franklin Gothic Medium"/>
                    <a:cs typeface="Franklin Gothic Medium"/>
                  </a:rPr>
                  <a:t>	instead of					 we have 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Multiplying both sides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gives us  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sz="2400" dirty="0">
                    <a:latin typeface="Franklin Gothic Medium"/>
                    <a:cs typeface="Franklin Gothic Medium"/>
                  </a:rPr>
                </a:br>
                <a:r>
                  <a:rPr lang="en-US" sz="2400" dirty="0">
                    <a:latin typeface="Franklin Gothic Medium"/>
                    <a:cs typeface="Franklin Gothic Medium"/>
                  </a:rPr>
                  <a:t>(A bit nicer since it has no fractions.)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293175"/>
                <a:ext cx="8406246" cy="4247317"/>
              </a:xfrm>
              <a:prstGeom prst="rect">
                <a:avLst/>
              </a:prstGeom>
              <a:blipFill>
                <a:blip r:embed="rId2"/>
                <a:stretch>
                  <a:fillRect l="-1208" t="-11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Elementary School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349A01-F41B-A149-8CDC-0DC7157B7DE6}"/>
                  </a:ext>
                </a:extLst>
              </p:cNvPr>
              <p:cNvSpPr txBox="1"/>
              <p:nvPr/>
            </p:nvSpPr>
            <p:spPr>
              <a:xfrm>
                <a:off x="2774374" y="3202773"/>
                <a:ext cx="1028487" cy="72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349A01-F41B-A149-8CDC-0DC7157B7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374" y="3202773"/>
                <a:ext cx="1028487" cy="724878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15C862-07D6-0842-9FCE-E6C6DA845D61}"/>
                  </a:ext>
                </a:extLst>
              </p:cNvPr>
              <p:cNvSpPr txBox="1"/>
              <p:nvPr/>
            </p:nvSpPr>
            <p:spPr>
              <a:xfrm>
                <a:off x="5953779" y="3202773"/>
                <a:ext cx="1573571" cy="72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15C862-07D6-0842-9FCE-E6C6DA845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79" y="3202773"/>
                <a:ext cx="1573571" cy="724878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6564" y="2099816"/>
                <a:ext cx="58931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 Done.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" y="2099816"/>
                <a:ext cx="5893135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1344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6564" y="2639436"/>
                <a:ext cx="7347236" cy="2882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2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odd.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2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2</m:t>
                        </m:r>
                      </m:sup>
                    </m:sSup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=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=4(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definition of congruence,</a:t>
                </a:r>
              </a:p>
              <a:p>
                <a:r>
                  <a:rPr lang="en-US" sz="2200" dirty="0">
                    <a:cs typeface="Franklin Gothic Medium"/>
                  </a:rPr>
                  <a:t>       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≡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64" y="2639436"/>
                <a:ext cx="7347236" cy="2882520"/>
              </a:xfrm>
              <a:prstGeom prst="rect">
                <a:avLst/>
              </a:prstGeom>
              <a:blipFill>
                <a:blip r:embed="rId3"/>
                <a:stretch>
                  <a:fillRect l="-1034" t="-1316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6563" y="5756709"/>
            <a:ext cx="82547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cs typeface="Franklin Gothic Medium"/>
              </a:rPr>
              <a:t>Result follows by proof by cases since n is either even or odd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BA74-D380-0848-84A4-044662B667FD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BA74-D380-0848-84A4-044662B66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461665"/>
              </a:xfrm>
              <a:prstGeom prst="rect">
                <a:avLst/>
              </a:prstGeom>
              <a:blipFill>
                <a:blip r:embed="rId4"/>
                <a:stretch>
                  <a:fillRect l="-1060" t="-10526" b="-26316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A664A9-878A-0D4C-B188-678F56F37186}"/>
              </a:ext>
            </a:extLst>
          </p:cNvPr>
          <p:cNvSpPr txBox="1"/>
          <p:nvPr/>
        </p:nvSpPr>
        <p:spPr>
          <a:xfrm>
            <a:off x="4333229" y="4054196"/>
            <a:ext cx="4810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It looks like </a:t>
            </a:r>
          </a:p>
          <a:p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0, and</a:t>
            </a:r>
            <a:b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</a:b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	n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 → n</a:t>
            </a:r>
            <a:r>
              <a:rPr lang="en-US" sz="2000" baseline="30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≡</a:t>
            </a:r>
            <a:r>
              <a:rPr lang="en-US" sz="2000" baseline="-25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4</a:t>
            </a:r>
            <a:r>
              <a:rPr lang="en-US" sz="2000" dirty="0">
                <a:solidFill>
                  <a:srgbClr val="000066"/>
                </a:solidFill>
                <a:latin typeface="Franklin Gothic Medium"/>
                <a:cs typeface="Franklin Gothic Medium"/>
              </a:rPr>
              <a:t> 1.</a:t>
            </a:r>
          </a:p>
          <a:p>
            <a:endParaRPr lang="en-US" sz="2000" dirty="0">
              <a:solidFill>
                <a:srgbClr val="00006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F9A41-388E-1A40-AC7E-74DD202CDCB0}"/>
              </a:ext>
            </a:extLst>
          </p:cNvPr>
          <p:cNvSpPr txBox="1"/>
          <p:nvPr/>
        </p:nvSpPr>
        <p:spPr>
          <a:xfrm>
            <a:off x="4263924" y="1982682"/>
            <a:ext cx="4687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Franklin Gothic Medium"/>
              </a:rPr>
              <a:t>Let’s start by looking a a small example:</a:t>
            </a:r>
          </a:p>
          <a:p>
            <a:pPr algn="ctr"/>
            <a:r>
              <a:rPr lang="en-US" sz="2000" dirty="0">
                <a:cs typeface="Franklin Gothic Medium"/>
              </a:rPr>
              <a:t>0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0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1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2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4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pPr algn="ctr"/>
            <a:r>
              <a:rPr lang="en-US" sz="2000" dirty="0">
                <a:cs typeface="Franklin Gothic Medium"/>
              </a:rPr>
              <a:t>3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9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1</a:t>
            </a:r>
          </a:p>
          <a:p>
            <a:pPr algn="ctr"/>
            <a:r>
              <a:rPr lang="en-US" sz="2000" dirty="0">
                <a:cs typeface="Franklin Gothic Medium"/>
              </a:rPr>
              <a:t>4</a:t>
            </a:r>
            <a:r>
              <a:rPr lang="en-US" sz="2000" baseline="30000" dirty="0">
                <a:cs typeface="Franklin Gothic Medium"/>
              </a:rPr>
              <a:t>2</a:t>
            </a:r>
            <a:r>
              <a:rPr lang="en-US" sz="2000" dirty="0">
                <a:cs typeface="Franklin Gothic Medium"/>
              </a:rPr>
              <a:t> = 16	≡</a:t>
            </a:r>
            <a:r>
              <a:rPr lang="en-US" sz="2000" baseline="-25000" dirty="0">
                <a:cs typeface="Franklin Gothic Medium"/>
              </a:rPr>
              <a:t>4</a:t>
            </a:r>
            <a:r>
              <a:rPr lang="en-US" sz="2000" dirty="0">
                <a:cs typeface="Franklin Gothic Medium"/>
              </a:rPr>
              <a:t>   0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293175"/>
                <a:ext cx="868680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with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we can divide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 |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we have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  <a:br>
                  <a:rPr lang="en-US" sz="2400" dirty="0">
                    <a:latin typeface="Franklin Gothic Medium"/>
                    <a:cs typeface="Franklin Gothic Medium"/>
                  </a:rPr>
                </a:b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In general,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</a:t>
                </a:r>
                <a:br>
                  <a:rPr lang="en-US" sz="2400" dirty="0">
                    <a:latin typeface="Franklin Gothic Medium"/>
                    <a:cs typeface="Franklin Gothic Medium"/>
                  </a:rPr>
                </a:br>
                <a:r>
                  <a:rPr lang="en-US" sz="2400" dirty="0">
                    <a:latin typeface="Franklin Gothic Medium"/>
                    <a:cs typeface="Franklin Gothic Medium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iff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 |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3175"/>
                <a:ext cx="8686800" cy="2985433"/>
              </a:xfrm>
              <a:prstGeom prst="rect">
                <a:avLst/>
              </a:prstGeom>
              <a:blipFill>
                <a:blip r:embed="rId2"/>
                <a:stretch>
                  <a:fillRect l="-1170" t="-1695" b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Elementary School Division</a:t>
            </a:r>
          </a:p>
        </p:txBody>
      </p:sp>
    </p:spTree>
    <p:extLst>
      <p:ext uri="{BB962C8B-B14F-4D97-AF65-F5344CB8AC3E}">
        <p14:creationId xmlns:p14="http://schemas.microsoft.com/office/powerpoint/2010/main" val="197131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0" y="3381748"/>
            <a:ext cx="748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Franklin Gothic Medium"/>
                <a:cs typeface="Franklin Gothic Medium"/>
              </a:rPr>
              <a:t>To put it another way, if we divide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into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, we get a unique quotient                                                                     and non-negative remainder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101" y="3751079"/>
            <a:ext cx="16550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div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sp>
        <p:nvSpPr>
          <p:cNvPr id="16392" name="TextBox 1"/>
          <p:cNvSpPr txBox="1">
            <a:spLocks noChangeArrowheads="1"/>
          </p:cNvSpPr>
          <p:nvPr/>
        </p:nvSpPr>
        <p:spPr bwMode="auto">
          <a:xfrm>
            <a:off x="5382827" y="6083859"/>
            <a:ext cx="3670452" cy="70788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/>
              <a:t>Note: r ≥ 0 even if a &lt; 0.  </a:t>
            </a:r>
          </a:p>
          <a:p>
            <a:pPr eaLnBrk="1" hangingPunct="1"/>
            <a:r>
              <a:rPr lang="en-US" sz="2000" dirty="0"/>
              <a:t>Not quite the same as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d.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00761" y="1198336"/>
            <a:ext cx="7482840" cy="1948712"/>
            <a:chOff x="624840" y="3185411"/>
            <a:chExt cx="5318760" cy="1510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21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endParaRPr lang="en-US" sz="2000" dirty="0"/>
                </a:p>
                <a:p>
                  <a:r>
                    <a:rPr lang="en-US" sz="26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with </a:t>
                  </a:r>
                  <a14:m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sz="2600" dirty="0"/>
                </a:p>
                <a:p>
                  <a:r>
                    <a:rPr lang="en-US" sz="2600" b="0" dirty="0"/>
                    <a:t>      there exist </a:t>
                  </a:r>
                  <a:r>
                    <a:rPr lang="en-US" sz="2600" i="1" dirty="0"/>
                    <a:t>unique</a:t>
                  </a:r>
                  <a:r>
                    <a:rPr lang="en-US" sz="2600" dirty="0"/>
                    <a:t> integers </a:t>
                  </a:r>
                  <a:r>
                    <a:rPr lang="en-US" sz="2600" i="1" dirty="0"/>
                    <a:t>q</a:t>
                  </a:r>
                  <a:r>
                    <a:rPr lang="en-US" sz="2600" dirty="0"/>
                    <a:t>, </a:t>
                  </a:r>
                  <a:r>
                    <a:rPr lang="en-US" sz="2600" i="1" dirty="0"/>
                    <a:t>r </a:t>
                  </a:r>
                  <a:r>
                    <a:rPr lang="en-US" sz="2600" dirty="0"/>
                    <a:t>with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0≤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    	such that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𝑞𝑏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a14:m>
                  <a:r>
                    <a:rPr lang="en-US" sz="2600" dirty="0"/>
                    <a:t>.</a:t>
                  </a: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blipFill>
                  <a:blip r:embed="rId2"/>
                  <a:stretch>
                    <a:fillRect l="-169" b="-4196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 Same Side Corner Rectangle 14"/>
            <p:cNvSpPr/>
            <p:nvPr/>
          </p:nvSpPr>
          <p:spPr>
            <a:xfrm>
              <a:off x="624840" y="3185411"/>
              <a:ext cx="5318760" cy="466834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/>
            </a:p>
          </p:txBody>
        </p:sp>
      </p:grpSp>
      <p:sp>
        <p:nvSpPr>
          <p:cNvPr id="13" name="Round Same Side Corner Rectangle 12"/>
          <p:cNvSpPr/>
          <p:nvPr/>
        </p:nvSpPr>
        <p:spPr>
          <a:xfrm>
            <a:off x="1000761" y="1205166"/>
            <a:ext cx="7482840" cy="600137"/>
          </a:xfrm>
          <a:prstGeom prst="round2Same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Division Theorem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7672" y="4120412"/>
            <a:ext cx="19014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r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mod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4056C-589B-F3AE-94D1-C7E215649277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C8B1F33-6141-1D38-DA21-FCC0436285D5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C866403E-8107-493F-7832-E589B4A95CA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9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639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0" y="3381748"/>
            <a:ext cx="748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Franklin Gothic Medium"/>
                <a:cs typeface="Franklin Gothic Medium"/>
              </a:rPr>
              <a:t>To put it another way, if we divide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into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, we get a unique quotient                                                                     and non-negative remainder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101" y="3751079"/>
            <a:ext cx="16550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div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sp>
        <p:nvSpPr>
          <p:cNvPr id="16392" name="TextBox 1"/>
          <p:cNvSpPr txBox="1">
            <a:spLocks noChangeArrowheads="1"/>
          </p:cNvSpPr>
          <p:nvPr/>
        </p:nvSpPr>
        <p:spPr bwMode="auto">
          <a:xfrm>
            <a:off x="5382827" y="6083859"/>
            <a:ext cx="3670452" cy="70788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/>
              <a:t>Note: r ≥ 0 even if a &lt; 0.  </a:t>
            </a:r>
          </a:p>
          <a:p>
            <a:pPr eaLnBrk="1" hangingPunct="1"/>
            <a:r>
              <a:rPr lang="en-US" sz="2000" dirty="0"/>
              <a:t>Not quite the same as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47672" y="4120412"/>
            <a:ext cx="19014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r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mod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364" y="4824364"/>
            <a:ext cx="5308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public class Test2 {</a:t>
            </a:r>
          </a:p>
          <a:p>
            <a:r>
              <a:rPr lang="en-US" sz="1600" dirty="0">
                <a:latin typeface="Consolas"/>
                <a:cs typeface="Consolas"/>
              </a:rPr>
              <a:t>    public static void main(String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[])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-5;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d = 2;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System.out.println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a % d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17" name="Picture 16" descr="modco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42" y="4933260"/>
            <a:ext cx="3366303" cy="79941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A9714-C9EA-6F41-94B2-F4E6AC06B38A}"/>
              </a:ext>
            </a:extLst>
          </p:cNvPr>
          <p:cNvGrpSpPr/>
          <p:nvPr/>
        </p:nvGrpSpPr>
        <p:grpSpPr>
          <a:xfrm>
            <a:off x="1000761" y="1198336"/>
            <a:ext cx="7482840" cy="1948712"/>
            <a:chOff x="624840" y="3185411"/>
            <a:chExt cx="5318760" cy="1510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F0FA2E89-C47E-5E43-8CEB-FA11C7897E27}"/>
                    </a:ext>
                  </a:extLst>
                </p:cNvPr>
                <p:cNvSpPr/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21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endParaRPr lang="en-US" sz="2000" dirty="0"/>
                </a:p>
                <a:p>
                  <a:r>
                    <a:rPr lang="en-US" sz="26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with </a:t>
                  </a:r>
                  <a14:m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sz="2600" dirty="0"/>
                </a:p>
                <a:p>
                  <a:r>
                    <a:rPr lang="en-US" sz="2600" b="0" dirty="0"/>
                    <a:t>      there exist </a:t>
                  </a:r>
                  <a:r>
                    <a:rPr lang="en-US" sz="2600" i="1" dirty="0"/>
                    <a:t>unique</a:t>
                  </a:r>
                  <a:r>
                    <a:rPr lang="en-US" sz="2600" dirty="0"/>
                    <a:t> integers </a:t>
                  </a:r>
                  <a:r>
                    <a:rPr lang="en-US" sz="2600" i="1" dirty="0"/>
                    <a:t>q</a:t>
                  </a:r>
                  <a:r>
                    <a:rPr lang="en-US" sz="2600" dirty="0"/>
                    <a:t>, </a:t>
                  </a:r>
                  <a:r>
                    <a:rPr lang="en-US" sz="2600" i="1" dirty="0"/>
                    <a:t>r </a:t>
                  </a:r>
                  <a:r>
                    <a:rPr lang="en-US" sz="2600" dirty="0"/>
                    <a:t>with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0≤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    	such that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𝑞𝑏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a14:m>
                  <a:r>
                    <a:rPr lang="en-US" sz="2600" dirty="0"/>
                    <a:t>.</a:t>
                  </a:r>
                </a:p>
              </p:txBody>
            </p:sp>
          </mc:Choice>
          <mc:Fallback xmlns="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F0FA2E89-C47E-5E43-8CEB-FA11C7897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blipFill>
                  <a:blip r:embed="rId3"/>
                  <a:stretch>
                    <a:fillRect l="-169" b="-4196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702BB8E2-96AD-2B45-AA13-9A1982D226F4}"/>
                </a:ext>
              </a:extLst>
            </p:cNvPr>
            <p:cNvSpPr/>
            <p:nvPr/>
          </p:nvSpPr>
          <p:spPr>
            <a:xfrm>
              <a:off x="624840" y="3185411"/>
              <a:ext cx="5318760" cy="466834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/>
            </a:p>
          </p:txBody>
        </p:sp>
      </p:grp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597C4520-0D0B-D846-A443-D7C172CB23EE}"/>
              </a:ext>
            </a:extLst>
          </p:cNvPr>
          <p:cNvSpPr/>
          <p:nvPr/>
        </p:nvSpPr>
        <p:spPr>
          <a:xfrm>
            <a:off x="1000761" y="1205166"/>
            <a:ext cx="7482840" cy="600137"/>
          </a:xfrm>
          <a:prstGeom prst="round2Same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Division Theorem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4BA217-FC74-168C-614D-C44664442637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BA18411-AEDB-71CB-8D3C-38091CF3F49B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1556A118-4583-4958-098E-B24ABF0C5BE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1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60FD-9A8C-F241-82FC-33FE6CA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and mod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EB6757-AB27-F14C-A6B6-01E5917F67D4}"/>
              </a:ext>
            </a:extLst>
          </p:cNvPr>
          <p:cNvCxnSpPr>
            <a:cxnSpLocks/>
          </p:cNvCxnSpPr>
          <p:nvPr/>
        </p:nvCxnSpPr>
        <p:spPr>
          <a:xfrm>
            <a:off x="1304544" y="4442166"/>
            <a:ext cx="7338538" cy="0"/>
          </a:xfrm>
          <a:prstGeom prst="straightConnector1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4F657-B33B-CC41-9B3C-A445AFBBC692}"/>
              </a:ext>
            </a:extLst>
          </p:cNvPr>
          <p:cNvSpPr txBox="1"/>
          <p:nvPr/>
        </p:nvSpPr>
        <p:spPr>
          <a:xfrm>
            <a:off x="1434637" y="4611034"/>
            <a:ext cx="7411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0	1	2	3	4	5	6	7	8	9	10	11	12	13	14	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9E13CF-16E4-9248-9F77-40D745510B36}"/>
              </a:ext>
            </a:extLst>
          </p:cNvPr>
          <p:cNvSpPr/>
          <p:nvPr/>
        </p:nvSpPr>
        <p:spPr>
          <a:xfrm>
            <a:off x="1554480" y="4395537"/>
            <a:ext cx="109728" cy="1097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59147-6CBD-AA4E-B25C-666C00DD0078}"/>
              </a:ext>
            </a:extLst>
          </p:cNvPr>
          <p:cNvSpPr txBox="1"/>
          <p:nvPr/>
        </p:nvSpPr>
        <p:spPr>
          <a:xfrm>
            <a:off x="231814" y="356657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dirty="0">
                <a:latin typeface="Franklin Gothic Medium"/>
                <a:cs typeface="Franklin Gothic Medium"/>
              </a:rPr>
              <a:t>div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8A38-F47B-C74E-C713-415253377F23}"/>
              </a:ext>
            </a:extLst>
          </p:cNvPr>
          <p:cNvSpPr txBox="1"/>
          <p:nvPr/>
        </p:nvSpPr>
        <p:spPr>
          <a:xfrm>
            <a:off x="1434637" y="3591625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0	0	0	0	0	0	0	1	1	1	1	1	1	1	2	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907DB-0E38-2BA3-B05C-7A2284D72139}"/>
              </a:ext>
            </a:extLst>
          </p:cNvPr>
          <p:cNvSpPr txBox="1"/>
          <p:nvPr/>
        </p:nvSpPr>
        <p:spPr>
          <a:xfrm>
            <a:off x="225660" y="458130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B4834-4888-5D72-1CC5-C843D13D4077}"/>
              </a:ext>
            </a:extLst>
          </p:cNvPr>
          <p:cNvSpPr txBox="1"/>
          <p:nvPr/>
        </p:nvSpPr>
        <p:spPr>
          <a:xfrm>
            <a:off x="231814" y="269190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latin typeface="Franklin Gothic Medium"/>
                <a:cs typeface="Franklin Gothic Medium"/>
              </a:rPr>
              <a:t>mod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8D7D3-C368-E8EE-B147-61D26BA92045}"/>
              </a:ext>
            </a:extLst>
          </p:cNvPr>
          <p:cNvSpPr txBox="1"/>
          <p:nvPr/>
        </p:nvSpPr>
        <p:spPr>
          <a:xfrm>
            <a:off x="1434636" y="2694250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0	1	2	3	4	5	6	0	1	2	3	4	5	6	0	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D9F0E2-7EE6-8260-C95F-22234B1DE46E}"/>
              </a:ext>
            </a:extLst>
          </p:cNvPr>
          <p:cNvCxnSpPr>
            <a:cxnSpLocks/>
          </p:cNvCxnSpPr>
          <p:nvPr/>
        </p:nvCxnSpPr>
        <p:spPr>
          <a:xfrm>
            <a:off x="1324802" y="2691905"/>
            <a:ext cx="0" cy="231923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69F966-DD97-B5A9-85E4-3C5958527E5D}"/>
              </a:ext>
            </a:extLst>
          </p:cNvPr>
          <p:cNvCxnSpPr>
            <a:cxnSpLocks/>
          </p:cNvCxnSpPr>
          <p:nvPr/>
        </p:nvCxnSpPr>
        <p:spPr>
          <a:xfrm>
            <a:off x="4561778" y="2691905"/>
            <a:ext cx="0" cy="231923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2EC660-C063-FACC-DCBC-890ED818A23D}"/>
              </a:ext>
            </a:extLst>
          </p:cNvPr>
          <p:cNvCxnSpPr>
            <a:cxnSpLocks/>
          </p:cNvCxnSpPr>
          <p:nvPr/>
        </p:nvCxnSpPr>
        <p:spPr>
          <a:xfrm>
            <a:off x="7798754" y="2691905"/>
            <a:ext cx="0" cy="231923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BD463B-A5F7-A5E8-992B-8964D3D868CD}"/>
              </a:ext>
            </a:extLst>
          </p:cNvPr>
          <p:cNvSpPr txBox="1"/>
          <p:nvPr/>
        </p:nvSpPr>
        <p:spPr>
          <a:xfrm>
            <a:off x="3109297" y="1386244"/>
            <a:ext cx="30636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= 7 ·</a:t>
            </a:r>
            <a:r>
              <a:rPr lang="en-US" sz="20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latin typeface="Franklin Gothic Medium"/>
                <a:cs typeface="Franklin Gothic Medium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div 7) + 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mod 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9E7D5-FB80-6BAE-BDDC-0BAA46AFA791}"/>
              </a:ext>
            </a:extLst>
          </p:cNvPr>
          <p:cNvSpPr txBox="1"/>
          <p:nvPr/>
        </p:nvSpPr>
        <p:spPr>
          <a:xfrm>
            <a:off x="4468158" y="506146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7 ·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DAB92-7422-4263-440F-E8CF7BCCD49D}"/>
              </a:ext>
            </a:extLst>
          </p:cNvPr>
          <p:cNvSpPr txBox="1"/>
          <p:nvPr/>
        </p:nvSpPr>
        <p:spPr>
          <a:xfrm>
            <a:off x="7671123" y="506146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7 ·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26B47-0A28-EE68-C7D2-A3C4A2F3CA99}"/>
              </a:ext>
            </a:extLst>
          </p:cNvPr>
          <p:cNvSpPr txBox="1"/>
          <p:nvPr/>
        </p:nvSpPr>
        <p:spPr>
          <a:xfrm>
            <a:off x="1234713" y="505705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7 · 0</a:t>
            </a:r>
          </a:p>
        </p:txBody>
      </p:sp>
    </p:spTree>
    <p:extLst>
      <p:ext uri="{BB962C8B-B14F-4D97-AF65-F5344CB8AC3E}">
        <p14:creationId xmlns:p14="http://schemas.microsoft.com/office/powerpoint/2010/main" val="139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27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60FD-9A8C-F241-82FC-33FE6CA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arithmetic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EB6757-AB27-F14C-A6B6-01E5917F67D4}"/>
              </a:ext>
            </a:extLst>
          </p:cNvPr>
          <p:cNvCxnSpPr/>
          <p:nvPr/>
        </p:nvCxnSpPr>
        <p:spPr>
          <a:xfrm>
            <a:off x="1536192" y="5145024"/>
            <a:ext cx="559612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4F657-B33B-CC41-9B3C-A445AFBBC692}"/>
              </a:ext>
            </a:extLst>
          </p:cNvPr>
          <p:cNvSpPr txBox="1"/>
          <p:nvPr/>
        </p:nvSpPr>
        <p:spPr>
          <a:xfrm>
            <a:off x="1843029" y="5254752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-3	-2	-1	0	1	2	3	4	5	6	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050666-68F5-DF44-89BE-CF47AF976C95}"/>
              </a:ext>
            </a:extLst>
          </p:cNvPr>
          <p:cNvCxnSpPr/>
          <p:nvPr/>
        </p:nvCxnSpPr>
        <p:spPr>
          <a:xfrm>
            <a:off x="4334256" y="4888992"/>
            <a:ext cx="133502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9E13CF-16E4-9248-9F77-40D745510B36}"/>
              </a:ext>
            </a:extLst>
          </p:cNvPr>
          <p:cNvSpPr/>
          <p:nvPr/>
        </p:nvSpPr>
        <p:spPr>
          <a:xfrm>
            <a:off x="5626608" y="5090160"/>
            <a:ext cx="109728" cy="1097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AAD12-4811-404C-BD7E-C9E04733153E}"/>
              </a:ext>
            </a:extLst>
          </p:cNvPr>
          <p:cNvSpPr txBox="1"/>
          <p:nvPr/>
        </p:nvSpPr>
        <p:spPr>
          <a:xfrm>
            <a:off x="4728295" y="4422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59147-6CBD-AA4E-B25C-666C00DD0078}"/>
              </a:ext>
            </a:extLst>
          </p:cNvPr>
          <p:cNvSpPr txBox="1"/>
          <p:nvPr/>
        </p:nvSpPr>
        <p:spPr>
          <a:xfrm>
            <a:off x="3760122" y="1922783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2 + 3 = 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CEF53-D119-494E-80A0-6C4DB57DED44}"/>
              </a:ext>
            </a:extLst>
          </p:cNvPr>
          <p:cNvCxnSpPr>
            <a:cxnSpLocks/>
          </p:cNvCxnSpPr>
          <p:nvPr/>
        </p:nvCxnSpPr>
        <p:spPr>
          <a:xfrm>
            <a:off x="3397442" y="3511296"/>
            <a:ext cx="0" cy="184099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42A65A-1B64-5F23-7451-0BE41800E8D3}"/>
              </a:ext>
            </a:extLst>
          </p:cNvPr>
          <p:cNvCxnSpPr>
            <a:cxnSpLocks/>
          </p:cNvCxnSpPr>
          <p:nvPr/>
        </p:nvCxnSpPr>
        <p:spPr>
          <a:xfrm>
            <a:off x="3393271" y="4893081"/>
            <a:ext cx="940985" cy="52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8CDF44-D1AF-FF46-B5A2-AAF41BE6D18C}"/>
              </a:ext>
            </a:extLst>
          </p:cNvPr>
          <p:cNvSpPr txBox="1"/>
          <p:nvPr/>
        </p:nvSpPr>
        <p:spPr>
          <a:xfrm>
            <a:off x="3460177" y="443141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303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12106</TotalTime>
  <Words>3838</Words>
  <Application>Microsoft Macintosh PowerPoint</Application>
  <PresentationFormat>On-screen Show (4:3)</PresentationFormat>
  <Paragraphs>524</Paragraphs>
  <Slides>40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Consolas</vt:lpstr>
      <vt:lpstr>Courier New</vt:lpstr>
      <vt:lpstr>Franklin Gothic Medium</vt:lpstr>
      <vt:lpstr>Symbol</vt:lpstr>
      <vt:lpstr>Office Theme</vt:lpstr>
      <vt:lpstr>CSE 311: Foundations of Computing</vt:lpstr>
      <vt:lpstr>Last Class: Divisibility</vt:lpstr>
      <vt:lpstr>Recall: Elementary School Division</vt:lpstr>
      <vt:lpstr>Recall: Elementary School Division</vt:lpstr>
      <vt:lpstr>Recall: Elementary School Division</vt:lpstr>
      <vt:lpstr>Division Theorem</vt:lpstr>
      <vt:lpstr>Division Theorem</vt:lpstr>
      <vt:lpstr>div and mod</vt:lpstr>
      <vt:lpstr>Ordinary arithmetic</vt:lpstr>
      <vt:lpstr>Arithmetic on a Clock</vt:lpstr>
      <vt:lpstr>Arithmetic, mod 7</vt:lpstr>
      <vt:lpstr>Modular Arithmetic</vt:lpstr>
      <vt:lpstr>Modular Arithmetic</vt:lpstr>
      <vt:lpstr>Modular Arithmetic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The mod m function vs the ≡_m predicate</vt:lpstr>
      <vt:lpstr>Recall: Familiar Properties of “=”</vt:lpstr>
      <vt:lpstr>Modular Arithmetic: Basic Property</vt:lpstr>
      <vt:lpstr>Modular Arithmetic: Basic Property</vt:lpstr>
      <vt:lpstr>Modular Arithmetic: Basic Property</vt:lpstr>
      <vt:lpstr>Modular Arithmetic: Addition Property</vt:lpstr>
      <vt:lpstr>Modular Arithmetic: Addition Property</vt:lpstr>
      <vt:lpstr>Modular Arithmetic: Addition Property</vt:lpstr>
      <vt:lpstr>Modular Arithmetic: Multiplication Property</vt:lpstr>
      <vt:lpstr>Modular Arithmetic: Multiplication Property</vt:lpstr>
      <vt:lpstr>Modular Arithmetic: Multiplication Property</vt:lpstr>
      <vt:lpstr>Modular Arithmetic: Multiplication Property</vt:lpstr>
      <vt:lpstr>Modular Arithmetic: Properties</vt:lpstr>
      <vt:lpstr>Modular Arithmetic: Properties</vt:lpstr>
      <vt:lpstr>Example</vt:lpstr>
      <vt:lpstr>Example</vt:lpstr>
      <vt:lpstr>Example</vt:lpstr>
      <vt:lpstr>Example</vt:lpstr>
      <vt:lpstr>Example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457</cp:revision>
  <cp:lastPrinted>2019-10-21T21:33:49Z</cp:lastPrinted>
  <dcterms:created xsi:type="dcterms:W3CDTF">2013-01-07T07:20:47Z</dcterms:created>
  <dcterms:modified xsi:type="dcterms:W3CDTF">2022-10-21T01:06:08Z</dcterms:modified>
</cp:coreProperties>
</file>