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70.xml" ContentType="application/vnd.openxmlformats-officedocument.presentationml.tags+xml"/>
  <Override PartName="/ppt/tags/tag3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537" r:id="rId3"/>
    <p:sldId id="520" r:id="rId4"/>
    <p:sldId id="521" r:id="rId5"/>
    <p:sldId id="549" r:id="rId6"/>
    <p:sldId id="550" r:id="rId7"/>
    <p:sldId id="512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57" r:id="rId16"/>
    <p:sldId id="547" r:id="rId17"/>
    <p:sldId id="551" r:id="rId18"/>
    <p:sldId id="526" r:id="rId19"/>
    <p:sldId id="522" r:id="rId20"/>
    <p:sldId id="523" r:id="rId21"/>
    <p:sldId id="534" r:id="rId22"/>
    <p:sldId id="553" r:id="rId23"/>
    <p:sldId id="554" r:id="rId24"/>
    <p:sldId id="555" r:id="rId25"/>
    <p:sldId id="552" r:id="rId26"/>
    <p:sldId id="525" r:id="rId27"/>
    <p:sldId id="556" r:id="rId28"/>
    <p:sldId id="535" r:id="rId29"/>
    <p:sldId id="558" r:id="rId30"/>
    <p:sldId id="559" r:id="rId31"/>
    <p:sldId id="560" r:id="rId32"/>
    <p:sldId id="561" r:id="rId33"/>
    <p:sldId id="566" r:id="rId34"/>
    <p:sldId id="562" r:id="rId35"/>
    <p:sldId id="563" r:id="rId36"/>
    <p:sldId id="564" r:id="rId37"/>
    <p:sldId id="565" r:id="rId3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  <a:srgbClr val="A3F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86463" autoAdjust="0"/>
  </p:normalViewPr>
  <p:slideViewPr>
    <p:cSldViewPr snapToGrid="0" snapToObjects="1">
      <p:cViewPr varScale="1">
        <p:scale>
          <a:sx n="110" d="100"/>
          <a:sy n="110" d="100"/>
        </p:scale>
        <p:origin x="19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1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0" dirty="0"/>
              <a:t> 1 1 1 1 1</a:t>
            </a:r>
          </a:p>
          <a:p>
            <a:r>
              <a:rPr lang="en-US" baseline="0" dirty="0"/>
              <a:t>2 4 1 2 4 1</a:t>
            </a:r>
          </a:p>
          <a:p>
            <a:r>
              <a:rPr lang="en-US" baseline="0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9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case where k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Solves the case where k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 are a, q, b, and a mod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6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</a:t>
            </a:r>
            <a:r>
              <a:rPr lang="en-US" baseline="0" dirty="0"/>
              <a:t> equation writes 1 = </a:t>
            </a:r>
            <a:r>
              <a:rPr lang="en-US" baseline="0" dirty="0" err="1"/>
              <a:t>gcd</a:t>
            </a:r>
            <a:r>
              <a:rPr lang="en-US" baseline="0" dirty="0"/>
              <a:t>(35,27) as a linear combination of 3 and 2. Want linear combination of 35 and 27.</a:t>
            </a:r>
          </a:p>
          <a:p>
            <a:endParaRPr lang="en-US" baseline="0" dirty="0"/>
          </a:p>
          <a:p>
            <a:r>
              <a:rPr lang="en-US" baseline="0" dirty="0"/>
              <a:t>Equation just above shows how to write 2 as a linear combination of 8 and 3... makes progress toward what we want (bigger numbers).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7, every number has an inverse. With 10, not every number has an inverse.</a:t>
            </a:r>
          </a:p>
          <a:p>
            <a:endParaRPr lang="en-US" dirty="0"/>
          </a:p>
          <a:p>
            <a:r>
              <a:rPr lang="en-US" dirty="0"/>
              <a:t>2, 4, 5, 6, 8 do not have an inverse because they have a </a:t>
            </a:r>
            <a:r>
              <a:rPr lang="en-US" b="1" dirty="0"/>
              <a:t>common factor </a:t>
            </a:r>
            <a:r>
              <a:rPr lang="en-US" dirty="0"/>
              <a:t>with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Find GCD</a:t>
            </a:r>
          </a:p>
          <a:p>
            <a:pPr marL="228600" indent="-228600">
              <a:buAutoNum type="arabicPeriod"/>
            </a:pPr>
            <a:r>
              <a:rPr lang="en-US" dirty="0"/>
              <a:t>Write</a:t>
            </a:r>
            <a:r>
              <a:rPr lang="en-US" baseline="0" dirty="0"/>
              <a:t> tableau (showing remainders)</a:t>
            </a:r>
          </a:p>
          <a:p>
            <a:pPr marL="228600" indent="-228600">
              <a:buAutoNum type="arabicPeriod"/>
            </a:pPr>
            <a:r>
              <a:rPr lang="en-US" baseline="0" dirty="0"/>
              <a:t>Rewrite tableau to put remainders on left</a:t>
            </a:r>
          </a:p>
          <a:p>
            <a:pPr marL="228600" indent="-228600">
              <a:buAutoNum type="arabicPeriod"/>
            </a:pPr>
            <a:r>
              <a:rPr lang="en-US" baseline="0" dirty="0"/>
              <a:t>Back-substitute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1.png"/><Relationship Id="rId4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NULL"/><Relationship Id="rId5" Type="http://schemas.openxmlformats.org/officeDocument/2006/relationships/tags" Target="NULL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NULL"/><Relationship Id="rId5" Type="http://schemas.openxmlformats.org/officeDocument/2006/relationships/tags" Target="NULL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NULL"/><Relationship Id="rId5" Type="http://schemas.openxmlformats.org/officeDocument/2006/relationships/tags" Target="NULL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4.xml"/><Relationship Id="rId7" Type="http://schemas.openxmlformats.org/officeDocument/2006/relationships/tags" Target="../tags/tag2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4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11.png"/><Relationship Id="rId5" Type="http://schemas.openxmlformats.org/officeDocument/2006/relationships/image" Target="../media/image600.png"/><Relationship Id="rId4" Type="http://schemas.openxmlformats.org/officeDocument/2006/relationships/tags" Target="../tags/tag38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14:  Modular Inverse, Exponentiation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9DBD1-76C5-FD4B-B565-C98642C5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941846"/>
            <a:ext cx="3390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1104900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1 (Compute GCD &amp; Keep Tableau Information):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gcd(35, 27) = gcd(27, 35 mod 27) = gcd(27, 8)      35 = 1 * 27 + 8 </a:t>
                </a: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11049000" cy="5140800"/>
              </a:xfrm>
              <a:blipFill>
                <a:blip r:embed="rId5"/>
                <a:stretch>
                  <a:fillRect l="-82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77240" y="2468880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9680" y="2468877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468879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440" y="2468876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mod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2120" y="2468876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47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261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1388" y="2468880"/>
            <a:ext cx="2313829" cy="2230341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1104900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                                   </a:t>
                </a:r>
                <a:r>
                  <a:rPr lang="en-US" sz="2400" b="0" dirty="0">
                    <a:solidFill>
                      <a:srgbClr val="0070C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1 (Compute GCD &amp; Keep Tableau Information):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gcd(35, 27) = gcd(27, 35 mod 27) = gcd(27, 8)      35 = 1 * 27 + 8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               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gcd(8, 27 mod 8)      = gcd(8, 3)         27 = 3 * 8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+ 3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 	                </a:t>
                </a:r>
                <a:r>
                  <a:rPr lang="da-DK" sz="18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gcd(3, 8 mod 3)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gcd(3, 2)          8  = 2 * 3   + 2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		 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gcd(2, 3 mod 2)         = gcd(2, 1)          3  = 1 * 2   + 1</a:t>
                </a:r>
              </a:p>
              <a:p>
                <a:pPr marL="0" indent="0">
                  <a:buNone/>
                </a:pP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                      </a:t>
                </a:r>
                <a:r>
                  <a:rPr lang="da-DK" sz="1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da-DK" sz="2400" dirty="0" err="1">
                    <a:latin typeface="Cambria Math" charset="0"/>
                    <a:ea typeface="Cambria Math" charset="0"/>
                    <a:cs typeface="Cambria Math" charset="0"/>
                  </a:rPr>
                  <a:t>gcd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(1, 2 mod 1) 	      = </a:t>
                </a:r>
                <a:r>
                  <a:rPr lang="da-DK" sz="2400" dirty="0" err="1">
                    <a:latin typeface="Cambria Math" charset="0"/>
                    <a:ea typeface="Cambria Math" charset="0"/>
                    <a:cs typeface="Cambria Math" charset="0"/>
                  </a:rPr>
                  <a:t>gcd</a:t>
                </a:r>
                <a:r>
                  <a:rPr lang="da-DK" sz="2400" dirty="0">
                    <a:latin typeface="Cambria Math" charset="0"/>
                    <a:ea typeface="Cambria Math" charset="0"/>
                    <a:cs typeface="Cambria Math" charset="0"/>
                  </a:rPr>
                  <a:t>(1, 0)</a:t>
                </a:r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11049000" cy="5140800"/>
              </a:xfrm>
              <a:blipFill>
                <a:blip r:embed="rId5"/>
                <a:stretch>
                  <a:fillRect l="-918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77240" y="2468880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  <a:latin typeface="Franklin Gothic Medium"/>
                <a:cs typeface="Franklin Gothic Medium"/>
              </a:rPr>
              <a:t>a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680" y="2468877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  <a:endParaRPr lang="en-US" sz="24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468879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9440" y="2468876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mod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2120" y="2468876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347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12615" y="2452840"/>
            <a:ext cx="230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= </a:t>
            </a:r>
            <a:r>
              <a:rPr lang="en-US" sz="1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1388" y="2468880"/>
            <a:ext cx="2313829" cy="2230341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96B853-AEA8-D246-9236-2043A7630A24}"/>
              </a:ext>
            </a:extLst>
          </p:cNvPr>
          <p:cNvSpPr>
            <a:spLocks noChangeAspect="1"/>
          </p:cNvSpPr>
          <p:nvPr/>
        </p:nvSpPr>
        <p:spPr>
          <a:xfrm>
            <a:off x="8455817" y="4160517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2 (Solve the equations for r):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5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4112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 =  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0160" y="2857321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35 = 1 * 27 + 8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27 = 3 * 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2 * 3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+ 2</a:t>
            </a:r>
          </a:p>
          <a:p>
            <a:pPr marL="514350" indent="-514350">
              <a:buAutoNum type="arabicPlain" startAt="3"/>
            </a:pP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1 * 2   + 1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16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  =  a  --  q * b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1160" y="2806449"/>
            <a:ext cx="25755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F5640-7801-0246-B89C-8F8C6F6F1F8F}"/>
              </a:ext>
            </a:extLst>
          </p:cNvPr>
          <p:cNvSpPr/>
          <p:nvPr/>
        </p:nvSpPr>
        <p:spPr>
          <a:xfrm>
            <a:off x="1284137" y="2486029"/>
            <a:ext cx="2419762" cy="2064063"/>
          </a:xfrm>
          <a:prstGeom prst="rec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2 (Solve the equations for r):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6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4112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   =  q * b  + r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0160" y="2857321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35 = 1 * 27 + 8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27 = 3 * 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2 * 3  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+ 2</a:t>
            </a:r>
          </a:p>
          <a:p>
            <a:pPr marL="514350" indent="-514350">
              <a:buAutoNum type="arabicPlain" startAt="3"/>
            </a:pP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= 1 * 2   + 1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160" y="2395656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  =  a  --  q * b</a:t>
            </a:r>
            <a:endParaRPr lang="en-US" sz="1600" dirty="0">
              <a:solidFill>
                <a:srgbClr val="7030A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71160" y="2806449"/>
            <a:ext cx="25755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D9169B-2E95-8E43-A8B3-5557A934F376}"/>
              </a:ext>
            </a:extLst>
          </p:cNvPr>
          <p:cNvSpPr>
            <a:spLocks noChangeAspect="1"/>
          </p:cNvSpPr>
          <p:nvPr/>
        </p:nvSpPr>
        <p:spPr>
          <a:xfrm>
            <a:off x="3307490" y="4115598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20C06-D9F1-7647-BE03-6DA5F0FB9225}"/>
              </a:ext>
            </a:extLst>
          </p:cNvPr>
          <p:cNvSpPr>
            <a:spLocks noChangeAspect="1"/>
          </p:cNvSpPr>
          <p:nvPr/>
        </p:nvSpPr>
        <p:spPr>
          <a:xfrm>
            <a:off x="5471160" y="4068183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6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D0D6EC-DD4B-6F43-BADB-6FCF89AD968B}"/>
              </a:ext>
            </a:extLst>
          </p:cNvPr>
          <p:cNvSpPr>
            <a:spLocks noChangeAspect="1"/>
          </p:cNvSpPr>
          <p:nvPr/>
        </p:nvSpPr>
        <p:spPr>
          <a:xfrm>
            <a:off x="1082040" y="5046963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6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360" y="2593089"/>
            <a:ext cx="3135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611880" y="2844482"/>
            <a:ext cx="792480" cy="23674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6017" y="222375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1802" y="30651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3’s and 8’s</a:t>
            </a:r>
          </a:p>
        </p:txBody>
      </p:sp>
    </p:spTree>
    <p:extLst>
      <p:ext uri="{BB962C8B-B14F-4D97-AF65-F5344CB8AC3E}">
        <p14:creationId xmlns:p14="http://schemas.microsoft.com/office/powerpoint/2010/main" val="248451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5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360" y="2593089"/>
            <a:ext cx="42867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(27 – 3 * 8)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27 + (–9) * 8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8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611880" y="2844482"/>
            <a:ext cx="792480" cy="23674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6017" y="222375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1802" y="30651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3’s and 8’s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6017" y="371146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0203" y="5143266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8’s and 27’s</a:t>
            </a:r>
          </a:p>
        </p:txBody>
      </p:sp>
    </p:spTree>
    <p:extLst>
      <p:ext uri="{BB962C8B-B14F-4D97-AF65-F5344CB8AC3E}">
        <p14:creationId xmlns:p14="http://schemas.microsoft.com/office/powerpoint/2010/main" val="158546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9640" y="4815734"/>
            <a:ext cx="2682240" cy="792480"/>
          </a:xfrm>
          <a:prstGeom prst="rect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856488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Step 3 (Backward Substitute Equations):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8564880" cy="5140800"/>
              </a:xfrm>
              <a:blipFill rotWithShape="0">
                <a:blip r:embed="rId5"/>
                <a:stretch>
                  <a:fillRect l="-1068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082040" y="2593089"/>
            <a:ext cx="25755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8 = 35 – 1 * 27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3 = 27 – 3 * 8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=  8  </a:t>
            </a:r>
            <a:r>
              <a:rPr lang="da-DK" sz="10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</a:t>
            </a:r>
            <a:r>
              <a:rPr lang="da-DK" sz="14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2 * 3</a:t>
            </a:r>
          </a:p>
          <a:p>
            <a:endParaRPr lang="da-DK" sz="26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1 =  3  </a:t>
            </a:r>
            <a:r>
              <a:rPr lang="da-DK" sz="5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da-DK" sz="2600" dirty="0">
                <a:latin typeface="Cambria Math" charset="0"/>
                <a:ea typeface="Cambria Math" charset="0"/>
                <a:cs typeface="Cambria Math" charset="0"/>
              </a:rPr>
              <a:t>–  1 *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360" y="2593089"/>
            <a:ext cx="48253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1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=   </a:t>
            </a:r>
            <a:r>
              <a:rPr lang="en-US" sz="1200" dirty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3 – 1 * (8 – 2 * 3)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– 8 + 2 * 3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3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(27 – 3 * 8)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(–1) * 8 + 3 * 27 + (–9) * 8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8</a:t>
            </a:r>
          </a:p>
          <a:p>
            <a:endParaRPr lang="en-US" sz="2400" dirty="0">
              <a:latin typeface="Cambria Math" charset="0"/>
              <a:ea typeface="Cambria Math" charset="0"/>
              <a:cs typeface="Cambria Math" charset="0"/>
            </a:endParaRP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+ (–10) * (35 – 1 * 27)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3 * 27   + (–10) * 35 + 10 * 27</a:t>
            </a:r>
          </a:p>
          <a:p>
            <a:r>
              <a:rPr lang="en-US" sz="2400" dirty="0">
                <a:latin typeface="Cambria Math" charset="0"/>
                <a:ea typeface="Cambria Math" charset="0"/>
                <a:cs typeface="Cambria Math" charset="0"/>
              </a:rPr>
              <a:t>    =   13 * 27 + (–10) * 35</a:t>
            </a: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 flipV="1">
            <a:off x="3611880" y="2844482"/>
            <a:ext cx="792480" cy="23674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06017" y="222375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1802" y="30651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3’s and 8’s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6017" y="371146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Plug in the </a:t>
            </a:r>
            <a:r>
              <a:rPr lang="en-US" dirty="0" err="1">
                <a:solidFill>
                  <a:srgbClr val="7030A0"/>
                </a:solidFill>
                <a:latin typeface="Franklin Gothic Medium"/>
                <a:cs typeface="Franklin Gothic Medium"/>
              </a:rPr>
              <a:t>def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of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9508" y="4815734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8’s and 27’s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2484" y="6021638"/>
            <a:ext cx="171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Re-arrange into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27’s and 35’s</a:t>
            </a:r>
          </a:p>
        </p:txBody>
      </p:sp>
    </p:spTree>
    <p:extLst>
      <p:ext uri="{BB962C8B-B14F-4D97-AF65-F5344CB8AC3E}">
        <p14:creationId xmlns:p14="http://schemas.microsoft.com/office/powerpoint/2010/main" val="56652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mr-IN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is the </a:t>
                </a:r>
                <a:r>
                  <a:rPr lang="en-US" i="1" dirty="0">
                    <a:solidFill>
                      <a:prstClr val="black"/>
                    </a:solidFill>
                  </a:rPr>
                  <a:t>multiplicative inverse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solidFill>
                      <a:prstClr val="black"/>
                    </a:solidFill>
                  </a:rPr>
                  <a:t>)  </a:t>
                </a:r>
                <a:r>
                  <a:rPr lang="en-US" dirty="0" err="1">
                    <a:solidFill>
                      <a:prstClr val="black"/>
                    </a:solidFill>
                    <a:ea typeface="+mj-ea"/>
                  </a:rPr>
                  <a:t>iff</a:t>
                </a:r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𝑎𝑏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132"/>
                <a:ext cx="8579224" cy="5140800"/>
              </a:xfrm>
              <a:blipFill>
                <a:blip r:embed="rId6"/>
                <a:stretch>
                  <a:fillRect l="-1775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3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7"/>
                </p:custDataLst>
              </p:nvPr>
            </p:nvSpPr>
            <p:spPr>
              <a:blipFill>
                <a:blip r:embed="rId8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8624974"/>
              </p:ext>
            </p:extLst>
          </p:nvPr>
        </p:nvGraphicFramePr>
        <p:xfrm>
          <a:off x="628426" y="2695527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28426" y="3068947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36922" y="2695527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3761" y="598777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3540261"/>
              </p:ext>
            </p:extLst>
          </p:nvPr>
        </p:nvGraphicFramePr>
        <p:xfrm>
          <a:off x="4572000" y="2210349"/>
          <a:ext cx="420953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1697920221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040568629"/>
                    </a:ext>
                  </a:extLst>
                </a:gridCol>
                <a:gridCol w="382685">
                  <a:extLst>
                    <a:ext uri="{9D8B030D-6E8A-4147-A177-3AD203B41FA5}">
                      <a16:colId xmlns:a16="http://schemas.microsoft.com/office/drawing/2014/main" val="2497429211"/>
                    </a:ext>
                  </a:extLst>
                </a:gridCol>
              </a:tblGrid>
              <a:tr h="360223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23776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44372"/>
                  </a:ext>
                </a:extLst>
              </a:tr>
              <a:tr h="36022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0747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572000" y="2598853"/>
            <a:ext cx="420953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0941" y="2225433"/>
            <a:ext cx="0" cy="4030528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8245" y="6273647"/>
            <a:ext cx="1217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10</a:t>
            </a:r>
          </a:p>
        </p:txBody>
      </p:sp>
    </p:spTree>
    <p:extLst>
      <p:ext uri="{BB962C8B-B14F-4D97-AF65-F5344CB8AC3E}">
        <p14:creationId xmlns:p14="http://schemas.microsoft.com/office/powerpoint/2010/main" val="4379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ranklin Gothic Medium" panose="020B0603020102020204" pitchFamily="34" charset="0"/>
                  </a:rPr>
                  <a:t>Multiplicative 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048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596489" cy="526373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1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By </a:t>
                </a:r>
                <a:r>
                  <a:rPr lang="en-US" sz="2800" dirty="0" err="1">
                    <a:latin typeface="Franklin Gothic Medium" panose="020B0603020102020204" pitchFamily="34" charset="0"/>
                  </a:rPr>
                  <a:t>Bézout’s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Theorem, there exist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800" b="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𝑡𝑚</m:t>
                    </m:r>
                    <m:r>
                      <a:rPr lang="en-US" sz="2800" b="0" i="1" smtClean="0">
                        <a:latin typeface="Cambria Math"/>
                      </a:rPr>
                      <m:t>=1.</m:t>
                    </m:r>
                  </m:oMath>
                </a14:m>
                <a:endParaRPr lang="en-US" sz="2800" b="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(modulo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):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1=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𝑡𝑚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6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So… we can compute multiplicative inverses with the extended Euclidean algorithm</a:t>
                </a:r>
              </a:p>
              <a:p>
                <a:pPr marL="0" indent="0">
                  <a:buFont typeface="Arial" charset="0"/>
                  <a:buNone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These inverses let us solve modular equations…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596489" cy="5263732"/>
              </a:xfrm>
              <a:blipFill>
                <a:blip r:embed="rId4"/>
                <a:stretch>
                  <a:fillRect l="-1625" t="-1202" b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Useful GCD Facts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" y="1222022"/>
            <a:ext cx="7239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If </a:t>
            </a:r>
            <a:r>
              <a:rPr lang="en-US" sz="2800" i="1" dirty="0">
                <a:ea typeface="MS PGothic" pitchFamily="34" charset="-128"/>
                <a:cs typeface="+mn-cs"/>
              </a:rPr>
              <a:t>a</a:t>
            </a:r>
            <a:r>
              <a:rPr lang="en-US" sz="2800" dirty="0">
                <a:ea typeface="MS PGothic" pitchFamily="34" charset="-128"/>
                <a:cs typeface="+mn-cs"/>
              </a:rPr>
              <a:t> and </a:t>
            </a:r>
            <a:r>
              <a:rPr lang="en-US" sz="2800" i="1" dirty="0">
                <a:ea typeface="MS PGothic" pitchFamily="34" charset="-128"/>
                <a:cs typeface="+mn-cs"/>
              </a:rPr>
              <a:t>b</a:t>
            </a:r>
            <a:r>
              <a:rPr lang="en-US" sz="2800" dirty="0">
                <a:ea typeface="MS PGothic" pitchFamily="34" charset="-128"/>
                <a:cs typeface="+mn-cs"/>
              </a:rPr>
              <a:t> are positive integers, then </a:t>
            </a:r>
            <a:r>
              <a:rPr lang="en-US" sz="2800" i="1" dirty="0">
                <a:ea typeface="MS PGothic" pitchFamily="34" charset="-128"/>
                <a:cs typeface="+mn-cs"/>
              </a:rPr>
              <a:t>		   					</a:t>
            </a:r>
            <a:r>
              <a:rPr lang="en-US" sz="2800" dirty="0" err="1">
                <a:ea typeface="MS PGothic" pitchFamily="34" charset="-128"/>
                <a:cs typeface="+mn-cs"/>
              </a:rPr>
              <a:t>gcd</a:t>
            </a:r>
            <a:r>
              <a:rPr lang="en-US" sz="2800" dirty="0">
                <a:ea typeface="MS PGothic" pitchFamily="34" charset="-128"/>
                <a:cs typeface="+mn-cs"/>
              </a:rPr>
              <a:t>(</a:t>
            </a:r>
            <a:r>
              <a:rPr lang="en-US" sz="2800" i="1" dirty="0">
                <a:ea typeface="MS PGothic" pitchFamily="34" charset="-128"/>
                <a:cs typeface="+mn-cs"/>
              </a:rPr>
              <a:t>a, b</a:t>
            </a:r>
            <a:r>
              <a:rPr lang="en-US" sz="2800" dirty="0">
                <a:ea typeface="MS PGothic" pitchFamily="34" charset="-128"/>
                <a:cs typeface="+mn-cs"/>
              </a:rPr>
              <a:t>)</a:t>
            </a:r>
            <a:r>
              <a:rPr lang="en-US" sz="2800" i="1" dirty="0">
                <a:ea typeface="MS PGothic" pitchFamily="34" charset="-128"/>
                <a:cs typeface="+mn-cs"/>
              </a:rPr>
              <a:t> =</a:t>
            </a:r>
            <a:r>
              <a:rPr lang="en-US" sz="2800" dirty="0">
                <a:ea typeface="MS PGothic" pitchFamily="34" charset="-128"/>
                <a:cs typeface="+mn-cs"/>
              </a:rPr>
              <a:t> </a:t>
            </a:r>
            <a:r>
              <a:rPr lang="en-US" sz="2800" dirty="0" err="1">
                <a:ea typeface="MS PGothic" pitchFamily="34" charset="-128"/>
                <a:cs typeface="+mn-cs"/>
              </a:rPr>
              <a:t>gcd</a:t>
            </a:r>
            <a:r>
              <a:rPr lang="en-US" sz="2800" dirty="0">
                <a:ea typeface="MS PGothic" pitchFamily="34" charset="-128"/>
                <a:cs typeface="+mn-cs"/>
              </a:rPr>
              <a:t>(</a:t>
            </a:r>
            <a:r>
              <a:rPr lang="en-US" sz="2800" i="1" dirty="0">
                <a:ea typeface="MS PGothic" pitchFamily="34" charset="-128"/>
                <a:cs typeface="+mn-cs"/>
              </a:rPr>
              <a:t>b, a </a:t>
            </a:r>
            <a:r>
              <a:rPr lang="en-US" sz="2800" dirty="0">
                <a:ea typeface="MS PGothic" pitchFamily="34" charset="-128"/>
                <a:cs typeface="+mn-cs"/>
              </a:rPr>
              <a:t>mod</a:t>
            </a:r>
            <a:r>
              <a:rPr lang="en-US" sz="2800" i="1" dirty="0">
                <a:ea typeface="MS PGothic" pitchFamily="34" charset="-128"/>
                <a:cs typeface="+mn-cs"/>
              </a:rPr>
              <a:t> b</a:t>
            </a:r>
            <a:r>
              <a:rPr lang="en-US" sz="2800" dirty="0">
                <a:ea typeface="MS PGothic" pitchFamily="34" charset="-128"/>
                <a:cs typeface="+mn-cs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4158652"/>
            <a:ext cx="58758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If a is a positive integer,  </a:t>
            </a:r>
            <a:r>
              <a:rPr lang="en-US" sz="2800" dirty="0" err="1">
                <a:ea typeface="MS PGothic" pitchFamily="34" charset="-128"/>
                <a:cs typeface="+mn-cs"/>
              </a:rPr>
              <a:t>gcd</a:t>
            </a:r>
            <a:r>
              <a:rPr lang="en-US" sz="2800" dirty="0">
                <a:ea typeface="MS PGothic" pitchFamily="34" charset="-128"/>
                <a:cs typeface="+mn-cs"/>
              </a:rPr>
              <a:t>(</a:t>
            </a:r>
            <a:r>
              <a:rPr lang="en-US" sz="2800" i="1" dirty="0">
                <a:ea typeface="MS PGothic" pitchFamily="34" charset="-128"/>
                <a:cs typeface="+mn-cs"/>
              </a:rPr>
              <a:t>a, 0</a:t>
            </a:r>
            <a:r>
              <a:rPr lang="en-US" sz="2800" dirty="0">
                <a:ea typeface="MS PGothic" pitchFamily="34" charset="-128"/>
                <a:cs typeface="+mn-cs"/>
              </a:rPr>
              <a:t>)</a:t>
            </a:r>
            <a:r>
              <a:rPr lang="en-US" sz="2800" i="1" dirty="0">
                <a:ea typeface="MS PGothic" pitchFamily="34" charset="-128"/>
                <a:cs typeface="+mn-cs"/>
              </a:rPr>
              <a:t> =</a:t>
            </a:r>
            <a:r>
              <a:rPr lang="en-US" sz="2800" dirty="0">
                <a:ea typeface="MS PGothic" pitchFamily="34" charset="-128"/>
                <a:cs typeface="+mn-cs"/>
              </a:rPr>
              <a:t> </a:t>
            </a:r>
            <a:r>
              <a:rPr lang="en-US" sz="2800" i="1" dirty="0">
                <a:ea typeface="MS PGothic" pitchFamily="34" charset="-128"/>
                <a:cs typeface="+mn-cs"/>
              </a:rPr>
              <a:t>a.</a:t>
            </a:r>
            <a:endParaRPr lang="en-US" sz="2800" dirty="0"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30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2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6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207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2074222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10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2443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2443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6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33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=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2∗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(7 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(–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5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(26 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−11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∗7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  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335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1730027"/>
              </a:xfrm>
              <a:blipFill>
                <a:blip r:embed="rId3"/>
                <a:stretch>
                  <a:fillRect l="-2003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774" y="2010723"/>
                <a:ext cx="8451915" cy="4704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⁡(26, 7)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⁡(7, 5)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⁡(5, 2)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gcd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⁡(2, 1) = 1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26	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+ 5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5= 26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 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+ 2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2=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7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  = 2∗2 + 1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	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1= 5	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 2∗2</m:t>
                      </m:r>
                      <m:r>
                        <a:rPr lang="en-US" sz="2400" b="0" i="1" dirty="0" smtClean="0">
                          <a:latin typeface="Cambria Math" charset="0"/>
                          <a:cs typeface="Franklin Gothic Medium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=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5 	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– 	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 2∗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(7 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(–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5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	   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(26 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=	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−11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∗7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  +	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3∗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26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b="1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(−11)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 26 =15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 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=15+26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  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  <a:cs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</m:oMath>
                </a14:m>
                <a:endParaRPr lang="en-US" sz="2400" i="1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4" y="2010723"/>
                <a:ext cx="8451915" cy="4704621"/>
              </a:xfrm>
              <a:prstGeom prst="rect">
                <a:avLst/>
              </a:prstGeom>
              <a:blipFill rotWithShape="0">
                <a:blip r:embed="rId4"/>
                <a:stretch>
                  <a:fillRect l="-1081" t="-9974" b="-12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283365" y="5617222"/>
            <a:ext cx="4674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Multiplicative inverse of 7 modulo 26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67667" y="5996519"/>
            <a:ext cx="515698" cy="2963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 of a more general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Now 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We already computed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 That is,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7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is a solution, then multiplying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we have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∙7∙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into this on the left gives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br>
                  <a:rPr lang="en-US" sz="2000" dirty="0">
                    <a:latin typeface="Franklin Gothic Medium" panose="020B0603020102020204" pitchFamily="34" charset="0"/>
                  </a:rPr>
                </a:br>
                <a:r>
                  <a:rPr lang="en-US" sz="2800" dirty="0">
                    <a:latin typeface="Franklin Gothic Medium" panose="020B0603020102020204" pitchFamily="34" charset="0"/>
                  </a:rPr>
                  <a:t>This shows that </a:t>
                </a:r>
                <a:r>
                  <a:rPr lang="en-US" sz="2800" u="sng" dirty="0">
                    <a:latin typeface="Franklin Gothic Medium" panose="020B0603020102020204" pitchFamily="34" charset="0"/>
                  </a:rPr>
                  <a:t>every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congruent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  <a:blipFill>
                <a:blip r:embed="rId3"/>
                <a:stretch>
                  <a:fillRect l="-2003" t="-1750" b="-9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Example of a more general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</p:spPr>
            <p:txBody>
              <a:bodyPr/>
              <a:lstStyle/>
              <a:p>
                <a:pPr marL="0" indent="0">
                  <a:buFont typeface="Arial" charset="0"/>
                  <a:buNone/>
                </a:pPr>
                <a:r>
                  <a:rPr lang="en-US" dirty="0">
                    <a:latin typeface="Franklin Gothic Medium" panose="020B0603020102020204" pitchFamily="34" charset="0"/>
                  </a:rPr>
                  <a:t>Now solve: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4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Multiplying both sides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gives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		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7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So, </a:t>
                </a:r>
                <a:r>
                  <a:rPr lang="en-US" sz="2800" u="sng" dirty="0">
                    <a:latin typeface="Franklin Gothic Medium" panose="020B0603020102020204" pitchFamily="34" charset="0"/>
                  </a:rPr>
                  <a:t>any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≡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is a solution. </a:t>
                </a: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Thus, the set of numbers of the 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=19+26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, for any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, are </a:t>
                </a:r>
                <a:r>
                  <a:rPr lang="en-US" sz="2800" u="sng" dirty="0">
                    <a:latin typeface="Franklin Gothic Medium" panose="020B0603020102020204" pitchFamily="34" charset="0"/>
                  </a:rPr>
                  <a:t>exactly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solutions of this equation.</a:t>
                </a: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090" y="1205085"/>
                <a:ext cx="8229600" cy="5077182"/>
              </a:xfrm>
              <a:blipFill>
                <a:blip r:embed="rId3"/>
                <a:stretch>
                  <a:fillRect l="-200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Math mod a prime is especially nice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88749"/>
              </p:ext>
            </p:extLst>
          </p:nvPr>
        </p:nvGraphicFramePr>
        <p:xfrm>
          <a:off x="7337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87453080"/>
              </p:ext>
            </p:extLst>
          </p:nvPr>
        </p:nvGraphicFramePr>
        <p:xfrm>
          <a:off x="47469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337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32114" y="2909711"/>
            <a:ext cx="17417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69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5474" y="2909711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579224" cy="5140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gcd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⁡(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i="1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)=1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is prime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0&lt;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&lt;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+mj-ea"/>
                  </a:rPr>
                  <a:t> so can always solve these equations mod a prime.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579224" cy="5140800"/>
              </a:xfrm>
              <a:blipFill rotWithShape="0">
                <a:blip r:embed="rId5"/>
                <a:stretch>
                  <a:fillRect l="-1777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05026" y="625390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mod 7</a:t>
            </a:r>
          </a:p>
        </p:txBody>
      </p:sp>
    </p:spTree>
    <p:extLst>
      <p:ext uri="{BB962C8B-B14F-4D97-AF65-F5344CB8AC3E}">
        <p14:creationId xmlns:p14="http://schemas.microsoft.com/office/powerpoint/2010/main" val="413090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AF968-E146-1041-952E-BEAF76911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Adding to both sides is an equivalence: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800" dirty="0"/>
                  <a:t>The same is not true of multiplication…</a:t>
                </a:r>
              </a:p>
              <a:p>
                <a:pPr marL="0" indent="0">
                  <a:buNone/>
                </a:pPr>
                <a:r>
                  <a:rPr lang="en-US" sz="2800" dirty="0"/>
                  <a:t>unless we have a multiplicative inverse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𝑐𝑑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AF968-E146-1041-952E-BEAF76911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F228CA-77FE-4F44-BE66-8B79E33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Inverses and Algebra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D3F20144-CE4A-2340-82B8-D18CC0424E6E}"/>
              </a:ext>
            </a:extLst>
          </p:cNvPr>
          <p:cNvSpPr/>
          <p:nvPr/>
        </p:nvSpPr>
        <p:spPr>
          <a:xfrm rot="5400000">
            <a:off x="5217232" y="2373988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55138-B6AF-8849-9F14-E5CADEEF3A4E}"/>
                  </a:ext>
                </a:extLst>
              </p:cNvPr>
              <p:cNvSpPr txBox="1"/>
              <p:nvPr/>
            </p:nvSpPr>
            <p:spPr>
              <a:xfrm>
                <a:off x="5467548" y="2235903"/>
                <a:ext cx="641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55138-B6AF-8849-9F14-E5CADEEF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8" y="2235903"/>
                <a:ext cx="6416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ent Arrow 9">
            <a:extLst>
              <a:ext uri="{FF2B5EF4-FFF2-40B4-BE49-F238E27FC236}">
                <a16:creationId xmlns:a16="http://schemas.microsoft.com/office/drawing/2014/main" id="{0059BE05-EEF6-CD41-937C-3A4C1FA4EED9}"/>
              </a:ext>
            </a:extLst>
          </p:cNvPr>
          <p:cNvSpPr/>
          <p:nvPr/>
        </p:nvSpPr>
        <p:spPr>
          <a:xfrm>
            <a:off x="3471800" y="2302005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D86179-ABF7-0141-82BD-8371F9C2CAB3}"/>
                  </a:ext>
                </a:extLst>
              </p:cNvPr>
              <p:cNvSpPr txBox="1"/>
              <p:nvPr/>
            </p:nvSpPr>
            <p:spPr>
              <a:xfrm>
                <a:off x="2885234" y="2202851"/>
                <a:ext cx="641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−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D86179-ABF7-0141-82BD-8371F9C2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34" y="2202851"/>
                <a:ext cx="6416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ent Arrow 13">
            <a:extLst>
              <a:ext uri="{FF2B5EF4-FFF2-40B4-BE49-F238E27FC236}">
                <a16:creationId xmlns:a16="http://schemas.microsoft.com/office/drawing/2014/main" id="{7CA1DAE0-3557-CA4F-B9CA-AC0109FD91E8}"/>
              </a:ext>
            </a:extLst>
          </p:cNvPr>
          <p:cNvSpPr/>
          <p:nvPr/>
        </p:nvSpPr>
        <p:spPr>
          <a:xfrm rot="6808107">
            <a:off x="5206215" y="5085007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8361F8AB-B98D-0D46-A43F-6C0045A5007C}"/>
              </a:ext>
            </a:extLst>
          </p:cNvPr>
          <p:cNvSpPr/>
          <p:nvPr/>
        </p:nvSpPr>
        <p:spPr>
          <a:xfrm rot="20266697">
            <a:off x="3556607" y="5033901"/>
            <a:ext cx="396607" cy="474471"/>
          </a:xfrm>
          <a:prstGeom prst="bentArrow">
            <a:avLst>
              <a:gd name="adj1" fmla="val 0"/>
              <a:gd name="adj2" fmla="val 25000"/>
              <a:gd name="adj3" fmla="val 25000"/>
              <a:gd name="adj4" fmla="val 4375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2549EC-ED81-5B40-9604-9AB2F0A74151}"/>
                  </a:ext>
                </a:extLst>
              </p:cNvPr>
              <p:cNvSpPr txBox="1"/>
              <p:nvPr/>
            </p:nvSpPr>
            <p:spPr>
              <a:xfrm>
                <a:off x="5427635" y="4821645"/>
                <a:ext cx="632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2549EC-ED81-5B40-9604-9AB2F0A7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35" y="4821645"/>
                <a:ext cx="6320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B03FC4-32F9-7844-A4F8-C01B7657B36B}"/>
                  </a:ext>
                </a:extLst>
              </p:cNvPr>
              <p:cNvSpPr txBox="1"/>
              <p:nvPr/>
            </p:nvSpPr>
            <p:spPr>
              <a:xfrm>
                <a:off x="2968151" y="4976524"/>
                <a:ext cx="668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B03FC4-32F9-7844-A4F8-C01B7657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51" y="4976524"/>
                <a:ext cx="6689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6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Euclid’s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alibri" charset="0"/>
              </a:rPr>
              <a:t>gcd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(a, b) = </a:t>
            </a:r>
            <a:r>
              <a:rPr lang="en-US" dirty="0" err="1">
                <a:solidFill>
                  <a:srgbClr val="C00000"/>
                </a:solidFill>
                <a:latin typeface="Calibri" charset="0"/>
              </a:rPr>
              <a:t>gcd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(b, a mod b)   		</a:t>
            </a:r>
            <a:r>
              <a:rPr lang="en-US" dirty="0" err="1">
                <a:solidFill>
                  <a:srgbClr val="C00000"/>
                </a:solidFill>
                <a:latin typeface="Calibri" charset="0"/>
              </a:rPr>
              <a:t>gcd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(a, 0) = a</a:t>
            </a:r>
          </a:p>
          <a:p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2105" y="2512956"/>
            <a:ext cx="81646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>
                <a:latin typeface="Consolas"/>
                <a:cs typeface="Consolas"/>
              </a:rPr>
              <a:t>int </a:t>
            </a:r>
            <a:r>
              <a:rPr lang="en-US" sz="2000" dirty="0" err="1">
                <a:latin typeface="Consolas"/>
                <a:cs typeface="Consolas"/>
              </a:rPr>
              <a:t>gcd</a:t>
            </a:r>
            <a:r>
              <a:rPr lang="en-US" sz="2000" dirty="0">
                <a:latin typeface="Consolas"/>
                <a:cs typeface="Consolas"/>
              </a:rPr>
              <a:t>(int a, int b){ /* Assumes: a &gt;= b, b &gt;= 0 */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if (b == 0) {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	return a;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} else {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gcd</a:t>
            </a:r>
            <a:r>
              <a:rPr lang="en-US" sz="2000" dirty="0">
                <a:latin typeface="Consolas"/>
                <a:cs typeface="Consolas"/>
              </a:rPr>
              <a:t>(b, a % b);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eaLnBrk="1" hangingPunct="1"/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76F90-DFDC-4F43-8823-C471756DD256}"/>
              </a:ext>
            </a:extLst>
          </p:cNvPr>
          <p:cNvSpPr txBox="1"/>
          <p:nvPr/>
        </p:nvSpPr>
        <p:spPr>
          <a:xfrm>
            <a:off x="3251812" y="6028521"/>
            <a:ext cx="270528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MS PGothic" pitchFamily="34" charset="-128"/>
                <a:cs typeface="+mn-cs"/>
              </a:rPr>
              <a:t>Note: </a:t>
            </a:r>
            <a:r>
              <a:rPr lang="en-US" dirty="0" err="1">
                <a:ea typeface="MS PGothic" pitchFamily="34" charset="-128"/>
                <a:cs typeface="+mn-cs"/>
              </a:rPr>
              <a:t>gcd</a:t>
            </a:r>
            <a:r>
              <a:rPr lang="en-US" dirty="0">
                <a:ea typeface="MS PGothic" pitchFamily="34" charset="-128"/>
                <a:cs typeface="+mn-cs"/>
              </a:rPr>
              <a:t>(b, a) = </a:t>
            </a:r>
            <a:r>
              <a:rPr lang="en-US" dirty="0" err="1">
                <a:ea typeface="MS PGothic" pitchFamily="34" charset="-128"/>
                <a:cs typeface="+mn-cs"/>
              </a:rPr>
              <a:t>gcd</a:t>
            </a:r>
            <a:r>
              <a:rPr lang="en-US" dirty="0">
                <a:ea typeface="MS PGothic" pitchFamily="34" charset="-128"/>
                <a:cs typeface="+mn-cs"/>
              </a:rPr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98638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Modular Exponentiation mod 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85336" y="1478838"/>
          <a:ext cx="2867025" cy="271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842936" y="1478838"/>
          <a:ext cx="2867025" cy="271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52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Exponentiation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Compute</a:t>
            </a:r>
            <a:r>
              <a:rPr lang="en-US" dirty="0">
                <a:latin typeface="Calibri" charset="0"/>
              </a:rPr>
              <a:t> 78365</a:t>
            </a:r>
            <a:r>
              <a:rPr lang="en-US" baseline="30000" dirty="0">
                <a:latin typeface="Calibri" charset="0"/>
              </a:rPr>
              <a:t>81453</a:t>
            </a: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Compute</a:t>
            </a:r>
            <a:r>
              <a:rPr lang="en-US" dirty="0">
                <a:latin typeface="Calibri" charset="0"/>
              </a:rPr>
              <a:t> 78365</a:t>
            </a:r>
            <a:r>
              <a:rPr lang="en-US" baseline="30000" dirty="0">
                <a:latin typeface="Calibri" charset="0"/>
              </a:rPr>
              <a:t>81453</a:t>
            </a:r>
            <a:r>
              <a:rPr lang="en-US" dirty="0">
                <a:latin typeface="Calibri" charset="0"/>
              </a:rPr>
              <a:t> mod 104729</a:t>
            </a: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endParaRPr lang="en-US" baseline="30000" dirty="0">
              <a:latin typeface="Calibri" charset="0"/>
            </a:endParaRPr>
          </a:p>
          <a:p>
            <a:r>
              <a:rPr lang="en-US" dirty="0">
                <a:latin typeface="Franklin Gothic Medium" panose="020B0603020102020204" pitchFamily="34" charset="0"/>
              </a:rPr>
              <a:t>Output is small</a:t>
            </a:r>
          </a:p>
          <a:p>
            <a:pPr lvl="1"/>
            <a:r>
              <a:rPr lang="en-US" dirty="0">
                <a:latin typeface="Calibri" charset="0"/>
              </a:rPr>
              <a:t>need to keep intermediate results small</a:t>
            </a:r>
            <a:endParaRPr lang="en-US" baseline="30000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baseline="30000" dirty="0">
              <a:latin typeface="Calibri" charset="0"/>
            </a:endParaRPr>
          </a:p>
        </p:txBody>
      </p:sp>
      <p:sp>
        <p:nvSpPr>
          <p:cNvPr id="18436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6400800"/>
            <a:ext cx="3173413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104,729 is the 10,000</a:t>
            </a:r>
            <a:r>
              <a:rPr lang="en-US" baseline="30000"/>
              <a:t>th</a:t>
            </a:r>
            <a:r>
              <a:rPr lang="en-US"/>
              <a:t> prime</a:t>
            </a:r>
          </a:p>
        </p:txBody>
      </p:sp>
    </p:spTree>
    <p:extLst>
      <p:ext uri="{BB962C8B-B14F-4D97-AF65-F5344CB8AC3E}">
        <p14:creationId xmlns:p14="http://schemas.microsoft.com/office/powerpoint/2010/main" val="35979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Multiplications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1" indent="0">
                  <a:buNone/>
                </a:pPr>
                <a:endParaRPr lang="en-US" sz="1200" dirty="0">
                  <a:latin typeface="+mn-lt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And 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Multiplying these gives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𝑏𝑐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0" lvl="1" indent="0">
                  <a:buNone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By the Lemma from a few lectures ago, this tells 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0" lvl="1" indent="0">
                  <a:buNone/>
                </a:pPr>
                <a:endParaRPr lang="en-US" dirty="0">
                  <a:solidFill>
                    <a:prstClr val="black"/>
                  </a:solidFill>
                  <a:latin typeface="Calibri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Okay to mod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before multiplying if we are planning to mod the result by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3"/>
                <a:stretch>
                  <a:fillRect l="-1608" t="-1478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 – small and fast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US" dirty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Calibri" charset="0"/>
                  </a:rPr>
                  <a:t>So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=  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+mn-lt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16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rPr>
                  <a:t>and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baseline="3000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16</m:t>
                            </m:r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mod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endParaRPr lang="en-US" sz="1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Can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en-US" dirty="0">
                    <a:solidFill>
                      <a:prstClr val="black"/>
                    </a:solidFill>
                    <a:latin typeface="+mn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in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steps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 is not a power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panose="020B0604020202020204" pitchFamily="34" charset="0"/>
                  </a:rPr>
                  <a:t>?</a:t>
                </a:r>
                <a:endParaRPr lang="en-US" sz="3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3"/>
                <a:stretch>
                  <a:fillRect l="-1608" t="-1232" b="-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 Algorithm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14841"/>
            <a:ext cx="88011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latin typeface="+mn-lt"/>
              </a:rPr>
              <a:t> 81453 </a:t>
            </a:r>
            <a:r>
              <a:rPr lang="en-US" sz="2800" dirty="0">
                <a:latin typeface="+mn-lt"/>
              </a:rPr>
              <a:t>in binary is 10011111000101101</a:t>
            </a:r>
            <a:endParaRPr lang="en-US" sz="2800" baseline="-25000" dirty="0">
              <a:latin typeface="+mn-lt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441096"/>
            <a:ext cx="794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400" dirty="0"/>
              <a:t>81453 = 2</a:t>
            </a:r>
            <a:r>
              <a:rPr lang="en-US" sz="2400" baseline="30000" dirty="0"/>
              <a:t>16</a:t>
            </a:r>
            <a:r>
              <a:rPr lang="en-US" sz="2400" dirty="0"/>
              <a:t> + 2</a:t>
            </a:r>
            <a:r>
              <a:rPr lang="en-US" sz="2400" baseline="30000" dirty="0"/>
              <a:t>13</a:t>
            </a:r>
            <a:r>
              <a:rPr lang="en-US" sz="2400" dirty="0"/>
              <a:t> + 2</a:t>
            </a:r>
            <a:r>
              <a:rPr lang="en-US" sz="2400" baseline="30000" dirty="0"/>
              <a:t>12</a:t>
            </a:r>
            <a:r>
              <a:rPr lang="en-US" sz="2400" dirty="0"/>
              <a:t> + 2</a:t>
            </a:r>
            <a:r>
              <a:rPr lang="en-US" sz="2400" baseline="30000" dirty="0"/>
              <a:t>11</a:t>
            </a:r>
            <a:r>
              <a:rPr lang="en-US" sz="2400" dirty="0"/>
              <a:t> + 2</a:t>
            </a:r>
            <a:r>
              <a:rPr lang="en-US" sz="2400" baseline="30000" dirty="0"/>
              <a:t>10</a:t>
            </a:r>
            <a:r>
              <a:rPr lang="en-US" sz="2400" dirty="0"/>
              <a:t> + 2</a:t>
            </a:r>
            <a:r>
              <a:rPr lang="en-US" sz="2400" baseline="30000" dirty="0"/>
              <a:t>9</a:t>
            </a:r>
            <a:r>
              <a:rPr lang="en-US" sz="2400" dirty="0"/>
              <a:t> + 2</a:t>
            </a:r>
            <a:r>
              <a:rPr lang="en-US" sz="2400" baseline="30000" dirty="0"/>
              <a:t>5</a:t>
            </a:r>
            <a:r>
              <a:rPr lang="en-US" sz="2400" dirty="0"/>
              <a:t> + 2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TextBox 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43467" y="5695510"/>
                <a:ext cx="7636001" cy="961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2800" dirty="0">
                    <a:latin typeface="Franklin Gothic Medium" panose="020B0603020102020204" pitchFamily="34" charset="0"/>
                  </a:rPr>
                  <a:t>The fast exponentiation algorithm computes </a:t>
                </a:r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2800" dirty="0">
                    <a:latin typeface="Franklin Gothic Medium" panose="020B0603020102020204" pitchFamily="34" charset="0"/>
                  </a:rPr>
                  <a:t> multiplications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/>
                      </a:rPr>
                      <m:t>mod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𝑚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2150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43467" y="5695510"/>
                <a:ext cx="7636001" cy="961802"/>
              </a:xfrm>
              <a:prstGeom prst="rect">
                <a:avLst/>
              </a:prstGeom>
              <a:blipFill rotWithShape="0">
                <a:blip r:embed="rId7"/>
                <a:stretch>
                  <a:fillRect l="-1677" t="-5696" b="-1708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0440" y="1933986"/>
            <a:ext cx="7224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81453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467" y="2385364"/>
            <a:ext cx="78337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81453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 m=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(…(((((a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 ·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 ) mod m · 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</a:t>
            </a:r>
            <a:r>
              <a:rPr lang="en-US" sz="2400" b="1" baseline="2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	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 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 m) mod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·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      a</a:t>
            </a:r>
            <a:r>
              <a:rPr lang="en-US" sz="2400" b="1" baseline="2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baseline="6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m)  mod m </a:t>
            </a:r>
            <a:endParaRPr lang="en-US" sz="2000" b="1" baseline="6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59150-4F50-BE4F-876C-293142334748}"/>
              </a:ext>
            </a:extLst>
          </p:cNvPr>
          <p:cNvSpPr/>
          <p:nvPr/>
        </p:nvSpPr>
        <p:spPr>
          <a:xfrm>
            <a:off x="6540717" y="3306329"/>
            <a:ext cx="2173814" cy="752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Uses only 16 + 9 = 25 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7242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7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Title 1"/>
              <p:cNvSpPr>
                <a:spLocks noGrp="1"/>
              </p:cNvSpPr>
              <p:nvPr>
                <p:ph type="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ranklin Gothic Medium" panose="020B0603020102020204" pitchFamily="34" charset="0"/>
                  </a:rPr>
                  <a:t>Fast Exponentiation: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baseline="30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𝑘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945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  <p:custDataLst>
                  <p:tags r:id="rId4"/>
                </p:custDataLst>
              </p:nvPr>
            </p:nvSpPr>
            <p:spPr>
              <a:blipFill rotWithShape="0">
                <a:blip r:embed="rId5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0983" y="1296775"/>
                <a:ext cx="7602034" cy="1874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r>
                  <a:rPr lang="da-DK" sz="2600" dirty="0">
                    <a:solidFill>
                      <a:srgbClr val="C00000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𝑗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mod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mod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6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mod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  <a:p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3" y="1296775"/>
                <a:ext cx="7602034" cy="18748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914841"/>
            <a:ext cx="8801100" cy="121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Another way....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259479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</a:t>
            </a:r>
          </a:p>
        </p:txBody>
      </p:sp>
      <p:sp>
        <p:nvSpPr>
          <p:cNvPr id="19459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5529" y="1196619"/>
            <a:ext cx="868398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dirty="0">
                <a:latin typeface="Consolas"/>
                <a:cs typeface="Consolas"/>
              </a:rPr>
              <a:t> public static int </a:t>
            </a:r>
            <a:r>
              <a:rPr lang="en-US" sz="1600" dirty="0" err="1">
                <a:latin typeface="Consolas"/>
                <a:cs typeface="Consolas"/>
              </a:rPr>
              <a:t>FastModExp</a:t>
            </a:r>
            <a:r>
              <a:rPr lang="en-US" sz="1600" dirty="0">
                <a:latin typeface="Consolas"/>
                <a:cs typeface="Consolas"/>
              </a:rPr>
              <a:t>(int a, int k, int modulus)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     	if (k == 0)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return 1;</a:t>
            </a:r>
          </a:p>
          <a:p>
            <a:pPr eaLnBrk="1" hangingPunct="1"/>
            <a:endParaRPr lang="en-US" sz="1600" dirty="0"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        } else if ((k % 2) == 0) {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long temp = </a:t>
            </a:r>
            <a:r>
              <a:rPr lang="en-US" sz="1600" dirty="0" err="1">
                <a:latin typeface="Consolas"/>
                <a:cs typeface="Consolas"/>
              </a:rPr>
              <a:t>FastModExp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a,k</a:t>
            </a:r>
            <a:r>
              <a:rPr lang="en-US" sz="1600" dirty="0">
                <a:latin typeface="Consolas"/>
                <a:cs typeface="Consolas"/>
              </a:rPr>
              <a:t>/2,modulus);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sz="1600" b="1" dirty="0">
                <a:solidFill>
                  <a:srgbClr val="9999FF">
                    <a:lumMod val="50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(temp * temp) % modulus;</a:t>
            </a:r>
          </a:p>
          <a:p>
            <a:pPr eaLnBrk="1" hangingPunct="1"/>
            <a:endParaRPr lang="en-US" sz="1600" b="1" dirty="0">
              <a:solidFill>
                <a:schemeClr val="accent4">
                  <a:lumMod val="50000"/>
                </a:schemeClr>
              </a:solidFill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} else {</a:t>
            </a:r>
          </a:p>
          <a:p>
            <a:pPr lvl="0" eaLnBrk="1" hangingPunct="1"/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long temp = </a:t>
            </a:r>
            <a:r>
              <a:rPr lang="en-US" sz="1600" dirty="0" err="1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FastModExp</a:t>
            </a:r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(a,k-1,modulus);</a:t>
            </a:r>
          </a:p>
          <a:p>
            <a:pPr lvl="0" eaLnBrk="1" hangingPunct="1"/>
            <a:r>
              <a:rPr lang="en-US" sz="1600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sz="1600" b="1" dirty="0">
                <a:solidFill>
                  <a:srgbClr val="9999FF">
                    <a:lumMod val="50000"/>
                  </a:srgbClr>
                </a:solidFill>
                <a:latin typeface="Consolas"/>
                <a:ea typeface="+mn-ea"/>
                <a:cs typeface="Consolas"/>
              </a:rPr>
              <a:t> (a * temp) % modulus;</a:t>
            </a:r>
            <a:endParaRPr lang="en-US" sz="1600" dirty="0">
              <a:latin typeface="Consolas"/>
              <a:cs typeface="Consolas"/>
            </a:endParaRP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		}</a:t>
            </a:r>
          </a:p>
          <a:p>
            <a:pPr eaLnBrk="1" hangingPunct="1"/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</m:oMath>
                  </m:oMathPara>
                </a14:m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781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Fast 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1165"/>
                <a:ext cx="8229600" cy="5613840"/>
              </a:xfrm>
            </p:spPr>
            <p:txBody>
              <a:bodyPr/>
              <a:lstStyle/>
              <a:p>
                <a:r>
                  <a:rPr lang="en-US" sz="2800" dirty="0"/>
                  <a:t>Your e-commerce web transactions use SSL (Secure Socket Layer) based on RSA encryption</a:t>
                </a:r>
              </a:p>
              <a:p>
                <a:r>
                  <a:rPr lang="en-US" sz="2800" dirty="0"/>
                  <a:t>RSA</a:t>
                </a:r>
              </a:p>
              <a:p>
                <a:pPr lvl="1"/>
                <a:r>
                  <a:rPr lang="en-US" sz="2400" dirty="0"/>
                  <a:t>Vendor chooses random 512-bit or 1024-bit primes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and 512/1024-bit exponent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/>
                  <a:t>.  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/>
                  <a:t>Vendor broadcasts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2400" dirty="0"/>
                  <a:t>To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/>
                  <a:t> to vendor, you compute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using </a:t>
                </a:r>
                <a:r>
                  <a:rPr lang="en-US" sz="2400" i="1" dirty="0"/>
                  <a:t>fast modular exponentiation </a:t>
                </a:r>
                <a:r>
                  <a:rPr lang="en-US" sz="2400" dirty="0"/>
                  <a:t>and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/>
                  <a:t> to the vendor.</a:t>
                </a:r>
              </a:p>
              <a:p>
                <a:pPr lvl="1"/>
                <a:r>
                  <a:rPr lang="en-US" sz="2400" dirty="0"/>
                  <a:t>Using secret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the vendor computes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that is the </a:t>
                </a:r>
                <a:r>
                  <a:rPr lang="en-US" sz="2400" i="1" dirty="0"/>
                  <a:t>multiplicative inverse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dirty="0"/>
                  <a:t> mod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Vendor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using </a:t>
                </a:r>
                <a:r>
                  <a:rPr lang="en-US" sz="2400" i="1" dirty="0"/>
                  <a:t>fast modular exponentiation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b="1" dirty="0"/>
                  <a:t>Fact</a:t>
                </a:r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unless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1165"/>
                <a:ext cx="8229600" cy="5613840"/>
              </a:xfrm>
              <a:blipFill>
                <a:blip r:embed="rId2"/>
                <a:stretch>
                  <a:fillRect l="-1333" t="-1086" r="-74" b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8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888" y="2412999"/>
            <a:ext cx="203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Repeatedly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to reduce numbers until you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4719" y="2415036"/>
            <a:ext cx="1896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MS PGothic" pitchFamily="34" charset="-128"/>
              </a:rPr>
              <a:t>gcd(660,126)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30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888" y="2412999"/>
            <a:ext cx="6838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 gcd(126, 660 mod 126) = gcd(126, 30)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gcd(30, 126 mod 30)	    = gcd(30, 6)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gcd(6, 30 mod 6)		    = gcd(6, 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6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719" y="2415036"/>
            <a:ext cx="1896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MS PGothic" pitchFamily="34" charset="-128"/>
              </a:rPr>
              <a:t>gcd(660,126)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Repeatedly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to reduce numbers until you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88" y="2560183"/>
            <a:ext cx="6838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a typeface="MS PGothic" pitchFamily="34" charset="-128"/>
              </a:rPr>
              <a:t>gcd(660,126) = gcd(126, 660 mod 126) = gcd(126, 30)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gcd(30, 126 mod 30)	    = gcd(30, 6)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gcd(6, 30 mod 6)		    = gcd(6, 0)</a:t>
            </a:r>
          </a:p>
          <a:p>
            <a:pPr>
              <a:defRPr/>
            </a:pPr>
            <a:r>
              <a:rPr lang="en-US" sz="2400" dirty="0">
                <a:ea typeface="MS PGothic" pitchFamily="34" charset="-128"/>
              </a:rPr>
              <a:t>			     =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Repeatedly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 to reduce numbers until you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163133"/>
                <a:ext cx="807720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3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3376" y="4935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400" dirty="0">
                <a:ea typeface="Cambria Math" charset="0"/>
                <a:cs typeface="Cambria Math" charset="0"/>
              </a:rPr>
              <a:t>660 = 5 * 126 + 30</a:t>
            </a:r>
          </a:p>
          <a:p>
            <a:r>
              <a:rPr lang="da-DK" sz="2400" dirty="0">
                <a:ea typeface="Cambria Math" charset="0"/>
                <a:cs typeface="Cambria Math" charset="0"/>
              </a:rPr>
              <a:t>126 = 4 *   30 +   6</a:t>
            </a:r>
          </a:p>
          <a:p>
            <a:r>
              <a:rPr lang="da-DK" sz="2400" dirty="0">
                <a:ea typeface="Cambria Math" charset="0"/>
                <a:cs typeface="Cambria Math" charset="0"/>
              </a:rPr>
              <a:t>  30 = 5 *     6 +   </a:t>
            </a:r>
            <a:r>
              <a:rPr lang="da-DK" sz="1400" dirty="0">
                <a:ea typeface="Cambria Math" charset="0"/>
                <a:cs typeface="Cambria Math" charset="0"/>
              </a:rPr>
              <a:t> </a:t>
            </a:r>
            <a:r>
              <a:rPr lang="da-DK" sz="2400" dirty="0">
                <a:ea typeface="Cambria Math" charset="0"/>
                <a:cs typeface="Cambria Math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888" y="4535426"/>
            <a:ext cx="169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Tableau form:</a:t>
            </a:r>
            <a:endParaRPr lang="en-US" sz="16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877789" y="5359672"/>
            <a:ext cx="349146" cy="352056"/>
          </a:xfrm>
          <a:prstGeom prst="ellips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422CD-F385-FA45-BCEB-918CE19BD832}"/>
              </a:ext>
            </a:extLst>
          </p:cNvPr>
          <p:cNvSpPr/>
          <p:nvPr/>
        </p:nvSpPr>
        <p:spPr>
          <a:xfrm>
            <a:off x="609599" y="2136510"/>
            <a:ext cx="3486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Equations with recursive calls: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07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Famous Algorithmic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Primality Testing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Given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determine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is prime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Factoring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Given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find an integer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br>
                  <a:rPr lang="en-US" dirty="0">
                    <a:latin typeface="Franklin Gothic Medium" panose="020B0603020102020204" pitchFamily="34" charset="0"/>
                  </a:rPr>
                </a:br>
                <a:r>
                  <a:rPr lang="en-US" dirty="0">
                    <a:latin typeface="Franklin Gothic Medium" panose="020B0603020102020204" pitchFamily="34" charset="0"/>
                  </a:rPr>
                  <a:t>(with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) that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Greatest Common Divisor</a:t>
                </a:r>
              </a:p>
              <a:p>
                <a:pPr lvl="1"/>
                <a:r>
                  <a:rPr lang="en-US" dirty="0">
                    <a:latin typeface="Franklin Gothic Medium" panose="020B0603020102020204" pitchFamily="34" charset="0"/>
                  </a:rPr>
                  <a:t>Given integers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, find the largest integer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that divides them both</a:t>
                </a:r>
                <a:endParaRPr lang="en-US" sz="3600" dirty="0">
                  <a:solidFill>
                    <a:srgbClr val="C00000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Bézout’s theorem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5689" y="1309510"/>
            <a:ext cx="7239000" cy="1384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If </a:t>
            </a:r>
            <a:r>
              <a:rPr lang="en-US" sz="2800" i="1" dirty="0">
                <a:ea typeface="MS PGothic" pitchFamily="34" charset="-128"/>
                <a:cs typeface="+mn-cs"/>
              </a:rPr>
              <a:t>a</a:t>
            </a:r>
            <a:r>
              <a:rPr lang="en-US" sz="2800" dirty="0">
                <a:ea typeface="MS PGothic" pitchFamily="34" charset="-128"/>
                <a:cs typeface="+mn-cs"/>
              </a:rPr>
              <a:t> and </a:t>
            </a:r>
            <a:r>
              <a:rPr lang="en-US" sz="2800" i="1" dirty="0">
                <a:ea typeface="MS PGothic" pitchFamily="34" charset="-128"/>
                <a:cs typeface="+mn-cs"/>
              </a:rPr>
              <a:t>b</a:t>
            </a:r>
            <a:r>
              <a:rPr lang="en-US" sz="2800" dirty="0">
                <a:ea typeface="MS PGothic" pitchFamily="34" charset="-128"/>
                <a:cs typeface="+mn-cs"/>
              </a:rPr>
              <a:t> are positive integers, then there exist integers </a:t>
            </a:r>
            <a:r>
              <a:rPr lang="en-US" sz="2800" b="1" i="1" dirty="0">
                <a:ea typeface="MS PGothic" pitchFamily="34" charset="-128"/>
                <a:cs typeface="+mn-cs"/>
              </a:rPr>
              <a:t>s</a:t>
            </a:r>
            <a:r>
              <a:rPr lang="en-US" sz="2800" dirty="0">
                <a:ea typeface="MS PGothic" pitchFamily="34" charset="-128"/>
                <a:cs typeface="+mn-cs"/>
              </a:rPr>
              <a:t> and </a:t>
            </a:r>
            <a:r>
              <a:rPr lang="en-US" sz="2800" b="1" i="1" dirty="0">
                <a:ea typeface="MS PGothic" pitchFamily="34" charset="-128"/>
                <a:cs typeface="+mn-cs"/>
              </a:rPr>
              <a:t>t</a:t>
            </a:r>
            <a:r>
              <a:rPr lang="en-US" sz="2800" dirty="0">
                <a:ea typeface="MS PGothic" pitchFamily="34" charset="-128"/>
                <a:cs typeface="+mn-cs"/>
              </a:rPr>
              <a:t> such that </a:t>
            </a:r>
          </a:p>
          <a:p>
            <a:pPr algn="ctr">
              <a:defRPr/>
            </a:pPr>
            <a:r>
              <a:rPr lang="en-US" sz="2800" dirty="0">
                <a:ea typeface="MS PGothic" pitchFamily="34" charset="-128"/>
                <a:cs typeface="+mn-cs"/>
              </a:rPr>
              <a:t>gcd</a:t>
            </a:r>
            <a:r>
              <a:rPr lang="en-US" sz="2800" i="1" dirty="0">
                <a:ea typeface="MS PGothic" pitchFamily="34" charset="-128"/>
                <a:cs typeface="+mn-cs"/>
              </a:rPr>
              <a:t>(a,b) = </a:t>
            </a:r>
            <a:r>
              <a:rPr lang="en-US" sz="2800" b="1" i="1" dirty="0">
                <a:ea typeface="MS PGothic" pitchFamily="34" charset="-128"/>
                <a:cs typeface="+mn-cs"/>
              </a:rPr>
              <a:t>s</a:t>
            </a:r>
            <a:r>
              <a:rPr lang="en-US" sz="2800" i="1" dirty="0">
                <a:ea typeface="MS PGothic" pitchFamily="34" charset="-128"/>
                <a:cs typeface="+mn-cs"/>
              </a:rPr>
              <a:t>a + </a:t>
            </a:r>
            <a:r>
              <a:rPr lang="en-US" sz="2800" b="1" i="1" dirty="0">
                <a:ea typeface="MS PGothic" pitchFamily="34" charset="-128"/>
                <a:cs typeface="+mn-cs"/>
              </a:rPr>
              <a:t>t</a:t>
            </a:r>
            <a:r>
              <a:rPr lang="en-US" sz="2800" i="1" dirty="0">
                <a:ea typeface="MS PGothic" pitchFamily="34" charset="-128"/>
                <a:cs typeface="+mn-cs"/>
              </a:rPr>
              <a:t>b</a:t>
            </a:r>
            <a:r>
              <a:rPr lang="en-US" sz="2800" dirty="0">
                <a:ea typeface="MS PGothic" pitchFamily="34" charset="-128"/>
                <a:cs typeface="+mn-cs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6CD8F-A396-5146-F6CD-5DC8086E05BD}"/>
                  </a:ext>
                </a:extLst>
              </p:cNvPr>
              <p:cNvSpPr txBox="1"/>
              <p:nvPr/>
            </p:nvSpPr>
            <p:spPr>
              <a:xfrm>
                <a:off x="1004796" y="4395685"/>
                <a:ext cx="7080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∀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((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&gt; 0 ∧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&gt; 0) → ∃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∃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gcd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sa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tb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  <a:sym typeface="Symbol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56CD8F-A396-5146-F6CD-5DC8086E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96" y="4395685"/>
                <a:ext cx="7080785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Extended 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21920" y="1030800"/>
                <a:ext cx="11049000" cy="5140800"/>
              </a:xfrm>
            </p:spPr>
            <p:txBody>
              <a:bodyPr/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Can use Euclid’s Algorithm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C00000"/>
                    </a:solidFill>
                    <a:latin typeface="Franklin Gothic Medium" panose="020B0603020102020204" pitchFamily="34" charset="0"/>
                    <a:cs typeface="Arial" pitchFamily="34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Arial" pitchFamily="34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𝑠𝑎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  <a:cs typeface="Arial" pitchFamily="34" charset="0"/>
                      </a:rPr>
                      <m:t>𝑡𝑏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  <a:latin typeface="Franklin Gothic Medium" panose="020B060302010202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121920" y="1030800"/>
                <a:ext cx="11049000" cy="5140800"/>
              </a:xfrm>
              <a:blipFill rotWithShape="0">
                <a:blip r:embed="rId5"/>
                <a:stretch>
                  <a:fillRect l="-71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14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14505</TotalTime>
  <Words>3838</Words>
  <Application>Microsoft Macintosh PowerPoint</Application>
  <PresentationFormat>On-screen Show (4:3)</PresentationFormat>
  <Paragraphs>835</Paragraphs>
  <Slides>37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Franklin Gothic Medium</vt:lpstr>
      <vt:lpstr>Office Theme</vt:lpstr>
      <vt:lpstr>CSE 311: Foundations of Computing</vt:lpstr>
      <vt:lpstr>Last time: Useful GCD Facts</vt:lpstr>
      <vt:lpstr>Euclid’s Algorithm</vt:lpstr>
      <vt:lpstr>Euclid’s Algorithm</vt:lpstr>
      <vt:lpstr>Euclid’s Algorithm</vt:lpstr>
      <vt:lpstr>Euclid’s Algorithm</vt:lpstr>
      <vt:lpstr>Famous Algorithmic Problems</vt:lpstr>
      <vt:lpstr>Bézout’s theorem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Multiplicative inverse mod m</vt:lpstr>
      <vt:lpstr>Multiplicative inverse mod m</vt:lpstr>
      <vt:lpstr>Example</vt:lpstr>
      <vt:lpstr>Example</vt:lpstr>
      <vt:lpstr>Example</vt:lpstr>
      <vt:lpstr>Example</vt:lpstr>
      <vt:lpstr>Example</vt:lpstr>
      <vt:lpstr>Example</vt:lpstr>
      <vt:lpstr>Example of a more general equation</vt:lpstr>
      <vt:lpstr>Example of a more general equation</vt:lpstr>
      <vt:lpstr>Math mod a prime is especially nice</vt:lpstr>
      <vt:lpstr>Multiplicative Inverses and Algebra</vt:lpstr>
      <vt:lpstr>Modular Exponentiation mod 7</vt:lpstr>
      <vt:lpstr>Exponentiation</vt:lpstr>
      <vt:lpstr>Small Multiplications</vt:lpstr>
      <vt:lpstr>Repeated Squaring – small and fast</vt:lpstr>
      <vt:lpstr>Fast Exponentiation Algorithm </vt:lpstr>
      <vt:lpstr>Fast Exponentiation:  ak mod m for all k</vt:lpstr>
      <vt:lpstr>Fast Exponentiation</vt:lpstr>
      <vt:lpstr>Using Fast Modular Exponentiation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478</cp:revision>
  <cp:lastPrinted>2022-10-26T04:51:18Z</cp:lastPrinted>
  <dcterms:created xsi:type="dcterms:W3CDTF">2013-01-07T07:20:47Z</dcterms:created>
  <dcterms:modified xsi:type="dcterms:W3CDTF">2022-10-26T20:13:16Z</dcterms:modified>
</cp:coreProperties>
</file>