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5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6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7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8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9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10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11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12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13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15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16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6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8" r:id="rId2"/>
    <p:sldId id="467" r:id="rId3"/>
    <p:sldId id="448" r:id="rId4"/>
    <p:sldId id="468" r:id="rId5"/>
    <p:sldId id="435" r:id="rId6"/>
    <p:sldId id="405" r:id="rId7"/>
    <p:sldId id="451" r:id="rId8"/>
    <p:sldId id="508" r:id="rId9"/>
    <p:sldId id="539" r:id="rId10"/>
    <p:sldId id="454" r:id="rId11"/>
    <p:sldId id="541" r:id="rId12"/>
    <p:sldId id="543" r:id="rId13"/>
    <p:sldId id="542" r:id="rId14"/>
    <p:sldId id="545" r:id="rId15"/>
    <p:sldId id="547" r:id="rId16"/>
    <p:sldId id="540" r:id="rId17"/>
    <p:sldId id="408" r:id="rId18"/>
    <p:sldId id="433" r:id="rId19"/>
    <p:sldId id="509" r:id="rId20"/>
    <p:sldId id="410" r:id="rId21"/>
    <p:sldId id="505" r:id="rId22"/>
    <p:sldId id="526" r:id="rId23"/>
    <p:sldId id="527" r:id="rId24"/>
    <p:sldId id="522" r:id="rId25"/>
    <p:sldId id="528" r:id="rId26"/>
    <p:sldId id="534" r:id="rId27"/>
    <p:sldId id="535" r:id="rId28"/>
    <p:sldId id="529" r:id="rId29"/>
    <p:sldId id="506" r:id="rId30"/>
    <p:sldId id="548" r:id="rId31"/>
    <p:sldId id="507" r:id="rId32"/>
    <p:sldId id="536" r:id="rId33"/>
    <p:sldId id="521" r:id="rId34"/>
    <p:sldId id="537" r:id="rId35"/>
    <p:sldId id="510" r:id="rId36"/>
    <p:sldId id="525" r:id="rId37"/>
    <p:sldId id="511" r:id="rId38"/>
    <p:sldId id="512" r:id="rId39"/>
    <p:sldId id="513" r:id="rId40"/>
    <p:sldId id="519" r:id="rId41"/>
    <p:sldId id="520" r:id="rId42"/>
    <p:sldId id="514" r:id="rId43"/>
    <p:sldId id="515" r:id="rId44"/>
    <p:sldId id="516" r:id="rId45"/>
    <p:sldId id="517" r:id="rId46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am Blank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01"/>
    <a:srgbClr val="FFD699"/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11"/>
    <p:restoredTop sz="90000" autoAdjust="0"/>
  </p:normalViewPr>
  <p:slideViewPr>
    <p:cSldViewPr snapToGrid="0" snapToObjects="1">
      <p:cViewPr varScale="1">
        <p:scale>
          <a:sx n="103" d="100"/>
          <a:sy n="103" d="100"/>
        </p:scale>
        <p:origin x="176" y="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can answer the question “Is this an element?”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68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87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1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24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85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8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82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94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= D = 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81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domain restriction!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10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76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89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94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32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52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36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3" Type="http://schemas.openxmlformats.org/officeDocument/2006/relationships/tags" Target="../tags/tag54.xml"/><Relationship Id="rId7" Type="http://schemas.openxmlformats.org/officeDocument/2006/relationships/image" Target="../media/image7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3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3.xml"/><Relationship Id="rId10" Type="http://schemas.openxmlformats.org/officeDocument/2006/relationships/tags" Target="../tags/tag55.xml"/><Relationship Id="rId4" Type="http://schemas.openxmlformats.org/officeDocument/2006/relationships/tags" Target="../tags/tag55.xml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58.xml"/><Relationship Id="rId7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10.png"/><Relationship Id="rId5" Type="http://schemas.openxmlformats.org/officeDocument/2006/relationships/tags" Target="../tags/tag57.xml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1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61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66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9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tags" Target="../tags/tag72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9" Type="http://schemas.openxmlformats.org/officeDocument/2006/relationships/image" Target="../media/image10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77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82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87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9.xml"/><Relationship Id="rId4" Type="http://schemas.openxmlformats.org/officeDocument/2006/relationships/tags" Target="../tags/tag8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92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94.xml"/><Relationship Id="rId4" Type="http://schemas.openxmlformats.org/officeDocument/2006/relationships/tags" Target="../tags/tag9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97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99.xml"/><Relationship Id="rId4" Type="http://schemas.openxmlformats.org/officeDocument/2006/relationships/tags" Target="../tags/tag9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tags" Target="../tags/tag102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9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tags" Target="../tags/tag108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10.xml"/><Relationship Id="rId4" Type="http://schemas.openxmlformats.org/officeDocument/2006/relationships/tags" Target="../tags/tag10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5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113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15.xml"/><Relationship Id="rId4" Type="http://schemas.openxmlformats.org/officeDocument/2006/relationships/tags" Target="../tags/tag11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13" Type="http://schemas.openxmlformats.org/officeDocument/2006/relationships/tags" Target="../tags/tag128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tags" Target="../tags/tag127.xml"/><Relationship Id="rId17" Type="http://schemas.openxmlformats.org/officeDocument/2006/relationships/image" Target="../media/image160.png"/><Relationship Id="rId2" Type="http://schemas.openxmlformats.org/officeDocument/2006/relationships/tags" Target="../tags/tag117.xml"/><Relationship Id="rId16" Type="http://schemas.openxmlformats.org/officeDocument/2006/relationships/tags" Target="../tags/tag360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tags" Target="../tags/tag126.xml"/><Relationship Id="rId5" Type="http://schemas.openxmlformats.org/officeDocument/2006/relationships/tags" Target="../tags/tag120.xml"/><Relationship Id="rId15" Type="http://schemas.openxmlformats.org/officeDocument/2006/relationships/slideLayout" Target="../slideLayouts/slideLayout3.xml"/><Relationship Id="rId10" Type="http://schemas.openxmlformats.org/officeDocument/2006/relationships/tags" Target="../tags/tag125.xml"/><Relationship Id="rId4" Type="http://schemas.openxmlformats.org/officeDocument/2006/relationships/tags" Target="../tags/tag119.xml"/><Relationship Id="rId9" Type="http://schemas.openxmlformats.org/officeDocument/2006/relationships/tags" Target="../tags/tag124.xml"/><Relationship Id="rId14" Type="http://schemas.openxmlformats.org/officeDocument/2006/relationships/tags" Target="../tags/tag129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tags" Target="../tags/tag132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34.xml"/><Relationship Id="rId4" Type="http://schemas.openxmlformats.org/officeDocument/2006/relationships/tags" Target="../tags/tag1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image" Target="../media/image25.png"/><Relationship Id="rId5" Type="http://schemas.openxmlformats.org/officeDocument/2006/relationships/tags" Target="../tags/tag136.xml"/><Relationship Id="rId4" Type="http://schemas.openxmlformats.org/officeDocument/2006/relationships/image" Target="../media/image1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image" Target="../media/image25.png"/><Relationship Id="rId5" Type="http://schemas.openxmlformats.org/officeDocument/2006/relationships/tags" Target="../tags/tag138.xml"/><Relationship Id="rId4" Type="http://schemas.openxmlformats.org/officeDocument/2006/relationships/image" Target="../media/image1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image" Target="../media/image25.png"/><Relationship Id="rId5" Type="http://schemas.openxmlformats.org/officeDocument/2006/relationships/tags" Target="../tags/tag140.xml"/><Relationship Id="rId4" Type="http://schemas.openxmlformats.org/officeDocument/2006/relationships/image" Target="../media/image1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image" Target="../media/image120.png"/><Relationship Id="rId5" Type="http://schemas.openxmlformats.org/officeDocument/2006/relationships/image" Target="../media/image26.png"/><Relationship Id="rId4" Type="http://schemas.openxmlformats.org/officeDocument/2006/relationships/tags" Target="../tags/tag14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44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image" Target="../media/image15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46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image" Target="../media/image1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0.png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5" Type="http://schemas.openxmlformats.org/officeDocument/2006/relationships/image" Target="../media/image27.png"/><Relationship Id="rId4" Type="http://schemas.openxmlformats.org/officeDocument/2006/relationships/tags" Target="../tags/tag14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150.xml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0.png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9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notesSlide" Target="../notesSlides/notesSlide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2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">
            <a:extLst>
              <a:ext uri="{FF2B5EF4-FFF2-40B4-BE49-F238E27FC236}">
                <a16:creationId xmlns:a16="http://schemas.microsoft.com/office/drawing/2014/main" id="{39B4839B-3BE0-320F-6CAB-DC6F7C978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91" y="1268181"/>
            <a:ext cx="5247409" cy="515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995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14:  Set Theory</a:t>
            </a:r>
          </a:p>
        </p:txBody>
      </p:sp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67F004B-257E-C0DE-0227-817056F6D107}"/>
              </a:ext>
            </a:extLst>
          </p:cNvPr>
          <p:cNvSpPr txBox="1">
            <a:spLocks/>
          </p:cNvSpPr>
          <p:nvPr/>
        </p:nvSpPr>
        <p:spPr>
          <a:xfrm>
            <a:off x="457200" y="2468687"/>
            <a:ext cx="8229600" cy="231427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We can also define a set from a predicate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P</a:t>
            </a:r>
            <a:r>
              <a:rPr lang="en-US" dirty="0"/>
              <a:t>: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/>
              <a:t> = the set of all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dirty="0"/>
              <a:t> for which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P(x)</a:t>
            </a:r>
            <a:r>
              <a:rPr lang="en-US" dirty="0"/>
              <a:t> is true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set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lang="en-US" dirty="0"/>
              <a:t>defines a predicate “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dirty="0"/>
              <a:t> ∈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/>
              <a:t>”.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Building Sets from Predicates</a:t>
            </a:r>
          </a:p>
        </p:txBody>
      </p:sp>
      <p:sp>
        <p:nvSpPr>
          <p:cNvPr id="7174" name="TextBox 5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6324600"/>
            <a:ext cx="781050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</a:t>
            </a:r>
            <a:r>
              <a:rPr lang="en-US" dirty="0">
                <a:cs typeface="Arial" charset="0"/>
              </a:rPr>
              <a:t>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B2E9A9-0093-852C-9880-887F812FBC0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266145" y="3229785"/>
            <a:ext cx="261171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S  ::=  {x : P(x)}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6E6A0-BF41-CDD3-D68A-EC00F825299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01966" y="5401967"/>
            <a:ext cx="6940067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S  ::=  {x ∈ U : P(x)}  =  {x : (x ∈ U) ∧ P(x)} </a:t>
            </a:r>
          </a:p>
        </p:txBody>
      </p:sp>
    </p:spTree>
    <p:extLst>
      <p:ext uri="{BB962C8B-B14F-4D97-AF65-F5344CB8AC3E}">
        <p14:creationId xmlns:p14="http://schemas.microsoft.com/office/powerpoint/2010/main" val="56758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2458045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/>
              <a:t>When a set is defined this way,</a:t>
            </a:r>
            <a:br>
              <a:rPr lang="en-US" dirty="0"/>
            </a:br>
            <a:r>
              <a:rPr lang="en-US" dirty="0"/>
              <a:t>we can reason about it using its definition: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Inference Rules on Sets</a:t>
            </a:r>
          </a:p>
        </p:txBody>
      </p:sp>
      <p:sp>
        <p:nvSpPr>
          <p:cNvPr id="7174" name="TextBox 5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6324600"/>
            <a:ext cx="781050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</a:t>
            </a:r>
            <a:r>
              <a:rPr lang="en-US" dirty="0">
                <a:cs typeface="Arial" charset="0"/>
              </a:rPr>
              <a:t>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B2E9A9-0093-852C-9880-887F812FBC0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266144" y="1440813"/>
            <a:ext cx="261171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S  ::=  {x : P(x)}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F0CF383-2876-A6F4-29BB-1120D76A2EF7}"/>
                  </a:ext>
                </a:extLst>
              </p:cNvPr>
              <p:cNvSpPr/>
              <p:nvPr/>
            </p:nvSpPr>
            <p:spPr>
              <a:xfrm>
                <a:off x="1078087" y="3898858"/>
                <a:ext cx="760871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1.  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𝒙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𝑺</m:t>
                    </m:r>
                  </m:oMath>
                </a14:m>
                <a:r>
                  <a:rPr lang="en-US" sz="2800" dirty="0">
                    <a:latin typeface="Franklin Gothic Medium" pitchFamily="34" charset="0"/>
                    <a:sym typeface="Symbol"/>
                  </a:rPr>
                  <a:t>      Given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sz="2800" dirty="0">
                    <a:latin typeface="Franklin Gothic Medium" pitchFamily="34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  	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Def of S</a:t>
                </a:r>
              </a:p>
              <a:p>
                <a:pPr lvl="1">
                  <a:defRPr/>
                </a:pPr>
                <a:endParaRPr lang="en-US" sz="1200" dirty="0">
                  <a:latin typeface="Franklin Gothic Medium" pitchFamily="34" charset="0"/>
                  <a:sym typeface="Symbol"/>
                </a:endParaRPr>
              </a:p>
              <a:p>
                <a:pPr lvl="1"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		…</a:t>
                </a:r>
              </a:p>
              <a:p>
                <a:pPr lvl="1">
                  <a:defRPr/>
                </a:pPr>
                <a:endParaRPr lang="en-US" sz="1200" dirty="0">
                  <a:latin typeface="Franklin Gothic Medium" pitchFamily="34" charset="0"/>
                  <a:sym typeface="Symbol"/>
                </a:endParaRPr>
              </a:p>
              <a:p>
                <a:pPr lvl="1"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8.  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𝑷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𝒚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endParaRPr lang="en-US" sz="2800" dirty="0">
                  <a:latin typeface="Franklin Gothic Medium" pitchFamily="34" charset="0"/>
                  <a:sym typeface="Symbol"/>
                </a:endParaRPr>
              </a:p>
              <a:p>
                <a:pPr lvl="1">
                  <a:defRPr/>
                </a:pPr>
                <a:r>
                  <a:rPr lang="en-US" sz="2800" dirty="0">
                    <a:latin typeface="Franklin Gothic Medium" pitchFamily="34" charset="0"/>
                  </a:rPr>
                  <a:t>9. 	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𝒚</m:t>
                    </m:r>
                    <m:r>
                      <a:rPr lang="en-US" sz="2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  <m:r>
                      <a:rPr lang="en-US" sz="2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𝑺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		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Def of S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endParaRPr lang="en-US" sz="2800" dirty="0">
                  <a:latin typeface="Franklin Gothic Medium" pitchFamily="34" charset="0"/>
                  <a:sym typeface="Symbol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F0CF383-2876-A6F4-29BB-1120D76A2E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87" y="3898858"/>
                <a:ext cx="7608713" cy="3046988"/>
              </a:xfrm>
              <a:prstGeom prst="rect">
                <a:avLst/>
              </a:prstGeom>
              <a:blipFill>
                <a:blip r:embed="rId5"/>
                <a:stretch>
                  <a:fillRect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958E084-D2DC-655C-31A4-CEB7B9C6DFAC}"/>
              </a:ext>
            </a:extLst>
          </p:cNvPr>
          <p:cNvSpPr/>
          <p:nvPr/>
        </p:nvSpPr>
        <p:spPr>
          <a:xfrm>
            <a:off x="6132959" y="4832162"/>
            <a:ext cx="2776866" cy="7816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r>
              <a:rPr lang="en-US" sz="2200" dirty="0">
                <a:solidFill>
                  <a:srgbClr val="002060"/>
                </a:solidFill>
              </a:rPr>
              <a:t>This will be our </a:t>
            </a:r>
            <a:r>
              <a:rPr lang="en-US" sz="2200" b="1" dirty="0">
                <a:solidFill>
                  <a:srgbClr val="002060"/>
                </a:solidFill>
              </a:rPr>
              <a:t>only</a:t>
            </a:r>
            <a:r>
              <a:rPr lang="en-US" sz="2200" dirty="0">
                <a:solidFill>
                  <a:srgbClr val="002060"/>
                </a:solidFill>
              </a:rPr>
              <a:t> inference rule for sets!</a:t>
            </a:r>
          </a:p>
        </p:txBody>
      </p:sp>
    </p:spTree>
    <p:extLst>
      <p:ext uri="{BB962C8B-B14F-4D97-AF65-F5344CB8AC3E}">
        <p14:creationId xmlns:p14="http://schemas.microsoft.com/office/powerpoint/2010/main" val="294766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9A22A1A6-35EB-996F-A21A-A248FECCDADD}"/>
              </a:ext>
            </a:extLst>
          </p:cNvPr>
          <p:cNvSpPr txBox="1">
            <a:spLocks/>
          </p:cNvSpPr>
          <p:nvPr/>
        </p:nvSpPr>
        <p:spPr>
          <a:xfrm>
            <a:off x="457200" y="3429000"/>
            <a:ext cx="8229600" cy="69695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This is a predicate: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2368835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Suppose we want to prove </a:t>
            </a:r>
            <a:r>
              <a:rPr lang="en-US" sz="3200" dirty="0">
                <a:ea typeface="ＭＳ Ｐゴシック" pitchFamily="-111" charset="-128"/>
                <a:cs typeface="+mn-cs"/>
              </a:rPr>
              <a:t>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</a:t>
            </a:r>
            <a:r>
              <a:rPr lang="en-US" sz="3200" dirty="0">
                <a:ea typeface="ＭＳ Ｐゴシック" pitchFamily="-111" charset="-128"/>
                <a:cs typeface="+mn-cs"/>
              </a:rPr>
              <a:t> B</a:t>
            </a:r>
            <a:r>
              <a:rPr lang="en-US" dirty="0"/>
              <a:t>.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Proofs About Sets</a:t>
            </a:r>
          </a:p>
        </p:txBody>
      </p:sp>
      <p:sp>
        <p:nvSpPr>
          <p:cNvPr id="7174" name="TextBox 5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6324600"/>
            <a:ext cx="781050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</a:t>
            </a:r>
            <a:r>
              <a:rPr lang="en-US" dirty="0">
                <a:cs typeface="Arial" charset="0"/>
              </a:rPr>
              <a:t>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25E32-BD84-C471-9FCF-9810BDF867E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936372" y="4273307"/>
            <a:ext cx="5359302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</a:t>
            </a:r>
            <a:r>
              <a:rPr lang="en-US" sz="3200" dirty="0">
                <a:ea typeface="ＭＳ Ｐゴシック" pitchFamily="-111" charset="-128"/>
                <a:cs typeface="+mn-cs"/>
              </a:rPr>
              <a:t> B  :</a:t>
            </a:r>
            <a:r>
              <a:rPr lang="en-US" sz="3200" dirty="0">
                <a:ea typeface="ＭＳ Ｐゴシック" pitchFamily="-111" charset="-128"/>
              </a:rPr>
              <a:t>:= 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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(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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C734AF-C206-57B6-6CB9-9316FC2D87B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515983" y="1244160"/>
            <a:ext cx="269976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A  ::=  {x : P(x)}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969C7-3C74-BDDF-3512-FD4EEDDBE2A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928257" y="1244160"/>
            <a:ext cx="269976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</a:rPr>
              <a:t>B  ::=  {x : Q(x)}</a:t>
            </a:r>
            <a:endParaRPr lang="en-US" sz="3200" dirty="0">
              <a:ea typeface="ＭＳ Ｐゴシック" pitchFamily="-111" charset="-128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11DBCB8-115F-CA55-BE93-1C4879D552A6}"/>
              </a:ext>
            </a:extLst>
          </p:cNvPr>
          <p:cNvSpPr txBox="1">
            <a:spLocks/>
          </p:cNvSpPr>
          <p:nvPr/>
        </p:nvSpPr>
        <p:spPr>
          <a:xfrm>
            <a:off x="457200" y="5306008"/>
            <a:ext cx="8229600" cy="5847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We need to show that is definition holds</a:t>
            </a:r>
          </a:p>
        </p:txBody>
      </p:sp>
    </p:spTree>
    <p:extLst>
      <p:ext uri="{BB962C8B-B14F-4D97-AF65-F5344CB8AC3E}">
        <p14:creationId xmlns:p14="http://schemas.microsoft.com/office/powerpoint/2010/main" val="70017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Proofs About Sets</a:t>
            </a:r>
          </a:p>
        </p:txBody>
      </p:sp>
      <p:sp>
        <p:nvSpPr>
          <p:cNvPr id="7174" name="TextBox 5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6324600"/>
            <a:ext cx="781050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</a:t>
            </a:r>
            <a:r>
              <a:rPr lang="en-US" dirty="0">
                <a:cs typeface="Arial" charset="0"/>
              </a:rPr>
              <a:t>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B2E9A9-0093-852C-9880-887F812FBC0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15983" y="1244160"/>
            <a:ext cx="269976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A  ::=  {x : P(x)}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C294F9-469A-C8C7-41C4-05CE6E44CDA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928257" y="1244160"/>
            <a:ext cx="269976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</a:rPr>
              <a:t>B  ::=  {x : Q(x)}</a:t>
            </a:r>
            <a:endParaRPr lang="en-US" sz="3200" dirty="0">
              <a:ea typeface="ＭＳ Ｐゴシック" pitchFamily="-111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53804FA-2D9B-7250-512F-8018565A2D17}"/>
                  </a:ext>
                </a:extLst>
              </p:cNvPr>
              <p:cNvSpPr/>
              <p:nvPr/>
            </p:nvSpPr>
            <p:spPr>
              <a:xfrm>
                <a:off x="1137424" y="2613044"/>
                <a:ext cx="8318810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Let x be arbitrary</a:t>
                </a:r>
              </a:p>
              <a:p>
                <a:pPr marL="0" lvl="1"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		1.1. 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x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A</m:t>
                    </m:r>
                  </m:oMath>
                </a14:m>
                <a:r>
                  <a:rPr lang="en-US" sz="2800" dirty="0">
                    <a:latin typeface="Franklin Gothic Medium" pitchFamily="34" charset="0"/>
                    <a:sym typeface="Symbol"/>
                  </a:rPr>
                  <a:t>      				Assumption</a:t>
                </a:r>
              </a:p>
              <a:p>
                <a:pPr marL="0" lvl="1">
                  <a:defRPr/>
                </a:pPr>
                <a:endParaRPr lang="en-US" sz="2800" dirty="0">
                  <a:latin typeface="Franklin Gothic Medium" pitchFamily="34" charset="0"/>
                  <a:sym typeface="Symbol"/>
                </a:endParaRPr>
              </a:p>
              <a:p>
                <a:pPr marL="0" lvl="1">
                  <a:defRPr/>
                </a:pPr>
                <a:endParaRPr lang="en-US" sz="2800" dirty="0">
                  <a:latin typeface="Franklin Gothic Medium" pitchFamily="34" charset="0"/>
                  <a:sym typeface="Symbol"/>
                </a:endParaRPr>
              </a:p>
              <a:p>
                <a:pPr marL="0" lvl="1">
                  <a:defRPr/>
                </a:pPr>
                <a:endParaRPr lang="en-US" sz="2800" dirty="0">
                  <a:latin typeface="Franklin Gothic Medium" pitchFamily="34" charset="0"/>
                  <a:sym typeface="Symbol"/>
                </a:endParaRPr>
              </a:p>
              <a:p>
                <a:pPr marL="0" lvl="1"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		1.9.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x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B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sz="2800" dirty="0">
                    <a:latin typeface="Franklin Gothic Medium" pitchFamily="34" charset="0"/>
                    <a:sym typeface="Symbol"/>
                  </a:rPr>
                  <a:t>					??</a:t>
                </a:r>
              </a:p>
              <a:p>
                <a:pPr marL="0" lvl="1"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1.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x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A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→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x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B</m:t>
                    </m:r>
                  </m:oMath>
                </a14:m>
                <a:r>
                  <a:rPr lang="en-US" sz="2800" b="0" dirty="0">
                    <a:solidFill>
                      <a:srgbClr val="C00000"/>
                    </a:solidFill>
                    <a:latin typeface="Franklin Gothic Medium" pitchFamily="34" charset="0"/>
                    <a:ea typeface="Cambria Math" panose="02040503050406030204" pitchFamily="18" charset="0"/>
                    <a:sym typeface="Symbol"/>
                  </a:rPr>
                  <a:t> 			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  	Direct Proof</a:t>
                </a:r>
                <a:endParaRPr lang="en-US" sz="2800" b="0" dirty="0">
                  <a:solidFill>
                    <a:srgbClr val="C00000"/>
                  </a:solidFill>
                  <a:latin typeface="Franklin Gothic Medium" pitchFamily="34" charset="0"/>
                  <a:ea typeface="Cambria Math" panose="02040503050406030204" pitchFamily="18" charset="0"/>
                  <a:sym typeface="Symbol"/>
                </a:endParaRPr>
              </a:p>
              <a:p>
                <a:pPr marL="0" lvl="1"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2. 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∀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x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x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A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→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x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B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sz="2800" dirty="0">
                    <a:latin typeface="Franklin Gothic Medium" pitchFamily="34" charset="0"/>
                    <a:sym typeface="Symbol"/>
                  </a:rPr>
                  <a:t>		Intro </a:t>
                </a:r>
                <a:r>
                  <a:rPr lang="en-US" sz="2800" dirty="0">
                    <a:latin typeface="Cambria Math" panose="02040503050406030204" pitchFamily="18" charset="0"/>
                    <a:ea typeface="ＭＳ Ｐゴシック" pitchFamily="-111" charset="-128"/>
                    <a:sym typeface="Symbol"/>
                  </a:rPr>
                  <a:t>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: 1</a:t>
                </a:r>
              </a:p>
              <a:p>
                <a:pPr marL="0" lvl="1">
                  <a:defRPr/>
                </a:pPr>
                <a:r>
                  <a:rPr lang="en-US" sz="2800" dirty="0">
                    <a:latin typeface="Franklin Gothic Medium" pitchFamily="34" charset="0"/>
                  </a:rPr>
                  <a:t>3.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A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⊆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B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							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Def of Subset: 2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53804FA-2D9B-7250-512F-8018565A2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424" y="2613044"/>
                <a:ext cx="8318810" cy="3970318"/>
              </a:xfrm>
              <a:prstGeom prst="rect">
                <a:avLst/>
              </a:prstGeom>
              <a:blipFill>
                <a:blip r:embed="rId6"/>
                <a:stretch>
                  <a:fillRect l="-1524" t="-1592" b="-3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607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Proofs About Sets</a:t>
            </a:r>
          </a:p>
        </p:txBody>
      </p:sp>
      <p:sp>
        <p:nvSpPr>
          <p:cNvPr id="7174" name="TextBox 5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6324600"/>
            <a:ext cx="781050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</a:t>
            </a:r>
            <a:r>
              <a:rPr lang="en-US" dirty="0">
                <a:cs typeface="Arial" charset="0"/>
              </a:rPr>
              <a:t>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B2E9A9-0093-852C-9880-887F812FBC0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15983" y="1244160"/>
            <a:ext cx="269976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A  ::=  {x : P(x)}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C294F9-469A-C8C7-41C4-05CE6E44CDA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928257" y="1244160"/>
            <a:ext cx="269976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</a:rPr>
              <a:t>B  ::=  {x : Q(x)}</a:t>
            </a:r>
            <a:endParaRPr lang="en-US" sz="3200" dirty="0">
              <a:ea typeface="ＭＳ Ｐゴシック" pitchFamily="-111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53804FA-2D9B-7250-512F-8018565A2D17}"/>
                  </a:ext>
                </a:extLst>
              </p:cNvPr>
              <p:cNvSpPr/>
              <p:nvPr/>
            </p:nvSpPr>
            <p:spPr>
              <a:xfrm>
                <a:off x="1137424" y="2613044"/>
                <a:ext cx="8318810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Let x be arbitrary</a:t>
                </a:r>
              </a:p>
              <a:p>
                <a:pPr marL="0" lvl="1"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		1.1. 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x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A</m:t>
                    </m:r>
                  </m:oMath>
                </a14:m>
                <a:r>
                  <a:rPr lang="en-US" sz="2800" dirty="0">
                    <a:latin typeface="Franklin Gothic Medium" pitchFamily="34" charset="0"/>
                    <a:sym typeface="Symbol"/>
                  </a:rPr>
                  <a:t>      				Assumption</a:t>
                </a:r>
              </a:p>
              <a:p>
                <a:pPr lvl="1"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	1.2.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P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x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sz="2800" dirty="0">
                    <a:latin typeface="Franklin Gothic Medium" pitchFamily="34" charset="0"/>
                    <a:sym typeface="Symbol"/>
                  </a:rPr>
                  <a:t>					Def of </a:t>
                </a:r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A</a:t>
                </a:r>
              </a:p>
              <a:p>
                <a:pPr marL="0" lvl="1">
                  <a:defRPr/>
                </a:pPr>
                <a:endParaRPr lang="en-US" sz="2800" dirty="0">
                  <a:latin typeface="Franklin Gothic Medium" pitchFamily="34" charset="0"/>
                  <a:sym typeface="Symbol"/>
                </a:endParaRPr>
              </a:p>
              <a:p>
                <a:pPr lvl="1"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	1.8.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Q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x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sz="2800" dirty="0">
                    <a:latin typeface="Franklin Gothic Medium" pitchFamily="34" charset="0"/>
                    <a:sym typeface="Symbol"/>
                  </a:rPr>
                  <a:t>						  </a:t>
                </a:r>
              </a:p>
              <a:p>
                <a:pPr marL="0" lvl="1"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		1.9.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x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B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sz="2800" dirty="0">
                    <a:latin typeface="Franklin Gothic Medium" pitchFamily="34" charset="0"/>
                    <a:sym typeface="Symbol"/>
                  </a:rPr>
                  <a:t>					Def of </a:t>
                </a:r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B</a:t>
                </a:r>
                <a:endParaRPr lang="en-US" sz="2800" dirty="0">
                  <a:latin typeface="Franklin Gothic Medium" pitchFamily="34" charset="0"/>
                  <a:sym typeface="Symbol"/>
                </a:endParaRPr>
              </a:p>
              <a:p>
                <a:pPr marL="0" lvl="1"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1.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x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A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→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x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B</m:t>
                    </m:r>
                  </m:oMath>
                </a14:m>
                <a:r>
                  <a:rPr lang="en-US" sz="2800" b="0" dirty="0">
                    <a:solidFill>
                      <a:srgbClr val="C00000"/>
                    </a:solidFill>
                    <a:latin typeface="Franklin Gothic Medium" pitchFamily="34" charset="0"/>
                    <a:ea typeface="Cambria Math" panose="02040503050406030204" pitchFamily="18" charset="0"/>
                    <a:sym typeface="Symbol"/>
                  </a:rPr>
                  <a:t> 			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  	Direct Proof</a:t>
                </a:r>
                <a:endParaRPr lang="en-US" sz="2800" b="0" dirty="0">
                  <a:solidFill>
                    <a:srgbClr val="C00000"/>
                  </a:solidFill>
                  <a:latin typeface="Franklin Gothic Medium" pitchFamily="34" charset="0"/>
                  <a:ea typeface="Cambria Math" panose="02040503050406030204" pitchFamily="18" charset="0"/>
                  <a:sym typeface="Symbol"/>
                </a:endParaRPr>
              </a:p>
              <a:p>
                <a:pPr marL="0" lvl="1"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2. 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∀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x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x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A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→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x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B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sz="2800" dirty="0">
                    <a:latin typeface="Franklin Gothic Medium" pitchFamily="34" charset="0"/>
                    <a:sym typeface="Symbol"/>
                  </a:rPr>
                  <a:t>		Intro </a:t>
                </a:r>
                <a:r>
                  <a:rPr lang="en-US" sz="2800" dirty="0">
                    <a:latin typeface="Cambria Math" panose="02040503050406030204" pitchFamily="18" charset="0"/>
                    <a:ea typeface="ＭＳ Ｐゴシック" pitchFamily="-111" charset="-128"/>
                    <a:sym typeface="Symbol"/>
                  </a:rPr>
                  <a:t>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: 1</a:t>
                </a:r>
              </a:p>
              <a:p>
                <a:pPr marL="0" lvl="1">
                  <a:defRPr/>
                </a:pPr>
                <a:r>
                  <a:rPr lang="en-US" sz="2800" dirty="0">
                    <a:latin typeface="Franklin Gothic Medium" pitchFamily="34" charset="0"/>
                  </a:rPr>
                  <a:t>3.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A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⊆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B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							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Def of Subset: 2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53804FA-2D9B-7250-512F-8018565A2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424" y="2613044"/>
                <a:ext cx="8318810" cy="3970318"/>
              </a:xfrm>
              <a:prstGeom prst="rect">
                <a:avLst/>
              </a:prstGeom>
              <a:blipFill>
                <a:blip r:embed="rId6"/>
                <a:stretch>
                  <a:fillRect l="-1524" t="-1592" b="-3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664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C8C8593-4708-F256-6443-13B5BABCB6DC}"/>
              </a:ext>
            </a:extLst>
          </p:cNvPr>
          <p:cNvSpPr txBox="1">
            <a:spLocks/>
          </p:cNvSpPr>
          <p:nvPr/>
        </p:nvSpPr>
        <p:spPr>
          <a:xfrm>
            <a:off x="457200" y="1162579"/>
            <a:ext cx="8229600" cy="533173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None/>
            </a:pP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 that </a:t>
            </a:r>
            <a:r>
              <a:rPr lang="en-US" sz="2800" dirty="0">
                <a:ea typeface="ＭＳ Ｐゴシック" pitchFamily="-111" charset="-128"/>
              </a:rPr>
              <a:t>A </a:t>
            </a:r>
            <a:r>
              <a:rPr lang="en-US" sz="2800" dirty="0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</a:t>
            </a:r>
            <a:r>
              <a:rPr lang="en-US" sz="2800" dirty="0">
                <a:ea typeface="ＭＳ Ｐゴシック" pitchFamily="-111" charset="-128"/>
              </a:rPr>
              <a:t> B</a:t>
            </a:r>
            <a:r>
              <a:rPr lang="en-US" sz="2800" dirty="0">
                <a:latin typeface="Franklin Gothic Medium" panose="020B0603020102020204" pitchFamily="34" charset="0"/>
                <a:ea typeface="ＭＳ Ｐゴシック" pitchFamily="-111" charset="-128"/>
              </a:rPr>
              <a:t>.</a:t>
            </a:r>
            <a:endParaRPr lang="en-US" sz="2800" dirty="0">
              <a:latin typeface="Franklin Gothic Medium" panose="020B0603020102020204" pitchFamily="34" charset="0"/>
              <a:ea typeface="Cambria Math" charset="0"/>
              <a:cs typeface="Cambria Math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1400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b="1" dirty="0">
                <a:latin typeface="Calibri" charset="0"/>
                <a:sym typeface="Symbol" charset="0"/>
              </a:rPr>
              <a:t>Proof: </a:t>
            </a:r>
            <a:r>
              <a:rPr lang="en-US" sz="2800" dirty="0">
                <a:latin typeface="Calibri" charset="0"/>
                <a:sym typeface="Symbol" charset="0"/>
              </a:rPr>
              <a:t>Let x be an arbitrary object.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 charset="0"/>
                <a:sym typeface="Symbol" charset="0"/>
              </a:rPr>
              <a:t>Suppose that x </a:t>
            </a:r>
            <a:r>
              <a:rPr lang="en-US" sz="2800">
                <a:latin typeface="Calibri" charset="0"/>
                <a:sym typeface="Symbol" charset="0"/>
              </a:rPr>
              <a:t>∈ A. </a:t>
            </a:r>
            <a:r>
              <a:rPr lang="en-US" sz="2800" dirty="0">
                <a:latin typeface="Calibri" charset="0"/>
                <a:sym typeface="Symbol" charset="0"/>
              </a:rPr>
              <a:t>By definition, this means P(x).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 charset="0"/>
                <a:sym typeface="Symbol" charset="0"/>
              </a:rPr>
              <a:t>…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 charset="0"/>
                <a:sym typeface="Symbol" charset="0"/>
              </a:rPr>
              <a:t>Thus, we have Q(x). By definition, this means x ∈ B.</a:t>
            </a:r>
          </a:p>
          <a:p>
            <a:pPr marL="0" indent="0">
              <a:buNone/>
            </a:pPr>
            <a:r>
              <a:rPr lang="en-US" sz="2800" dirty="0">
                <a:latin typeface="Calibri" charset="0"/>
                <a:sym typeface="Symbol" charset="0"/>
              </a:rPr>
              <a:t>Since x was arbitrary, we have shown, by definition, that A </a:t>
            </a:r>
            <a:r>
              <a:rPr lang="en-US" sz="2800" dirty="0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 </a:t>
            </a:r>
            <a:r>
              <a:rPr lang="en-US" sz="2800" dirty="0">
                <a:latin typeface="Calibri" charset="0"/>
                <a:sym typeface="Symbol" charset="0"/>
              </a:rPr>
              <a:t>B.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Proofs About Sets</a:t>
            </a:r>
          </a:p>
        </p:txBody>
      </p:sp>
      <p:sp>
        <p:nvSpPr>
          <p:cNvPr id="7174" name="TextBox 5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6324600"/>
            <a:ext cx="781050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</a:t>
            </a:r>
            <a:r>
              <a:rPr lang="en-US" dirty="0">
                <a:cs typeface="Arial" charset="0"/>
              </a:rPr>
              <a:t>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B2E9A9-0093-852C-9880-887F812FBC0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15983" y="1244160"/>
            <a:ext cx="269976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A  ::=  {x : P(x)}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C294F9-469A-C8C7-41C4-05CE6E44CDA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928257" y="1244160"/>
            <a:ext cx="269976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</a:rPr>
              <a:t>B  ::=  {x : Q(x)}</a:t>
            </a:r>
            <a:endParaRPr lang="en-US" sz="3200" dirty="0">
              <a:ea typeface="ＭＳ Ｐゴシック" pitchFamily="-11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377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Operations on Sets</a:t>
            </a:r>
          </a:p>
        </p:txBody>
      </p:sp>
    </p:spTree>
    <p:extLst>
      <p:ext uri="{BB962C8B-B14F-4D97-AF65-F5344CB8AC3E}">
        <p14:creationId xmlns:p14="http://schemas.microsoft.com/office/powerpoint/2010/main" val="1663360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553152" y="1351842"/>
                <a:ext cx="6298134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∪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∷=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{ 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𝑥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 :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∨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𝑥</m:t>
                          </m:r>
                          <m:r>
                            <m:rPr>
                              <m:lit/>
                            </m:rP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}</m:t>
                      </m:r>
                    </m:oMath>
                  </m:oMathPara>
                </a14:m>
                <a:endParaRPr lang="en-US" sz="3200" dirty="0">
                  <a:ea typeface="ＭＳ Ｐゴシック" pitchFamily="-111" charset="-128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553152" y="1351842"/>
                <a:ext cx="6298134" cy="584775"/>
              </a:xfrm>
              <a:prstGeom prst="rect">
                <a:avLst/>
              </a:prstGeom>
              <a:blipFill>
                <a:blip r:embed="rId7"/>
                <a:stretch>
                  <a:fillRect b="-20833"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553152" y="2266242"/>
                <a:ext cx="6131037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∩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∷=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{ 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𝑥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 :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∧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}</m:t>
                      </m:r>
                    </m:oMath>
                  </m:oMathPara>
                </a14:m>
                <a:endParaRPr lang="en-US" sz="3200" dirty="0">
                  <a:ea typeface="ＭＳ Ｐゴシック" pitchFamily="-111" charset="-128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553152" y="2266242"/>
                <a:ext cx="6131037" cy="584775"/>
              </a:xfrm>
              <a:prstGeom prst="rect">
                <a:avLst/>
              </a:prstGeom>
              <a:blipFill>
                <a:blip r:embed="rId9"/>
                <a:stretch>
                  <a:fillRect r="-413" b="-20833"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553152" y="3180642"/>
                <a:ext cx="6057684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 \</m:t>
                      </m:r>
                      <m:r>
                        <m:rPr>
                          <m:lit/>
                        </m:rP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 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∷=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{ 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𝑥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 :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∧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∉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}</m:t>
                      </m:r>
                    </m:oMath>
                  </m:oMathPara>
                </a14:m>
                <a:endParaRPr lang="en-US" sz="3200" dirty="0">
                  <a:ea typeface="ＭＳ Ｐゴシック" pitchFamily="-111" charset="-128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553152" y="3180642"/>
                <a:ext cx="6057684" cy="584775"/>
              </a:xfrm>
              <a:prstGeom prst="rect">
                <a:avLst/>
              </a:prstGeom>
              <a:blipFill>
                <a:blip r:embed="rId11"/>
                <a:stretch>
                  <a:fillRect r="-418" b="-20833"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852956" y="1393908"/>
            <a:ext cx="106481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Franklin Gothic Medium" pitchFamily="34" charset="0"/>
                <a:ea typeface="ＭＳ Ｐゴシック" pitchFamily="-111" charset="-128"/>
              </a:rPr>
              <a:t>Union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85859" y="2308442"/>
            <a:ext cx="200369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Franklin Gothic Medium" pitchFamily="34" charset="0"/>
                <a:ea typeface="ＭＳ Ｐゴシック" pitchFamily="-111" charset="-128"/>
              </a:rPr>
              <a:t>Intersection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19522" y="3195200"/>
            <a:ext cx="238170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Franklin Gothic Medium" pitchFamily="34" charset="0"/>
                <a:ea typeface="ＭＳ Ｐゴシック" pitchFamily="-111" charset="-128"/>
              </a:rPr>
              <a:t>Set Difference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" y="4422280"/>
            <a:ext cx="1571314" cy="11172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r>
              <a:rPr lang="en-US" sz="2200" dirty="0">
                <a:solidFill>
                  <a:srgbClr val="002060"/>
                </a:solidFill>
              </a:rPr>
              <a:t>A = {1, 2, 3}</a:t>
            </a:r>
          </a:p>
          <a:p>
            <a:r>
              <a:rPr lang="en-US" sz="2200" dirty="0">
                <a:solidFill>
                  <a:srgbClr val="002060"/>
                </a:solidFill>
              </a:rPr>
              <a:t>B = {3, 5, 6} C = {3, 4}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32271" y="4422281"/>
            <a:ext cx="5278650" cy="17761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r>
              <a:rPr lang="en-US" sz="2200" u="sng" dirty="0">
                <a:solidFill>
                  <a:srgbClr val="002060"/>
                </a:solidFill>
              </a:rPr>
              <a:t>QUESTIONS</a:t>
            </a:r>
          </a:p>
          <a:p>
            <a:r>
              <a:rPr lang="en-US" sz="2200" dirty="0">
                <a:solidFill>
                  <a:srgbClr val="002060"/>
                </a:solidFill>
              </a:rPr>
              <a:t>Using A, B, C and set operations, make…</a:t>
            </a:r>
          </a:p>
          <a:p>
            <a:r>
              <a:rPr lang="en-US" sz="2200" dirty="0">
                <a:solidFill>
                  <a:srgbClr val="002060"/>
                </a:solidFill>
              </a:rPr>
              <a:t>[6] =</a:t>
            </a:r>
          </a:p>
          <a:p>
            <a:r>
              <a:rPr lang="en-US" sz="2200" dirty="0">
                <a:solidFill>
                  <a:srgbClr val="002060"/>
                </a:solidFill>
              </a:rPr>
              <a:t>{3} =</a:t>
            </a:r>
          </a:p>
          <a:p>
            <a:r>
              <a:rPr lang="en-US" sz="2200" dirty="0">
                <a:solidFill>
                  <a:srgbClr val="002060"/>
                </a:solidFill>
              </a:rPr>
              <a:t>{1,2} =</a:t>
            </a:r>
          </a:p>
        </p:txBody>
      </p:sp>
    </p:spTree>
    <p:extLst>
      <p:ext uri="{BB962C8B-B14F-4D97-AF65-F5344CB8AC3E}">
        <p14:creationId xmlns:p14="http://schemas.microsoft.com/office/powerpoint/2010/main" val="4004175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More 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72539" y="1162108"/>
                <a:ext cx="6427593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⊕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∷=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{ 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𝑥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 :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⊕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}</m:t>
                      </m:r>
                    </m:oMath>
                  </m:oMathPara>
                </a14:m>
                <a:endParaRPr lang="en-US" sz="3200" dirty="0">
                  <a:ea typeface="ＭＳ Ｐゴシック" pitchFamily="-111" charset="-128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472539" y="1162108"/>
                <a:ext cx="6427593" cy="584775"/>
              </a:xfrm>
              <a:prstGeom prst="rect">
                <a:avLst/>
              </a:prstGeom>
              <a:blipFill>
                <a:blip r:embed="rId6"/>
                <a:stretch>
                  <a:fillRect r="-394" b="-20833"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472539" y="2076508"/>
                <a:ext cx="5939412" cy="95577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3200" b="0" dirty="0">
                    <a:ea typeface="ＭＳ Ｐゴシック" pitchFamily="-111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cs typeface="+mn-cs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/>
                            <a:ea typeface="ＭＳ Ｐゴシック" pitchFamily="-111" charset="-128"/>
                            <a:cs typeface="+mn-cs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/>
                            <a:ea typeface="ＭＳ Ｐゴシック" pitchFamily="-111" charset="-128"/>
                            <a:cs typeface="+mn-cs"/>
                          </a:rPr>
                          <m:t> </m:t>
                        </m:r>
                      </m:e>
                    </m:acc>
                    <m:r>
                      <a:rPr lang="en-US" sz="3200" b="0" i="1" smtClean="0">
                        <a:latin typeface="Cambria Math"/>
                        <a:ea typeface="ＭＳ Ｐゴシック" pitchFamily="-111" charset="-128"/>
                        <a:cs typeface="+mn-cs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cs typeface="+mn-cs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cs typeface="+mn-cs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cs typeface="+mn-cs"/>
                          </a:rPr>
                          <m:t>𝐶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ＭＳ Ｐゴシック" pitchFamily="-111" charset="-128"/>
                        <a:cs typeface="+mn-cs"/>
                      </a:rPr>
                      <m:t>∷=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cs typeface="+mn-cs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  <a:ea typeface="ＭＳ Ｐゴシック" pitchFamily="-111" charset="-128"/>
                            <a:cs typeface="+mn-cs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/>
                            <a:ea typeface="ＭＳ Ｐゴシック" pitchFamily="-111" charset="-128"/>
                            <a:cs typeface="+mn-cs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/>
                            <a:ea typeface="ＭＳ Ｐゴシック" pitchFamily="-111" charset="-128"/>
                            <a:cs typeface="+mn-cs"/>
                          </a:rPr>
                          <m:t> :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cs typeface="+mn-cs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3200" b="0" i="1" smtClean="0">
                            <a:latin typeface="Cambria Math"/>
                            <a:ea typeface="ＭＳ Ｐゴシック" pitchFamily="-111" charset="-128"/>
                            <a:cs typeface="+mn-cs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/>
                            <a:ea typeface="ＭＳ Ｐゴシック" pitchFamily="-111" charset="-128"/>
                            <a:cs typeface="+mn-cs"/>
                          </a:rPr>
                          <m:t>∉</m:t>
                        </m:r>
                        <m:r>
                          <a:rPr lang="en-US" sz="3200" b="0" i="1" smtClean="0">
                            <a:latin typeface="Cambria Math"/>
                            <a:ea typeface="ＭＳ Ｐゴシック" pitchFamily="-111" charset="-128"/>
                            <a:cs typeface="+mn-cs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/>
                            <a:ea typeface="ＭＳ Ｐゴシック" pitchFamily="-111" charset="-128"/>
                            <a:cs typeface="+mn-cs"/>
                          </a:rPr>
                          <m:t> </m:t>
                        </m:r>
                      </m:e>
                    </m:d>
                    <m:r>
                      <a:rPr lang="en-US" sz="3200" b="0" i="0" smtClean="0">
                        <a:latin typeface="Cambria Math" panose="02040503050406030204" pitchFamily="18" charset="0"/>
                        <a:ea typeface="ＭＳ Ｐゴシック" pitchFamily="-111" charset="-128"/>
                        <a:cs typeface="+mn-cs"/>
                      </a:rPr>
                      <m:t> </m:t>
                    </m:r>
                  </m:oMath>
                </a14:m>
                <a:endParaRPr lang="en-US" sz="3200" b="0" dirty="0">
                  <a:ea typeface="ＭＳ Ｐゴシック" pitchFamily="-111" charset="-128"/>
                  <a:cs typeface="+mn-cs"/>
                </a:endParaRPr>
              </a:p>
              <a:p>
                <a:pPr>
                  <a:defRPr/>
                </a:pPr>
                <a:r>
                  <a:rPr lang="en-US" sz="2400" dirty="0">
                    <a:latin typeface="Franklin Gothic Medium" pitchFamily="34" charset="0"/>
                    <a:ea typeface="ＭＳ Ｐゴシック" pitchFamily="-111" charset="-128"/>
                  </a:rPr>
                  <a:t>           (with respect to universe U)                  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472539" y="2076508"/>
                <a:ext cx="5939412" cy="955774"/>
              </a:xfrm>
              <a:prstGeom prst="rect">
                <a:avLst/>
              </a:prstGeom>
              <a:blipFill>
                <a:blip r:embed="rId8"/>
                <a:stretch>
                  <a:fillRect l="-2553" t="-7792" r="-2553" b="-14286"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053343" y="1054864"/>
            <a:ext cx="1874657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Franklin Gothic Medium" pitchFamily="34" charset="0"/>
                <a:ea typeface="ＭＳ Ｐゴシック" pitchFamily="-111" charset="-128"/>
              </a:rPr>
              <a:t>Symmetric</a:t>
            </a:r>
          </a:p>
          <a:p>
            <a:pPr>
              <a:defRPr/>
            </a:pPr>
            <a:r>
              <a:rPr lang="en-US" sz="2800" dirty="0">
                <a:latin typeface="Franklin Gothic Medium" pitchFamily="34" charset="0"/>
                <a:ea typeface="ＭＳ Ｐゴシック" pitchFamily="-111" charset="-128"/>
              </a:rPr>
              <a:t> Difference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11455" y="2401066"/>
            <a:ext cx="217534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Franklin Gothic Medium" pitchFamily="34" charset="0"/>
                <a:ea typeface="ＭＳ Ｐゴシック" pitchFamily="-111" charset="-128"/>
              </a:rPr>
              <a:t>Complement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4021" y="3566181"/>
            <a:ext cx="2473466" cy="1454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r>
              <a:rPr lang="en-US" sz="2200" dirty="0">
                <a:solidFill>
                  <a:srgbClr val="002060"/>
                </a:solidFill>
              </a:rPr>
              <a:t>A = {1, 2, 3}</a:t>
            </a:r>
          </a:p>
          <a:p>
            <a:r>
              <a:rPr lang="en-US" sz="2200" dirty="0">
                <a:solidFill>
                  <a:srgbClr val="002060"/>
                </a:solidFill>
              </a:rPr>
              <a:t>B = {1, 2, 4, 6} </a:t>
            </a:r>
          </a:p>
          <a:p>
            <a:r>
              <a:rPr lang="en-US" sz="2200" dirty="0">
                <a:solidFill>
                  <a:srgbClr val="002060"/>
                </a:solidFill>
              </a:rPr>
              <a:t>Universe:</a:t>
            </a:r>
          </a:p>
          <a:p>
            <a:r>
              <a:rPr lang="en-US" sz="2200" dirty="0">
                <a:solidFill>
                  <a:srgbClr val="002060"/>
                </a:solidFill>
              </a:rPr>
              <a:t>U = {1, 2, 3, 4, 5, 6}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450006" y="4050170"/>
                <a:ext cx="2830024" cy="83238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t" anchorCtr="0"/>
              <a:lstStyle/>
              <a:p>
                <a:r>
                  <a:rPr lang="en-US" sz="2200" dirty="0">
                    <a:solidFill>
                      <a:srgbClr val="002060"/>
                    </a:solidFill>
                  </a:rPr>
                  <a:t>A</a:t>
                </a:r>
                <a:r>
                  <a:rPr lang="en-US" sz="2400" dirty="0">
                    <a:ea typeface="ＭＳ Ｐゴシック" pitchFamily="-111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ＭＳ Ｐゴシック" pitchFamily="-111" charset="-128"/>
                      </a:rPr>
                      <m:t>⊕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</a:rPr>
                  <a:t> B = {3, 4, 6}</a:t>
                </a:r>
              </a:p>
              <a:p>
                <a:r>
                  <a:rPr lang="en-US" sz="22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𝖠</m:t>
                        </m:r>
                      </m:e>
                    </m:acc>
                  </m:oMath>
                </a14:m>
                <a:r>
                  <a:rPr lang="en-US" sz="2200" dirty="0">
                    <a:solidFill>
                      <a:srgbClr val="002060"/>
                    </a:solidFill>
                  </a:rPr>
                  <a:t> = {4,5,6}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006" y="4050170"/>
                <a:ext cx="2830024" cy="832382"/>
              </a:xfrm>
              <a:prstGeom prst="rect">
                <a:avLst/>
              </a:prstGeom>
              <a:blipFill rotWithShape="0">
                <a:blip r:embed="rId9"/>
                <a:stretch>
                  <a:fillRect l="-2350" b="-8511"/>
                </a:stretch>
              </a:blipFill>
              <a:ln>
                <a:solidFill>
                  <a:schemeClr val="tx2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08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15E3-4676-C341-8446-F5052698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Complement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AEDC2-3B40-014B-8818-5AC8953B3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15527"/>
            <a:ext cx="7493000" cy="2159000"/>
          </a:xfrm>
          <a:prstGeom prst="rect">
            <a:avLst/>
          </a:prstGeom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2FA554C1-B267-F045-A720-8A6049356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944" y="3174527"/>
            <a:ext cx="2334077" cy="349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C14CBF-5AD3-6E45-93C4-1BCF12FF9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54" y="3187700"/>
            <a:ext cx="3365500" cy="482600"/>
          </a:xfrm>
          <a:prstGeom prst="rect">
            <a:avLst/>
          </a:prstGeom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402E017-0ED8-084C-9C57-913D662BF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66" y="3174526"/>
            <a:ext cx="2285012" cy="349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41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pic>
        <p:nvPicPr>
          <p:cNvPr id="5" name="Picture 2" descr="http://upload.wikimedia.org/wikipedia/commons/thumb/6/6d/Venn_A_intersect_B.svg/350px-Venn_A_intersect_B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347" y="-168900"/>
            <a:ext cx="3049972" cy="217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08965" y="1864114"/>
            <a:ext cx="654236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Sets are collections of objects called </a:t>
            </a:r>
            <a:r>
              <a:rPr lang="en-US" sz="2400" b="1" dirty="0">
                <a:latin typeface="Franklin Gothic Medium"/>
                <a:cs typeface="Franklin Gothic Medium"/>
              </a:rPr>
              <a:t>elements. </a:t>
            </a:r>
          </a:p>
          <a:p>
            <a:endParaRPr lang="en-US" sz="2400" dirty="0">
              <a:latin typeface="Franklin Gothic Medium"/>
              <a:cs typeface="Franklin Gothic Medium"/>
            </a:endParaRPr>
          </a:p>
          <a:p>
            <a:r>
              <a:rPr lang="en-US" sz="2400" dirty="0">
                <a:latin typeface="Franklin Gothic Medium"/>
                <a:cs typeface="Franklin Gothic Medium"/>
              </a:rPr>
              <a:t>Write</a:t>
            </a:r>
            <a:r>
              <a:rPr lang="en-US" sz="2400" b="1" dirty="0"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cs typeface="Franklin Gothic Medium"/>
              </a:rPr>
              <a:t>a </a:t>
            </a:r>
            <a:r>
              <a:rPr lang="en-US" sz="2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∈ </a:t>
            </a: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B</a:t>
            </a:r>
            <a:r>
              <a:rPr lang="en-US" sz="2400" b="1" dirty="0">
                <a:latin typeface="Franklin Gothic Medium"/>
                <a:cs typeface="Franklin Gothic Medium"/>
              </a:rPr>
              <a:t>  </a:t>
            </a:r>
            <a:r>
              <a:rPr lang="en-US" sz="2400" dirty="0">
                <a:latin typeface="Franklin Gothic Medium"/>
                <a:cs typeface="Franklin Gothic Medium"/>
              </a:rPr>
              <a:t>to say that</a:t>
            </a:r>
            <a:r>
              <a:rPr lang="en-US" sz="2400" b="1" dirty="0"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cs typeface="Franklin Gothic Medium"/>
              </a:rPr>
              <a:t>a</a:t>
            </a:r>
            <a:r>
              <a:rPr lang="en-US" sz="2400" b="1" dirty="0">
                <a:latin typeface="Franklin Gothic Medium"/>
                <a:cs typeface="Franklin Gothic Medium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is an element of set</a:t>
            </a:r>
            <a:r>
              <a:rPr lang="en-US" sz="2400" b="1" dirty="0"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cs typeface="Franklin Gothic Medium"/>
              </a:rPr>
              <a:t>B,</a:t>
            </a:r>
          </a:p>
          <a:p>
            <a:r>
              <a:rPr lang="en-US" sz="28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and </a:t>
            </a:r>
            <a:r>
              <a:rPr lang="en-US" sz="2800" dirty="0">
                <a:solidFill>
                  <a:prstClr val="black"/>
                </a:solidFill>
                <a:cs typeface="Franklin Gothic Medium"/>
              </a:rPr>
              <a:t>a </a:t>
            </a:r>
            <a:r>
              <a:rPr lang="en-US" sz="2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∉ </a:t>
            </a: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to say that it is not.</a:t>
            </a:r>
            <a:endParaRPr lang="en-US" sz="2400" dirty="0">
              <a:cs typeface="Franklin Gothic Medium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67817" y="4190989"/>
            <a:ext cx="3340389" cy="22045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r>
              <a:rPr lang="en-US" sz="2200" dirty="0">
                <a:solidFill>
                  <a:srgbClr val="002060"/>
                </a:solidFill>
              </a:rPr>
              <a:t>Some simple examples</a:t>
            </a:r>
          </a:p>
          <a:p>
            <a:r>
              <a:rPr lang="en-US" sz="2200" dirty="0">
                <a:solidFill>
                  <a:srgbClr val="002060"/>
                </a:solidFill>
              </a:rPr>
              <a:t>A = {1}</a:t>
            </a:r>
          </a:p>
          <a:p>
            <a:r>
              <a:rPr lang="en-US" sz="2200" dirty="0">
                <a:solidFill>
                  <a:srgbClr val="002060"/>
                </a:solidFill>
              </a:rPr>
              <a:t>B = {1, 3, 2}</a:t>
            </a:r>
          </a:p>
          <a:p>
            <a:r>
              <a:rPr lang="en-US" sz="2200" dirty="0">
                <a:solidFill>
                  <a:srgbClr val="002060"/>
                </a:solidFill>
              </a:rPr>
              <a:t>C = {</a:t>
            </a:r>
            <a:r>
              <a:rPr lang="en-US" sz="2200" dirty="0">
                <a:solidFill>
                  <a:srgbClr val="002060"/>
                </a:solidFill>
                <a:latin typeface="ＭＳ ゴシック"/>
                <a:ea typeface="ＭＳ ゴシック"/>
                <a:cs typeface="ＭＳ ゴシック"/>
              </a:rPr>
              <a:t>☐</a:t>
            </a:r>
            <a:r>
              <a:rPr lang="en-US" sz="2200" dirty="0">
                <a:solidFill>
                  <a:srgbClr val="002060"/>
                </a:solidFill>
              </a:rPr>
              <a:t>, 1}</a:t>
            </a:r>
          </a:p>
          <a:p>
            <a:r>
              <a:rPr lang="en-US" sz="2200" dirty="0">
                <a:solidFill>
                  <a:srgbClr val="002060"/>
                </a:solidFill>
              </a:rPr>
              <a:t>D = {{17}, 17}</a:t>
            </a:r>
          </a:p>
          <a:p>
            <a:r>
              <a:rPr lang="en-US" sz="2200" dirty="0">
                <a:solidFill>
                  <a:srgbClr val="002060"/>
                </a:solidFill>
              </a:rPr>
              <a:t>E = {1, 2, 7, cat, dog, </a:t>
            </a:r>
            <a:r>
              <a:rPr lang="en-US" sz="2200" dirty="0">
                <a:solidFill>
                  <a:prstClr val="black"/>
                </a:solidFill>
                <a:sym typeface="Symbol"/>
              </a:rPr>
              <a:t></a:t>
            </a:r>
            <a:r>
              <a:rPr lang="en-US" sz="2200" dirty="0">
                <a:solidFill>
                  <a:srgbClr val="002060"/>
                </a:solidFill>
              </a:rPr>
              <a:t>, α}</a:t>
            </a:r>
          </a:p>
        </p:txBody>
      </p:sp>
    </p:spTree>
    <p:extLst>
      <p:ext uri="{BB962C8B-B14F-4D97-AF65-F5344CB8AC3E}">
        <p14:creationId xmlns:p14="http://schemas.microsoft.com/office/powerpoint/2010/main" val="139348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 Morgan’s Laws</a:t>
            </a:r>
          </a:p>
        </p:txBody>
      </p:sp>
      <p:sp>
        <p:nvSpPr>
          <p:cNvPr id="12302" name="TextBox 16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5562600"/>
            <a:ext cx="4079875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Prove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=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</a:t>
            </a:r>
            <a:r>
              <a:rPr lang="en-US" dirty="0">
                <a:cs typeface="Arial" charset="0"/>
              </a:rPr>
              <a:t> B</a:t>
            </a:r>
          </a:p>
          <a:p>
            <a:pPr eaLnBrk="1" hangingPunct="1"/>
            <a:r>
              <a:rPr lang="en-US" dirty="0">
                <a:cs typeface="Arial" charset="0"/>
              </a:rPr>
              <a:t>Begin with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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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B</a:t>
            </a:r>
          </a:p>
        </p:txBody>
      </p:sp>
      <p:cxnSp>
        <p:nvCxnSpPr>
          <p:cNvPr id="19" name="Straight Connector 18" hidden="1"/>
          <p:cNvCxnSpPr/>
          <p:nvPr>
            <p:custDataLst>
              <p:tags r:id="rId3"/>
            </p:custDataLst>
          </p:nvPr>
        </p:nvCxnSpPr>
        <p:spPr>
          <a:xfrm>
            <a:off x="1143000" y="5638800"/>
            <a:ext cx="609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hidden="1"/>
          <p:cNvCxnSpPr/>
          <p:nvPr>
            <p:custDataLst>
              <p:tags r:id="rId4"/>
            </p:custDataLst>
          </p:nvPr>
        </p:nvCxnSpPr>
        <p:spPr>
          <a:xfrm>
            <a:off x="19812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hidden="1"/>
          <p:cNvCxnSpPr/>
          <p:nvPr>
            <p:custDataLst>
              <p:tags r:id="rId5"/>
            </p:custDataLst>
          </p:nvPr>
        </p:nvCxnSpPr>
        <p:spPr>
          <a:xfrm>
            <a:off x="24384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18-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680" y="2001454"/>
            <a:ext cx="2834640" cy="30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88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 Morgan’s Laws</a:t>
            </a:r>
          </a:p>
        </p:txBody>
      </p:sp>
      <p:sp>
        <p:nvSpPr>
          <p:cNvPr id="12301" name="TextBox 1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0062" y="5657850"/>
            <a:ext cx="22939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Proof technique:</a:t>
            </a:r>
          </a:p>
          <a:p>
            <a:pPr eaLnBrk="1" hangingPunct="1"/>
            <a:r>
              <a:rPr lang="en-US" dirty="0">
                <a:cs typeface="Arial" charset="0"/>
              </a:rPr>
              <a:t>To show C = D show</a:t>
            </a:r>
          </a:p>
          <a:p>
            <a:pPr eaLnBrk="1" hangingPunct="1"/>
            <a:r>
              <a:rPr lang="en-US" i="1" dirty="0">
                <a:cs typeface="Arial" charset="0"/>
              </a:rPr>
              <a:t>x</a:t>
            </a:r>
            <a:r>
              <a:rPr lang="en-US" dirty="0">
                <a:cs typeface="Arial" charset="0"/>
              </a:rPr>
              <a:t>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C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</a:t>
            </a:r>
            <a:r>
              <a:rPr lang="en-US" dirty="0">
                <a:cs typeface="Arial" charset="0"/>
              </a:rPr>
              <a:t> </a:t>
            </a:r>
            <a:r>
              <a:rPr lang="en-US" i="1" dirty="0">
                <a:cs typeface="Arial" charset="0"/>
              </a:rPr>
              <a:t>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D and</a:t>
            </a:r>
          </a:p>
          <a:p>
            <a:pPr eaLnBrk="1" hangingPunct="1"/>
            <a:r>
              <a:rPr lang="en-US" i="1" dirty="0">
                <a:cs typeface="Arial" charset="0"/>
              </a:rPr>
              <a:t>x</a:t>
            </a:r>
            <a:r>
              <a:rPr lang="en-US" dirty="0">
                <a:cs typeface="Arial" charset="0"/>
              </a:rPr>
              <a:t>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D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</a:t>
            </a:r>
            <a:r>
              <a:rPr lang="en-US" dirty="0">
                <a:cs typeface="Arial" charset="0"/>
              </a:rPr>
              <a:t> </a:t>
            </a:r>
            <a:r>
              <a:rPr lang="en-US" i="1" dirty="0">
                <a:cs typeface="Arial" charset="0"/>
              </a:rPr>
              <a:t>x</a:t>
            </a:r>
            <a:r>
              <a:rPr lang="en-US" dirty="0">
                <a:cs typeface="Arial" charset="0"/>
              </a:rPr>
              <a:t>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C</a:t>
            </a:r>
          </a:p>
        </p:txBody>
      </p:sp>
      <p:sp>
        <p:nvSpPr>
          <p:cNvPr id="12302" name="TextBox 16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5562600"/>
            <a:ext cx="4079875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Prove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=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</a:t>
            </a:r>
            <a:r>
              <a:rPr lang="en-US" dirty="0">
                <a:cs typeface="Arial" charset="0"/>
              </a:rPr>
              <a:t> B</a:t>
            </a:r>
          </a:p>
          <a:p>
            <a:pPr eaLnBrk="1" hangingPunct="1"/>
            <a:r>
              <a:rPr lang="en-US" dirty="0">
                <a:cs typeface="Arial" charset="0"/>
              </a:rPr>
              <a:t>Begin with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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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B</a:t>
            </a:r>
          </a:p>
        </p:txBody>
      </p:sp>
      <p:cxnSp>
        <p:nvCxnSpPr>
          <p:cNvPr id="19" name="Straight Connector 18" hidden="1"/>
          <p:cNvCxnSpPr/>
          <p:nvPr>
            <p:custDataLst>
              <p:tags r:id="rId4"/>
            </p:custDataLst>
          </p:nvPr>
        </p:nvCxnSpPr>
        <p:spPr>
          <a:xfrm>
            <a:off x="1143000" y="5638800"/>
            <a:ext cx="609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hidden="1"/>
          <p:cNvCxnSpPr/>
          <p:nvPr>
            <p:custDataLst>
              <p:tags r:id="rId5"/>
            </p:custDataLst>
          </p:nvPr>
        </p:nvCxnSpPr>
        <p:spPr>
          <a:xfrm>
            <a:off x="19812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hidden="1"/>
          <p:cNvCxnSpPr/>
          <p:nvPr>
            <p:custDataLst>
              <p:tags r:id="rId6"/>
            </p:custDataLst>
          </p:nvPr>
        </p:nvCxnSpPr>
        <p:spPr>
          <a:xfrm>
            <a:off x="24384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57200" y="1162579"/>
                <a:ext cx="8229600" cy="533173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>
                    <a:latin typeface="Franklin Gothic Medium" pitchFamily="34" charset="0"/>
                    <a:sym typeface="Symbol" charset="0"/>
                  </a:rPr>
                  <a:t>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  <a:ea typeface="ＭＳ Ｐゴシック" pitchFamily="-111" charset="-128"/>
                          </a:rPr>
                          <m:t>𝐴</m:t>
                        </m:r>
                        <m:r>
                          <a:rPr lang="en-US" sz="2800" i="1">
                            <a:latin typeface="Cambria Math"/>
                            <a:ea typeface="ＭＳ Ｐゴシック" pitchFamily="-111" charset="-128"/>
                          </a:rPr>
                          <m:t>∪</m:t>
                        </m:r>
                        <m:r>
                          <a:rPr lang="en-US" sz="2800" i="1">
                            <a:latin typeface="Cambria Math"/>
                            <a:ea typeface="ＭＳ Ｐゴシック" pitchFamily="-111" charset="-128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ＭＳ Ｐゴシック" pitchFamily="-111" charset="-128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sz="2800" baseline="30000" dirty="0">
                  <a:latin typeface="Franklin Gothic Medium" pitchFamily="34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itchFamily="34" charset="0"/>
                    <a:sym typeface="Symbol" charset="0"/>
                  </a:rPr>
                  <a:t>Formally, prove </a:t>
                </a:r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∀x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) </a:t>
                </a:r>
              </a:p>
              <a:p>
                <a:pPr marL="0" indent="0">
                  <a:buFont typeface="Arial" charset="0"/>
                  <a:buNone/>
                </a:pPr>
                <a:endParaRPr lang="en-US" sz="14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b="1" dirty="0">
                    <a:latin typeface="Calibri" charset="0"/>
                    <a:sym typeface="Symbol" charset="0"/>
                  </a:rPr>
                  <a:t>Proof: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Let x be an arbitrary object.</a:t>
                </a:r>
              </a:p>
              <a:p>
                <a:pPr marL="0" indent="0">
                  <a:buFont typeface="Arial" charset="0"/>
                  <a:buNone/>
                </a:pPr>
                <a:endParaRPr lang="en-US" sz="28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28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28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28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2800" dirty="0">
                  <a:latin typeface="Calibri" charset="0"/>
                  <a:sym typeface="Symbol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Since x was arbitrary, we have shown,</a:t>
                </a:r>
                <a:br>
                  <a:rPr lang="en-US" sz="2800" dirty="0">
                    <a:latin typeface="Calibri" charset="0"/>
                    <a:sym typeface="Symbol" charset="0"/>
                  </a:rPr>
                </a:br>
                <a:r>
                  <a:rPr lang="en-US" sz="2800" dirty="0">
                    <a:latin typeface="Calibri" charset="0"/>
                    <a:sym typeface="Symbol" charset="0"/>
                  </a:rPr>
                  <a:t>by definition,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ＭＳ Ｐゴシック" pitchFamily="-111" charset="-128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  <a:ea typeface="ＭＳ Ｐゴシック" pitchFamily="-111" charset="-128"/>
                          </a:rPr>
                          <m:t>𝐴</m:t>
                        </m:r>
                        <m:r>
                          <a:rPr lang="en-US" sz="2800" i="1">
                            <a:latin typeface="Cambria Math"/>
                            <a:ea typeface="ＭＳ Ｐゴシック" pitchFamily="-111" charset="-128"/>
                          </a:rPr>
                          <m:t>∪</m:t>
                        </m:r>
                        <m:r>
                          <a:rPr lang="en-US" sz="2800" i="1">
                            <a:latin typeface="Cambria Math"/>
                            <a:ea typeface="ＭＳ Ｐゴシック" pitchFamily="-111" charset="-128"/>
                          </a:rPr>
                          <m:t>𝐵</m:t>
                        </m:r>
                        <m:r>
                          <a:rPr lang="en-US" sz="2800" i="1">
                            <a:latin typeface="Cambria Math" charset="0"/>
                            <a:ea typeface="ＭＳ Ｐゴシック" pitchFamily="-111" charset="-128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ＭＳ Ｐゴシック" pitchFamily="-111" charset="-128"/>
                          </a:rPr>
                          <m:t>𝐶</m:t>
                        </m:r>
                      </m:sup>
                    </m:sSup>
                    <m:r>
                      <a:rPr lang="en-US" sz="2800" i="1">
                        <a:latin typeface="Cambria Math" charset="0"/>
                        <a:ea typeface="ＭＳ Ｐゴシック" pitchFamily="-111" charset="-128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ＭＳ Ｐゴシック" pitchFamily="-111" charset="-128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ＭＳ Ｐゴシック" pitchFamily="-111" charset="-128"/>
                          </a:rPr>
                          <m:t>𝐶</m:t>
                        </m:r>
                      </m:sup>
                    </m:sSup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62579"/>
                <a:ext cx="8229600" cy="5331739"/>
              </a:xfrm>
              <a:prstGeom prst="rect">
                <a:avLst/>
              </a:prstGeom>
              <a:blipFill>
                <a:blip r:embed="rId9"/>
                <a:stretch>
                  <a:fillRect l="-1698" t="-1188" b="-2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04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 Morgan’s Laws</a:t>
            </a:r>
          </a:p>
        </p:txBody>
      </p:sp>
      <p:sp>
        <p:nvSpPr>
          <p:cNvPr id="12302" name="TextBox 16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5562600"/>
            <a:ext cx="4079875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Prove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=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</a:t>
            </a:r>
            <a:r>
              <a:rPr lang="en-US" dirty="0">
                <a:cs typeface="Arial" charset="0"/>
              </a:rPr>
              <a:t> B</a:t>
            </a:r>
          </a:p>
          <a:p>
            <a:pPr eaLnBrk="1" hangingPunct="1"/>
            <a:r>
              <a:rPr lang="en-US" dirty="0">
                <a:cs typeface="Arial" charset="0"/>
              </a:rPr>
              <a:t>Begin with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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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B</a:t>
            </a:r>
          </a:p>
        </p:txBody>
      </p:sp>
      <p:cxnSp>
        <p:nvCxnSpPr>
          <p:cNvPr id="19" name="Straight Connector 18" hidden="1"/>
          <p:cNvCxnSpPr/>
          <p:nvPr>
            <p:custDataLst>
              <p:tags r:id="rId3"/>
            </p:custDataLst>
          </p:nvPr>
        </p:nvCxnSpPr>
        <p:spPr>
          <a:xfrm>
            <a:off x="1143000" y="5638800"/>
            <a:ext cx="609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hidden="1"/>
          <p:cNvCxnSpPr/>
          <p:nvPr>
            <p:custDataLst>
              <p:tags r:id="rId4"/>
            </p:custDataLst>
          </p:nvPr>
        </p:nvCxnSpPr>
        <p:spPr>
          <a:xfrm>
            <a:off x="19812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hidden="1"/>
          <p:cNvCxnSpPr/>
          <p:nvPr>
            <p:custDataLst>
              <p:tags r:id="rId5"/>
            </p:custDataLst>
          </p:nvPr>
        </p:nvCxnSpPr>
        <p:spPr>
          <a:xfrm>
            <a:off x="24384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57200" y="1162580"/>
                <a:ext cx="8229600" cy="60664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itchFamily="34" charset="0"/>
                    <a:sym typeface="Symbol" charset="0"/>
                  </a:rPr>
                  <a:t>Formally, prove </a:t>
                </a:r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∀x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62580"/>
                <a:ext cx="8229600" cy="606642"/>
              </a:xfrm>
              <a:prstGeom prst="rect">
                <a:avLst/>
              </a:prstGeom>
              <a:blipFill>
                <a:blip r:embed="rId8"/>
                <a:stretch>
                  <a:fillRect l="-1698" t="-1020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7CF1789-1B18-9748-8CAA-3725B73EF3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769222"/>
                <a:ext cx="8686800" cy="455208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sz="2000" dirty="0">
                    <a:sym typeface="Symbol"/>
                  </a:rPr>
                  <a:t>1. Let x be arbitrary</a:t>
                </a: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sz="2000" dirty="0">
                    <a:solidFill>
                      <a:srgbClr val="7030A0"/>
                    </a:solidFill>
                    <a:sym typeface="Symbol"/>
                  </a:rPr>
                  <a:t>    </a:t>
                </a:r>
                <a:r>
                  <a:rPr lang="en-US" sz="2000" dirty="0">
                    <a:sym typeface="Symbol"/>
                  </a:rPr>
                  <a:t>2.1.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  <a:sym typeface="Symbol"/>
                  </a:rPr>
                  <a:t>										</a:t>
                </a:r>
                <a:r>
                  <a:rPr lang="en-US" sz="2000" dirty="0">
                    <a:sym typeface="Symbol"/>
                  </a:rPr>
                  <a:t>Assumption</a:t>
                </a: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sz="2000" dirty="0">
                    <a:sym typeface="Symbol"/>
                  </a:rPr>
                  <a:t>    … </a:t>
                </a:r>
                <a:r>
                  <a:rPr lang="en-US" sz="2000" dirty="0">
                    <a:solidFill>
                      <a:srgbClr val="C00000"/>
                    </a:solidFill>
                  </a:rPr>
                  <a:t>	 					     		</a:t>
                </a:r>
                <a:endParaRPr lang="en-US" sz="2000" dirty="0">
                  <a:solidFill>
                    <a:prstClr val="black"/>
                  </a:solidFill>
                  <a:latin typeface="Franklin Gothic Medium" pitchFamily="34" charset="0"/>
                  <a:ea typeface="MS PGothic" charset="0"/>
                  <a:sym typeface="Symbol" charset="0"/>
                </a:endParaRP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    2.3.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  <a:sym typeface="Symbol"/>
                  </a:rPr>
                  <a:t>			</a:t>
                </a:r>
                <a:endParaRPr lang="en-US" sz="2000" dirty="0">
                  <a:solidFill>
                    <a:srgbClr val="000000"/>
                  </a:solidFill>
                  <a:sym typeface="Symbol" pitchFamily="18" charset="2"/>
                </a:endParaRPr>
              </a:p>
              <a:p>
                <a:pPr marL="457200" lvl="1" indent="0">
                  <a:buNone/>
                  <a:defRPr/>
                </a:pPr>
                <a:r>
                  <a:rPr lang="en-US" sz="2000" dirty="0">
                    <a:sym typeface="Symbol" pitchFamily="18" charset="2"/>
                  </a:rPr>
                  <a:t>2.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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000" dirty="0"/>
                  <a:t>						Direct Proof</a:t>
                </a: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sz="2000" dirty="0">
                    <a:solidFill>
                      <a:srgbClr val="7030A0"/>
                    </a:solidFill>
                    <a:sym typeface="Symbol"/>
                  </a:rPr>
                  <a:t>    </a:t>
                </a:r>
                <a:r>
                  <a:rPr lang="en-US" sz="2000" dirty="0">
                    <a:sym typeface="Symbol"/>
                  </a:rPr>
                  <a:t>3.1.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  <a:sym typeface="Symbol"/>
                  </a:rPr>
                  <a:t>										</a:t>
                </a:r>
                <a:r>
                  <a:rPr lang="en-US" sz="2000" dirty="0">
                    <a:sym typeface="Symbol"/>
                  </a:rPr>
                  <a:t>Assumption</a:t>
                </a: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sz="2000" dirty="0">
                    <a:sym typeface="Symbol"/>
                  </a:rPr>
                  <a:t>    … </a:t>
                </a:r>
                <a:r>
                  <a:rPr lang="en-US" sz="2000" dirty="0">
                    <a:solidFill>
                      <a:srgbClr val="C00000"/>
                    </a:solidFill>
                  </a:rPr>
                  <a:t>	 					     		</a:t>
                </a:r>
                <a:endParaRPr lang="en-US" sz="2000" dirty="0">
                  <a:solidFill>
                    <a:prstClr val="black"/>
                  </a:solidFill>
                  <a:latin typeface="Franklin Gothic Medium" pitchFamily="34" charset="0"/>
                  <a:ea typeface="MS PGothic" charset="0"/>
                  <a:sym typeface="Symbol" charset="0"/>
                </a:endParaRP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    3.3.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sym typeface="Symbol"/>
                  </a:rPr>
                  <a:t>		</a:t>
                </a:r>
                <a:endParaRPr lang="en-US" sz="2000" dirty="0">
                  <a:solidFill>
                    <a:srgbClr val="000000"/>
                  </a:solidFill>
                  <a:sym typeface="Symbol" pitchFamily="18" charset="2"/>
                </a:endParaRPr>
              </a:p>
              <a:p>
                <a:pPr marL="457200" lvl="1" indent="0">
                  <a:buNone/>
                  <a:defRPr/>
                </a:pPr>
                <a:r>
                  <a:rPr lang="en-US" sz="2000" dirty="0">
                    <a:sym typeface="Symbol" pitchFamily="18" charset="2"/>
                  </a:rPr>
                  <a:t>3.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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000" dirty="0"/>
                  <a:t>						Direct Proof</a:t>
                </a:r>
              </a:p>
              <a:p>
                <a:pPr marL="457200" lvl="1" indent="0">
                  <a:buNone/>
                  <a:defRPr/>
                </a:pPr>
                <a:r>
                  <a:rPr lang="en-US" sz="2000" dirty="0">
                    <a:sym typeface="Symbol"/>
                  </a:rPr>
                  <a:t>4.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𝐴</m:t>
                                </m:r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∪</m:t>
                                </m:r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𝐵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𝐶</m:t>
                            </m:r>
                          </m:sup>
                        </m:sSup>
                        <m:r>
                          <a:rPr lang="en-US" sz="1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</m:t>
                        </m:r>
                        <m:r>
                          <a:rPr lang="en-US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 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𝐶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PGothic" charset="0"/>
                        <a:sym typeface="Symbol" charset="0"/>
                      </a:rPr>
                      <m:t> (</m:t>
                    </m:r>
                    <m:r>
                      <a:rPr lang="en-US" sz="16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16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16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16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 </m:t>
                    </m:r>
                    <m:r>
                      <a:rPr lang="en-US" sz="16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16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1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PGothic" charset="0"/>
                        <a:sym typeface="Symbol" charset="0"/>
                      </a:rPr>
                      <m:t>)</m:t>
                    </m:r>
                  </m:oMath>
                </a14:m>
                <a:r>
                  <a:rPr lang="en-US" sz="1600" dirty="0">
                    <a:sym typeface="Symbol"/>
                  </a:rPr>
                  <a:t>	</a:t>
                </a:r>
                <a:r>
                  <a:rPr lang="en-US" sz="2000" dirty="0">
                    <a:sym typeface="Symbol"/>
                  </a:rPr>
                  <a:t>Intro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ea typeface="MS PGothic" charset="0"/>
                        <a:sym typeface="Symbol" charset="0"/>
                      </a:rPr>
                      <m:t></m:t>
                    </m:r>
                  </m:oMath>
                </a14:m>
                <a:r>
                  <a:rPr lang="en-US" sz="2000" dirty="0">
                    <a:sym typeface="Symbol"/>
                  </a:rPr>
                  <a:t>: 2, 3</a:t>
                </a:r>
              </a:p>
              <a:p>
                <a:pPr marL="457200" lvl="1" indent="0">
                  <a:buNone/>
                  <a:defRPr/>
                </a:pPr>
                <a:r>
                  <a:rPr lang="en-US" sz="2000" dirty="0">
                    <a:sym typeface="Symbol"/>
                  </a:rPr>
                  <a:t>5.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000" dirty="0">
                    <a:sym typeface="Symbol"/>
                  </a:rPr>
                  <a:t>						Biconditional: 4</a:t>
                </a:r>
              </a:p>
              <a:p>
                <a:pPr marL="457200" lvl="1" indent="0">
                  <a:buNone/>
                  <a:defRPr/>
                </a:pPr>
                <a:r>
                  <a:rPr lang="en-US" sz="2000" dirty="0">
                    <a:sym typeface="Symbol"/>
                  </a:rPr>
                  <a:t>6. 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∀x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) 					</a:t>
                </a:r>
                <a:r>
                  <a:rPr lang="en-US" sz="2000" dirty="0">
                    <a:sym typeface="Symbol"/>
                  </a:rPr>
                  <a:t>Intro </a:t>
                </a:r>
                <a:r>
                  <a:rPr lang="en-US" sz="2000" dirty="0"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∀</a:t>
                </a:r>
                <a:r>
                  <a:rPr lang="en-US" sz="2000" dirty="0">
                    <a:sym typeface="Symbol"/>
                  </a:rPr>
                  <a:t>: 1-5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7CF1789-1B18-9748-8CAA-3725B73EF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69222"/>
                <a:ext cx="8686800" cy="4552080"/>
              </a:xfrm>
              <a:prstGeom prst="rect">
                <a:avLst/>
              </a:prstGeom>
              <a:blipFill>
                <a:blip r:embed="rId9"/>
                <a:stretch>
                  <a:fillRect t="-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735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 Morgan’s Laws</a:t>
            </a:r>
          </a:p>
        </p:txBody>
      </p:sp>
      <p:sp>
        <p:nvSpPr>
          <p:cNvPr id="12302" name="TextBox 16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5562600"/>
            <a:ext cx="4079875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Prove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=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</a:t>
            </a:r>
            <a:r>
              <a:rPr lang="en-US" dirty="0">
                <a:cs typeface="Arial" charset="0"/>
              </a:rPr>
              <a:t> B</a:t>
            </a:r>
          </a:p>
          <a:p>
            <a:pPr eaLnBrk="1" hangingPunct="1"/>
            <a:r>
              <a:rPr lang="en-US" dirty="0">
                <a:cs typeface="Arial" charset="0"/>
              </a:rPr>
              <a:t>Begin with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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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B</a:t>
            </a:r>
          </a:p>
        </p:txBody>
      </p:sp>
      <p:cxnSp>
        <p:nvCxnSpPr>
          <p:cNvPr id="19" name="Straight Connector 18" hidden="1"/>
          <p:cNvCxnSpPr/>
          <p:nvPr>
            <p:custDataLst>
              <p:tags r:id="rId3"/>
            </p:custDataLst>
          </p:nvPr>
        </p:nvCxnSpPr>
        <p:spPr>
          <a:xfrm>
            <a:off x="1143000" y="5638800"/>
            <a:ext cx="609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hidden="1"/>
          <p:cNvCxnSpPr/>
          <p:nvPr>
            <p:custDataLst>
              <p:tags r:id="rId4"/>
            </p:custDataLst>
          </p:nvPr>
        </p:nvCxnSpPr>
        <p:spPr>
          <a:xfrm>
            <a:off x="19812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hidden="1"/>
          <p:cNvCxnSpPr/>
          <p:nvPr>
            <p:custDataLst>
              <p:tags r:id="rId5"/>
            </p:custDataLst>
          </p:nvPr>
        </p:nvCxnSpPr>
        <p:spPr>
          <a:xfrm>
            <a:off x="24384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57200" y="1162579"/>
                <a:ext cx="8229600" cy="48307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>
                    <a:latin typeface="Franklin Gothic Medium" pitchFamily="34" charset="0"/>
                    <a:sym typeface="Symbol" charset="0"/>
                  </a:rPr>
                  <a:t>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  <a:ea typeface="ＭＳ Ｐゴシック" pitchFamily="-111" charset="-128"/>
                          </a:rPr>
                          <m:t>𝐴</m:t>
                        </m:r>
                        <m:r>
                          <a:rPr lang="en-US" sz="2800" i="1">
                            <a:latin typeface="Cambria Math"/>
                            <a:ea typeface="ＭＳ Ｐゴシック" pitchFamily="-111" charset="-128"/>
                          </a:rPr>
                          <m:t>∪</m:t>
                        </m:r>
                        <m:r>
                          <a:rPr lang="en-US" sz="2800" i="1">
                            <a:latin typeface="Cambria Math"/>
                            <a:ea typeface="ＭＳ Ｐゴシック" pitchFamily="-111" charset="-128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pitchFamily="-111" charset="-128"/>
                      </a:rPr>
                      <m:t> </m:t>
                    </m:r>
                    <m:r>
                      <a:rPr lang="en-US" sz="2800" b="0" i="1" smtClean="0">
                        <a:latin typeface="Cambria Math" charset="0"/>
                        <a:ea typeface="ＭＳ Ｐゴシック" pitchFamily="-111" charset="-128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sz="2800" baseline="30000" dirty="0">
                  <a:latin typeface="Franklin Gothic Medium" pitchFamily="34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itchFamily="34" charset="0"/>
                    <a:sym typeface="Symbol" charset="0"/>
                  </a:rPr>
                  <a:t>Formally, prove </a:t>
                </a:r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∀x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) </a:t>
                </a:r>
              </a:p>
              <a:p>
                <a:pPr marL="0" indent="0">
                  <a:buFont typeface="Arial" charset="0"/>
                  <a:buNone/>
                </a:pPr>
                <a:endParaRPr lang="en-US" sz="14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b="1" dirty="0">
                    <a:latin typeface="Calibri" charset="0"/>
                    <a:sym typeface="Symbol" charset="0"/>
                  </a:rPr>
                  <a:t>Proof: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Let x be an arbitrary object.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 </a:t>
                </a:r>
              </a:p>
              <a:p>
                <a:pPr marL="0" indent="0">
                  <a:buFont typeface="Arial" charset="0"/>
                  <a:buNone/>
                </a:pPr>
                <a:endParaRPr lang="en-US" sz="28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…</a:t>
                </a:r>
              </a:p>
              <a:p>
                <a:pPr marL="0" indent="0">
                  <a:buFont typeface="Arial" charset="0"/>
                  <a:buNone/>
                </a:pPr>
                <a:endParaRPr lang="en-US" sz="28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28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Thus, we have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62579"/>
                <a:ext cx="8229600" cy="4830763"/>
              </a:xfrm>
              <a:prstGeom prst="rect">
                <a:avLst/>
              </a:prstGeom>
              <a:blipFill>
                <a:blip r:embed="rId8"/>
                <a:stretch>
                  <a:fillRect l="-1698" t="-1312" b="-4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757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 Morgan’s Laws</a:t>
            </a:r>
          </a:p>
        </p:txBody>
      </p:sp>
      <p:sp>
        <p:nvSpPr>
          <p:cNvPr id="12302" name="TextBox 16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5562600"/>
            <a:ext cx="4079875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Prove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=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</a:t>
            </a:r>
            <a:r>
              <a:rPr lang="en-US" dirty="0">
                <a:cs typeface="Arial" charset="0"/>
              </a:rPr>
              <a:t> B</a:t>
            </a:r>
          </a:p>
          <a:p>
            <a:pPr eaLnBrk="1" hangingPunct="1"/>
            <a:r>
              <a:rPr lang="en-US" dirty="0">
                <a:cs typeface="Arial" charset="0"/>
              </a:rPr>
              <a:t>Begin with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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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B</a:t>
            </a:r>
          </a:p>
        </p:txBody>
      </p:sp>
      <p:cxnSp>
        <p:nvCxnSpPr>
          <p:cNvPr id="19" name="Straight Connector 18" hidden="1"/>
          <p:cNvCxnSpPr/>
          <p:nvPr>
            <p:custDataLst>
              <p:tags r:id="rId3"/>
            </p:custDataLst>
          </p:nvPr>
        </p:nvCxnSpPr>
        <p:spPr>
          <a:xfrm>
            <a:off x="1143000" y="5638800"/>
            <a:ext cx="609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hidden="1"/>
          <p:cNvCxnSpPr/>
          <p:nvPr>
            <p:custDataLst>
              <p:tags r:id="rId4"/>
            </p:custDataLst>
          </p:nvPr>
        </p:nvCxnSpPr>
        <p:spPr>
          <a:xfrm>
            <a:off x="19812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hidden="1"/>
          <p:cNvCxnSpPr/>
          <p:nvPr>
            <p:custDataLst>
              <p:tags r:id="rId5"/>
            </p:custDataLst>
          </p:nvPr>
        </p:nvCxnSpPr>
        <p:spPr>
          <a:xfrm>
            <a:off x="24384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57200" y="1162579"/>
                <a:ext cx="8229600" cy="48307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>
                    <a:latin typeface="Franklin Gothic Medium" pitchFamily="34" charset="0"/>
                    <a:sym typeface="Symbol" charset="0"/>
                  </a:rPr>
                  <a:t>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  <a:ea typeface="ＭＳ Ｐゴシック" pitchFamily="-111" charset="-128"/>
                          </a:rPr>
                          <m:t>𝐴</m:t>
                        </m:r>
                        <m:r>
                          <a:rPr lang="en-US" sz="2800" i="1">
                            <a:latin typeface="Cambria Math"/>
                            <a:ea typeface="ＭＳ Ｐゴシック" pitchFamily="-111" charset="-128"/>
                          </a:rPr>
                          <m:t>∪</m:t>
                        </m:r>
                        <m:r>
                          <a:rPr lang="en-US" sz="2800" i="1">
                            <a:latin typeface="Cambria Math"/>
                            <a:ea typeface="ＭＳ Ｐゴシック" pitchFamily="-111" charset="-128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pitchFamily="-111" charset="-128"/>
                      </a:rPr>
                      <m:t> </m:t>
                    </m:r>
                    <m:r>
                      <a:rPr lang="en-US" sz="2800" b="0" i="1" smtClean="0">
                        <a:latin typeface="Cambria Math" charset="0"/>
                        <a:ea typeface="ＭＳ Ｐゴシック" pitchFamily="-111" charset="-128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sz="2800" baseline="30000" dirty="0">
                  <a:latin typeface="Franklin Gothic Medium" pitchFamily="34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itchFamily="34" charset="0"/>
                    <a:sym typeface="Symbol" charset="0"/>
                  </a:rPr>
                  <a:t>Formally, prove </a:t>
                </a:r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∀x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) </a:t>
                </a:r>
              </a:p>
              <a:p>
                <a:pPr marL="0" indent="0">
                  <a:buFont typeface="Arial" charset="0"/>
                  <a:buNone/>
                </a:pPr>
                <a:endParaRPr lang="en-US" sz="14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b="1" dirty="0">
                    <a:latin typeface="Calibri" charset="0"/>
                    <a:sym typeface="Symbol" charset="0"/>
                  </a:rPr>
                  <a:t>Proof: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Let x be an arbitrary object.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 Then, by the definition of complement, we have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¬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</a:t>
                </a:r>
                <a:br>
                  <a:rPr lang="en-US" sz="2800" dirty="0">
                    <a:latin typeface="Calibri" charset="0"/>
                    <a:sym typeface="Symbol" charset="0"/>
                  </a:rPr>
                </a:br>
                <a:endParaRPr lang="en-US" sz="28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…</a:t>
                </a:r>
              </a:p>
              <a:p>
                <a:pPr marL="0" indent="0">
                  <a:buFont typeface="Arial" charset="0"/>
                  <a:buNone/>
                </a:pPr>
                <a:endParaRPr lang="en-US" sz="2800" dirty="0">
                  <a:latin typeface="Calibri" charset="0"/>
                  <a:sym typeface="Symbol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Thus, we have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62579"/>
                <a:ext cx="8229600" cy="4830763"/>
              </a:xfrm>
              <a:prstGeom prst="rect">
                <a:avLst/>
              </a:prstGeom>
              <a:blipFill>
                <a:blip r:embed="rId8"/>
                <a:stretch>
                  <a:fillRect l="-1698" t="-1312" b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298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 Morgan’s Laws</a:t>
            </a:r>
          </a:p>
        </p:txBody>
      </p:sp>
      <p:sp>
        <p:nvSpPr>
          <p:cNvPr id="12302" name="TextBox 16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5562600"/>
            <a:ext cx="4079875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Prove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=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</a:t>
            </a:r>
            <a:r>
              <a:rPr lang="en-US" dirty="0">
                <a:cs typeface="Arial" charset="0"/>
              </a:rPr>
              <a:t> B</a:t>
            </a:r>
          </a:p>
          <a:p>
            <a:pPr eaLnBrk="1" hangingPunct="1"/>
            <a:r>
              <a:rPr lang="en-US" dirty="0">
                <a:cs typeface="Arial" charset="0"/>
              </a:rPr>
              <a:t>Begin with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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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B</a:t>
            </a:r>
          </a:p>
        </p:txBody>
      </p:sp>
      <p:cxnSp>
        <p:nvCxnSpPr>
          <p:cNvPr id="19" name="Straight Connector 18" hidden="1"/>
          <p:cNvCxnSpPr/>
          <p:nvPr>
            <p:custDataLst>
              <p:tags r:id="rId3"/>
            </p:custDataLst>
          </p:nvPr>
        </p:nvCxnSpPr>
        <p:spPr>
          <a:xfrm>
            <a:off x="1143000" y="5638800"/>
            <a:ext cx="609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hidden="1"/>
          <p:cNvCxnSpPr/>
          <p:nvPr>
            <p:custDataLst>
              <p:tags r:id="rId4"/>
            </p:custDataLst>
          </p:nvPr>
        </p:nvCxnSpPr>
        <p:spPr>
          <a:xfrm>
            <a:off x="19812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hidden="1"/>
          <p:cNvCxnSpPr/>
          <p:nvPr>
            <p:custDataLst>
              <p:tags r:id="rId5"/>
            </p:custDataLst>
          </p:nvPr>
        </p:nvCxnSpPr>
        <p:spPr>
          <a:xfrm>
            <a:off x="24384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57200" y="1162579"/>
                <a:ext cx="8229600" cy="48307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>
                    <a:latin typeface="Franklin Gothic Medium" pitchFamily="34" charset="0"/>
                    <a:sym typeface="Symbol" charset="0"/>
                  </a:rPr>
                  <a:t>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  <a:ea typeface="ＭＳ Ｐゴシック" pitchFamily="-111" charset="-128"/>
                          </a:rPr>
                          <m:t>𝐴</m:t>
                        </m:r>
                        <m:r>
                          <a:rPr lang="en-US" sz="2800" i="1">
                            <a:latin typeface="Cambria Math"/>
                            <a:ea typeface="ＭＳ Ｐゴシック" pitchFamily="-111" charset="-128"/>
                          </a:rPr>
                          <m:t>∪</m:t>
                        </m:r>
                        <m:r>
                          <a:rPr lang="en-US" sz="2800" i="1">
                            <a:latin typeface="Cambria Math"/>
                            <a:ea typeface="ＭＳ Ｐゴシック" pitchFamily="-111" charset="-128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pitchFamily="-111" charset="-128"/>
                      </a:rPr>
                      <m:t> </m:t>
                    </m:r>
                    <m:r>
                      <a:rPr lang="en-US" sz="2800" b="0" i="1" smtClean="0">
                        <a:latin typeface="Cambria Math" charset="0"/>
                        <a:ea typeface="ＭＳ Ｐゴシック" pitchFamily="-111" charset="-128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sz="2800" baseline="30000" dirty="0">
                  <a:latin typeface="Franklin Gothic Medium" pitchFamily="34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itchFamily="34" charset="0"/>
                    <a:sym typeface="Symbol" charset="0"/>
                  </a:rPr>
                  <a:t>Formally, prove </a:t>
                </a:r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∀x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) </a:t>
                </a:r>
              </a:p>
              <a:p>
                <a:pPr marL="0" indent="0">
                  <a:buFont typeface="Arial" charset="0"/>
                  <a:buNone/>
                </a:pPr>
                <a:endParaRPr lang="en-US" sz="14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b="1" dirty="0">
                    <a:latin typeface="Calibri" charset="0"/>
                    <a:sym typeface="Symbol" charset="0"/>
                  </a:rPr>
                  <a:t>Proof: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Let x be an arbitrary object.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 Then, by the definition of complement, we have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¬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 The latter says, by the definition of union, that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¬(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…</a:t>
                </a:r>
              </a:p>
              <a:p>
                <a:pPr marL="0" indent="0">
                  <a:buFont typeface="Arial" charset="0"/>
                  <a:buNone/>
                </a:pPr>
                <a:endParaRPr lang="en-US" sz="2800" dirty="0">
                  <a:latin typeface="Calibri" charset="0"/>
                  <a:sym typeface="Symbol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Thus, we have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62579"/>
                <a:ext cx="8229600" cy="4830763"/>
              </a:xfrm>
              <a:prstGeom prst="rect">
                <a:avLst/>
              </a:prstGeom>
              <a:blipFill>
                <a:blip r:embed="rId8"/>
                <a:stretch>
                  <a:fillRect l="-1698" t="-1312" b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610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 Morgan’s Laws</a:t>
            </a:r>
          </a:p>
        </p:txBody>
      </p:sp>
      <p:sp>
        <p:nvSpPr>
          <p:cNvPr id="12302" name="TextBox 16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5562600"/>
            <a:ext cx="4079875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Prove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=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</a:t>
            </a:r>
            <a:r>
              <a:rPr lang="en-US" dirty="0">
                <a:cs typeface="Arial" charset="0"/>
              </a:rPr>
              <a:t> B</a:t>
            </a:r>
          </a:p>
          <a:p>
            <a:pPr eaLnBrk="1" hangingPunct="1"/>
            <a:r>
              <a:rPr lang="en-US" dirty="0">
                <a:cs typeface="Arial" charset="0"/>
              </a:rPr>
              <a:t>Begin with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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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B</a:t>
            </a:r>
          </a:p>
        </p:txBody>
      </p:sp>
      <p:cxnSp>
        <p:nvCxnSpPr>
          <p:cNvPr id="19" name="Straight Connector 18" hidden="1"/>
          <p:cNvCxnSpPr/>
          <p:nvPr>
            <p:custDataLst>
              <p:tags r:id="rId3"/>
            </p:custDataLst>
          </p:nvPr>
        </p:nvCxnSpPr>
        <p:spPr>
          <a:xfrm>
            <a:off x="1143000" y="5638800"/>
            <a:ext cx="609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hidden="1"/>
          <p:cNvCxnSpPr/>
          <p:nvPr>
            <p:custDataLst>
              <p:tags r:id="rId4"/>
            </p:custDataLst>
          </p:nvPr>
        </p:nvCxnSpPr>
        <p:spPr>
          <a:xfrm>
            <a:off x="19812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hidden="1"/>
          <p:cNvCxnSpPr/>
          <p:nvPr>
            <p:custDataLst>
              <p:tags r:id="rId5"/>
            </p:custDataLst>
          </p:nvPr>
        </p:nvCxnSpPr>
        <p:spPr>
          <a:xfrm>
            <a:off x="24384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57200" y="1162579"/>
                <a:ext cx="8229600" cy="48307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>
                    <a:latin typeface="Franklin Gothic Medium" pitchFamily="34" charset="0"/>
                    <a:sym typeface="Symbol" charset="0"/>
                  </a:rPr>
                  <a:t>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ＭＳ Ｐゴシック" pitchFamily="-111" charset="-128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  <a:ea typeface="ＭＳ Ｐゴシック" pitchFamily="-111" charset="-128"/>
                              </a:rPr>
                              <m:t>𝐴</m:t>
                            </m:r>
                            <m:r>
                              <a:rPr lang="en-US" sz="2800" i="1">
                                <a:latin typeface="Cambria Math"/>
                                <a:ea typeface="ＭＳ Ｐゴシック" pitchFamily="-111" charset="-128"/>
                              </a:rPr>
                              <m:t>∪</m:t>
                            </m:r>
                            <m:r>
                              <a:rPr lang="en-US" sz="2800" i="1">
                                <a:latin typeface="Cambria Math"/>
                                <a:ea typeface="ＭＳ Ｐゴシック" pitchFamily="-111" charset="-128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ＭＳ Ｐゴシック" pitchFamily="-111" charset="-128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sz="2800" baseline="30000" dirty="0">
                  <a:latin typeface="Franklin Gothic Medium" pitchFamily="34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itchFamily="34" charset="0"/>
                    <a:sym typeface="Symbol" charset="0"/>
                  </a:rPr>
                  <a:t>Formally, prove </a:t>
                </a:r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∀x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) </a:t>
                </a:r>
              </a:p>
              <a:p>
                <a:pPr marL="0" indent="0">
                  <a:buFont typeface="Arial" charset="0"/>
                  <a:buNone/>
                </a:pPr>
                <a:endParaRPr lang="en-US" sz="14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b="1" dirty="0">
                    <a:latin typeface="Calibri" charset="0"/>
                    <a:sym typeface="Symbol" charset="0"/>
                  </a:rPr>
                  <a:t>Proof: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Let x be an arbitrary object.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 Then, by the definition of complement, we have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¬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 The latter says, by the definition of union, that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¬(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…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, so we we have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by the definition of intersection.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62579"/>
                <a:ext cx="8229600" cy="4830763"/>
              </a:xfrm>
              <a:prstGeom prst="rect">
                <a:avLst/>
              </a:prstGeom>
              <a:blipFill>
                <a:blip r:embed="rId8"/>
                <a:stretch>
                  <a:fillRect l="-1698" t="-1312" r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951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 Morgan’s Laws</a:t>
            </a:r>
          </a:p>
        </p:txBody>
      </p:sp>
      <p:sp>
        <p:nvSpPr>
          <p:cNvPr id="12302" name="TextBox 16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5562600"/>
            <a:ext cx="4079875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Prove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=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</a:t>
            </a:r>
            <a:r>
              <a:rPr lang="en-US" dirty="0">
                <a:cs typeface="Arial" charset="0"/>
              </a:rPr>
              <a:t> B</a:t>
            </a:r>
          </a:p>
          <a:p>
            <a:pPr eaLnBrk="1" hangingPunct="1"/>
            <a:r>
              <a:rPr lang="en-US" dirty="0">
                <a:cs typeface="Arial" charset="0"/>
              </a:rPr>
              <a:t>Begin with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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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B</a:t>
            </a:r>
          </a:p>
        </p:txBody>
      </p:sp>
      <p:cxnSp>
        <p:nvCxnSpPr>
          <p:cNvPr id="19" name="Straight Connector 18" hidden="1"/>
          <p:cNvCxnSpPr/>
          <p:nvPr>
            <p:custDataLst>
              <p:tags r:id="rId3"/>
            </p:custDataLst>
          </p:nvPr>
        </p:nvCxnSpPr>
        <p:spPr>
          <a:xfrm>
            <a:off x="1143000" y="5638800"/>
            <a:ext cx="609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hidden="1"/>
          <p:cNvCxnSpPr/>
          <p:nvPr>
            <p:custDataLst>
              <p:tags r:id="rId4"/>
            </p:custDataLst>
          </p:nvPr>
        </p:nvCxnSpPr>
        <p:spPr>
          <a:xfrm>
            <a:off x="19812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hidden="1"/>
          <p:cNvCxnSpPr/>
          <p:nvPr>
            <p:custDataLst>
              <p:tags r:id="rId5"/>
            </p:custDataLst>
          </p:nvPr>
        </p:nvCxnSpPr>
        <p:spPr>
          <a:xfrm>
            <a:off x="24384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57200" y="1162579"/>
                <a:ext cx="8229600" cy="48307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>
                    <a:latin typeface="Franklin Gothic Medium" pitchFamily="34" charset="0"/>
                    <a:sym typeface="Symbol" charset="0"/>
                  </a:rPr>
                  <a:t>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  <a:ea typeface="ＭＳ Ｐゴシック" pitchFamily="-111" charset="-128"/>
                          </a:rPr>
                          <m:t>𝐴</m:t>
                        </m:r>
                        <m:r>
                          <a:rPr lang="en-US" sz="2800" i="1">
                            <a:latin typeface="Cambria Math"/>
                            <a:ea typeface="ＭＳ Ｐゴシック" pitchFamily="-111" charset="-128"/>
                          </a:rPr>
                          <m:t>∪</m:t>
                        </m:r>
                        <m:r>
                          <a:rPr lang="en-US" sz="2800" i="1">
                            <a:latin typeface="Cambria Math"/>
                            <a:ea typeface="ＭＳ Ｐゴシック" pitchFamily="-111" charset="-128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pitchFamily="-111" charset="-128"/>
                      </a:rPr>
                      <m:t> </m:t>
                    </m:r>
                    <m:r>
                      <a:rPr lang="en-US" sz="2800" b="0" i="1" smtClean="0">
                        <a:latin typeface="Cambria Math" charset="0"/>
                        <a:ea typeface="ＭＳ Ｐゴシック" pitchFamily="-111" charset="-128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sz="2800" baseline="30000" dirty="0">
                  <a:latin typeface="Franklin Gothic Medium" pitchFamily="34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itchFamily="34" charset="0"/>
                    <a:sym typeface="Symbol" charset="0"/>
                  </a:rPr>
                  <a:t>Formally, prove </a:t>
                </a:r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∀x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) </a:t>
                </a:r>
              </a:p>
              <a:p>
                <a:pPr marL="0" indent="0">
                  <a:buFont typeface="Arial" charset="0"/>
                  <a:buNone/>
                </a:pPr>
                <a:endParaRPr lang="en-US" sz="14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b="1" dirty="0">
                    <a:latin typeface="Calibri" charset="0"/>
                    <a:sym typeface="Symbol" charset="0"/>
                  </a:rPr>
                  <a:t>Proof: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Let x be an arbitrary object.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 Then, by the definition of complement, we have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¬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 The latter says, by the definition of union, that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¬(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 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…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¬(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¬(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, so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by the definition of compliment, and we can see that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by the definition of intersection.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62579"/>
                <a:ext cx="8229600" cy="4830763"/>
              </a:xfrm>
              <a:prstGeom prst="rect">
                <a:avLst/>
              </a:prstGeom>
              <a:blipFill>
                <a:blip r:embed="rId8"/>
                <a:stretch>
                  <a:fillRect l="-1698" t="-1312" b="-8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494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 Morgan’s Laws</a:t>
            </a:r>
          </a:p>
        </p:txBody>
      </p:sp>
      <p:sp>
        <p:nvSpPr>
          <p:cNvPr id="12301" name="TextBox 1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0062" y="5657850"/>
            <a:ext cx="22939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Proof technique:</a:t>
            </a:r>
          </a:p>
          <a:p>
            <a:pPr eaLnBrk="1" hangingPunct="1"/>
            <a:r>
              <a:rPr lang="en-US" dirty="0">
                <a:cs typeface="Arial" charset="0"/>
              </a:rPr>
              <a:t>To show C = D show</a:t>
            </a:r>
          </a:p>
          <a:p>
            <a:pPr eaLnBrk="1" hangingPunct="1"/>
            <a:r>
              <a:rPr lang="en-US" i="1" dirty="0">
                <a:cs typeface="Arial" charset="0"/>
              </a:rPr>
              <a:t>x</a:t>
            </a:r>
            <a:r>
              <a:rPr lang="en-US" dirty="0">
                <a:cs typeface="Arial" charset="0"/>
              </a:rPr>
              <a:t>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C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</a:t>
            </a:r>
            <a:r>
              <a:rPr lang="en-US" dirty="0">
                <a:cs typeface="Arial" charset="0"/>
              </a:rPr>
              <a:t> </a:t>
            </a:r>
            <a:r>
              <a:rPr lang="en-US" i="1" dirty="0">
                <a:cs typeface="Arial" charset="0"/>
              </a:rPr>
              <a:t>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D and</a:t>
            </a:r>
          </a:p>
          <a:p>
            <a:pPr eaLnBrk="1" hangingPunct="1"/>
            <a:r>
              <a:rPr lang="en-US" i="1" dirty="0">
                <a:cs typeface="Arial" charset="0"/>
              </a:rPr>
              <a:t>x</a:t>
            </a:r>
            <a:r>
              <a:rPr lang="en-US" dirty="0">
                <a:cs typeface="Arial" charset="0"/>
              </a:rPr>
              <a:t>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D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</a:t>
            </a:r>
            <a:r>
              <a:rPr lang="en-US" dirty="0">
                <a:cs typeface="Arial" charset="0"/>
              </a:rPr>
              <a:t> </a:t>
            </a:r>
            <a:r>
              <a:rPr lang="en-US" i="1" dirty="0">
                <a:cs typeface="Arial" charset="0"/>
              </a:rPr>
              <a:t>x</a:t>
            </a:r>
            <a:r>
              <a:rPr lang="en-US" dirty="0">
                <a:cs typeface="Arial" charset="0"/>
              </a:rPr>
              <a:t>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C</a:t>
            </a:r>
          </a:p>
        </p:txBody>
      </p:sp>
      <p:sp>
        <p:nvSpPr>
          <p:cNvPr id="12302" name="TextBox 16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5562600"/>
            <a:ext cx="4079875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Prove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=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</a:t>
            </a:r>
            <a:r>
              <a:rPr lang="en-US" dirty="0">
                <a:cs typeface="Arial" charset="0"/>
              </a:rPr>
              <a:t> B</a:t>
            </a:r>
          </a:p>
          <a:p>
            <a:pPr eaLnBrk="1" hangingPunct="1"/>
            <a:r>
              <a:rPr lang="en-US" dirty="0">
                <a:cs typeface="Arial" charset="0"/>
              </a:rPr>
              <a:t>Begin with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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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B</a:t>
            </a:r>
          </a:p>
        </p:txBody>
      </p:sp>
      <p:cxnSp>
        <p:nvCxnSpPr>
          <p:cNvPr id="19" name="Straight Connector 18" hidden="1"/>
          <p:cNvCxnSpPr/>
          <p:nvPr>
            <p:custDataLst>
              <p:tags r:id="rId4"/>
            </p:custDataLst>
          </p:nvPr>
        </p:nvCxnSpPr>
        <p:spPr>
          <a:xfrm>
            <a:off x="1143000" y="5638800"/>
            <a:ext cx="609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hidden="1"/>
          <p:cNvCxnSpPr/>
          <p:nvPr>
            <p:custDataLst>
              <p:tags r:id="rId5"/>
            </p:custDataLst>
          </p:nvPr>
        </p:nvCxnSpPr>
        <p:spPr>
          <a:xfrm>
            <a:off x="19812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hidden="1"/>
          <p:cNvCxnSpPr/>
          <p:nvPr>
            <p:custDataLst>
              <p:tags r:id="rId6"/>
            </p:custDataLst>
          </p:nvPr>
        </p:nvCxnSpPr>
        <p:spPr>
          <a:xfrm>
            <a:off x="24384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57200" y="1162579"/>
                <a:ext cx="8229600" cy="48307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>
                    <a:latin typeface="Franklin Gothic Medium" pitchFamily="34" charset="0"/>
                    <a:sym typeface="Symbol" charset="0"/>
                  </a:rPr>
                  <a:t>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  <a:ea typeface="ＭＳ Ｐゴシック" pitchFamily="-111" charset="-128"/>
                          </a:rPr>
                          <m:t>𝐴</m:t>
                        </m:r>
                        <m:r>
                          <a:rPr lang="en-US" sz="2800" i="1">
                            <a:latin typeface="Cambria Math"/>
                            <a:ea typeface="ＭＳ Ｐゴシック" pitchFamily="-111" charset="-128"/>
                          </a:rPr>
                          <m:t>∪</m:t>
                        </m:r>
                        <m:r>
                          <a:rPr lang="en-US" sz="2800" i="1">
                            <a:latin typeface="Cambria Math"/>
                            <a:ea typeface="ＭＳ Ｐゴシック" pitchFamily="-111" charset="-128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pitchFamily="-111" charset="-128"/>
                      </a:rPr>
                      <m:t> </m:t>
                    </m:r>
                    <m:r>
                      <a:rPr lang="en-US" sz="2800" b="0" i="1" smtClean="0">
                        <a:latin typeface="Cambria Math" charset="0"/>
                        <a:ea typeface="ＭＳ Ｐゴシック" pitchFamily="-111" charset="-128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sz="2800" baseline="30000" dirty="0">
                  <a:latin typeface="Franklin Gothic Medium" pitchFamily="34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itchFamily="34" charset="0"/>
                    <a:sym typeface="Symbol" charset="0"/>
                  </a:rPr>
                  <a:t>Formally, prove </a:t>
                </a:r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∀x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) </a:t>
                </a:r>
              </a:p>
              <a:p>
                <a:pPr marL="0" indent="0">
                  <a:buFont typeface="Arial" charset="0"/>
                  <a:buNone/>
                </a:pPr>
                <a:endParaRPr lang="en-US" sz="14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b="1" dirty="0">
                    <a:latin typeface="Calibri" charset="0"/>
                    <a:sym typeface="Symbol" charset="0"/>
                  </a:rPr>
                  <a:t>Proof: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Let x be an arbitrary object.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 Then, by the definition of complement, we have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¬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 The latter says, by the definition of union, that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¬(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, or equivalently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¬(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)∧¬(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by De Morgan’s law. Thus, we have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by the definition of compliment, and we can see that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by the definition of intersection.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62579"/>
                <a:ext cx="8229600" cy="4830763"/>
              </a:xfrm>
              <a:prstGeom prst="rect">
                <a:avLst/>
              </a:prstGeom>
              <a:blipFill>
                <a:blip r:embed="rId9"/>
                <a:stretch>
                  <a:fillRect l="-1698" t="-1312" r="-2160" b="-4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01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 Morgan’s Laws</a:t>
            </a:r>
          </a:p>
        </p:txBody>
      </p:sp>
      <p:sp>
        <p:nvSpPr>
          <p:cNvPr id="12302" name="TextBox 16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5562600"/>
            <a:ext cx="4079875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Prove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=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</a:t>
            </a:r>
            <a:r>
              <a:rPr lang="en-US" dirty="0">
                <a:cs typeface="Arial" charset="0"/>
              </a:rPr>
              <a:t> B</a:t>
            </a:r>
          </a:p>
          <a:p>
            <a:pPr eaLnBrk="1" hangingPunct="1"/>
            <a:r>
              <a:rPr lang="en-US" dirty="0">
                <a:cs typeface="Arial" charset="0"/>
              </a:rPr>
              <a:t>Begin with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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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B</a:t>
            </a:r>
          </a:p>
        </p:txBody>
      </p:sp>
      <p:cxnSp>
        <p:nvCxnSpPr>
          <p:cNvPr id="19" name="Straight Connector 18" hidden="1"/>
          <p:cNvCxnSpPr/>
          <p:nvPr>
            <p:custDataLst>
              <p:tags r:id="rId3"/>
            </p:custDataLst>
          </p:nvPr>
        </p:nvCxnSpPr>
        <p:spPr>
          <a:xfrm>
            <a:off x="1143000" y="5638800"/>
            <a:ext cx="609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hidden="1"/>
          <p:cNvCxnSpPr/>
          <p:nvPr>
            <p:custDataLst>
              <p:tags r:id="rId4"/>
            </p:custDataLst>
          </p:nvPr>
        </p:nvCxnSpPr>
        <p:spPr>
          <a:xfrm>
            <a:off x="19812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hidden="1"/>
          <p:cNvCxnSpPr/>
          <p:nvPr>
            <p:custDataLst>
              <p:tags r:id="rId5"/>
            </p:custDataLst>
          </p:nvPr>
        </p:nvCxnSpPr>
        <p:spPr>
          <a:xfrm>
            <a:off x="24384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57200" y="1162579"/>
                <a:ext cx="8229600" cy="48307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>
                    <a:latin typeface="Franklin Gothic Medium" pitchFamily="34" charset="0"/>
                    <a:sym typeface="Symbol" charset="0"/>
                  </a:rPr>
                  <a:t>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ＭＳ Ｐゴシック" pitchFamily="-111" charset="-128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  <a:ea typeface="ＭＳ Ｐゴシック" pitchFamily="-111" charset="-128"/>
                              </a:rPr>
                              <m:t>𝐴</m:t>
                            </m:r>
                            <m:r>
                              <a:rPr lang="en-US" sz="2800" i="1">
                                <a:latin typeface="Cambria Math"/>
                                <a:ea typeface="ＭＳ Ｐゴシック" pitchFamily="-111" charset="-128"/>
                              </a:rPr>
                              <m:t>∪</m:t>
                            </m:r>
                            <m:r>
                              <a:rPr lang="en-US" sz="2800" i="1">
                                <a:latin typeface="Cambria Math"/>
                                <a:ea typeface="ＭＳ Ｐゴシック" pitchFamily="-111" charset="-128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ＭＳ Ｐゴシック" pitchFamily="-111" charset="-128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sz="2800" baseline="30000" dirty="0">
                  <a:latin typeface="Franklin Gothic Medium" pitchFamily="34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itchFamily="34" charset="0"/>
                    <a:sym typeface="Symbol" charset="0"/>
                  </a:rPr>
                  <a:t>Formally, prove </a:t>
                </a:r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∀x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) </a:t>
                </a:r>
              </a:p>
              <a:p>
                <a:pPr marL="0" indent="0">
                  <a:buFont typeface="Arial" charset="0"/>
                  <a:buNone/>
                </a:pPr>
                <a:endParaRPr lang="en-US" sz="14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b="1" dirty="0">
                    <a:latin typeface="Calibri" charset="0"/>
                    <a:sym typeface="Symbol" charset="0"/>
                  </a:rPr>
                  <a:t>Proof: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Let x be an arbitrary object.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.... Then,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 Then, by the definition of intersection, we have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 That is, we have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¬(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∧¬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, which is equivalent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¬(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by De Morgan’s law. The last is equivalent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¬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, by the definition of union, so we have shown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, by the definition of complement.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62579"/>
                <a:ext cx="8229600" cy="4830763"/>
              </a:xfrm>
              <a:prstGeom prst="rect">
                <a:avLst/>
              </a:prstGeom>
              <a:blipFill>
                <a:blip r:embed="rId8"/>
                <a:stretch>
                  <a:fillRect l="-1698" t="-1312" r="-1698" b="-15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7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53661"/>
            <a:ext cx="8229600" cy="606642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Franklin Gothic Medium" pitchFamily="34" charset="0"/>
              </a:rPr>
              <a:t>Some Common Sets</a:t>
            </a:r>
          </a:p>
        </p:txBody>
      </p:sp>
      <p:sp>
        <p:nvSpPr>
          <p:cNvPr id="6147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" y="4495800"/>
            <a:ext cx="2403475" cy="17541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Give some examples:</a:t>
            </a:r>
          </a:p>
          <a:p>
            <a:pPr eaLnBrk="1" hangingPunct="1"/>
            <a:r>
              <a:rPr lang="en-US">
                <a:cs typeface="Arial" charset="0"/>
              </a:rPr>
              <a:t>Finite sets, </a:t>
            </a:r>
          </a:p>
          <a:p>
            <a:pPr eaLnBrk="1" hangingPunct="1"/>
            <a:r>
              <a:rPr lang="en-US">
                <a:cs typeface="Arial" charset="0"/>
              </a:rPr>
              <a:t>Multiple domains</a:t>
            </a:r>
          </a:p>
          <a:p>
            <a:pPr eaLnBrk="1" hangingPunct="1"/>
            <a:r>
              <a:rPr lang="en-US">
                <a:cs typeface="Arial" charset="0"/>
              </a:rPr>
              <a:t>N, Z, Q, R</a:t>
            </a:r>
          </a:p>
          <a:p>
            <a:pPr eaLnBrk="1" hangingPunct="1"/>
            <a:r>
              <a:rPr lang="en-US">
                <a:cs typeface="Arial" charset="0"/>
              </a:rPr>
              <a:t>Emptyset</a:t>
            </a:r>
          </a:p>
          <a:p>
            <a:pPr eaLnBrk="1" hangingPunct="1"/>
            <a:r>
              <a:rPr lang="en-US">
                <a:cs typeface="Arial" charset="0"/>
              </a:rPr>
              <a:t>Sets containing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79687" y="1194160"/>
                <a:ext cx="7462056" cy="23792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t" anchorCtr="0"/>
              <a:lstStyle/>
              <a:p>
                <a:r>
                  <a:rPr lang="en-US" sz="2400" b="1" dirty="0"/>
                  <a:t>ℕ</a:t>
                </a:r>
                <a:r>
                  <a:rPr lang="en-US" sz="2400" dirty="0"/>
                  <a:t> is the set of </a:t>
                </a:r>
                <a:r>
                  <a:rPr lang="en-US" sz="2400" b="1" dirty="0"/>
                  <a:t>Natural Numbers;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prstClr val="black"/>
                    </a:solidFill>
                  </a:rPr>
                  <a:t>ℕ</a:t>
                </a:r>
                <a:r>
                  <a:rPr lang="en-US" sz="2400" dirty="0"/>
                  <a:t> = {0, 1, 2, …}</a:t>
                </a:r>
              </a:p>
              <a:p>
                <a:r>
                  <a:rPr lang="en-US" sz="2400" b="1" dirty="0"/>
                  <a:t>ℤ</a:t>
                </a:r>
                <a:r>
                  <a:rPr lang="en-US" sz="2400" dirty="0"/>
                  <a:t> is the set of </a:t>
                </a:r>
                <a:r>
                  <a:rPr lang="en-US" sz="2400" b="1" dirty="0"/>
                  <a:t>Integers</a:t>
                </a:r>
                <a:r>
                  <a:rPr lang="en-US" sz="2400" dirty="0"/>
                  <a:t>; </a:t>
                </a:r>
                <a:r>
                  <a:rPr lang="en-US" sz="2400" b="1" dirty="0">
                    <a:solidFill>
                      <a:prstClr val="black"/>
                    </a:solidFill>
                  </a:rPr>
                  <a:t>ℤ</a:t>
                </a:r>
                <a:r>
                  <a:rPr lang="en-US" sz="2400" dirty="0"/>
                  <a:t> = {…, -2, -1, 0, 1, 2, …}</a:t>
                </a:r>
              </a:p>
              <a:p>
                <a:r>
                  <a:rPr lang="en-US" sz="2400" b="1" dirty="0"/>
                  <a:t>ℚ</a:t>
                </a:r>
                <a:r>
                  <a:rPr lang="en-US" sz="2400" dirty="0"/>
                  <a:t> is the set of </a:t>
                </a:r>
                <a:r>
                  <a:rPr lang="en-US" sz="2400" b="1" dirty="0"/>
                  <a:t>Rational Numbers</a:t>
                </a:r>
                <a:r>
                  <a:rPr lang="en-US" sz="2400" dirty="0"/>
                  <a:t>; e.g. ½, -17, 32/48</a:t>
                </a:r>
              </a:p>
              <a:p>
                <a:r>
                  <a:rPr lang="en-US" sz="2400" b="1" dirty="0"/>
                  <a:t>ℝ</a:t>
                </a:r>
                <a:r>
                  <a:rPr lang="en-US" sz="2400" dirty="0"/>
                  <a:t> is the set of </a:t>
                </a:r>
                <a:r>
                  <a:rPr lang="en-US" sz="2400" b="1" dirty="0"/>
                  <a:t>Real Numbers</a:t>
                </a:r>
                <a:r>
                  <a:rPr lang="en-US" sz="2400" dirty="0"/>
                  <a:t>; e.g. 1, -17, 32/48, π,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sz="2400" dirty="0"/>
              </a:p>
              <a:p>
                <a:r>
                  <a:rPr lang="en-US" sz="2400" b="1" dirty="0"/>
                  <a:t>[n]</a:t>
                </a:r>
                <a:r>
                  <a:rPr lang="en-US" sz="2400" dirty="0"/>
                  <a:t> is the set </a:t>
                </a:r>
                <a:r>
                  <a:rPr lang="en-US" sz="2400" b="1" dirty="0"/>
                  <a:t>{1, 2, …, n}</a:t>
                </a:r>
                <a:r>
                  <a:rPr lang="en-US" sz="2400" dirty="0"/>
                  <a:t> when </a:t>
                </a:r>
                <a:r>
                  <a:rPr lang="en-US" sz="2400" b="1" dirty="0"/>
                  <a:t>n</a:t>
                </a:r>
                <a:r>
                  <a:rPr lang="en-US" sz="2400" dirty="0"/>
                  <a:t> is a natural number</a:t>
                </a:r>
              </a:p>
              <a:p>
                <a:r>
                  <a:rPr lang="en-US" sz="2400" b="1" dirty="0">
                    <a:sym typeface="Symbol"/>
                  </a:rPr>
                  <a:t></a:t>
                </a:r>
                <a:r>
                  <a:rPr lang="en-US" sz="2400" dirty="0"/>
                  <a:t> = </a:t>
                </a:r>
                <a:r>
                  <a:rPr lang="en-US" sz="2400" b="1" dirty="0"/>
                  <a:t>{} </a:t>
                </a:r>
                <a:r>
                  <a:rPr lang="en-US" sz="2400" dirty="0"/>
                  <a:t>is the </a:t>
                </a:r>
                <a:r>
                  <a:rPr lang="en-US" sz="2400" b="1" dirty="0"/>
                  <a:t>empty set</a:t>
                </a:r>
                <a:r>
                  <a:rPr lang="en-US" sz="2400" dirty="0"/>
                  <a:t>; the </a:t>
                </a:r>
                <a:r>
                  <a:rPr lang="en-US" sz="2400" i="1" dirty="0"/>
                  <a:t>only</a:t>
                </a:r>
                <a:r>
                  <a:rPr lang="en-US" sz="2400" dirty="0"/>
                  <a:t> set with no elements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87" y="1194160"/>
                <a:ext cx="7462056" cy="2379221"/>
              </a:xfrm>
              <a:prstGeom prst="rect">
                <a:avLst/>
              </a:prstGeom>
              <a:blipFill>
                <a:blip r:embed="rId4"/>
                <a:stretch>
                  <a:fillRect l="-1015" t="-1053" b="-3158"/>
                </a:stretch>
              </a:blipFill>
              <a:ln>
                <a:solidFill>
                  <a:schemeClr val="tx2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222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47CD-3059-60F1-48C9-B12194281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 About Set Equality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8AE117-06DC-0892-AB8A-BBFB29D8E0CA}"/>
              </a:ext>
            </a:extLst>
          </p:cNvPr>
          <p:cNvSpPr txBox="1">
            <a:spLocks/>
          </p:cNvSpPr>
          <p:nvPr/>
        </p:nvSpPr>
        <p:spPr>
          <a:xfrm>
            <a:off x="457200" y="1162579"/>
            <a:ext cx="8229600" cy="533173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anose="020B0603020102020204" pitchFamily="34" charset="0"/>
                <a:sym typeface="Symbol" charset="0"/>
              </a:rPr>
              <a:t>A lot of </a:t>
            </a:r>
            <a:r>
              <a:rPr lang="en-US" sz="2800" i="1" dirty="0">
                <a:latin typeface="Franklin Gothic Medium" panose="020B0603020102020204" pitchFamily="34" charset="0"/>
                <a:sym typeface="Symbol" charset="0"/>
              </a:rPr>
              <a:t>repetitive</a:t>
            </a:r>
            <a:r>
              <a:rPr lang="en-US" sz="2800" dirty="0">
                <a:latin typeface="Franklin Gothic Medium" panose="020B0603020102020204" pitchFamily="34" charset="0"/>
                <a:sym typeface="Symbol" charset="0"/>
              </a:rPr>
              <a:t> work to show → and ←.</a:t>
            </a:r>
          </a:p>
          <a:p>
            <a:pPr marL="0" indent="0">
              <a:buFont typeface="Arial" charset="0"/>
              <a:buNone/>
            </a:pPr>
            <a:endParaRPr lang="en-US" sz="2800" dirty="0">
              <a:latin typeface="Franklin Gothic Medium" panose="020B0603020102020204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anose="020B0603020102020204" pitchFamily="34" charset="0"/>
                <a:sym typeface="Symbol" charset="0"/>
              </a:rPr>
              <a:t>Do we have a way to prove ↔︎ directly?</a:t>
            </a:r>
          </a:p>
          <a:p>
            <a:pPr marL="0" indent="0">
              <a:buFont typeface="Arial" charset="0"/>
              <a:buNone/>
            </a:pPr>
            <a:endParaRPr lang="en-US" sz="2800" dirty="0">
              <a:latin typeface="Franklin Gothic Medium" panose="020B0603020102020204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2800" dirty="0">
              <a:latin typeface="Franklin Gothic Medium" panose="020B0603020102020204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2800" dirty="0">
              <a:latin typeface="Franklin Gothic Medium" panose="020B0603020102020204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anose="020B0603020102020204" pitchFamily="34" charset="0"/>
                <a:sym typeface="Symbol" charset="0"/>
              </a:rPr>
              <a:t>We can use an equivalence chain to prove that a biconditional holds.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96D322-272B-E798-3217-594A89169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424" y="3221806"/>
            <a:ext cx="7393259" cy="606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Recall that </a:t>
            </a:r>
            <a:r>
              <a:rPr lang="en-US" sz="2800" dirty="0">
                <a:solidFill>
                  <a:srgbClr val="C00000"/>
                </a:solidFill>
              </a:rPr>
              <a:t>A </a:t>
            </a:r>
            <a:r>
              <a:rPr lang="en-US" sz="28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</a:t>
            </a:r>
            <a:r>
              <a:rPr lang="en-US" sz="2800" dirty="0">
                <a:solidFill>
                  <a:srgbClr val="C00000"/>
                </a:solidFill>
              </a:rPr>
              <a:t> B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C00000"/>
                </a:solidFill>
              </a:rPr>
              <a:t>(A </a:t>
            </a:r>
            <a:r>
              <a:rPr lang="en-US" sz="28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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B)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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T </a:t>
            </a:r>
            <a:r>
              <a:rPr lang="en-US" sz="2800" dirty="0"/>
              <a:t>are the same</a:t>
            </a:r>
          </a:p>
        </p:txBody>
      </p:sp>
    </p:spTree>
    <p:extLst>
      <p:ext uri="{BB962C8B-B14F-4D97-AF65-F5344CB8AC3E}">
        <p14:creationId xmlns:p14="http://schemas.microsoft.com/office/powerpoint/2010/main" val="40444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 Morgan’s Laws</a:t>
            </a:r>
          </a:p>
        </p:txBody>
      </p:sp>
      <p:sp>
        <p:nvSpPr>
          <p:cNvPr id="12302" name="TextBox 16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5562600"/>
            <a:ext cx="4079875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Prove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=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</a:t>
            </a:r>
            <a:r>
              <a:rPr lang="en-US" dirty="0">
                <a:cs typeface="Arial" charset="0"/>
              </a:rPr>
              <a:t> B</a:t>
            </a:r>
          </a:p>
          <a:p>
            <a:pPr eaLnBrk="1" hangingPunct="1"/>
            <a:r>
              <a:rPr lang="en-US" dirty="0">
                <a:cs typeface="Arial" charset="0"/>
              </a:rPr>
              <a:t>Begin with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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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B</a:t>
            </a:r>
          </a:p>
        </p:txBody>
      </p:sp>
      <p:cxnSp>
        <p:nvCxnSpPr>
          <p:cNvPr id="19" name="Straight Connector 18" hidden="1"/>
          <p:cNvCxnSpPr/>
          <p:nvPr>
            <p:custDataLst>
              <p:tags r:id="rId3"/>
            </p:custDataLst>
          </p:nvPr>
        </p:nvCxnSpPr>
        <p:spPr>
          <a:xfrm>
            <a:off x="1143000" y="5638800"/>
            <a:ext cx="609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hidden="1"/>
          <p:cNvCxnSpPr/>
          <p:nvPr>
            <p:custDataLst>
              <p:tags r:id="rId4"/>
            </p:custDataLst>
          </p:nvPr>
        </p:nvCxnSpPr>
        <p:spPr>
          <a:xfrm>
            <a:off x="19812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hidden="1"/>
          <p:cNvCxnSpPr/>
          <p:nvPr>
            <p:custDataLst>
              <p:tags r:id="rId5"/>
            </p:custDataLst>
          </p:nvPr>
        </p:nvCxnSpPr>
        <p:spPr>
          <a:xfrm>
            <a:off x="24384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57200" y="1162579"/>
                <a:ext cx="8534400" cy="48307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>
                    <a:latin typeface="Franklin Gothic Medium" pitchFamily="34" charset="0"/>
                    <a:sym typeface="Symbol" charset="0"/>
                  </a:rPr>
                  <a:t>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ＭＳ Ｐゴシック" pitchFamily="-111" charset="-128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  <a:ea typeface="ＭＳ Ｐゴシック" pitchFamily="-111" charset="-128"/>
                              </a:rPr>
                              <m:t>𝐴</m:t>
                            </m:r>
                            <m:r>
                              <a:rPr lang="en-US" sz="2800" i="1">
                                <a:latin typeface="Cambria Math"/>
                                <a:ea typeface="ＭＳ Ｐゴシック" pitchFamily="-111" charset="-128"/>
                              </a:rPr>
                              <m:t>∪</m:t>
                            </m:r>
                            <m:r>
                              <a:rPr lang="en-US" sz="2800" i="1">
                                <a:latin typeface="Cambria Math"/>
                                <a:ea typeface="ＭＳ Ｐゴシック" pitchFamily="-111" charset="-128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ＭＳ Ｐゴシック" pitchFamily="-111" charset="-128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sz="2800" baseline="30000" dirty="0">
                  <a:latin typeface="Franklin Gothic Medium" pitchFamily="34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itchFamily="34" charset="0"/>
                    <a:sym typeface="Symbol" charset="0"/>
                  </a:rPr>
                  <a:t>Formally, prove </a:t>
                </a:r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∀x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) </a:t>
                </a:r>
              </a:p>
              <a:p>
                <a:pPr marL="0" indent="0">
                  <a:buFont typeface="Arial" charset="0"/>
                  <a:buNone/>
                </a:pPr>
                <a:endParaRPr lang="en-US" sz="14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b="1" dirty="0">
                    <a:latin typeface="Calibri" charset="0"/>
                    <a:sym typeface="Symbol" charset="0"/>
                  </a:rPr>
                  <a:t>Proof: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Let x be an arbitrary object.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The stated biconditional holds since:</a:t>
                </a:r>
              </a:p>
              <a:p>
                <a:pPr marL="0" indent="0">
                  <a:buFont typeface="Arial" charset="0"/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≡¬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)				Def of Comp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≡¬(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)			Def of Union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≡¬(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∧¬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)		De Morgan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			Def of Comp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					Def of Union</a:t>
                </a:r>
                <a:endParaRPr lang="en-US" sz="2800" dirty="0">
                  <a:latin typeface="Calibri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Since x was arbitrary, we have shown the sets are equal.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62579"/>
                <a:ext cx="8534400" cy="4830763"/>
              </a:xfrm>
              <a:prstGeom prst="rect">
                <a:avLst/>
              </a:prstGeom>
              <a:blipFill>
                <a:blip r:embed="rId8"/>
                <a:stretch>
                  <a:fillRect l="-1637" t="-1312" r="-149" b="-15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152400" y="4776749"/>
            <a:ext cx="2514600" cy="1205442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Chains of equivalences are often easier to read like this rather than as English text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8706376" y="6198325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4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Distributive 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093611" y="1512710"/>
                <a:ext cx="6844246" cy="12003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𝐴</m:t>
                      </m:r>
                      <m:r>
                        <a:rPr lang="en-US" sz="36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∩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𝐵</m:t>
                          </m:r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∪</m:t>
                          </m:r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𝐶</m:t>
                          </m:r>
                        </m:e>
                      </m:d>
                      <m:r>
                        <a:rPr lang="en-US" sz="36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∩</m:t>
                          </m:r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𝐵</m:t>
                          </m:r>
                        </m:e>
                      </m:d>
                      <m:r>
                        <a:rPr lang="en-US" sz="36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∪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∩</m:t>
                          </m:r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3600" b="0" dirty="0">
                  <a:ea typeface="ＭＳ Ｐゴシック" pitchFamily="-111" charset="-128"/>
                  <a:cs typeface="+mn-cs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𝐴</m:t>
                      </m:r>
                      <m:r>
                        <a:rPr lang="en-US" sz="36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∪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𝐵</m:t>
                          </m:r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∩</m:t>
                          </m:r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𝐶</m:t>
                          </m:r>
                        </m:e>
                      </m:d>
                      <m:r>
                        <a:rPr lang="en-US" sz="36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∪</m:t>
                          </m:r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𝐵</m:t>
                          </m:r>
                        </m:e>
                      </m:d>
                      <m:r>
                        <a:rPr lang="en-US" sz="36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∩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𝐴</m:t>
                          </m:r>
                          <m:r>
                            <m:rPr>
                              <m:lit/>
                            </m:rP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∪</m:t>
                          </m:r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3600" dirty="0">
                  <a:ea typeface="ＭＳ Ｐゴシック" pitchFamily="-111" charset="-128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6"/>
                </p:custDataLst>
              </p:nvPr>
            </p:nvSpPr>
            <p:spPr>
              <a:xfrm>
                <a:off x="1093611" y="1512710"/>
                <a:ext cx="6844246" cy="120032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>
            <p:custDataLst>
              <p:tags r:id="rId3"/>
            </p:custDataLst>
          </p:nvPr>
        </p:nvSpPr>
        <p:spPr>
          <a:xfrm>
            <a:off x="1309515" y="3327399"/>
            <a:ext cx="18288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>
            <p:custDataLst>
              <p:tags r:id="rId4"/>
            </p:custDataLst>
          </p:nvPr>
        </p:nvSpPr>
        <p:spPr>
          <a:xfrm>
            <a:off x="2223915" y="3327399"/>
            <a:ext cx="18288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>
            <p:custDataLst>
              <p:tags r:id="rId5"/>
            </p:custDataLst>
          </p:nvPr>
        </p:nvSpPr>
        <p:spPr>
          <a:xfrm>
            <a:off x="1766715" y="4241799"/>
            <a:ext cx="18288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19" name="Text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376315" y="5460999"/>
            <a:ext cx="4810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>
                <a:cs typeface="Arial" charset="0"/>
              </a:rPr>
              <a:t>C</a:t>
            </a:r>
          </a:p>
        </p:txBody>
      </p:sp>
      <p:sp>
        <p:nvSpPr>
          <p:cNvPr id="13320" name="Text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385715" y="3632199"/>
            <a:ext cx="4587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>
                <a:cs typeface="Arial" charset="0"/>
              </a:rPr>
              <a:t>A</a:t>
            </a:r>
          </a:p>
        </p:txBody>
      </p:sp>
      <p:sp>
        <p:nvSpPr>
          <p:cNvPr id="13321" name="Text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519315" y="3632199"/>
            <a:ext cx="4587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>
                <a:cs typeface="Arial" charset="0"/>
              </a:rPr>
              <a:t>B</a:t>
            </a:r>
          </a:p>
        </p:txBody>
      </p:sp>
      <p:sp>
        <p:nvSpPr>
          <p:cNvPr id="10" name="Oval 9"/>
          <p:cNvSpPr/>
          <p:nvPr>
            <p:custDataLst>
              <p:tags r:id="rId9"/>
            </p:custDataLst>
          </p:nvPr>
        </p:nvSpPr>
        <p:spPr>
          <a:xfrm>
            <a:off x="4755445" y="3301999"/>
            <a:ext cx="18288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>
            <p:custDataLst>
              <p:tags r:id="rId10"/>
            </p:custDataLst>
          </p:nvPr>
        </p:nvSpPr>
        <p:spPr>
          <a:xfrm>
            <a:off x="5669845" y="3301999"/>
            <a:ext cx="18288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>
            <p:custDataLst>
              <p:tags r:id="rId11"/>
            </p:custDataLst>
          </p:nvPr>
        </p:nvSpPr>
        <p:spPr>
          <a:xfrm>
            <a:off x="5212645" y="4216399"/>
            <a:ext cx="18288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25" name="TextBox 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822245" y="5435599"/>
            <a:ext cx="4810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>
                <a:cs typeface="Arial" charset="0"/>
              </a:rPr>
              <a:t>C</a:t>
            </a:r>
          </a:p>
        </p:txBody>
      </p:sp>
      <p:sp>
        <p:nvSpPr>
          <p:cNvPr id="13326" name="TextBox 8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831645" y="3606799"/>
            <a:ext cx="4587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>
                <a:cs typeface="Arial" charset="0"/>
              </a:rPr>
              <a:t>A</a:t>
            </a:r>
          </a:p>
        </p:txBody>
      </p:sp>
      <p:sp>
        <p:nvSpPr>
          <p:cNvPr id="13327" name="TextBox 9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965245" y="3606799"/>
            <a:ext cx="4587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>
                <a:cs typeface="Arial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7241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It’s Propositional Logic Again!</a:t>
            </a:r>
          </a:p>
        </p:txBody>
      </p:sp>
      <p:sp>
        <p:nvSpPr>
          <p:cNvPr id="12302" name="TextBox 16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5562600"/>
            <a:ext cx="4079875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Prove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=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</a:t>
            </a:r>
            <a:r>
              <a:rPr lang="en-US" dirty="0">
                <a:cs typeface="Arial" charset="0"/>
              </a:rPr>
              <a:t> B</a:t>
            </a:r>
          </a:p>
          <a:p>
            <a:pPr eaLnBrk="1" hangingPunct="1"/>
            <a:r>
              <a:rPr lang="en-US" dirty="0">
                <a:cs typeface="Arial" charset="0"/>
              </a:rPr>
              <a:t>Begin with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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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B</a:t>
            </a:r>
          </a:p>
        </p:txBody>
      </p:sp>
      <p:cxnSp>
        <p:nvCxnSpPr>
          <p:cNvPr id="19" name="Straight Connector 18" hidden="1"/>
          <p:cNvCxnSpPr/>
          <p:nvPr>
            <p:custDataLst>
              <p:tags r:id="rId3"/>
            </p:custDataLst>
          </p:nvPr>
        </p:nvCxnSpPr>
        <p:spPr>
          <a:xfrm>
            <a:off x="1143000" y="5638800"/>
            <a:ext cx="609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hidden="1"/>
          <p:cNvCxnSpPr/>
          <p:nvPr>
            <p:custDataLst>
              <p:tags r:id="rId4"/>
            </p:custDataLst>
          </p:nvPr>
        </p:nvCxnSpPr>
        <p:spPr>
          <a:xfrm>
            <a:off x="19812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hidden="1"/>
          <p:cNvCxnSpPr/>
          <p:nvPr>
            <p:custDataLst>
              <p:tags r:id="rId5"/>
            </p:custDataLst>
          </p:nvPr>
        </p:nvCxnSpPr>
        <p:spPr>
          <a:xfrm>
            <a:off x="24384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57200" y="1162579"/>
                <a:ext cx="8598310" cy="48307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b="1" dirty="0">
                    <a:ea typeface="Franklin Gothic Medium" charset="0"/>
                    <a:cs typeface="Franklin Gothic Medium" charset="0"/>
                    <a:sym typeface="Symbol" charset="0"/>
                  </a:rPr>
                  <a:t>Meta-Theorem</a:t>
                </a:r>
                <a:r>
                  <a:rPr lang="en-US" sz="2800" dirty="0">
                    <a:ea typeface="Franklin Gothic Medium" charset="0"/>
                    <a:cs typeface="Franklin Gothic Medium" charset="0"/>
                    <a:sym typeface="Symbol" charset="0"/>
                  </a:rPr>
                  <a:t>: Translate any Propositional Logic equivalence into “=” relationship between sets by replacing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</m:oMath>
                </a14:m>
                <a:r>
                  <a:rPr lang="en-US" sz="2800" dirty="0">
                    <a:ea typeface="Franklin Gothic Medium" charset="0"/>
                    <a:cs typeface="Franklin Gothic Medium" charset="0"/>
                    <a:sym typeface="Symbol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en-US" sz="2800" dirty="0">
                    <a:ea typeface="Franklin Gothic Medium" charset="0"/>
                    <a:cs typeface="Franklin Gothic Medium" charset="0"/>
                    <a:sym typeface="Symbo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</m:oMath>
                </a14:m>
                <a:r>
                  <a:rPr lang="en-US" sz="2800" dirty="0">
                    <a:ea typeface="Franklin Gothic Medium" charset="0"/>
                    <a:cs typeface="Franklin Gothic Medium" charset="0"/>
                    <a:sym typeface="Symbol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en-US" sz="2800" dirty="0">
                    <a:ea typeface="Franklin Gothic Medium" charset="0"/>
                    <a:cs typeface="Franklin Gothic Medium" charset="0"/>
                    <a:sym typeface="Symbol" charset="0"/>
                  </a:rPr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ea typeface="Franklin Gothic Medium" charset="0"/>
                    <a:cs typeface="Franklin Gothic Medium" charset="0"/>
                    <a:sym typeface="Symbol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¬</m:t>
                    </m:r>
                  </m:oMath>
                </a14:m>
                <a:r>
                  <a:rPr lang="en-US" sz="2800" dirty="0">
                    <a:ea typeface="Franklin Gothic Medium" charset="0"/>
                    <a:cs typeface="Franklin Gothic Medium" charset="0"/>
                    <a:sym typeface="Symbol" charset="0"/>
                  </a:rPr>
                  <a:t>.</a:t>
                </a:r>
              </a:p>
              <a:p>
                <a:pPr marL="0" indent="0">
                  <a:buFont typeface="Arial" charset="0"/>
                  <a:buNone/>
                </a:pPr>
                <a:endParaRPr lang="en-US" sz="14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b="1" dirty="0">
                    <a:latin typeface="Calibri" charset="0"/>
                    <a:sym typeface="Symbol" charset="0"/>
                  </a:rPr>
                  <a:t>“Proof”: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Let x be an arbitrary object.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The stated bi-condition holds since:</a:t>
                </a:r>
              </a:p>
              <a:p>
                <a:pPr marL="0" indent="0">
                  <a:buFont typeface="Arial" charset="0"/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left side		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replace set ops with propositional logic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</m:oMath>
                </a14:m>
                <a:r>
                  <a:rPr lang="en-US" sz="2800" dirty="0">
                    <a:latin typeface="Calibri" charset="0"/>
                    <a:ea typeface="Cambria Math" charset="0"/>
                    <a:cs typeface="Cambria Math" charset="0"/>
                  </a:rPr>
                  <a:t> apply Propositional Logic equivalence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</a:t>
                </a:r>
                <a:r>
                  <a:rPr lang="en-US" sz="2800">
                    <a:latin typeface="Calibri" charset="0"/>
                    <a:sym typeface="Symbol" charset="0"/>
                  </a:rPr>
                  <a:t>replace propositional logic with set ops</a:t>
                </a:r>
                <a:endParaRPr lang="en-US" sz="2800" dirty="0">
                  <a:latin typeface="Calibri" charset="0"/>
                  <a:sym typeface="Symbol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right side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Since x was arbitrary, we have shown the sets are equal.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62579"/>
                <a:ext cx="8598310" cy="4830763"/>
              </a:xfrm>
              <a:prstGeom prst="rect">
                <a:avLst/>
              </a:prstGeom>
              <a:blipFill rotWithShape="0">
                <a:blip r:embed="rId8"/>
                <a:stretch>
                  <a:fillRect l="-1418" t="-1263" b="-1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>
            <a:spLocks noChangeAspect="1"/>
          </p:cNvSpPr>
          <p:nvPr/>
        </p:nvSpPr>
        <p:spPr>
          <a:xfrm>
            <a:off x="8737549" y="6021344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72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Power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6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30060"/>
                <a:ext cx="8229600" cy="5254900"/>
              </a:xfrm>
            </p:spPr>
            <p:txBody>
              <a:bodyPr/>
              <a:lstStyle/>
              <a:p>
                <a:r>
                  <a:rPr lang="en-US" sz="2800" dirty="0">
                    <a:latin typeface="Franklin Gothic Medium" pitchFamily="34" charset="0"/>
                  </a:rPr>
                  <a:t>Power Set of a set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A</a:t>
                </a:r>
                <a:r>
                  <a:rPr lang="en-US" sz="2800" dirty="0">
                    <a:latin typeface="Franklin Gothic Medium" pitchFamily="34" charset="0"/>
                  </a:rPr>
                  <a:t> = set of all subsets of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A</a:t>
                </a:r>
                <a:endParaRPr lang="en-US" sz="2800" dirty="0">
                  <a:solidFill>
                    <a:srgbClr val="C00000"/>
                  </a:solidFill>
                  <a:latin typeface="+mn-lt"/>
                </a:endParaRPr>
              </a:p>
              <a:p>
                <a:endParaRPr lang="en-US" sz="2800" dirty="0">
                  <a:latin typeface="Franklin Gothic Medium" pitchFamily="34" charset="0"/>
                </a:endParaRPr>
              </a:p>
              <a:p>
                <a:endParaRPr lang="en-US" sz="2800" dirty="0">
                  <a:latin typeface="Franklin Gothic Medium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Franklin Gothic Medium" pitchFamily="34" charset="0"/>
                </a:endParaRPr>
              </a:p>
              <a:p>
                <a:r>
                  <a:rPr lang="en-US" sz="2400" dirty="0">
                    <a:latin typeface="Franklin Gothic Medium" pitchFamily="34" charset="0"/>
                  </a:rPr>
                  <a:t>e.g., let </a:t>
                </a:r>
                <a:r>
                  <a:rPr lang="en-US" sz="2800" dirty="0">
                    <a:solidFill>
                      <a:srgbClr val="C00000"/>
                    </a:solidFill>
                    <a:latin typeface="+mn-lt"/>
                  </a:rPr>
                  <a:t>Days={M,W,F}</a:t>
                </a:r>
                <a:r>
                  <a:rPr lang="en-US" sz="2400" dirty="0">
                    <a:latin typeface="Franklin Gothic Medium" pitchFamily="34" charset="0"/>
                  </a:rPr>
                  <a:t> and consider all the possible sets of days in a week you could ask a question in class</a:t>
                </a:r>
              </a:p>
              <a:p>
                <a:endParaRPr lang="en-US" sz="2800" i="1" dirty="0">
                  <a:solidFill>
                    <a:prstClr val="black"/>
                  </a:solidFill>
                  <a:latin typeface="Cambria Math"/>
                  <a:cs typeface="+mn-cs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cs"/>
                      </a:rPr>
                      <m:t>   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𝒫</m:t>
                    </m:r>
                  </m:oMath>
                </a14:m>
                <a:r>
                  <a:rPr lang="en-US" sz="2800" dirty="0">
                    <a:latin typeface="Franklin Gothic Medium" pitchFamily="34" charset="0"/>
                  </a:rPr>
                  <a:t>(</a:t>
                </a:r>
                <a:r>
                  <a:rPr lang="en-US" sz="2800" dirty="0">
                    <a:latin typeface="+mn-lt"/>
                  </a:rPr>
                  <a:t>Days</a:t>
                </a:r>
                <a:r>
                  <a:rPr lang="en-US" sz="2800" dirty="0">
                    <a:latin typeface="Franklin Gothic Medium" pitchFamily="34" charset="0"/>
                  </a:rPr>
                  <a:t>)</a:t>
                </a:r>
                <a:r>
                  <a:rPr lang="en-US" sz="2800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400" b="0" dirty="0">
                  <a:latin typeface="+mn-lt"/>
                </a:endParaRPr>
              </a:p>
              <a:p>
                <a:pPr marL="0" indent="0">
                  <a:buNone/>
                </a:pPr>
                <a:endParaRPr lang="en-US" sz="2400" dirty="0">
                  <a:latin typeface="Franklin Gothic Medium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Franklin Gothic Medium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𝒫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Franklin Gothic Medium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 smtClean="0">
                        <a:solidFill>
                          <a:prstClr val="black"/>
                        </a:solidFill>
                        <a:latin typeface="Calibri"/>
                        <a:cs typeface="+mn-cs"/>
                        <a:sym typeface="Symbol"/>
                      </a:rPr>
                      <m:t>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Franklin Gothic Medium" pitchFamily="34" charset="0"/>
                  </a:rPr>
                  <a:t>)</a:t>
                </a:r>
                <a:r>
                  <a:rPr lang="en-US" sz="2800" dirty="0">
                    <a:solidFill>
                      <a:prstClr val="black"/>
                    </a:solidFill>
                    <a:latin typeface="+mn-lt"/>
                  </a:rPr>
                  <a:t>=?</a:t>
                </a:r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sz="2800" dirty="0">
                  <a:latin typeface="Franklin Gothic Medium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Franklin Gothic Medium" pitchFamily="34" charset="0"/>
                </a:endParaRPr>
              </a:p>
            </p:txBody>
          </p:sp>
        </mc:Choice>
        <mc:Fallback xmlns="">
          <p:sp>
            <p:nvSpPr>
              <p:cNvPr id="8196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30060"/>
                <a:ext cx="8229600" cy="5254900"/>
              </a:xfrm>
              <a:blipFill rotWithShape="0">
                <a:blip r:embed="rId4"/>
                <a:stretch>
                  <a:fillRect l="-1333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638522" y="1981949"/>
                <a:ext cx="4110612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</a:rPr>
                        <m:t>𝒫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  <a:cs typeface="+mn-cs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cs typeface="+mn-cs"/>
                        </a:rPr>
                        <m:t>∷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+mn-cs"/>
                        </a:rPr>
                        <m:t>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+mn-cs"/>
                        </a:rPr>
                        <m:t> :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⊆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 }</m:t>
                      </m:r>
                    </m:oMath>
                  </m:oMathPara>
                </a14:m>
                <a:endParaRPr lang="en-US" sz="3200" dirty="0">
                  <a:cs typeface="+mn-cs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2638522" y="1981949"/>
                <a:ext cx="4110612" cy="584775"/>
              </a:xfrm>
              <a:prstGeom prst="rect">
                <a:avLst/>
              </a:prstGeom>
              <a:blipFill>
                <a:blip r:embed="rId6"/>
                <a:stretch>
                  <a:fillRect r="-615" b="-2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502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Power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6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30060"/>
                <a:ext cx="8229600" cy="5254900"/>
              </a:xfrm>
            </p:spPr>
            <p:txBody>
              <a:bodyPr/>
              <a:lstStyle/>
              <a:p>
                <a:r>
                  <a:rPr lang="en-US" sz="2800" dirty="0">
                    <a:latin typeface="Franklin Gothic Medium" pitchFamily="34" charset="0"/>
                  </a:rPr>
                  <a:t>Power Set of a set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A</a:t>
                </a:r>
                <a:r>
                  <a:rPr lang="en-US" sz="2800" dirty="0">
                    <a:latin typeface="Franklin Gothic Medium" pitchFamily="34" charset="0"/>
                  </a:rPr>
                  <a:t> = set of all subsets of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A</a:t>
                </a:r>
                <a:endParaRPr lang="en-US" sz="2800" dirty="0">
                  <a:solidFill>
                    <a:srgbClr val="C00000"/>
                  </a:solidFill>
                  <a:latin typeface="+mn-lt"/>
                </a:endParaRPr>
              </a:p>
              <a:p>
                <a:endParaRPr lang="en-US" sz="2800" dirty="0">
                  <a:latin typeface="Franklin Gothic Medium" pitchFamily="34" charset="0"/>
                </a:endParaRPr>
              </a:p>
              <a:p>
                <a:endParaRPr lang="en-US" sz="2800" dirty="0">
                  <a:latin typeface="Franklin Gothic Medium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Franklin Gothic Medium" pitchFamily="34" charset="0"/>
                </a:endParaRPr>
              </a:p>
              <a:p>
                <a:r>
                  <a:rPr lang="en-US" sz="2400" dirty="0">
                    <a:latin typeface="Franklin Gothic Medium" pitchFamily="34" charset="0"/>
                  </a:rPr>
                  <a:t>e.g., let </a:t>
                </a:r>
                <a:r>
                  <a:rPr lang="en-US" sz="2800" dirty="0">
                    <a:solidFill>
                      <a:srgbClr val="C00000"/>
                    </a:solidFill>
                    <a:latin typeface="+mn-lt"/>
                  </a:rPr>
                  <a:t>Days={M,W,F}</a:t>
                </a:r>
                <a:r>
                  <a:rPr lang="en-US" sz="2400" dirty="0">
                    <a:latin typeface="Franklin Gothic Medium" pitchFamily="34" charset="0"/>
                  </a:rPr>
                  <a:t> and consider all the possible sets of days in a week you could ask a question in class</a:t>
                </a:r>
              </a:p>
              <a:p>
                <a:endParaRPr lang="en-US" sz="2800" i="1" dirty="0">
                  <a:solidFill>
                    <a:prstClr val="black"/>
                  </a:solidFill>
                  <a:latin typeface="Cambria Math"/>
                  <a:cs typeface="+mn-cs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cs"/>
                      </a:rPr>
                      <m:t>   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𝒫</m:t>
                    </m:r>
                  </m:oMath>
                </a14:m>
                <a:r>
                  <a:rPr lang="en-US" sz="2800" dirty="0">
                    <a:latin typeface="Franklin Gothic Medium" pitchFamily="34" charset="0"/>
                  </a:rPr>
                  <a:t>(</a:t>
                </a:r>
                <a:r>
                  <a:rPr lang="en-US" sz="2800" dirty="0">
                    <a:latin typeface="+mn-lt"/>
                  </a:rPr>
                  <a:t>Days</a:t>
                </a:r>
                <a:r>
                  <a:rPr lang="en-US" sz="2800" dirty="0">
                    <a:latin typeface="Franklin Gothic Medium" pitchFamily="34" charset="0"/>
                  </a:rPr>
                  <a:t>)</a:t>
                </a:r>
                <a:r>
                  <a:rPr lang="en-US" sz="2800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𝖬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𝖶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𝖬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𝖶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𝖬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𝖶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𝖬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𝖶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prstClr val="black"/>
                            </a:solidFill>
                            <a:latin typeface="Calibri"/>
                            <a:cs typeface="+mn-cs"/>
                            <a:sym typeface="Symbol"/>
                          </a:rPr>
                          <m:t></m:t>
                        </m:r>
                      </m:e>
                    </m:d>
                  </m:oMath>
                </a14:m>
                <a:endParaRPr lang="en-US" sz="2400" b="0" dirty="0">
                  <a:latin typeface="+mn-lt"/>
                </a:endParaRPr>
              </a:p>
              <a:p>
                <a:pPr marL="0" indent="0">
                  <a:buNone/>
                </a:pPr>
                <a:endParaRPr lang="en-US" sz="2400" dirty="0">
                  <a:latin typeface="Franklin Gothic Medium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Franklin Gothic Medium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𝒫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Franklin Gothic Medium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 smtClean="0">
                        <a:solidFill>
                          <a:prstClr val="black"/>
                        </a:solidFill>
                        <a:latin typeface="Calibri"/>
                        <a:cs typeface="+mn-cs"/>
                        <a:sym typeface="Symbol"/>
                      </a:rPr>
                      <m:t>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Franklin Gothic Medium" pitchFamily="34" charset="0"/>
                  </a:rPr>
                  <a:t>)</a:t>
                </a:r>
                <a:r>
                  <a:rPr lang="en-US" sz="2800" dirty="0">
                    <a:solidFill>
                      <a:prstClr val="black"/>
                    </a:solidFill>
                    <a:latin typeface="+mn-lt"/>
                  </a:rPr>
                  <a:t>=?</a:t>
                </a:r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sz="2800" dirty="0">
                  <a:latin typeface="Franklin Gothic Medium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Franklin Gothic Medium" pitchFamily="34" charset="0"/>
                </a:endParaRPr>
              </a:p>
            </p:txBody>
          </p:sp>
        </mc:Choice>
        <mc:Fallback xmlns="">
          <p:sp>
            <p:nvSpPr>
              <p:cNvPr id="8196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30060"/>
                <a:ext cx="8229600" cy="5254900"/>
              </a:xfrm>
              <a:blipFill>
                <a:blip r:embed="rId4"/>
                <a:stretch>
                  <a:fillRect l="-1389" t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14FD30-CB37-18B8-209E-01A14F62E707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638522" y="1981949"/>
                <a:ext cx="4110612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</a:rPr>
                        <m:t>𝒫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  <a:cs typeface="+mn-cs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cs typeface="+mn-cs"/>
                        </a:rPr>
                        <m:t>∷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+mn-cs"/>
                        </a:rPr>
                        <m:t>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+mn-cs"/>
                        </a:rPr>
                        <m:t> :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⊆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 }</m:t>
                      </m:r>
                    </m:oMath>
                  </m:oMathPara>
                </a14:m>
                <a:endParaRPr lang="en-US" sz="3200" dirty="0">
                  <a:cs typeface="+mn-c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14FD30-CB37-18B8-209E-01A14F62E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2638522" y="1981949"/>
                <a:ext cx="4110612" cy="584775"/>
              </a:xfrm>
              <a:prstGeom prst="rect">
                <a:avLst/>
              </a:prstGeom>
              <a:blipFill>
                <a:blip r:embed="rId6"/>
                <a:stretch>
                  <a:fillRect r="-615" b="-2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273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Power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6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30060"/>
                <a:ext cx="8229600" cy="5254900"/>
              </a:xfrm>
            </p:spPr>
            <p:txBody>
              <a:bodyPr/>
              <a:lstStyle/>
              <a:p>
                <a:r>
                  <a:rPr lang="en-US" sz="2800" dirty="0">
                    <a:latin typeface="Franklin Gothic Medium" pitchFamily="34" charset="0"/>
                  </a:rPr>
                  <a:t>Power Set of a set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A</a:t>
                </a:r>
                <a:r>
                  <a:rPr lang="en-US" sz="2800" dirty="0">
                    <a:latin typeface="Franklin Gothic Medium" pitchFamily="34" charset="0"/>
                  </a:rPr>
                  <a:t> = set of all subsets of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A</a:t>
                </a:r>
                <a:endParaRPr lang="en-US" sz="2800" dirty="0">
                  <a:solidFill>
                    <a:srgbClr val="C00000"/>
                  </a:solidFill>
                  <a:latin typeface="+mn-lt"/>
                </a:endParaRPr>
              </a:p>
              <a:p>
                <a:endParaRPr lang="en-US" sz="2800" dirty="0">
                  <a:latin typeface="Franklin Gothic Medium" pitchFamily="34" charset="0"/>
                </a:endParaRPr>
              </a:p>
              <a:p>
                <a:endParaRPr lang="en-US" sz="2800" dirty="0">
                  <a:latin typeface="Franklin Gothic Medium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Franklin Gothic Medium" pitchFamily="34" charset="0"/>
                </a:endParaRPr>
              </a:p>
              <a:p>
                <a:r>
                  <a:rPr lang="en-US" sz="2400" dirty="0">
                    <a:latin typeface="Franklin Gothic Medium" pitchFamily="34" charset="0"/>
                  </a:rPr>
                  <a:t>e.g., let </a:t>
                </a:r>
                <a:r>
                  <a:rPr lang="en-US" sz="2800" dirty="0">
                    <a:solidFill>
                      <a:srgbClr val="C00000"/>
                    </a:solidFill>
                    <a:latin typeface="+mn-lt"/>
                  </a:rPr>
                  <a:t>Days={M,W,F}</a:t>
                </a:r>
                <a:r>
                  <a:rPr lang="en-US" sz="2400" dirty="0">
                    <a:latin typeface="Franklin Gothic Medium" pitchFamily="34" charset="0"/>
                  </a:rPr>
                  <a:t> and consider all the possible sets of days in a week you could ask a question in class</a:t>
                </a:r>
              </a:p>
              <a:p>
                <a:endParaRPr lang="en-US" sz="2800" i="1" dirty="0">
                  <a:solidFill>
                    <a:prstClr val="black"/>
                  </a:solidFill>
                  <a:latin typeface="Cambria Math"/>
                  <a:cs typeface="+mn-cs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cs"/>
                      </a:rPr>
                      <m:t>   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𝒫</m:t>
                    </m:r>
                  </m:oMath>
                </a14:m>
                <a:r>
                  <a:rPr lang="en-US" sz="2800" dirty="0">
                    <a:latin typeface="Franklin Gothic Medium" pitchFamily="34" charset="0"/>
                  </a:rPr>
                  <a:t>(</a:t>
                </a:r>
                <a:r>
                  <a:rPr lang="en-US" sz="2800" dirty="0">
                    <a:latin typeface="+mn-lt"/>
                  </a:rPr>
                  <a:t>Days</a:t>
                </a:r>
                <a:r>
                  <a:rPr lang="en-US" sz="2800" dirty="0">
                    <a:latin typeface="Franklin Gothic Medium" pitchFamily="34" charset="0"/>
                  </a:rPr>
                  <a:t>)</a:t>
                </a:r>
                <a:r>
                  <a:rPr lang="en-US" sz="2800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𝖬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𝖶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𝖬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𝖶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𝖬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𝖶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𝖬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𝖶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prstClr val="black"/>
                            </a:solidFill>
                            <a:latin typeface="Calibri"/>
                            <a:cs typeface="+mn-cs"/>
                            <a:sym typeface="Symbol"/>
                          </a:rPr>
                          <m:t></m:t>
                        </m:r>
                      </m:e>
                    </m:d>
                  </m:oMath>
                </a14:m>
                <a:endParaRPr lang="en-US" sz="2400" b="0" dirty="0">
                  <a:latin typeface="+mn-lt"/>
                </a:endParaRPr>
              </a:p>
              <a:p>
                <a:pPr marL="0" indent="0">
                  <a:buNone/>
                </a:pPr>
                <a:endParaRPr lang="en-US" sz="2400" dirty="0">
                  <a:latin typeface="Franklin Gothic Medium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Franklin Gothic Medium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𝒫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Franklin Gothic Medium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 smtClean="0">
                        <a:solidFill>
                          <a:prstClr val="black"/>
                        </a:solidFill>
                        <a:latin typeface="Calibri"/>
                        <a:cs typeface="+mn-cs"/>
                        <a:sym typeface="Symbol"/>
                      </a:rPr>
                      <m:t>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Franklin Gothic Medium" pitchFamily="34" charset="0"/>
                  </a:rPr>
                  <a:t>)</a:t>
                </a:r>
                <a:r>
                  <a:rPr lang="en-US" sz="2800" dirty="0">
                    <a:solidFill>
                      <a:prstClr val="black"/>
                    </a:solidFill>
                    <a:latin typeface="+mn-lt"/>
                  </a:rPr>
                  <a:t>={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 smtClean="0">
                        <a:solidFill>
                          <a:prstClr val="black"/>
                        </a:solidFill>
                        <a:latin typeface="Calibri"/>
                        <a:cs typeface="+mn-cs"/>
                        <a:sym typeface="Symbol"/>
                      </a:rPr>
                      <m:t></m:t>
                    </m:r>
                  </m:oMath>
                </a14:m>
                <a:r>
                  <a:rPr lang="en-US" sz="2800" dirty="0">
                    <a:latin typeface="+mn-lt"/>
                  </a:rPr>
                  <a:t>}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en-US" sz="2800" dirty="0">
                    <a:solidFill>
                      <a:prstClr val="black"/>
                    </a:solidFill>
                    <a:cs typeface="+mn-cs"/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solidFill>
                          <a:prstClr val="black"/>
                        </a:solidFill>
                        <a:latin typeface="Calibri"/>
                        <a:cs typeface="+mn-cs"/>
                        <a:sym typeface="Symbol"/>
                      </a:rPr>
                      <m:t></m:t>
                    </m:r>
                  </m:oMath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sz="2800" dirty="0">
                  <a:latin typeface="Franklin Gothic Medium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Franklin Gothic Medium" pitchFamily="34" charset="0"/>
                </a:endParaRPr>
              </a:p>
            </p:txBody>
          </p:sp>
        </mc:Choice>
        <mc:Fallback xmlns="">
          <p:sp>
            <p:nvSpPr>
              <p:cNvPr id="8196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30060"/>
                <a:ext cx="8229600" cy="5254900"/>
              </a:xfrm>
              <a:blipFill rotWithShape="0">
                <a:blip r:embed="rId4"/>
                <a:stretch>
                  <a:fillRect l="-1333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1E4045-DED4-65DC-C3C5-25C49A52DA44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638522" y="1981949"/>
                <a:ext cx="4110612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</a:rPr>
                        <m:t>𝒫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  <a:cs typeface="+mn-cs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cs typeface="+mn-cs"/>
                        </a:rPr>
                        <m:t>∷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+mn-cs"/>
                        </a:rPr>
                        <m:t>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+mn-cs"/>
                        </a:rPr>
                        <m:t> :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⊆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 }</m:t>
                      </m:r>
                    </m:oMath>
                  </m:oMathPara>
                </a14:m>
                <a:endParaRPr lang="en-US" sz="3200" dirty="0">
                  <a:cs typeface="+mn-c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1E4045-DED4-65DC-C3C5-25C49A52D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2638522" y="1981949"/>
                <a:ext cx="4110612" cy="584775"/>
              </a:xfrm>
              <a:prstGeom prst="rect">
                <a:avLst/>
              </a:prstGeom>
              <a:blipFill>
                <a:blip r:embed="rId6"/>
                <a:stretch>
                  <a:fillRect r="-615" b="-2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0700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Cartesian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868797" y="1493773"/>
                <a:ext cx="7505182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×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∷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={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 :∃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𝑎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∈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, ∃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𝑏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∈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 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=(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)) }</m:t>
                      </m:r>
                    </m:oMath>
                  </m:oMathPara>
                </a14:m>
                <a:endParaRPr lang="en-US" sz="3200" dirty="0">
                  <a:ea typeface="ＭＳ Ｐゴシック" pitchFamily="-111" charset="-128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868797" y="1493773"/>
                <a:ext cx="7505182" cy="584775"/>
              </a:xfrm>
              <a:prstGeom prst="rect">
                <a:avLst/>
              </a:prstGeom>
              <a:blipFill>
                <a:blip r:embed="rId5"/>
                <a:stretch>
                  <a:fillRect l="-676" r="-1182" b="-20833"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199" y="2691042"/>
                <a:ext cx="8333117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× 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is the real plane.  You’ve seen ordered pairs before.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These are just for arbitrary sets.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ℤ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× 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ℤ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is “the set of all pairs of integers”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If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A = {1, 2}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,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B = {a, b, c}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, then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A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/>
                    <a:cs typeface="Cambria Math"/>
                  </a:rPr>
                  <a:t>×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B = {(1,a), (1,b), (1,c),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										       (2,a), (2,b), (2,c)}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  <a:p>
                <a:endParaRPr lang="en-US" sz="2400" b="1" dirty="0">
                  <a:solidFill>
                    <a:srgbClr val="C00000"/>
                  </a:solidFill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2691042"/>
                <a:ext cx="8333117" cy="3416320"/>
              </a:xfrm>
              <a:prstGeom prst="rect">
                <a:avLst/>
              </a:prstGeom>
              <a:blipFill rotWithShape="0">
                <a:blip r:embed="rId6"/>
                <a:stretch>
                  <a:fillRect l="-1097" t="-13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76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Cartesian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199" y="2691042"/>
                <a:ext cx="8333117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× 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is the real plane.  You’ve seen ordered pairs before.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These are just for arbitrary sets.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ℤ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× 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ℤ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is “the set of all pairs of integers”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If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A = {1, 2}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,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B = {a, b, c}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, then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A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/>
                    <a:cs typeface="Cambria Math"/>
                  </a:rPr>
                  <a:t>×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B = {(1,a), (1,b), (1,c),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										       (2,a), (2,b), (2,c)}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</a:p>
              <a:p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What is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𝑨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×∅</m:t>
                    </m:r>
                  </m:oMath>
                </a14:m>
                <a:r>
                  <a:rPr lang="en-US" sz="2400" b="1" dirty="0">
                    <a:latin typeface="Cambria Math"/>
                    <a:cs typeface="Cambria Math"/>
                  </a:rPr>
                  <a:t>?</a:t>
                </a:r>
                <a:endParaRPr lang="en-US" sz="2400" b="1" dirty="0">
                  <a:solidFill>
                    <a:srgbClr val="C00000"/>
                  </a:solidFill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2691042"/>
                <a:ext cx="8333117" cy="3785652"/>
              </a:xfrm>
              <a:prstGeom prst="rect">
                <a:avLst/>
              </a:prstGeom>
              <a:blipFill rotWithShape="0">
                <a:blip r:embed="rId6"/>
                <a:stretch>
                  <a:fillRect l="-1097" t="-12238"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A0F085-D5B7-4C21-312C-AA1F743064A8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868797" y="1493773"/>
                <a:ext cx="7505182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×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∷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={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 :∃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𝑎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∈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, ∃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𝑏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∈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 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=(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)) }</m:t>
                      </m:r>
                    </m:oMath>
                  </m:oMathPara>
                </a14:m>
                <a:endParaRPr lang="en-US" sz="3200" dirty="0">
                  <a:ea typeface="ＭＳ Ｐゴシック" pitchFamily="-111" charset="-128"/>
                  <a:cs typeface="+mn-cs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A0F085-D5B7-4C21-312C-AA1F74306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868797" y="1493773"/>
                <a:ext cx="7505182" cy="584775"/>
              </a:xfrm>
              <a:prstGeom prst="rect">
                <a:avLst/>
              </a:prstGeom>
              <a:blipFill>
                <a:blip r:embed="rId8"/>
                <a:stretch>
                  <a:fillRect l="-676" r="-1182" b="-20833"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851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Cartesian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199" y="2691042"/>
                <a:ext cx="8333117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× 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is the real plane.  You’ve seen ordered pairs before.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These are just for arbitrary sets.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ℤ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× 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ℤ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is “the set of all pairs of integers”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If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A = {1, 2}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,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B = {a, b, c}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, then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A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/>
                    <a:cs typeface="Cambria Math"/>
                  </a:rPr>
                  <a:t>×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B = {(1,a), (1,b), (1,c),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										       (2,a), (2,b), (2,c)}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𝑨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×∅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Cambria Math"/>
                    <a:cs typeface="Cambria Math"/>
                  </a:rPr>
                  <a:t> =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{(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𝒂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, 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𝒃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) :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𝒂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∈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𝑨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 ∧ 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𝒃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∈∅}={(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𝒂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,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𝒃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) :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𝒂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∈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  ∧ 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𝗙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} = ∅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2691042"/>
                <a:ext cx="8333117" cy="3785652"/>
              </a:xfrm>
              <a:prstGeom prst="rect">
                <a:avLst/>
              </a:prstGeom>
              <a:blipFill rotWithShape="0">
                <a:blip r:embed="rId6"/>
                <a:stretch>
                  <a:fillRect l="-1097" t="-1127" b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2E817BC-17A0-D4D3-AE79-8415DDADA068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868797" y="1493773"/>
                <a:ext cx="7505182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×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∷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={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 :∃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𝑎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∈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, ∃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𝑏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∈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 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=(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)) }</m:t>
                      </m:r>
                    </m:oMath>
                  </m:oMathPara>
                </a14:m>
                <a:endParaRPr lang="en-US" sz="3200" dirty="0">
                  <a:ea typeface="ＭＳ Ｐゴシック" pitchFamily="-111" charset="-128"/>
                  <a:cs typeface="+mn-cs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2E817BC-17A0-D4D3-AE79-8415DDADA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868797" y="1493773"/>
                <a:ext cx="7505182" cy="584775"/>
              </a:xfrm>
              <a:prstGeom prst="rect">
                <a:avLst/>
              </a:prstGeom>
              <a:blipFill>
                <a:blip r:embed="rId8"/>
                <a:stretch>
                  <a:fillRect l="-676" r="-1182" b="-20833"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883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can be elements of other sets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73762" y="1772511"/>
            <a:ext cx="3340389" cy="19337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r>
              <a:rPr lang="en-US" sz="2200" dirty="0">
                <a:solidFill>
                  <a:srgbClr val="002060"/>
                </a:solidFill>
              </a:rPr>
              <a:t>For example</a:t>
            </a:r>
          </a:p>
          <a:p>
            <a:r>
              <a:rPr lang="en-US" sz="2200" dirty="0">
                <a:solidFill>
                  <a:srgbClr val="002060"/>
                </a:solidFill>
              </a:rPr>
              <a:t>A = {{1},{2},{1,2},</a:t>
            </a:r>
            <a:r>
              <a:rPr lang="en-US" sz="2400" dirty="0">
                <a:solidFill>
                  <a:prstClr val="black"/>
                </a:solidFill>
                <a:sym typeface="Symbol"/>
              </a:rPr>
              <a:t>}</a:t>
            </a:r>
            <a:endParaRPr lang="en-US" sz="2200" dirty="0">
              <a:solidFill>
                <a:srgbClr val="002060"/>
              </a:solidFill>
            </a:endParaRPr>
          </a:p>
          <a:p>
            <a:r>
              <a:rPr lang="en-US" sz="2200" dirty="0">
                <a:solidFill>
                  <a:srgbClr val="002060"/>
                </a:solidFill>
              </a:rPr>
              <a:t>B = {1,2}</a:t>
            </a:r>
          </a:p>
          <a:p>
            <a:endParaRPr lang="en-US" sz="2200" dirty="0">
              <a:solidFill>
                <a:srgbClr val="002060"/>
              </a:solidFill>
            </a:endParaRPr>
          </a:p>
          <a:p>
            <a:r>
              <a:rPr lang="en-US" sz="2200" dirty="0">
                <a:solidFill>
                  <a:srgbClr val="002060"/>
                </a:solidFill>
              </a:rPr>
              <a:t>Then B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A.</a:t>
            </a:r>
            <a:endParaRPr lang="en-US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2917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Russell’s Paradox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201331" y="1487310"/>
                <a:ext cx="4746043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/>
                          <a:ea typeface="ＭＳ Ｐゴシック" pitchFamily="-111" charset="-128"/>
                        </a:rPr>
                        <m:t>𝑆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ＭＳ Ｐゴシック" pitchFamily="-111" charset="-128"/>
                        </a:rPr>
                        <m:t>∷</m:t>
                      </m:r>
                      <m:r>
                        <a:rPr lang="en-US" sz="4800" b="0" i="1" smtClean="0">
                          <a:latin typeface="Cambria Math"/>
                          <a:ea typeface="ＭＳ Ｐゴシック" pitchFamily="-111" charset="-128"/>
                        </a:rPr>
                        <m:t>={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ＭＳ Ｐゴシック" pitchFamily="-111" charset="-128"/>
                        </a:rPr>
                        <m:t>𝑥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ＭＳ Ｐゴシック" pitchFamily="-111" charset="-128"/>
                        </a:rPr>
                        <m:t> :</m:t>
                      </m:r>
                      <m:r>
                        <a:rPr lang="en-US" sz="4800" b="0" i="1" smtClean="0">
                          <a:latin typeface="Cambria Math"/>
                          <a:ea typeface="ＭＳ Ｐゴシック" pitchFamily="-111" charset="-128"/>
                        </a:rPr>
                        <m:t>𝑥</m:t>
                      </m:r>
                      <m:r>
                        <a:rPr lang="en-US" sz="4800" b="0" i="1" smtClean="0">
                          <a:latin typeface="Cambria Math"/>
                          <a:ea typeface="ＭＳ Ｐゴシック" pitchFamily="-111" charset="-128"/>
                        </a:rPr>
                        <m:t>∉</m:t>
                      </m:r>
                      <m:r>
                        <a:rPr lang="en-US" sz="4800" b="0" i="1" smtClean="0">
                          <a:latin typeface="Cambria Math"/>
                          <a:ea typeface="ＭＳ Ｐゴシック" pitchFamily="-111" charset="-128"/>
                        </a:rPr>
                        <m:t>𝑥</m:t>
                      </m:r>
                      <m:r>
                        <a:rPr lang="en-US" sz="4800" b="0" i="1" smtClean="0">
                          <a:latin typeface="Cambria Math"/>
                          <a:ea typeface="ＭＳ Ｐゴシック" pitchFamily="-111" charset="-128"/>
                        </a:rPr>
                        <m:t> }</m:t>
                      </m:r>
                    </m:oMath>
                  </m:oMathPara>
                </a14:m>
                <a:endParaRPr lang="en-US" sz="4800" dirty="0">
                  <a:ea typeface="ＭＳ Ｐゴシック" pitchFamily="-111" charset="-128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2201331" y="1487310"/>
                <a:ext cx="4746043" cy="830997"/>
              </a:xfrm>
              <a:prstGeom prst="rect">
                <a:avLst/>
              </a:prstGeom>
              <a:blipFill>
                <a:blip r:embed="rId5"/>
                <a:stretch>
                  <a:fillRect l="-266" r="-2128" b="-26866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50173" y="2570096"/>
                <a:ext cx="80366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mbria Math"/>
                      </a:rPr>
                      <m:t>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𝑆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…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3" y="2570096"/>
                <a:ext cx="8036627" cy="461665"/>
              </a:xfrm>
              <a:prstGeom prst="rect">
                <a:avLst/>
              </a:prstGeom>
              <a:blipFill>
                <a:blip r:embed="rId7"/>
                <a:stretch>
                  <a:fillRect l="-1264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8635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Russell’s Paradox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50173" y="2570096"/>
                <a:ext cx="8036627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mbria Math"/>
                      </a:rPr>
                      <m:t>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𝑆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  Then, by the definition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𝑆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mbria Math"/>
                      </a:rPr>
                      <m:t>∉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𝑆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, but that’s a contradiction.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𝑆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ambria Math"/>
                      </a:rPr>
                      <m:t>∉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Franklin Gothic Medium"/>
                      </a:rPr>
                      <m:t>𝑆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  Then, by the definition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𝑆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𝑆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ambria Math"/>
                      </a:rPr>
                      <m:t>∈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Franklin Gothic Medium"/>
                      </a:rPr>
                      <m:t>𝑆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, but that’s a contradiction too.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This is reminiscent of the truth value of the statement “This statement is false.”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3" y="2570096"/>
                <a:ext cx="8036627" cy="3416320"/>
              </a:xfrm>
              <a:prstGeom prst="rect">
                <a:avLst/>
              </a:prstGeom>
              <a:blipFill>
                <a:blip r:embed="rId7"/>
                <a:stretch>
                  <a:fillRect l="-1264" t="-1481" r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54BD1E-26EA-817C-F571-D4C48F4A545E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201331" y="1487310"/>
                <a:ext cx="4746043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/>
                          <a:ea typeface="ＭＳ Ｐゴシック" pitchFamily="-111" charset="-128"/>
                        </a:rPr>
                        <m:t>𝑆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ＭＳ Ｐゴシック" pitchFamily="-111" charset="-128"/>
                        </a:rPr>
                        <m:t>∷</m:t>
                      </m:r>
                      <m:r>
                        <a:rPr lang="en-US" sz="4800" b="0" i="1" smtClean="0">
                          <a:latin typeface="Cambria Math"/>
                          <a:ea typeface="ＭＳ Ｐゴシック" pitchFamily="-111" charset="-128"/>
                        </a:rPr>
                        <m:t>={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ＭＳ Ｐゴシック" pitchFamily="-111" charset="-128"/>
                        </a:rPr>
                        <m:t>𝑥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ＭＳ Ｐゴシック" pitchFamily="-111" charset="-128"/>
                        </a:rPr>
                        <m:t> :</m:t>
                      </m:r>
                      <m:r>
                        <a:rPr lang="en-US" sz="4800" b="0" i="1" smtClean="0">
                          <a:latin typeface="Cambria Math"/>
                          <a:ea typeface="ＭＳ Ｐゴシック" pitchFamily="-111" charset="-128"/>
                        </a:rPr>
                        <m:t>𝑥</m:t>
                      </m:r>
                      <m:r>
                        <a:rPr lang="en-US" sz="4800" b="0" i="1" smtClean="0">
                          <a:latin typeface="Cambria Math"/>
                          <a:ea typeface="ＭＳ Ｐゴシック" pitchFamily="-111" charset="-128"/>
                        </a:rPr>
                        <m:t>∉</m:t>
                      </m:r>
                      <m:r>
                        <a:rPr lang="en-US" sz="4800" b="0" i="1" smtClean="0">
                          <a:latin typeface="Cambria Math"/>
                          <a:ea typeface="ＭＳ Ｐゴシック" pitchFamily="-111" charset="-128"/>
                        </a:rPr>
                        <m:t>𝑥</m:t>
                      </m:r>
                      <m:r>
                        <a:rPr lang="en-US" sz="4800" b="0" i="1" smtClean="0">
                          <a:latin typeface="Cambria Math"/>
                          <a:ea typeface="ＭＳ Ｐゴシック" pitchFamily="-111" charset="-128"/>
                        </a:rPr>
                        <m:t> }</m:t>
                      </m:r>
                    </m:oMath>
                  </m:oMathPara>
                </a14:m>
                <a:endParaRPr lang="en-US" sz="4800" dirty="0">
                  <a:ea typeface="ＭＳ Ｐゴシック" pitchFamily="-111" charset="-128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54BD1E-26EA-817C-F571-D4C48F4A5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2201331" y="1487310"/>
                <a:ext cx="4746043" cy="830997"/>
              </a:xfrm>
              <a:prstGeom prst="rect">
                <a:avLst/>
              </a:prstGeom>
              <a:blipFill>
                <a:blip r:embed="rId9"/>
                <a:stretch>
                  <a:fillRect l="-266" r="-2128" b="-26866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74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Representing Sets Using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Suppose universe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sz="2800" dirty="0"/>
                  <a:t>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{1,2,…,</m:t>
                    </m:r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</a:rPr>
                      <m:t>}</m:t>
                    </m:r>
                  </m:oMath>
                </a14:m>
                <a:endParaRPr lang="en-US" sz="2800" b="0" dirty="0"/>
              </a:p>
              <a:p>
                <a:r>
                  <a:rPr lang="en-US" sz="2800" dirty="0"/>
                  <a:t>Can represent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𝐵</m:t>
                    </m:r>
                    <m:r>
                      <a:rPr lang="en-US" sz="2800" b="0" i="1" smtClean="0">
                        <a:latin typeface="Cambria Math"/>
                      </a:rPr>
                      <m:t>⊆</m:t>
                    </m:r>
                    <m:r>
                      <a:rPr lang="en-US" sz="2800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sz="2800" dirty="0"/>
                  <a:t> as a vector of bits: </a:t>
                </a:r>
              </a:p>
              <a:p>
                <a:pPr>
                  <a:buFont typeface="Arial" charset="0"/>
                  <a:buNone/>
                </a:pPr>
                <a:r>
                  <a:rPr lang="en-US" sz="2800" dirty="0">
                    <a:solidFill>
                      <a:srgbClr val="C00000"/>
                    </a:solidFill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:r>
                  <a:rPr lang="en-US" sz="2800" dirty="0"/>
                  <a:t>where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:r>
                  <a:rPr lang="en-US" sz="2800" dirty="0"/>
                  <a:t>when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𝑖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∈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𝐵</m:t>
                    </m:r>
                  </m:oMath>
                </a14:m>
                <a:endParaRPr lang="en-US" sz="2800" dirty="0">
                  <a:solidFill>
                    <a:srgbClr val="C00000"/>
                  </a:solidFill>
                  <a:ea typeface="Cambria Math" pitchFamily="18" charset="0"/>
                  <a:cs typeface="Cambria Math" pitchFamily="18" charset="0"/>
                  <a:sym typeface="Symbol" pitchFamily="18" charset="2"/>
                </a:endParaRPr>
              </a:p>
              <a:p>
                <a:pPr>
                  <a:buFont typeface="Arial" charset="0"/>
                  <a:buNone/>
                </a:pPr>
                <a:r>
                  <a:rPr lang="en-US" sz="2800" dirty="0">
                    <a:ea typeface="Cambria Math" pitchFamily="18" charset="0"/>
                    <a:cs typeface="Cambria Math" pitchFamily="18" charset="0"/>
                    <a:sym typeface="Symbol" pitchFamily="18" charset="2"/>
                  </a:rPr>
                  <a:t>			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Cambria Math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Cambria Math" pitchFamily="18" charset="0"/>
                            <a:sym typeface="Symbol" pitchFamily="18" charset="2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Cambria Math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Cambria Math" pitchFamily="18" charset="0"/>
                        <a:sym typeface="Symbol" pitchFamily="18" charset="2"/>
                      </a:rPr>
                      <m:t>=0 </m:t>
                    </m:r>
                  </m:oMath>
                </a14:m>
                <a:r>
                  <a:rPr lang="en-US" sz="2800" dirty="0"/>
                  <a:t>when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𝑖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𝐵</m:t>
                    </m:r>
                  </m:oMath>
                </a14:m>
                <a:endParaRPr lang="en-US" sz="2800" baseline="-25000" dirty="0">
                  <a:solidFill>
                    <a:srgbClr val="C00000"/>
                  </a:solidFill>
                  <a:sym typeface="Symbol" pitchFamily="18" charset="2"/>
                </a:endParaRPr>
              </a:p>
              <a:p>
                <a:pPr lvl="1"/>
                <a:r>
                  <a:rPr lang="en-US" dirty="0">
                    <a:ea typeface="Cambria Math" pitchFamily="18" charset="0"/>
                    <a:cs typeface="Cambria Math" pitchFamily="18" charset="0"/>
                    <a:sym typeface="Symbol" pitchFamily="18" charset="2"/>
                  </a:rPr>
                  <a:t>Called the </a:t>
                </a:r>
                <a:r>
                  <a:rPr lang="en-US" i="1" dirty="0">
                    <a:ea typeface="Cambria Math" pitchFamily="18" charset="0"/>
                    <a:cs typeface="Cambria Math" pitchFamily="18" charset="0"/>
                    <a:sym typeface="Symbol" pitchFamily="18" charset="2"/>
                  </a:rPr>
                  <a:t>characteristic vector</a:t>
                </a:r>
                <a:r>
                  <a:rPr lang="en-US" dirty="0">
                    <a:ea typeface="Cambria Math" pitchFamily="18" charset="0"/>
                    <a:cs typeface="Cambria Math" pitchFamily="18" charset="0"/>
                    <a:sym typeface="Symbol" pitchFamily="18" charset="2"/>
                  </a:rPr>
                  <a:t> of set B</a:t>
                </a:r>
              </a:p>
              <a:p>
                <a:pPr lvl="4"/>
                <a:endParaRPr lang="en-US" sz="2800" dirty="0">
                  <a:ea typeface="Cambria Math" pitchFamily="18" charset="0"/>
                  <a:cs typeface="Cambria Math" pitchFamily="18" charset="0"/>
                  <a:sym typeface="Symbol" pitchFamily="18" charset="2"/>
                </a:endParaRPr>
              </a:p>
              <a:p>
                <a:r>
                  <a:rPr lang="en-US" sz="2800" dirty="0">
                    <a:ea typeface="Cambria Math" pitchFamily="18" charset="0"/>
                    <a:cs typeface="Cambria Math" pitchFamily="18" charset="0"/>
                    <a:sym typeface="Symbol" pitchFamily="18" charset="2"/>
                  </a:rPr>
                  <a:t>Given characteristic vectors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Cambria Math" pitchFamily="18" charset="0"/>
                        <a:cs typeface="Cambria Math" pitchFamily="18" charset="0"/>
                        <a:sym typeface="Symbol" pitchFamily="18" charset="2"/>
                      </a:rPr>
                      <m:t>𝐴</m:t>
                    </m:r>
                  </m:oMath>
                </a14:m>
                <a:r>
                  <a:rPr lang="en-US" sz="2800" dirty="0">
                    <a:ea typeface="Cambria Math" pitchFamily="18" charset="0"/>
                    <a:cs typeface="Cambria Math" pitchFamily="18" charset="0"/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Cambria Math" pitchFamily="18" charset="0"/>
                        <a:cs typeface="Cambria Math" pitchFamily="18" charset="0"/>
                        <a:sym typeface="Symbol" pitchFamily="18" charset="2"/>
                      </a:rPr>
                      <m:t>𝐵</m:t>
                    </m:r>
                  </m:oMath>
                </a14:m>
                <a:endParaRPr lang="en-US" sz="2800" dirty="0">
                  <a:ea typeface="Cambria Math" pitchFamily="18" charset="0"/>
                  <a:cs typeface="Cambria Math" pitchFamily="18" charset="0"/>
                  <a:sym typeface="Symbol" pitchFamily="18" charset="2"/>
                </a:endParaRPr>
              </a:p>
              <a:p>
                <a:pPr lvl="1"/>
                <a:r>
                  <a:rPr lang="en-US" dirty="0">
                    <a:ea typeface="Cambria Math" pitchFamily="18" charset="0"/>
                    <a:cs typeface="Cambria Math" pitchFamily="18" charset="0"/>
                    <a:sym typeface="Symbol" pitchFamily="18" charset="2"/>
                  </a:rPr>
                  <a:t>What is characteristic vector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 pitchFamily="18" charset="0"/>
                        <a:cs typeface="Cambria Math" pitchFamily="18" charset="0"/>
                        <a:sym typeface="Symbol" pitchFamily="18" charset="2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 pitchFamily="18" charset="0"/>
                        <a:cs typeface="Cambria Math" pitchFamily="18" charset="0"/>
                        <a:sym typeface="Symbol" pitchFamily="18" charset="2"/>
                      </a:rPr>
                      <m:t>∪</m:t>
                    </m:r>
                    <m:r>
                      <a:rPr lang="en-US" b="0" i="1" smtClean="0">
                        <a:latin typeface="Cambria Math"/>
                        <a:ea typeface="Cambria Math" pitchFamily="18" charset="0"/>
                        <a:cs typeface="Cambria Math" pitchFamily="18" charset="0"/>
                        <a:sym typeface="Symbol" pitchFamily="18" charset="2"/>
                      </a:rPr>
                      <m:t>𝐵</m:t>
                    </m:r>
                  </m:oMath>
                </a14:m>
                <a:r>
                  <a:rPr lang="en-US" dirty="0">
                    <a:ea typeface="Cambria Math" pitchFamily="18" charset="0"/>
                    <a:cs typeface="Cambria Math" pitchFamily="18" charset="0"/>
                    <a:sym typeface="Symbol" pitchFamily="18" charset="2"/>
                  </a:rPr>
                  <a:t>?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 pitchFamily="18" charset="0"/>
                        <a:cs typeface="Cambria Math" pitchFamily="18" charset="0"/>
                        <a:sym typeface="Symbol" pitchFamily="18" charset="2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 pitchFamily="18" charset="0"/>
                        <a:cs typeface="Cambria Math" pitchFamily="18" charset="0"/>
                        <a:sym typeface="Symbol" pitchFamily="18" charset="2"/>
                      </a:rPr>
                      <m:t>∩</m:t>
                    </m:r>
                    <m:r>
                      <a:rPr lang="en-US" b="0" i="1" smtClean="0">
                        <a:latin typeface="Cambria Math"/>
                        <a:ea typeface="Cambria Math" pitchFamily="18" charset="0"/>
                        <a:cs typeface="Cambria Math" pitchFamily="18" charset="0"/>
                        <a:sym typeface="Symbol" pitchFamily="18" charset="2"/>
                      </a:rPr>
                      <m:t>𝐵</m:t>
                    </m:r>
                  </m:oMath>
                </a14:m>
                <a:r>
                  <a:rPr lang="en-US" dirty="0">
                    <a:ea typeface="Cambria Math" pitchFamily="18" charset="0"/>
                    <a:cs typeface="Cambria Math" pitchFamily="18" charset="0"/>
                    <a:sym typeface="Symbol" pitchFamily="18" charset="2"/>
                  </a:rPr>
                  <a:t>?</a:t>
                </a:r>
              </a:p>
            </p:txBody>
          </p:sp>
        </mc:Choice>
        <mc:Fallback xmlns="">
          <p:sp>
            <p:nvSpPr>
              <p:cNvPr id="1433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8" y="1303606"/>
            <a:ext cx="8333232" cy="51937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0145979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777" y="1411113"/>
            <a:ext cx="8573911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dirty="0"/>
              <a:t>     	01101101                Java: 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z=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x|y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u="sng" dirty="0">
                <a:sym typeface="Symbol"/>
              </a:rPr>
              <a:t></a:t>
            </a:r>
            <a:r>
              <a:rPr lang="en-US" u="sng" dirty="0">
                <a:sym typeface="Symbol"/>
              </a:rPr>
              <a:t>	</a:t>
            </a:r>
            <a:r>
              <a:rPr lang="en-US" u="sng" dirty="0"/>
              <a:t>00110111</a:t>
            </a:r>
            <a:r>
              <a:rPr lang="en-US" dirty="0"/>
              <a:t>           </a:t>
            </a:r>
            <a:r>
              <a:rPr lang="en-US" dirty="0">
                <a:sym typeface="Symbol"/>
              </a:rPr>
              <a:t>  </a:t>
            </a:r>
            <a:r>
              <a:rPr lang="en-US" dirty="0"/>
              <a:t>               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dirty="0"/>
              <a:t>        	</a:t>
            </a:r>
            <a:r>
              <a:rPr lang="en-US" dirty="0">
                <a:solidFill>
                  <a:srgbClr val="C00000"/>
                </a:solidFill>
              </a:rPr>
              <a:t>01111111              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sz="1400" dirty="0"/>
              <a:t>		</a:t>
            </a:r>
          </a:p>
          <a:p>
            <a:pPr marL="0" indent="0">
              <a:buNone/>
              <a:defRPr/>
            </a:pPr>
            <a:r>
              <a:rPr lang="en-US" dirty="0"/>
              <a:t>      	00101010                Java:	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z=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x&amp;y</a:t>
            </a:r>
            <a:br>
              <a:rPr lang="en-US" dirty="0"/>
            </a:br>
            <a:r>
              <a:rPr lang="en-US" dirty="0"/>
              <a:t>    </a:t>
            </a:r>
            <a:r>
              <a:rPr lang="en-US" b="1" u="sng" dirty="0">
                <a:sym typeface="Symbol"/>
              </a:rPr>
              <a:t></a:t>
            </a:r>
            <a:r>
              <a:rPr lang="en-US" u="sng" dirty="0"/>
              <a:t> 	00001111</a:t>
            </a:r>
            <a:r>
              <a:rPr lang="en-US" dirty="0"/>
              <a:t>                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dirty="0"/>
              <a:t>        	</a:t>
            </a:r>
            <a:r>
              <a:rPr lang="en-US" dirty="0">
                <a:solidFill>
                  <a:srgbClr val="C00000"/>
                </a:solidFill>
              </a:rPr>
              <a:t>00001010  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sz="1600" dirty="0"/>
              <a:t>	  </a:t>
            </a:r>
            <a:r>
              <a:rPr lang="en-US" dirty="0"/>
              <a:t>  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		01101101                Java:	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z=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x^y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    </a:t>
            </a:r>
            <a:r>
              <a:rPr lang="en-US" b="1" u="sng" dirty="0">
                <a:latin typeface="Cambria Math" panose="02040503050406030204" pitchFamily="18" charset="0"/>
                <a:sym typeface="Symbol"/>
              </a:rPr>
              <a:t>	</a:t>
            </a:r>
            <a:r>
              <a:rPr lang="en-US" u="sng" dirty="0"/>
              <a:t>00110111</a:t>
            </a:r>
            <a:r>
              <a:rPr lang="en-US" dirty="0"/>
              <a:t>           </a:t>
            </a:r>
            <a:r>
              <a:rPr lang="en-US" dirty="0">
                <a:sym typeface="Symbol"/>
              </a:rPr>
              <a:t>          </a:t>
            </a:r>
            <a:r>
              <a:rPr lang="en-US" dirty="0"/>
              <a:t>               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dirty="0"/>
              <a:t>         	</a:t>
            </a:r>
            <a:r>
              <a:rPr lang="en-US" dirty="0">
                <a:solidFill>
                  <a:srgbClr val="C00000"/>
                </a:solidFill>
              </a:rPr>
              <a:t>01011010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689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Useful Identity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x and y are bits:  (x</a:t>
            </a:r>
            <a:r>
              <a:rPr lang="en-US" dirty="0">
                <a:latin typeface="Cambria Math" panose="02040503050406030204" pitchFamily="18" charset="0"/>
                <a:sym typeface="Symbol" pitchFamily="18" charset="2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 </a:t>
            </a:r>
            <a:r>
              <a:rPr lang="en-US" dirty="0">
                <a:ea typeface="Cambria Math" pitchFamily="18" charset="0"/>
                <a:cs typeface="Cambria Math" pitchFamily="18" charset="0"/>
                <a:sym typeface="Symbol" pitchFamily="18" charset="2"/>
              </a:rPr>
              <a:t>y)</a:t>
            </a:r>
            <a:r>
              <a:rPr lang="en-US" dirty="0">
                <a:latin typeface="Cambria Math" pitchFamily="18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  </a:t>
            </a:r>
            <a:r>
              <a:rPr lang="en-US" dirty="0">
                <a:ea typeface="Cambria Math" pitchFamily="18" charset="0"/>
                <a:cs typeface="Cambria Math" pitchFamily="18" charset="0"/>
                <a:sym typeface="Symbol" pitchFamily="18" charset="2"/>
              </a:rPr>
              <a:t>y = ?</a:t>
            </a:r>
          </a:p>
          <a:p>
            <a:endParaRPr lang="en-US" dirty="0">
              <a:ea typeface="Cambria Math" pitchFamily="18" charset="0"/>
              <a:cs typeface="Cambria Math" pitchFamily="18" charset="0"/>
              <a:sym typeface="Symbol" pitchFamily="18" charset="2"/>
            </a:endParaRPr>
          </a:p>
          <a:p>
            <a:r>
              <a:rPr lang="en-US" dirty="0">
                <a:ea typeface="Cambria Math" pitchFamily="18" charset="0"/>
                <a:cs typeface="Cambria Math" pitchFamily="18" charset="0"/>
                <a:sym typeface="Symbol" pitchFamily="18" charset="2"/>
              </a:rPr>
              <a:t>What if x and y are bit-vectors?</a:t>
            </a:r>
          </a:p>
        </p:txBody>
      </p:sp>
    </p:spTree>
    <p:extLst>
      <p:ext uri="{BB962C8B-B14F-4D97-AF65-F5344CB8AC3E}">
        <p14:creationId xmlns:p14="http://schemas.microsoft.com/office/powerpoint/2010/main" val="17095339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b="1" dirty="0"/>
              <a:t>Alice</a:t>
            </a:r>
            <a:r>
              <a:rPr lang="en-US" sz="2800" dirty="0"/>
              <a:t> wants to communicate message secretly to </a:t>
            </a:r>
            <a:r>
              <a:rPr lang="en-US" sz="2800" b="1" dirty="0"/>
              <a:t>Bob</a:t>
            </a:r>
            <a:r>
              <a:rPr lang="en-US" sz="2800" dirty="0"/>
              <a:t> so that eavesdropper </a:t>
            </a:r>
            <a:r>
              <a:rPr lang="en-US" sz="2800" b="1" dirty="0"/>
              <a:t>Eve</a:t>
            </a:r>
            <a:r>
              <a:rPr lang="en-US" sz="2800" dirty="0"/>
              <a:t> who hears their conversation cannot tell what </a:t>
            </a:r>
            <a:r>
              <a:rPr lang="en-US" sz="2800" b="1" dirty="0"/>
              <a:t>Alice</a:t>
            </a:r>
            <a:r>
              <a:rPr lang="en-US" sz="2800" dirty="0"/>
              <a:t>’s message is.</a:t>
            </a:r>
          </a:p>
          <a:p>
            <a:pPr>
              <a:defRPr/>
            </a:pPr>
            <a:r>
              <a:rPr lang="en-US" sz="2800" b="1" dirty="0"/>
              <a:t>Alice</a:t>
            </a:r>
            <a:r>
              <a:rPr lang="en-US" sz="2800" dirty="0"/>
              <a:t> and </a:t>
            </a:r>
            <a:r>
              <a:rPr lang="en-US" sz="2800" b="1" dirty="0"/>
              <a:t>Bob</a:t>
            </a:r>
            <a:r>
              <a:rPr lang="en-US" sz="2800" dirty="0"/>
              <a:t> can get together and privately share a secret key </a:t>
            </a:r>
            <a:r>
              <a:rPr lang="en-US" sz="2800" dirty="0">
                <a:solidFill>
                  <a:srgbClr val="C00000"/>
                </a:solidFill>
              </a:rPr>
              <a:t>K</a:t>
            </a:r>
            <a:r>
              <a:rPr lang="en-US" sz="2800" dirty="0"/>
              <a:t> ahead of time.</a:t>
            </a:r>
          </a:p>
        </p:txBody>
      </p:sp>
      <p:pic>
        <p:nvPicPr>
          <p:cNvPr id="1026" name="Picture 2" descr="http://www.powayusd.com/pusdtbes/cs/e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556" y="3825933"/>
            <a:ext cx="6530622" cy="262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96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Definitions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 dirty="0">
                <a:latin typeface="Franklin Gothic Medium" pitchFamily="34" charset="0"/>
              </a:rPr>
              <a:t>A and B are </a:t>
            </a:r>
            <a:r>
              <a:rPr lang="en-US" sz="2800" i="1" dirty="0">
                <a:latin typeface="Franklin Gothic Medium" pitchFamily="34" charset="0"/>
              </a:rPr>
              <a:t>equal</a:t>
            </a:r>
            <a:r>
              <a:rPr lang="en-US" sz="2800" dirty="0">
                <a:latin typeface="Franklin Gothic Medium" pitchFamily="34" charset="0"/>
              </a:rPr>
              <a:t> if they have the same elements</a:t>
            </a:r>
          </a:p>
          <a:p>
            <a:endParaRPr lang="en-US" dirty="0">
              <a:latin typeface="Calibri" charset="0"/>
            </a:endParaRP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  <a:p>
            <a:r>
              <a:rPr lang="en-US" sz="2800" dirty="0">
                <a:latin typeface="Franklin Gothic Medium" pitchFamily="34" charset="0"/>
              </a:rPr>
              <a:t>A is a </a:t>
            </a:r>
            <a:r>
              <a:rPr lang="en-US" sz="2800" i="1" dirty="0">
                <a:latin typeface="Franklin Gothic Medium" pitchFamily="34" charset="0"/>
              </a:rPr>
              <a:t>subset</a:t>
            </a:r>
            <a:r>
              <a:rPr lang="en-US" sz="2800" dirty="0">
                <a:latin typeface="Franklin Gothic Medium" pitchFamily="34" charset="0"/>
              </a:rPr>
              <a:t> of B if every element of A is also in B</a:t>
            </a:r>
          </a:p>
          <a:p>
            <a:endParaRPr lang="en-US" sz="2800" dirty="0">
              <a:latin typeface="Franklin Gothic Medium" pitchFamily="34" charset="0"/>
            </a:endParaRPr>
          </a:p>
          <a:p>
            <a:endParaRPr lang="en-US" sz="2800" dirty="0">
              <a:latin typeface="Franklin Gothic Medium" pitchFamily="34" charset="0"/>
            </a:endParaRPr>
          </a:p>
          <a:p>
            <a:pPr marL="0" indent="0">
              <a:buNone/>
            </a:pPr>
            <a:endParaRPr lang="en-US" sz="3600" dirty="0">
              <a:latin typeface="Franklin Gothic Medium" pitchFamily="34" charset="0"/>
            </a:endParaRPr>
          </a:p>
          <a:p>
            <a:r>
              <a:rPr lang="en-US" sz="2800" dirty="0">
                <a:latin typeface="Franklin Gothic Medium" pitchFamily="34" charset="0"/>
              </a:rPr>
              <a:t>Notes:</a:t>
            </a:r>
            <a:endParaRPr lang="en-US" sz="2800" b="1" dirty="0">
              <a:latin typeface="Franklin Gothic Medium" pitchFamily="34" charset="0"/>
            </a:endParaRP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892349" y="3706913"/>
            <a:ext cx="5359302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</a:t>
            </a:r>
            <a:r>
              <a:rPr lang="en-US" sz="3200" dirty="0">
                <a:ea typeface="ＭＳ Ｐゴシック" pitchFamily="-111" charset="-128"/>
                <a:cs typeface="+mn-cs"/>
              </a:rPr>
              <a:t> B  :</a:t>
            </a:r>
            <a:r>
              <a:rPr lang="en-US" sz="3200" dirty="0">
                <a:ea typeface="ＭＳ Ｐゴシック" pitchFamily="-111" charset="-128"/>
              </a:rPr>
              <a:t>:= 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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(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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B)</a:t>
            </a:r>
          </a:p>
        </p:txBody>
      </p:sp>
      <p:sp>
        <p:nvSpPr>
          <p:cNvPr id="7174" name="TextBox 5" hidden="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" y="6324600"/>
            <a:ext cx="781050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</a:t>
            </a:r>
            <a:r>
              <a:rPr lang="en-US" dirty="0">
                <a:cs typeface="Arial" charset="0"/>
              </a:rPr>
              <a:t> B</a:t>
            </a:r>
          </a:p>
        </p:txBody>
      </p:sp>
      <p:pic>
        <p:nvPicPr>
          <p:cNvPr id="8" name="Picture 7" descr="eq.png">
            <a:extLst>
              <a:ext uri="{FF2B5EF4-FFF2-40B4-BE49-F238E27FC236}">
                <a16:creationId xmlns:a16="http://schemas.microsoft.com/office/drawing/2014/main" id="{27744A33-307B-7245-8E6C-ABB19A9AF3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928" y="5020517"/>
            <a:ext cx="4962144" cy="8778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BA8412-7ECC-504B-A4AF-06A8760CB85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090928" y="5817018"/>
            <a:ext cx="3239435" cy="584776"/>
          </a:xfrm>
          <a:prstGeom prst="rect">
            <a:avLst/>
          </a:prstGeom>
          <a:solidFill>
            <a:srgbClr val="FFD699"/>
          </a:solidFill>
          <a:ln>
            <a:solidFill>
              <a:srgbClr val="FF650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⊇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ea typeface="ＭＳ Ｐゴシック" pitchFamily="-111" charset="-128"/>
              </a:rPr>
              <a:t>B </a:t>
            </a:r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</a:rPr>
              <a:t>means</a:t>
            </a:r>
            <a:r>
              <a:rPr lang="en-US" sz="3200" dirty="0">
                <a:ea typeface="ＭＳ Ｐゴシック" pitchFamily="-111" charset="-128"/>
              </a:rPr>
              <a:t> B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⊆</a:t>
            </a:r>
            <a:r>
              <a:rPr lang="en-US" sz="3200" dirty="0">
                <a:ea typeface="ＭＳ Ｐゴシック" pitchFamily="-111" charset="-128"/>
              </a:rPr>
              <a:t> A</a:t>
            </a:r>
            <a:endParaRPr lang="en-US" sz="3200" dirty="0">
              <a:ea typeface="ＭＳ Ｐゴシック" pitchFamily="-111" charset="-128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5A4A0B-E365-AC44-B650-BBE68C10288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505866" y="5817018"/>
            <a:ext cx="3239435" cy="584776"/>
          </a:xfrm>
          <a:prstGeom prst="rect">
            <a:avLst/>
          </a:prstGeom>
          <a:solidFill>
            <a:srgbClr val="FFD699"/>
          </a:solidFill>
          <a:ln>
            <a:solidFill>
              <a:srgbClr val="FF650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⊂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ea typeface="ＭＳ Ｐゴシック" pitchFamily="-111" charset="-128"/>
              </a:rPr>
              <a:t>B </a:t>
            </a:r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</a:rPr>
              <a:t>means</a:t>
            </a:r>
            <a:r>
              <a:rPr lang="en-US" sz="3200" dirty="0">
                <a:ea typeface="ＭＳ Ｐゴシック" pitchFamily="-111" charset="-128"/>
              </a:rPr>
              <a:t> 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⊆</a:t>
            </a:r>
            <a:r>
              <a:rPr lang="en-US" sz="3200" dirty="0">
                <a:ea typeface="ＭＳ Ｐゴシック" pitchFamily="-111" charset="-128"/>
              </a:rPr>
              <a:t> B</a:t>
            </a:r>
            <a:endParaRPr lang="en-US" sz="3200" dirty="0">
              <a:ea typeface="ＭＳ Ｐゴシック" pitchFamily="-111" charset="-128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0C9446-E733-6BEE-BD5E-BE36FDFCD81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892349" y="1967898"/>
            <a:ext cx="5359302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A = B 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::= 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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(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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B)</a:t>
            </a:r>
          </a:p>
        </p:txBody>
      </p:sp>
    </p:spTree>
    <p:extLst>
      <p:ext uri="{BB962C8B-B14F-4D97-AF65-F5344CB8AC3E}">
        <p14:creationId xmlns:p14="http://schemas.microsoft.com/office/powerpoint/2010/main" val="168256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Definition: Equality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</a:rPr>
              <a:t>A and B are </a:t>
            </a:r>
            <a:r>
              <a:rPr lang="en-US" sz="2800" i="1" dirty="0">
                <a:latin typeface="Franklin Gothic Medium" pitchFamily="34" charset="0"/>
              </a:rPr>
              <a:t>equal</a:t>
            </a:r>
            <a:r>
              <a:rPr lang="en-US" sz="2800" dirty="0">
                <a:latin typeface="Franklin Gothic Medium" pitchFamily="34" charset="0"/>
              </a:rPr>
              <a:t> if they have the same elements</a:t>
            </a: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92349" y="1967898"/>
            <a:ext cx="5359302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A = B 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::= 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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(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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B)</a:t>
            </a:r>
          </a:p>
        </p:txBody>
      </p:sp>
      <p:sp>
        <p:nvSpPr>
          <p:cNvPr id="7174" name="TextBox 5" hidden="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" y="6324600"/>
            <a:ext cx="781050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</a:t>
            </a:r>
            <a:r>
              <a:rPr lang="en-US" dirty="0">
                <a:cs typeface="Arial" charset="0"/>
              </a:rPr>
              <a:t> 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70626" y="3276410"/>
            <a:ext cx="1571314" cy="21582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r>
              <a:rPr lang="en-US" sz="2200" dirty="0">
                <a:solidFill>
                  <a:srgbClr val="002060"/>
                </a:solidFill>
              </a:rPr>
              <a:t>A = {1, 2, 3}</a:t>
            </a:r>
          </a:p>
          <a:p>
            <a:r>
              <a:rPr lang="en-US" sz="2200" dirty="0">
                <a:solidFill>
                  <a:srgbClr val="002060"/>
                </a:solidFill>
              </a:rPr>
              <a:t>B = {3, 4, 5}</a:t>
            </a:r>
          </a:p>
          <a:p>
            <a:r>
              <a:rPr lang="en-US" sz="2200" dirty="0">
                <a:solidFill>
                  <a:srgbClr val="002060"/>
                </a:solidFill>
              </a:rPr>
              <a:t>C = {3, 4}</a:t>
            </a:r>
          </a:p>
          <a:p>
            <a:pPr lvl="0"/>
            <a:r>
              <a:rPr lang="en-US" sz="2200" dirty="0">
                <a:solidFill>
                  <a:srgbClr val="002060"/>
                </a:solidFill>
              </a:rPr>
              <a:t>D = {4, 3, 3}</a:t>
            </a:r>
          </a:p>
          <a:p>
            <a:pPr lvl="0"/>
            <a:r>
              <a:rPr lang="en-US" sz="2200" dirty="0">
                <a:solidFill>
                  <a:srgbClr val="002060"/>
                </a:solidFill>
              </a:rPr>
              <a:t>E = {3, 4, 3}</a:t>
            </a:r>
          </a:p>
          <a:p>
            <a:pPr lvl="0"/>
            <a:r>
              <a:rPr lang="en-US" sz="2200" dirty="0">
                <a:solidFill>
                  <a:srgbClr val="002060"/>
                </a:solidFill>
              </a:rPr>
              <a:t>F = {4, {3}}</a:t>
            </a:r>
          </a:p>
          <a:p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35270" y="4354696"/>
            <a:ext cx="4922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Which sets are equal to each other?</a:t>
            </a:r>
          </a:p>
        </p:txBody>
      </p:sp>
    </p:spTree>
    <p:extLst>
      <p:ext uri="{BB962C8B-B14F-4D97-AF65-F5344CB8AC3E}">
        <p14:creationId xmlns:p14="http://schemas.microsoft.com/office/powerpoint/2010/main" val="83546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Definition: Subset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</a:rPr>
              <a:t>A is a </a:t>
            </a:r>
            <a:r>
              <a:rPr lang="en-US" sz="2800" i="1" dirty="0">
                <a:latin typeface="Franklin Gothic Medium" pitchFamily="34" charset="0"/>
              </a:rPr>
              <a:t>subset</a:t>
            </a:r>
            <a:r>
              <a:rPr lang="en-US" sz="2800" dirty="0">
                <a:latin typeface="Franklin Gothic Medium" pitchFamily="34" charset="0"/>
              </a:rPr>
              <a:t> of B if every element of A is also in B</a:t>
            </a:r>
          </a:p>
          <a:p>
            <a:pPr marL="0" indent="0">
              <a:buNone/>
            </a:pPr>
            <a:endParaRPr lang="en-US" sz="2800" dirty="0">
              <a:latin typeface="Franklin Gothic Medium" pitchFamily="34" charset="0"/>
            </a:endParaRPr>
          </a:p>
          <a:p>
            <a:pPr marL="0" indent="0">
              <a:buNone/>
            </a:pPr>
            <a:endParaRPr lang="en-US" sz="2800" dirty="0">
              <a:latin typeface="Franklin Gothic Medium" pitchFamily="34" charset="0"/>
            </a:endParaRPr>
          </a:p>
        </p:txBody>
      </p:sp>
      <p:sp>
        <p:nvSpPr>
          <p:cNvPr id="7174" name="TextBox 5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6324600"/>
            <a:ext cx="781050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</a:t>
            </a:r>
            <a:r>
              <a:rPr lang="en-US" dirty="0">
                <a:cs typeface="Arial" charset="0"/>
              </a:rPr>
              <a:t> B</a:t>
            </a:r>
          </a:p>
        </p:txBody>
      </p:sp>
      <p:sp>
        <p:nvSpPr>
          <p:cNvPr id="9" name="Rectangle 8"/>
          <p:cNvSpPr/>
          <p:nvPr/>
        </p:nvSpPr>
        <p:spPr>
          <a:xfrm>
            <a:off x="4023742" y="2858304"/>
            <a:ext cx="1571314" cy="11172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r>
              <a:rPr lang="en-US" sz="2200" dirty="0">
                <a:solidFill>
                  <a:srgbClr val="002060"/>
                </a:solidFill>
              </a:rPr>
              <a:t>A = {1, 2, 3}</a:t>
            </a:r>
          </a:p>
          <a:p>
            <a:r>
              <a:rPr lang="en-US" sz="2200" dirty="0">
                <a:solidFill>
                  <a:srgbClr val="002060"/>
                </a:solidFill>
              </a:rPr>
              <a:t>B = {3, 4, 5}</a:t>
            </a:r>
          </a:p>
          <a:p>
            <a:r>
              <a:rPr lang="en-US" sz="2200" dirty="0">
                <a:solidFill>
                  <a:srgbClr val="002060"/>
                </a:solidFill>
              </a:rPr>
              <a:t>C = {3, 4}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42013" y="4456259"/>
            <a:ext cx="5853319" cy="15903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r>
              <a:rPr lang="en-US" sz="2200" u="sng" dirty="0">
                <a:solidFill>
                  <a:srgbClr val="002060"/>
                </a:solidFill>
              </a:rPr>
              <a:t>QUESTIONS</a:t>
            </a:r>
          </a:p>
          <a:p>
            <a:r>
              <a:rPr lang="en-US" sz="2200" dirty="0">
                <a:solidFill>
                  <a:srgbClr val="002060"/>
                </a:solidFill>
                <a:sym typeface="Symbol"/>
              </a:rPr>
              <a:t> </a:t>
            </a:r>
            <a:r>
              <a:rPr lang="en-US" sz="2400" dirty="0">
                <a:solidFill>
                  <a:srgbClr val="002060"/>
                </a:solidFill>
                <a:sym typeface="Symbol"/>
              </a:rPr>
              <a:t> </a:t>
            </a:r>
            <a:r>
              <a:rPr lang="en-US" sz="2200" dirty="0">
                <a:solidFill>
                  <a:srgbClr val="002060"/>
                </a:solidFill>
                <a:sym typeface="Symbol"/>
              </a:rPr>
              <a:t>A?</a:t>
            </a:r>
            <a:endParaRPr lang="en-US" sz="2200" dirty="0">
              <a:solidFill>
                <a:srgbClr val="002060"/>
              </a:solidFill>
            </a:endParaRPr>
          </a:p>
          <a:p>
            <a:r>
              <a:rPr lang="en-US" sz="2200" dirty="0">
                <a:solidFill>
                  <a:srgbClr val="002060"/>
                </a:solidFill>
              </a:rPr>
              <a:t>A </a:t>
            </a:r>
            <a:r>
              <a:rPr lang="en-US" sz="2000" dirty="0">
                <a:solidFill>
                  <a:srgbClr val="002060"/>
                </a:solidFill>
                <a:sym typeface="Symbol"/>
              </a:rPr>
              <a:t></a:t>
            </a:r>
            <a:r>
              <a:rPr lang="en-US" sz="2200" dirty="0">
                <a:solidFill>
                  <a:srgbClr val="002060"/>
                </a:solidFill>
              </a:rPr>
              <a:t> B?</a:t>
            </a:r>
          </a:p>
          <a:p>
            <a:r>
              <a:rPr lang="en-US" sz="2200" dirty="0">
                <a:solidFill>
                  <a:srgbClr val="002060"/>
                </a:solidFill>
              </a:rPr>
              <a:t>C </a:t>
            </a:r>
            <a:r>
              <a:rPr lang="en-US" sz="2000" dirty="0">
                <a:solidFill>
                  <a:srgbClr val="002060"/>
                </a:solidFill>
                <a:sym typeface="Symbol"/>
              </a:rPr>
              <a:t></a:t>
            </a:r>
            <a:r>
              <a:rPr lang="en-US" sz="2200" dirty="0">
                <a:solidFill>
                  <a:srgbClr val="002060"/>
                </a:solidFill>
              </a:rPr>
              <a:t> B?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7AB49-0770-1623-E9B5-E4EC547C735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936030" y="1910649"/>
            <a:ext cx="5359302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</a:t>
            </a:r>
            <a:r>
              <a:rPr lang="en-US" sz="3200" dirty="0">
                <a:ea typeface="ＭＳ Ｐゴシック" pitchFamily="-111" charset="-128"/>
                <a:cs typeface="+mn-cs"/>
              </a:rPr>
              <a:t> B  :</a:t>
            </a:r>
            <a:r>
              <a:rPr lang="en-US" sz="3200" dirty="0">
                <a:ea typeface="ＭＳ Ｐゴシック" pitchFamily="-111" charset="-128"/>
              </a:rPr>
              <a:t>:= 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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(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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B)</a:t>
            </a:r>
          </a:p>
        </p:txBody>
      </p:sp>
    </p:spTree>
    <p:extLst>
      <p:ext uri="{BB962C8B-B14F-4D97-AF65-F5344CB8AC3E}">
        <p14:creationId xmlns:p14="http://schemas.microsoft.com/office/powerpoint/2010/main" val="1849615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Definition: Subset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244160"/>
            <a:ext cx="8229600" cy="60664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</a:rPr>
              <a:t>A is a </a:t>
            </a:r>
            <a:r>
              <a:rPr lang="en-US" sz="2800" i="1" dirty="0">
                <a:latin typeface="Franklin Gothic Medium" pitchFamily="34" charset="0"/>
              </a:rPr>
              <a:t>subset</a:t>
            </a:r>
            <a:r>
              <a:rPr lang="en-US" sz="2800" dirty="0">
                <a:latin typeface="Franklin Gothic Medium" pitchFamily="34" charset="0"/>
              </a:rPr>
              <a:t> of B if every element of A is also in B</a:t>
            </a:r>
          </a:p>
          <a:p>
            <a:pPr marL="0" indent="0">
              <a:buNone/>
            </a:pPr>
            <a:endParaRPr lang="en-US" sz="2800" dirty="0">
              <a:latin typeface="Franklin Gothic Medium" pitchFamily="34" charset="0"/>
            </a:endParaRPr>
          </a:p>
          <a:p>
            <a:pPr marL="0" indent="0">
              <a:buNone/>
            </a:pPr>
            <a:endParaRPr lang="en-US" sz="2800" dirty="0">
              <a:latin typeface="Franklin Gothic Medium" pitchFamily="34" charset="0"/>
            </a:endParaRPr>
          </a:p>
        </p:txBody>
      </p:sp>
      <p:sp>
        <p:nvSpPr>
          <p:cNvPr id="7174" name="TextBox 5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6324600"/>
            <a:ext cx="781050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</a:t>
            </a:r>
            <a:r>
              <a:rPr lang="en-US" dirty="0">
                <a:cs typeface="Arial" charset="0"/>
              </a:rPr>
              <a:t>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303F6-2010-6D44-99F5-66DE9338432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98502" y="4720954"/>
            <a:ext cx="2180939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</a:t>
            </a:r>
            <a:r>
              <a:rPr lang="en-US" sz="3200" dirty="0" err="1">
                <a:ea typeface="ＭＳ Ｐゴシック" pitchFamily="-111" charset="-128"/>
              </a:rPr>
              <a:t>x</a:t>
            </a:r>
            <a:r>
              <a:rPr lang="en-US" sz="3200" dirty="0" err="1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</a:t>
            </a:r>
            <a:r>
              <a:rPr lang="en-US" sz="3200" dirty="0" err="1">
                <a:ea typeface="ＭＳ Ｐゴシック" pitchFamily="-111" charset="-128"/>
              </a:rPr>
              <a:t>A</a:t>
            </a:r>
            <a:r>
              <a:rPr lang="en-US" sz="3200" dirty="0">
                <a:ea typeface="ＭＳ Ｐゴシック" pitchFamily="-111" charset="-128"/>
              </a:rPr>
              <a:t> (P(x))</a:t>
            </a:r>
            <a:endParaRPr lang="en-US" sz="3200" dirty="0">
              <a:ea typeface="ＭＳ Ｐゴシック" pitchFamily="-111" charset="-128"/>
              <a:cs typeface="+mn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72C20B1-BC2E-DD43-92D5-A07F2B3AF5F7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457200" y="2974773"/>
            <a:ext cx="8229600" cy="60664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>
                <a:latin typeface="Franklin Gothic Medium" pitchFamily="34" charset="0"/>
              </a:rPr>
              <a:t>Note the domain restriction.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4953BE8-F0A0-2646-B2B4-DEC041A5D641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457200" y="3816771"/>
            <a:ext cx="8229600" cy="60664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>
                <a:latin typeface="Franklin Gothic Medium" pitchFamily="34" charset="0"/>
              </a:rPr>
              <a:t>We will use a shorthand restriction to a 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273B0A-0327-AF25-2E96-A2A1D5E8791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936030" y="1910649"/>
            <a:ext cx="5359302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</a:t>
            </a:r>
            <a:r>
              <a:rPr lang="en-US" sz="3200" dirty="0">
                <a:ea typeface="ＭＳ Ｐゴシック" pitchFamily="-111" charset="-128"/>
                <a:cs typeface="+mn-cs"/>
              </a:rPr>
              <a:t> B  :</a:t>
            </a:r>
            <a:r>
              <a:rPr lang="en-US" sz="3200" dirty="0">
                <a:ea typeface="ＭＳ Ｐゴシック" pitchFamily="-111" charset="-128"/>
              </a:rPr>
              <a:t>:= 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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(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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E433-3268-AF79-6139-6DEE7A0AEE7A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500881" y="5636142"/>
            <a:ext cx="8229600" cy="60664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>
                <a:latin typeface="Franklin Gothic Medium" pitchFamily="34" charset="0"/>
              </a:rPr>
              <a:t>Restricting all quantified variables improves </a:t>
            </a:r>
            <a:r>
              <a:rPr lang="en-US" sz="2800" i="1" dirty="0">
                <a:latin typeface="Franklin Gothic Medium" pitchFamily="34" charset="0"/>
              </a:rPr>
              <a:t>clarity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4DD7D-4DDE-260A-10AF-35634DFD05F0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4881884" y="4720953"/>
            <a:ext cx="313251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</a:t>
            </a:r>
            <a:r>
              <a:rPr lang="en-US" sz="3200" dirty="0">
                <a:ea typeface="ＭＳ Ｐゴシック" pitchFamily="-111" charset="-128"/>
              </a:rPr>
              <a:t>x (x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</a:rPr>
              <a:t> 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</a:t>
            </a:r>
            <a:r>
              <a:rPr lang="en-US" sz="3200" dirty="0">
                <a:ea typeface="ＭＳ Ｐゴシック" pitchFamily="-111" charset="-128"/>
              </a:rPr>
              <a:t> P(x))</a:t>
            </a:r>
            <a:endParaRPr lang="en-US" sz="3200" dirty="0">
              <a:ea typeface="ＭＳ Ｐゴシック" pitchFamily="-111" charset="-128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3FAF78-D0CC-27CC-BE4B-AB9401101D53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3466662" y="4731958"/>
            <a:ext cx="1228001" cy="60664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>
                <a:latin typeface="Franklin Gothic Medium" pitchFamily="34" charset="0"/>
              </a:rPr>
              <a:t>means</a:t>
            </a:r>
          </a:p>
        </p:txBody>
      </p:sp>
    </p:spTree>
    <p:extLst>
      <p:ext uri="{BB962C8B-B14F-4D97-AF65-F5344CB8AC3E}">
        <p14:creationId xmlns:p14="http://schemas.microsoft.com/office/powerpoint/2010/main" val="15684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Sets &amp; Logic</a:t>
            </a:r>
          </a:p>
        </p:txBody>
      </p:sp>
    </p:spTree>
    <p:extLst>
      <p:ext uri="{BB962C8B-B14F-4D97-AF65-F5344CB8AC3E}">
        <p14:creationId xmlns:p14="http://schemas.microsoft.com/office/powerpoint/2010/main" val="4635259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13518</TotalTime>
  <Words>3918</Words>
  <Application>Microsoft Macintosh PowerPoint</Application>
  <PresentationFormat>On-screen Show (4:3)</PresentationFormat>
  <Paragraphs>459</Paragraphs>
  <Slides>45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ＭＳ ゴシック</vt:lpstr>
      <vt:lpstr>Arial</vt:lpstr>
      <vt:lpstr>Calibri</vt:lpstr>
      <vt:lpstr>Cambria Math</vt:lpstr>
      <vt:lpstr>Courier New</vt:lpstr>
      <vt:lpstr>Franklin Gothic Medium</vt:lpstr>
      <vt:lpstr>Symbol</vt:lpstr>
      <vt:lpstr>Office Theme</vt:lpstr>
      <vt:lpstr>CSE 311: Foundations of Computing</vt:lpstr>
      <vt:lpstr>Sets</vt:lpstr>
      <vt:lpstr>Some Common Sets</vt:lpstr>
      <vt:lpstr>Sets can be elements of other sets</vt:lpstr>
      <vt:lpstr>Definitions</vt:lpstr>
      <vt:lpstr>Definition: Equality</vt:lpstr>
      <vt:lpstr>Definition: Subset</vt:lpstr>
      <vt:lpstr>Definition: Subset</vt:lpstr>
      <vt:lpstr>Sets &amp; Logic</vt:lpstr>
      <vt:lpstr>Building Sets from Predicates</vt:lpstr>
      <vt:lpstr>Inference Rules on Sets</vt:lpstr>
      <vt:lpstr>Proofs About Sets</vt:lpstr>
      <vt:lpstr>Proofs About Sets</vt:lpstr>
      <vt:lpstr>Proofs About Sets</vt:lpstr>
      <vt:lpstr>Proofs About Sets</vt:lpstr>
      <vt:lpstr>Operations on Sets</vt:lpstr>
      <vt:lpstr>Set Operations</vt:lpstr>
      <vt:lpstr>More Set Operations</vt:lpstr>
      <vt:lpstr>Set Complement</vt:lpstr>
      <vt:lpstr>De Morgan’s Laws</vt:lpstr>
      <vt:lpstr>De Morgan’s Laws</vt:lpstr>
      <vt:lpstr>De Morgan’s Laws</vt:lpstr>
      <vt:lpstr>De Morgan’s Laws</vt:lpstr>
      <vt:lpstr>De Morgan’s Laws</vt:lpstr>
      <vt:lpstr>De Morgan’s Laws</vt:lpstr>
      <vt:lpstr>De Morgan’s Laws</vt:lpstr>
      <vt:lpstr>De Morgan’s Laws</vt:lpstr>
      <vt:lpstr>De Morgan’s Laws</vt:lpstr>
      <vt:lpstr>De Morgan’s Laws</vt:lpstr>
      <vt:lpstr>Proofs About Set Equality</vt:lpstr>
      <vt:lpstr>De Morgan’s Laws</vt:lpstr>
      <vt:lpstr>Distributive Laws</vt:lpstr>
      <vt:lpstr>It’s Propositional Logic Again!</vt:lpstr>
      <vt:lpstr>Power Set</vt:lpstr>
      <vt:lpstr>Power Set</vt:lpstr>
      <vt:lpstr>Power Set</vt:lpstr>
      <vt:lpstr>Cartesian Product</vt:lpstr>
      <vt:lpstr>Cartesian Product</vt:lpstr>
      <vt:lpstr>Cartesian Product</vt:lpstr>
      <vt:lpstr>Russell’s Paradox</vt:lpstr>
      <vt:lpstr>Russell’s Paradox</vt:lpstr>
      <vt:lpstr>Representing Sets Using Bits</vt:lpstr>
      <vt:lpstr>Bitwise Operations</vt:lpstr>
      <vt:lpstr>A Useful Identity</vt:lpstr>
      <vt:lpstr>Private Key Cryptography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zat</cp:lastModifiedBy>
  <cp:revision>469</cp:revision>
  <cp:lastPrinted>2021-10-20T16:57:51Z</cp:lastPrinted>
  <dcterms:created xsi:type="dcterms:W3CDTF">2013-01-07T07:20:47Z</dcterms:created>
  <dcterms:modified xsi:type="dcterms:W3CDTF">2022-10-28T18:36:04Z</dcterms:modified>
</cp:coreProperties>
</file>