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1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2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3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6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467" r:id="rId3"/>
    <p:sldId id="448" r:id="rId4"/>
    <p:sldId id="468" r:id="rId5"/>
    <p:sldId id="435" r:id="rId6"/>
    <p:sldId id="405" r:id="rId7"/>
    <p:sldId id="451" r:id="rId8"/>
    <p:sldId id="508" r:id="rId9"/>
    <p:sldId id="539" r:id="rId10"/>
    <p:sldId id="454" r:id="rId11"/>
    <p:sldId id="541" r:id="rId12"/>
    <p:sldId id="543" r:id="rId13"/>
    <p:sldId id="542" r:id="rId14"/>
    <p:sldId id="545" r:id="rId15"/>
    <p:sldId id="547" r:id="rId16"/>
    <p:sldId id="540" r:id="rId17"/>
    <p:sldId id="408" r:id="rId18"/>
    <p:sldId id="433" r:id="rId19"/>
    <p:sldId id="509" r:id="rId20"/>
    <p:sldId id="410" r:id="rId21"/>
    <p:sldId id="505" r:id="rId22"/>
    <p:sldId id="526" r:id="rId23"/>
    <p:sldId id="527" r:id="rId24"/>
    <p:sldId id="522" r:id="rId25"/>
    <p:sldId id="528" r:id="rId26"/>
    <p:sldId id="534" r:id="rId27"/>
    <p:sldId id="535" r:id="rId28"/>
    <p:sldId id="529" r:id="rId29"/>
    <p:sldId id="506" r:id="rId30"/>
    <p:sldId id="548" r:id="rId31"/>
    <p:sldId id="507" r:id="rId32"/>
    <p:sldId id="536" r:id="rId33"/>
    <p:sldId id="521" r:id="rId34"/>
    <p:sldId id="537" r:id="rId35"/>
    <p:sldId id="510" r:id="rId36"/>
    <p:sldId id="525" r:id="rId37"/>
    <p:sldId id="511" r:id="rId38"/>
    <p:sldId id="512" r:id="rId39"/>
    <p:sldId id="513" r:id="rId40"/>
    <p:sldId id="519" r:id="rId41"/>
    <p:sldId id="520" r:id="rId42"/>
    <p:sldId id="514" r:id="rId43"/>
    <p:sldId id="515" r:id="rId44"/>
    <p:sldId id="516" r:id="rId45"/>
    <p:sldId id="517" r:id="rId4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Blank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FFD699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14"/>
    <p:restoredTop sz="90000" autoAdjust="0"/>
  </p:normalViewPr>
  <p:slideViewPr>
    <p:cSldViewPr snapToGrid="0" snapToObjects="1">
      <p:cViewPr varScale="1">
        <p:scale>
          <a:sx n="106" d="100"/>
          <a:sy n="106" d="100"/>
        </p:scale>
        <p:origin x="19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can answer the question “Is this an element?”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5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= D =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domain restriction!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8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3.xml"/><Relationship Id="rId10" Type="http://schemas.openxmlformats.org/officeDocument/2006/relationships/tags" Target="../tags/tag53.xml"/><Relationship Id="rId4" Type="http://schemas.openxmlformats.org/officeDocument/2006/relationships/tags" Target="../tags/tag53.xml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6.xml"/><Relationship Id="rId7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0.png"/><Relationship Id="rId5" Type="http://schemas.openxmlformats.org/officeDocument/2006/relationships/tags" Target="../tags/tag55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7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80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95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tags" Target="../tags/tag10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11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60.png"/><Relationship Id="rId2" Type="http://schemas.openxmlformats.org/officeDocument/2006/relationships/tags" Target="../tags/tag115.xml"/><Relationship Id="rId16" Type="http://schemas.openxmlformats.org/officeDocument/2006/relationships/tags" Target="../tags/tag360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25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25.png"/><Relationship Id="rId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25.png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20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6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0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0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39B4839B-3BE0-320F-6CAB-DC6F7C97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91" y="1268181"/>
            <a:ext cx="5247409" cy="51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14:  Set Theory</a:t>
            </a:r>
          </a:p>
        </p:txBody>
      </p:sp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67F004B-257E-C0DE-0227-817056F6D107}"/>
              </a:ext>
            </a:extLst>
          </p:cNvPr>
          <p:cNvSpPr txBox="1">
            <a:spLocks/>
          </p:cNvSpPr>
          <p:nvPr/>
        </p:nvSpPr>
        <p:spPr>
          <a:xfrm>
            <a:off x="457200" y="2468687"/>
            <a:ext cx="8229600" cy="23142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can also define a set from a predicate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/>
              <a:t>: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 = the set of all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for which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P(x)</a:t>
            </a:r>
            <a:r>
              <a:rPr lang="en-US" dirty="0"/>
              <a:t> is true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set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/>
              <a:t>defines a predicate “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/>
              <a:t> ∈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/>
              <a:t>”.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Building Sets from Predicates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5" y="3229785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: P(x)}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6E6A0-BF41-CDD3-D68A-EC00F82529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01966" y="5401967"/>
            <a:ext cx="694006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∈ U : P(x)}  =  {x : (x ∈ U) ∧ P(x)} </a:t>
            </a:r>
          </a:p>
        </p:txBody>
      </p:sp>
    </p:spTree>
    <p:extLst>
      <p:ext uri="{BB962C8B-B14F-4D97-AF65-F5344CB8AC3E}">
        <p14:creationId xmlns:p14="http://schemas.microsoft.com/office/powerpoint/2010/main" val="56758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45804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When a set is defined this way,</a:t>
            </a:r>
            <a:br>
              <a:rPr lang="en-US" dirty="0"/>
            </a:br>
            <a:r>
              <a:rPr lang="en-US" dirty="0"/>
              <a:t>we can reason about it using its definition: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on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266144" y="1440813"/>
            <a:ext cx="261171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S  ::=  {x : P(x)}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CF383-2876-A6F4-29BB-1120D76A2EF7}"/>
                  </a:ext>
                </a:extLst>
              </p:cNvPr>
              <p:cNvSpPr/>
              <p:nvPr/>
            </p:nvSpPr>
            <p:spPr>
              <a:xfrm>
                <a:off x="1078087" y="3898858"/>
                <a:ext cx="760871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𝑺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</a:t>
                </a:r>
              </a:p>
              <a:p>
                <a:pPr lvl="1">
                  <a:defRPr/>
                </a:pPr>
                <a:endParaRPr lang="en-US" sz="12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…</a:t>
                </a:r>
              </a:p>
              <a:p>
                <a:pPr lvl="1">
                  <a:defRPr/>
                </a:pPr>
                <a:endParaRPr lang="en-US" sz="12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8.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𝒚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9.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𝒚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𝑺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CF383-2876-A6F4-29BB-1120D76A2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87" y="3898858"/>
                <a:ext cx="7608713" cy="3046988"/>
              </a:xfrm>
              <a:prstGeom prst="rect">
                <a:avLst/>
              </a:prstGeom>
              <a:blipFill>
                <a:blip r:embed="rId5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958E084-D2DC-655C-31A4-CEB7B9C6DFAC}"/>
              </a:ext>
            </a:extLst>
          </p:cNvPr>
          <p:cNvSpPr/>
          <p:nvPr/>
        </p:nvSpPr>
        <p:spPr>
          <a:xfrm>
            <a:off x="6132959" y="4832162"/>
            <a:ext cx="2776866" cy="781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This will be our </a:t>
            </a:r>
            <a:r>
              <a:rPr lang="en-US" sz="2200" b="1" dirty="0">
                <a:solidFill>
                  <a:srgbClr val="002060"/>
                </a:solidFill>
              </a:rPr>
              <a:t>only</a:t>
            </a:r>
            <a:r>
              <a:rPr lang="en-US" sz="2200" dirty="0">
                <a:solidFill>
                  <a:srgbClr val="002060"/>
                </a:solidFill>
              </a:rPr>
              <a:t> inference rule for sets!</a:t>
            </a:r>
          </a:p>
        </p:txBody>
      </p:sp>
    </p:spTree>
    <p:extLst>
      <p:ext uri="{BB962C8B-B14F-4D97-AF65-F5344CB8AC3E}">
        <p14:creationId xmlns:p14="http://schemas.microsoft.com/office/powerpoint/2010/main" val="29476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A22A1A6-35EB-996F-A21A-A248FECCDADD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696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This is a predicate: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236883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want to prove </a:t>
            </a: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</a:t>
            </a:r>
            <a:r>
              <a:rPr lang="en-US" dirty="0"/>
              <a:t>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5E32-BD84-C471-9FCF-9810BDF867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6372" y="4273307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734AF-C206-57B6-6CB9-9316FC2D87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69C7-3C74-BDDF-3512-FD4EEDDBE2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11DBCB8-115F-CA55-BE93-1C4879D552A6}"/>
              </a:ext>
            </a:extLst>
          </p:cNvPr>
          <p:cNvSpPr txBox="1">
            <a:spLocks/>
          </p:cNvSpPr>
          <p:nvPr/>
        </p:nvSpPr>
        <p:spPr>
          <a:xfrm>
            <a:off x="457200" y="5306008"/>
            <a:ext cx="8229600" cy="5847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We need to show that is definition holds</a:t>
            </a:r>
          </a:p>
        </p:txBody>
      </p:sp>
    </p:spTree>
    <p:extLst>
      <p:ext uri="{BB962C8B-B14F-4D97-AF65-F5344CB8AC3E}">
        <p14:creationId xmlns:p14="http://schemas.microsoft.com/office/powerpoint/2010/main" val="7001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/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Let x be arbitrary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1.1.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				Assumption</a:t>
                </a: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1.9.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??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b="0" dirty="0">
                    <a:solidFill>
                      <a:srgbClr val="C00000"/>
                    </a:solidFill>
                    <a:latin typeface="Franklin Gothic Medium" pitchFamily="34" charset="0"/>
                    <a:ea typeface="Cambria Math" panose="02040503050406030204" pitchFamily="18" charset="0"/>
                    <a:sym typeface="Symbol"/>
                  </a:rPr>
                  <a:t> 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	Direct Proof</a:t>
                </a:r>
                <a:endParaRPr lang="en-US" sz="2800" b="0" dirty="0">
                  <a:solidFill>
                    <a:srgbClr val="C00000"/>
                  </a:solidFill>
                  <a:latin typeface="Franklin Gothic Medium" pitchFamily="34" charset="0"/>
                  <a:ea typeface="Cambria Math" panose="02040503050406030204" pitchFamily="18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∀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Intro </a:t>
                </a:r>
                <a:r>
                  <a:rPr lang="en-US" sz="2800" dirty="0">
                    <a:latin typeface="Cambria Math" panose="02040503050406030204" pitchFamily="18" charset="0"/>
                    <a:ea typeface="ＭＳ Ｐゴシック" pitchFamily="-111" charset="-128"/>
                    <a:sym typeface="Symbol"/>
                  </a:rPr>
                  <a:t>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: 1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3.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⊆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		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Subset: 2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  <a:blipFill>
                <a:blip r:embed="rId6"/>
                <a:stretch>
                  <a:fillRect l="-1524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0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/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Let x be arbitrary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1.1.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				Assumption</a:t>
                </a: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1.2.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P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Def of 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A</a:t>
                </a:r>
              </a:p>
              <a:p>
                <a:pPr marL="0"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1.8.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Q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	  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		1.9.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			Def of 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B</a:t>
                </a: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b="0" dirty="0">
                    <a:solidFill>
                      <a:srgbClr val="C00000"/>
                    </a:solidFill>
                    <a:latin typeface="Franklin Gothic Medium" pitchFamily="34" charset="0"/>
                    <a:ea typeface="Cambria Math" panose="02040503050406030204" pitchFamily="18" charset="0"/>
                    <a:sym typeface="Symbol"/>
                  </a:rPr>
                  <a:t> 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	Direct Proof</a:t>
                </a:r>
                <a:endParaRPr lang="en-US" sz="2800" b="0" dirty="0">
                  <a:solidFill>
                    <a:srgbClr val="C00000"/>
                  </a:solidFill>
                  <a:latin typeface="Franklin Gothic Medium" pitchFamily="34" charset="0"/>
                  <a:ea typeface="Cambria Math" panose="02040503050406030204" pitchFamily="18" charset="0"/>
                  <a:sym typeface="Symbol"/>
                </a:endParaRP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∀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x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		Intro </a:t>
                </a:r>
                <a:r>
                  <a:rPr lang="en-US" sz="2800" dirty="0">
                    <a:latin typeface="Cambria Math" panose="02040503050406030204" pitchFamily="18" charset="0"/>
                    <a:ea typeface="ＭＳ Ｐゴシック" pitchFamily="-111" charset="-128"/>
                    <a:sym typeface="Symbol"/>
                  </a:rPr>
                  <a:t>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: 1</a:t>
                </a:r>
              </a:p>
              <a:p>
                <a:pPr marL="0" lvl="1"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3.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⊆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B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							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Def of Subset: 2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3804FA-2D9B-7250-512F-8018565A2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24" y="2613044"/>
                <a:ext cx="8318810" cy="3970318"/>
              </a:xfrm>
              <a:prstGeom prst="rect">
                <a:avLst/>
              </a:prstGeom>
              <a:blipFill>
                <a:blip r:embed="rId6"/>
                <a:stretch>
                  <a:fillRect l="-1524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64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8C8593-4708-F256-6443-13B5BABCB6DC}"/>
              </a:ext>
            </a:extLst>
          </p:cNvPr>
          <p:cNvSpPr txBox="1">
            <a:spLocks/>
          </p:cNvSpPr>
          <p:nvPr/>
        </p:nvSpPr>
        <p:spPr>
          <a:xfrm>
            <a:off x="457200" y="1162579"/>
            <a:ext cx="8229600" cy="5331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 that </a:t>
            </a:r>
            <a:r>
              <a:rPr lang="en-US" sz="2800" dirty="0">
                <a:ea typeface="ＭＳ Ｐゴシック" pitchFamily="-111" charset="-128"/>
              </a:rPr>
              <a:t>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</a:t>
            </a:r>
            <a:r>
              <a:rPr lang="en-US" sz="2800" dirty="0">
                <a:ea typeface="ＭＳ Ｐゴシック" pitchFamily="-111" charset="-128"/>
              </a:rPr>
              <a:t> B</a:t>
            </a:r>
            <a:r>
              <a:rPr lang="en-US" sz="2800" dirty="0">
                <a:latin typeface="Franklin Gothic Medium" panose="020B0603020102020204" pitchFamily="34" charset="0"/>
                <a:ea typeface="ＭＳ Ｐゴシック" pitchFamily="-111" charset="-128"/>
              </a:rPr>
              <a:t>.</a:t>
            </a:r>
            <a:endParaRPr lang="en-US" sz="2800" dirty="0">
              <a:latin typeface="Franklin Gothic Medium" panose="020B0603020102020204" pitchFamily="34" charset="0"/>
              <a:ea typeface="Cambria Math" charset="0"/>
              <a:cs typeface="Cambria Math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1400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latin typeface="Calibri" charset="0"/>
                <a:sym typeface="Symbol" charset="0"/>
              </a:rPr>
              <a:t>Proof: </a:t>
            </a:r>
            <a:r>
              <a:rPr lang="en-US" sz="2800" dirty="0">
                <a:latin typeface="Calibri" charset="0"/>
                <a:sym typeface="Symbol" charset="0"/>
              </a:rPr>
              <a:t>Let x be an arbitrary object.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Suppose that x ∈ P. By definition, this means P(x).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…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Calibri" charset="0"/>
                <a:sym typeface="Symbol" charset="0"/>
              </a:rPr>
              <a:t>Thus, we have Q(x). By definition, this means x ∈ B.</a:t>
            </a:r>
          </a:p>
          <a:p>
            <a:pPr marL="0" indent="0">
              <a:buNone/>
            </a:pPr>
            <a:r>
              <a:rPr lang="en-US" sz="2800" dirty="0">
                <a:latin typeface="Calibri" charset="0"/>
                <a:sym typeface="Symbol" charset="0"/>
              </a:rPr>
              <a:t>Since x was arbitrary, we have shown, by definition, that A </a:t>
            </a:r>
            <a:r>
              <a:rPr lang="en-US" sz="28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 </a:t>
            </a:r>
            <a:r>
              <a:rPr lang="en-US" sz="2800" dirty="0">
                <a:latin typeface="Calibri" charset="0"/>
                <a:sym typeface="Symbol" charset="0"/>
              </a:rPr>
              <a:t>B.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Proofs About Sets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2E9A9-0093-852C-9880-887F812FBC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15983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 ::=  {x : P(x)}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4F9-469A-C8C7-41C4-05CE6E44CD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928257" y="1244160"/>
            <a:ext cx="269976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</a:rPr>
              <a:t>B  ::=  {x : Q(x)}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3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on Sets</a:t>
            </a:r>
          </a:p>
        </p:txBody>
      </p:sp>
    </p:spTree>
    <p:extLst>
      <p:ext uri="{BB962C8B-B14F-4D97-AF65-F5344CB8AC3E}">
        <p14:creationId xmlns:p14="http://schemas.microsoft.com/office/powerpoint/2010/main" val="166336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53152" y="1351842"/>
                <a:ext cx="629813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53152" y="1351842"/>
                <a:ext cx="6298134" cy="584775"/>
              </a:xfrm>
              <a:prstGeom prst="rect">
                <a:avLst/>
              </a:prstGeom>
              <a:blipFill>
                <a:blip r:embed="rId6"/>
                <a:stretch>
                  <a:fillRect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53152" y="2266242"/>
                <a:ext cx="6131037" cy="584775"/>
              </a:xfrm>
              <a:prstGeom prst="rect">
                <a:avLst/>
              </a:prstGeom>
              <a:blipFill>
                <a:blip r:embed="rId9"/>
                <a:stretch>
                  <a:fillRect r="-413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∉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53152" y="3180642"/>
                <a:ext cx="6057684" cy="584775"/>
              </a:xfrm>
              <a:prstGeom prst="rect">
                <a:avLst/>
              </a:prstGeom>
              <a:blipFill>
                <a:blip r:embed="rId11"/>
                <a:stretch>
                  <a:fillRect r="-418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2956" y="1393908"/>
            <a:ext cx="10648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Union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85859" y="2308442"/>
            <a:ext cx="20036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9522" y="3195200"/>
            <a:ext cx="23817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Set Difference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422280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5, 6} C = {3, 4}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2271" y="4422281"/>
            <a:ext cx="5278650" cy="1776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Using A, B, C and set operations, make…</a:t>
            </a:r>
          </a:p>
          <a:p>
            <a:r>
              <a:rPr lang="en-US" sz="2200" dirty="0">
                <a:solidFill>
                  <a:srgbClr val="002060"/>
                </a:solidFill>
              </a:rPr>
              <a:t>[6]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{3}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{1,2} =</a:t>
            </a:r>
          </a:p>
        </p:txBody>
      </p:sp>
    </p:spTree>
    <p:extLst>
      <p:ext uri="{BB962C8B-B14F-4D97-AF65-F5344CB8AC3E}">
        <p14:creationId xmlns:p14="http://schemas.microsoft.com/office/powerpoint/2010/main" val="400417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More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∷=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{ 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⊕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72539" y="1162108"/>
                <a:ext cx="6427593" cy="584775"/>
              </a:xfrm>
              <a:prstGeom prst="rect">
                <a:avLst/>
              </a:prstGeom>
              <a:blipFill>
                <a:blip r:embed="rId6"/>
                <a:stretch>
                  <a:fillRect r="-394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3200" b="0" dirty="0">
                    <a:ea typeface="ＭＳ Ｐゴシック" pitchFamily="-111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  <a:ea typeface="ＭＳ Ｐゴシック" pitchFamily="-111" charset="-128"/>
                        <a:cs typeface="+mn-cs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𝐶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∷=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: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∉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/>
                            <a:ea typeface="ＭＳ Ｐゴシック" pitchFamily="-111" charset="-128"/>
                            <a:cs typeface="+mn-cs"/>
                          </a:rPr>
                          <m:t> 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  <a:ea typeface="ＭＳ Ｐゴシック" pitchFamily="-111" charset="-128"/>
                        <a:cs typeface="+mn-cs"/>
                      </a:rPr>
                      <m:t> </m:t>
                    </m:r>
                  </m:oMath>
                </a14:m>
                <a:endParaRPr lang="en-US" sz="32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itchFamily="34" charset="0"/>
                    <a:ea typeface="ＭＳ Ｐゴシック" pitchFamily="-111" charset="-128"/>
                  </a:rPr>
                  <a:t>           (with respect to universe U)                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72539" y="2076508"/>
                <a:ext cx="5939412" cy="955774"/>
              </a:xfrm>
              <a:prstGeom prst="rect">
                <a:avLst/>
              </a:prstGeom>
              <a:blipFill>
                <a:blip r:embed="rId8"/>
                <a:stretch>
                  <a:fillRect l="-2553" t="-7792" r="-2553" b="-14286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53343" y="1054864"/>
            <a:ext cx="18746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Symmetric</a:t>
            </a:r>
          </a:p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 Difference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1455" y="2401066"/>
            <a:ext cx="21753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Franklin Gothic Medium" pitchFamily="34" charset="0"/>
                <a:ea typeface="ＭＳ Ｐゴシック" pitchFamily="-111" charset="-128"/>
              </a:rPr>
              <a:t>Complement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021" y="3566181"/>
            <a:ext cx="2473466" cy="1454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2, 4, 6} 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Universe: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U = {1, 2, 3, 4, 5, 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200" dirty="0">
                    <a:solidFill>
                      <a:srgbClr val="002060"/>
                    </a:solidFill>
                  </a:rPr>
                  <a:t>A</a:t>
                </a:r>
                <a:r>
                  <a:rPr lang="en-US" sz="2400" dirty="0">
                    <a:ea typeface="ＭＳ Ｐゴシック" pitchFamily="-111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ＭＳ Ｐゴシック" pitchFamily="-111" charset="-128"/>
                      </a:rPr>
                      <m:t>⊕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B = {3, 4, 6}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𝖠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= {4,5,6}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006" y="4050170"/>
                <a:ext cx="2830024" cy="832382"/>
              </a:xfrm>
              <a:prstGeom prst="rect">
                <a:avLst/>
              </a:prstGeom>
              <a:blipFill rotWithShape="0">
                <a:blip r:embed="rId9"/>
                <a:stretch>
                  <a:fillRect l="-2350" b="-8511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15E3-4676-C341-8446-F505269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AEDC2-3B40-014B-8818-5AC8953B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5527"/>
            <a:ext cx="7493000" cy="2159000"/>
          </a:xfrm>
          <a:prstGeom prst="rect">
            <a:avLst/>
          </a:prstGeom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A554C1-B267-F045-A720-8A604935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44" y="3174527"/>
            <a:ext cx="2334077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14CBF-5AD3-6E45-93C4-1BCF12FF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4" y="3187700"/>
            <a:ext cx="3365500" cy="48260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402E017-0ED8-084C-9C57-913D662B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6" y="3174526"/>
            <a:ext cx="2285012" cy="34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1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pic>
        <p:nvPicPr>
          <p:cNvPr id="5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47" y="-168900"/>
            <a:ext cx="3049972" cy="21785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8965" y="1864114"/>
            <a:ext cx="65423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Sets are collections of objects called </a:t>
            </a:r>
            <a:r>
              <a:rPr lang="en-US" sz="2400" b="1" dirty="0">
                <a:latin typeface="Franklin Gothic Medium"/>
                <a:cs typeface="Franklin Gothic Medium"/>
              </a:rPr>
              <a:t>elements. 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Write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∈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400" b="1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Franklin Gothic Medium"/>
                <a:cs typeface="Franklin Gothic Medium"/>
              </a:rPr>
              <a:t>to say that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a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is an element of set</a:t>
            </a:r>
            <a:r>
              <a:rPr lang="en-US" sz="2400" b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cs typeface="Franklin Gothic Medium"/>
              </a:rPr>
              <a:t>B,</a:t>
            </a:r>
          </a:p>
          <a:p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prstClr val="black"/>
                </a:solidFill>
                <a:cs typeface="Franklin Gothic Medium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∉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 say that it is not.</a:t>
            </a:r>
            <a:endParaRPr lang="en-US" sz="2400" dirty="0">
              <a:cs typeface="Franklin Gothic 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817" y="4190989"/>
            <a:ext cx="3340389" cy="22045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Some simple examples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{1, 3, 2}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</a:t>
            </a:r>
            <a:r>
              <a:rPr lang="en-US" sz="2200" dirty="0">
                <a:solidFill>
                  <a:srgbClr val="002060"/>
                </a:solidFill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US" sz="2200" dirty="0">
                <a:solidFill>
                  <a:srgbClr val="002060"/>
                </a:solidFill>
              </a:rPr>
              <a:t>, 1}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D = {{17}, 17}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E = {1, 2, 7, cat, dog, </a:t>
            </a:r>
            <a:r>
              <a:rPr lang="en-US" sz="2200" dirty="0">
                <a:solidFill>
                  <a:prstClr val="black"/>
                </a:solidFill>
                <a:sym typeface="Symbol"/>
              </a:rPr>
              <a:t></a:t>
            </a:r>
            <a:r>
              <a:rPr lang="en-US" sz="2200" dirty="0">
                <a:solidFill>
                  <a:srgbClr val="002060"/>
                </a:solidFill>
              </a:rPr>
              <a:t>, α}</a:t>
            </a:r>
          </a:p>
        </p:txBody>
      </p:sp>
    </p:spTree>
    <p:extLst>
      <p:ext uri="{BB962C8B-B14F-4D97-AF65-F5344CB8AC3E}">
        <p14:creationId xmlns:p14="http://schemas.microsoft.com/office/powerpoint/2010/main" val="1393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18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0" y="2001454"/>
            <a:ext cx="283464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1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0062" y="5657850"/>
            <a:ext cx="229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Proof technique:</a:t>
            </a:r>
          </a:p>
          <a:p>
            <a:pPr eaLnBrk="1" hangingPunct="1"/>
            <a:r>
              <a:rPr lang="en-US" dirty="0">
                <a:cs typeface="Arial" charset="0"/>
              </a:rPr>
              <a:t>To 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4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5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6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shown,</a:t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r>
                  <a:rPr lang="en-US" sz="2800" dirty="0">
                    <a:latin typeface="Calibri" charset="0"/>
                    <a:sym typeface="Symbol" charset="0"/>
                  </a:rPr>
                  <a:t>by definition,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5331739"/>
              </a:xfrm>
              <a:prstGeom prst="rect">
                <a:avLst/>
              </a:prstGeom>
              <a:blipFill>
                <a:blip r:embed="rId9"/>
                <a:stretch>
                  <a:fillRect l="-1698" t="-1188" b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80"/>
                <a:ext cx="8229600" cy="60664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80"/>
                <a:ext cx="8229600" cy="606642"/>
              </a:xfrm>
              <a:prstGeom prst="rect">
                <a:avLst/>
              </a:prstGeom>
              <a:blipFill>
                <a:blip r:embed="rId8"/>
                <a:stretch>
                  <a:fillRect l="-1698" t="-1020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CF1789-1B18-9748-8CAA-3725B73EF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769222"/>
                <a:ext cx="8686800" cy="455208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1. Let x be arbitrary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sz="2000" dirty="0">
                    <a:sym typeface="Symbol"/>
                  </a:rPr>
                  <a:t>2.1.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										</a:t>
                </a:r>
                <a:r>
                  <a:rPr lang="en-US" sz="2000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    … </a:t>
                </a:r>
                <a:r>
                  <a:rPr lang="en-US" sz="2000" dirty="0">
                    <a:solidFill>
                      <a:srgbClr val="C00000"/>
                    </a:solidFill>
                  </a:rPr>
                  <a:t>	 					     		</a:t>
                </a:r>
                <a:endParaRPr lang="en-US" sz="2000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2.3.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			</a:t>
                </a:r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 pitchFamily="18" charset="2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						Direct Proof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sz="2000" dirty="0">
                    <a:sym typeface="Symbol"/>
                  </a:rPr>
                  <a:t>3.1.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sym typeface="Symbol"/>
                  </a:rPr>
                  <a:t>										</a:t>
                </a:r>
                <a:r>
                  <a:rPr lang="en-US" sz="2000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ym typeface="Symbol"/>
                  </a:rPr>
                  <a:t>    … </a:t>
                </a:r>
                <a:r>
                  <a:rPr lang="en-US" sz="2000" dirty="0">
                    <a:solidFill>
                      <a:srgbClr val="C00000"/>
                    </a:solidFill>
                  </a:rPr>
                  <a:t>	 					     		</a:t>
                </a:r>
                <a:endParaRPr lang="en-US" sz="2000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3.3.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sym typeface="Symbol"/>
                  </a:rPr>
                  <a:t>		</a:t>
                </a:r>
                <a:endParaRPr lang="en-US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 pitchFamily="18" charset="2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						Direct Proof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∪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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(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1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)</m:t>
                    </m:r>
                  </m:oMath>
                </a14:m>
                <a:r>
                  <a:rPr lang="en-US" sz="1600" dirty="0">
                    <a:sym typeface="Symbol"/>
                  </a:rPr>
                  <a:t>	</a:t>
                </a:r>
                <a:r>
                  <a:rPr lang="en-US" sz="2000" dirty="0">
                    <a:sym typeface="Symbol"/>
                  </a:rPr>
                  <a:t>Intro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</m:t>
                    </m:r>
                  </m:oMath>
                </a14:m>
                <a:r>
                  <a:rPr lang="en-US" sz="2000" dirty="0">
                    <a:sym typeface="Symbol"/>
                  </a:rPr>
                  <a:t>: 2, 3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5.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ym typeface="Symbol"/>
                  </a:rPr>
                  <a:t>						Biconditional: 4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dirty="0">
                    <a:sym typeface="Symbol"/>
                  </a:rPr>
                  <a:t>6.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					</a:t>
                </a:r>
                <a:r>
                  <a:rPr lang="en-US" sz="2000" dirty="0">
                    <a:sym typeface="Symbol"/>
                  </a:rPr>
                  <a:t>Intro </a:t>
                </a:r>
                <a:r>
                  <a:rPr lang="en-US" sz="2000" dirty="0"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</a:t>
                </a:r>
                <a:r>
                  <a:rPr lang="en-US" sz="2000" dirty="0">
                    <a:sym typeface="Symbol"/>
                  </a:rPr>
                  <a:t>: 1-5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7CF1789-1B18-9748-8CAA-3725B73EF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9222"/>
                <a:ext cx="8686800" cy="4552080"/>
              </a:xfrm>
              <a:prstGeom prst="rect">
                <a:avLst/>
              </a:prstGeom>
              <a:blipFill>
                <a:blip r:embed="rId9"/>
                <a:stretch>
                  <a:fillRect t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3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5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  <a:br>
                  <a:rPr lang="en-US" sz="2800" dirty="0">
                    <a:latin typeface="Calibri" charset="0"/>
                    <a:sym typeface="Symbol" charset="0"/>
                  </a:rPr>
                </a:b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9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1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so we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…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compliment, and we can see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9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1" name="Text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0062" y="5657850"/>
            <a:ext cx="2293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Proof technique:</a:t>
            </a:r>
          </a:p>
          <a:p>
            <a:pPr eaLnBrk="1" hangingPunct="1"/>
            <a:r>
              <a:rPr lang="en-US" dirty="0">
                <a:cs typeface="Arial" charset="0"/>
              </a:rPr>
              <a:t>To show C = D show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and</a:t>
            </a:r>
          </a:p>
          <a:p>
            <a:pPr eaLnBrk="1" hangingPunct="1"/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D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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C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4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5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6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∪</m:t>
                        </m:r>
                        <m:r>
                          <a:rPr lang="en-US" sz="2800" i="1">
                            <a:latin typeface="Cambria Math"/>
                            <a:ea typeface="ＭＳ Ｐゴシック" pitchFamily="-111" charset="-128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pitchFamily="-111" charset="-128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complement,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 latter says, by the definition of union,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or equivalently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)∧¬(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Thus,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compliment, and we can see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the definition of intersection.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9"/>
                <a:stretch>
                  <a:fillRect l="-1698" t="-1312" r="-2160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.... Then,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Then, by the definition of intersection,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. That is,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which is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by De Morgan’s law. The last is equivalent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union, so we have shown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, by the definition of complement.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229600" cy="4830763"/>
              </a:xfrm>
              <a:prstGeom prst="rect">
                <a:avLst/>
              </a:prstGeom>
              <a:blipFill>
                <a:blip r:embed="rId8"/>
                <a:stretch>
                  <a:fillRect l="-1698" t="-1312" r="-1698" b="-15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3661"/>
            <a:ext cx="8229600" cy="60664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Franklin Gothic Medium" pitchFamily="34" charset="0"/>
              </a:rPr>
              <a:t>Some Common Sets</a:t>
            </a:r>
          </a:p>
        </p:txBody>
      </p:sp>
      <p:sp>
        <p:nvSpPr>
          <p:cNvPr id="6147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4495800"/>
            <a:ext cx="2403475" cy="17541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cs typeface="Arial" charset="0"/>
              </a:rPr>
              <a:t>Give some examples:</a:t>
            </a:r>
          </a:p>
          <a:p>
            <a:pPr eaLnBrk="1" hangingPunct="1"/>
            <a:r>
              <a:rPr lang="en-US">
                <a:cs typeface="Arial" charset="0"/>
              </a:rPr>
              <a:t>Finite sets, </a:t>
            </a:r>
          </a:p>
          <a:p>
            <a:pPr eaLnBrk="1" hangingPunct="1"/>
            <a:r>
              <a:rPr lang="en-US">
                <a:cs typeface="Arial" charset="0"/>
              </a:rPr>
              <a:t>Multiple domains</a:t>
            </a:r>
          </a:p>
          <a:p>
            <a:pPr eaLnBrk="1" hangingPunct="1"/>
            <a:r>
              <a:rPr lang="en-US">
                <a:cs typeface="Arial" charset="0"/>
              </a:rPr>
              <a:t>N, Z, Q, R</a:t>
            </a:r>
          </a:p>
          <a:p>
            <a:pPr eaLnBrk="1" hangingPunct="1"/>
            <a:r>
              <a:rPr lang="en-US">
                <a:cs typeface="Arial" charset="0"/>
              </a:rPr>
              <a:t>Emptyset</a:t>
            </a:r>
          </a:p>
          <a:p>
            <a:pPr eaLnBrk="1" hangingPunct="1"/>
            <a:r>
              <a:rPr lang="en-US">
                <a:cs typeface="Arial" charset="0"/>
              </a:rPr>
              <a:t>Sets containing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t" anchorCtr="0"/>
              <a:lstStyle/>
              <a:p>
                <a:r>
                  <a:rPr lang="en-US" sz="2400" b="1" dirty="0"/>
                  <a:t>ℕ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Natural Numbers;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ℕ</a:t>
                </a:r>
                <a:r>
                  <a:rPr lang="en-US" sz="2400" dirty="0"/>
                  <a:t> = {0, 1, 2, …}</a:t>
                </a:r>
              </a:p>
              <a:p>
                <a:r>
                  <a:rPr lang="en-US" sz="2400" b="1" dirty="0"/>
                  <a:t>ℤ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Integers</a:t>
                </a:r>
                <a:r>
                  <a:rPr lang="en-US" sz="2400" dirty="0"/>
                  <a:t>;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ℤ</a:t>
                </a:r>
                <a:r>
                  <a:rPr lang="en-US" sz="2400" dirty="0"/>
                  <a:t> = {…, -2, -1, 0, 1, 2, …}</a:t>
                </a:r>
              </a:p>
              <a:p>
                <a:r>
                  <a:rPr lang="en-US" sz="2400" b="1" dirty="0"/>
                  <a:t>ℚ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Rational Numbers</a:t>
                </a:r>
                <a:r>
                  <a:rPr lang="en-US" sz="2400" dirty="0"/>
                  <a:t>; e.g. ½, -17, 32/48</a:t>
                </a:r>
              </a:p>
              <a:p>
                <a:r>
                  <a:rPr lang="en-US" sz="2400" b="1" dirty="0"/>
                  <a:t>ℝ</a:t>
                </a:r>
                <a:r>
                  <a:rPr lang="en-US" sz="2400" dirty="0"/>
                  <a:t> is the set of </a:t>
                </a:r>
                <a:r>
                  <a:rPr lang="en-US" sz="2400" b="1" dirty="0"/>
                  <a:t>Real Numbers</a:t>
                </a:r>
                <a:r>
                  <a:rPr lang="en-US" sz="2400" dirty="0"/>
                  <a:t>; e.g. 1, -17, 32/48, π,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b="1" dirty="0"/>
                  <a:t>[n]</a:t>
                </a:r>
                <a:r>
                  <a:rPr lang="en-US" sz="2400" dirty="0"/>
                  <a:t> is the set </a:t>
                </a:r>
                <a:r>
                  <a:rPr lang="en-US" sz="2400" b="1" dirty="0"/>
                  <a:t>{1, 2, …, n}</a:t>
                </a:r>
                <a:r>
                  <a:rPr lang="en-US" sz="2400" dirty="0"/>
                  <a:t> when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a natural number</a:t>
                </a:r>
              </a:p>
              <a:p>
                <a:r>
                  <a:rPr lang="en-US" sz="2400" b="1" dirty="0">
                    <a:sym typeface="Symbol"/>
                  </a:rPr>
                  <a:t></a:t>
                </a:r>
                <a:r>
                  <a:rPr lang="en-US" sz="2400" dirty="0"/>
                  <a:t> = </a:t>
                </a:r>
                <a:r>
                  <a:rPr lang="en-US" sz="2400" b="1" dirty="0"/>
                  <a:t>{}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empty set</a:t>
                </a:r>
                <a:r>
                  <a:rPr lang="en-US" sz="2400" dirty="0"/>
                  <a:t>; the </a:t>
                </a:r>
                <a:r>
                  <a:rPr lang="en-US" sz="2400" i="1" dirty="0"/>
                  <a:t>only</a:t>
                </a:r>
                <a:r>
                  <a:rPr lang="en-US" sz="2400" dirty="0"/>
                  <a:t> set with no elements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7" y="1194160"/>
                <a:ext cx="7462056" cy="2379221"/>
              </a:xfrm>
              <a:prstGeom prst="rect">
                <a:avLst/>
              </a:prstGeom>
              <a:blipFill>
                <a:blip r:embed="rId4"/>
                <a:stretch>
                  <a:fillRect l="-1015" t="-1053" b="-3158"/>
                </a:stretch>
              </a:blipFill>
              <a:ln>
                <a:solidFill>
                  <a:schemeClr val="tx2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7CD-3059-60F1-48C9-B1219428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About Set Equality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8AE117-06DC-0892-AB8A-BBFB29D8E0CA}"/>
              </a:ext>
            </a:extLst>
          </p:cNvPr>
          <p:cNvSpPr txBox="1">
            <a:spLocks/>
          </p:cNvSpPr>
          <p:nvPr/>
        </p:nvSpPr>
        <p:spPr>
          <a:xfrm>
            <a:off x="457200" y="1162579"/>
            <a:ext cx="8229600" cy="53317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A lot of </a:t>
            </a:r>
            <a:r>
              <a:rPr lang="en-US" sz="2800" i="1" dirty="0">
                <a:latin typeface="Franklin Gothic Medium" panose="020B0603020102020204" pitchFamily="34" charset="0"/>
                <a:sym typeface="Symbol" charset="0"/>
              </a:rPr>
              <a:t>repetitive</a:t>
            </a: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 work to show → and ←.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Do we have a way to prove ↔︎ directly?</a:t>
            </a: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sz="2800" dirty="0">
              <a:latin typeface="Franklin Gothic Medium" panose="020B0603020102020204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anose="020B0603020102020204" pitchFamily="34" charset="0"/>
                <a:sym typeface="Symbol" charset="0"/>
              </a:rPr>
              <a:t>We can use an equivalence chain to prove that a biconditional holds.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96D322-272B-E798-3217-594A89169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3221806"/>
            <a:ext cx="7393259" cy="60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Recall that </a:t>
            </a: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B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(A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are the same</a:t>
            </a:r>
          </a:p>
        </p:txBody>
      </p:sp>
    </p:spTree>
    <p:extLst>
      <p:ext uri="{BB962C8B-B14F-4D97-AF65-F5344CB8AC3E}">
        <p14:creationId xmlns:p14="http://schemas.microsoft.com/office/powerpoint/2010/main" val="4044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 Morgan’s Laws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pitchFamily="-111" charset="-128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/>
                                <a:ea typeface="ＭＳ Ｐゴシック" pitchFamily="-111" charset="-128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ＭＳ Ｐゴシック" pitchFamily="-111" charset="-128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pitchFamily="-111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ＭＳ Ｐゴシック" pitchFamily="-111" charset="-128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800" baseline="30000" dirty="0">
                  <a:latin typeface="Franklin Gothic Medium" pitchFamily="34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Franklin Gothic Medium" pitchFamily="34" charset="0"/>
                    <a:sym typeface="Symbol" charset="0"/>
                  </a:rPr>
                  <a:t>Formally, prove </a:t>
                </a:r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∀x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charset="0"/>
                    <a:ea typeface="Cambria Math" charset="0"/>
                    <a:cs typeface="Cambria Math" charset="0"/>
                    <a:sym typeface="Symbol" charset="0"/>
                  </a:rPr>
                  <a:t>) 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Proof: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biconditional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		Def of Comp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	Def of Union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≡¬(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∧¬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)		De Morgan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Def of Comp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					Def of Union</a:t>
                </a:r>
                <a:endParaRPr lang="en-US" sz="2800" dirty="0">
                  <a:latin typeface="Calibri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 the sets are equal.</a:t>
                </a:r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34400" cy="4830763"/>
              </a:xfrm>
              <a:prstGeom prst="rect">
                <a:avLst/>
              </a:prstGeom>
              <a:blipFill>
                <a:blip r:embed="rId8"/>
                <a:stretch>
                  <a:fillRect l="-1637" t="-1312" r="-149" b="-15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152400" y="4776749"/>
            <a:ext cx="2514600" cy="120544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Chains of equivalences are often easier to read like this rather than as English text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8706376" y="6198325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Distributive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b="0" dirty="0">
                  <a:ea typeface="ＭＳ Ｐゴシック" pitchFamily="-111" charset="-128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∪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∩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ＭＳ Ｐゴシック" pitchFamily="-111" charset="-128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/>
                              <a:ea typeface="ＭＳ Ｐゴシック" pitchFamily="-111" charset="-128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36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093611" y="1512710"/>
                <a:ext cx="6844246" cy="120032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3095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>
            <p:custDataLst>
              <p:tags r:id="rId4"/>
            </p:custDataLst>
          </p:nvPr>
        </p:nvSpPr>
        <p:spPr>
          <a:xfrm>
            <a:off x="2223915" y="3327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>
            <p:custDataLst>
              <p:tags r:id="rId5"/>
            </p:custDataLst>
          </p:nvPr>
        </p:nvSpPr>
        <p:spPr>
          <a:xfrm>
            <a:off x="1766715" y="42417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76315" y="54609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0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857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1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19315" y="36321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  <p:sp>
        <p:nvSpPr>
          <p:cNvPr id="10" name="Oval 9"/>
          <p:cNvSpPr/>
          <p:nvPr>
            <p:custDataLst>
              <p:tags r:id="rId9"/>
            </p:custDataLst>
          </p:nvPr>
        </p:nvSpPr>
        <p:spPr>
          <a:xfrm>
            <a:off x="47554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5669845" y="33019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>
            <p:custDataLst>
              <p:tags r:id="rId11"/>
            </p:custDataLst>
          </p:nvPr>
        </p:nvSpPr>
        <p:spPr>
          <a:xfrm>
            <a:off x="5212645" y="4216399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5" name="Text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2245" y="5435599"/>
            <a:ext cx="481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C</a:t>
            </a:r>
          </a:p>
        </p:txBody>
      </p:sp>
      <p:sp>
        <p:nvSpPr>
          <p:cNvPr id="13326" name="TextBox 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316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A</a:t>
            </a:r>
          </a:p>
        </p:txBody>
      </p:sp>
      <p:sp>
        <p:nvSpPr>
          <p:cNvPr id="13327" name="Text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65245" y="3606799"/>
            <a:ext cx="458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241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It’s Propositional Logic Again!</a:t>
            </a:r>
          </a:p>
        </p:txBody>
      </p:sp>
      <p:sp>
        <p:nvSpPr>
          <p:cNvPr id="12302" name="TextBox 16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5562600"/>
            <a:ext cx="4079875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Prove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=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</a:t>
            </a:r>
            <a:r>
              <a:rPr lang="en-US" dirty="0">
                <a:cs typeface="Arial" charset="0"/>
              </a:rPr>
              <a:t> B</a:t>
            </a:r>
          </a:p>
          <a:p>
            <a:pPr eaLnBrk="1" hangingPunct="1"/>
            <a:r>
              <a:rPr lang="en-US" dirty="0">
                <a:cs typeface="Arial" charset="0"/>
              </a:rPr>
              <a:t>Begin with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</a:t>
            </a:r>
            <a:r>
              <a:rPr lang="en-US" dirty="0">
                <a:cs typeface="Arial" charset="0"/>
              </a:rPr>
              <a:t> B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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</a:t>
            </a:r>
            <a:r>
              <a:rPr lang="en-US" dirty="0">
                <a:cs typeface="Arial" charset="0"/>
              </a:rPr>
              <a:t> x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</a:t>
            </a:r>
            <a:r>
              <a:rPr lang="en-US" dirty="0">
                <a:cs typeface="Arial" charset="0"/>
              </a:rPr>
              <a:t> B</a:t>
            </a:r>
          </a:p>
        </p:txBody>
      </p:sp>
      <p:cxnSp>
        <p:nvCxnSpPr>
          <p:cNvPr id="19" name="Straight Connector 18" hidden="1"/>
          <p:cNvCxnSpPr/>
          <p:nvPr>
            <p:custDataLst>
              <p:tags r:id="rId3"/>
            </p:custDataLst>
          </p:nvPr>
        </p:nvCxnSpPr>
        <p:spPr>
          <a:xfrm>
            <a:off x="1143000" y="5638800"/>
            <a:ext cx="60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hidden="1"/>
          <p:cNvCxnSpPr/>
          <p:nvPr>
            <p:custDataLst>
              <p:tags r:id="rId4"/>
            </p:custDataLst>
          </p:nvPr>
        </p:nvCxnSpPr>
        <p:spPr>
          <a:xfrm>
            <a:off x="19812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hidden="1"/>
          <p:cNvCxnSpPr/>
          <p:nvPr>
            <p:custDataLst>
              <p:tags r:id="rId5"/>
            </p:custDataLst>
          </p:nvPr>
        </p:nvCxnSpPr>
        <p:spPr>
          <a:xfrm>
            <a:off x="2438400" y="5638800"/>
            <a:ext cx="228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b="1" dirty="0">
                    <a:ea typeface="Franklin Gothic Medium" charset="0"/>
                    <a:cs typeface="Franklin Gothic Medium" charset="0"/>
                    <a:sym typeface="Symbol" charset="0"/>
                  </a:rPr>
                  <a:t>Meta-Theorem</a:t>
                </a:r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: Translate any Propositional Logic equivalence into “=” relationship between sets by replacing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en-US" sz="2800" dirty="0">
                    <a:ea typeface="Franklin Gothic Medium" charset="0"/>
                    <a:cs typeface="Franklin Gothic Medium" charset="0"/>
                    <a:sym typeface="Symbol" charset="0"/>
                  </a:rPr>
                  <a:t>.</a:t>
                </a:r>
              </a:p>
              <a:p>
                <a:pPr marL="0" indent="0">
                  <a:buFont typeface="Arial" charset="0"/>
                  <a:buNone/>
                </a:pPr>
                <a:endParaRPr lang="en-US" sz="1400" dirty="0">
                  <a:latin typeface="Calibri" charset="0"/>
                  <a:sym typeface="Symbol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800" b="1" dirty="0">
                    <a:latin typeface="Calibri" charset="0"/>
                    <a:sym typeface="Symbol" charset="0"/>
                  </a:rPr>
                  <a:t>“Proof”: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Let x be an arbitrary object.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The stated bi-condition holds since:</a:t>
                </a:r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left side		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replace set ops with propositional logic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ea typeface="Cambria Math" charset="0"/>
                    <a:cs typeface="Cambria Math" charset="0"/>
                  </a:rPr>
                  <a:t> apply Propositional Logic equivalence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</a:t>
                </a:r>
                <a:r>
                  <a:rPr lang="en-US" sz="2800">
                    <a:latin typeface="Calibri" charset="0"/>
                    <a:sym typeface="Symbol" charset="0"/>
                  </a:rPr>
                  <a:t>replace propositional logic with set ops</a:t>
                </a:r>
                <a:endParaRPr lang="en-US" sz="2800" dirty="0">
                  <a:latin typeface="Calibri" charset="0"/>
                  <a:sym typeface="Symbol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latin typeface="Calibri" charset="0"/>
                    <a:sym typeface="Symbol" charset="0"/>
                  </a:rPr>
                  <a:t> right side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libri" charset="0"/>
                    <a:sym typeface="Symbol" charset="0"/>
                  </a:rPr>
                  <a:t>Since x was arbitrary, we have shown the sets are equal.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62579"/>
                <a:ext cx="8598310" cy="4830763"/>
              </a:xfrm>
              <a:prstGeom prst="rect">
                <a:avLst/>
              </a:prstGeom>
              <a:blipFill rotWithShape="0">
                <a:blip r:embed="rId8"/>
                <a:stretch>
                  <a:fillRect l="-1418" t="-1263" b="-1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spect="1"/>
          </p:cNvSpPr>
          <p:nvPr/>
        </p:nvSpPr>
        <p:spPr>
          <a:xfrm>
            <a:off x="8737549" y="6021344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2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5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0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=?</a:t>
                </a: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>
                <a:blip r:embed="rId4"/>
                <a:stretch>
                  <a:fillRect l="-1389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4FD30-CB37-18B8-209E-01A14F62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5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27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</p:spPr>
            <p:txBody>
              <a:bodyPr/>
              <a:lstStyle/>
              <a:p>
                <a:r>
                  <a:rPr lang="en-US" sz="2800" dirty="0">
                    <a:latin typeface="Franklin Gothic Medium" pitchFamily="34" charset="0"/>
                  </a:rPr>
                  <a:t>Power Set of a set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r>
                  <a:rPr lang="en-US" sz="2800" dirty="0">
                    <a:latin typeface="Franklin Gothic Medium" pitchFamily="34" charset="0"/>
                  </a:rPr>
                  <a:t> = set of all subsets of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r>
                  <a:rPr lang="en-US" sz="2400" dirty="0">
                    <a:latin typeface="Franklin Gothic Medium" pitchFamily="34" charset="0"/>
                  </a:rPr>
                  <a:t>e.g., let </a:t>
                </a:r>
                <a:r>
                  <a:rPr lang="en-US" sz="2800" dirty="0">
                    <a:solidFill>
                      <a:srgbClr val="C00000"/>
                    </a:solidFill>
                    <a:latin typeface="+mn-lt"/>
                  </a:rPr>
                  <a:t>Days={M,W,F}</a:t>
                </a:r>
                <a:r>
                  <a:rPr lang="en-US" sz="2400" dirty="0">
                    <a:latin typeface="Franklin Gothic Medium" pitchFamily="34" charset="0"/>
                  </a:rPr>
                  <a:t> and consider all the possible sets of days in a week you could ask a question in class</a:t>
                </a:r>
              </a:p>
              <a:p>
                <a:endParaRPr lang="en-US" sz="2800" i="1" dirty="0">
                  <a:solidFill>
                    <a:prstClr val="black"/>
                  </a:solidFill>
                  <a:latin typeface="Cambria Math"/>
                  <a:cs typeface="+mn-cs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(</a:t>
                </a:r>
                <a:r>
                  <a:rPr lang="en-US" sz="2800" dirty="0">
                    <a:latin typeface="+mn-lt"/>
                  </a:rPr>
                  <a:t>Days</a:t>
                </a:r>
                <a:r>
                  <a:rPr lang="en-US" sz="2800" dirty="0"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𝖬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𝖶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libri"/>
                            <a:cs typeface="+mn-cs"/>
                            <a:sym typeface="Symbol"/>
                          </a:rPr>
                          <m:t></m:t>
                        </m:r>
                      </m:e>
                    </m:d>
                  </m:oMath>
                </a14:m>
                <a:endParaRPr lang="en-US" sz="24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ranklin Gothic Medium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/>
                        <a:cs typeface="+mn-cs"/>
                      </a:rPr>
                      <m:t>𝒫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Franklin Gothic Medium" pitchFamily="34" charset="0"/>
                  </a:rPr>
                  <a:t>)</a:t>
                </a:r>
                <a:r>
                  <a:rPr lang="en-US" sz="2800" dirty="0">
                    <a:solidFill>
                      <a:prstClr val="black"/>
                    </a:solidFill>
                    <a:latin typeface="+mn-lt"/>
                  </a:rPr>
                  <a:t>={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r>
                  <a:rPr lang="en-US" sz="2800" dirty="0">
                    <a:latin typeface="+mn-lt"/>
                  </a:rPr>
                  <a:t>}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sz="2800" dirty="0">
                    <a:solidFill>
                      <a:prstClr val="black"/>
                    </a:solidFill>
                    <a:cs typeface="+mn-cs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prstClr val="black"/>
                        </a:solidFill>
                        <a:latin typeface="Calibri"/>
                        <a:cs typeface="+mn-cs"/>
                        <a:sym typeface="Symbol"/>
                      </a:rPr>
                      <m:t>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19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0060"/>
                <a:ext cx="8229600" cy="5254900"/>
              </a:xfrm>
              <a:blipFill rotWithShape="0">
                <a:blip r:embed="rId4"/>
                <a:stretch>
                  <a:fillRect l="-1333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E4045-DED4-65DC-C3C5-25C49A52DA44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+mn-cs"/>
                        </a:rPr>
                        <m:t> :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cs typeface="+mn-cs"/>
                        </a:rPr>
                        <m:t> }</m:t>
                      </m:r>
                    </m:oMath>
                  </m:oMathPara>
                </a14:m>
                <a:endParaRPr lang="en-US" sz="3200" dirty="0">
                  <a:cs typeface="+mn-cs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E4045-DED4-65DC-C3C5-25C49A5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38522" y="1981949"/>
                <a:ext cx="4110612" cy="584775"/>
              </a:xfrm>
              <a:prstGeom prst="rect">
                <a:avLst/>
              </a:prstGeom>
              <a:blipFill>
                <a:blip r:embed="rId5"/>
                <a:stretch>
                  <a:fillRect r="-615" b="-2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070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4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3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latin typeface="Cambria Math"/>
                    <a:cs typeface="Cambria Math"/>
                  </a:rPr>
                  <a:t>?</a:t>
                </a:r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223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0F085-D5B7-4C21-312C-AA1F743064A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A0F085-D5B7-4C21-312C-AA1F74306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7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51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the real plane.  You’ve seen ordered pairs before.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These are just for arbitrary sets.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“the set of all pairs of integers”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= {1, 2}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{a, b, c}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×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B = {(1,a), (1,b), (1,c),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										       (2,a), (2,b), (2,c)}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×∅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mbria Math"/>
                    <a:cs typeface="Cambria Math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{(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∈∅}={(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,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) :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𝑨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 ∧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𝗙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mbria Math"/>
                      </a:rPr>
                      <m:t>} = ∅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691042"/>
                <a:ext cx="8333117" cy="3785652"/>
              </a:xfrm>
              <a:prstGeom prst="rect">
                <a:avLst/>
              </a:prstGeom>
              <a:blipFill rotWithShape="0">
                <a:blip r:embed="rId6"/>
                <a:stretch>
                  <a:fillRect l="-1097" t="-112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E817BC-17A0-D4D3-AE79-8415DDADA068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×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∷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:∃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𝐴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, ∃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∈</m:t>
                      </m:r>
                      <m:r>
                        <a:rPr lang="en-US" sz="3200" b="0" i="1" smtClean="0">
                          <a:latin typeface="Cambria Math"/>
                          <a:ea typeface="ＭＳ Ｐゴシック" pitchFamily="-111" charset="-128"/>
                          <a:cs typeface="+mn-cs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=(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ＭＳ Ｐゴシック" pitchFamily="-111" charset="-128"/>
                          <a:cs typeface="+mn-cs"/>
                        </a:rPr>
                        <m:t>)) }</m:t>
                      </m:r>
                    </m:oMath>
                  </m:oMathPara>
                </a14:m>
                <a:endParaRPr lang="en-US" sz="3200" dirty="0">
                  <a:ea typeface="ＭＳ Ｐゴシック" pitchFamily="-111" charset="-128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E817BC-17A0-D4D3-AE79-8415DDAD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68797" y="1493773"/>
                <a:ext cx="7505182" cy="584775"/>
              </a:xfrm>
              <a:prstGeom prst="rect">
                <a:avLst/>
              </a:prstGeom>
              <a:blipFill>
                <a:blip r:embed="rId7"/>
                <a:stretch>
                  <a:fillRect l="-676" r="-1182" b="-20833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8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can be elements of other sets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3762" y="1772511"/>
            <a:ext cx="3340389" cy="19337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For example</a:t>
            </a:r>
          </a:p>
          <a:p>
            <a:r>
              <a:rPr lang="en-US" sz="2200" dirty="0">
                <a:solidFill>
                  <a:srgbClr val="002060"/>
                </a:solidFill>
              </a:rPr>
              <a:t>A = {{1},{2},{1,2},</a:t>
            </a:r>
            <a:r>
              <a:rPr lang="en-US" sz="2400" dirty="0">
                <a:solidFill>
                  <a:prstClr val="black"/>
                </a:solidFill>
                <a:sym typeface="Symbol"/>
              </a:rPr>
              <a:t>}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B = {1,2}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Then 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 ∈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91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∷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blipFill>
                <a:blip r:embed="rId4"/>
                <a:stretch>
                  <a:fillRect l="-266" r="-2128" b="-2686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461665"/>
              </a:xfrm>
              <a:prstGeom prst="rect">
                <a:avLst/>
              </a:prstGeom>
              <a:blipFill>
                <a:blip r:embed="rId7"/>
                <a:stretch>
                  <a:fillRect l="-12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63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but that’s a contradiction.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∉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  Then, 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Franklin Gothic Medium"/>
                      </a:rPr>
                      <m:t>𝑆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but that’s a contradiction too.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This is reminiscent of the truth value of the statement “This statement is false.”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73" y="2570096"/>
                <a:ext cx="8036627" cy="3416320"/>
              </a:xfrm>
              <a:prstGeom prst="rect">
                <a:avLst/>
              </a:prstGeom>
              <a:blipFill>
                <a:blip r:embed="rId7"/>
                <a:stretch>
                  <a:fillRect l="-1264" t="-1481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𝑆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∷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={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  <a:ea typeface="ＭＳ Ｐゴシック" pitchFamily="-111" charset="-128"/>
                        </a:rPr>
                        <m:t> :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∉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𝑥</m:t>
                      </m:r>
                      <m:r>
                        <a:rPr lang="en-US" sz="4800" b="0" i="1" smtClean="0">
                          <a:latin typeface="Cambria Math"/>
                          <a:ea typeface="ＭＳ Ｐゴシック" pitchFamily="-111" charset="-128"/>
                        </a:rPr>
                        <m:t> }</m:t>
                      </m:r>
                    </m:oMath>
                  </m:oMathPara>
                </a14:m>
                <a:endParaRPr lang="en-US" sz="4800" dirty="0">
                  <a:ea typeface="ＭＳ Ｐゴシック" pitchFamily="-111" charset="-128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4BD1E-26EA-817C-F571-D4C48F4A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201331" y="1487310"/>
                <a:ext cx="4746043" cy="830997"/>
              </a:xfrm>
              <a:prstGeom prst="rect">
                <a:avLst/>
              </a:prstGeom>
              <a:blipFill>
                <a:blip r:embed="rId8"/>
                <a:stretch>
                  <a:fillRect l="-266" r="-2128" b="-2686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Representing Sets Using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universe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{1,2,…,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Can represent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𝐵</m:t>
                    </m:r>
                    <m:r>
                      <a:rPr lang="en-US" sz="2800" b="0" i="1" smtClean="0">
                        <a:latin typeface="Cambria Math"/>
                      </a:rPr>
                      <m:t>⊆</m:t>
                    </m:r>
                    <m:r>
                      <a:rPr lang="en-US" sz="2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2800" dirty="0"/>
                  <a:t> as a vector of bits: </a:t>
                </a:r>
              </a:p>
              <a:p>
                <a:pPr>
                  <a:buFont typeface="Arial" charset="0"/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where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dirty="0">
                  <a:solidFill>
                    <a:srgbClr val="C00000"/>
                  </a:solidFill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>
                  <a:buFont typeface="Arial" charset="0"/>
                  <a:buNone/>
                </a:pPr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itchFamily="18" charset="0"/>
                            <a:cs typeface="Cambria Math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=0 </m:t>
                    </m:r>
                  </m:oMath>
                </a14:m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800" baseline="-25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Called the </a:t>
                </a:r>
                <a:r>
                  <a:rPr lang="en-US" i="1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characteristic vector</a:t>
                </a:r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of set B</a:t>
                </a:r>
              </a:p>
              <a:p>
                <a:pPr lvl="4"/>
                <a:endParaRPr lang="en-US" sz="2800" dirty="0"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Given characteristic vectors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endParaRPr lang="en-US" sz="2800" dirty="0">
                  <a:ea typeface="Cambria Math" pitchFamily="18" charset="0"/>
                  <a:cs typeface="Cambria Math" pitchFamily="18" charset="0"/>
                  <a:sym typeface="Symbol" pitchFamily="18" charset="2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What is characteristic vector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𝐵</m:t>
                    </m:r>
                  </m:oMath>
                </a14:m>
                <a:r>
                  <a:rPr lang="en-US" dirty="0"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?</a:t>
                </a: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1303606"/>
            <a:ext cx="8333232" cy="51937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14597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77" y="1411113"/>
            <a:ext cx="8573911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     	01101101                Java: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x|y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u="sng" dirty="0">
                <a:sym typeface="Symbol"/>
              </a:rPr>
              <a:t></a:t>
            </a:r>
            <a:r>
              <a:rPr lang="en-US" u="sng" dirty="0">
                <a:sym typeface="Symbol"/>
              </a:rPr>
              <a:t>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01111111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400" dirty="0"/>
              <a:t>		</a:t>
            </a:r>
          </a:p>
          <a:p>
            <a:pPr marL="0" indent="0">
              <a:buNone/>
              <a:defRPr/>
            </a:pPr>
            <a:r>
              <a:rPr lang="en-US" dirty="0"/>
              <a:t>      	00101010        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x&amp;y</a:t>
            </a:r>
            <a:br>
              <a:rPr lang="en-US" dirty="0"/>
            </a:br>
            <a:r>
              <a:rPr lang="en-US" dirty="0"/>
              <a:t>    </a:t>
            </a:r>
            <a:r>
              <a:rPr lang="en-US" b="1" u="sng" dirty="0">
                <a:sym typeface="Symbol"/>
              </a:rPr>
              <a:t></a:t>
            </a:r>
            <a:r>
              <a:rPr lang="en-US" u="sng" dirty="0"/>
              <a:t> 	00001111</a:t>
            </a:r>
            <a:r>
              <a:rPr lang="en-US" dirty="0"/>
              <a:t> 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	</a:t>
            </a:r>
            <a:r>
              <a:rPr lang="en-US" dirty="0">
                <a:solidFill>
                  <a:srgbClr val="C00000"/>
                </a:solidFill>
              </a:rPr>
              <a:t>00001010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sz="1600" dirty="0"/>
              <a:t>	  </a:t>
            </a:r>
            <a:r>
              <a:rPr lang="en-US" dirty="0"/>
              <a:t>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		01101101                Java: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z=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x^y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    </a:t>
            </a:r>
            <a:r>
              <a:rPr lang="en-US" b="1" u="sng" dirty="0">
                <a:latin typeface="Cambria Math" panose="02040503050406030204" pitchFamily="18" charset="0"/>
                <a:sym typeface="Symbol"/>
              </a:rPr>
              <a:t>	</a:t>
            </a:r>
            <a:r>
              <a:rPr lang="en-US" u="sng" dirty="0"/>
              <a:t>00110111</a:t>
            </a:r>
            <a:r>
              <a:rPr lang="en-US" dirty="0"/>
              <a:t>           </a:t>
            </a:r>
            <a:r>
              <a:rPr lang="en-US" dirty="0">
                <a:sym typeface="Symbol"/>
              </a:rPr>
              <a:t>          </a:t>
            </a:r>
            <a:r>
              <a:rPr lang="en-US" dirty="0"/>
              <a:t>              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         	</a:t>
            </a:r>
            <a:r>
              <a:rPr lang="en-US" dirty="0">
                <a:solidFill>
                  <a:srgbClr val="C00000"/>
                </a:solidFill>
              </a:rPr>
              <a:t>01011010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Identity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and y are bits:  (x</a:t>
            </a:r>
            <a:r>
              <a:rPr lang="en-US" dirty="0">
                <a:latin typeface="Cambria Math" panose="02040503050406030204" pitchFamily="18" charset="0"/>
                <a:sym typeface="Symbol" pitchFamily="18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y)</a:t>
            </a:r>
            <a:r>
              <a:rPr lang="en-US" dirty="0">
                <a:latin typeface="Cambria Math" pitchFamily="18" charset="0"/>
                <a:ea typeface="Cambria Math" pitchFamily="18" charset="0"/>
                <a:cs typeface="Cambria Math" pitchFamily="18" charset="0"/>
                <a:sym typeface="Symbol" pitchFamily="18" charset="2"/>
              </a:rPr>
              <a:t>  </a:t>
            </a:r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y = ?</a:t>
            </a:r>
          </a:p>
          <a:p>
            <a:endParaRPr lang="en-US" dirty="0">
              <a:ea typeface="Cambria Math" pitchFamily="18" charset="0"/>
              <a:cs typeface="Cambria Math" pitchFamily="18" charset="0"/>
              <a:sym typeface="Symbol" pitchFamily="18" charset="2"/>
            </a:endParaRPr>
          </a:p>
          <a:p>
            <a:r>
              <a:rPr lang="en-US" dirty="0">
                <a:ea typeface="Cambria Math" pitchFamily="18" charset="0"/>
                <a:cs typeface="Cambria Math" pitchFamily="18" charset="0"/>
                <a:sym typeface="Symbol" pitchFamily="18" charset="2"/>
              </a:rPr>
              <a:t>What if x and y are bit-vectors?</a:t>
            </a:r>
          </a:p>
        </p:txBody>
      </p:sp>
    </p:spTree>
    <p:extLst>
      <p:ext uri="{BB962C8B-B14F-4D97-AF65-F5344CB8AC3E}">
        <p14:creationId xmlns:p14="http://schemas.microsoft.com/office/powerpoint/2010/main" val="1709533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b="1" dirty="0"/>
              <a:t>Alice</a:t>
            </a:r>
            <a:r>
              <a:rPr lang="en-US" sz="2800" dirty="0"/>
              <a:t> wants to communicate message secretly to </a:t>
            </a:r>
            <a:r>
              <a:rPr lang="en-US" sz="2800" b="1" dirty="0"/>
              <a:t>Bob</a:t>
            </a:r>
            <a:r>
              <a:rPr lang="en-US" sz="2800" dirty="0"/>
              <a:t> so that eavesdropper </a:t>
            </a:r>
            <a:r>
              <a:rPr lang="en-US" sz="2800" b="1" dirty="0"/>
              <a:t>Eve</a:t>
            </a:r>
            <a:r>
              <a:rPr lang="en-US" sz="2800" dirty="0"/>
              <a:t> who hears their conversation cannot tell what </a:t>
            </a:r>
            <a:r>
              <a:rPr lang="en-US" sz="2800" b="1" dirty="0"/>
              <a:t>Alice</a:t>
            </a:r>
            <a:r>
              <a:rPr lang="en-US" sz="2800" dirty="0"/>
              <a:t>’s message is.</a:t>
            </a:r>
          </a:p>
          <a:p>
            <a:pPr>
              <a:defRPr/>
            </a:pPr>
            <a:r>
              <a:rPr lang="en-US" sz="2800" b="1" dirty="0"/>
              <a:t>Alice</a:t>
            </a:r>
            <a:r>
              <a:rPr lang="en-US" sz="2800" dirty="0"/>
              <a:t> and </a:t>
            </a:r>
            <a:r>
              <a:rPr lang="en-US" sz="2800" b="1" dirty="0"/>
              <a:t>Bob</a:t>
            </a:r>
            <a:r>
              <a:rPr lang="en-US" sz="2800" dirty="0"/>
              <a:t> can get together and privately share a secret key </a:t>
            </a:r>
            <a:r>
              <a:rPr lang="en-US" sz="2800" dirty="0">
                <a:solidFill>
                  <a:srgbClr val="C00000"/>
                </a:solidFill>
              </a:rPr>
              <a:t>K</a:t>
            </a:r>
            <a:r>
              <a:rPr lang="en-US" sz="2800" dirty="0"/>
              <a:t> ahead of time.</a:t>
            </a:r>
          </a:p>
        </p:txBody>
      </p:sp>
      <p:pic>
        <p:nvPicPr>
          <p:cNvPr id="1026" name="Picture 2" descr="http://www.powayusd.com/pusdtbes/cs/e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6" y="3825933"/>
            <a:ext cx="6530622" cy="26267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9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endParaRPr lang="en-US" sz="2800" dirty="0">
              <a:latin typeface="Franklin Gothic Medium" pitchFamily="34" charset="0"/>
            </a:endParaRPr>
          </a:p>
          <a:p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3600" dirty="0">
              <a:latin typeface="Franklin Gothic Medium" pitchFamily="34" charset="0"/>
            </a:endParaRPr>
          </a:p>
          <a:p>
            <a:r>
              <a:rPr lang="en-US" sz="2800" dirty="0">
                <a:latin typeface="Franklin Gothic Medium" pitchFamily="34" charset="0"/>
              </a:rPr>
              <a:t>Notes:</a:t>
            </a:r>
            <a:endParaRPr lang="en-US" sz="2800" b="1" dirty="0">
              <a:latin typeface="Franklin Gothic Medium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92349" y="3706913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pic>
        <p:nvPicPr>
          <p:cNvPr id="8" name="Picture 7" descr="eq.png">
            <a:extLst>
              <a:ext uri="{FF2B5EF4-FFF2-40B4-BE49-F238E27FC236}">
                <a16:creationId xmlns:a16="http://schemas.microsoft.com/office/drawing/2014/main" id="{27744A33-307B-7245-8E6C-ABB19A9AF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8" y="5020517"/>
            <a:ext cx="4962144" cy="877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A8412-7ECC-504B-A4AF-06A8760CB8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090928" y="5817018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⊇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B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A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A4A0B-E365-AC44-B650-BBE68C10288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05866" y="5817018"/>
            <a:ext cx="3239435" cy="584776"/>
          </a:xfrm>
          <a:prstGeom prst="rect">
            <a:avLst/>
          </a:prstGeom>
          <a:solidFill>
            <a:srgbClr val="FFD699"/>
          </a:solidFill>
          <a:ln>
            <a:solidFill>
              <a:srgbClr val="FF650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⊂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ea typeface="ＭＳ Ｐゴシック" pitchFamily="-111" charset="-128"/>
              </a:rPr>
              <a:t>B </a:t>
            </a:r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</a:rPr>
              <a:t>means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⊆</a:t>
            </a:r>
            <a:r>
              <a:rPr lang="en-US" sz="3200" dirty="0">
                <a:ea typeface="ＭＳ Ｐゴシック" pitchFamily="-111" charset="-128"/>
              </a:rPr>
              <a:t> B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C9446-E733-6BEE-BD5E-BE36FDFCD8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168256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Equality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and B are </a:t>
            </a:r>
            <a:r>
              <a:rPr lang="en-US" sz="2800" i="1" dirty="0">
                <a:latin typeface="Franklin Gothic Medium" pitchFamily="34" charset="0"/>
              </a:rPr>
              <a:t>equal</a:t>
            </a:r>
            <a:r>
              <a:rPr lang="en-US" sz="2800" dirty="0">
                <a:latin typeface="Franklin Gothic Medium" pitchFamily="34" charset="0"/>
              </a:rPr>
              <a:t> if they have the same elements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92349" y="1967898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= B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::= 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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6" y="3276410"/>
            <a:ext cx="1571314" cy="215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D = {4, 3,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E = {3, 4, 3}</a:t>
            </a:r>
          </a:p>
          <a:p>
            <a:pPr lvl="0"/>
            <a:r>
              <a:rPr lang="en-US" sz="2200" dirty="0">
                <a:solidFill>
                  <a:srgbClr val="002060"/>
                </a:solidFill>
              </a:rPr>
              <a:t>F = {4, {3}}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5270" y="4354696"/>
            <a:ext cx="492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Which sets are equal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83546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3742" y="2858304"/>
            <a:ext cx="1571314" cy="1117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sz="2200" dirty="0">
                <a:solidFill>
                  <a:srgbClr val="002060"/>
                </a:solidFill>
              </a:rPr>
              <a:t>A = {1, 2, 3}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B = {3, 4, 5}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= {3, 4}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2013" y="4456259"/>
            <a:ext cx="5853319" cy="1590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r>
              <a:rPr lang="en-US" sz="2200" u="sng" dirty="0">
                <a:solidFill>
                  <a:srgbClr val="002060"/>
                </a:solidFill>
              </a:rPr>
              <a:t>QUESTIONS</a:t>
            </a:r>
          </a:p>
          <a:p>
            <a:r>
              <a:rPr lang="en-US" sz="2200" dirty="0">
                <a:solidFill>
                  <a:srgbClr val="002060"/>
                </a:solidFill>
                <a:sym typeface="Symbol"/>
              </a:rPr>
              <a:t> </a:t>
            </a:r>
            <a:r>
              <a:rPr lang="en-US" sz="2400" dirty="0">
                <a:solidFill>
                  <a:srgbClr val="002060"/>
                </a:solidFill>
                <a:sym typeface="Symbol"/>
              </a:rPr>
              <a:t> </a:t>
            </a:r>
            <a:r>
              <a:rPr lang="en-US" sz="2200" dirty="0">
                <a:solidFill>
                  <a:srgbClr val="002060"/>
                </a:solidFill>
                <a:sym typeface="Symbol"/>
              </a:rPr>
              <a:t>A?</a:t>
            </a: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  <a:p>
            <a:r>
              <a:rPr lang="en-US" sz="2200" dirty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  <a:sym typeface="Symbol"/>
              </a:rPr>
              <a:t></a:t>
            </a:r>
            <a:r>
              <a:rPr lang="en-US" sz="2200" dirty="0">
                <a:solidFill>
                  <a:srgbClr val="002060"/>
                </a:solidFill>
              </a:rPr>
              <a:t> 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7AB49-0770-1623-E9B5-E4EC547C735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18496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Definition: Subset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44160"/>
            <a:ext cx="8229600" cy="6066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A is a </a:t>
            </a:r>
            <a:r>
              <a:rPr lang="en-US" sz="2800" i="1" dirty="0">
                <a:latin typeface="Franklin Gothic Medium" pitchFamily="34" charset="0"/>
              </a:rPr>
              <a:t>subset</a:t>
            </a:r>
            <a:r>
              <a:rPr lang="en-US" sz="2800" dirty="0">
                <a:latin typeface="Franklin Gothic Medium" pitchFamily="34" charset="0"/>
              </a:rPr>
              <a:t> of B if every element of A is also in B</a:t>
            </a: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buNone/>
            </a:pP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7174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324600"/>
            <a:ext cx="781050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cs typeface="Arial" charset="0"/>
              </a:rPr>
              <a:t>A </a:t>
            </a:r>
            <a:r>
              <a:rPr lang="en-US" dirty="0">
                <a:latin typeface="Cambria Math" panose="02040503050406030204" pitchFamily="18" charset="0"/>
                <a:cs typeface="Arial" charset="0"/>
                <a:sym typeface="Symbol" charset="0"/>
              </a:rPr>
              <a:t></a:t>
            </a:r>
            <a:r>
              <a:rPr lang="en-US" dirty="0">
                <a:cs typeface="Arial" charset="0"/>
              </a:rPr>
              <a:t>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303F6-2010-6D44-99F5-66DE933843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88534" y="4658769"/>
            <a:ext cx="5766931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 err="1">
                <a:ea typeface="ＭＳ Ｐゴシック" pitchFamily="-111" charset="-128"/>
              </a:rPr>
              <a:t>x</a:t>
            </a:r>
            <a:r>
              <a:rPr lang="en-US" sz="3200" dirty="0" err="1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 err="1">
                <a:ea typeface="ＭＳ Ｐゴシック" pitchFamily="-111" charset="-128"/>
              </a:rPr>
              <a:t>A</a:t>
            </a:r>
            <a:r>
              <a:rPr lang="en-US" sz="3200" dirty="0">
                <a:ea typeface="ＭＳ Ｐゴシック" pitchFamily="-111" charset="-128"/>
              </a:rPr>
              <a:t> (P(x))  </a:t>
            </a:r>
            <a:r>
              <a:rPr lang="en-US" sz="3200" dirty="0">
                <a:ea typeface="ＭＳ Ｐゴシック" pitchFamily="-111" charset="-128"/>
                <a:sym typeface="Symbol"/>
              </a:rPr>
              <a:t>:=</a:t>
            </a:r>
            <a:r>
              <a:rPr lang="en-US" sz="3200" dirty="0">
                <a:ea typeface="ＭＳ Ｐゴシック" pitchFamily="-111" charset="-128"/>
                <a:cs typeface="+mn-cs"/>
              </a:rPr>
              <a:t>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</a:rPr>
              <a:t>x (x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</a:rPr>
              <a:t> P(x))</a:t>
            </a:r>
            <a:endParaRPr lang="en-US" sz="3200" dirty="0">
              <a:ea typeface="ＭＳ Ｐゴシック" pitchFamily="-111" charset="-128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2C20B1-BC2E-DD43-92D5-A07F2B3AF5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200" y="2974773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Note the domain restriction.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4953BE8-F0A0-2646-B2B4-DEC041A5D641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7200" y="3816771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We will use a shorthand restriction to a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73B0A-0327-AF25-2E96-A2A1D5E8791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936030" y="1910649"/>
            <a:ext cx="535930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ea typeface="ＭＳ Ｐゴシック" pitchFamily="-111" charset="-128"/>
                <a:cs typeface="+mn-cs"/>
              </a:rPr>
              <a:t>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</a:t>
            </a:r>
            <a:r>
              <a:rPr lang="en-US" sz="3200" dirty="0">
                <a:ea typeface="ＭＳ Ｐゴシック" pitchFamily="-111" charset="-128"/>
                <a:cs typeface="+mn-cs"/>
              </a:rPr>
              <a:t> B  :</a:t>
            </a:r>
            <a:r>
              <a:rPr lang="en-US" sz="3200" dirty="0">
                <a:ea typeface="ＭＳ Ｐゴシック" pitchFamily="-111" charset="-128"/>
              </a:rPr>
              <a:t>:= 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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(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A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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i="1" dirty="0">
                <a:ea typeface="ＭＳ Ｐゴシック" pitchFamily="-111" charset="-128"/>
                <a:cs typeface="+mn-cs"/>
              </a:rPr>
              <a:t>x</a:t>
            </a:r>
            <a:r>
              <a:rPr lang="en-US" sz="3200" dirty="0">
                <a:ea typeface="ＭＳ Ｐゴシック" pitchFamily="-111" charset="-128"/>
                <a:cs typeface="+mn-cs"/>
              </a:rPr>
              <a:t> </a:t>
            </a:r>
            <a:r>
              <a:rPr lang="en-US" sz="3200" dirty="0">
                <a:latin typeface="Cambria Math" panose="02040503050406030204" pitchFamily="18" charset="0"/>
                <a:ea typeface="ＭＳ Ｐゴシック" pitchFamily="-111" charset="-128"/>
                <a:cs typeface="+mn-cs"/>
                <a:sym typeface="Symbol"/>
              </a:rPr>
              <a:t></a:t>
            </a:r>
            <a:r>
              <a:rPr lang="en-US" sz="3200" dirty="0">
                <a:ea typeface="ＭＳ Ｐゴシック" pitchFamily="-111" charset="-128"/>
                <a:cs typeface="+mn-cs"/>
              </a:rPr>
              <a:t>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E433-3268-AF79-6139-6DEE7A0AEE7A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00881" y="5636142"/>
            <a:ext cx="8229600" cy="6066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Restricting all quantified variables improves </a:t>
            </a:r>
            <a:r>
              <a:rPr lang="en-US" sz="2800" i="1" dirty="0">
                <a:latin typeface="Franklin Gothic Medium" pitchFamily="34" charset="0"/>
              </a:rPr>
              <a:t>clarity</a:t>
            </a:r>
          </a:p>
        </p:txBody>
      </p:sp>
    </p:spTree>
    <p:extLst>
      <p:ext uri="{BB962C8B-B14F-4D97-AF65-F5344CB8AC3E}">
        <p14:creationId xmlns:p14="http://schemas.microsoft.com/office/powerpoint/2010/main" val="1568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 &amp; Logic</a:t>
            </a:r>
          </a:p>
        </p:txBody>
      </p:sp>
    </p:spTree>
    <p:extLst>
      <p:ext uri="{BB962C8B-B14F-4D97-AF65-F5344CB8AC3E}">
        <p14:creationId xmlns:p14="http://schemas.microsoft.com/office/powerpoint/2010/main" val="463525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13517</TotalTime>
  <Words>3918</Words>
  <Application>Microsoft Macintosh PowerPoint</Application>
  <PresentationFormat>On-screen Show (4:3)</PresentationFormat>
  <Paragraphs>457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ＭＳ ゴシック</vt:lpstr>
      <vt:lpstr>Arial</vt:lpstr>
      <vt:lpstr>Calibri</vt:lpstr>
      <vt:lpstr>Cambria Math</vt:lpstr>
      <vt:lpstr>Courier New</vt:lpstr>
      <vt:lpstr>Franklin Gothic Medium</vt:lpstr>
      <vt:lpstr>Symbol</vt:lpstr>
      <vt:lpstr>Office Theme</vt:lpstr>
      <vt:lpstr>CSE 311: Foundations of Computing</vt:lpstr>
      <vt:lpstr>Sets</vt:lpstr>
      <vt:lpstr>Some Common Sets</vt:lpstr>
      <vt:lpstr>Sets can be elements of other sets</vt:lpstr>
      <vt:lpstr>Definitions</vt:lpstr>
      <vt:lpstr>Definition: Equality</vt:lpstr>
      <vt:lpstr>Definition: Subset</vt:lpstr>
      <vt:lpstr>Definition: Subset</vt:lpstr>
      <vt:lpstr>Sets &amp; Logic</vt:lpstr>
      <vt:lpstr>Building Sets from Predicates</vt:lpstr>
      <vt:lpstr>Inference Rules on Sets</vt:lpstr>
      <vt:lpstr>Proofs About Sets</vt:lpstr>
      <vt:lpstr>Proofs About Sets</vt:lpstr>
      <vt:lpstr>Proofs About Sets</vt:lpstr>
      <vt:lpstr>Proofs About Sets</vt:lpstr>
      <vt:lpstr>Operations on Sets</vt:lpstr>
      <vt:lpstr>Set Operations</vt:lpstr>
      <vt:lpstr>More Set Operations</vt:lpstr>
      <vt:lpstr>Set Complement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De Morgan’s Laws</vt:lpstr>
      <vt:lpstr>Proofs About Set Equality</vt:lpstr>
      <vt:lpstr>De Morgan’s Laws</vt:lpstr>
      <vt:lpstr>Distributive Laws</vt:lpstr>
      <vt:lpstr>It’s Propositional Logic Again!</vt:lpstr>
      <vt:lpstr>Power Set</vt:lpstr>
      <vt:lpstr>Power Set</vt:lpstr>
      <vt:lpstr>Power Set</vt:lpstr>
      <vt:lpstr>Cartesian Product</vt:lpstr>
      <vt:lpstr>Cartesian Product</vt:lpstr>
      <vt:lpstr>Cartesian Product</vt:lpstr>
      <vt:lpstr>Russell’s Paradox</vt:lpstr>
      <vt:lpstr>Russell’s Paradox</vt:lpstr>
      <vt:lpstr>Representing Sets Using Bits</vt:lpstr>
      <vt:lpstr>Bitwise Operations</vt:lpstr>
      <vt:lpstr>A Useful Identity</vt:lpstr>
      <vt:lpstr>Private Key Cryptography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468</cp:revision>
  <cp:lastPrinted>2021-10-20T16:57:51Z</cp:lastPrinted>
  <dcterms:created xsi:type="dcterms:W3CDTF">2013-01-07T07:20:47Z</dcterms:created>
  <dcterms:modified xsi:type="dcterms:W3CDTF">2022-10-28T07:44:44Z</dcterms:modified>
</cp:coreProperties>
</file>