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557" r:id="rId3"/>
    <p:sldId id="473" r:id="rId4"/>
    <p:sldId id="496" r:id="rId5"/>
    <p:sldId id="476" r:id="rId6"/>
    <p:sldId id="502" r:id="rId7"/>
    <p:sldId id="504" r:id="rId8"/>
    <p:sldId id="494" r:id="rId9"/>
    <p:sldId id="545" r:id="rId10"/>
    <p:sldId id="520" r:id="rId11"/>
    <p:sldId id="519" r:id="rId12"/>
    <p:sldId id="505" r:id="rId13"/>
    <p:sldId id="508" r:id="rId14"/>
    <p:sldId id="507" r:id="rId15"/>
    <p:sldId id="528" r:id="rId16"/>
    <p:sldId id="493" r:id="rId17"/>
    <p:sldId id="525" r:id="rId18"/>
    <p:sldId id="529" r:id="rId19"/>
    <p:sldId id="530" r:id="rId20"/>
    <p:sldId id="531" r:id="rId21"/>
    <p:sldId id="532" r:id="rId22"/>
    <p:sldId id="546" r:id="rId23"/>
    <p:sldId id="533" r:id="rId24"/>
    <p:sldId id="514" r:id="rId25"/>
    <p:sldId id="534" r:id="rId26"/>
    <p:sldId id="535" r:id="rId27"/>
    <p:sldId id="547" r:id="rId28"/>
    <p:sldId id="536" r:id="rId29"/>
    <p:sldId id="537" r:id="rId30"/>
    <p:sldId id="526" r:id="rId31"/>
    <p:sldId id="527" r:id="rId32"/>
    <p:sldId id="538" r:id="rId33"/>
    <p:sldId id="548" r:id="rId34"/>
    <p:sldId id="540" r:id="rId35"/>
    <p:sldId id="549" r:id="rId36"/>
    <p:sldId id="539" r:id="rId37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4014" autoAdjust="0"/>
  </p:normalViewPr>
  <p:slideViewPr>
    <p:cSldViewPr snapToGrid="0" snapToObjects="1">
      <p:cViewPr varScale="1">
        <p:scale>
          <a:sx n="106" d="100"/>
          <a:sy n="106" d="100"/>
        </p:scale>
        <p:origin x="13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method we have so far for proving P(n) with n in N is Let n be arbitrary …. P(n).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6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P(0)		Given</a:t>
            </a:r>
          </a:p>
          <a:p>
            <a:r>
              <a:rPr lang="en-US" dirty="0"/>
              <a:t>P(0</a:t>
            </a:r>
            <a:r>
              <a:rPr lang="en-US" baseline="0" dirty="0"/>
              <a:t>) -&gt; P(1) 	</a:t>
            </a:r>
            <a:r>
              <a:rPr lang="en-US" baseline="0" dirty="0" err="1"/>
              <a:t>Elim</a:t>
            </a:r>
            <a:r>
              <a:rPr lang="en-US" baseline="0" dirty="0"/>
              <a:t> </a:t>
            </a:r>
            <a:r>
              <a:rPr lang="en-US" baseline="0" dirty="0" err="1"/>
              <a:t>forall</a:t>
            </a:r>
            <a:endParaRPr lang="en-US" baseline="0" dirty="0"/>
          </a:p>
          <a:p>
            <a:r>
              <a:rPr lang="en-US" baseline="0" dirty="0"/>
              <a:t>P(1)		MP</a:t>
            </a:r>
          </a:p>
          <a:p>
            <a:r>
              <a:rPr lang="en-US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6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7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6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51.PNG"/><Relationship Id="rId4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1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1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1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11" Type="http://schemas.openxmlformats.org/officeDocument/2006/relationships/image" Target="../media/image121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15: Induction</a:t>
            </a:r>
          </a:p>
        </p:txBody>
      </p:sp>
      <p:pic>
        <p:nvPicPr>
          <p:cNvPr id="5" name="Picture 2" descr="http://www.parabola.unsw.edu.au/vol44_no1/img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18" y="2194371"/>
            <a:ext cx="3855861" cy="4237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Induction Rule In A Formal Proof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0282" y="3259668"/>
            <a:ext cx="7239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1. P(0)								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en-US" sz="2400" dirty="0"/>
              <a:t>Let k be an arbitrary integer ≥ 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           3.1.  Assume that P(k) is true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           3.2.  ...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           3.3.  Prove P(k+1) is true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/>
              <a:t>P(k)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 P(k+1)                         	</a:t>
            </a:r>
            <a:r>
              <a:rPr lang="en-US" sz="2400" dirty="0">
                <a:solidFill>
                  <a:schemeClr val="bg1"/>
                </a:solidFill>
              </a:rPr>
              <a:t>Direct Proof Rule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/>
              <a:t>k (P(k)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dirty="0"/>
              <a:t> P(k+1))                	Intro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: 2, 3</a:t>
            </a:r>
            <a:endParaRPr lang="en-US" sz="2400" dirty="0">
              <a:latin typeface="Symbol" pitchFamily="18" charset="2"/>
              <a:sym typeface="Symbol" pitchFamily="18" charset="2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/>
              <a:t>n P(n)                                   	Induction: 1, 4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34263" y="990005"/>
            <a:ext cx="4786118" cy="1877437"/>
            <a:chOff x="3767613" y="1847048"/>
            <a:chExt cx="4786118" cy="1877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36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40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>
              <a:off x="3841355" y="3083371"/>
              <a:ext cx="46242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631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Induction Rule In A Formal Proof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0282" y="3259668"/>
            <a:ext cx="7239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1. P(0)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en-US" sz="2400" dirty="0"/>
              <a:t>Let k be an arbitrary integer ≥ 0</a:t>
            </a:r>
          </a:p>
          <a:p>
            <a:pPr>
              <a:defRPr/>
            </a:pPr>
            <a:r>
              <a:rPr lang="en-US" sz="2400" dirty="0"/>
              <a:t>           3.1. P(k)						Assumption</a:t>
            </a:r>
          </a:p>
          <a:p>
            <a:pPr>
              <a:defRPr/>
            </a:pPr>
            <a:r>
              <a:rPr lang="en-US" sz="2400" dirty="0"/>
              <a:t>           3.2.  ...</a:t>
            </a:r>
          </a:p>
          <a:p>
            <a:pPr>
              <a:defRPr/>
            </a:pPr>
            <a:r>
              <a:rPr lang="en-US" sz="2400" dirty="0"/>
              <a:t>           3.3.  P(k+1)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/>
              <a:t>P(k)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 P(k+1)                         	Direct Proof Rule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/>
              <a:t>k (P(k)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dirty="0"/>
              <a:t> P(k+1))                	Intro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: 2, 3</a:t>
            </a:r>
            <a:endParaRPr lang="en-US" sz="2400" dirty="0">
              <a:latin typeface="Symbol" pitchFamily="18" charset="2"/>
              <a:sym typeface="Symbol" pitchFamily="18" charset="2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/>
              <a:t>n P(n)                                   	Induction: 1, 4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34263" y="990005"/>
            <a:ext cx="4786118" cy="1877437"/>
            <a:chOff x="3767613" y="1847048"/>
            <a:chExt cx="4786118" cy="1877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36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40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>
              <a:off x="3841355" y="3083371"/>
              <a:ext cx="46242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717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Translating to an English Proof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5085" y="3135489"/>
            <a:ext cx="7239000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1. Prove P(0)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en-US" sz="2400" dirty="0"/>
              <a:t>Let k be an arbitrary integer ≥ 0</a:t>
            </a:r>
          </a:p>
          <a:p>
            <a:pPr>
              <a:defRPr/>
            </a:pPr>
            <a:r>
              <a:rPr lang="en-US" sz="2400" dirty="0"/>
              <a:t>           3.1. Suppose that P(k) is true</a:t>
            </a:r>
          </a:p>
          <a:p>
            <a:pPr>
              <a:defRPr/>
            </a:pPr>
            <a:r>
              <a:rPr lang="en-US" sz="2400" dirty="0"/>
              <a:t>           3.2.  ...</a:t>
            </a:r>
          </a:p>
          <a:p>
            <a:pPr>
              <a:defRPr/>
            </a:pPr>
            <a:r>
              <a:rPr lang="en-US" sz="2400" dirty="0"/>
              <a:t>           3.3.  Prove P(k+1) is true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/>
              <a:t>P(k)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 P(k+1)                         	Direct Proof Rule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/>
              <a:t>k (P(k)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dirty="0"/>
              <a:t> P(k+1))                	Intro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: 2, 3</a:t>
            </a:r>
            <a:endParaRPr lang="en-US" sz="2400" dirty="0">
              <a:latin typeface="Symbol" pitchFamily="18" charset="2"/>
              <a:sym typeface="Symbol" pitchFamily="18" charset="2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/>
              <a:t>n P(n)                                   	Induction: 1, 4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0731" y="3169356"/>
            <a:ext cx="2667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99" name="TextBox 3"/>
          <p:cNvSpPr txBox="1">
            <a:spLocks noChangeArrowheads="1"/>
          </p:cNvSpPr>
          <p:nvPr/>
        </p:nvSpPr>
        <p:spPr bwMode="auto">
          <a:xfrm>
            <a:off x="4047063" y="3059289"/>
            <a:ext cx="15632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Base Case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5085" y="3581930"/>
            <a:ext cx="4724400" cy="7191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01" name="TextBox 4"/>
          <p:cNvSpPr txBox="1">
            <a:spLocks noChangeArrowheads="1"/>
          </p:cNvSpPr>
          <p:nvPr/>
        </p:nvSpPr>
        <p:spPr bwMode="auto">
          <a:xfrm>
            <a:off x="5963349" y="3437466"/>
            <a:ext cx="1629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Inductive </a:t>
            </a:r>
          </a:p>
          <a:p>
            <a:pPr eaLnBrk="1" hangingPunct="1"/>
            <a:r>
              <a:rPr lang="en-US" sz="2400" b="1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Hypothesis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67085" y="4332111"/>
            <a:ext cx="403860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03" name="TextBox 10"/>
          <p:cNvSpPr txBox="1">
            <a:spLocks noChangeArrowheads="1"/>
          </p:cNvSpPr>
          <p:nvPr/>
        </p:nvSpPr>
        <p:spPr bwMode="auto">
          <a:xfrm>
            <a:off x="6141150" y="4267200"/>
            <a:ext cx="14579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B050"/>
                </a:solidFill>
                <a:latin typeface="Franklin Gothic Medium" panose="020B0603020102020204" pitchFamily="34" charset="0"/>
              </a:rPr>
              <a:t>Inductive </a:t>
            </a:r>
          </a:p>
          <a:p>
            <a:pPr eaLnBrk="1" hangingPunct="1"/>
            <a:r>
              <a:rPr lang="en-US" sz="2400" b="1" dirty="0">
                <a:solidFill>
                  <a:srgbClr val="00B050"/>
                </a:solidFill>
                <a:latin typeface="Franklin Gothic Medium" panose="020B0603020102020204" pitchFamily="34" charset="0"/>
              </a:rPr>
              <a:t>Step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93796" y="5063949"/>
            <a:ext cx="7162800" cy="1066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C000"/>
              </a:solidFill>
            </a:endParaRPr>
          </a:p>
        </p:txBody>
      </p:sp>
      <p:sp>
        <p:nvSpPr>
          <p:cNvPr id="8205" name="TextBox 12"/>
          <p:cNvSpPr txBox="1">
            <a:spLocks noChangeArrowheads="1"/>
          </p:cNvSpPr>
          <p:nvPr/>
        </p:nvSpPr>
        <p:spPr bwMode="auto">
          <a:xfrm>
            <a:off x="6736644" y="6171903"/>
            <a:ext cx="1624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C000"/>
                </a:solidFill>
                <a:latin typeface="Franklin Gothic Medium" panose="020B0603020102020204" pitchFamily="34" charset="0"/>
              </a:rPr>
              <a:t>Conclusion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34263" y="990005"/>
            <a:ext cx="4786118" cy="1877437"/>
            <a:chOff x="3767613" y="1847048"/>
            <a:chExt cx="4786118" cy="1877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36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40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3841355" y="3083371"/>
              <a:ext cx="46242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39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Translating to an English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3999" y="3715287"/>
                <a:ext cx="6417733" cy="258532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[…Define P(n)…]</a:t>
                </a:r>
                <a:endParaRPr lang="en-US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>
                  <a:defRPr/>
                </a:pPr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We will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is true 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ℕ</m:t>
                    </m:r>
                  </m:oMath>
                </a14:m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by Induction.</a:t>
                </a:r>
              </a:p>
              <a:p>
                <a:pPr>
                  <a:defRPr/>
                </a:pPr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Base Case: </a:t>
                </a:r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[…proof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(0)</m:t>
                    </m:r>
                  </m:oMath>
                </a14:m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 here…]</a:t>
                </a:r>
              </a:p>
              <a:p>
                <a:pPr>
                  <a:defRPr/>
                </a:pPr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Induction Hypothesis: </a:t>
                </a:r>
              </a:p>
              <a:p>
                <a:pPr>
                  <a:defRPr/>
                </a:pPr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is true for an arbitrary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ℕ</m:t>
                    </m:r>
                  </m:oMath>
                </a14:m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</a:t>
                </a:r>
              </a:p>
              <a:p>
                <a:pPr>
                  <a:defRPr/>
                </a:pPr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Induction Step:</a:t>
                </a:r>
              </a:p>
              <a:p>
                <a:pPr>
                  <a:defRPr/>
                </a:pPr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</a:t>
                </a:r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[…proof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+1)</m:t>
                    </m:r>
                  </m:oMath>
                </a14:m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 here…]</a:t>
                </a:r>
              </a:p>
              <a:p>
                <a:pPr>
                  <a:defRPr/>
                </a:pPr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	The proof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+1)</m:t>
                    </m:r>
                  </m:oMath>
                </a14:m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b="1" i="1" dirty="0">
                    <a:latin typeface="Calibri" charset="0"/>
                    <a:ea typeface="Calibri" charset="0"/>
                    <a:cs typeface="Calibri" charset="0"/>
                  </a:rPr>
                  <a:t>must</a:t>
                </a:r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 invoke the IH somewhere.</a:t>
                </a:r>
              </a:p>
              <a:p>
                <a:pPr>
                  <a:defRPr/>
                </a:pPr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So, the claim is true by induction.</a:t>
                </a:r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3715287"/>
                <a:ext cx="6417733" cy="2585323"/>
              </a:xfrm>
              <a:prstGeom prst="rect">
                <a:avLst/>
              </a:prstGeom>
              <a:blipFill>
                <a:blip r:embed="rId2"/>
                <a:stretch>
                  <a:fillRect l="-472" t="-464" b="-162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442720" y="3293837"/>
            <a:ext cx="452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Induction English Proof Template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44" y="1124930"/>
            <a:ext cx="4765056" cy="22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Inductive Proofs In 5 Easy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b="1" dirty="0">
                    <a:solidFill>
                      <a:srgbClr val="C00000"/>
                    </a:solidFill>
                  </a:rPr>
                  <a:t>Proof: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every 		      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≥ 0</m:t>
                    </m:r>
                  </m:oMath>
                </a14:m>
                <a:r>
                  <a:rPr lang="en-US" sz="2600" dirty="0"/>
                  <a:t> by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Suppose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an arbitrary integer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≥ 0</m:t>
                    </m:r>
                  </m:oMath>
                </a14:m>
                <a:r>
                  <a:rPr lang="en-US" sz="2600" dirty="0"/>
                  <a:t>”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true.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Make sure you are using I.H. and point out where you are 	using it.  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  <a:endParaRPr lang="en-US" sz="26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Result follows by induction”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>
                <a:blip r:embed="rId2"/>
                <a:stretch>
                  <a:fillRect l="-1813" t="-1423" r="-976" b="-3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97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3000" dirty="0">
                    <a:latin typeface="Franklin Gothic Medium"/>
                    <a:cs typeface="Franklin Gothic Medium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  <a:cs typeface="Franklin Gothic Medium"/>
                      </a:rPr>
                      <m:t>1 + 2 + 4 + … + 2</m:t>
                    </m:r>
                    <m:r>
                      <a:rPr lang="en-US" sz="3000" i="1" baseline="30000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3000" dirty="0">
                    <a:latin typeface="Franklin Gothic Medium"/>
                    <a:cs typeface="Franklin Gothic Medium"/>
                  </a:rPr>
                  <a:t> 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2980" y="1244159"/>
                <a:ext cx="8229600" cy="52546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+ 2 + 4 + 8 + 16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            =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 + 2 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+ 4 + 8 + 16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= 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3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 + 2 + 4 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+ 8 + 16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= 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7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 + 2 + 4 + 8 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+ 16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= 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 + 2 + 4 + 8 + 16              =  31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pPr lvl="2"/>
                <a:r>
                  <a:rPr lang="en-US" sz="1400" dirty="0"/>
                  <a:t>			</a:t>
                </a:r>
              </a:p>
              <a:p>
                <a:pPr marL="0" indent="0">
                  <a:buNone/>
                </a:pPr>
                <a:r>
                  <a:rPr lang="en-US" sz="2800" dirty="0"/>
                  <a:t>It sure looks like this sum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How can we prove it?</a:t>
                </a:r>
              </a:p>
              <a:p>
                <a:pPr marL="0" indent="0">
                  <a:buNone/>
                </a:pPr>
                <a:r>
                  <a:rPr lang="en-US" sz="2800" dirty="0"/>
                  <a:t>	We could prove it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=3,…</m:t>
                    </m:r>
                  </m:oMath>
                </a14:m>
                <a:r>
                  <a:rPr lang="en-US" sz="2800" dirty="0"/>
                  <a:t> but 	that would literally take forever.</a:t>
                </a:r>
              </a:p>
              <a:p>
                <a:pPr marL="0" indent="0">
                  <a:buNone/>
                </a:pPr>
                <a:r>
                  <a:rPr lang="en-US" sz="2800" dirty="0"/>
                  <a:t>     Good that we have induction!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980" y="1244159"/>
                <a:ext cx="8229600" cy="5254612"/>
              </a:xfrm>
              <a:blipFill rotWithShape="0">
                <a:blip r:embed="rId4"/>
                <a:stretch>
                  <a:fillRect l="-1481" b="-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52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3000" dirty="0">
                    <a:latin typeface="Franklin Gothic Medium"/>
                    <a:cs typeface="Franklin Gothic Medium"/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  <a:cs typeface="Franklin Gothic Medium"/>
                      </a:rPr>
                      <m:t>1 + 2 + 4 + … + 2</m:t>
                    </m:r>
                    <m:r>
                      <a:rPr lang="en-US" sz="3000" i="1" baseline="30000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cs typeface="Franklin Gothic Medium"/>
                      </a:rPr>
                      <m:t> =</m:t>
                    </m:r>
                    <m:sSup>
                      <m:sSupPr>
                        <m:ctrlPr>
                          <a:rPr lang="en-US" sz="30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p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2</m:t>
                        </m:r>
                      </m:e>
                      <m:sup>
                        <m:r>
                          <a:rPr lang="en-US" sz="30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0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p>
                    </m:sSup>
                    <m:r>
                      <a:rPr lang="en-US" sz="3000" i="1" dirty="0" smtClean="0">
                        <a:latin typeface="Cambria Math" panose="02040503050406030204" pitchFamily="18" charset="0"/>
                        <a:cs typeface="Franklin Gothic Medium"/>
                      </a:rPr>
                      <m:t>– 1</m:t>
                    </m:r>
                  </m:oMath>
                </a14:m>
                <a:endParaRPr lang="en-US" sz="30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86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n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n+1</a:t>
            </a:r>
            <a:r>
              <a:rPr lang="en-US" sz="2400" dirty="0">
                <a:latin typeface="+mn-lt"/>
                <a:cs typeface=""/>
              </a:rPr>
              <a:t> – 1”.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Base Case (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n=0):  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mbria Math"/>
              </a:rPr>
              <a:t>0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 = 1 = 2 – 1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mbria Math"/>
              </a:rPr>
              <a:t>0+1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 – 1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Hypothesis: 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is true for some   	  	                                     arbitrary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 ≥ 0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Step:  </a:t>
            </a:r>
          </a:p>
          <a:p>
            <a:pPr marL="5715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Note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)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ℕ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+ 4 + … + 2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68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n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n+1</a:t>
            </a:r>
            <a:r>
              <a:rPr lang="en-US" sz="2400" dirty="0">
                <a:latin typeface="+mn-lt"/>
                <a:cs typeface=""/>
              </a:rPr>
              <a:t> – 1”.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</a:t>
            </a:r>
            <a:r>
              <a:rPr lang="en-US" sz="2400" dirty="0">
                <a:latin typeface="+mn-lt"/>
                <a:cs typeface="Cambria Math"/>
              </a:rPr>
              <a:t>2</a:t>
            </a:r>
            <a:r>
              <a:rPr lang="en-US" sz="2400" baseline="30000" dirty="0">
                <a:latin typeface="+mn-lt"/>
                <a:cs typeface="Cambria Math"/>
              </a:rPr>
              <a:t>0</a:t>
            </a:r>
            <a:r>
              <a:rPr lang="en-US" sz="2400" dirty="0">
                <a:latin typeface="+mn-lt"/>
                <a:cs typeface="Cambria Math"/>
              </a:rPr>
              <a:t> = 1 = 2 – 1 = 2</a:t>
            </a:r>
            <a:r>
              <a:rPr lang="en-US" sz="2400" baseline="30000" dirty="0">
                <a:latin typeface="+mn-lt"/>
                <a:cs typeface="Cambria Math"/>
              </a:rPr>
              <a:t>0+1</a:t>
            </a:r>
            <a:r>
              <a:rPr lang="en-US" sz="2400" dirty="0">
                <a:latin typeface="+mn-lt"/>
                <a:cs typeface="Cambria Math"/>
              </a:rPr>
              <a:t> –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P(0)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is true.</a:t>
            </a:r>
            <a:endParaRPr lang="en-US" sz="2400" dirty="0">
              <a:latin typeface="+mn-lt"/>
              <a:cs typeface="Cambria Math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Hypothesis: 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is true for some   	  	                                     arbitrary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 ≥ 0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Step:  </a:t>
            </a:r>
          </a:p>
          <a:p>
            <a:pPr marL="5715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Note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)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+ 4 + … + 2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810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n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n+1</a:t>
            </a:r>
            <a:r>
              <a:rPr lang="en-US" sz="2400" dirty="0">
                <a:latin typeface="+mn-lt"/>
                <a:cs typeface=""/>
              </a:rPr>
              <a:t> – 1”.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</a:t>
            </a:r>
            <a:r>
              <a:rPr lang="en-US" sz="2400" dirty="0">
                <a:latin typeface="+mn-lt"/>
                <a:cs typeface="Cambria Math"/>
              </a:rPr>
              <a:t>2</a:t>
            </a:r>
            <a:r>
              <a:rPr lang="en-US" sz="2400" baseline="30000" dirty="0">
                <a:latin typeface="+mn-lt"/>
                <a:cs typeface="Cambria Math"/>
              </a:rPr>
              <a:t>0</a:t>
            </a:r>
            <a:r>
              <a:rPr lang="en-US" sz="2400" dirty="0">
                <a:latin typeface="+mn-lt"/>
                <a:cs typeface="Cambria Math"/>
              </a:rPr>
              <a:t> = 1 = 2 – 1 = 2</a:t>
            </a:r>
            <a:r>
              <a:rPr lang="en-US" sz="2400" baseline="30000" dirty="0">
                <a:latin typeface="+mn-lt"/>
                <a:cs typeface="Cambria Math"/>
              </a:rPr>
              <a:t>0+1</a:t>
            </a:r>
            <a:r>
              <a:rPr lang="en-US" sz="2400" dirty="0">
                <a:latin typeface="+mn-lt"/>
                <a:cs typeface="Cambria Math"/>
              </a:rPr>
              <a:t> –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P(0)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is true.</a:t>
            </a:r>
            <a:endParaRPr lang="en-US" sz="2400" dirty="0">
              <a:latin typeface="+mn-lt"/>
              <a:cs typeface="Cambria Math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, i.</a:t>
            </a:r>
            <a:r>
              <a:rPr lang="en-US" sz="2400" dirty="0"/>
              <a:t>e., that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k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k+1</a:t>
            </a:r>
            <a:r>
              <a:rPr lang="en-US" sz="2400" dirty="0">
                <a:latin typeface="+mn-lt"/>
                <a:cs typeface=""/>
              </a:rPr>
              <a:t> – 1</a:t>
            </a:r>
            <a:r>
              <a:rPr lang="en-US" sz="2400" dirty="0">
                <a:cs typeface=""/>
              </a:rPr>
              <a:t>.</a:t>
            </a:r>
            <a:endParaRPr lang="en-US" sz="2400" dirty="0"/>
          </a:p>
          <a:p>
            <a:pPr marL="5715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  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P(k+1I.e.,),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Note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)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ℕ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+ 4 + … + 2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982029" y="2454362"/>
            <a:ext cx="3225800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9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99D2-6BC8-BF4A-9E26-9072FCF4B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13185"/>
            <a:ext cx="7772400" cy="815815"/>
          </a:xfrm>
        </p:spPr>
        <p:txBody>
          <a:bodyPr/>
          <a:lstStyle/>
          <a:p>
            <a:r>
              <a:rPr lang="en-US" dirty="0"/>
              <a:t>More Logic</a:t>
            </a:r>
            <a:br>
              <a:rPr lang="en-US" dirty="0"/>
            </a:br>
            <a:r>
              <a:rPr lang="en-US" sz="3600" dirty="0"/>
              <a:t>Induction</a:t>
            </a:r>
          </a:p>
        </p:txBody>
      </p:sp>
    </p:spTree>
    <p:extLst>
      <p:ext uri="{BB962C8B-B14F-4D97-AF65-F5344CB8AC3E}">
        <p14:creationId xmlns:p14="http://schemas.microsoft.com/office/powerpoint/2010/main" val="297349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n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n+1</a:t>
            </a:r>
            <a:r>
              <a:rPr lang="en-US" sz="2400" dirty="0">
                <a:latin typeface="+mn-lt"/>
                <a:cs typeface=""/>
              </a:rPr>
              <a:t> – 1”.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</a:t>
            </a:r>
            <a:r>
              <a:rPr lang="en-US" sz="2400" dirty="0">
                <a:latin typeface="+mn-lt"/>
                <a:cs typeface="Cambria Math"/>
              </a:rPr>
              <a:t>2</a:t>
            </a:r>
            <a:r>
              <a:rPr lang="en-US" sz="2400" baseline="30000" dirty="0">
                <a:latin typeface="+mn-lt"/>
                <a:cs typeface="Cambria Math"/>
              </a:rPr>
              <a:t>0</a:t>
            </a:r>
            <a:r>
              <a:rPr lang="en-US" sz="2400" dirty="0">
                <a:latin typeface="+mn-lt"/>
                <a:cs typeface="Cambria Math"/>
              </a:rPr>
              <a:t> = 1 = 2 – 1 = 2</a:t>
            </a:r>
            <a:r>
              <a:rPr lang="en-US" sz="2400" baseline="30000" dirty="0">
                <a:latin typeface="+mn-lt"/>
                <a:cs typeface="Cambria Math"/>
              </a:rPr>
              <a:t>0+1</a:t>
            </a:r>
            <a:r>
              <a:rPr lang="en-US" sz="2400" dirty="0">
                <a:latin typeface="+mn-lt"/>
                <a:cs typeface="Cambria Math"/>
              </a:rPr>
              <a:t> –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P(0)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is true.</a:t>
            </a:r>
            <a:endParaRPr lang="en-US" sz="2400" dirty="0">
              <a:latin typeface="+mn-lt"/>
              <a:cs typeface="Cambria Math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cs typeface="Calibri"/>
              </a:rPr>
              <a:t>, i.</a:t>
            </a:r>
            <a:r>
              <a:rPr lang="en-US" sz="2400" dirty="0"/>
              <a:t>e., that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k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k+1</a:t>
            </a:r>
            <a:r>
              <a:rPr lang="en-US" sz="2400" dirty="0">
                <a:latin typeface="+mn-lt"/>
                <a:cs typeface=""/>
              </a:rPr>
              <a:t> – 1</a:t>
            </a:r>
            <a:r>
              <a:rPr lang="en-US" sz="2400" dirty="0">
                <a:cs typeface=""/>
              </a:rPr>
              <a:t>.</a:t>
            </a:r>
            <a:endParaRPr lang="en-US" sz="2400" dirty="0">
              <a:cs typeface="Calibri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Step:  </a:t>
            </a:r>
          </a:p>
          <a:p>
            <a:pPr marL="57150" indent="0">
              <a:buNone/>
            </a:pPr>
            <a:r>
              <a:rPr lang="en-US" sz="2400" dirty="0">
                <a:latin typeface="+mn-lt"/>
              </a:rPr>
              <a:t>          </a:t>
            </a:r>
            <a:r>
              <a:rPr lang="en-US" sz="2400" dirty="0"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latin typeface="+mn-lt"/>
              </a:rPr>
              <a:t> P(k+1), </a:t>
            </a:r>
            <a:r>
              <a:rPr lang="en-US" sz="2400" dirty="0"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+ … + 2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 – 1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cs typeface="Calibri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Note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)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6866" y="3235516"/>
            <a:ext cx="7973848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+ 4 + … + 2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00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n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n+1</a:t>
            </a:r>
            <a:r>
              <a:rPr lang="en-US" sz="2400" dirty="0">
                <a:latin typeface="+mn-lt"/>
                <a:cs typeface=""/>
              </a:rPr>
              <a:t> – 1”.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</a:t>
            </a:r>
            <a:r>
              <a:rPr lang="en-US" sz="2400" dirty="0">
                <a:latin typeface="+mn-lt"/>
                <a:cs typeface="Cambria Math"/>
              </a:rPr>
              <a:t>2</a:t>
            </a:r>
            <a:r>
              <a:rPr lang="en-US" sz="2400" baseline="30000" dirty="0">
                <a:latin typeface="+mn-lt"/>
                <a:cs typeface="Cambria Math"/>
              </a:rPr>
              <a:t>0</a:t>
            </a:r>
            <a:r>
              <a:rPr lang="en-US" sz="2400" dirty="0">
                <a:latin typeface="+mn-lt"/>
                <a:cs typeface="Cambria Math"/>
              </a:rPr>
              <a:t> = 1 = 2 – 1 = 2</a:t>
            </a:r>
            <a:r>
              <a:rPr lang="en-US" sz="2400" baseline="30000" dirty="0">
                <a:latin typeface="+mn-lt"/>
                <a:cs typeface="Cambria Math"/>
              </a:rPr>
              <a:t>0+1</a:t>
            </a:r>
            <a:r>
              <a:rPr lang="en-US" sz="2400" dirty="0">
                <a:latin typeface="+mn-lt"/>
                <a:cs typeface="Cambria Math"/>
              </a:rPr>
              <a:t> –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P(0)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is true.</a:t>
            </a:r>
            <a:endParaRPr lang="en-US" sz="2400" dirty="0">
              <a:latin typeface="+mn-lt"/>
              <a:cs typeface="Cambria Math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cs typeface="Calibri"/>
              </a:rPr>
              <a:t>, i.</a:t>
            </a:r>
            <a:r>
              <a:rPr lang="en-US" sz="2400" dirty="0"/>
              <a:t>e., that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k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k+1</a:t>
            </a:r>
            <a:r>
              <a:rPr lang="en-US" sz="2400" dirty="0">
                <a:latin typeface="+mn-lt"/>
                <a:cs typeface=""/>
              </a:rPr>
              <a:t> – 1</a:t>
            </a:r>
            <a:r>
              <a:rPr lang="en-US" sz="2400" dirty="0">
                <a:cs typeface=""/>
              </a:rPr>
              <a:t>.</a:t>
            </a:r>
            <a:endParaRPr lang="en-US" sz="2400" dirty="0">
              <a:cs typeface="Calibri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Step: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cs typeface="Calibri"/>
              </a:rPr>
              <a:t>	</a:t>
            </a:r>
            <a:r>
              <a:rPr lang="en-US" sz="2400" dirty="0">
                <a:cs typeface=""/>
              </a:rPr>
              <a:t>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Calibri"/>
              </a:rPr>
              <a:t> + … + 2</a:t>
            </a:r>
            <a:r>
              <a:rPr lang="en-US" sz="2400" baseline="30000" dirty="0">
                <a:latin typeface="+mn-lt"/>
                <a:cs typeface="Calibri"/>
              </a:rPr>
              <a:t>k</a:t>
            </a:r>
            <a:r>
              <a:rPr lang="en-US" sz="2400" dirty="0">
                <a:latin typeface="+mn-lt"/>
                <a:cs typeface="Calibri"/>
              </a:rPr>
              <a:t> =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– 1</a:t>
            </a:r>
            <a:r>
              <a:rPr lang="en-US" sz="2400" dirty="0"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Adding </a:t>
            </a:r>
            <a:r>
              <a:rPr lang="en-US" sz="2400" dirty="0">
                <a:latin typeface="+mn-lt"/>
                <a:cs typeface="Calibri"/>
              </a:rPr>
              <a:t>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	</a:t>
            </a:r>
            <a:r>
              <a:rPr lang="en-US" sz="2400" dirty="0">
                <a:cs typeface=""/>
              </a:rPr>
              <a:t>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Calibri"/>
              </a:rPr>
              <a:t> + … + 2</a:t>
            </a:r>
            <a:r>
              <a:rPr lang="en-US" sz="2400" baseline="30000" dirty="0">
                <a:latin typeface="+mn-lt"/>
                <a:cs typeface="Calibri"/>
              </a:rPr>
              <a:t>k</a:t>
            </a:r>
            <a:r>
              <a:rPr lang="en-US" sz="2400" dirty="0">
                <a:latin typeface="+mn-lt"/>
                <a:cs typeface="Calibri"/>
              </a:rPr>
              <a:t> + 2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=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+ 2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– 1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Note that </a:t>
            </a:r>
            <a:r>
              <a:rPr lang="en-US" sz="2400" dirty="0">
                <a:latin typeface="+mn-lt"/>
                <a:cs typeface="Calibri"/>
              </a:rPr>
              <a:t>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+ 2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= 2(2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) = 2</a:t>
            </a:r>
            <a:r>
              <a:rPr lang="en-US" sz="2400" baseline="30000" dirty="0">
                <a:latin typeface="+mn-lt"/>
                <a:cs typeface="Calibri"/>
              </a:rPr>
              <a:t>k+2</a:t>
            </a:r>
            <a:r>
              <a:rPr lang="en-US" sz="24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So, we have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Calibri"/>
              </a:rPr>
              <a:t> + … + 2</a:t>
            </a:r>
            <a:r>
              <a:rPr lang="en-US" sz="2400" baseline="30000" dirty="0">
                <a:latin typeface="+mn-lt"/>
                <a:cs typeface="Calibri"/>
              </a:rPr>
              <a:t>k</a:t>
            </a:r>
            <a:r>
              <a:rPr lang="en-US" sz="2400" dirty="0">
                <a:latin typeface="+mn-lt"/>
                <a:cs typeface="Calibri"/>
              </a:rPr>
              <a:t> + 2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= 2</a:t>
            </a:r>
            <a:r>
              <a:rPr lang="en-US" sz="2400" baseline="30000" dirty="0">
                <a:latin typeface="+mn-lt"/>
                <a:cs typeface="Calibri"/>
              </a:rPr>
              <a:t>k+2</a:t>
            </a:r>
            <a:r>
              <a:rPr lang="en-US" sz="2400" dirty="0">
                <a:latin typeface="+mn-lt"/>
                <a:cs typeface="Calibri"/>
              </a:rPr>
              <a:t> – 1</a:t>
            </a:r>
            <a:r>
              <a:rPr lang="en-US" sz="2400" dirty="0"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exactly </a:t>
            </a:r>
            <a:r>
              <a:rPr lang="en-US" sz="2400" dirty="0">
                <a:latin typeface="+mn-lt"/>
                <a:cs typeface="Calibri"/>
              </a:rPr>
              <a:t>P(k+1)</a:t>
            </a:r>
            <a:r>
              <a:rPr lang="en-US" sz="24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  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+ 4 + … + 2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74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n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n+1</a:t>
            </a:r>
            <a:r>
              <a:rPr lang="en-US" sz="2400" dirty="0">
                <a:latin typeface="+mn-lt"/>
                <a:cs typeface=""/>
              </a:rPr>
              <a:t> – 1”.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</a:t>
            </a:r>
            <a:r>
              <a:rPr lang="en-US" sz="2400" dirty="0">
                <a:latin typeface="+mn-lt"/>
                <a:cs typeface="Cambria Math"/>
              </a:rPr>
              <a:t>2</a:t>
            </a:r>
            <a:r>
              <a:rPr lang="en-US" sz="2400" baseline="30000" dirty="0">
                <a:latin typeface="+mn-lt"/>
                <a:cs typeface="Cambria Math"/>
              </a:rPr>
              <a:t>0</a:t>
            </a:r>
            <a:r>
              <a:rPr lang="en-US" sz="2400" dirty="0">
                <a:latin typeface="+mn-lt"/>
                <a:cs typeface="Cambria Math"/>
              </a:rPr>
              <a:t> = 1 = 2 – 1 = 2</a:t>
            </a:r>
            <a:r>
              <a:rPr lang="en-US" sz="2400" baseline="30000" dirty="0">
                <a:latin typeface="+mn-lt"/>
                <a:cs typeface="Cambria Math"/>
              </a:rPr>
              <a:t>0+1</a:t>
            </a:r>
            <a:r>
              <a:rPr lang="en-US" sz="2400" dirty="0">
                <a:latin typeface="+mn-lt"/>
                <a:cs typeface="Cambria Math"/>
              </a:rPr>
              <a:t> –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P(0)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is true.</a:t>
            </a:r>
            <a:endParaRPr lang="en-US" sz="2400" dirty="0">
              <a:latin typeface="+mn-lt"/>
              <a:cs typeface="Cambria Math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cs typeface="Calibri"/>
              </a:rPr>
              <a:t>, i.</a:t>
            </a:r>
            <a:r>
              <a:rPr lang="en-US" sz="2400" dirty="0"/>
              <a:t>e., that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k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k+1</a:t>
            </a:r>
            <a:r>
              <a:rPr lang="en-US" sz="2400" dirty="0">
                <a:latin typeface="+mn-lt"/>
                <a:cs typeface=""/>
              </a:rPr>
              <a:t> – 1</a:t>
            </a:r>
            <a:r>
              <a:rPr lang="en-US" sz="2400" dirty="0">
                <a:cs typeface=""/>
              </a:rPr>
              <a:t>.</a:t>
            </a:r>
            <a:endParaRPr lang="en-US" sz="2400" dirty="0">
              <a:cs typeface="Calibri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Step:  </a:t>
            </a:r>
          </a:p>
          <a:p>
            <a:pPr marL="0" indent="0">
              <a:buNone/>
            </a:pPr>
            <a:r>
              <a:rPr lang="en-US" sz="2400" dirty="0"/>
              <a:t>       We can calculate</a:t>
            </a:r>
          </a:p>
          <a:p>
            <a:pPr marL="0" indent="0">
              <a:buNone/>
            </a:pPr>
            <a:r>
              <a:rPr lang="en-US" sz="2400" dirty="0"/>
              <a:t>	        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+mn-lt"/>
                <a:cs typeface="Calibri"/>
              </a:rPr>
              <a:t>2</a:t>
            </a:r>
            <a:r>
              <a:rPr lang="en-US" sz="2400" baseline="30000" dirty="0">
                <a:latin typeface="+mn-lt"/>
                <a:cs typeface="Calibri"/>
              </a:rPr>
              <a:t>0</a:t>
            </a:r>
            <a:r>
              <a:rPr lang="en-US" sz="2400" dirty="0">
                <a:latin typeface="+mn-lt"/>
                <a:cs typeface="Calibri"/>
              </a:rPr>
              <a:t> + 2</a:t>
            </a:r>
            <a:r>
              <a:rPr lang="en-US" sz="2400" baseline="30000" dirty="0">
                <a:latin typeface="+mn-lt"/>
                <a:cs typeface="Calibri"/>
              </a:rPr>
              <a:t>1</a:t>
            </a:r>
            <a:r>
              <a:rPr lang="en-US" sz="2400" dirty="0">
                <a:latin typeface="+mn-lt"/>
                <a:cs typeface="Calibri"/>
              </a:rPr>
              <a:t> + … + 2</a:t>
            </a:r>
            <a:r>
              <a:rPr lang="en-US" sz="2400" baseline="30000" dirty="0">
                <a:latin typeface="+mn-lt"/>
                <a:cs typeface="Calibri"/>
              </a:rPr>
              <a:t>k</a:t>
            </a:r>
            <a:r>
              <a:rPr lang="en-US" sz="2400" dirty="0">
                <a:latin typeface="+mn-lt"/>
                <a:cs typeface="Calibri"/>
              </a:rPr>
              <a:t> + 2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 = (2</a:t>
            </a:r>
            <a:r>
              <a:rPr lang="en-US" sz="2400" baseline="30000" dirty="0">
                <a:latin typeface="+mn-lt"/>
                <a:cs typeface="Calibri"/>
              </a:rPr>
              <a:t>0</a:t>
            </a:r>
            <a:r>
              <a:rPr lang="en-US" sz="2400" dirty="0">
                <a:latin typeface="+mn-lt"/>
                <a:cs typeface="Calibri"/>
              </a:rPr>
              <a:t>+2</a:t>
            </a:r>
            <a:r>
              <a:rPr lang="en-US" sz="2400" baseline="30000" dirty="0">
                <a:latin typeface="+mn-lt"/>
                <a:cs typeface="Calibri"/>
              </a:rPr>
              <a:t>1</a:t>
            </a:r>
            <a:r>
              <a:rPr lang="en-US" sz="2400" dirty="0">
                <a:latin typeface="+mn-lt"/>
                <a:cs typeface="Calibri"/>
              </a:rPr>
              <a:t>+ … + 2</a:t>
            </a:r>
            <a:r>
              <a:rPr lang="en-US" sz="2400" baseline="30000" dirty="0">
                <a:latin typeface="+mn-lt"/>
                <a:cs typeface="Calibri"/>
              </a:rPr>
              <a:t>k</a:t>
            </a:r>
            <a:r>
              <a:rPr lang="en-US" sz="2400" dirty="0">
                <a:latin typeface="+mn-lt"/>
                <a:cs typeface="Calibri"/>
              </a:rPr>
              <a:t>) + 2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+mn-lt"/>
                <a:cs typeface="Calibri"/>
              </a:rPr>
              <a:t>                                                         = (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– 1) +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 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by the IH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						 	          </a:t>
            </a:r>
            <a:r>
              <a:rPr lang="en-US" sz="2400" dirty="0">
                <a:latin typeface="+mn-lt"/>
                <a:cs typeface="Calibri"/>
              </a:rPr>
              <a:t>= 2(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)</a:t>
            </a:r>
            <a:r>
              <a:rPr lang="en-US" sz="2400" dirty="0">
                <a:latin typeface="+mn-lt"/>
                <a:cs typeface="Calibri"/>
              </a:rPr>
              <a:t> – 1</a:t>
            </a:r>
          </a:p>
          <a:p>
            <a:pPr marL="0" indent="0">
              <a:buNone/>
            </a:pPr>
            <a:r>
              <a:rPr lang="en-US" sz="2400" dirty="0">
                <a:latin typeface="+mn-lt"/>
                <a:cs typeface="Calibri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						          </a:t>
            </a:r>
            <a:r>
              <a:rPr lang="en-US" sz="2400" dirty="0">
                <a:latin typeface="+mn-lt"/>
                <a:cs typeface="Calibri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latin typeface="+mn-lt"/>
                <a:cs typeface="Calibri"/>
              </a:rPr>
              <a:t> – 1,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      which is exactly </a:t>
            </a:r>
            <a:r>
              <a:rPr lang="en-US" sz="2400" dirty="0">
                <a:latin typeface="+mn-lt"/>
                <a:cs typeface="Calibri"/>
              </a:rPr>
              <a:t>P(k+1)</a:t>
            </a:r>
            <a:r>
              <a:rPr lang="en-US" sz="2400" dirty="0">
                <a:cs typeface="Calibri"/>
              </a:rPr>
              <a:t>.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  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+ 4 + … + 2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39403" y="5849325"/>
            <a:ext cx="591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Alternative way of writing the inductive step</a:t>
            </a:r>
          </a:p>
        </p:txBody>
      </p:sp>
    </p:spTree>
    <p:extLst>
      <p:ext uri="{BB962C8B-B14F-4D97-AF65-F5344CB8AC3E}">
        <p14:creationId xmlns:p14="http://schemas.microsoft.com/office/powerpoint/2010/main" val="1873249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n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n+1</a:t>
            </a:r>
            <a:r>
              <a:rPr lang="en-US" sz="2400" dirty="0">
                <a:latin typeface="+mn-lt"/>
                <a:cs typeface=""/>
              </a:rPr>
              <a:t> – 1”.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</a:t>
            </a:r>
            <a:r>
              <a:rPr lang="en-US" sz="2400" dirty="0">
                <a:latin typeface="+mn-lt"/>
                <a:cs typeface="Cambria Math"/>
              </a:rPr>
              <a:t>2</a:t>
            </a:r>
            <a:r>
              <a:rPr lang="en-US" sz="2400" baseline="30000" dirty="0">
                <a:latin typeface="+mn-lt"/>
                <a:cs typeface="Cambria Math"/>
              </a:rPr>
              <a:t>0</a:t>
            </a:r>
            <a:r>
              <a:rPr lang="en-US" sz="2400" dirty="0">
                <a:latin typeface="+mn-lt"/>
                <a:cs typeface="Cambria Math"/>
              </a:rPr>
              <a:t> = 1 = 2 – 1 = 2</a:t>
            </a:r>
            <a:r>
              <a:rPr lang="en-US" sz="2400" baseline="30000" dirty="0">
                <a:latin typeface="+mn-lt"/>
                <a:cs typeface="Cambria Math"/>
              </a:rPr>
              <a:t>0+1</a:t>
            </a:r>
            <a:r>
              <a:rPr lang="en-US" sz="2400" dirty="0">
                <a:latin typeface="+mn-lt"/>
                <a:cs typeface="Cambria Math"/>
              </a:rPr>
              <a:t> – 1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latin typeface="+mn-lt"/>
                <a:cs typeface="Cambria Math"/>
              </a:rPr>
              <a:t> P(0)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cs typeface="Calibri"/>
              </a:rPr>
              <a:t>, i.</a:t>
            </a:r>
            <a:r>
              <a:rPr lang="en-US" sz="2400" dirty="0"/>
              <a:t>e., that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k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k+1</a:t>
            </a:r>
            <a:r>
              <a:rPr lang="en-US" sz="2400" dirty="0">
                <a:latin typeface="+mn-lt"/>
                <a:cs typeface=""/>
              </a:rPr>
              <a:t> – 1</a:t>
            </a:r>
            <a:r>
              <a:rPr lang="en-US" sz="2400" dirty="0">
                <a:cs typeface=""/>
              </a:rPr>
              <a:t>.</a:t>
            </a:r>
            <a:endParaRPr lang="en-US" sz="2400" dirty="0">
              <a:cs typeface="Calibri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Step:  </a:t>
            </a:r>
          </a:p>
          <a:p>
            <a:pPr marL="0" indent="0">
              <a:buNone/>
            </a:pPr>
            <a:r>
              <a:rPr lang="en-US" sz="2400" dirty="0"/>
              <a:t>       We can calculate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        </a:t>
            </a:r>
            <a:r>
              <a:rPr lang="en-US" sz="2400" dirty="0">
                <a:latin typeface="+mn-lt"/>
                <a:cs typeface="Calibri"/>
              </a:rPr>
              <a:t>  2</a:t>
            </a:r>
            <a:r>
              <a:rPr lang="en-US" sz="2400" baseline="30000" dirty="0">
                <a:latin typeface="+mn-lt"/>
                <a:cs typeface="Calibri"/>
              </a:rPr>
              <a:t>0</a:t>
            </a:r>
            <a:r>
              <a:rPr lang="en-US" sz="2400" dirty="0">
                <a:latin typeface="+mn-lt"/>
                <a:cs typeface="Calibri"/>
              </a:rPr>
              <a:t> + 2</a:t>
            </a:r>
            <a:r>
              <a:rPr lang="en-US" sz="2400" baseline="30000" dirty="0">
                <a:latin typeface="+mn-lt"/>
                <a:cs typeface="Calibri"/>
              </a:rPr>
              <a:t>1</a:t>
            </a:r>
            <a:r>
              <a:rPr lang="en-US" sz="2400" dirty="0">
                <a:latin typeface="+mn-lt"/>
                <a:cs typeface="Calibri"/>
              </a:rPr>
              <a:t> + … + 2</a:t>
            </a:r>
            <a:r>
              <a:rPr lang="en-US" sz="2400" baseline="30000" dirty="0">
                <a:latin typeface="+mn-lt"/>
                <a:cs typeface="Calibri"/>
              </a:rPr>
              <a:t>k</a:t>
            </a:r>
            <a:r>
              <a:rPr lang="en-US" sz="2400" dirty="0">
                <a:latin typeface="+mn-lt"/>
                <a:cs typeface="Calibri"/>
              </a:rPr>
              <a:t> + 2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 = (2</a:t>
            </a:r>
            <a:r>
              <a:rPr lang="en-US" sz="2400" baseline="30000" dirty="0">
                <a:latin typeface="+mn-lt"/>
                <a:cs typeface="Calibri"/>
              </a:rPr>
              <a:t>0</a:t>
            </a:r>
            <a:r>
              <a:rPr lang="en-US" sz="2400" dirty="0">
                <a:latin typeface="+mn-lt"/>
                <a:cs typeface="Calibri"/>
              </a:rPr>
              <a:t>+2</a:t>
            </a:r>
            <a:r>
              <a:rPr lang="en-US" sz="2400" baseline="30000" dirty="0">
                <a:latin typeface="+mn-lt"/>
                <a:cs typeface="Calibri"/>
              </a:rPr>
              <a:t>1</a:t>
            </a:r>
            <a:r>
              <a:rPr lang="en-US" sz="2400" dirty="0">
                <a:latin typeface="+mn-lt"/>
                <a:cs typeface="Calibri"/>
              </a:rPr>
              <a:t>+ … + 2</a:t>
            </a:r>
            <a:r>
              <a:rPr lang="en-US" sz="2400" baseline="30000" dirty="0">
                <a:latin typeface="+mn-lt"/>
                <a:cs typeface="Calibri"/>
              </a:rPr>
              <a:t>k</a:t>
            </a:r>
            <a:r>
              <a:rPr lang="en-US" sz="2400" dirty="0">
                <a:latin typeface="+mn-lt"/>
                <a:cs typeface="Calibri"/>
              </a:rPr>
              <a:t>) + 2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+mn-lt"/>
                <a:cs typeface="Calibri"/>
              </a:rPr>
              <a:t>                                                         = (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– 1) +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 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  		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by the IH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							          </a:t>
            </a:r>
            <a:r>
              <a:rPr lang="en-US" sz="2400" dirty="0">
                <a:latin typeface="+mn-lt"/>
                <a:cs typeface="Calibri"/>
              </a:rPr>
              <a:t>= 2(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)</a:t>
            </a:r>
            <a:r>
              <a:rPr lang="en-US" sz="2400" dirty="0">
                <a:latin typeface="+mn-lt"/>
                <a:cs typeface="Calibri"/>
              </a:rPr>
              <a:t> – 1</a:t>
            </a:r>
          </a:p>
          <a:p>
            <a:pPr marL="0" indent="0">
              <a:buNone/>
            </a:pPr>
            <a:r>
              <a:rPr lang="en-US" sz="2400" dirty="0">
                <a:latin typeface="+mn-lt"/>
                <a:cs typeface="Calibri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						          </a:t>
            </a:r>
            <a:r>
              <a:rPr lang="en-US" sz="2400" dirty="0">
                <a:latin typeface="+mn-lt"/>
                <a:cs typeface="Calibri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latin typeface="+mn-lt"/>
                <a:cs typeface="Calibri"/>
              </a:rPr>
              <a:t> – 1,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      which is exactly P(k+1).</a:t>
            </a:r>
            <a:endParaRPr lang="en-US" sz="2400" dirty="0">
              <a:solidFill>
                <a:prstClr val="black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cs typeface="Calibri"/>
              </a:rPr>
              <a:t>Thus </a:t>
            </a:r>
            <a:r>
              <a:rPr lang="en-US" sz="2400" dirty="0">
                <a:latin typeface="+mn-lt"/>
                <a:cs typeface="Calibri"/>
              </a:rPr>
              <a:t>P(n) </a:t>
            </a:r>
            <a:r>
              <a:rPr lang="en-US" sz="2400" dirty="0">
                <a:cs typeface="Calibri"/>
              </a:rPr>
              <a:t>is true for all </a:t>
            </a:r>
            <a:r>
              <a:rPr lang="en-US" sz="2400" dirty="0">
                <a:latin typeface="+mn-lt"/>
                <a:cs typeface="Calibri"/>
              </a:rPr>
              <a:t>n</a:t>
            </a:r>
            <a:r>
              <a:rPr lang="en-US" sz="2400" dirty="0">
                <a:cs typeface="Calibri"/>
              </a:rPr>
              <a:t> ∈</a:t>
            </a:r>
            <a:r>
              <a:rPr lang="en-US" sz="2400" dirty="0" err="1">
                <a:cs typeface="Calibri"/>
              </a:rPr>
              <a:t>ℕ</a:t>
            </a:r>
            <a:r>
              <a:rPr lang="en-US" sz="2400" dirty="0">
                <a:cs typeface="Calibri"/>
              </a:rPr>
              <a:t>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+ 4 + … + 2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776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3000" dirty="0">
                    <a:latin typeface="Franklin Gothic Medium"/>
                    <a:cs typeface="Franklin Gothic Medium"/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  <a:cs typeface="Franklin Gothic Medium"/>
                      </a:rPr>
                      <m:t>1 + 2 + 3 + … + 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cs typeface="Franklin Gothic Medium"/>
                      </a:rPr>
                      <m:t> = 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cs typeface="Franklin Gothic Medium"/>
                      </a:rPr>
                      <m:t>+1)/2</m:t>
                    </m:r>
                  </m:oMath>
                </a14:m>
                <a:endParaRPr lang="en-US" sz="30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9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990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“0 + 1 + 2 + … + n = n(n+1)/2”.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Base Case (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n=0):    0 =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0(0+1)/2.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Therefore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 P(0)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is true.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  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Hypothesis: 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is true for some   	  	                                     arbitrary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 ≥ 0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Step:  </a:t>
            </a:r>
          </a:p>
          <a:p>
            <a:pPr marL="5715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(n+1) = (n+1)(n+2)/2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= n(n+1)/2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n+1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n(n+1)/2 + (n+1)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Now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n(n+1)/2 + (n+1) =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(n+1)(n/2 + 1) = 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</a:t>
                </a:r>
                <a14:m>
                  <m:oMath xmlns:m="http://schemas.openxmlformats.org/officeDocument/2006/math">
                    <m:r>
                      <a:rPr lang="en-US" sz="3000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+ 3 + … +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86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“0 + 1 + 2 + … + n = n(n+1)/2”.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0 = </a:t>
            </a:r>
            <a:r>
              <a:rPr lang="en-US" sz="2400" dirty="0">
                <a:latin typeface="+mn-lt"/>
                <a:cs typeface="Cambria Math"/>
              </a:rPr>
              <a:t>0(0+1)/2.  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Therefore</a:t>
            </a:r>
            <a:r>
              <a:rPr lang="en-US" sz="2400" dirty="0">
                <a:latin typeface="+mn-lt"/>
                <a:cs typeface="Cambria Math"/>
              </a:rPr>
              <a:t> P(0)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  <a:r>
              <a:rPr lang="en-US" sz="2400" dirty="0">
                <a:latin typeface="+mn-lt"/>
                <a:cs typeface="Cambria Math"/>
              </a:rPr>
              <a:t>  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Hypothesis: 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is true for some   	  	                                     arbitrary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 ≥ 0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Step:  </a:t>
            </a:r>
          </a:p>
          <a:p>
            <a:pPr marL="5715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(n+1) = (n+1)(n+2)/2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= n(n+1)/2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n+1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n(n+1)/2 + (n+1)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Now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n(n+1)/2 + (n+1) =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(n+1)(n/2 + 1) = 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</a:t>
                </a:r>
                <a14:m>
                  <m:oMath xmlns:m="http://schemas.openxmlformats.org/officeDocument/2006/math">
                    <m:r>
                      <a:rPr lang="en-US" sz="3000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+ 3 + … +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611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“0 + 1 + 2 + … + n = n(n+1)/2”.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0 = </a:t>
            </a:r>
            <a:r>
              <a:rPr lang="en-US" sz="2400" dirty="0">
                <a:latin typeface="+mn-lt"/>
                <a:cs typeface="Cambria Math"/>
              </a:rPr>
              <a:t>0(0+1)/2.  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Therefore</a:t>
            </a:r>
            <a:r>
              <a:rPr lang="en-US" sz="2400" dirty="0">
                <a:latin typeface="+mn-lt"/>
                <a:cs typeface="Cambria Math"/>
              </a:rPr>
              <a:t> P(0)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  <a:r>
              <a:rPr lang="en-US" sz="2400" dirty="0">
                <a:latin typeface="+mn-lt"/>
                <a:cs typeface="Cambria Math"/>
              </a:rPr>
              <a:t>  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arbitrary integer </a:t>
            </a:r>
            <a:r>
              <a:rPr lang="en-US" sz="2400" dirty="0">
                <a:latin typeface="+mn-lt"/>
                <a:cs typeface="Calibri"/>
              </a:rPr>
              <a:t>k ≥ 0. </a:t>
            </a:r>
            <a:r>
              <a:rPr lang="en-US" sz="2400" dirty="0">
                <a:cs typeface="Calibri"/>
              </a:rPr>
              <a:t>I.e., suppose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1 + 2 + …+ k  = k(k+1)/2</a:t>
            </a:r>
            <a:endParaRPr lang="en-US" sz="2400" dirty="0">
              <a:latin typeface="+mn-lt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					</a:t>
            </a:r>
            <a:endParaRPr lang="en-US" sz="2400" dirty="0">
              <a:solidFill>
                <a:prstClr val="black"/>
              </a:solidFill>
              <a:latin typeface="+mn-lt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 n(n+1)/2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n+1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n(n+1)/2 + (n+1)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Now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n(n+1)/2 + (n+1) =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(n+1)(n/2 + 1) = 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3832918" y="2450649"/>
            <a:ext cx="4701482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</a:t>
                </a:r>
                <a14:m>
                  <m:oMath xmlns:m="http://schemas.openxmlformats.org/officeDocument/2006/math">
                    <m:r>
                      <a:rPr lang="en-US" sz="3000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+ 3 + … +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88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“0 + 1 + 2 + … + n = n(n+1)/2”.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0 = </a:t>
            </a:r>
            <a:r>
              <a:rPr lang="en-US" sz="2400" dirty="0">
                <a:latin typeface="+mn-lt"/>
                <a:cs typeface="Cambria Math"/>
              </a:rPr>
              <a:t>0(0+1)/2.  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Therefore</a:t>
            </a:r>
            <a:r>
              <a:rPr lang="en-US" sz="2400" dirty="0">
                <a:latin typeface="+mn-lt"/>
                <a:cs typeface="Cambria Math"/>
              </a:rPr>
              <a:t> P(0)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  <a:r>
              <a:rPr lang="en-US" sz="2400" dirty="0">
                <a:latin typeface="+mn-lt"/>
                <a:cs typeface="Cambria Math"/>
              </a:rPr>
              <a:t>  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cs typeface="Calibri"/>
              </a:rPr>
              <a:t>. I.e., suppose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1 + 2 + …+ k  = k(k+1)/2</a:t>
            </a:r>
            <a:endParaRPr lang="en-US" sz="2400" dirty="0">
              <a:latin typeface="+mn-lt"/>
              <a:cs typeface="Calibri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Step:  </a:t>
            </a:r>
          </a:p>
          <a:p>
            <a:pPr marL="57150" indent="0">
              <a:buNone/>
            </a:pPr>
            <a:r>
              <a:rPr lang="en-US" sz="2400" dirty="0">
                <a:latin typeface="+mn-lt"/>
              </a:rPr>
              <a:t>        </a:t>
            </a:r>
            <a:r>
              <a:rPr lang="en-US" sz="2400" dirty="0"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latin typeface="+mn-lt"/>
              </a:rPr>
              <a:t> P(k+1), </a:t>
            </a:r>
            <a:r>
              <a:rPr lang="en-US" sz="2400" dirty="0"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1 + 2 + …+ k+ (k+1) = (k+1)(k+2)/2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cs typeface="Calibri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= n(n+1)/2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n+1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n(n+1)/2 + (n+1)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Now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n(n+1)/2 + (n+1) =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(n+1)(n/2 + 1) = 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6865" y="3205536"/>
            <a:ext cx="8055491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</a:t>
                </a:r>
                <a14:m>
                  <m:oMath xmlns:m="http://schemas.openxmlformats.org/officeDocument/2006/math">
                    <m:r>
                      <a:rPr lang="en-US" sz="3000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+ 3 + … +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453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“0 + 1 + 2 + … + n = n(n+1)/2”.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0 = </a:t>
            </a:r>
            <a:r>
              <a:rPr lang="en-US" sz="2400" dirty="0">
                <a:latin typeface="+mn-lt"/>
                <a:cs typeface="Cambria Math"/>
              </a:rPr>
              <a:t>0(0+1)/2.  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Therefore</a:t>
            </a:r>
            <a:r>
              <a:rPr lang="en-US" sz="2400" dirty="0">
                <a:latin typeface="+mn-lt"/>
                <a:cs typeface="Cambria Math"/>
              </a:rPr>
              <a:t> P(0)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  <a:r>
              <a:rPr lang="en-US" sz="2400" dirty="0">
                <a:latin typeface="+mn-lt"/>
                <a:cs typeface="Cambria Math"/>
              </a:rPr>
              <a:t>  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cs typeface="Calibri"/>
              </a:rPr>
              <a:t>. I.e., suppose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1 + 2 + …+ k  = k(k+1)/2</a:t>
            </a:r>
            <a:endParaRPr lang="en-US" sz="2400" dirty="0">
              <a:latin typeface="+mn-lt"/>
              <a:cs typeface="Calibri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Step:  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/>
              <a:t>	       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+mn-lt"/>
                <a:cs typeface="Calibri"/>
              </a:rPr>
              <a:t>1 + 2 + … + k + (k+1) = (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1 + 2 + … + k) + (k+1)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                                                   = </a:t>
            </a:r>
            <a:r>
              <a:rPr lang="en-US" sz="2400" dirty="0">
                <a:latin typeface="+mn-lt"/>
                <a:cs typeface="Calibri"/>
              </a:rPr>
              <a:t>k(k+1)/2 + (k+1)  </a:t>
            </a:r>
            <a:r>
              <a:rPr lang="en-US" sz="2400" dirty="0">
                <a:cs typeface="Calibri"/>
              </a:rPr>
              <a:t>by IH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						</a:t>
            </a:r>
            <a:r>
              <a:rPr lang="en-US" sz="2400" dirty="0">
                <a:latin typeface="+mn-lt"/>
                <a:cs typeface="Calibri"/>
              </a:rPr>
              <a:t>     = (k+1)(k/2 + 1)</a:t>
            </a:r>
          </a:p>
          <a:p>
            <a:pPr marL="0" indent="0">
              <a:buNone/>
            </a:pPr>
            <a:r>
              <a:rPr lang="en-US" sz="2400" dirty="0">
                <a:latin typeface="+mn-lt"/>
                <a:cs typeface="Calibri"/>
              </a:rPr>
              <a:t>							     = (k+1)(k+2)/2</a:t>
            </a:r>
            <a:endParaRPr lang="en-US" sz="1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	 So, we have shown </a:t>
            </a:r>
            <a:r>
              <a:rPr lang="en-US" sz="2400" dirty="0">
                <a:latin typeface="+mn-lt"/>
                <a:cs typeface="Calibri"/>
              </a:rPr>
              <a:t>1 + 2 + … + k + (k+1) =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(k+1)(k+2)/2</a:t>
            </a:r>
            <a:r>
              <a:rPr lang="en-US" sz="2400" dirty="0">
                <a:cs typeface="Calibri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 which is exactly </a:t>
            </a:r>
            <a:r>
              <a:rPr lang="en-US" sz="2400" dirty="0">
                <a:latin typeface="+mn-lt"/>
                <a:cs typeface="Calibri"/>
              </a:rPr>
              <a:t>P(k+1)</a:t>
            </a:r>
            <a:r>
              <a:rPr lang="en-US" sz="24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cs typeface="Calibri"/>
              </a:rPr>
              <a:t>Thus </a:t>
            </a:r>
            <a:r>
              <a:rPr lang="en-US" sz="2400" dirty="0">
                <a:latin typeface="+mn-lt"/>
                <a:cs typeface="Calibri"/>
              </a:rPr>
              <a:t>P(n) </a:t>
            </a:r>
            <a:r>
              <a:rPr lang="en-US" sz="2400" dirty="0">
                <a:cs typeface="Calibri"/>
              </a:rPr>
              <a:t>is true for all </a:t>
            </a:r>
            <a:r>
              <a:rPr lang="en-US" sz="2400" dirty="0">
                <a:latin typeface="+mn-lt"/>
                <a:cs typeface="Calibri"/>
              </a:rPr>
              <a:t>n</a:t>
            </a:r>
            <a:r>
              <a:rPr lang="en-US" sz="2400" dirty="0"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</a:t>
                </a:r>
                <a14:m>
                  <m:oMath xmlns:m="http://schemas.openxmlformats.org/officeDocument/2006/math">
                    <m:r>
                      <a:rPr lang="en-US" sz="3000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+ 3 + … +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8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26" y="1017387"/>
            <a:ext cx="8493453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Method for proving statements about all natural numbers</a:t>
            </a:r>
          </a:p>
          <a:p>
            <a:pPr marL="0" indent="0">
              <a:buNone/>
            </a:pPr>
            <a:endParaRPr lang="en-US" sz="2600" dirty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A new logical inference rule!</a:t>
            </a:r>
          </a:p>
          <a:p>
            <a:pPr marL="1200150" lvl="2" indent="-285750">
              <a:buFont typeface="Arial"/>
              <a:buChar char="•"/>
            </a:pPr>
            <a:r>
              <a:rPr lang="en-US" sz="2500" dirty="0"/>
              <a:t>It only applies over the natural numbers</a:t>
            </a:r>
          </a:p>
          <a:p>
            <a:pPr marL="1200150" lvl="2" indent="-285750">
              <a:buFont typeface="Arial"/>
              <a:buChar char="•"/>
            </a:pPr>
            <a:r>
              <a:rPr lang="en-US" sz="2500" dirty="0"/>
              <a:t>The idea is to </a:t>
            </a:r>
            <a:r>
              <a:rPr lang="en-US" sz="2500" b="1" dirty="0"/>
              <a:t>use</a:t>
            </a:r>
            <a:r>
              <a:rPr lang="en-US" sz="2500" dirty="0"/>
              <a:t> the special structure of the naturals to prove things more easily</a:t>
            </a:r>
          </a:p>
          <a:p>
            <a:pPr marL="1200150" lvl="2" indent="-285750">
              <a:buFont typeface="Arial"/>
              <a:buChar char="•"/>
            </a:pPr>
            <a:endParaRPr lang="en-US" sz="2500" dirty="0"/>
          </a:p>
          <a:p>
            <a:pPr lvl="1"/>
            <a:r>
              <a:rPr lang="en-US" sz="2400" dirty="0"/>
              <a:t>Particularly useful for reasoning about programs!</a:t>
            </a:r>
          </a:p>
          <a:p>
            <a:pPr lvl="2"/>
            <a:r>
              <a:rPr lang="en-US" sz="2200" b="1" dirty="0">
                <a:solidFill>
                  <a:srgbClr val="C00000"/>
                </a:solidFill>
                <a:latin typeface="Consolas"/>
                <a:cs typeface="Consolas"/>
              </a:rPr>
              <a:t>  for (int i=0; i &lt; n; n++) { … }</a:t>
            </a:r>
            <a:endParaRPr lang="en-US" sz="2200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657350" lvl="3" indent="-285750">
              <a:buFont typeface="Arial"/>
              <a:buChar char="•"/>
            </a:pPr>
            <a:r>
              <a:rPr lang="en-US" sz="2100" dirty="0"/>
              <a:t>Show P(i) holds after i times through the loop</a:t>
            </a:r>
          </a:p>
        </p:txBody>
      </p:sp>
    </p:spTree>
    <p:extLst>
      <p:ext uri="{BB962C8B-B14F-4D97-AF65-F5344CB8AC3E}">
        <p14:creationId xmlns:p14="http://schemas.microsoft.com/office/powerpoint/2010/main" val="385935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a pattern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2980" y="1244160"/>
                <a:ext cx="8229600" cy="5140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baseline="30000" dirty="0" smtClean="0">
                        <a:latin typeface="Cambria Math"/>
                      </a:rPr>
                      <m:t>0 </m:t>
                    </m:r>
                    <m:r>
                      <a:rPr lang="en-US" i="1" dirty="0" smtClean="0">
                        <a:latin typeface="Cambria Math"/>
                      </a:rPr>
                      <m:t>− 1 = 1 − 1 = 0 = 3</m:t>
                    </m:r>
                    <m:r>
                      <a:rPr lang="en-US" b="0" i="1" dirty="0" smtClean="0">
                        <a:latin typeface="Cambria Math"/>
                      </a:rPr>
                      <m:t>⋅</m:t>
                    </m:r>
                    <m:r>
                      <a:rPr lang="en-US" i="1" dirty="0" smtClean="0"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baseline="30000" dirty="0" smtClean="0">
                        <a:latin typeface="Cambria Math"/>
                      </a:rPr>
                      <m:t>2 </m:t>
                    </m:r>
                    <m:r>
                      <a:rPr lang="en-US" i="1" dirty="0" smtClean="0">
                        <a:latin typeface="Cambria Math"/>
                      </a:rPr>
                      <m:t>− 1 = 4   − 1 = 3 = 3</m:t>
                    </m:r>
                    <m:r>
                      <a:rPr lang="en-US" b="0" i="1" dirty="0" smtClean="0">
                        <a:latin typeface="Cambria Math"/>
                      </a:rPr>
                      <m:t>⋅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baseline="30000" dirty="0" smtClean="0">
                        <a:latin typeface="Cambria Math"/>
                      </a:rPr>
                      <m:t>4 </m:t>
                    </m:r>
                    <m:r>
                      <a:rPr lang="en-US" i="1" dirty="0" smtClean="0">
                        <a:latin typeface="Cambria Math"/>
                      </a:rPr>
                      <m:t>− 1 = 16 − 1 = 15 = 3</m:t>
                    </m:r>
                    <m:r>
                      <a:rPr lang="en-US" b="0" i="1" dirty="0" smtClean="0">
                        <a:latin typeface="Cambria Math"/>
                      </a:rPr>
                      <m:t>⋅</m:t>
                    </m:r>
                    <m:r>
                      <a:rPr lang="en-US" i="1" dirty="0" smtClean="0">
                        <a:latin typeface="Cambria Math"/>
                      </a:rPr>
                      <m:t>5  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baseline="30000" dirty="0" smtClean="0">
                        <a:latin typeface="Cambria Math"/>
                      </a:rPr>
                      <m:t>6 </m:t>
                    </m:r>
                    <m:r>
                      <a:rPr lang="en-US" i="1" dirty="0" smtClean="0">
                        <a:latin typeface="Cambria Math"/>
                      </a:rPr>
                      <m:t>− 1 = 64 − 1 = 63 = 3</m:t>
                    </m:r>
                    <m:r>
                      <a:rPr lang="en-US" b="0" i="1" dirty="0" smtClean="0">
                        <a:latin typeface="Cambria Math"/>
                      </a:rPr>
                      <m:t>⋅</m:t>
                    </m:r>
                    <m:r>
                      <a:rPr lang="en-US" i="1" dirty="0" smtClean="0">
                        <a:latin typeface="Cambria Math"/>
                      </a:rPr>
                      <m:t>21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baseline="30000" dirty="0" smtClean="0">
                        <a:latin typeface="Cambria Math"/>
                      </a:rPr>
                      <m:t>8 </m:t>
                    </m:r>
                    <m:r>
                      <a:rPr lang="en-US" i="1" dirty="0" smtClean="0">
                        <a:latin typeface="Cambria Math"/>
                      </a:rPr>
                      <m:t>− 1 = 256 − 1 = 255 = 3</m:t>
                    </m:r>
                    <m:r>
                      <a:rPr lang="en-US" b="0" i="1" dirty="0" smtClean="0">
                        <a:latin typeface="Cambria Math"/>
                      </a:rPr>
                      <m:t>⋅</m:t>
                    </m:r>
                    <m:r>
                      <a:rPr lang="en-US" i="1" dirty="0" smtClean="0">
                        <a:latin typeface="Cambria Math"/>
                      </a:rPr>
                      <m:t>85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980" y="1244160"/>
                <a:ext cx="8229600" cy="51408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525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:pPr marL="0" indent="0"/>
                <a:r>
                  <a:rPr lang="en-US" dirty="0"/>
                  <a:t>Prove: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24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</p:spTree>
    <p:extLst>
      <p:ext uri="{BB962C8B-B14F-4D97-AF65-F5344CB8AC3E}">
        <p14:creationId xmlns:p14="http://schemas.microsoft.com/office/powerpoint/2010/main" val="1964755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“3 | (2</a:t>
            </a:r>
            <a:r>
              <a:rPr lang="en-US" sz="2400" baseline="30000" dirty="0">
                <a:latin typeface="+mn-lt"/>
                <a:cs typeface=""/>
              </a:rPr>
              <a:t>2n </a:t>
            </a:r>
            <a:r>
              <a:rPr lang="en-US" sz="2400" dirty="0">
                <a:latin typeface="+mn-lt"/>
                <a:cs typeface=""/>
              </a:rPr>
              <a:t>– 1)”.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  <a:endParaRPr lang="en-US" sz="2400" dirty="0">
              <a:solidFill>
                <a:schemeClr val="bg1"/>
              </a:solidFill>
              <a:latin typeface="Franklin Gothic Medium" panose="020B0603020102020204" pitchFamily="34" charset="0"/>
              <a:cs typeface="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Base Case (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n=0):   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0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-1=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1-1=0=3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∙0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Therefore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 P(0)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is true.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  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Hypothesis: 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is true for some   	  	                                     arbitrary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 ≥ 0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Step:  </a:t>
            </a:r>
          </a:p>
          <a:p>
            <a:pPr marL="5715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 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3 |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2(k+1)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- 1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	By IH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2k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– 1 = 3j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"/>
              </a:rPr>
              <a:t>for some integer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 j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2(k+1)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– 1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2k+2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– 1 = 4(2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2k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) – 1 = 4(3j+1) – 1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                                                      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= 12j+3 = 3(4j+1)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Therefore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3 |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2(k+1)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- 1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which is 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Prove: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378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“3 | (2</a:t>
            </a:r>
            <a:r>
              <a:rPr lang="en-US" sz="2400" baseline="30000" dirty="0">
                <a:latin typeface="+mn-lt"/>
                <a:cs typeface=""/>
              </a:rPr>
              <a:t>2n </a:t>
            </a:r>
            <a:r>
              <a:rPr lang="en-US" sz="2400" dirty="0">
                <a:latin typeface="+mn-lt"/>
                <a:cs typeface=""/>
              </a:rPr>
              <a:t>– 1)”.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-1=</a:t>
            </a:r>
            <a:r>
              <a:rPr lang="en-US" sz="2400" dirty="0">
                <a:latin typeface="+mn-lt"/>
                <a:cs typeface="Cambria Math"/>
              </a:rPr>
              <a:t>1-1=0=3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∙0</a:t>
            </a:r>
            <a:r>
              <a:rPr lang="en-US" sz="2400" dirty="0">
                <a:latin typeface="+mn-lt"/>
                <a:cs typeface="Cambria Math"/>
              </a:rPr>
              <a:t>  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Therefore</a:t>
            </a:r>
            <a:r>
              <a:rPr lang="en-US" sz="2400" dirty="0">
                <a:latin typeface="+mn-lt"/>
                <a:cs typeface="Cambria Math"/>
              </a:rPr>
              <a:t> P(0)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.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  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Hypothesis: 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is true for some   	  	                                     arbitrary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 ≥ 0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Step:  </a:t>
            </a:r>
          </a:p>
          <a:p>
            <a:pPr marL="5715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 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3 |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2(k+1)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- 1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	By IH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2k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– 1 = 3j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"/>
              </a:rPr>
              <a:t>for some integer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 j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2(k+1)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– 1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2k+2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– 1 = 4(2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2k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) – 1 = 4(3j+1) – 1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                                                      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= 12j+3 = 3(4j+1)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Therefore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3 |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2(k+1)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- 1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which is 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Prove: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328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“3 | (2</a:t>
            </a:r>
            <a:r>
              <a:rPr lang="en-US" sz="2400" baseline="30000" dirty="0">
                <a:latin typeface="+mn-lt"/>
                <a:cs typeface=""/>
              </a:rPr>
              <a:t>2n </a:t>
            </a:r>
            <a:r>
              <a:rPr lang="en-US" sz="2400" dirty="0">
                <a:latin typeface="+mn-lt"/>
                <a:cs typeface=""/>
              </a:rPr>
              <a:t>– 1)”.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-1=</a:t>
            </a:r>
            <a:r>
              <a:rPr lang="en-US" sz="2400" dirty="0">
                <a:latin typeface="+mn-lt"/>
                <a:cs typeface="Cambria Math"/>
              </a:rPr>
              <a:t>1-1=0=3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∙0</a:t>
            </a:r>
            <a:r>
              <a:rPr lang="en-US" sz="2400" dirty="0">
                <a:latin typeface="+mn-lt"/>
                <a:cs typeface="Cambria Math"/>
              </a:rPr>
              <a:t>  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Therefore</a:t>
            </a:r>
            <a:r>
              <a:rPr lang="en-US" sz="2400" dirty="0">
                <a:latin typeface="+mn-lt"/>
                <a:cs typeface="Cambria Math"/>
              </a:rPr>
              <a:t> P(0)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  <a:r>
              <a:rPr lang="en-US" sz="2400" dirty="0">
                <a:latin typeface="+mn-lt"/>
                <a:cs typeface="Cambria Math"/>
              </a:rPr>
              <a:t>  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cs typeface="Calibri"/>
              </a:rPr>
              <a:t>.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I.e., suppose that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3 | (2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"/>
              </a:rPr>
              <a:t>2k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– 1)</a:t>
            </a:r>
            <a:endParaRPr lang="en-US" sz="2400" dirty="0">
              <a:cs typeface="Calibri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					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cs typeface="Calibri"/>
              </a:rPr>
              <a:t>	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By IH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2k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– 1 = 3j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"/>
              </a:rPr>
              <a:t>for some integer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 j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2(k+1)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– 1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2k+2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– 1 = 4(2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2k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) – 1 = 4(3j+1) – 1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                                                      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= 12j+3 = 3(4j+1)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Therefore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3 |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2(k+1)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- 1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which is 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Prove: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53289" y="2624327"/>
            <a:ext cx="3817512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8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“3 | (2</a:t>
            </a:r>
            <a:r>
              <a:rPr lang="en-US" sz="2400" baseline="30000" dirty="0">
                <a:latin typeface="+mn-lt"/>
                <a:cs typeface=""/>
              </a:rPr>
              <a:t>2n </a:t>
            </a:r>
            <a:r>
              <a:rPr lang="en-US" sz="2400" dirty="0">
                <a:latin typeface="+mn-lt"/>
                <a:cs typeface=""/>
              </a:rPr>
              <a:t>– 1)”.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-1=</a:t>
            </a:r>
            <a:r>
              <a:rPr lang="en-US" sz="2400" dirty="0">
                <a:latin typeface="+mn-lt"/>
                <a:cs typeface="Cambria Math"/>
              </a:rPr>
              <a:t>1-1=0=3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∙0</a:t>
            </a:r>
            <a:r>
              <a:rPr lang="en-US" sz="2400" dirty="0">
                <a:latin typeface="+mn-lt"/>
                <a:cs typeface="Cambria Math"/>
              </a:rPr>
              <a:t>  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Therefore</a:t>
            </a:r>
            <a:r>
              <a:rPr lang="en-US" sz="2400" dirty="0">
                <a:latin typeface="+mn-lt"/>
                <a:cs typeface="Cambria Math"/>
              </a:rPr>
              <a:t> P(0)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  <a:r>
              <a:rPr lang="en-US" sz="2400" dirty="0">
                <a:latin typeface="+mn-lt"/>
                <a:cs typeface="Cambria Math"/>
              </a:rPr>
              <a:t>  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cs typeface="Calibri"/>
              </a:rPr>
              <a:t>.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I.e., suppose that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3 | (2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"/>
              </a:rPr>
              <a:t>2k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– 1)</a:t>
            </a:r>
            <a:endParaRPr lang="en-US" sz="2400" dirty="0">
              <a:cs typeface="Calibri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Step:  </a:t>
            </a:r>
          </a:p>
          <a:p>
            <a:pPr marL="57150" indent="0">
              <a:buNone/>
            </a:pPr>
            <a:r>
              <a:rPr lang="en-US" sz="2400" dirty="0">
                <a:latin typeface="+mn-lt"/>
              </a:rPr>
              <a:t>    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P(k+1),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3 | (2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"/>
              </a:rPr>
              <a:t>2(k+1)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– 1)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cs typeface="Calibri"/>
              </a:rPr>
              <a:t>	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By IH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2k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– 1 = 3j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"/>
              </a:rPr>
              <a:t>for some integer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 j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2(k+1)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– 1 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2k+2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– 1 = 4(2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2k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) – 1 = 4(3j+1) – 1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                                                      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= 12j+3 = 3(4j+1)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Therefore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3 |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cs typeface=""/>
              </a:rPr>
              <a:t>2(k+1)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"/>
              </a:rPr>
              <a:t>- 1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which is 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Prove: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06865" y="3495943"/>
            <a:ext cx="563886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98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“3 | (2</a:t>
            </a:r>
            <a:r>
              <a:rPr lang="en-US" sz="2400" baseline="30000" dirty="0">
                <a:latin typeface="+mn-lt"/>
                <a:cs typeface=""/>
              </a:rPr>
              <a:t>2n </a:t>
            </a:r>
            <a:r>
              <a:rPr lang="en-US" sz="2400" dirty="0">
                <a:latin typeface="+mn-lt"/>
                <a:cs typeface=""/>
              </a:rPr>
              <a:t>– 1)”.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-1=</a:t>
            </a:r>
            <a:r>
              <a:rPr lang="en-US" sz="2400" dirty="0">
                <a:latin typeface="+mn-lt"/>
                <a:cs typeface="Cambria Math"/>
              </a:rPr>
              <a:t>1-1=0=3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∙0</a:t>
            </a:r>
            <a:r>
              <a:rPr lang="en-US" sz="2400" dirty="0">
                <a:latin typeface="+mn-lt"/>
                <a:cs typeface="Cambria Math"/>
              </a:rPr>
              <a:t>  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Therefore</a:t>
            </a:r>
            <a:r>
              <a:rPr lang="en-US" sz="2400" dirty="0">
                <a:latin typeface="+mn-lt"/>
                <a:cs typeface="Cambria Math"/>
              </a:rPr>
              <a:t> P(0)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  <a:r>
              <a:rPr lang="en-US" sz="2400" dirty="0">
                <a:latin typeface="+mn-lt"/>
                <a:cs typeface="Cambria Math"/>
              </a:rPr>
              <a:t>  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cs typeface="Calibri"/>
              </a:rPr>
              <a:t>.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I.e., suppose that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3 | (2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"/>
              </a:rPr>
              <a:t>2k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– 1)</a:t>
            </a:r>
            <a:endParaRPr lang="en-US" sz="2400" dirty="0">
              <a:cs typeface="Calibri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Step: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cs typeface="Calibri"/>
              </a:rPr>
              <a:t>  By IH,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3 | (2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"/>
              </a:rPr>
              <a:t>2k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– 1)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"/>
              </a:rPr>
              <a:t>2k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– 1 = 3j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"/>
              </a:rPr>
              <a:t>for some integer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 j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  So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"/>
              </a:rPr>
              <a:t>2(k+1)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– 1 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"/>
              </a:rPr>
              <a:t>2k+2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– 1 = 4(2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"/>
              </a:rPr>
              <a:t>2k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) – 1 = 4(3j+1) – 1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                                                        </a:t>
            </a:r>
            <a:r>
              <a:rPr lang="en-US" sz="2400" dirty="0">
                <a:latin typeface="+mn-lt"/>
                <a:cs typeface="Calibri"/>
              </a:rPr>
              <a:t>= 12j+3 = 3(4j+1)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  Therefore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3 | (2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"/>
              </a:rPr>
              <a:t>2(k+1)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– 1) </a:t>
            </a:r>
            <a:r>
              <a:rPr lang="en-US" sz="2400" dirty="0">
                <a:cs typeface="Calibri"/>
              </a:rPr>
              <a:t>which is exactly </a:t>
            </a:r>
            <a:r>
              <a:rPr lang="en-US" sz="2400" dirty="0">
                <a:latin typeface="+mn-lt"/>
                <a:cs typeface="Calibri"/>
              </a:rPr>
              <a:t>P(k+1)</a:t>
            </a:r>
            <a:r>
              <a:rPr lang="en-US" sz="24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cs typeface="Calibri"/>
              </a:rPr>
              <a:t>Thus </a:t>
            </a:r>
            <a:r>
              <a:rPr lang="en-US" sz="2400" dirty="0">
                <a:latin typeface="+mn-lt"/>
                <a:cs typeface="Calibri"/>
              </a:rPr>
              <a:t>P(n) </a:t>
            </a:r>
            <a:r>
              <a:rPr lang="en-US" sz="2400" dirty="0">
                <a:cs typeface="Calibri"/>
              </a:rPr>
              <a:t>is true for all </a:t>
            </a:r>
            <a:r>
              <a:rPr lang="en-US" sz="2400" dirty="0">
                <a:latin typeface="+mn-lt"/>
                <a:cs typeface="Calibri"/>
              </a:rPr>
              <a:t>n </a:t>
            </a:r>
            <a:r>
              <a:rPr lang="en-US" sz="2400" dirty="0">
                <a:cs typeface="Calibri"/>
              </a:rPr>
              <a:t>∈ 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Prove: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49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274638"/>
                <a:ext cx="8613321" cy="60664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Prove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&gt;0 ∀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≡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𝑚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≡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600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274638"/>
                <a:ext cx="8613321" cy="606642"/>
              </a:xfrm>
              <a:blipFill>
                <a:blip r:embed="rId2"/>
                <a:stretch>
                  <a:fillRect l="-1620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2979" y="1244160"/>
                <a:ext cx="8613321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𝑎</m:t>
                    </m:r>
                    <m:r>
                      <a:rPr lang="en-US" sz="2800" i="1">
                        <a:latin typeface="Cambria Math" charset="0"/>
                      </a:rPr>
                      <m:t>, </m:t>
                    </m:r>
                    <m:r>
                      <a:rPr lang="en-US" sz="2800" i="1">
                        <a:latin typeface="Cambria Math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i="1" dirty="0">
                    <a:latin typeface="Cambria Math" charset="0"/>
                  </a:rPr>
                  <a:t> </a:t>
                </a:r>
                <a:r>
                  <a:rPr lang="en-US" sz="2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be arbitrary.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en-US" sz="2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be arbitrary.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</a:rPr>
                          <m:t>𝑚</m:t>
                        </m:r>
                      </m:sub>
                    </m:sSub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0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We know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d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by multiplying </a:t>
                </a:r>
                <a:r>
                  <a:rPr lang="en-US" sz="2800" dirty="0" err="1">
                    <a:latin typeface="Franklin Gothic Medium" charset="0"/>
                    <a:ea typeface="Franklin Gothic Medium" charset="0"/>
                    <a:cs typeface="Franklin Gothic Medium" charset="0"/>
                  </a:rPr>
                  <a:t>congruences</a:t>
                </a:r>
                <a:r>
                  <a:rPr lang="en-US" sz="2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  So, applying this repeatedly, we have:</a:t>
                </a:r>
              </a:p>
              <a:p>
                <a:pPr marL="0" indent="0">
                  <a:buNone/>
                </a:pPr>
                <a:endParaRPr lang="en-US" sz="10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∧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∧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Calibri"/>
                  <a:cs typeface="Calibri"/>
                </a:endParaRPr>
              </a:p>
              <a:p>
                <a:pPr marL="0" indent="0" algn="ctr">
                  <a:buNone/>
                </a:pPr>
                <a:r>
                  <a:rPr lang="en-US" sz="26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∧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endParaRPr lang="en-US" sz="28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/>
                    <a:cs typeface="Calibri"/>
                  </a:rPr>
                  <a:t>The “…”s is a problem!  We don’t have a proof rule that allows us to say “do this over and over”.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979" y="1244160"/>
                <a:ext cx="8613321" cy="5140800"/>
              </a:xfrm>
              <a:blipFill>
                <a:blip r:embed="rId3"/>
                <a:stretch>
                  <a:fillRect l="-1473" t="-1478" r="-884" b="-7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6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there such a property of the natural numbers!</a:t>
            </a:r>
          </a:p>
        </p:txBody>
      </p:sp>
      <p:sp>
        <p:nvSpPr>
          <p:cNvPr id="6149" name="TextBox 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5105400"/>
            <a:ext cx="5638800" cy="14747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Formal steps</a:t>
            </a:r>
          </a:p>
          <a:p>
            <a:pPr eaLnBrk="1" hangingPunct="1"/>
            <a:r>
              <a:rPr lang="en-US">
                <a:cs typeface="Arial" charset="0"/>
              </a:rPr>
              <a:t>Show P(0)</a:t>
            </a:r>
          </a:p>
          <a:p>
            <a:pPr eaLnBrk="1" hangingPunct="1"/>
            <a:r>
              <a:rPr lang="en-US">
                <a:cs typeface="Arial" charset="0"/>
              </a:rPr>
              <a:t>Assume P(k),  Prove P(k+1),  Conclude P(k)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  <a:p>
            <a:pPr eaLnBrk="1" hangingPunct="1"/>
            <a:r>
              <a:rPr lang="en-US">
                <a:cs typeface="Arial" charset="0"/>
              </a:rPr>
              <a:t>Conclude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</a:t>
            </a:r>
            <a:r>
              <a:rPr lang="en-US">
                <a:cs typeface="Arial" charset="0"/>
              </a:rPr>
              <a:t> k (P(k)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P(k+1))</a:t>
            </a:r>
          </a:p>
          <a:p>
            <a:pPr eaLnBrk="1" hangingPunct="1"/>
            <a:r>
              <a:rPr lang="en-US">
                <a:cs typeface="Arial" charset="0"/>
              </a:rPr>
              <a:t>Conclude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</a:t>
            </a:r>
            <a:r>
              <a:rPr lang="en-US">
                <a:cs typeface="Arial" charset="0"/>
              </a:rPr>
              <a:t> n P(n)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016" y="951383"/>
            <a:ext cx="40157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Domain: Natural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89536" y="2451732"/>
            <a:ext cx="4786118" cy="1877437"/>
            <a:chOff x="3767613" y="1847048"/>
            <a:chExt cx="4786118" cy="1877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36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40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3841355" y="3083371"/>
              <a:ext cx="46242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461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Induction Is A Rule of Inference</a:t>
            </a:r>
          </a:p>
        </p:txBody>
      </p:sp>
      <p:sp>
        <p:nvSpPr>
          <p:cNvPr id="6149" name="TextBox 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5105400"/>
            <a:ext cx="5638800" cy="14747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Formal steps</a:t>
            </a:r>
          </a:p>
          <a:p>
            <a:pPr eaLnBrk="1" hangingPunct="1"/>
            <a:r>
              <a:rPr lang="en-US">
                <a:cs typeface="Arial" charset="0"/>
              </a:rPr>
              <a:t>Show P(0)</a:t>
            </a:r>
          </a:p>
          <a:p>
            <a:pPr eaLnBrk="1" hangingPunct="1"/>
            <a:r>
              <a:rPr lang="en-US">
                <a:cs typeface="Arial" charset="0"/>
              </a:rPr>
              <a:t>Assume P(k),  Prove P(k+1),  Conclude P(k)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  <a:p>
            <a:pPr eaLnBrk="1" hangingPunct="1"/>
            <a:r>
              <a:rPr lang="en-US">
                <a:cs typeface="Arial" charset="0"/>
              </a:rPr>
              <a:t>Conclude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</a:t>
            </a:r>
            <a:r>
              <a:rPr lang="en-US">
                <a:cs typeface="Arial" charset="0"/>
              </a:rPr>
              <a:t> k (P(k)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P(k+1))</a:t>
            </a:r>
          </a:p>
          <a:p>
            <a:pPr eaLnBrk="1" hangingPunct="1"/>
            <a:r>
              <a:rPr lang="en-US">
                <a:cs typeface="Arial" charset="0"/>
              </a:rPr>
              <a:t>Conclude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</a:t>
            </a:r>
            <a:r>
              <a:rPr lang="en-US">
                <a:cs typeface="Arial" charset="0"/>
              </a:rPr>
              <a:t> n P(n)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016" y="951383"/>
            <a:ext cx="40157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Domain: Natural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2029" y="2837530"/>
            <a:ext cx="5638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Franklin Gothic Medium"/>
                <a:cs typeface="Franklin Gothic Medium"/>
              </a:rPr>
              <a:t>How do the givens prove P(3)?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39813" y="1047134"/>
            <a:ext cx="3181961" cy="1269578"/>
            <a:chOff x="4682613" y="1789937"/>
            <a:chExt cx="3181961" cy="1324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682613" y="1789937"/>
                  <a:ext cx="3181961" cy="1324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24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05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13" y="1789937"/>
                  <a:ext cx="3181961" cy="1324510"/>
                </a:xfrm>
                <a:prstGeom prst="rect">
                  <a:avLst/>
                </a:prstGeom>
                <a:blipFill>
                  <a:blip r:embed="rId4"/>
                  <a:stretch>
                    <a:fillRect l="-192" r="-1916" b="-100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4756355" y="2610464"/>
              <a:ext cx="292018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01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Induction Is A Rule of Inference</a:t>
            </a:r>
          </a:p>
        </p:txBody>
      </p:sp>
      <p:sp>
        <p:nvSpPr>
          <p:cNvPr id="6149" name="TextBox 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5105400"/>
            <a:ext cx="5638800" cy="14747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Formal steps</a:t>
            </a:r>
          </a:p>
          <a:p>
            <a:pPr eaLnBrk="1" hangingPunct="1"/>
            <a:r>
              <a:rPr lang="en-US">
                <a:cs typeface="Arial" charset="0"/>
              </a:rPr>
              <a:t>Show P(0)</a:t>
            </a:r>
          </a:p>
          <a:p>
            <a:pPr eaLnBrk="1" hangingPunct="1"/>
            <a:r>
              <a:rPr lang="en-US">
                <a:cs typeface="Arial" charset="0"/>
              </a:rPr>
              <a:t>Assume P(k),  Prove P(k+1),  Conclude P(k)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  <a:p>
            <a:pPr eaLnBrk="1" hangingPunct="1"/>
            <a:r>
              <a:rPr lang="en-US">
                <a:cs typeface="Arial" charset="0"/>
              </a:rPr>
              <a:t>Conclude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</a:t>
            </a:r>
            <a:r>
              <a:rPr lang="en-US">
                <a:cs typeface="Arial" charset="0"/>
              </a:rPr>
              <a:t> k (P(k)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P(k+1))</a:t>
            </a:r>
          </a:p>
          <a:p>
            <a:pPr eaLnBrk="1" hangingPunct="1"/>
            <a:r>
              <a:rPr lang="en-US">
                <a:cs typeface="Arial" charset="0"/>
              </a:rPr>
              <a:t>Conclude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</a:t>
            </a:r>
            <a:r>
              <a:rPr lang="en-US">
                <a:cs typeface="Arial" charset="0"/>
              </a:rPr>
              <a:t> n P(n)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016" y="951383"/>
            <a:ext cx="40157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Domain: Natural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2029" y="2837530"/>
            <a:ext cx="5638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Franklin Gothic Medium"/>
                <a:cs typeface="Franklin Gothic Medium"/>
              </a:rPr>
              <a:t>How do the givens prove P(5)?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481" y="5101282"/>
            <a:ext cx="77746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Medium"/>
                <a:cs typeface="Franklin Gothic Medium"/>
              </a:rPr>
              <a:t>First, we have </a:t>
            </a:r>
            <a:r>
              <a:rPr lang="en-US" sz="2000" dirty="0">
                <a:solidFill>
                  <a:srgbClr val="008000"/>
                </a:solidFill>
                <a:latin typeface="Franklin Gothic Medium"/>
                <a:cs typeface="Franklin Gothic Medium"/>
              </a:rPr>
              <a:t>P(0)</a:t>
            </a:r>
            <a:r>
              <a:rPr lang="en-US" sz="2000" dirty="0">
                <a:latin typeface="Franklin Gothic Medium"/>
                <a:cs typeface="Franklin Gothic Medium"/>
              </a:rPr>
              <a:t>.</a:t>
            </a:r>
          </a:p>
          <a:p>
            <a:r>
              <a:rPr lang="en-US" sz="2000" dirty="0">
                <a:latin typeface="Franklin Gothic Medium"/>
                <a:cs typeface="Franklin Gothic Medium"/>
              </a:rPr>
              <a:t>Since P(n) → P(n+1) for all n, we have </a:t>
            </a:r>
            <a:r>
              <a:rPr lang="en-US" sz="2000" dirty="0">
                <a:solidFill>
                  <a:srgbClr val="008000"/>
                </a:solidFill>
                <a:latin typeface="Franklin Gothic Medium"/>
                <a:cs typeface="Franklin Gothic Medium"/>
              </a:rPr>
              <a:t>P(0)</a:t>
            </a:r>
            <a:r>
              <a:rPr lang="en-US" sz="2000" dirty="0">
                <a:latin typeface="Franklin Gothic Medium"/>
                <a:cs typeface="Franklin Gothic Medium"/>
              </a:rPr>
              <a:t> → </a:t>
            </a:r>
            <a:r>
              <a:rPr lang="en-US" sz="200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P(1)</a:t>
            </a:r>
            <a:r>
              <a:rPr lang="en-US" sz="2000" dirty="0">
                <a:latin typeface="Franklin Gothic Medium"/>
                <a:cs typeface="Franklin Gothic Medium"/>
              </a:rPr>
              <a:t>.  </a:t>
            </a:r>
          </a:p>
          <a:p>
            <a:r>
              <a:rPr lang="en-US" sz="2000" dirty="0">
                <a:latin typeface="Franklin Gothic Medium"/>
                <a:cs typeface="Franklin Gothic Medium"/>
              </a:rPr>
              <a:t>	Since </a:t>
            </a:r>
            <a:r>
              <a:rPr lang="en-US" sz="2000" dirty="0">
                <a:solidFill>
                  <a:srgbClr val="008000"/>
                </a:solidFill>
                <a:latin typeface="Franklin Gothic Medium"/>
                <a:cs typeface="Franklin Gothic Medium"/>
              </a:rPr>
              <a:t>P(0) </a:t>
            </a:r>
            <a:r>
              <a:rPr lang="en-US" sz="2000" dirty="0">
                <a:latin typeface="Franklin Gothic Medium"/>
                <a:cs typeface="Franklin Gothic Medium"/>
              </a:rPr>
              <a:t>is true and </a:t>
            </a:r>
            <a:r>
              <a:rPr lang="en-US" sz="2000" dirty="0">
                <a:solidFill>
                  <a:srgbClr val="008000"/>
                </a:solidFill>
                <a:latin typeface="Franklin Gothic Medium"/>
                <a:cs typeface="Franklin Gothic Medium"/>
              </a:rPr>
              <a:t>P(0)</a:t>
            </a:r>
            <a:r>
              <a:rPr lang="en-US" sz="2000" dirty="0">
                <a:latin typeface="Franklin Gothic Medium"/>
                <a:cs typeface="Franklin Gothic Medium"/>
              </a:rPr>
              <a:t> → </a:t>
            </a:r>
            <a:r>
              <a:rPr lang="en-US" sz="200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P(1)</a:t>
            </a:r>
            <a:r>
              <a:rPr lang="en-US" sz="2000" dirty="0">
                <a:latin typeface="Franklin Gothic Medium"/>
                <a:cs typeface="Franklin Gothic Medium"/>
              </a:rPr>
              <a:t>, by Modus Ponens, </a:t>
            </a:r>
            <a:r>
              <a:rPr lang="en-US" sz="200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P(1)</a:t>
            </a:r>
            <a:r>
              <a:rPr lang="en-US" sz="2000" dirty="0">
                <a:latin typeface="Franklin Gothic Medium"/>
                <a:cs typeface="Franklin Gothic Medium"/>
              </a:rPr>
              <a:t> is true.</a:t>
            </a:r>
          </a:p>
          <a:p>
            <a:r>
              <a:rPr lang="en-US" sz="2000" dirty="0">
                <a:latin typeface="Franklin Gothic Medium"/>
                <a:cs typeface="Franklin Gothic Medium"/>
              </a:rPr>
              <a:t>Since P(n) → P(n+1) for all n, we have </a:t>
            </a:r>
            <a:r>
              <a:rPr lang="en-US" sz="200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P(1)</a:t>
            </a:r>
            <a:r>
              <a:rPr lang="en-US" sz="2000" dirty="0">
                <a:latin typeface="Franklin Gothic Medium"/>
                <a:cs typeface="Franklin Gothic Medium"/>
              </a:rPr>
              <a:t> →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ranklin Gothic Medium"/>
                <a:cs typeface="Franklin Gothic Medium"/>
              </a:rPr>
              <a:t>P(2)</a:t>
            </a:r>
            <a:r>
              <a:rPr lang="en-US" sz="2000" dirty="0">
                <a:latin typeface="Franklin Gothic Medium"/>
                <a:cs typeface="Franklin Gothic Medium"/>
              </a:rPr>
              <a:t>.</a:t>
            </a:r>
          </a:p>
          <a:p>
            <a:r>
              <a:rPr lang="en-US" sz="2000" dirty="0">
                <a:latin typeface="Franklin Gothic Medium"/>
                <a:cs typeface="Franklin Gothic Medium"/>
              </a:rPr>
              <a:t>	Since </a:t>
            </a:r>
            <a:r>
              <a:rPr lang="en-US" sz="200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P(1)</a:t>
            </a:r>
            <a:r>
              <a:rPr lang="en-US" sz="2000" dirty="0">
                <a:latin typeface="Franklin Gothic Medium"/>
                <a:cs typeface="Franklin Gothic Medium"/>
              </a:rPr>
              <a:t> is true and </a:t>
            </a:r>
            <a:r>
              <a:rPr lang="en-US" sz="200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P(1) </a:t>
            </a:r>
            <a:r>
              <a:rPr lang="en-US" sz="2000" dirty="0">
                <a:latin typeface="Franklin Gothic Medium"/>
                <a:cs typeface="Franklin Gothic Medium"/>
              </a:rPr>
              <a:t>→ </a:t>
            </a:r>
            <a:r>
              <a:rPr lang="en-US" sz="2000" dirty="0">
                <a:solidFill>
                  <a:srgbClr val="BF4D00"/>
                </a:solidFill>
                <a:latin typeface="Franklin Gothic Medium"/>
                <a:cs typeface="Franklin Gothic Medium"/>
              </a:rPr>
              <a:t>P(2)</a:t>
            </a:r>
            <a:r>
              <a:rPr lang="en-US" sz="2000" dirty="0">
                <a:latin typeface="Franklin Gothic Medium"/>
                <a:cs typeface="Franklin Gothic Medium"/>
              </a:rPr>
              <a:t>, by Modus Ponens, </a:t>
            </a:r>
            <a:r>
              <a:rPr lang="en-US" sz="2000" dirty="0">
                <a:solidFill>
                  <a:srgbClr val="BF4D00"/>
                </a:solidFill>
                <a:latin typeface="Franklin Gothic Medium"/>
                <a:cs typeface="Franklin Gothic Medium"/>
              </a:rPr>
              <a:t>P(2)</a:t>
            </a:r>
            <a:r>
              <a:rPr lang="en-US" sz="2000" dirty="0">
                <a:latin typeface="Franklin Gothic Medium"/>
                <a:cs typeface="Franklin Gothic Medium"/>
              </a:rPr>
              <a:t> is true.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67391" y="3598141"/>
            <a:ext cx="7216784" cy="867485"/>
            <a:chOff x="796985" y="3709151"/>
            <a:chExt cx="7216784" cy="867485"/>
          </a:xfrm>
        </p:grpSpPr>
        <p:grpSp>
          <p:nvGrpSpPr>
            <p:cNvPr id="22" name="Group 21"/>
            <p:cNvGrpSpPr/>
            <p:nvPr/>
          </p:nvGrpSpPr>
          <p:grpSpPr>
            <a:xfrm>
              <a:off x="1545787" y="4007664"/>
              <a:ext cx="6467982" cy="568972"/>
              <a:chOff x="1516933" y="4157066"/>
              <a:chExt cx="6467982" cy="5689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516933" y="4317966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(0)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6933" y="4317966"/>
                    <a:ext cx="761619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806857" y="4317966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(1)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6857" y="4317966"/>
                    <a:ext cx="761619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910131" y="4325928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(2)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0131" y="4325928"/>
                    <a:ext cx="761619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013406" y="4325928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(3)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3406" y="4325928"/>
                    <a:ext cx="761619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116681" y="4317966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(4)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6681" y="4317966"/>
                    <a:ext cx="761619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223296" y="4317966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(5)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3296" y="4317966"/>
                    <a:ext cx="761619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Freeform 6"/>
              <p:cNvSpPr/>
              <p:nvPr/>
            </p:nvSpPr>
            <p:spPr>
              <a:xfrm>
                <a:off x="2152009" y="4182051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345568" y="4157066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418297" y="4161129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491026" y="4165192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6563755" y="4169255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96985" y="3709151"/>
              <a:ext cx="7120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Franklin Gothic Medium"/>
                </a:rPr>
                <a:t>                                       P(0)</a:t>
              </a: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ea typeface="Cambria Math" panose="02040503050406030204" pitchFamily="18" charset="0"/>
                  <a:cs typeface="Franklin Gothic Medium"/>
                </a:rPr>
                <a:t>P(1)                  </a:t>
              </a:r>
              <a:r>
                <a:rPr lang="en-US" sz="1200" dirty="0">
                  <a:solidFill>
                    <a:prstClr val="black"/>
                  </a:solidFill>
                  <a:cs typeface="Franklin Gothic Medium"/>
                </a:rPr>
                <a:t>P(1)</a:t>
              </a:r>
              <a:r>
                <a:rPr lang="en-US" sz="1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solidFill>
                    <a:prstClr val="black"/>
                  </a:solidFill>
                  <a:ea typeface="Cambria Math" panose="02040503050406030204" pitchFamily="18" charset="0"/>
                  <a:cs typeface="Franklin Gothic Medium"/>
                </a:rPr>
                <a:t>P(2)</a:t>
              </a:r>
              <a:r>
                <a:rPr lang="en-US" sz="1200" dirty="0">
                  <a:ea typeface="Cambria Math" panose="02040503050406030204" pitchFamily="18" charset="0"/>
                  <a:cs typeface="Franklin Gothic Medium"/>
                </a:rPr>
                <a:t>    </a:t>
              </a:r>
              <a:r>
                <a:rPr lang="en-US" sz="1200" dirty="0">
                  <a:solidFill>
                    <a:prstClr val="black"/>
                  </a:solidFill>
                  <a:cs typeface="Franklin Gothic Medium"/>
                </a:rPr>
                <a:t>         P(2)</a:t>
              </a:r>
              <a:r>
                <a:rPr lang="en-US" sz="1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solidFill>
                    <a:prstClr val="black"/>
                  </a:solidFill>
                  <a:ea typeface="Cambria Math" panose="02040503050406030204" pitchFamily="18" charset="0"/>
                  <a:cs typeface="Franklin Gothic Medium"/>
                </a:rPr>
                <a:t>P(3)</a:t>
              </a:r>
              <a:r>
                <a:rPr lang="en-US" sz="1200" dirty="0">
                  <a:ea typeface="Cambria Math" panose="02040503050406030204" pitchFamily="18" charset="0"/>
                  <a:cs typeface="Franklin Gothic Medium"/>
                </a:rPr>
                <a:t>     </a:t>
              </a:r>
              <a:r>
                <a:rPr lang="en-US" sz="1200" dirty="0">
                  <a:solidFill>
                    <a:prstClr val="black"/>
                  </a:solidFill>
                  <a:cs typeface="Franklin Gothic Medium"/>
                </a:rPr>
                <a:t>     P(3)</a:t>
              </a:r>
              <a:r>
                <a:rPr lang="en-US" sz="1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solidFill>
                    <a:prstClr val="black"/>
                  </a:solidFill>
                  <a:ea typeface="Cambria Math" panose="02040503050406030204" pitchFamily="18" charset="0"/>
                  <a:cs typeface="Franklin Gothic Medium"/>
                </a:rPr>
                <a:t>P(4 )              </a:t>
              </a:r>
              <a:r>
                <a:rPr lang="en-US" sz="1200" dirty="0">
                  <a:solidFill>
                    <a:prstClr val="black"/>
                  </a:solidFill>
                  <a:cs typeface="Franklin Gothic Medium"/>
                </a:rPr>
                <a:t>P(4)</a:t>
              </a:r>
              <a:r>
                <a:rPr lang="en-US" sz="1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solidFill>
                    <a:prstClr val="black"/>
                  </a:solidFill>
                  <a:ea typeface="Cambria Math" panose="02040503050406030204" pitchFamily="18" charset="0"/>
                  <a:cs typeface="Franklin Gothic Medium"/>
                </a:rPr>
                <a:t>P(5)</a:t>
              </a:r>
              <a:r>
                <a:rPr lang="en-US" sz="1200" dirty="0">
                  <a:ea typeface="Cambria Math" panose="02040503050406030204" pitchFamily="18" charset="0"/>
                  <a:cs typeface="Franklin Gothic Medium"/>
                </a:rPr>
                <a:t>     </a:t>
              </a:r>
              <a:endParaRPr lang="en-US" sz="1400" dirty="0">
                <a:cs typeface="Franklin Gothic Medium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65471" y="3442275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139813" y="1047134"/>
            <a:ext cx="3149067" cy="1269578"/>
            <a:chOff x="4682613" y="1789937"/>
            <a:chExt cx="3149067" cy="1324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682613" y="1789937"/>
                  <a:ext cx="3149067" cy="1324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24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05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13" y="1789937"/>
                  <a:ext cx="3149067" cy="1324510"/>
                </a:xfrm>
                <a:prstGeom prst="rect">
                  <a:avLst/>
                </a:prstGeom>
                <a:blipFill>
                  <a:blip r:embed="rId11"/>
                  <a:stretch>
                    <a:fillRect l="-774" r="-2321" b="-100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4756355" y="2610464"/>
              <a:ext cx="292018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Induction Rule In A Formal Proof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34263" y="990005"/>
            <a:ext cx="4786118" cy="1877437"/>
            <a:chOff x="3767613" y="1847048"/>
            <a:chExt cx="4786118" cy="1877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36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40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3841355" y="3083371"/>
              <a:ext cx="46242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25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Induction Rule In A Formal Proof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0282" y="3259668"/>
            <a:ext cx="7239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1. P(0)								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en-US" sz="2400" dirty="0">
                <a:solidFill>
                  <a:schemeClr val="bg1"/>
                </a:solidFill>
              </a:rPr>
              <a:t>Let k be an arbitrary integer ≥ 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           3.1.  Assume that P(k) is true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           3.2.  ...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           3.3.  Prove P(k+1) is true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solidFill>
                  <a:schemeClr val="bg1"/>
                </a:solidFill>
              </a:rPr>
              <a:t>P(k)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</a:t>
            </a:r>
            <a:r>
              <a:rPr lang="en-US" sz="2400" dirty="0">
                <a:solidFill>
                  <a:schemeClr val="bg1"/>
                </a:solidFill>
              </a:rPr>
              <a:t>  P(k+1)                         	Direct Proof Rule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/>
              <a:t>k (P(k)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dirty="0"/>
              <a:t> P(k+1))                	</a:t>
            </a:r>
            <a:r>
              <a:rPr lang="en-US" sz="2400" dirty="0">
                <a:solidFill>
                  <a:schemeClr val="bg1"/>
                </a:solidFill>
              </a:rPr>
              <a:t>Intro </a:t>
            </a:r>
            <a:r>
              <a:rPr lang="en-US" sz="2400" dirty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: 2, 3</a:t>
            </a:r>
            <a:endParaRPr lang="en-US" sz="2400" dirty="0">
              <a:solidFill>
                <a:schemeClr val="bg1"/>
              </a:solidFill>
              <a:latin typeface="Symbol" pitchFamily="18" charset="2"/>
              <a:sym typeface="Symbol" pitchFamily="18" charset="2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/>
              <a:t>n P(n)                                   	Induction: 1, 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34263" y="990005"/>
            <a:ext cx="4786118" cy="1877437"/>
            <a:chOff x="3767613" y="1847048"/>
            <a:chExt cx="4786118" cy="1877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36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40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3841355" y="3083371"/>
              <a:ext cx="46242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518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13691</TotalTime>
  <Words>6347</Words>
  <Application>Microsoft Macintosh PowerPoint</Application>
  <PresentationFormat>On-screen Show (4:3)</PresentationFormat>
  <Paragraphs>447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Franklin Gothic Medium</vt:lpstr>
      <vt:lpstr>Symbol</vt:lpstr>
      <vt:lpstr>Office Theme</vt:lpstr>
      <vt:lpstr>CSE 311: Foundations of Computing</vt:lpstr>
      <vt:lpstr>More Logic Induction</vt:lpstr>
      <vt:lpstr>Mathematical Induction</vt:lpstr>
      <vt:lpstr>Prove ∀a,b, m&gt;0 ∀ k∈N ((a≡_m b)→(a^k ≡_m b^k)) </vt:lpstr>
      <vt:lpstr>But there such a property of the natural numbers!</vt:lpstr>
      <vt:lpstr>Induction Is A Rule of Inference</vt:lpstr>
      <vt:lpstr>Induction Is A Rule of Inference</vt:lpstr>
      <vt:lpstr>Using The Induction Rule In A Formal Proof</vt:lpstr>
      <vt:lpstr>Using The Induction Rule In A Formal Proof</vt:lpstr>
      <vt:lpstr>Using The Induction Rule In A Formal Proof</vt:lpstr>
      <vt:lpstr>Using The Induction Rule In A Formal Proof</vt:lpstr>
      <vt:lpstr>Translating to an English Proof</vt:lpstr>
      <vt:lpstr>Translating to an English Proof</vt:lpstr>
      <vt:lpstr>Inductive Proofs In 5 Easy Steps</vt:lpstr>
      <vt:lpstr>What is 1 + 2 + 4 + … + 2n ?</vt:lpstr>
      <vt:lpstr>Prove 1 + 2 + 4 + … + 2n =2^(n+1)– 1</vt:lpstr>
      <vt:lpstr>Prove 1 + 2 + 4 + … + 2n =2^(n+1)– 1</vt:lpstr>
      <vt:lpstr>Prove 1 + 2 + 4 + … + 2n =2^(n+1)– 1</vt:lpstr>
      <vt:lpstr>Prove 1 + 2 + 4 + … + 2n =2^(n+1)– 1</vt:lpstr>
      <vt:lpstr>Prove 1 + 2 + 4 + … + 2n =2^(n+1)– 1</vt:lpstr>
      <vt:lpstr>Prove 1 + 2 + 4 + … + 2n =2^(n+1)– 1</vt:lpstr>
      <vt:lpstr>Prove 1 + 2 + 4 + … + 2n =2^(n+1)– 1</vt:lpstr>
      <vt:lpstr>Prove 1 + 2 + 4 + … + 2n =2^(n+1)– 1</vt:lpstr>
      <vt:lpstr>Prove 1 + 2 + 3 + … + n = n(n+1)/2</vt:lpstr>
      <vt:lpstr>Prove  1 + 2 + 3 + … + n = n(n+1)/2</vt:lpstr>
      <vt:lpstr>Prove  1 + 2 + 3 + … + n = n(n+1)/2</vt:lpstr>
      <vt:lpstr>Prove  1 + 2 + 3 + … + n = n(n+1)/2</vt:lpstr>
      <vt:lpstr>Prove  1 + 2 + 3 + … + n = n(n+1)/2</vt:lpstr>
      <vt:lpstr>Prove  1 + 2 + 3 + … + n = n(n+1)/2</vt:lpstr>
      <vt:lpstr>Another example of a pattern</vt:lpstr>
      <vt:lpstr>Prove:  3∣〖(2〗^2n-1) for all n≥0</vt:lpstr>
      <vt:lpstr>Prove:  3∣〖(2〗^2n-1) for all n≥0</vt:lpstr>
      <vt:lpstr>Prove:  3∣〖(2〗^2n-1) for all n≥0</vt:lpstr>
      <vt:lpstr>Prove:  3∣〖(2〗^2n-1) for all n≥0</vt:lpstr>
      <vt:lpstr>Prove:  3∣〖(2〗^2n-1) for all n≥0</vt:lpstr>
      <vt:lpstr>Prove:  3∣〖(2〗^2n-1) for all n≥0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523</cp:revision>
  <cp:lastPrinted>2016-10-28T18:48:55Z</cp:lastPrinted>
  <dcterms:created xsi:type="dcterms:W3CDTF">2013-01-07T07:20:47Z</dcterms:created>
  <dcterms:modified xsi:type="dcterms:W3CDTF">2022-10-25T03:07:12Z</dcterms:modified>
</cp:coreProperties>
</file>