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521" r:id="rId3"/>
    <p:sldId id="564" r:id="rId4"/>
    <p:sldId id="530" r:id="rId5"/>
    <p:sldId id="587" r:id="rId6"/>
    <p:sldId id="558" r:id="rId7"/>
    <p:sldId id="545" r:id="rId8"/>
    <p:sldId id="559" r:id="rId9"/>
    <p:sldId id="566" r:id="rId10"/>
    <p:sldId id="589" r:id="rId11"/>
    <p:sldId id="546" r:id="rId12"/>
    <p:sldId id="590" r:id="rId13"/>
    <p:sldId id="527" r:id="rId14"/>
    <p:sldId id="552" r:id="rId15"/>
    <p:sldId id="591" r:id="rId16"/>
    <p:sldId id="592" r:id="rId17"/>
    <p:sldId id="551" r:id="rId18"/>
    <p:sldId id="594" r:id="rId19"/>
    <p:sldId id="595" r:id="rId20"/>
    <p:sldId id="584" r:id="rId21"/>
    <p:sldId id="567" r:id="rId22"/>
    <p:sldId id="523" r:id="rId23"/>
    <p:sldId id="569" r:id="rId24"/>
    <p:sldId id="568" r:id="rId25"/>
    <p:sldId id="585" r:id="rId26"/>
    <p:sldId id="538" r:id="rId27"/>
    <p:sldId id="542" r:id="rId28"/>
    <p:sldId id="540" r:id="rId29"/>
    <p:sldId id="543" r:id="rId30"/>
    <p:sldId id="544" r:id="rId31"/>
    <p:sldId id="570" r:id="rId32"/>
    <p:sldId id="560" r:id="rId33"/>
    <p:sldId id="561" r:id="rId34"/>
    <p:sldId id="596" r:id="rId35"/>
    <p:sldId id="597" r:id="rId36"/>
    <p:sldId id="598" r:id="rId37"/>
    <p:sldId id="600" r:id="rId38"/>
    <p:sldId id="599" r:id="rId39"/>
    <p:sldId id="601" r:id="rId40"/>
    <p:sldId id="602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show a</a:t>
            </a:r>
            <a:r>
              <a:rPr lang="en-US" baseline="0" dirty="0"/>
              <a:t> is at least 2</a:t>
            </a:r>
          </a:p>
          <a:p>
            <a:r>
              <a:rPr lang="en-US" baseline="0" dirty="0"/>
              <a:t>a &gt;= 1 * 1 + 1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18:  Recursively Defined Functions &amp; Sets</a:t>
            </a:r>
          </a:p>
        </p:txBody>
      </p:sp>
      <p:pic>
        <p:nvPicPr>
          <p:cNvPr id="1026" name="Picture 2" descr="Image result for xkcd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3309887"/>
            <a:ext cx="7048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0946" y="3672664"/>
            <a:ext cx="7564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No need for cases for the definition here:</a:t>
            </a:r>
          </a:p>
          <a:p>
            <a:r>
              <a:rPr lang="en-US" sz="2400" dirty="0">
                <a:solidFill>
                  <a:prstClr val="black"/>
                </a:solidFill>
              </a:rPr>
              <a:t>	f</a:t>
            </a:r>
            <a:r>
              <a:rPr lang="en-US" sz="2400" baseline="-250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err="1">
                <a:solidFill>
                  <a:prstClr val="black"/>
                </a:solidFill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ea typeface="Cambria Math" panose="02040503050406030204" pitchFamily="18" charset="0"/>
              </a:rPr>
              <a:t>k-1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</a:rPr>
              <a:t>k+1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Now just want to apply the IH to get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 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and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  <a:cs typeface="Franklin Gothic Medium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Problem:  Though we can get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since </a:t>
            </a:r>
            <a:r>
              <a:rPr lang="en-US" sz="2400" dirty="0">
                <a:solidFill>
                  <a:prstClr val="black"/>
                </a:solidFill>
              </a:rPr>
              <a:t>k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2,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                 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may only be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so we can’t conclude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P(k-1)</a:t>
            </a: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Solution: Separate cases for when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k-1=1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 (or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  <a:cs typeface="Franklin Gothic Medium"/>
              </a:rPr>
              <a:t>k+1=3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).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0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since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k/2-1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 	</a:t>
            </a:r>
            <a:r>
              <a:rPr lang="en-US" sz="2400" dirty="0"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k-1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 </a:t>
            </a:r>
            <a:r>
              <a:rPr lang="en-US" sz="2400" dirty="0">
                <a:latin typeface="Calibri"/>
              </a:rPr>
              <a:t>= 2</a:t>
            </a:r>
            <a:r>
              <a:rPr lang="en-US" sz="2400" baseline="30000" dirty="0">
                <a:latin typeface="Calibri"/>
              </a:rPr>
              <a:t>(k+1)/2 -1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latin typeface="Calibri"/>
              </a:rPr>
              <a:t> P(k+1)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n ≥ 2.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Why does this help us bound the running time of Euclid’s Algorithm?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already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Therefore: if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Euclid’s Algorithm takes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steps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             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1)/2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≤1+2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i.e., # of steps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≤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1 +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twice the # of bits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blipFill>
                <a:blip r:embed="rId3"/>
                <a:stretch>
                  <a:fillRect l="-1138" t="-904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1317" y="1684664"/>
            <a:ext cx="79792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 informal way to get the idea:</a:t>
            </a:r>
            <a:r>
              <a:rPr lang="en-US" sz="2400" dirty="0">
                <a:latin typeface="Calibri"/>
                <a:cs typeface="Calibri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Consider an</a:t>
            </a:r>
            <a:r>
              <a:rPr lang="en-US" sz="2400" dirty="0">
                <a:latin typeface="Calibri"/>
                <a:cs typeface="Calibri"/>
              </a:rPr>
              <a:t> n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step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gcd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calculation starting with </a:t>
            </a: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=a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=b:</a:t>
            </a:r>
          </a:p>
          <a:p>
            <a:r>
              <a:rPr lang="en-US" sz="2400" dirty="0">
                <a:latin typeface="Calibri"/>
                <a:cs typeface="Calibri"/>
              </a:rPr>
              <a:t>	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latin typeface="Calibri"/>
                <a:cs typeface="Calibri"/>
              </a:rPr>
              <a:t> =   </a:t>
            </a:r>
            <a:r>
              <a:rPr lang="en-US" sz="2400" dirty="0" err="1">
                <a:latin typeface="Calibri"/>
                <a:cs typeface="Calibri"/>
              </a:rPr>
              <a:t>q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  +  r</a:t>
            </a:r>
            <a:r>
              <a:rPr lang="en-US" sz="2400" baseline="-25000" dirty="0">
                <a:latin typeface="Calibri"/>
                <a:cs typeface="Calibri"/>
              </a:rPr>
              <a:t>n-1</a:t>
            </a:r>
          </a:p>
          <a:p>
            <a:r>
              <a:rPr lang="en-US" sz="2400" baseline="-25000" dirty="0">
                <a:latin typeface="Calibri"/>
                <a:cs typeface="Calibri"/>
              </a:rPr>
              <a:t>	</a:t>
            </a:r>
            <a:r>
              <a:rPr lang="en-US" sz="2400" dirty="0" err="1">
                <a:cs typeface="Calibri"/>
              </a:rPr>
              <a:t>r</a:t>
            </a:r>
            <a:r>
              <a:rPr lang="en-US" sz="2400" baseline="-25000" dirty="0" err="1">
                <a:cs typeface="Calibri"/>
              </a:rPr>
              <a:t>n</a:t>
            </a:r>
            <a:r>
              <a:rPr lang="en-US" sz="2400" dirty="0">
                <a:cs typeface="Calibri"/>
              </a:rPr>
              <a:t>    = q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 + r</a:t>
            </a:r>
            <a:r>
              <a:rPr lang="en-US" sz="2400" baseline="-25000" dirty="0">
                <a:cs typeface="Calibri"/>
              </a:rPr>
              <a:t>n-2</a:t>
            </a:r>
          </a:p>
          <a:p>
            <a:r>
              <a:rPr lang="en-US" sz="2400" dirty="0">
                <a:cs typeface="Calibri"/>
              </a:rPr>
              <a:t>		 …</a:t>
            </a: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3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+ r</a:t>
            </a:r>
            <a:r>
              <a:rPr lang="en-US" sz="2400" baseline="-25000" dirty="0">
                <a:cs typeface="Calibri"/>
              </a:rPr>
              <a:t>1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1	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Now</a:t>
            </a:r>
            <a:r>
              <a:rPr lang="en-US" sz="2400" dirty="0">
                <a:cs typeface="Calibri"/>
              </a:rPr>
              <a:t> r</a:t>
            </a:r>
            <a:r>
              <a:rPr lang="en-US" sz="2400" baseline="-25000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≥ 1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 each </a:t>
            </a:r>
            <a:r>
              <a:rPr lang="en-US" sz="2400" dirty="0" err="1">
                <a:cs typeface="Calibri"/>
              </a:rPr>
              <a:t>q</a:t>
            </a:r>
            <a:r>
              <a:rPr lang="en-US" sz="2400" baseline="-25000" dirty="0" err="1">
                <a:cs typeface="Calibri"/>
              </a:rPr>
              <a:t>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must be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≥ 1.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If we replace all the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replace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we can only reduce the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.  After that reduction,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for every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k.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495" y="3261694"/>
            <a:ext cx="371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 all </a:t>
            </a:r>
            <a:r>
              <a:rPr lang="en-US" sz="2400" dirty="0">
                <a:cs typeface="Franklin Gothic Medium"/>
              </a:rPr>
              <a:t>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+mj-lt"/>
                <a:cs typeface="Franklin Gothic Medium"/>
              </a:rPr>
              <a:t>r</a:t>
            </a:r>
            <a:r>
              <a:rPr lang="en-US" sz="2400" baseline="-25000" dirty="0">
                <a:latin typeface="+mj-lt"/>
                <a:cs typeface="Franklin Gothic Medium"/>
              </a:rPr>
              <a:t>k-1</a:t>
            </a:r>
            <a:r>
              <a:rPr lang="en-US" sz="2400" dirty="0">
                <a:latin typeface="+mj-lt"/>
                <a:cs typeface="Franklin Gothic Medium"/>
              </a:rPr>
              <a:t>= r</a:t>
            </a:r>
            <a:r>
              <a:rPr lang="en-US" sz="2400" baseline="-25000" dirty="0">
                <a:latin typeface="+mj-lt"/>
                <a:cs typeface="Franklin Gothic Medium"/>
              </a:rPr>
              <a:t>k+1</a:t>
            </a:r>
            <a:r>
              <a:rPr lang="en-US" sz="2400" dirty="0">
                <a:latin typeface="+mj-lt"/>
                <a:cs typeface="Franklin Gothic Medium"/>
              </a:rPr>
              <a:t> mod </a:t>
            </a:r>
            <a:r>
              <a:rPr lang="en-US" sz="2400" dirty="0" err="1">
                <a:latin typeface="+mj-lt"/>
                <a:cs typeface="Franklin Gothic Medium"/>
              </a:rPr>
              <a:t>r</a:t>
            </a:r>
            <a:r>
              <a:rPr lang="en-US" sz="2400" baseline="-25000" dirty="0" err="1">
                <a:latin typeface="+mj-lt"/>
                <a:cs typeface="Franklin Gothic Medium"/>
              </a:rPr>
              <a:t>k</a:t>
            </a:r>
            <a:endParaRPr lang="en-US" sz="2400" baseline="-25000" dirty="0">
              <a:latin typeface="+mj-lt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48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6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929960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733387"/>
            <a:ext cx="88264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  <a:p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We want to show: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&gt; 0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										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4910" y="4842593"/>
            <a:ext cx="4059381" cy="756183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gcd(a,b)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11907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Now if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k+1=2,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then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can be written as 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2</a:t>
            </a:r>
            <a:r>
              <a:rPr lang="en-US" sz="2200" dirty="0">
                <a:latin typeface="Calibri"/>
                <a:cs typeface="Calibri"/>
              </a:rPr>
              <a:t>b  + r</a:t>
            </a:r>
            <a:r>
              <a:rPr lang="en-US" sz="2200" baseline="-25000" dirty="0">
                <a:latin typeface="Calibri"/>
                <a:cs typeface="Calibri"/>
              </a:rPr>
              <a:t>1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= q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r</a:t>
            </a:r>
            <a:r>
              <a:rPr lang="en-US" sz="2200" baseline="-25000" dirty="0">
                <a:cs typeface="Calibri"/>
              </a:rPr>
              <a:t>1</a:t>
            </a:r>
            <a:r>
              <a:rPr lang="en-US" sz="2200" dirty="0">
                <a:cs typeface="Calibri"/>
              </a:rPr>
              <a:t> </a:t>
            </a:r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&gt; 0.</a:t>
            </a:r>
            <a:endParaRPr lang="en-US" sz="2200" baseline="-25000" dirty="0">
              <a:cs typeface="Calibri"/>
            </a:endParaRPr>
          </a:p>
          <a:p>
            <a:r>
              <a:rPr lang="en-US" sz="1200" dirty="0">
                <a:latin typeface="Franklin Gothic Medium" panose="020B0603020102020204" pitchFamily="34" charset="0"/>
                <a:cs typeface="Calibri"/>
              </a:rPr>
              <a:t>                          </a:t>
            </a:r>
            <a:endParaRPr lang="en-US" sz="1200" baseline="-25000" dirty="0">
              <a:cs typeface="Calibri"/>
            </a:endParaRP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&gt; 0,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 and b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1+1 = 2 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required.</a:t>
            </a:r>
            <a:endParaRPr lang="en-US" sz="2200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1,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Next suppose that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so for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the first 3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we have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k+1 </a:t>
            </a:r>
            <a:r>
              <a:rPr lang="en-US" sz="2200" dirty="0">
                <a:latin typeface="Calibri"/>
                <a:cs typeface="Calibri"/>
              </a:rPr>
              <a:t>b +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baseline="-25000" dirty="0" err="1">
                <a:latin typeface="Calibri"/>
                <a:cs typeface="Calibri"/>
              </a:rPr>
              <a:t>k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</a:t>
            </a:r>
            <a:r>
              <a:rPr lang="en-US" sz="2200" dirty="0" err="1">
                <a:cs typeface="Calibri"/>
              </a:rPr>
              <a:t>q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</a:t>
            </a:r>
            <a:r>
              <a:rPr lang="en-US" sz="2200" baseline="-25000" dirty="0" err="1">
                <a:cs typeface="Calibri"/>
              </a:rPr>
              <a:t>k</a:t>
            </a:r>
            <a:r>
              <a:rPr lang="en-US" sz="2200" dirty="0">
                <a:cs typeface="Calibri"/>
              </a:rPr>
              <a:t> + r</a:t>
            </a:r>
            <a:r>
              <a:rPr lang="en-US" sz="2200" baseline="-25000" dirty="0"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 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endParaRPr lang="en-US" sz="2200" dirty="0">
              <a:solidFill>
                <a:prstClr val="black"/>
              </a:solidFill>
              <a:cs typeface="Calibri"/>
            </a:endParaRPr>
          </a:p>
          <a:p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cs typeface="Calibri" panose="020F0502020204030204" pitchFamily="34" charset="0"/>
              </a:rPr>
              <a:t>k,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1. 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k+1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as required.</a:t>
            </a:r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8406" y="6420696"/>
            <a:ext cx="160317" cy="1768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0581" y="1724196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0!=1; 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+1)!=(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+1)∙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(0)=0;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+1)=2∙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3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" y="3446462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08" y="3740942"/>
            <a:ext cx="308272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3" y="372348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functions allow general computation</a:t>
            </a:r>
          </a:p>
          <a:p>
            <a:pPr lvl="1"/>
            <a:r>
              <a:rPr lang="en-US" sz="2400" dirty="0"/>
              <a:t>saw examples not expressible with simple expressions</a:t>
            </a:r>
          </a:p>
          <a:p>
            <a:pPr lvl="1"/>
            <a:endParaRPr lang="en-US" sz="2000" dirty="0"/>
          </a:p>
          <a:p>
            <a:r>
              <a:rPr lang="en-US" sz="2800" dirty="0"/>
              <a:t>So far, we have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general data as well...</a:t>
            </a:r>
          </a:p>
          <a:p>
            <a:pPr lvl="1"/>
            <a:r>
              <a:rPr lang="en-US" sz="2400" dirty="0"/>
              <a:t>these will also be described </a:t>
            </a:r>
            <a:r>
              <a:rPr lang="en-US" sz="2400" i="1" dirty="0"/>
              <a:t>recursively</a:t>
            </a:r>
          </a:p>
          <a:p>
            <a:pPr lvl="1"/>
            <a:r>
              <a:rPr lang="en-US" sz="2400" dirty="0"/>
              <a:t>will allow us to describe data of real programs</a:t>
            </a:r>
          </a:p>
          <a:p>
            <a:pPr lvl="2"/>
            <a:r>
              <a:rPr lang="en-US" sz="2000" dirty="0"/>
              <a:t>e.g., strings, lists, trees, expressions, propositions,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We’ll start simple: sets of numbers</a:t>
            </a:r>
          </a:p>
        </p:txBody>
      </p:sp>
    </p:spTree>
    <p:extLst>
      <p:ext uri="{BB962C8B-B14F-4D97-AF65-F5344CB8AC3E}">
        <p14:creationId xmlns:p14="http://schemas.microsoft.com/office/powerpoint/2010/main" val="2706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 (Data)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0567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Recursive definition of set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Basis Step: </a:t>
            </a:r>
            <a:r>
              <a:rPr lang="en-US" dirty="0">
                <a:latin typeface="+mn-lt"/>
              </a:rPr>
              <a:t>0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Recursive Step: If </a:t>
            </a:r>
            <a:r>
              <a:rPr lang="en-US" dirty="0">
                <a:latin typeface="+mn-lt"/>
              </a:rPr>
              <a:t>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, then </a:t>
            </a:r>
            <a:r>
              <a:rPr lang="en-US" dirty="0">
                <a:latin typeface="+mn-lt"/>
              </a:rPr>
              <a:t>x + 2</a:t>
            </a:r>
            <a:r>
              <a:rPr lang="en-US" dirty="0">
                <a:latin typeface="+mn-lt"/>
                <a:cs typeface="Calibri"/>
              </a:rPr>
              <a:t> </a:t>
            </a:r>
            <a:r>
              <a:rPr lang="en-US" dirty="0">
                <a:latin typeface="Cambria Math"/>
                <a:cs typeface="Cambria Math"/>
              </a:rPr>
              <a:t>∈ </a:t>
            </a:r>
            <a:r>
              <a:rPr lang="en-US" dirty="0">
                <a:latin typeface="+mn-lt"/>
              </a:rPr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Exclusion Rule: Every element in </a:t>
            </a:r>
            <a:r>
              <a:rPr lang="en-US" dirty="0">
                <a:latin typeface="+mn-lt"/>
              </a:rPr>
              <a:t>S</a:t>
            </a:r>
            <a:r>
              <a:rPr lang="en-US" dirty="0"/>
              <a:t> follows from the basis step and a finite number of recursive steps.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7854" y="5157537"/>
            <a:ext cx="68900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 need the exclusion rule because otherwise </a:t>
            </a:r>
            <a:r>
              <a:rPr lang="en-US" sz="2800" dirty="0">
                <a:cs typeface="Franklin Gothic Medium"/>
              </a:rPr>
              <a:t>S=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ℕ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Franklin Gothic Medium"/>
              </a:rPr>
              <a:t>would satisfy the other two parts.  However, we won’t always write it down on these slides.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56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5545" y="57995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8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 of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992890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8264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Natural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55577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6127" y="5799533"/>
            <a:ext cx="2690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Fibonacci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B494A-5B8A-AF4C-8C4E-FF4DFDCE3E44}"/>
              </a:ext>
            </a:extLst>
          </p:cNvPr>
          <p:cNvSpPr txBox="1"/>
          <p:nvPr/>
        </p:nvSpPr>
        <p:spPr>
          <a:xfrm>
            <a:off x="457200" y="5430202"/>
            <a:ext cx="524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07507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Recursive definitions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Before, we considered only simple data</a:t>
            </a:r>
          </a:p>
          <a:p>
            <a:pPr lvl="1"/>
            <a:r>
              <a:rPr lang="en-US" sz="2400" dirty="0"/>
              <a:t>inputs and outputs were just integers</a:t>
            </a:r>
          </a:p>
          <a:p>
            <a:pPr lvl="1"/>
            <a:endParaRPr lang="en-US" sz="2400" dirty="0"/>
          </a:p>
          <a:p>
            <a:r>
              <a:rPr lang="en-US" sz="2800" dirty="0"/>
              <a:t>Proved facts about those functions with </a:t>
            </a:r>
            <a:r>
              <a:rPr lang="en-US" sz="2800" b="1" dirty="0"/>
              <a:t>induction</a:t>
            </a:r>
          </a:p>
          <a:p>
            <a:pPr lvl="1"/>
            <a:r>
              <a:rPr lang="en-US" sz="2400" dirty="0"/>
              <a:t>n! ≤ </a:t>
            </a:r>
            <a:r>
              <a:rPr lang="en-US" sz="2400" dirty="0" err="1"/>
              <a:t>n</a:t>
            </a:r>
            <a:r>
              <a:rPr lang="en-US" sz="2400" baseline="30000" dirty="0" err="1"/>
              <a:t>n</a:t>
            </a:r>
            <a:endParaRPr lang="en-US" sz="2400" baseline="30000" dirty="0"/>
          </a:p>
          <a:p>
            <a:pPr lvl="1"/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&lt; 2</a:t>
            </a:r>
            <a:r>
              <a:rPr lang="en-US" sz="2400" baseline="30000" dirty="0"/>
              <a:t>n</a:t>
            </a:r>
            <a:r>
              <a:rPr lang="en-US" sz="2400" dirty="0"/>
              <a:t> and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≥ 2</a:t>
            </a:r>
            <a:r>
              <a:rPr lang="en-US" sz="2400" baseline="30000" dirty="0"/>
              <a:t>n/2-1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How do we prove facts about functions that work with more complex (recursively defined) data?</a:t>
            </a:r>
          </a:p>
          <a:p>
            <a:pPr lvl="1"/>
            <a:r>
              <a:rPr lang="en-US" sz="2000" dirty="0"/>
              <a:t>we need a more sophisticated form of induction</a:t>
            </a:r>
          </a:p>
        </p:txBody>
      </p:sp>
    </p:spTree>
    <p:extLst>
      <p:ext uri="{BB962C8B-B14F-4D97-AF65-F5344CB8AC3E}">
        <p14:creationId xmlns:p14="http://schemas.microsoft.com/office/powerpoint/2010/main" val="409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specific elements 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new elements 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9151"/>
            <a:ext cx="2646946" cy="185873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2494548" y="312821"/>
            <a:ext cx="4764506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5" y="1657978"/>
            <a:ext cx="5800406" cy="2914022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33442" y="1135464"/>
            <a:ext cx="855366" cy="2170444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17512" y="1065125"/>
            <a:ext cx="1507253" cy="1507253"/>
          </a:xfrm>
          <a:custGeom>
            <a:avLst/>
            <a:gdLst>
              <a:gd name="connsiteX0" fmla="*/ 0 w 1507253"/>
              <a:gd name="connsiteY0" fmla="*/ 1507253 h 1507253"/>
              <a:gd name="connsiteX1" fmla="*/ 50242 w 1507253"/>
              <a:gd name="connsiteY1" fmla="*/ 1286189 h 1507253"/>
              <a:gd name="connsiteX2" fmla="*/ 140677 w 1507253"/>
              <a:gd name="connsiteY2" fmla="*/ 1004835 h 1507253"/>
              <a:gd name="connsiteX3" fmla="*/ 231112 w 1507253"/>
              <a:gd name="connsiteY3" fmla="*/ 683288 h 1507253"/>
              <a:gd name="connsiteX4" fmla="*/ 381837 w 1507253"/>
              <a:gd name="connsiteY4" fmla="*/ 542611 h 1507253"/>
              <a:gd name="connsiteX5" fmla="*/ 874207 w 1507253"/>
              <a:gd name="connsiteY5" fmla="*/ 241161 h 1507253"/>
              <a:gd name="connsiteX6" fmla="*/ 1507253 w 1507253"/>
              <a:gd name="connsiteY6" fmla="*/ 0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253" h="1507253">
                <a:moveTo>
                  <a:pt x="0" y="1507253"/>
                </a:moveTo>
                <a:cubicBezTo>
                  <a:pt x="13398" y="1438589"/>
                  <a:pt x="26796" y="1369925"/>
                  <a:pt x="50242" y="1286189"/>
                </a:cubicBezTo>
                <a:cubicBezTo>
                  <a:pt x="73688" y="1202453"/>
                  <a:pt x="110532" y="1105318"/>
                  <a:pt x="140677" y="1004835"/>
                </a:cubicBezTo>
                <a:cubicBezTo>
                  <a:pt x="170822" y="904351"/>
                  <a:pt x="190919" y="760325"/>
                  <a:pt x="231112" y="683288"/>
                </a:cubicBezTo>
                <a:cubicBezTo>
                  <a:pt x="271305" y="606251"/>
                  <a:pt x="274655" y="616299"/>
                  <a:pt x="381837" y="542611"/>
                </a:cubicBezTo>
                <a:cubicBezTo>
                  <a:pt x="489019" y="468923"/>
                  <a:pt x="686638" y="331596"/>
                  <a:pt x="874207" y="241161"/>
                </a:cubicBezTo>
                <a:cubicBezTo>
                  <a:pt x="1061776" y="150726"/>
                  <a:pt x="1284514" y="75363"/>
                  <a:pt x="1507253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 vs. Ordinary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Structural induction follows from ordinary induction: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Define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𝑄(</a:t>
                </a:r>
                <a:r>
                  <a:rPr lang="en-US" dirty="0">
                    <a:latin typeface="Cambria Math"/>
                    <a:ea typeface="Cambria Math"/>
                  </a:rPr>
                  <a:t>𝑛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/>
                  <a:t> to be “for all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libri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𝑆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that can be 				                      constructed in at most			                          						  </a:t>
                </a:r>
                <a:r>
                  <a:rPr lang="en-US" dirty="0">
                    <a:latin typeface="Cambria Math"/>
                    <a:ea typeface="Cambria Math"/>
                    <a:cs typeface="Cambria Math" pitchFamily="18" charset="0"/>
                  </a:rPr>
                  <a:t>𝑛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recursive steps,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𝑃(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  <a:cs typeface="Cambria Math"/>
                  </a:rPr>
                  <a:t>𝑥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</a:rPr>
                  <a:t> is true.”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Ordinary induction is a special case of structural induction: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dirty="0"/>
                  <a:t>Recursive definition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</a:rPr>
                  <a:t>Basis:</a:t>
                </a:r>
                <a:r>
                  <a:rPr lang="en-US" sz="2800" b="1" dirty="0"/>
                  <a:t>   </a:t>
                </a:r>
                <a:r>
                  <a:rPr lang="en-US" sz="2800" dirty="0"/>
                  <a:t>0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∈ 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Recursive step: 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If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mbria Math" pitchFamily="18" charset="0"/>
                  </a:rPr>
                  <a:t>𝑘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then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</a:p>
              <a:p>
                <a:pPr lvl="2">
                  <a:lnSpc>
                    <a:spcPct val="90000"/>
                  </a:lnSpc>
                </a:pPr>
                <a:endParaRPr lang="en-US" sz="28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  <a:blipFill>
                <a:blip r:embed="rId2"/>
                <a:stretch>
                  <a:fillRect l="-1810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Using Structural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.</a:t>
                </a: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sz="2600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divisible by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  <a:blipFill>
                <a:blip r:embed="rId2"/>
                <a:stretch>
                  <a:fillRect l="-123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Time: Upper Bound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9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/>
              <a:t>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Using Structural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,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600" dirty="0"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Two base cases and two </a:t>
                </a:r>
                <a:r>
                  <a:rPr lang="en-US" sz="2800" i="1" dirty="0">
                    <a:latin typeface="Franklin Gothic Medium" panose="020B0603020102020204" pitchFamily="34" charset="0"/>
                    <a:cs typeface="Cambria Math"/>
                  </a:rPr>
                  <a:t>recursive</a:t>
                </a:r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 cases</a:t>
                </a: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sz="2600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also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  <a:blipFill>
                <a:blip r:embed="rId2"/>
                <a:stretch>
                  <a:fillRect l="-1233" t="-14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1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66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are true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47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are true 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											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0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are true 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											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T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890982" y="3288145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are true 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											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T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we can see that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true, and</a:t>
            </a:r>
            <a:endParaRPr lang="en-US" sz="2400" dirty="0"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can see that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890982" y="3288145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ABB216-ECCC-BF4C-8B2B-40139D483000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36ECD-D745-8543-92DE-754630505B0A}"/>
              </a:ext>
            </a:extLst>
          </p:cNvPr>
          <p:cNvSpPr/>
          <p:nvPr/>
        </p:nvSpPr>
        <p:spPr>
          <a:xfrm>
            <a:off x="6980662" y="3090502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3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244160"/>
            <a:ext cx="843032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are true 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											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T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we can see that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true, and</a:t>
            </a:r>
            <a:endParaRPr lang="en-US" sz="2400" dirty="0"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can see that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/>
              <a:t>all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Calibri"/>
                <a:cs typeface="Cambria Math"/>
              </a:rPr>
              <a:t>T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latin typeface="Calibri"/>
                <a:cs typeface="Cambria Math"/>
              </a:rPr>
              <a:t>.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𝑇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890982" y="3288145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b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B5E468-F0CB-784C-8ACD-93BF2BE849DE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0EDA8-5E8C-D448-89E7-F8791C3A928E}"/>
              </a:ext>
            </a:extLst>
          </p:cNvPr>
          <p:cNvSpPr/>
          <p:nvPr/>
        </p:nvSpPr>
        <p:spPr>
          <a:xfrm>
            <a:off x="6322740" y="3068200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1 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P(2)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                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0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3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=2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4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: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2 							  ≥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(k-1)/2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(k+1)/2 -1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both cases.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15127</TotalTime>
  <Words>6693</Words>
  <Application>Microsoft Macintosh PowerPoint</Application>
  <PresentationFormat>On-screen Show (4:3)</PresentationFormat>
  <Paragraphs>410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Franklin Gothic Medium</vt:lpstr>
      <vt:lpstr>Office Theme</vt:lpstr>
      <vt:lpstr>CSE 311: Foundations of Computing</vt:lpstr>
      <vt:lpstr>Last time: Fibonacci Numbers</vt:lpstr>
      <vt:lpstr>Last Time: Upper Bound  f_n&lt;2^n for all n≥0</vt:lpstr>
      <vt:lpstr>Inductive Proofs with Multiple Base Cases</vt:lpstr>
      <vt:lpstr>Inductive Proofs With Multiple Base Cases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Last time: Recursive definitions of functions </vt:lpstr>
      <vt:lpstr>Last time: Recursive definitions of functions </vt:lpstr>
      <vt:lpstr>Recursive Definitions of Sets (Data)</vt:lpstr>
      <vt:lpstr>Recursive Definition of Sets</vt:lpstr>
      <vt:lpstr>Recursive Definitions of Sets</vt:lpstr>
      <vt:lpstr>Recursive Definitions of Sets</vt:lpstr>
      <vt:lpstr>Last time: Recursive definitions of functions </vt:lpstr>
      <vt:lpstr>Structural Induction</vt:lpstr>
      <vt:lpstr>Structural Induction</vt:lpstr>
      <vt:lpstr>Structural Induction vs. Ordinary Induction</vt:lpstr>
      <vt:lpstr>Using Structural Induction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Using Structural Induction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583</cp:revision>
  <cp:lastPrinted>2022-11-07T21:11:00Z</cp:lastPrinted>
  <dcterms:created xsi:type="dcterms:W3CDTF">2013-01-07T07:20:47Z</dcterms:created>
  <dcterms:modified xsi:type="dcterms:W3CDTF">2022-11-07T21:11:43Z</dcterms:modified>
</cp:coreProperties>
</file>