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65" r:id="rId2"/>
    <p:sldId id="566" r:id="rId3"/>
    <p:sldId id="258" r:id="rId4"/>
    <p:sldId id="569" r:id="rId5"/>
    <p:sldId id="538" r:id="rId6"/>
    <p:sldId id="540" r:id="rId7"/>
    <p:sldId id="583" r:id="rId8"/>
    <p:sldId id="588" r:id="rId9"/>
    <p:sldId id="668" r:id="rId10"/>
    <p:sldId id="542" r:id="rId11"/>
    <p:sldId id="693" r:id="rId12"/>
    <p:sldId id="692" r:id="rId13"/>
    <p:sldId id="676" r:id="rId14"/>
    <p:sldId id="691" r:id="rId15"/>
    <p:sldId id="690" r:id="rId16"/>
    <p:sldId id="689" r:id="rId17"/>
    <p:sldId id="675" r:id="rId18"/>
    <p:sldId id="687" r:id="rId19"/>
    <p:sldId id="694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6" r:id="rId28"/>
    <p:sldId id="535" r:id="rId29"/>
    <p:sldId id="640" r:id="rId30"/>
    <p:sldId id="642" r:id="rId31"/>
    <p:sldId id="653" r:id="rId32"/>
    <p:sldId id="551" r:id="rId33"/>
    <p:sldId id="562" r:id="rId34"/>
    <p:sldId id="574" r:id="rId35"/>
    <p:sldId id="563" r:id="rId36"/>
    <p:sldId id="636" r:id="rId37"/>
    <p:sldId id="564" r:id="rId38"/>
    <p:sldId id="643" r:id="rId39"/>
    <p:sldId id="654" r:id="rId40"/>
    <p:sldId id="646" r:id="rId41"/>
    <p:sldId id="637" r:id="rId42"/>
    <p:sldId id="661" r:id="rId43"/>
    <p:sldId id="663" r:id="rId44"/>
    <p:sldId id="664" r:id="rId45"/>
    <p:sldId id="666" r:id="rId46"/>
    <p:sldId id="665" r:id="rId47"/>
    <p:sldId id="620" r:id="rId48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E4F"/>
    <a:srgbClr val="EF0301"/>
    <a:srgbClr val="04A249"/>
    <a:srgbClr val="FFD4D8"/>
    <a:srgbClr val="FF7E79"/>
    <a:srgbClr val="F90200"/>
    <a:srgbClr val="05B050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0476" autoAdjust="0"/>
  </p:normalViewPr>
  <p:slideViewPr>
    <p:cSldViewPr snapToGrid="0" snapToObjects="1">
      <p:cViewPr varScale="1">
        <p:scale>
          <a:sx n="104" d="100"/>
          <a:sy n="104" d="100"/>
        </p:scale>
        <p:origin x="216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defined by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2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6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2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3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defined by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10.png"/><Relationship Id="rId4" Type="http://schemas.openxmlformats.org/officeDocument/2006/relationships/tags" Target="../tags/tag6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Midterm in class Monday</a:t>
            </a:r>
          </a:p>
          <a:p>
            <a:pPr lvl="1"/>
            <a:endParaRPr lang="en-US" sz="2400" dirty="0"/>
          </a:p>
          <a:p>
            <a:r>
              <a:rPr lang="en-US" sz="2800" dirty="0"/>
              <a:t>Covers material up to ordinary induction (HW5)</a:t>
            </a:r>
          </a:p>
          <a:p>
            <a:pPr lvl="1"/>
            <a:endParaRPr lang="en-US" sz="2400" dirty="0"/>
          </a:p>
          <a:p>
            <a:r>
              <a:rPr lang="en-US" sz="2800" dirty="0"/>
              <a:t>Closed book, closed notes</a:t>
            </a:r>
          </a:p>
          <a:p>
            <a:pPr lvl="1"/>
            <a:r>
              <a:rPr lang="en-US" sz="2400" dirty="0"/>
              <a:t>will provide reference sheets</a:t>
            </a:r>
          </a:p>
          <a:p>
            <a:pPr lvl="1"/>
            <a:endParaRPr lang="en-US" sz="2400" dirty="0"/>
          </a:p>
          <a:p>
            <a:r>
              <a:rPr lang="en-US" sz="2800" dirty="0"/>
              <a:t>No calculators</a:t>
            </a:r>
          </a:p>
          <a:p>
            <a:pPr lvl="1"/>
            <a:r>
              <a:rPr lang="en-US" sz="2400" dirty="0"/>
              <a:t>arithmetic is intended to be straightforward</a:t>
            </a:r>
          </a:p>
          <a:p>
            <a:pPr lvl="1"/>
            <a:r>
              <a:rPr lang="en-US" sz="2400" dirty="0"/>
              <a:t>(only a small point deduction anyway)</a:t>
            </a:r>
          </a:p>
        </p:txBody>
      </p:sp>
    </p:spTree>
    <p:extLst>
      <p:ext uri="{BB962C8B-B14F-4D97-AF65-F5344CB8AC3E}">
        <p14:creationId xmlns:p14="http://schemas.microsoft.com/office/powerpoint/2010/main" val="121170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7D50D9-C358-3382-5CC5-AAA35D17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1" y="98225"/>
            <a:ext cx="2862185" cy="176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5A3EA81-3C19-E004-01DF-46D9ADA2656B}"/>
              </a:ext>
            </a:extLst>
          </p:cNvPr>
          <p:cNvSpPr/>
          <p:nvPr/>
        </p:nvSpPr>
        <p:spPr>
          <a:xfrm>
            <a:off x="2634915" y="409074"/>
            <a:ext cx="4427621" cy="2021305"/>
          </a:xfrm>
          <a:custGeom>
            <a:avLst/>
            <a:gdLst>
              <a:gd name="connsiteX0" fmla="*/ 0 w 4331368"/>
              <a:gd name="connsiteY0" fmla="*/ 2021305 h 2021305"/>
              <a:gd name="connsiteX1" fmla="*/ 1744579 w 4331368"/>
              <a:gd name="connsiteY1" fmla="*/ 1528010 h 2021305"/>
              <a:gd name="connsiteX2" fmla="*/ 3296652 w 4331368"/>
              <a:gd name="connsiteY2" fmla="*/ 324852 h 2021305"/>
              <a:gd name="connsiteX3" fmla="*/ 4331368 w 4331368"/>
              <a:gd name="connsiteY3" fmla="*/ 0 h 202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68" h="2021305">
                <a:moveTo>
                  <a:pt x="0" y="2021305"/>
                </a:moveTo>
                <a:cubicBezTo>
                  <a:pt x="597568" y="1916028"/>
                  <a:pt x="1195137" y="1810752"/>
                  <a:pt x="1744579" y="1528010"/>
                </a:cubicBezTo>
                <a:cubicBezTo>
                  <a:pt x="2294021" y="1245268"/>
                  <a:pt x="2865521" y="579520"/>
                  <a:pt x="3296652" y="324852"/>
                </a:cubicBezTo>
                <a:cubicBezTo>
                  <a:pt x="3727783" y="70184"/>
                  <a:pt x="4029575" y="35092"/>
                  <a:pt x="4331368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AFE4009-BE33-A81C-4230-855B04771AC2}"/>
              </a:ext>
            </a:extLst>
          </p:cNvPr>
          <p:cNvSpPr/>
          <p:nvPr/>
        </p:nvSpPr>
        <p:spPr>
          <a:xfrm>
            <a:off x="5494194" y="1311442"/>
            <a:ext cx="1255522" cy="1913021"/>
          </a:xfrm>
          <a:custGeom>
            <a:avLst/>
            <a:gdLst>
              <a:gd name="connsiteX0" fmla="*/ 329090 w 1255522"/>
              <a:gd name="connsiteY0" fmla="*/ 1913021 h 1913021"/>
              <a:gd name="connsiteX1" fmla="*/ 52364 w 1255522"/>
              <a:gd name="connsiteY1" fmla="*/ 794084 h 1913021"/>
              <a:gd name="connsiteX2" fmla="*/ 1255522 w 1255522"/>
              <a:gd name="connsiteY2" fmla="*/ 0 h 19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522" h="1913021">
                <a:moveTo>
                  <a:pt x="329090" y="1913021"/>
                </a:moveTo>
                <a:cubicBezTo>
                  <a:pt x="113524" y="1512971"/>
                  <a:pt x="-102041" y="1112921"/>
                  <a:pt x="52364" y="794084"/>
                </a:cubicBezTo>
                <a:cubicBezTo>
                  <a:pt x="206769" y="475247"/>
                  <a:pt x="731145" y="237623"/>
                  <a:pt x="1255522" y="0"/>
                </a:cubicBezTo>
              </a:path>
            </a:pathLst>
          </a:custGeom>
          <a:noFill/>
          <a:ln>
            <a:solidFill>
              <a:srgbClr val="04A249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3FF35C3-6E24-4984-E0B2-03636915A5F4}"/>
              </a:ext>
            </a:extLst>
          </p:cNvPr>
          <p:cNvSpPr/>
          <p:nvPr/>
        </p:nvSpPr>
        <p:spPr>
          <a:xfrm>
            <a:off x="3344779" y="1768642"/>
            <a:ext cx="5328556" cy="2767263"/>
          </a:xfrm>
          <a:custGeom>
            <a:avLst/>
            <a:gdLst>
              <a:gd name="connsiteX0" fmla="*/ 0 w 5328556"/>
              <a:gd name="connsiteY0" fmla="*/ 2707105 h 2707105"/>
              <a:gd name="connsiteX1" fmla="*/ 5029200 w 5328556"/>
              <a:gd name="connsiteY1" fmla="*/ 2117558 h 2707105"/>
              <a:gd name="connsiteX2" fmla="*/ 4319337 w 5328556"/>
              <a:gd name="connsiteY2" fmla="*/ 0 h 270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556" h="2707105">
                <a:moveTo>
                  <a:pt x="0" y="2707105"/>
                </a:moveTo>
                <a:cubicBezTo>
                  <a:pt x="2154655" y="2637923"/>
                  <a:pt x="4309311" y="2568742"/>
                  <a:pt x="5029200" y="2117558"/>
                </a:cubicBezTo>
                <a:cubicBezTo>
                  <a:pt x="5749089" y="1666374"/>
                  <a:pt x="5034213" y="833187"/>
                  <a:pt x="4319337" y="0"/>
                </a:cubicBezTo>
              </a:path>
            </a:pathLst>
          </a:custGeom>
          <a:noFill/>
          <a:ln>
            <a:solidFill>
              <a:srgbClr val="EF030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15134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900" dirty="0"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269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9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endParaRPr lang="en-US" sz="24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9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93D443-8AC1-A809-AEA9-13305C0F2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62" y="5689784"/>
            <a:ext cx="3692079" cy="11164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D7046A-5077-A5A0-71B0-040E01CD5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104" y="5683473"/>
            <a:ext cx="2802393" cy="112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768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9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endParaRPr lang="en-US" sz="24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9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len(concat(nil, R)) = len(R)			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def of concat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   = 0 + len(R)			</a:t>
            </a: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   = len(nil) + len(R)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def of len</a:t>
            </a:r>
          </a:p>
          <a:p>
            <a:endParaRPr lang="en-US" sz="9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3430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274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9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len(concat(nil, R)) = len(R) = 0 + len(R) = len(nil) + len(R)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454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9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len(concat(nil, R)) = len(R) = 0 + len(R) = len(nil) + len(R)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0108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9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len(concat(nil, R)) = len(R) = 0 + len(R) = len(nil) + len(R)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710F4-D6D5-6C7F-E593-E05B948D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112" y="5883711"/>
            <a:ext cx="3050746" cy="9224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B5E1F4-334E-B9D3-F487-0DD754F9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" y="5931132"/>
            <a:ext cx="2184221" cy="8750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946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545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9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len(concat(nil, R)) = len(R) = 0 + len(R) = len(nil) + len(R)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W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e can calculate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len(concat(a :: L, R)) = len(a :: concat(L,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len(concat(L,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len(L) + len(R)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IH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len(a :: L) + len(R)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which is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).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endParaRPr lang="en-US" sz="8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1952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9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len(concat(nil, R)) = len(R) = 0 + len(R) = len(nil) + len(R)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W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e can calculate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len(concat(a :: L, R)) = len(a :: concat(L,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len(concat(L,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len(L) + len(R)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IH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len(a :: L) + len(R)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which is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).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endParaRPr lang="en-US" sz="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By induction, we have shown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Arial" charset="0"/>
              </a:rPr>
              <a:t>the claim holds for all </a:t>
            </a:r>
            <a:r>
              <a:rPr lang="en-US" sz="2400" dirty="0">
                <a:solidFill>
                  <a:prstClr val="black"/>
                </a:solidFill>
                <a:ea typeface="+mj-ea"/>
                <a:cs typeface="Arial" charset="0"/>
              </a:rPr>
              <a:t>L </a:t>
            </a:r>
            <a:r>
              <a:rPr lang="en-US" sz="2400" dirty="0">
                <a:solidFill>
                  <a:prstClr val="black"/>
                </a:solidFill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ea typeface="+mj-ea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ea typeface="+mj-ea"/>
                <a:sym typeface="Symbol" charset="0"/>
              </a:rPr>
              <a:t>.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0347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5 problems covering:</a:t>
            </a:r>
          </a:p>
          <a:p>
            <a:pPr lvl="1"/>
            <a:r>
              <a:rPr lang="en-US" sz="2400" dirty="0"/>
              <a:t>Logic / English translation</a:t>
            </a:r>
          </a:p>
          <a:p>
            <a:pPr lvl="1"/>
            <a:r>
              <a:rPr lang="en-US" sz="2400" dirty="0"/>
              <a:t>Circuits / Boolean algebra / normal forms</a:t>
            </a:r>
          </a:p>
          <a:p>
            <a:pPr lvl="1"/>
            <a:r>
              <a:rPr lang="en-US" sz="2400" dirty="0"/>
              <a:t>Modular equations</a:t>
            </a:r>
          </a:p>
          <a:p>
            <a:pPr lvl="1"/>
            <a:r>
              <a:rPr lang="en-US" sz="2400" dirty="0"/>
              <a:t>Induction</a:t>
            </a:r>
          </a:p>
          <a:p>
            <a:pPr lvl="1"/>
            <a:r>
              <a:rPr lang="en-US" sz="2400" dirty="0"/>
              <a:t>Set theory</a:t>
            </a:r>
          </a:p>
          <a:p>
            <a:pPr lvl="1"/>
            <a:r>
              <a:rPr lang="en-US" sz="2400" dirty="0"/>
              <a:t>(any English proofs would have templates)</a:t>
            </a:r>
          </a:p>
          <a:p>
            <a:pPr lvl="1"/>
            <a:endParaRPr lang="en-US" sz="2400" dirty="0"/>
          </a:p>
          <a:p>
            <a:r>
              <a:rPr lang="en-US" sz="2800" dirty="0"/>
              <a:t>10 minutes per problem</a:t>
            </a:r>
          </a:p>
          <a:p>
            <a:pPr lvl="1"/>
            <a:r>
              <a:rPr lang="en-US" sz="2400" dirty="0"/>
              <a:t>write quickly</a:t>
            </a:r>
          </a:p>
          <a:p>
            <a:pPr lvl="1"/>
            <a:r>
              <a:rPr lang="en-US" sz="2400" dirty="0"/>
              <a:t>focus on the overall structure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210924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8730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8311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</a:t>
            </a:r>
          </a:p>
          <a:p>
            <a:endParaRPr lang="en-US" sz="9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113782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</a:t>
            </a:r>
          </a:p>
          <a:p>
            <a:endParaRPr lang="en-US" sz="9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len(concat(nil, R)) = len(R)			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def of concat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   = 0 + len(R)			</a:t>
            </a: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   = len(nil) + len(R)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def of len</a:t>
            </a:r>
          </a:p>
          <a:p>
            <a:endParaRPr lang="en-US" sz="9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was arbitrary,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holds.</a:t>
            </a: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82958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len(concat(nil, R)) = len(R) = 0 + len(R) = len(nil) + len(R)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29141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len(concat(nil, R)) = len(R) = 0 + len(R) = len(nil) + len(R)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88764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len(concat(nil, R)) = len(R) = 0 + len(R) = len(nil) + len(R)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R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 be arbitrary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Then, </a:t>
            </a: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79118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len(concat(nil, R)) = len(R) = 0 + len(R) = len(nil) + len(R)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R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 be arbitrary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Then, we can calculate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len(concat(a :: L, R)) = len(a :: concat(L,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len(concat(L,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len(L) + len(R)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IH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len(a :: L) + len(R)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 was arbitrary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we have shown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).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endParaRPr lang="en-US" sz="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By induction, we have shown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Arial" charset="0"/>
              </a:rPr>
              <a:t>the claim holds for all </a:t>
            </a:r>
            <a:r>
              <a:rPr lang="en-US" sz="2400" dirty="0">
                <a:solidFill>
                  <a:prstClr val="black"/>
                </a:solidFill>
                <a:ea typeface="+mj-ea"/>
                <a:cs typeface="Arial" charset="0"/>
              </a:rPr>
              <a:t>L </a:t>
            </a:r>
            <a:r>
              <a:rPr lang="en-US" sz="2400" dirty="0">
                <a:solidFill>
                  <a:prstClr val="black"/>
                </a:solidFill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ea typeface="+mj-ea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ea typeface="+mj-ea"/>
                <a:sym typeface="Symbol" charset="0"/>
              </a:rPr>
              <a:t>.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len(concat(L, R)) = len(L) + len(R)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59557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Basis: 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			  </a:t>
            </a:r>
            <a:r>
              <a:rPr lang="en-US" dirty="0"/>
              <a:t>•    is a rooted binary tree</a:t>
            </a:r>
          </a:p>
        </p:txBody>
      </p:sp>
    </p:spTree>
    <p:extLst>
      <p:ext uri="{BB962C8B-B14F-4D97-AF65-F5344CB8AC3E}">
        <p14:creationId xmlns:p14="http://schemas.microsoft.com/office/powerpoint/2010/main" val="243837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Basis: 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			  </a:t>
            </a:r>
            <a:r>
              <a:rPr lang="en-US" dirty="0"/>
              <a:t>•    is a rooted binary tree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Recursive step: 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sz="2800" dirty="0"/>
              <a:t>If                and                are rooted binary trees,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   	</a:t>
            </a:r>
            <a:r>
              <a:rPr lang="en-US" sz="2800" dirty="0"/>
              <a:t>then                      also is a rooted binary tree.   </a:t>
            </a:r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1280013" y="2744755"/>
            <a:ext cx="1060450" cy="1143000"/>
            <a:chOff x="3809993" y="2743200"/>
            <a:chExt cx="1060702" cy="1219206"/>
          </a:xfrm>
        </p:grpSpPr>
        <p:sp>
          <p:nvSpPr>
            <p:cNvPr id="7" name="Isosceles Triangle 6"/>
            <p:cNvSpPr/>
            <p:nvPr/>
          </p:nvSpPr>
          <p:spPr>
            <a:xfrm>
              <a:off x="3809993" y="2819405"/>
              <a:ext cx="1060702" cy="1143001"/>
            </a:xfrm>
            <a:prstGeom prst="triangle">
              <a:avLst/>
            </a:prstGeom>
            <a:noFill/>
            <a:ln w="4445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T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310" y="2743200"/>
              <a:ext cx="136558" cy="1371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270030" y="2687609"/>
            <a:ext cx="1060450" cy="1143000"/>
            <a:chOff x="3809993" y="2743200"/>
            <a:chExt cx="1060702" cy="1219206"/>
          </a:xfrm>
        </p:grpSpPr>
        <p:sp>
          <p:nvSpPr>
            <p:cNvPr id="20" name="Isosceles Triangle 19"/>
            <p:cNvSpPr/>
            <p:nvPr/>
          </p:nvSpPr>
          <p:spPr>
            <a:xfrm>
              <a:off x="3809993" y="2819405"/>
              <a:ext cx="1060702" cy="1143001"/>
            </a:xfrm>
            <a:prstGeom prst="triangle">
              <a:avLst/>
            </a:prstGeom>
            <a:noFill/>
            <a:ln w="4445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T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267310" y="2743200"/>
              <a:ext cx="136558" cy="1371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04160" y="4303722"/>
            <a:ext cx="2299436" cy="1974092"/>
            <a:chOff x="2660045" y="3933754"/>
            <a:chExt cx="2299436" cy="1974092"/>
          </a:xfrm>
        </p:grpSpPr>
        <p:sp>
          <p:nvSpPr>
            <p:cNvPr id="21" name="Oval 20"/>
            <p:cNvSpPr/>
            <p:nvPr/>
          </p:nvSpPr>
          <p:spPr>
            <a:xfrm>
              <a:off x="3682395" y="3933754"/>
              <a:ext cx="136525" cy="128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>
              <a:stCxn id="21" idx="3"/>
            </p:cNvCxnSpPr>
            <p:nvPr/>
          </p:nvCxnSpPr>
          <p:spPr>
            <a:xfrm flipH="1">
              <a:off x="3190270" y="4043292"/>
              <a:ext cx="512763" cy="7477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5"/>
            </p:cNvCxnSpPr>
            <p:nvPr/>
          </p:nvCxnSpPr>
          <p:spPr>
            <a:xfrm>
              <a:off x="3799870" y="4043292"/>
              <a:ext cx="588963" cy="5984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2660045" y="4764846"/>
              <a:ext cx="1060450" cy="1143000"/>
              <a:chOff x="3809993" y="2743200"/>
              <a:chExt cx="1060702" cy="1219206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3809993" y="2819405"/>
                <a:ext cx="1060702" cy="1143001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anchor="t" anchorCtr="0"/>
              <a:lstStyle/>
              <a:p>
                <a:pPr algn="ctr">
                  <a:lnSpc>
                    <a:spcPct val="70000"/>
                  </a:lnSpc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T</a:t>
                </a:r>
                <a:r>
                  <a:rPr lang="en-US" sz="3200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310" y="2743200"/>
                <a:ext cx="136558" cy="1371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3899031" y="4611543"/>
              <a:ext cx="1060450" cy="1143000"/>
              <a:chOff x="3809993" y="2743200"/>
              <a:chExt cx="1060702" cy="1219206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3809993" y="2819405"/>
                <a:ext cx="1060702" cy="1143001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anchor="t" anchorCtr="0"/>
              <a:lstStyle/>
              <a:p>
                <a:pPr algn="ctr">
                  <a:lnSpc>
                    <a:spcPct val="70000"/>
                  </a:lnSpc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T</a:t>
                </a:r>
                <a:r>
                  <a:rPr lang="en-US" sz="3200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267310" y="2743200"/>
                <a:ext cx="136558" cy="1371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0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Lecture 19:        </a:t>
            </a:r>
            <a:r>
              <a:rPr lang="en-US" sz="14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Structural Induction</a:t>
            </a:r>
          </a:p>
        </p:txBody>
      </p:sp>
      <p:pic>
        <p:nvPicPr>
          <p:cNvPr id="3" name="Picture 2" descr="The Good Stuff (podcast) - Carly Heaton | Listen Notes">
            <a:extLst>
              <a:ext uri="{FF2B5EF4-FFF2-40B4-BE49-F238E27FC236}">
                <a16:creationId xmlns:a16="http://schemas.microsoft.com/office/drawing/2014/main" id="{19BB5B37-2202-E19D-4AAA-11CE27A3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83" y="2205464"/>
            <a:ext cx="3741234" cy="374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11668"/>
            <a:ext cx="8229600" cy="747889"/>
          </a:xfrm>
        </p:spPr>
        <p:txBody>
          <a:bodyPr>
            <a:normAutofit/>
          </a:bodyPr>
          <a:lstStyle/>
          <a:p>
            <a:r>
              <a:rPr lang="en-US" dirty="0"/>
              <a:t>Defining Functions on 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199699"/>
            <a:ext cx="8560569" cy="48307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+mn-lt"/>
              </a:rPr>
              <a:t>size(</a:t>
            </a:r>
            <a:r>
              <a:rPr lang="en-US" sz="2800" dirty="0"/>
              <a:t>•) ::</a:t>
            </a:r>
            <a:r>
              <a:rPr lang="en-US" sz="2800" dirty="0">
                <a:latin typeface="+mn-lt"/>
              </a:rPr>
              <a:t>= 1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>
                <a:latin typeface="+mn-lt"/>
              </a:rPr>
              <a:t>size </a:t>
            </a:r>
            <a:r>
              <a:rPr lang="en-US" sz="4400" dirty="0">
                <a:latin typeface="+mn-lt"/>
              </a:rPr>
              <a:t>(</a:t>
            </a:r>
            <a:r>
              <a:rPr lang="en-US" sz="2800" dirty="0"/>
              <a:t>                    </a:t>
            </a:r>
            <a:r>
              <a:rPr lang="en-US" sz="4400" dirty="0">
                <a:latin typeface="+mn-lt"/>
              </a:rPr>
              <a:t>)</a:t>
            </a:r>
            <a:r>
              <a:rPr lang="en-US" sz="2800" dirty="0"/>
              <a:t> ::</a:t>
            </a:r>
            <a:r>
              <a:rPr lang="en-US" sz="2800" dirty="0">
                <a:latin typeface="+mn-lt"/>
              </a:rPr>
              <a:t>= 1 + size(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 + size(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800" dirty="0">
                <a:latin typeface="+mn-lt"/>
              </a:rPr>
              <a:t>height(</a:t>
            </a:r>
            <a:r>
              <a:rPr lang="en-US" sz="2800" dirty="0"/>
              <a:t>•</a:t>
            </a:r>
            <a:r>
              <a:rPr lang="en-US" sz="2800" dirty="0">
                <a:latin typeface="+mn-lt"/>
              </a:rPr>
              <a:t>)</a:t>
            </a:r>
            <a:r>
              <a:rPr lang="en-US" sz="2800" dirty="0"/>
              <a:t> ::</a:t>
            </a:r>
            <a:r>
              <a:rPr lang="en-US" sz="2800" dirty="0">
                <a:latin typeface="+mn-lt"/>
              </a:rPr>
              <a:t>= 0</a:t>
            </a:r>
          </a:p>
          <a:p>
            <a:pPr marL="0" indent="0"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>
                <a:latin typeface="+mn-lt"/>
              </a:rPr>
              <a:t>height </a:t>
            </a:r>
            <a:r>
              <a:rPr lang="en-US" sz="4400" dirty="0">
                <a:latin typeface="+mn-lt"/>
              </a:rPr>
              <a:t>(</a:t>
            </a:r>
            <a:r>
              <a:rPr lang="en-US" sz="2800" dirty="0">
                <a:latin typeface="+mn-lt"/>
              </a:rPr>
              <a:t>                     </a:t>
            </a:r>
            <a:r>
              <a:rPr lang="en-US" sz="44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::= 1 + max{height(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), height(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)}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lvl="3">
              <a:defRPr/>
            </a:pPr>
            <a:endParaRPr lang="en-US" sz="800" dirty="0"/>
          </a:p>
          <a:p>
            <a:pPr>
              <a:defRPr/>
            </a:pPr>
            <a:endParaRPr lang="en-US" sz="1050" dirty="0"/>
          </a:p>
        </p:txBody>
      </p:sp>
      <p:grpSp>
        <p:nvGrpSpPr>
          <p:cNvPr id="11271" name="Group 22"/>
          <p:cNvGrpSpPr>
            <a:grpSpLocks/>
          </p:cNvGrpSpPr>
          <p:nvPr/>
        </p:nvGrpSpPr>
        <p:grpSpPr bwMode="auto">
          <a:xfrm>
            <a:off x="1854405" y="2129621"/>
            <a:ext cx="1447800" cy="1066800"/>
            <a:chOff x="1905000" y="2057400"/>
            <a:chExt cx="1447800" cy="1066800"/>
          </a:xfrm>
        </p:grpSpPr>
        <p:grpSp>
          <p:nvGrpSpPr>
            <p:cNvPr id="11286" name="Group 21"/>
            <p:cNvGrpSpPr>
              <a:grpSpLocks/>
            </p:cNvGrpSpPr>
            <p:nvPr/>
          </p:nvGrpSpPr>
          <p:grpSpPr bwMode="auto">
            <a:xfrm>
              <a:off x="1905000" y="2057400"/>
              <a:ext cx="1447800" cy="1066800"/>
              <a:chOff x="1905000" y="2057400"/>
              <a:chExt cx="1447800" cy="1066800"/>
            </a:xfrm>
          </p:grpSpPr>
          <p:grpSp>
            <p:nvGrpSpPr>
              <p:cNvPr id="11289" name="Group 18"/>
              <p:cNvGrpSpPr>
                <a:grpSpLocks/>
              </p:cNvGrpSpPr>
              <p:nvPr/>
            </p:nvGrpSpPr>
            <p:grpSpPr bwMode="auto">
              <a:xfrm>
                <a:off x="1905000" y="2057400"/>
                <a:ext cx="1447800" cy="1066800"/>
                <a:chOff x="3505200" y="3962400"/>
                <a:chExt cx="2356104" cy="2057400"/>
              </a:xfrm>
            </p:grpSpPr>
            <p:grpSp>
              <p:nvGrpSpPr>
                <p:cNvPr id="11291" name="Group 12"/>
                <p:cNvGrpSpPr>
                  <a:grpSpLocks/>
                </p:cNvGrpSpPr>
                <p:nvPr/>
              </p:nvGrpSpPr>
              <p:grpSpPr bwMode="auto">
                <a:xfrm>
                  <a:off x="3505200" y="4800600"/>
                  <a:ext cx="1060704" cy="1143000"/>
                  <a:chOff x="3810000" y="2743200"/>
                  <a:chExt cx="1060704" cy="1219200"/>
                </a:xfrm>
              </p:grpSpPr>
              <p:sp>
                <p:nvSpPr>
                  <p:cNvPr id="14" name="Isosceles Triangle 13"/>
                  <p:cNvSpPr/>
                  <p:nvPr/>
                </p:nvSpPr>
                <p:spPr>
                  <a:xfrm>
                    <a:off x="3810000" y="2819039"/>
                    <a:ext cx="1061798" cy="1142999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267271" y="2743926"/>
                    <a:ext cx="136922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292" name="Group 15"/>
                <p:cNvGrpSpPr>
                  <a:grpSpLocks/>
                </p:cNvGrpSpPr>
                <p:nvPr/>
              </p:nvGrpSpPr>
              <p:grpSpPr bwMode="auto">
                <a:xfrm>
                  <a:off x="4800600" y="4648200"/>
                  <a:ext cx="1060704" cy="1371600"/>
                  <a:chOff x="3810000" y="2743200"/>
                  <a:chExt cx="1060704" cy="12192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3808908" y="2819400"/>
                    <a:ext cx="1061796" cy="1143000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32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4266177" y="2743200"/>
                    <a:ext cx="136924" cy="1360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" name="Oval 20"/>
                <p:cNvSpPr/>
                <p:nvPr/>
              </p:nvSpPr>
              <p:spPr>
                <a:xfrm>
                  <a:off x="4572165" y="3962400"/>
                  <a:ext cx="136922" cy="128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" name="Straight Connector 24"/>
                <p:cNvCxnSpPr>
                  <a:stCxn id="21" idx="3"/>
                  <a:endCxn id="15" idx="7"/>
                </p:cNvCxnSpPr>
                <p:nvPr/>
              </p:nvCxnSpPr>
              <p:spPr>
                <a:xfrm flipH="1">
                  <a:off x="4078725" y="4072618"/>
                  <a:ext cx="514107" cy="747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21" idx="5"/>
                <a:endCxn id="18" idx="1"/>
              </p:cNvCxnSpPr>
              <p:nvPr/>
            </p:nvCxnSpPr>
            <p:spPr>
              <a:xfrm>
                <a:off x="2632075" y="2114550"/>
                <a:ext cx="361950" cy="3095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87" name="TextBox 19"/>
            <p:cNvSpPr txBox="1">
              <a:spLocks noChangeArrowheads="1"/>
            </p:cNvSpPr>
            <p:nvPr/>
          </p:nvSpPr>
          <p:spPr bwMode="auto">
            <a:xfrm>
              <a:off x="2006046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11288" name="TextBox 23"/>
            <p:cNvSpPr txBox="1">
              <a:spLocks noChangeArrowheads="1"/>
            </p:cNvSpPr>
            <p:nvPr/>
          </p:nvSpPr>
          <p:spPr bwMode="auto">
            <a:xfrm>
              <a:off x="2819400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2</a:t>
              </a:r>
            </a:p>
          </p:txBody>
        </p:sp>
      </p:grpSp>
      <p:grpSp>
        <p:nvGrpSpPr>
          <p:cNvPr id="11272" name="Group 49"/>
          <p:cNvGrpSpPr>
            <a:grpSpLocks/>
          </p:cNvGrpSpPr>
          <p:nvPr/>
        </p:nvGrpSpPr>
        <p:grpSpPr bwMode="auto">
          <a:xfrm>
            <a:off x="2219530" y="4419150"/>
            <a:ext cx="1447800" cy="1066800"/>
            <a:chOff x="1905000" y="2057400"/>
            <a:chExt cx="1447800" cy="1066800"/>
          </a:xfrm>
        </p:grpSpPr>
        <p:grpSp>
          <p:nvGrpSpPr>
            <p:cNvPr id="11273" name="Group 50"/>
            <p:cNvGrpSpPr>
              <a:grpSpLocks/>
            </p:cNvGrpSpPr>
            <p:nvPr/>
          </p:nvGrpSpPr>
          <p:grpSpPr bwMode="auto">
            <a:xfrm>
              <a:off x="1905000" y="2057400"/>
              <a:ext cx="1447800" cy="1066800"/>
              <a:chOff x="1905000" y="2057400"/>
              <a:chExt cx="1447800" cy="1066800"/>
            </a:xfrm>
          </p:grpSpPr>
          <p:grpSp>
            <p:nvGrpSpPr>
              <p:cNvPr id="11276" name="Group 53"/>
              <p:cNvGrpSpPr>
                <a:grpSpLocks/>
              </p:cNvGrpSpPr>
              <p:nvPr/>
            </p:nvGrpSpPr>
            <p:grpSpPr bwMode="auto">
              <a:xfrm>
                <a:off x="1905000" y="2057400"/>
                <a:ext cx="1447800" cy="1066800"/>
                <a:chOff x="3505200" y="3962400"/>
                <a:chExt cx="2356104" cy="2057400"/>
              </a:xfrm>
            </p:grpSpPr>
            <p:grpSp>
              <p:nvGrpSpPr>
                <p:cNvPr id="11278" name="Group 55"/>
                <p:cNvGrpSpPr>
                  <a:grpSpLocks/>
                </p:cNvGrpSpPr>
                <p:nvPr/>
              </p:nvGrpSpPr>
              <p:grpSpPr bwMode="auto">
                <a:xfrm>
                  <a:off x="3505200" y="4800600"/>
                  <a:ext cx="1060704" cy="1143000"/>
                  <a:chOff x="3810000" y="2743200"/>
                  <a:chExt cx="1060704" cy="1219200"/>
                </a:xfrm>
              </p:grpSpPr>
              <p:sp>
                <p:nvSpPr>
                  <p:cNvPr id="62" name="Isosceles Triangle 61"/>
                  <p:cNvSpPr/>
                  <p:nvPr/>
                </p:nvSpPr>
                <p:spPr>
                  <a:xfrm>
                    <a:off x="3810000" y="2819039"/>
                    <a:ext cx="1061798" cy="1142999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4267271" y="2743926"/>
                    <a:ext cx="136922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279" name="Group 56"/>
                <p:cNvGrpSpPr>
                  <a:grpSpLocks/>
                </p:cNvGrpSpPr>
                <p:nvPr/>
              </p:nvGrpSpPr>
              <p:grpSpPr bwMode="auto">
                <a:xfrm>
                  <a:off x="4800600" y="4648200"/>
                  <a:ext cx="1060704" cy="1371600"/>
                  <a:chOff x="3810000" y="2743200"/>
                  <a:chExt cx="1060704" cy="1219200"/>
                </a:xfrm>
              </p:grpSpPr>
              <p:sp>
                <p:nvSpPr>
                  <p:cNvPr id="60" name="Isosceles Triangle 59"/>
                  <p:cNvSpPr/>
                  <p:nvPr/>
                </p:nvSpPr>
                <p:spPr>
                  <a:xfrm>
                    <a:off x="3808908" y="2819400"/>
                    <a:ext cx="1061796" cy="1143000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32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4266177" y="2743200"/>
                    <a:ext cx="136924" cy="1360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58" name="Oval 57"/>
                <p:cNvSpPr/>
                <p:nvPr/>
              </p:nvSpPr>
              <p:spPr>
                <a:xfrm>
                  <a:off x="4572165" y="3962400"/>
                  <a:ext cx="136922" cy="128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58" idx="3"/>
                  <a:endCxn id="63" idx="7"/>
                </p:cNvCxnSpPr>
                <p:nvPr/>
              </p:nvCxnSpPr>
              <p:spPr>
                <a:xfrm flipH="1">
                  <a:off x="4078725" y="4072618"/>
                  <a:ext cx="514107" cy="747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/>
              <p:cNvCxnSpPr>
                <a:stCxn id="58" idx="5"/>
                <a:endCxn id="61" idx="1"/>
              </p:cNvCxnSpPr>
              <p:nvPr/>
            </p:nvCxnSpPr>
            <p:spPr>
              <a:xfrm>
                <a:off x="2632075" y="2114550"/>
                <a:ext cx="361950" cy="3095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74" name="TextBox 51"/>
            <p:cNvSpPr txBox="1">
              <a:spLocks noChangeArrowheads="1"/>
            </p:cNvSpPr>
            <p:nvPr/>
          </p:nvSpPr>
          <p:spPr bwMode="auto">
            <a:xfrm>
              <a:off x="2006046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11275" name="TextBox 52"/>
            <p:cNvSpPr txBox="1">
              <a:spLocks noChangeArrowheads="1"/>
            </p:cNvSpPr>
            <p:nvPr/>
          </p:nvSpPr>
          <p:spPr bwMode="auto">
            <a:xfrm>
              <a:off x="2819400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6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49151"/>
            <a:ext cx="2646946" cy="185873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reeform 4"/>
          <p:cNvSpPr/>
          <p:nvPr/>
        </p:nvSpPr>
        <p:spPr>
          <a:xfrm>
            <a:off x="2494548" y="312821"/>
            <a:ext cx="4764506" cy="2101516"/>
          </a:xfrm>
          <a:custGeom>
            <a:avLst/>
            <a:gdLst>
              <a:gd name="connsiteX0" fmla="*/ 0 w 4604085"/>
              <a:gd name="connsiteY0" fmla="*/ 2101516 h 2101516"/>
              <a:gd name="connsiteX1" fmla="*/ 529390 w 4604085"/>
              <a:gd name="connsiteY1" fmla="*/ 1572126 h 2101516"/>
              <a:gd name="connsiteX2" fmla="*/ 1740569 w 4604085"/>
              <a:gd name="connsiteY2" fmla="*/ 1556084 h 2101516"/>
              <a:gd name="connsiteX3" fmla="*/ 3264569 w 4604085"/>
              <a:gd name="connsiteY3" fmla="*/ 1050758 h 2101516"/>
              <a:gd name="connsiteX4" fmla="*/ 3810000 w 4604085"/>
              <a:gd name="connsiteY4" fmla="*/ 425116 h 2101516"/>
              <a:gd name="connsiteX5" fmla="*/ 4604085 w 4604085"/>
              <a:gd name="connsiteY5" fmla="*/ 0 h 210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4085" h="2101516">
                <a:moveTo>
                  <a:pt x="0" y="2101516"/>
                </a:moveTo>
                <a:cubicBezTo>
                  <a:pt x="119647" y="1882273"/>
                  <a:pt x="239295" y="1663031"/>
                  <a:pt x="529390" y="1572126"/>
                </a:cubicBezTo>
                <a:cubicBezTo>
                  <a:pt x="819485" y="1481221"/>
                  <a:pt x="1284706" y="1642979"/>
                  <a:pt x="1740569" y="1556084"/>
                </a:cubicBezTo>
                <a:cubicBezTo>
                  <a:pt x="2196432" y="1469189"/>
                  <a:pt x="2919664" y="1239253"/>
                  <a:pt x="3264569" y="1050758"/>
                </a:cubicBezTo>
                <a:cubicBezTo>
                  <a:pt x="3609474" y="862263"/>
                  <a:pt x="3586747" y="600242"/>
                  <a:pt x="3810000" y="425116"/>
                </a:cubicBezTo>
                <a:cubicBezTo>
                  <a:pt x="4033253" y="249990"/>
                  <a:pt x="4318669" y="124995"/>
                  <a:pt x="4604085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924175" y="1657978"/>
            <a:ext cx="5800406" cy="2914022"/>
          </a:xfrm>
          <a:custGeom>
            <a:avLst/>
            <a:gdLst>
              <a:gd name="connsiteX0" fmla="*/ 261152 w 5800406"/>
              <a:gd name="connsiteY0" fmla="*/ 2914022 h 2914022"/>
              <a:gd name="connsiteX1" fmla="*/ 241056 w 5800406"/>
              <a:gd name="connsiteY1" fmla="*/ 2371411 h 2914022"/>
              <a:gd name="connsiteX2" fmla="*/ 2813434 w 5800406"/>
              <a:gd name="connsiteY2" fmla="*/ 2321169 h 2914022"/>
              <a:gd name="connsiteX3" fmla="*/ 5596827 w 5800406"/>
              <a:gd name="connsiteY3" fmla="*/ 2170444 h 2914022"/>
              <a:gd name="connsiteX4" fmla="*/ 5486295 w 5800406"/>
              <a:gd name="connsiteY4" fmla="*/ 542611 h 2914022"/>
              <a:gd name="connsiteX5" fmla="*/ 4672379 w 5800406"/>
              <a:gd name="connsiteY5" fmla="*/ 0 h 29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0406" h="2914022">
                <a:moveTo>
                  <a:pt x="261152" y="2914022"/>
                </a:moveTo>
                <a:cubicBezTo>
                  <a:pt x="38414" y="2692121"/>
                  <a:pt x="-184324" y="2470220"/>
                  <a:pt x="241056" y="2371411"/>
                </a:cubicBezTo>
                <a:cubicBezTo>
                  <a:pt x="666436" y="2272602"/>
                  <a:pt x="1920805" y="2354664"/>
                  <a:pt x="2813434" y="2321169"/>
                </a:cubicBezTo>
                <a:cubicBezTo>
                  <a:pt x="3706063" y="2287674"/>
                  <a:pt x="5151350" y="2466870"/>
                  <a:pt x="5596827" y="2170444"/>
                </a:cubicBezTo>
                <a:cubicBezTo>
                  <a:pt x="6042304" y="1874018"/>
                  <a:pt x="5640370" y="904352"/>
                  <a:pt x="5486295" y="542611"/>
                </a:cubicBezTo>
                <a:cubicBezTo>
                  <a:pt x="5332220" y="180870"/>
                  <a:pt x="5002299" y="90435"/>
                  <a:pt x="4672379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33442" y="1135464"/>
            <a:ext cx="855366" cy="2170444"/>
          </a:xfrm>
          <a:custGeom>
            <a:avLst/>
            <a:gdLst>
              <a:gd name="connsiteX0" fmla="*/ 797987 w 855366"/>
              <a:gd name="connsiteY0" fmla="*/ 2170444 h 2170444"/>
              <a:gd name="connsiteX1" fmla="*/ 777890 w 855366"/>
              <a:gd name="connsiteY1" fmla="*/ 1688123 h 2170444"/>
              <a:gd name="connsiteX2" fmla="*/ 44360 w 855366"/>
              <a:gd name="connsiteY2" fmla="*/ 1537398 h 2170444"/>
              <a:gd name="connsiteX3" fmla="*/ 114699 w 855366"/>
              <a:gd name="connsiteY3" fmla="*/ 884255 h 2170444"/>
              <a:gd name="connsiteX4" fmla="*/ 386004 w 855366"/>
              <a:gd name="connsiteY4" fmla="*/ 291402 h 2170444"/>
              <a:gd name="connsiteX5" fmla="*/ 737696 w 855366"/>
              <a:gd name="connsiteY5" fmla="*/ 0 h 217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366" h="2170444">
                <a:moveTo>
                  <a:pt x="797987" y="2170444"/>
                </a:moveTo>
                <a:cubicBezTo>
                  <a:pt x="850740" y="1982037"/>
                  <a:pt x="903494" y="1793631"/>
                  <a:pt x="777890" y="1688123"/>
                </a:cubicBezTo>
                <a:cubicBezTo>
                  <a:pt x="652286" y="1582615"/>
                  <a:pt x="154892" y="1671376"/>
                  <a:pt x="44360" y="1537398"/>
                </a:cubicBezTo>
                <a:cubicBezTo>
                  <a:pt x="-66172" y="1403420"/>
                  <a:pt x="57758" y="1091921"/>
                  <a:pt x="114699" y="884255"/>
                </a:cubicBezTo>
                <a:cubicBezTo>
                  <a:pt x="171640" y="676589"/>
                  <a:pt x="282171" y="438778"/>
                  <a:pt x="386004" y="291402"/>
                </a:cubicBezTo>
                <a:cubicBezTo>
                  <a:pt x="489837" y="144026"/>
                  <a:pt x="613766" y="72013"/>
                  <a:pt x="737696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717512" y="1065125"/>
            <a:ext cx="1507253" cy="1507253"/>
          </a:xfrm>
          <a:custGeom>
            <a:avLst/>
            <a:gdLst>
              <a:gd name="connsiteX0" fmla="*/ 0 w 1507253"/>
              <a:gd name="connsiteY0" fmla="*/ 1507253 h 1507253"/>
              <a:gd name="connsiteX1" fmla="*/ 50242 w 1507253"/>
              <a:gd name="connsiteY1" fmla="*/ 1286189 h 1507253"/>
              <a:gd name="connsiteX2" fmla="*/ 140677 w 1507253"/>
              <a:gd name="connsiteY2" fmla="*/ 1004835 h 1507253"/>
              <a:gd name="connsiteX3" fmla="*/ 231112 w 1507253"/>
              <a:gd name="connsiteY3" fmla="*/ 683288 h 1507253"/>
              <a:gd name="connsiteX4" fmla="*/ 381837 w 1507253"/>
              <a:gd name="connsiteY4" fmla="*/ 542611 h 1507253"/>
              <a:gd name="connsiteX5" fmla="*/ 874207 w 1507253"/>
              <a:gd name="connsiteY5" fmla="*/ 241161 h 1507253"/>
              <a:gd name="connsiteX6" fmla="*/ 1507253 w 1507253"/>
              <a:gd name="connsiteY6" fmla="*/ 0 h 15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7253" h="1507253">
                <a:moveTo>
                  <a:pt x="0" y="1507253"/>
                </a:moveTo>
                <a:cubicBezTo>
                  <a:pt x="13398" y="1438589"/>
                  <a:pt x="26796" y="1369925"/>
                  <a:pt x="50242" y="1286189"/>
                </a:cubicBezTo>
                <a:cubicBezTo>
                  <a:pt x="73688" y="1202453"/>
                  <a:pt x="110532" y="1105318"/>
                  <a:pt x="140677" y="1004835"/>
                </a:cubicBezTo>
                <a:cubicBezTo>
                  <a:pt x="170822" y="904351"/>
                  <a:pt x="190919" y="760325"/>
                  <a:pt x="231112" y="683288"/>
                </a:cubicBezTo>
                <a:cubicBezTo>
                  <a:pt x="271305" y="606251"/>
                  <a:pt x="274655" y="616299"/>
                  <a:pt x="381837" y="542611"/>
                </a:cubicBezTo>
                <a:cubicBezTo>
                  <a:pt x="489019" y="468923"/>
                  <a:pt x="686638" y="331596"/>
                  <a:pt x="874207" y="241161"/>
                </a:cubicBezTo>
                <a:cubicBezTo>
                  <a:pt x="1061776" y="150726"/>
                  <a:pt x="1284514" y="75363"/>
                  <a:pt x="1507253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30393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2. Base Case: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size(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•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)=1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•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)=0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1=2</a:t>
            </a:r>
            <a:r>
              <a:rPr lang="en-US" sz="20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–1=2</a:t>
            </a:r>
            <a:r>
              <a:rPr lang="en-US" sz="2000" baseline="30000" dirty="0">
                <a:solidFill>
                  <a:schemeClr val="bg1"/>
                </a:solidFill>
                <a:latin typeface="+mn-lt"/>
              </a:rPr>
              <a:t>0+1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–1</a:t>
            </a:r>
            <a:r>
              <a:rPr lang="en-US" sz="2000" dirty="0">
                <a:solidFill>
                  <a:schemeClr val="bg1"/>
                </a:solidFill>
              </a:rPr>
              <a:t> so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•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is true.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3. Inductive Hypothesis: Suppose that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are true for some 							rooted binary trees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4. Inductive Step:             Goal:  Prove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P(</a:t>
            </a:r>
            <a:r>
              <a:rPr lang="en-US" sz="2000" dirty="0">
                <a:solidFill>
                  <a:schemeClr val="bg1"/>
                </a:solidFill>
              </a:rPr>
              <a:t>         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28366-5D75-17CB-CD9B-666EEE40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3" y="5698524"/>
            <a:ext cx="3141705" cy="10472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EF10D-401D-7260-4F42-5652FA67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654" y="5698524"/>
            <a:ext cx="4240339" cy="10472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4907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3. Inductive Hypothesis: Suppose that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are true for some 							rooted binary trees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4. Inductive Step:             Goal:  Prove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P(</a:t>
            </a:r>
            <a:r>
              <a:rPr lang="en-US" sz="2000" dirty="0">
                <a:solidFill>
                  <a:schemeClr val="bg1"/>
                </a:solidFill>
              </a:rPr>
              <a:t>         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</p:spTree>
    <p:extLst>
      <p:ext uri="{BB962C8B-B14F-4D97-AF65-F5344CB8AC3E}">
        <p14:creationId xmlns:p14="http://schemas.microsoft.com/office/powerpoint/2010/main" val="1726649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latin typeface="+mn-lt"/>
                <a:cs typeface="Arial" charset="0"/>
              </a:rPr>
              <a:t> 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9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+mn-lt"/>
                <a:cs typeface="Arial" charset="0"/>
              </a:rPr>
              <a:t>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/>
              <a:t>		    </a:t>
            </a:r>
            <a:r>
              <a:rPr lang="en-US" sz="2400" dirty="0">
                <a:latin typeface="+mn-lt"/>
              </a:rPr>
              <a:t>size(             )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						    ≤ 2</a:t>
            </a:r>
            <a:r>
              <a:rPr lang="en-US" sz="2400" baseline="30000" dirty="0">
                <a:latin typeface="+mn-lt"/>
              </a:rPr>
              <a:t>height(            )+1</a:t>
            </a:r>
            <a:r>
              <a:rPr lang="en-US" sz="2400" dirty="0">
                <a:latin typeface="+mn-lt"/>
              </a:rPr>
              <a:t> –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7" y="3209022"/>
            <a:ext cx="821951" cy="645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5" y="6194730"/>
            <a:ext cx="512108" cy="4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97063-35E3-B722-B5ED-259DFCD14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68" y="4834658"/>
            <a:ext cx="2372496" cy="7908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E3B07-8FFF-805B-9B06-A4F551799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68" y="5837631"/>
            <a:ext cx="3141706" cy="7759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09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+mn-lt"/>
                <a:cs typeface="Arial" charset="0"/>
              </a:rPr>
              <a:t>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/>
              <a:t>By def, </a:t>
            </a:r>
            <a:r>
              <a:rPr lang="en-US" sz="2400" dirty="0">
                <a:latin typeface="+mn-lt"/>
              </a:rPr>
              <a:t>size(             ) =1+size(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)+size(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                            ≤ 1+2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–1+2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-1                    											by IH for 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and 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≤ 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≤ 2(2</a:t>
            </a:r>
            <a:r>
              <a:rPr lang="en-US" sz="2400" baseline="30000" dirty="0">
                <a:latin typeface="+mn-lt"/>
              </a:rPr>
              <a:t>max(height(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),height(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))+1</a:t>
            </a:r>
            <a:r>
              <a:rPr lang="en-US" sz="2400" dirty="0"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≤ 2(2</a:t>
            </a:r>
            <a:r>
              <a:rPr lang="en-US" sz="2400" baseline="30000" dirty="0">
                <a:latin typeface="+mn-lt"/>
              </a:rPr>
              <a:t>height(      </a:t>
            </a:r>
            <a:r>
              <a:rPr lang="en-US" sz="2400" dirty="0">
                <a:latin typeface="+mn-lt"/>
              </a:rPr>
              <a:t>    </a:t>
            </a:r>
            <a:r>
              <a:rPr lang="en-US" sz="2400" baseline="30000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) – 1 ≤ 2</a:t>
            </a:r>
            <a:r>
              <a:rPr lang="en-US" sz="2400" baseline="30000" dirty="0">
                <a:latin typeface="+mn-lt"/>
              </a:rPr>
              <a:t>height(            )+1</a:t>
            </a:r>
            <a:r>
              <a:rPr lang="en-US" sz="2400" dirty="0">
                <a:latin typeface="+mn-lt"/>
              </a:rPr>
              <a:t> – 1	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                                                </a:t>
            </a:r>
            <a:r>
              <a:rPr lang="en-US" sz="2000" dirty="0"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/>
              <a:t>5. So, the </a:t>
            </a:r>
            <a:r>
              <a:rPr lang="en-US" sz="2000" dirty="0">
                <a:latin typeface="+mn-lt"/>
              </a:rPr>
              <a:t>P(T)</a:t>
            </a:r>
            <a:r>
              <a:rPr lang="en-US" sz="2000" dirty="0"/>
              <a:t> is true for all rooted binary trees by structural induction.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7" y="3040775"/>
            <a:ext cx="821951" cy="645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82120"/>
            <a:ext cx="512108" cy="402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061" y="5182120"/>
            <a:ext cx="512108" cy="4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latin typeface="Franklin Gothic Medium" panose="020B0603020102020204" pitchFamily="34" charset="0"/>
                  </a:rPr>
                  <a:t>An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alphabet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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is any finite set of characters</a:t>
                </a: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</a:rPr>
                  <a:t>The set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of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strings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over the alphabet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example: {0,1}* is the set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binary strings</a:t>
                </a:r>
              </a:p>
              <a:p>
                <a:pPr lvl="2"/>
                <a:r>
                  <a:rPr lang="en-US" sz="2000" dirty="0">
                    <a:latin typeface="Franklin Gothic Medium" panose="020B0603020102020204" pitchFamily="34" charset="0"/>
                  </a:rPr>
                  <a:t>0, 1, 00, 01, 10, 11, 000, 001, … 		and “”</a:t>
                </a:r>
              </a:p>
              <a:p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is defined recursively by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Basis: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sym typeface="Symbol" charset="0"/>
                      </a:rPr>
                      <m:t></m:t>
                    </m:r>
                    <m:r>
                      <a:rPr lang="en-US" sz="3200" b="0" i="1" dirty="0" smtClean="0">
                        <a:latin typeface="Cambria Math" charset="0"/>
                        <a:sym typeface="Symbol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  <a:sym typeface="Symbol" charset="0"/>
                          </a:rPr>
                          <m:t>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latin typeface="Franklin Gothic Medium" panose="020B0603020102020204" pitchFamily="34" charset="0"/>
                  </a:rPr>
                  <a:t> is the empty string, i.e., “”)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Recursive: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 </a:t>
                </a:r>
                <a:r>
                  <a:rPr lang="en-US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</a:t>
                </a:r>
              </a:p>
              <a:p>
                <a:pPr lvl="1"/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39C98-F97C-43CA-A617-532C70BA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22" y="86242"/>
            <a:ext cx="2854825" cy="16581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264B907-C2B0-4080-554E-FE526966CADA}"/>
              </a:ext>
            </a:extLst>
          </p:cNvPr>
          <p:cNvSpPr/>
          <p:nvPr/>
        </p:nvSpPr>
        <p:spPr>
          <a:xfrm>
            <a:off x="2574758" y="505326"/>
            <a:ext cx="4114800" cy="1913021"/>
          </a:xfrm>
          <a:custGeom>
            <a:avLst/>
            <a:gdLst>
              <a:gd name="connsiteX0" fmla="*/ 0 w 4114800"/>
              <a:gd name="connsiteY0" fmla="*/ 1913021 h 1913021"/>
              <a:gd name="connsiteX1" fmla="*/ 2009274 w 4114800"/>
              <a:gd name="connsiteY1" fmla="*/ 1143000 h 1913021"/>
              <a:gd name="connsiteX2" fmla="*/ 2695074 w 4114800"/>
              <a:gd name="connsiteY2" fmla="*/ 372979 h 1913021"/>
              <a:gd name="connsiteX3" fmla="*/ 4114800 w 4114800"/>
              <a:gd name="connsiteY3" fmla="*/ 0 h 1913021"/>
              <a:gd name="connsiteX4" fmla="*/ 4114800 w 4114800"/>
              <a:gd name="connsiteY4" fmla="*/ 0 h 19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1913021">
                <a:moveTo>
                  <a:pt x="0" y="1913021"/>
                </a:moveTo>
                <a:cubicBezTo>
                  <a:pt x="780047" y="1656347"/>
                  <a:pt x="1560095" y="1399674"/>
                  <a:pt x="2009274" y="1143000"/>
                </a:cubicBezTo>
                <a:cubicBezTo>
                  <a:pt x="2458453" y="886326"/>
                  <a:pt x="2344153" y="563479"/>
                  <a:pt x="2695074" y="372979"/>
                </a:cubicBezTo>
                <a:cubicBezTo>
                  <a:pt x="3045995" y="182479"/>
                  <a:pt x="4114800" y="0"/>
                  <a:pt x="4114800" y="0"/>
                </a:cubicBezTo>
                <a:lnTo>
                  <a:pt x="4114800" y="0"/>
                </a:lnTo>
              </a:path>
            </a:pathLst>
          </a:custGeom>
          <a:noFill/>
          <a:ln>
            <a:solidFill>
              <a:srgbClr val="7030A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0E83B36-7488-E3C6-7197-2C712EA71DA6}"/>
              </a:ext>
            </a:extLst>
          </p:cNvPr>
          <p:cNvSpPr/>
          <p:nvPr/>
        </p:nvSpPr>
        <p:spPr>
          <a:xfrm>
            <a:off x="3284621" y="1636295"/>
            <a:ext cx="4114800" cy="2875547"/>
          </a:xfrm>
          <a:custGeom>
            <a:avLst/>
            <a:gdLst>
              <a:gd name="connsiteX0" fmla="*/ 0 w 4120756"/>
              <a:gd name="connsiteY0" fmla="*/ 2767263 h 2767263"/>
              <a:gd name="connsiteX1" fmla="*/ 3537284 w 4120756"/>
              <a:gd name="connsiteY1" fmla="*/ 2213810 h 2767263"/>
              <a:gd name="connsiteX2" fmla="*/ 4078705 w 4120756"/>
              <a:gd name="connsiteY2" fmla="*/ 0 h 2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0756" h="2767263">
                <a:moveTo>
                  <a:pt x="0" y="2767263"/>
                </a:moveTo>
                <a:cubicBezTo>
                  <a:pt x="1428750" y="2721141"/>
                  <a:pt x="2857500" y="2675020"/>
                  <a:pt x="3537284" y="2213810"/>
                </a:cubicBezTo>
                <a:cubicBezTo>
                  <a:pt x="4217068" y="1752600"/>
                  <a:pt x="4147886" y="876300"/>
                  <a:pt x="4078705" y="0"/>
                </a:cubicBezTo>
              </a:path>
            </a:pathLst>
          </a:custGeom>
          <a:noFill/>
          <a:ln>
            <a:solidFill>
              <a:srgbClr val="F902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C0C606-2401-5EA0-051E-708A115BAA3B}"/>
              </a:ext>
            </a:extLst>
          </p:cNvPr>
          <p:cNvSpPr/>
          <p:nvPr/>
        </p:nvSpPr>
        <p:spPr>
          <a:xfrm>
            <a:off x="5530254" y="1227221"/>
            <a:ext cx="1279620" cy="1985211"/>
          </a:xfrm>
          <a:custGeom>
            <a:avLst/>
            <a:gdLst>
              <a:gd name="connsiteX0" fmla="*/ 341157 w 1279620"/>
              <a:gd name="connsiteY0" fmla="*/ 1985211 h 1985211"/>
              <a:gd name="connsiteX1" fmla="*/ 52399 w 1279620"/>
              <a:gd name="connsiteY1" fmla="*/ 721895 h 1985211"/>
              <a:gd name="connsiteX2" fmla="*/ 1279620 w 1279620"/>
              <a:gd name="connsiteY2" fmla="*/ 0 h 19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9620" h="1985211">
                <a:moveTo>
                  <a:pt x="341157" y="1985211"/>
                </a:moveTo>
                <a:cubicBezTo>
                  <a:pt x="118572" y="1518987"/>
                  <a:pt x="-104012" y="1052763"/>
                  <a:pt x="52399" y="721895"/>
                </a:cubicBezTo>
                <a:cubicBezTo>
                  <a:pt x="208809" y="391026"/>
                  <a:pt x="744214" y="195513"/>
                  <a:pt x="1279620" y="0"/>
                </a:cubicBezTo>
              </a:path>
            </a:pathLst>
          </a:custGeom>
          <a:noFill/>
          <a:ln>
            <a:solidFill>
              <a:srgbClr val="05AE4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time: Recursive Definitions of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225870"/>
            <a:ext cx="57060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Fibonacci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(0, 0)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(1, 1)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(n-1, x)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and (n,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			  then (n+1, x +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88558"/>
            <a:ext cx="64330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Powers of 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	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3x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51245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Even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x+2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11286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83600" cy="606642"/>
          </a:xfrm>
        </p:spPr>
        <p:txBody>
          <a:bodyPr>
            <a:normAutofit/>
          </a:bodyPr>
          <a:lstStyle/>
          <a:p>
            <a:r>
              <a:rPr lang="en-US" dirty="0"/>
              <a:t>Functions on Recursively Defined Sets (on 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  <a:sym typeface="Symbol" charset="0"/>
              </a:rPr>
              <a:t></a:t>
            </a:r>
            <a:r>
              <a:rPr lang="en-US" sz="28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*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Length: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) ::= 0</a:t>
                </a:r>
              </a:p>
              <a:p>
                <a:r>
                  <a:rPr lang="en-US" sz="2400" dirty="0">
                    <a:latin typeface="Calibri"/>
                    <a:cs typeface="Calibri"/>
                  </a:rPr>
                  <a:t>	len(wa) </a:t>
                </a:r>
                <a:r>
                  <a:rPr lang="en-US" sz="2400" dirty="0">
                    <a:cs typeface="Calibri"/>
                  </a:rPr>
                  <a:t>::= </a:t>
                </a:r>
                <a:r>
                  <a:rPr lang="en-US" sz="2400" dirty="0">
                    <a:latin typeface="Calibri"/>
                    <a:cs typeface="Calibri"/>
                  </a:rPr>
                  <a:t>len(w)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latin typeface="Calibri"/>
                    <a:cs typeface="Calibri"/>
                  </a:rPr>
                  <a:t>, a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latin typeface="Calibri"/>
                  <a:cs typeface="Calibri"/>
                </a:endParaRPr>
              </a:p>
              <a:p>
                <a:endParaRPr lang="en-US" sz="12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Concatenation: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x 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::= </a:t>
                </a:r>
                <a:r>
                  <a:rPr lang="en-US" sz="2400" dirty="0">
                    <a:latin typeface="Calibri"/>
                    <a:cs typeface="Calibri"/>
                  </a:rPr>
                  <a:t>x for x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Cambria Math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x • </a:t>
                </a:r>
                <a:r>
                  <a:rPr lang="en-US" sz="2400" dirty="0" err="1">
                    <a:cs typeface="Calibri"/>
                  </a:rPr>
                  <a:t>wa</a:t>
                </a:r>
                <a:r>
                  <a:rPr lang="en-US" sz="2400" dirty="0">
                    <a:cs typeface="Calibri"/>
                  </a:rPr>
                  <a:t> ::= (x • w)a for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600" b="1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Reversal: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::=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endParaRPr lang="en-US" sz="2400" dirty="0">
                  <a:cs typeface="Calibri"/>
                </a:endParaRPr>
              </a:p>
              <a:p>
                <a:r>
                  <a:rPr lang="en-US" sz="2400" dirty="0">
                    <a:cs typeface="Calibri"/>
                  </a:rPr>
                  <a:t>	(wa)</a:t>
                </a:r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::= a • </a:t>
                </a:r>
                <a:r>
                  <a:rPr lang="en-US" sz="2400" dirty="0" err="1">
                    <a:cs typeface="Calibri"/>
                  </a:rPr>
                  <a:t>w</a:t>
                </a:r>
                <a:r>
                  <a:rPr lang="en-US" sz="2400" baseline="30000" dirty="0" err="1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Number of </a:t>
                </a:r>
                <a:r>
                  <a:rPr lang="en-US" sz="2400" dirty="0">
                    <a:cs typeface="Franklin Gothic Medium"/>
                  </a:rPr>
                  <a:t>c’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 in a string: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cs typeface="Calibri"/>
                  </a:rPr>
                  <a:t>) ::= 0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:r>
                  <a:rPr lang="en-US" sz="2400" dirty="0" err="1">
                    <a:cs typeface="Calibri"/>
                  </a:rPr>
                  <a:t>wc</a:t>
                </a:r>
                <a:r>
                  <a:rPr lang="en-US" sz="2400" dirty="0">
                    <a:cs typeface="Calibri"/>
                  </a:rPr>
                  <a:t>) ::= 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	#</a:t>
                </a:r>
                <a:r>
                  <a:rPr lang="en-US" sz="2400" baseline="-25000" dirty="0">
                    <a:latin typeface="Calibri"/>
                    <a:cs typeface="Calibri"/>
                  </a:rPr>
                  <a:t>c</a:t>
                </a:r>
                <a:r>
                  <a:rPr lang="en-US" sz="2400" dirty="0">
                    <a:latin typeface="Calibri"/>
                    <a:cs typeface="Calibri"/>
                  </a:rPr>
                  <a:t>(</a:t>
                </a:r>
                <a:r>
                  <a:rPr lang="en-US" sz="2400" dirty="0" err="1">
                    <a:latin typeface="Calibri"/>
                    <a:cs typeface="Calibri"/>
                  </a:rPr>
                  <a:t>wa</a:t>
                </a:r>
                <a:r>
                  <a:rPr lang="en-US" sz="2400" dirty="0">
                    <a:latin typeface="Calibri"/>
                    <a:cs typeface="Calibri"/>
                  </a:rPr>
                  <a:t>) </a:t>
                </a:r>
                <a:r>
                  <a:rPr lang="en-US" sz="2400" dirty="0">
                    <a:cs typeface="Calibri"/>
                  </a:rPr>
                  <a:t>::= 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dirty="0">
                    <a:sym typeface="Symbol" charset="0"/>
                  </a:rPr>
                  <a:t>, </a:t>
                </a:r>
                <a:r>
                  <a:rPr lang="en-US" sz="2400" dirty="0">
                    <a:cs typeface="Calibri"/>
                  </a:rPr>
                  <a:t>a ≠ c</a:t>
                </a:r>
                <a:endParaRPr lang="en-US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blipFill>
                <a:blip r:embed="rId4"/>
                <a:stretch>
                  <a:fillRect l="-1581" t="-858" b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538BEE-CB5A-0C4A-A03C-9299EA381F64}"/>
              </a:ext>
            </a:extLst>
          </p:cNvPr>
          <p:cNvSpPr txBox="1"/>
          <p:nvPr/>
        </p:nvSpPr>
        <p:spPr>
          <a:xfrm>
            <a:off x="6877671" y="5622777"/>
            <a:ext cx="206312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Franklin Gothic Medium"/>
              </a:rPr>
              <a:t>separate cases for</a:t>
            </a:r>
          </a:p>
          <a:p>
            <a:pPr algn="ctr"/>
            <a:r>
              <a:rPr lang="en-US" sz="2000" dirty="0">
                <a:cs typeface="Franklin Gothic Medium"/>
              </a:rPr>
              <a:t>c  vs  a </a:t>
            </a:r>
            <a:r>
              <a:rPr lang="en-US" sz="2000" dirty="0">
                <a:cs typeface="Calibri"/>
              </a:rPr>
              <a:t>≠ c</a:t>
            </a:r>
            <a:endParaRPr lang="en-US" sz="2000" dirty="0"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9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265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>
                    <a:cs typeface="Arial" charset="0"/>
                  </a:rPr>
                  <a:t>len(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len(x) + len(y)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len(x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len(x)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len(x) + 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>
                    <a:cs typeface="Arial" charset="0"/>
                  </a:rPr>
                  <a:t>len(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len(x) + len(w)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2652008"/>
              </a:xfrm>
              <a:prstGeom prst="rect">
                <a:avLst/>
              </a:prstGeom>
              <a:blipFill>
                <a:blip r:embed="rId2"/>
                <a:stretch>
                  <a:fillRect l="-1148" t="-238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>
                <a:latin typeface="+mn-lt"/>
                <a:cs typeface="Arial" charset="0"/>
              </a:rPr>
              <a:t>len(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len(x) + len(y)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>
                    <a:cs typeface="Arial" charset="0"/>
                  </a:rPr>
                  <a:t>len(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len(x) + len(y)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len(x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len(x)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len(x) + 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>
                    <a:cs typeface="Arial" charset="0"/>
                  </a:rPr>
                  <a:t>len(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len(x) + len(w)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P(</a:t>
                </a:r>
                <a:r>
                  <a:rPr lang="en-US" sz="2400" dirty="0" err="1">
                    <a:solidFill>
                      <a:prstClr val="black"/>
                    </a:solidFill>
                    <a:cs typeface="Franklin Gothic Medium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is true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 and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len(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len((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)a)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•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 len(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)+1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len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len(x)+len(w)+1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I.H.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len(x)+len(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len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Therefore,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len(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 len(x)+len(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for all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so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is true.</a:t>
                </a:r>
              </a:p>
              <a:p>
                <a:endParaRPr lang="en-US" sz="800" dirty="0">
                  <a:solidFill>
                    <a:prstClr val="black"/>
                  </a:solidFill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So, by induction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len(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x•y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) = len(x) + len(y)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cs typeface="Arial" charset="0"/>
                  </a:rPr>
                  <a:t>for all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x,y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ea typeface="+mj-ea"/>
                  </a:rPr>
                  <a:t>*</a:t>
                </a:r>
                <a:endParaRPr lang="en-US" sz="2400" b="1" dirty="0">
                  <a:solidFill>
                    <a:prstClr val="black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blipFill>
                <a:blip r:embed="rId2"/>
                <a:stretch>
                  <a:fillRect l="-1148" t="-1129" r="-430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60978" y="3623733"/>
            <a:ext cx="5824040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>
                <a:latin typeface="+mn-lt"/>
                <a:cs typeface="Arial" charset="0"/>
              </a:rPr>
              <a:t>len(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len(x) + len(y)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CEDEB-1D77-05F6-0A81-8BF5613246C9}"/>
              </a:ext>
            </a:extLst>
          </p:cNvPr>
          <p:cNvSpPr txBox="1"/>
          <p:nvPr/>
        </p:nvSpPr>
        <p:spPr>
          <a:xfrm>
            <a:off x="6173839" y="1003848"/>
            <a:ext cx="2887579" cy="954107"/>
          </a:xfrm>
          <a:prstGeom prst="rect">
            <a:avLst/>
          </a:prstGeom>
          <a:solidFill>
            <a:srgbClr val="FFD4D8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Does this look familiar?</a:t>
            </a:r>
          </a:p>
        </p:txBody>
      </p:sp>
    </p:spTree>
    <p:extLst>
      <p:ext uri="{BB962C8B-B14F-4D97-AF65-F5344CB8AC3E}">
        <p14:creationId xmlns:p14="http://schemas.microsoft.com/office/powerpoint/2010/main" val="5005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P(x)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>
                <a:cs typeface="Arial" charset="0"/>
              </a:rPr>
              <a:t>len(</a:t>
            </a:r>
            <a:r>
              <a:rPr lang="en-US" sz="2400" dirty="0" err="1">
                <a:cs typeface="Arial" charset="0"/>
              </a:rPr>
              <a:t>x</a:t>
            </a:r>
            <a:r>
              <a:rPr lang="en-US" sz="2400" baseline="30000" dirty="0" err="1">
                <a:cs typeface="Arial" charset="0"/>
              </a:rPr>
              <a:t>R</a:t>
            </a:r>
            <a:r>
              <a:rPr lang="en-US" sz="2400" dirty="0">
                <a:cs typeface="Arial" charset="0"/>
              </a:rPr>
              <a:t>) = len(x)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.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will prove</a:t>
            </a:r>
            <a:r>
              <a:rPr lang="en-US" sz="2400" dirty="0">
                <a:cs typeface="Arial" charset="0"/>
              </a:rPr>
              <a:t> P(x)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x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 </a:t>
            </a:r>
            <a:r>
              <a:rPr lang="en-US" sz="3600" dirty="0">
                <a:latin typeface="+mn-lt"/>
                <a:cs typeface="Arial" charset="0"/>
              </a:rPr>
              <a:t>len(</a:t>
            </a:r>
            <a:r>
              <a:rPr lang="en-US" sz="3600" dirty="0" err="1">
                <a:latin typeface="+mn-lt"/>
                <a:cs typeface="Arial" charset="0"/>
              </a:rPr>
              <a:t>x</a:t>
            </a:r>
            <a:r>
              <a:rPr lang="en-US" sz="3600" baseline="30000" dirty="0" err="1">
                <a:latin typeface="+mn-lt"/>
                <a:cs typeface="Arial" charset="0"/>
              </a:rPr>
              <a:t>R</a:t>
            </a:r>
            <a:r>
              <a:rPr lang="en-US" sz="3600" dirty="0">
                <a:latin typeface="+mn-lt"/>
                <a:cs typeface="Arial" charset="0"/>
              </a:rPr>
              <a:t>) = len(x)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>
                <a:latin typeface="+mn-lt"/>
                <a:cs typeface="Arial" charset="0"/>
              </a:rPr>
              <a:t>x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61F9E4-A436-8F06-9B62-3952799B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4" y="5839464"/>
            <a:ext cx="3889787" cy="8517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2D258E-0872-A8D5-FB52-4934676A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577" y="5839464"/>
            <a:ext cx="3889787" cy="8517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40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140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>
                    <a:cs typeface="Arial" charset="0"/>
                  </a:rPr>
                  <a:t>len(</a:t>
                </a:r>
                <a:r>
                  <a:rPr lang="en-US" sz="2400" dirty="0" err="1">
                    <a:cs typeface="Arial" charset="0"/>
                  </a:rPr>
                  <a:t>x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len(x)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.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will prove</a:t>
                </a:r>
                <a:r>
                  <a:rPr lang="en-US" sz="2400" dirty="0">
                    <a:cs typeface="Arial" charset="0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x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Then,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len(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ε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def of string reverse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1400383"/>
              </a:xfrm>
              <a:prstGeom prst="rect">
                <a:avLst/>
              </a:prstGeom>
              <a:blipFill>
                <a:blip r:embed="rId2"/>
                <a:stretch>
                  <a:fillRect l="-1148" t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 </a:t>
            </a:r>
            <a:r>
              <a:rPr lang="en-US" sz="3600" dirty="0">
                <a:latin typeface="+mn-lt"/>
                <a:cs typeface="Arial" charset="0"/>
              </a:rPr>
              <a:t>len(</a:t>
            </a:r>
            <a:r>
              <a:rPr lang="en-US" sz="3600" dirty="0" err="1">
                <a:latin typeface="+mn-lt"/>
                <a:cs typeface="Arial" charset="0"/>
              </a:rPr>
              <a:t>x</a:t>
            </a:r>
            <a:r>
              <a:rPr lang="en-US" sz="3600" baseline="30000" dirty="0" err="1">
                <a:latin typeface="+mn-lt"/>
                <a:cs typeface="Arial" charset="0"/>
              </a:rPr>
              <a:t>R</a:t>
            </a:r>
            <a:r>
              <a:rPr lang="en-US" sz="3600" dirty="0">
                <a:latin typeface="+mn-lt"/>
                <a:cs typeface="Arial" charset="0"/>
              </a:rPr>
              <a:t>) = len(x)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>
                <a:latin typeface="+mn-lt"/>
                <a:cs typeface="Arial" charset="0"/>
              </a:rPr>
              <a:t>x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9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>
                    <a:cs typeface="Arial" charset="0"/>
                  </a:rPr>
                  <a:t>len(</a:t>
                </a:r>
                <a:r>
                  <a:rPr lang="en-US" sz="2400" dirty="0" err="1">
                    <a:cs typeface="Arial" charset="0"/>
                  </a:rPr>
                  <a:t>x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len(x)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.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will prove</a:t>
                </a:r>
                <a:r>
                  <a:rPr lang="en-US" sz="2400" dirty="0">
                    <a:cs typeface="Arial" charset="0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x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Then,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len(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ε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def of string reverse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>
                    <a:cs typeface="Arial" charset="0"/>
                  </a:rPr>
                  <a:t>len(</a:t>
                </a:r>
                <a:r>
                  <a:rPr lang="en-US" sz="2400" dirty="0" err="1">
                    <a:cs typeface="Arial" charset="0"/>
                  </a:rPr>
                  <a:t>w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len(w).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</a:t>
                </a:r>
                <a:r>
                  <a:rPr lang="en-US" sz="2400" dirty="0">
                    <a:cs typeface="Arial" charset="0"/>
                  </a:rPr>
                  <a:t>len((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baseline="30000" dirty="0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len(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</a:p>
              <a:p>
                <a:pPr lvl="0"/>
                <a:endParaRPr lang="en-US" sz="9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2667397"/>
              </a:xfrm>
              <a:prstGeom prst="rect">
                <a:avLst/>
              </a:prstGeom>
              <a:blipFill>
                <a:blip r:embed="rId2"/>
                <a:stretch>
                  <a:fillRect l="-1148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73008" y="3166585"/>
            <a:ext cx="6213791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 </a:t>
            </a:r>
            <a:r>
              <a:rPr lang="en-US" sz="3600" dirty="0">
                <a:latin typeface="+mn-lt"/>
                <a:cs typeface="Arial" charset="0"/>
              </a:rPr>
              <a:t>len(</a:t>
            </a:r>
            <a:r>
              <a:rPr lang="en-US" sz="3600" dirty="0" err="1">
                <a:latin typeface="+mn-lt"/>
                <a:cs typeface="Arial" charset="0"/>
              </a:rPr>
              <a:t>x</a:t>
            </a:r>
            <a:r>
              <a:rPr lang="en-US" sz="3600" baseline="30000" dirty="0" err="1">
                <a:latin typeface="+mn-lt"/>
                <a:cs typeface="Arial" charset="0"/>
              </a:rPr>
              <a:t>R</a:t>
            </a:r>
            <a:r>
              <a:rPr lang="en-US" sz="3600" dirty="0">
                <a:latin typeface="+mn-lt"/>
                <a:cs typeface="Arial" charset="0"/>
              </a:rPr>
              <a:t>) = len(x)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>
                <a:latin typeface="+mn-lt"/>
                <a:cs typeface="Arial" charset="0"/>
              </a:rPr>
              <a:t>x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F8D8E-5CD8-D987-1D6A-A683665D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1" y="6093311"/>
            <a:ext cx="3210165" cy="7029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7B078-F91F-E624-294C-175117D3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043" y="6093312"/>
            <a:ext cx="3210166" cy="7029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66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514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>
                    <a:cs typeface="Arial" charset="0"/>
                  </a:rPr>
                  <a:t>len(</a:t>
                </a:r>
                <a:r>
                  <a:rPr lang="en-US" sz="2400" dirty="0" err="1">
                    <a:cs typeface="Arial" charset="0"/>
                  </a:rPr>
                  <a:t>x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len(x)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.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will prove</a:t>
                </a:r>
                <a:r>
                  <a:rPr lang="en-US" sz="2400" dirty="0">
                    <a:cs typeface="Arial" charset="0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x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Then,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len(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ε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def of string reverse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>
                    <a:cs typeface="Arial" charset="0"/>
                  </a:rPr>
                  <a:t>len(</a:t>
                </a:r>
                <a:r>
                  <a:rPr lang="en-US" sz="2400" dirty="0" err="1">
                    <a:cs typeface="Arial" charset="0"/>
                  </a:rPr>
                  <a:t>w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len(w).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</a:t>
                </a:r>
                <a:r>
                  <a:rPr lang="en-US" sz="2400" dirty="0">
                    <a:cs typeface="Arial" charset="0"/>
                  </a:rPr>
                  <a:t>len((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baseline="30000" dirty="0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len(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</a:p>
              <a:p>
                <a:pPr lvl="0"/>
                <a:endParaRPr lang="en-US" sz="9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dirty="0">
                    <a:solidFill>
                      <a:prstClr val="black"/>
                    </a:solidFill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Then,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cs typeface="Arial" charset="0"/>
                  </a:rPr>
                  <a:t>len((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baseline="30000" dirty="0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= len(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a•w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	 	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def of reverse</a:t>
                </a:r>
                <a:endParaRPr lang="en-US" sz="2400" dirty="0">
                  <a:solidFill>
                    <a:prstClr val="black"/>
                  </a:solidFill>
                  <a:cs typeface="Arial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len(a) + len(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 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previous result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len(a) + len(w)	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IH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len(1) + len(w) 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def of len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							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len(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		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def of len</a:t>
                </a:r>
              </a:p>
              <a:p>
                <a:endParaRPr lang="en-US" sz="9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Therefore,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len((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baseline="30000" dirty="0">
                    <a:cs typeface="Arial" charset="0"/>
                  </a:rPr>
                  <a:t>R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 len(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so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is true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.</a:t>
                </a:r>
              </a:p>
              <a:p>
                <a:endParaRPr lang="en-US" sz="800" dirty="0">
                  <a:solidFill>
                    <a:prstClr val="black"/>
                  </a:solidFill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So, we have shown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len(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) = len(x)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cs typeface="Arial" charset="0"/>
                  </a:rPr>
                  <a:t>for all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x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 by induction.</a:t>
                </a:r>
                <a:endParaRPr lang="en-US" sz="2400" b="1" dirty="0">
                  <a:solidFill>
                    <a:prstClr val="black"/>
                  </a:solidFill>
                  <a:latin typeface="Franklin Gothic Medium" panose="020B0603020102020204" pitchFamily="34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514330"/>
              </a:xfrm>
              <a:prstGeom prst="rect">
                <a:avLst/>
              </a:prstGeom>
              <a:blipFill>
                <a:blip r:embed="rId2"/>
                <a:stretch>
                  <a:fillRect l="-1148" t="-920" b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73008" y="3166585"/>
            <a:ext cx="6213791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 </a:t>
            </a:r>
            <a:r>
              <a:rPr lang="en-US" sz="3600" dirty="0">
                <a:latin typeface="+mn-lt"/>
                <a:cs typeface="Arial" charset="0"/>
              </a:rPr>
              <a:t>len(</a:t>
            </a:r>
            <a:r>
              <a:rPr lang="en-US" sz="3600" dirty="0" err="1">
                <a:latin typeface="+mn-lt"/>
                <a:cs typeface="Arial" charset="0"/>
              </a:rPr>
              <a:t>x</a:t>
            </a:r>
            <a:r>
              <a:rPr lang="en-US" sz="3600" baseline="30000" dirty="0" err="1">
                <a:latin typeface="+mn-lt"/>
                <a:cs typeface="Arial" charset="0"/>
              </a:rPr>
              <a:t>R</a:t>
            </a:r>
            <a:r>
              <a:rPr lang="en-US" sz="3600" dirty="0">
                <a:latin typeface="+mn-lt"/>
                <a:cs typeface="Arial" charset="0"/>
              </a:rPr>
              <a:t>) = len(x)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>
                <a:latin typeface="+mn-lt"/>
                <a:cs typeface="Arial" charset="0"/>
              </a:rPr>
              <a:t>x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55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Structural induction is the tool used to prove many more interesting theorems</a:t>
                </a:r>
              </a:p>
              <a:p>
                <a:pPr marL="0" indent="0">
                  <a:buNone/>
                  <a:defRPr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General associativity follows from our one rule</a:t>
                </a:r>
              </a:p>
              <a:p>
                <a:pPr lvl="1">
                  <a:defRPr/>
                </a:pPr>
                <a:r>
                  <a:rPr lang="en-US" sz="2000" dirty="0">
                    <a:latin typeface="Franklin Gothic Medium" panose="020B0603020102020204" pitchFamily="34" charset="0"/>
                  </a:rPr>
                  <a:t>likewise for generalized De Morgan’s laws</a:t>
                </a: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Okay to substitute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everywhere in a modular equation when we know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More coming shortly…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  <a:blipFill>
                <a:blip r:embed="rId2"/>
                <a:stretch>
                  <a:fillRect l="-1698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 </a:t>
            </a:r>
            <a:r>
              <a:rPr lang="en-US" sz="2600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8879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vs. Ordinary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Ordinary induction is a special case of structural induction: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dirty="0"/>
                  <a:t>Recursive definition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</a:rPr>
                  <a:t>Basis:</a:t>
                </a:r>
                <a:r>
                  <a:rPr lang="en-US" sz="2800" b="1" dirty="0"/>
                  <a:t>   </a:t>
                </a:r>
                <a:r>
                  <a:rPr lang="en-US" sz="2800" dirty="0"/>
                  <a:t>0 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∈ 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Recursive step:  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If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  <a:cs typeface="Cambria Math" pitchFamily="18" charset="0"/>
                  </a:rPr>
                  <a:t>𝑘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, then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</a:p>
              <a:p>
                <a:pPr lvl="2">
                  <a:lnSpc>
                    <a:spcPct val="90000"/>
                  </a:lnSpc>
                </a:pPr>
                <a:endParaRPr lang="en-US" sz="28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  <a:blipFill>
                <a:blip r:embed="rId2"/>
                <a:stretch>
                  <a:fillRect l="-1885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6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Last time: Recursive Definitions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Recursively defined functions and sets are our mathematical models of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code</a:t>
            </a:r>
            <a:r>
              <a:rPr lang="en-US" sz="2800" dirty="0">
                <a:latin typeface="Franklin Gothic Medium" panose="020B0603020102020204" pitchFamily="34" charset="0"/>
              </a:rPr>
              <a:t> and the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data</a:t>
            </a:r>
            <a:r>
              <a:rPr lang="en-US" sz="2800" dirty="0">
                <a:latin typeface="Franklin Gothic Medium" panose="020B0603020102020204" pitchFamily="34" charset="0"/>
              </a:rPr>
              <a:t> it uses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lvl="1"/>
            <a:r>
              <a:rPr lang="en-US" sz="2400" dirty="0">
                <a:latin typeface="Franklin Gothic Medium" panose="020B0603020102020204" pitchFamily="34" charset="0"/>
              </a:rPr>
              <a:t>any recursively defined set can be translated into a Java</a:t>
            </a:r>
            <a:endParaRPr lang="en-US" sz="1600" dirty="0">
              <a:latin typeface="Franklin Gothic Medium" panose="020B0603020102020204" pitchFamily="34" charset="0"/>
            </a:endParaRPr>
          </a:p>
          <a:p>
            <a:pPr lvl="1"/>
            <a:r>
              <a:rPr lang="en-US" sz="2400" dirty="0">
                <a:latin typeface="Franklin Gothic Medium" panose="020B0603020102020204" pitchFamily="34" charset="0"/>
              </a:rPr>
              <a:t>any recursively defined function can be translated into a Java function</a:t>
            </a:r>
          </a:p>
          <a:p>
            <a:pPr lvl="2"/>
            <a:r>
              <a:rPr lang="en-US" sz="2000" dirty="0">
                <a:latin typeface="Franklin Gothic Medium" panose="020B0603020102020204" pitchFamily="34" charset="0"/>
              </a:rPr>
              <a:t>some (but not all) can be written more cleanly as loops</a:t>
            </a:r>
            <a:endParaRPr lang="en-US" dirty="0">
              <a:latin typeface="Franklin Gothic Medium" panose="020B0603020102020204" pitchFamily="34" charset="0"/>
            </a:endParaRPr>
          </a:p>
          <a:p>
            <a:pPr lvl="1"/>
            <a:endParaRPr lang="en-US" sz="2400" dirty="0">
              <a:latin typeface="Franklin Gothic Medium" panose="020B0603020102020204" pitchFamily="34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Can now do proofs about CS-specific objects</a:t>
            </a:r>
          </a:p>
        </p:txBody>
      </p:sp>
    </p:spTree>
    <p:extLst>
      <p:ext uri="{BB962C8B-B14F-4D97-AF65-F5344CB8AC3E}">
        <p14:creationId xmlns:p14="http://schemas.microsoft.com/office/powerpoint/2010/main" val="14651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Basis: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nil</a:t>
            </a:r>
            <a:r>
              <a:rPr lang="en-US" dirty="0"/>
              <a:t> ∈ List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Recursive step: </a:t>
            </a:r>
          </a:p>
          <a:p>
            <a:pPr marL="0" indent="0">
              <a:buNone/>
              <a:defRPr/>
            </a:pPr>
            <a:r>
              <a:rPr lang="en-US" sz="2800" dirty="0"/>
              <a:t>		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2800" dirty="0"/>
              <a:t> ∈ List and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∈ </a:t>
            </a:r>
            <a:r>
              <a:rPr lang="en-US" sz="2800" b="1" dirty="0"/>
              <a:t>ℤ</a:t>
            </a:r>
            <a:r>
              <a:rPr lang="en-US" sz="2800" dirty="0"/>
              <a:t>,</a:t>
            </a:r>
          </a:p>
          <a:p>
            <a:pPr marL="0" indent="0">
              <a:buNone/>
              <a:defRPr/>
            </a:pPr>
            <a:r>
              <a:rPr lang="en-US" sz="2800" dirty="0"/>
              <a:t>		</a:t>
            </a:r>
            <a:r>
              <a:rPr lang="en-US" sz="2800" b="1" dirty="0"/>
              <a:t>then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:: L</a:t>
            </a:r>
            <a:r>
              <a:rPr lang="en-US" sz="2800" dirty="0"/>
              <a:t> </a:t>
            </a:r>
            <a:r>
              <a:rPr lang="en-US" dirty="0"/>
              <a:t>∈ List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dirty="0"/>
              <a:t>Examples: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nil</a:t>
            </a:r>
            <a:r>
              <a:rPr lang="en-US" sz="2400" dirty="0">
                <a:latin typeface="+mn-lt"/>
              </a:rPr>
              <a:t>										[]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:: nil</a:t>
            </a:r>
            <a:r>
              <a:rPr lang="en-US" sz="2400" dirty="0">
                <a:latin typeface="+mn-lt"/>
              </a:rPr>
              <a:t>									[1]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:: 2 :: nil</a:t>
            </a:r>
            <a:r>
              <a:rPr lang="en-US" sz="2400" dirty="0">
                <a:latin typeface="+mn-lt"/>
              </a:rPr>
              <a:t>								[1, 2]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:: 2 :: 3 :: nil</a:t>
            </a:r>
            <a:r>
              <a:rPr lang="en-US" sz="2400" dirty="0">
                <a:latin typeface="+mn-lt"/>
              </a:rPr>
              <a:t>							[1, 2, 3]</a:t>
            </a:r>
          </a:p>
        </p:txBody>
      </p:sp>
    </p:spTree>
    <p:extLst>
      <p:ext uri="{BB962C8B-B14F-4D97-AF65-F5344CB8AC3E}">
        <p14:creationId xmlns:p14="http://schemas.microsoft.com/office/powerpoint/2010/main" val="202199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83600" cy="606642"/>
          </a:xfrm>
        </p:spPr>
        <p:txBody>
          <a:bodyPr>
            <a:normAutofit/>
          </a:bodyPr>
          <a:lstStyle/>
          <a:p>
            <a:r>
              <a:rPr lang="en-US" dirty="0"/>
              <a:t>Functions on Lists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431865"/>
            <a:ext cx="80862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Length:</a:t>
            </a:r>
          </a:p>
          <a:p>
            <a:endParaRPr lang="en-US" sz="12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len(nil) := 0</a:t>
            </a:r>
          </a:p>
          <a:p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len(a :: L) := len(L) + 1</a:t>
            </a:r>
            <a:r>
              <a:rPr lang="en-US" sz="2400" dirty="0">
                <a:latin typeface="Calibri"/>
                <a:cs typeface="Calibri"/>
              </a:rPr>
              <a:t>			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for any</a:t>
            </a:r>
            <a:r>
              <a:rPr lang="en-US" sz="2400" dirty="0">
                <a:latin typeface="Calibri"/>
                <a:cs typeface="Calibri"/>
              </a:rPr>
              <a:t> L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latin typeface="Calibri"/>
                <a:cs typeface="Calibri"/>
                <a:sym typeface="Symbo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800" b="1" dirty="0"/>
              <a:t>ℤ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196D7-4390-6DA6-E38B-CF53F6573750}"/>
              </a:ext>
            </a:extLst>
          </p:cNvPr>
          <p:cNvSpPr txBox="1"/>
          <p:nvPr/>
        </p:nvSpPr>
        <p:spPr>
          <a:xfrm>
            <a:off x="457200" y="3429000"/>
            <a:ext cx="8483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Concatenation:</a:t>
            </a:r>
          </a:p>
          <a:p>
            <a:endParaRPr lang="en-US" sz="8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concat(nil, R)</a:t>
            </a:r>
            <a:r>
              <a:rPr lang="en-US" sz="2400" dirty="0">
                <a:latin typeface="Calibri"/>
                <a:cs typeface="Calibri"/>
              </a:rPr>
              <a:t> := R						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for any</a:t>
            </a:r>
            <a:r>
              <a:rPr lang="en-US" sz="2400" dirty="0">
                <a:latin typeface="Calibri"/>
                <a:cs typeface="Calibri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latin typeface="Franklin Gothic Medium" panose="020B0603020102020204" pitchFamily="34" charset="0"/>
                <a:sym typeface="Symbol" charset="0"/>
              </a:rPr>
              <a:t>List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  <a:sym typeface="Symbol" charset="0"/>
              </a:rPr>
              <a:t>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concat(a :: L, R) := a :: concat(L, R)		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for any</a:t>
            </a:r>
            <a:r>
              <a:rPr lang="en-US" sz="2400" dirty="0">
                <a:latin typeface="Calibri"/>
                <a:cs typeface="Calibri"/>
              </a:rPr>
              <a:t> L,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 and</a:t>
            </a:r>
          </a:p>
          <a:p>
            <a:r>
              <a:rPr lang="en-US" sz="2400" b="1" dirty="0">
                <a:latin typeface="Franklin Gothic Medium" panose="020B0603020102020204" pitchFamily="34" charset="0"/>
                <a:ea typeface="Cambria Math" panose="02040503050406030204" pitchFamily="18" charset="0"/>
                <a:cs typeface="Calibri"/>
                <a:sym typeface="Symbol" charset="0"/>
              </a:rPr>
              <a:t>												    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  <a:cs typeface="Calibri"/>
                <a:sym typeface="Symbol" charset="0"/>
              </a:rPr>
              <a:t> any</a:t>
            </a:r>
            <a:r>
              <a:rPr lang="en-US" sz="2400" b="1" dirty="0">
                <a:latin typeface="Franklin Gothic Medium" panose="020B0603020102020204" pitchFamily="34" charset="0"/>
                <a:ea typeface="Cambria Math" panose="02040503050406030204" pitchFamily="18" charset="0"/>
                <a:cs typeface="Calibri"/>
                <a:sym typeface="Symbol" charset="0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</a:t>
            </a:r>
            <a:r>
              <a:rPr lang="en-US" sz="2400" b="1" dirty="0"/>
              <a:t> ℤ</a:t>
            </a:r>
            <a:r>
              <a:rPr lang="en-US" sz="2400" dirty="0">
                <a:latin typeface="Cambria Math"/>
                <a:cs typeface="Cambria Math"/>
              </a:rPr>
              <a:t>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16954</TotalTime>
  <Words>6285</Words>
  <Application>Microsoft Macintosh PowerPoint</Application>
  <PresentationFormat>On-screen Show (4:3)</PresentationFormat>
  <Paragraphs>446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Franklin Gothic Medium</vt:lpstr>
      <vt:lpstr>Office Theme</vt:lpstr>
      <vt:lpstr>Midterm</vt:lpstr>
      <vt:lpstr>Midterm</vt:lpstr>
      <vt:lpstr>CSE 311: Foundations of Computing</vt:lpstr>
      <vt:lpstr>Last time: Recursive Definitions of Sets</vt:lpstr>
      <vt:lpstr>Last time: Structural Induction</vt:lpstr>
      <vt:lpstr>Last time: Structural vs. Ordinary Induction</vt:lpstr>
      <vt:lpstr>Last time: Recursive Definitions</vt:lpstr>
      <vt:lpstr>Lists of Integers</vt:lpstr>
      <vt:lpstr>Functions on Lists</vt:lpstr>
      <vt:lpstr>Last time: Structural Induction</vt:lpstr>
      <vt:lpstr>Claim: len(concat(L, R)) = len(L) + len(R)   for all L ∈ List</vt:lpstr>
      <vt:lpstr>Claim: len(concat(L, R)) = len(L) + len(R)   for all L ∈ List</vt:lpstr>
      <vt:lpstr>Claim: len(concat(L, R)) = len(L) + len(R)   for all L ∈ List</vt:lpstr>
      <vt:lpstr>Claim: len(concat(L, R)) = len(L) + len(R)   for all L ∈ List</vt:lpstr>
      <vt:lpstr>Claim: len(concat(L, R)) = len(L) + len(R)   for all L ∈ List</vt:lpstr>
      <vt:lpstr>Claim: len(concat(L, R)) = len(L) + len(R)   for all L ∈ List</vt:lpstr>
      <vt:lpstr>Claim: len(concat(L, R)) = len(L) + len(R)   for all L ∈ List</vt:lpstr>
      <vt:lpstr>Claim: len(concat(L, R)) = len(L) + len(R)   for all L ∈ List</vt:lpstr>
      <vt:lpstr>Claim: len(concat(L, R)) = len(L) + len(R)   for all L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Rooted Binary Trees</vt:lpstr>
      <vt:lpstr>Rooted Binary Trees</vt:lpstr>
      <vt:lpstr>Defining Functions on Rooted Binary Trees</vt:lpstr>
      <vt:lpstr>Last time: Structural Induction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Strings</vt:lpstr>
      <vt:lpstr>Last time: Structural Induction</vt:lpstr>
      <vt:lpstr>Functions on Recursively Defined Sets (on *)</vt:lpstr>
      <vt:lpstr>Claim: len(x•y) = len(x) + len(y) for all x,y ∈ * </vt:lpstr>
      <vt:lpstr>Claim: len(x•y) = len(x) + len(y) for all x,y ∈ * </vt:lpstr>
      <vt:lpstr>Claim:  len(xR) = len(x) for all x ∈ * </vt:lpstr>
      <vt:lpstr>Claim:  len(xR) = len(x) for all x ∈ * </vt:lpstr>
      <vt:lpstr>Claim:  len(xR) = len(x) for all x ∈ * </vt:lpstr>
      <vt:lpstr>Claim:  len(xR) = len(x) for all x ∈ * </vt:lpstr>
      <vt:lpstr>More Theorems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624</cp:revision>
  <cp:lastPrinted>2021-11-08T19:47:08Z</cp:lastPrinted>
  <dcterms:created xsi:type="dcterms:W3CDTF">2013-01-07T07:20:47Z</dcterms:created>
  <dcterms:modified xsi:type="dcterms:W3CDTF">2022-11-09T20:44:55Z</dcterms:modified>
</cp:coreProperties>
</file>