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6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546" r:id="rId2"/>
    <p:sldId id="620" r:id="rId3"/>
    <p:sldId id="645" r:id="rId4"/>
    <p:sldId id="646" r:id="rId5"/>
    <p:sldId id="557" r:id="rId6"/>
    <p:sldId id="643" r:id="rId7"/>
    <p:sldId id="529" r:id="rId8"/>
    <p:sldId id="585" r:id="rId9"/>
    <p:sldId id="644" r:id="rId10"/>
    <p:sldId id="530" r:id="rId11"/>
    <p:sldId id="531" r:id="rId12"/>
    <p:sldId id="636" r:id="rId13"/>
    <p:sldId id="532" r:id="rId14"/>
    <p:sldId id="551" r:id="rId15"/>
    <p:sldId id="549" r:id="rId16"/>
    <p:sldId id="552" r:id="rId17"/>
    <p:sldId id="647" r:id="rId18"/>
    <p:sldId id="648" r:id="rId19"/>
    <p:sldId id="542" r:id="rId20"/>
    <p:sldId id="528" r:id="rId21"/>
    <p:sldId id="586" r:id="rId22"/>
    <p:sldId id="548" r:id="rId23"/>
    <p:sldId id="533" r:id="rId24"/>
    <p:sldId id="534" r:id="rId25"/>
    <p:sldId id="587" r:id="rId26"/>
    <p:sldId id="588" r:id="rId27"/>
    <p:sldId id="589" r:id="rId28"/>
    <p:sldId id="590" r:id="rId29"/>
    <p:sldId id="543" r:id="rId30"/>
    <p:sldId id="547" r:id="rId31"/>
    <p:sldId id="591" r:id="rId32"/>
  </p:sldIdLst>
  <p:sldSz cx="9144000" cy="6858000" type="screen4x3"/>
  <p:notesSz cx="9601200" cy="7315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923"/>
    <a:srgbClr val="A3F5CE"/>
    <a:srgbClr val="33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0408" autoAdjust="0"/>
  </p:normalViewPr>
  <p:slideViewPr>
    <p:cSldViewPr snapToGrid="0" snapToObjects="1">
      <p:cViewPr varScale="1">
        <p:scale>
          <a:sx n="115" d="100"/>
          <a:sy n="115" d="100"/>
        </p:scale>
        <p:origin x="2104" y="20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18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E7665-BAAC-42B1-B972-C861D7B9B2E6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18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FE06F-56D1-4639-A659-DFBB24ACC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68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63FB922-F127-5E47-9B2E-CA730A74DCAB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FE1A22D-B0DA-7946-9107-1C35E13A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8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pair of 1s are separated by 0 or 2+ 0s.</a:t>
            </a:r>
          </a:p>
          <a:p>
            <a:endParaRPr lang="en-US" dirty="0"/>
          </a:p>
          <a:p>
            <a:r>
              <a:rPr lang="en-US" dirty="0"/>
              <a:t>Alternatively, can take a state</a:t>
            </a:r>
            <a:r>
              <a:rPr lang="en-US" baseline="0" dirty="0"/>
              <a:t> machine approach (0 union 11 union 100)* (empty union 1 union 10)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51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A can appear in x and 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46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58037"/>
            <a:ext cx="7772400" cy="815815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717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229600" cy="5140800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  <a:lvl2pPr>
              <a:defRPr>
                <a:latin typeface="Franklin Gothic Medium"/>
                <a:cs typeface="Franklin Gothic Medium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64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15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2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210.png"/><Relationship Id="rId4" Type="http://schemas.openxmlformats.org/officeDocument/2006/relationships/tags" Target="../tags/tag6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CSE 311: Foundations of Computing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199" y="1149953"/>
            <a:ext cx="8472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Lecture 20:  Structural Induction, Regular Expressions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185" y="1941846"/>
            <a:ext cx="4617630" cy="4671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195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Regular Expressions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240740"/>
            <a:ext cx="8534400" cy="46482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Regular expressions</a:t>
            </a:r>
            <a:r>
              <a:rPr lang="en-US" dirty="0">
                <a:latin typeface="Franklin Gothic Medium" panose="020B0603020102020204" pitchFamily="34" charset="0"/>
              </a:rPr>
              <a:t> over </a:t>
            </a:r>
            <a:r>
              <a:rPr lang="en-US" dirty="0">
                <a:latin typeface="Franklin Gothic Medium" panose="020B0603020102020204" pitchFamily="34" charset="0"/>
                <a:sym typeface="Symbol" charset="0"/>
              </a:rPr>
              <a:t></a:t>
            </a:r>
            <a:endParaRPr lang="en-US" dirty="0">
              <a:latin typeface="Franklin Gothic Medium" panose="020B06030201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Calibri" charset="0"/>
              </a:rPr>
              <a:t> </a:t>
            </a:r>
            <a:r>
              <a:rPr lang="en-US" dirty="0">
                <a:latin typeface="Franklin Gothic Medium" panose="020B0603020102020204" pitchFamily="34" charset="0"/>
              </a:rPr>
              <a:t>Basis</a:t>
            </a:r>
            <a:r>
              <a:rPr lang="en-US" dirty="0">
                <a:latin typeface="Calibri" charset="0"/>
              </a:rPr>
              <a:t>: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>
                <a:latin typeface="Calibri" charset="0"/>
                <a:sym typeface="Symbol" charset="0"/>
              </a:rPr>
              <a:t>   </a:t>
            </a:r>
            <a:r>
              <a:rPr lang="en-US" b="1" dirty="0">
                <a:solidFill>
                  <a:srgbClr val="C00000"/>
                </a:solidFill>
                <a:latin typeface="Calibri" charset="0"/>
                <a:sym typeface="Symbol" charset="0"/>
              </a:rPr>
              <a:t></a:t>
            </a:r>
            <a:r>
              <a:rPr lang="en-US" dirty="0">
                <a:latin typeface="Calibri" charset="0"/>
                <a:sym typeface="Symbol" charset="0"/>
              </a:rPr>
              <a:t> is a regular expression 			</a:t>
            </a:r>
            <a:r>
              <a:rPr lang="en-US" sz="2400" dirty="0">
                <a:latin typeface="Calibri" charset="0"/>
                <a:sym typeface="Symbol" charset="0"/>
              </a:rPr>
              <a:t>(could also include </a:t>
            </a:r>
            <a:r>
              <a:rPr lang="en-US" sz="2400" b="1" dirty="0">
                <a:solidFill>
                  <a:srgbClr val="C00000"/>
                </a:solidFill>
                <a:latin typeface="Calibri" charset="0"/>
                <a:sym typeface="Symbol" charset="0"/>
              </a:rPr>
              <a:t></a:t>
            </a:r>
            <a:r>
              <a:rPr lang="en-US" sz="2400" dirty="0">
                <a:latin typeface="Calibri" charset="0"/>
                <a:sym typeface="Symbol" charset="0"/>
              </a:rPr>
              <a:t>)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b="1" i="1" dirty="0">
                <a:latin typeface="Calibri" charset="0"/>
              </a:rPr>
              <a:t>   </a:t>
            </a:r>
            <a:r>
              <a:rPr lang="en-US" b="1" i="1" dirty="0">
                <a:solidFill>
                  <a:srgbClr val="C00000"/>
                </a:solidFill>
                <a:latin typeface="Calibri" charset="0"/>
              </a:rPr>
              <a:t>a</a:t>
            </a:r>
            <a:r>
              <a:rPr lang="en-US" dirty="0">
                <a:latin typeface="Calibri" charset="0"/>
              </a:rPr>
              <a:t> is a regular expression </a:t>
            </a:r>
            <a:r>
              <a:rPr lang="en-US" dirty="0">
                <a:latin typeface="Calibri" charset="0"/>
                <a:sym typeface="Symbol" charset="0"/>
              </a:rPr>
              <a:t>for any </a:t>
            </a:r>
            <a:r>
              <a:rPr lang="en-US" i="1" dirty="0">
                <a:solidFill>
                  <a:srgbClr val="C00000"/>
                </a:solidFill>
                <a:latin typeface="Calibri" charset="0"/>
              </a:rPr>
              <a:t>a</a:t>
            </a:r>
            <a:r>
              <a:rPr lang="en-US" dirty="0">
                <a:solidFill>
                  <a:srgbClr val="C00000"/>
                </a:solidFill>
                <a:latin typeface="Calibri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ambria Math" panose="02040503050406030204" pitchFamily="18" charset="0"/>
                <a:sym typeface="Symbol" charset="0"/>
              </a:rPr>
              <a:t></a:t>
            </a:r>
            <a:r>
              <a:rPr lang="en-US" dirty="0">
                <a:solidFill>
                  <a:srgbClr val="C00000"/>
                </a:solidFill>
                <a:latin typeface="Calibri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ambria Math" panose="02040503050406030204" pitchFamily="18" charset="0"/>
                <a:sym typeface="Symbol" charset="0"/>
              </a:rPr>
              <a:t>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Franklin Gothic Medium" panose="020B0603020102020204" pitchFamily="34" charset="0"/>
                <a:sym typeface="Symbol" charset="0"/>
              </a:rPr>
              <a:t>Recursive step</a:t>
            </a:r>
            <a:r>
              <a:rPr lang="en-US" dirty="0">
                <a:latin typeface="Calibri" charset="0"/>
                <a:sym typeface="Symbol" charset="0"/>
              </a:rPr>
              <a:t>: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>
                <a:latin typeface="Calibri" charset="0"/>
                <a:sym typeface="Symbol" charset="0"/>
              </a:rPr>
              <a:t>If </a:t>
            </a:r>
            <a:r>
              <a:rPr lang="en-US" b="1" dirty="0">
                <a:solidFill>
                  <a:srgbClr val="C00000"/>
                </a:solidFill>
                <a:latin typeface="Calibri" charset="0"/>
                <a:sym typeface="Symbol" charset="0"/>
              </a:rPr>
              <a:t>A</a:t>
            </a:r>
            <a:r>
              <a:rPr lang="en-US" dirty="0">
                <a:latin typeface="Calibri" charset="0"/>
                <a:sym typeface="Symbol" charset="0"/>
              </a:rPr>
              <a:t> and </a:t>
            </a:r>
            <a:r>
              <a:rPr lang="en-US" b="1" dirty="0">
                <a:solidFill>
                  <a:srgbClr val="C00000"/>
                </a:solidFill>
                <a:latin typeface="Calibri" charset="0"/>
                <a:sym typeface="Symbol" charset="0"/>
              </a:rPr>
              <a:t>B</a:t>
            </a:r>
            <a:r>
              <a:rPr lang="en-US" dirty="0">
                <a:latin typeface="Calibri" charset="0"/>
                <a:sym typeface="Symbol" charset="0"/>
              </a:rPr>
              <a:t> are regular expressions, then so are:</a:t>
            </a:r>
          </a:p>
          <a:p>
            <a:pPr lvl="2">
              <a:lnSpc>
                <a:spcPct val="90000"/>
              </a:lnSpc>
            </a:pPr>
            <a:r>
              <a:rPr lang="en-US" sz="2800" b="1" dirty="0">
                <a:solidFill>
                  <a:srgbClr val="C00000"/>
                </a:solidFill>
                <a:latin typeface="Calibri" charset="0"/>
                <a:sym typeface="Symbol" charset="0"/>
              </a:rPr>
              <a:t>A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sym typeface="Symbol" charset="0"/>
              </a:rPr>
              <a:t> </a:t>
            </a:r>
            <a:r>
              <a:rPr lang="en-US" sz="2800" b="1" dirty="0">
                <a:solidFill>
                  <a:srgbClr val="C00000"/>
                </a:solidFill>
                <a:latin typeface="Calibri" charset="0"/>
                <a:sym typeface="Symbol" charset="0"/>
              </a:rPr>
              <a:t> B</a:t>
            </a:r>
            <a:endParaRPr lang="en-US" sz="2800" dirty="0">
              <a:solidFill>
                <a:srgbClr val="C00000"/>
              </a:solidFill>
              <a:latin typeface="Calibri" charset="0"/>
              <a:sym typeface="Symbol" charset="0"/>
            </a:endParaRPr>
          </a:p>
          <a:p>
            <a:pPr lvl="2">
              <a:lnSpc>
                <a:spcPct val="90000"/>
              </a:lnSpc>
            </a:pPr>
            <a:r>
              <a:rPr lang="en-US" sz="2800" b="1" dirty="0">
                <a:solidFill>
                  <a:srgbClr val="C00000"/>
                </a:solidFill>
                <a:latin typeface="Calibri" charset="0"/>
                <a:sym typeface="Symbol" charset="0"/>
              </a:rPr>
              <a:t>AB</a:t>
            </a:r>
            <a:endParaRPr lang="en-US" sz="2800" dirty="0">
              <a:solidFill>
                <a:srgbClr val="C00000"/>
              </a:solidFill>
              <a:latin typeface="Calibri" charset="0"/>
              <a:sym typeface="Symbol" charset="0"/>
            </a:endParaRPr>
          </a:p>
          <a:p>
            <a:pPr lvl="2">
              <a:lnSpc>
                <a:spcPct val="90000"/>
              </a:lnSpc>
            </a:pPr>
            <a:r>
              <a:rPr lang="en-US" sz="2800" b="1" dirty="0">
                <a:solidFill>
                  <a:srgbClr val="C00000"/>
                </a:solidFill>
                <a:latin typeface="Calibri" charset="0"/>
                <a:sym typeface="Symbol" charset="0"/>
              </a:rPr>
              <a:t>A*</a:t>
            </a:r>
            <a:endParaRPr lang="en-US" dirty="0">
              <a:latin typeface="Calibri" charset="0"/>
            </a:endParaRPr>
          </a:p>
          <a:p>
            <a:pPr lvl="1">
              <a:lnSpc>
                <a:spcPct val="90000"/>
              </a:lnSpc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231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0446"/>
            <a:ext cx="8229600" cy="711376"/>
          </a:xfrm>
        </p:spPr>
        <p:txBody>
          <a:bodyPr>
            <a:normAutofit/>
          </a:bodyPr>
          <a:lstStyle/>
          <a:p>
            <a:r>
              <a:rPr lang="en-US" dirty="0">
                <a:latin typeface="Franklin Gothic Medium" panose="020B0603020102020204" pitchFamily="34" charset="0"/>
              </a:rPr>
              <a:t>Each Regular Expression is a </a:t>
            </a:r>
            <a:r>
              <a:rPr lang="ja-JP" altLang="en-US" dirty="0">
                <a:latin typeface="Franklin Gothic Medium" panose="020B0603020102020204" pitchFamily="34" charset="0"/>
              </a:rPr>
              <a:t>“</a:t>
            </a:r>
            <a:r>
              <a:rPr lang="en-US" dirty="0">
                <a:latin typeface="Franklin Gothic Medium" panose="020B0603020102020204" pitchFamily="34" charset="0"/>
              </a:rPr>
              <a:t>pattern</a:t>
            </a:r>
            <a:r>
              <a:rPr lang="ja-JP" altLang="en-US" dirty="0">
                <a:latin typeface="Franklin Gothic Medium" panose="020B0603020102020204" pitchFamily="34" charset="0"/>
              </a:rPr>
              <a:t>”</a:t>
            </a:r>
            <a:endParaRPr lang="en-US" dirty="0">
              <a:latin typeface="Franklin Gothic Medium" panose="020B0603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5029200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en-US" b="1" dirty="0">
                <a:solidFill>
                  <a:srgbClr val="C00000"/>
                </a:solidFill>
                <a:ea typeface="+mn-ea"/>
                <a:sym typeface="Symbol"/>
              </a:rPr>
              <a:t></a:t>
            </a:r>
            <a:r>
              <a:rPr lang="en-US" dirty="0">
                <a:ea typeface="+mn-ea"/>
                <a:sym typeface="Symbol"/>
              </a:rPr>
              <a:t> </a:t>
            </a:r>
            <a:r>
              <a:rPr lang="en-US" dirty="0">
                <a:latin typeface="+mn-lt"/>
                <a:ea typeface="+mn-ea"/>
                <a:sym typeface="Symbol"/>
              </a:rPr>
              <a:t>matches only the </a:t>
            </a:r>
            <a:r>
              <a:rPr lang="en-US" dirty="0">
                <a:solidFill>
                  <a:srgbClr val="C00000"/>
                </a:solidFill>
                <a:ea typeface="+mn-ea"/>
                <a:sym typeface="Symbol"/>
              </a:rPr>
              <a:t>empty string</a:t>
            </a:r>
          </a:p>
          <a:p>
            <a:pPr marL="0" indent="0">
              <a:buNone/>
              <a:defRPr/>
            </a:pPr>
            <a:r>
              <a:rPr lang="en-US" b="1" i="1" dirty="0">
                <a:solidFill>
                  <a:srgbClr val="C00000"/>
                </a:solidFill>
                <a:latin typeface="+mn-lt"/>
                <a:ea typeface="+mn-ea"/>
              </a:rPr>
              <a:t>a</a:t>
            </a:r>
            <a:r>
              <a:rPr lang="en-US" dirty="0">
                <a:ea typeface="+mn-ea"/>
              </a:rPr>
              <a:t> </a:t>
            </a:r>
            <a:r>
              <a:rPr lang="en-US" dirty="0">
                <a:latin typeface="+mn-lt"/>
                <a:ea typeface="+mn-ea"/>
              </a:rPr>
              <a:t>matches only the one-character string </a:t>
            </a:r>
            <a:r>
              <a:rPr lang="en-US" i="1" dirty="0">
                <a:solidFill>
                  <a:srgbClr val="C00000"/>
                </a:solidFill>
                <a:latin typeface="+mn-lt"/>
              </a:rPr>
              <a:t>a</a:t>
            </a:r>
          </a:p>
          <a:p>
            <a:pPr marL="342900" lvl="2" indent="-342900">
              <a:defRPr/>
            </a:pPr>
            <a:r>
              <a:rPr lang="en-US" sz="3200" b="1" dirty="0">
                <a:solidFill>
                  <a:srgbClr val="C00000"/>
                </a:solidFill>
                <a:ea typeface="+mn-ea"/>
                <a:sym typeface="Symbol" pitchFamily="18" charset="2"/>
              </a:rPr>
              <a:t>A</a:t>
            </a:r>
            <a:r>
              <a:rPr lang="en-US" sz="3200" dirty="0">
                <a:solidFill>
                  <a:srgbClr val="C00000"/>
                </a:solidFill>
                <a:ea typeface="+mn-ea"/>
                <a:sym typeface="Symbol" pitchFamily="18" charset="2"/>
              </a:rPr>
              <a:t> </a:t>
            </a:r>
            <a:r>
              <a:rPr lang="en-US" sz="3200" dirty="0">
                <a:solidFill>
                  <a:srgbClr val="C00000"/>
                </a:solidFill>
                <a:latin typeface="Cambria Math"/>
                <a:ea typeface="Cambria Math"/>
                <a:sym typeface="Symbol"/>
              </a:rPr>
              <a:t></a:t>
            </a:r>
            <a:r>
              <a:rPr lang="en-US" sz="3200" b="1" dirty="0">
                <a:solidFill>
                  <a:srgbClr val="C00000"/>
                </a:solidFill>
                <a:ea typeface="+mn-ea"/>
                <a:sym typeface="Symbol" pitchFamily="18" charset="2"/>
              </a:rPr>
              <a:t> B</a:t>
            </a:r>
            <a:r>
              <a:rPr lang="en-US" sz="3200" dirty="0">
                <a:ea typeface="+mn-ea"/>
                <a:sym typeface="Symbol" pitchFamily="18" charset="2"/>
              </a:rPr>
              <a:t> matches all strings that either </a:t>
            </a:r>
            <a:r>
              <a:rPr lang="en-US" sz="3200" b="1" dirty="0">
                <a:solidFill>
                  <a:srgbClr val="C00000"/>
                </a:solidFill>
                <a:ea typeface="+mn-ea"/>
                <a:sym typeface="Symbol" pitchFamily="18" charset="2"/>
              </a:rPr>
              <a:t>A</a:t>
            </a:r>
            <a:r>
              <a:rPr lang="en-US" sz="3200" dirty="0">
                <a:ea typeface="+mn-ea"/>
                <a:sym typeface="Symbol" pitchFamily="18" charset="2"/>
              </a:rPr>
              <a:t> matches or </a:t>
            </a:r>
            <a:r>
              <a:rPr lang="en-US" sz="3200" b="1" dirty="0">
                <a:solidFill>
                  <a:srgbClr val="C00000"/>
                </a:solidFill>
                <a:ea typeface="+mn-ea"/>
                <a:sym typeface="Symbol" pitchFamily="18" charset="2"/>
              </a:rPr>
              <a:t>B</a:t>
            </a:r>
            <a:r>
              <a:rPr lang="en-US" sz="3200" dirty="0">
                <a:ea typeface="+mn-ea"/>
                <a:sym typeface="Symbol" pitchFamily="18" charset="2"/>
              </a:rPr>
              <a:t> matches (or both)</a:t>
            </a:r>
          </a:p>
          <a:p>
            <a:pPr marL="342900" lvl="2" indent="-342900">
              <a:defRPr/>
            </a:pPr>
            <a:r>
              <a:rPr lang="en-US" sz="3200" b="1" dirty="0">
                <a:solidFill>
                  <a:srgbClr val="C00000"/>
                </a:solidFill>
                <a:ea typeface="+mn-ea"/>
                <a:sym typeface="Symbol" pitchFamily="18" charset="2"/>
              </a:rPr>
              <a:t>AB</a:t>
            </a:r>
            <a:r>
              <a:rPr lang="en-US" sz="3200" dirty="0">
                <a:solidFill>
                  <a:srgbClr val="C00000"/>
                </a:solidFill>
                <a:ea typeface="+mn-ea"/>
                <a:sym typeface="Symbol" pitchFamily="18" charset="2"/>
              </a:rPr>
              <a:t> </a:t>
            </a:r>
            <a:r>
              <a:rPr lang="en-US" sz="3200" dirty="0">
                <a:ea typeface="+mn-ea"/>
                <a:sym typeface="Symbol" pitchFamily="18" charset="2"/>
              </a:rPr>
              <a:t>matches all strings that have a first part that </a:t>
            </a:r>
            <a:r>
              <a:rPr lang="en-US" sz="3200" b="1" dirty="0">
                <a:solidFill>
                  <a:srgbClr val="C00000"/>
                </a:solidFill>
                <a:ea typeface="+mn-ea"/>
                <a:sym typeface="Symbol" pitchFamily="18" charset="2"/>
              </a:rPr>
              <a:t>A</a:t>
            </a:r>
            <a:r>
              <a:rPr lang="en-US" sz="3200" dirty="0">
                <a:ea typeface="+mn-ea"/>
                <a:sym typeface="Symbol" pitchFamily="18" charset="2"/>
              </a:rPr>
              <a:t> matches followed by a second part that </a:t>
            </a:r>
            <a:r>
              <a:rPr lang="en-US" sz="3200" b="1" dirty="0">
                <a:solidFill>
                  <a:srgbClr val="C00000"/>
                </a:solidFill>
                <a:ea typeface="+mn-ea"/>
                <a:sym typeface="Symbol" pitchFamily="18" charset="2"/>
              </a:rPr>
              <a:t>B</a:t>
            </a:r>
            <a:r>
              <a:rPr lang="en-US" sz="3200" dirty="0">
                <a:ea typeface="+mn-ea"/>
                <a:sym typeface="Symbol" pitchFamily="18" charset="2"/>
              </a:rPr>
              <a:t> matches</a:t>
            </a:r>
          </a:p>
          <a:p>
            <a:pPr marL="342900" lvl="2" indent="-342900">
              <a:defRPr/>
            </a:pPr>
            <a:r>
              <a:rPr lang="en-US" sz="3200" b="1" dirty="0">
                <a:solidFill>
                  <a:srgbClr val="C00000"/>
                </a:solidFill>
                <a:ea typeface="+mn-ea"/>
                <a:sym typeface="Symbol" pitchFamily="18" charset="2"/>
              </a:rPr>
              <a:t>A*</a:t>
            </a:r>
            <a:r>
              <a:rPr lang="en-US" sz="3200" dirty="0">
                <a:solidFill>
                  <a:srgbClr val="C00000"/>
                </a:solidFill>
                <a:ea typeface="+mn-ea"/>
                <a:sym typeface="Symbol" pitchFamily="18" charset="2"/>
              </a:rPr>
              <a:t> </a:t>
            </a:r>
            <a:r>
              <a:rPr lang="en-US" sz="3200" dirty="0">
                <a:ea typeface="+mn-ea"/>
                <a:sym typeface="Symbol" pitchFamily="18" charset="2"/>
              </a:rPr>
              <a:t>matches all strings that have any number of strings (even 0) that </a:t>
            </a:r>
            <a:r>
              <a:rPr lang="en-US" sz="3200" b="1" dirty="0">
                <a:solidFill>
                  <a:srgbClr val="C00000"/>
                </a:solidFill>
                <a:ea typeface="+mn-ea"/>
                <a:sym typeface="Symbol" pitchFamily="18" charset="2"/>
              </a:rPr>
              <a:t>A</a:t>
            </a:r>
            <a:r>
              <a:rPr lang="en-US" sz="3200" dirty="0">
                <a:ea typeface="+mn-ea"/>
                <a:sym typeface="Symbol" pitchFamily="18" charset="2"/>
              </a:rPr>
              <a:t> matches, one after another (</a:t>
            </a:r>
            <a:r>
              <a:rPr lang="en-US" sz="3200" b="1" dirty="0">
                <a:solidFill>
                  <a:srgbClr val="C00000"/>
                </a:solidFill>
                <a:sym typeface="Symbol"/>
              </a:rPr>
              <a:t></a:t>
            </a:r>
            <a:r>
              <a:rPr lang="en-US" sz="3200" dirty="0">
                <a:solidFill>
                  <a:srgbClr val="C00000"/>
                </a:solidFill>
                <a:latin typeface="Cambria Math"/>
                <a:ea typeface="Cambria Math"/>
                <a:sym typeface="Symbol"/>
              </a:rPr>
              <a:t> </a:t>
            </a:r>
            <a:r>
              <a:rPr lang="en-US" sz="3200" b="1" dirty="0">
                <a:solidFill>
                  <a:srgbClr val="C00000"/>
                </a:solidFill>
                <a:sym typeface="Symbol" pitchFamily="18" charset="2"/>
              </a:rPr>
              <a:t> A</a:t>
            </a:r>
            <a:r>
              <a:rPr lang="en-US" sz="3200" dirty="0">
                <a:solidFill>
                  <a:srgbClr val="C00000"/>
                </a:solidFill>
                <a:latin typeface="Cambria Math"/>
                <a:ea typeface="Cambria Math"/>
                <a:sym typeface="Symbol"/>
              </a:rPr>
              <a:t> </a:t>
            </a:r>
            <a:r>
              <a:rPr lang="en-US" sz="3200" b="1" dirty="0">
                <a:solidFill>
                  <a:srgbClr val="C00000"/>
                </a:solidFill>
                <a:sym typeface="Symbol" pitchFamily="18" charset="2"/>
              </a:rPr>
              <a:t> AA</a:t>
            </a:r>
            <a:r>
              <a:rPr lang="en-US" sz="3200" dirty="0">
                <a:solidFill>
                  <a:srgbClr val="C00000"/>
                </a:solidFill>
                <a:latin typeface="Cambria Math"/>
                <a:ea typeface="Cambria Math"/>
                <a:sym typeface="Symbol"/>
              </a:rPr>
              <a:t> </a:t>
            </a:r>
            <a:r>
              <a:rPr lang="en-US" sz="3200" b="1" dirty="0">
                <a:solidFill>
                  <a:srgbClr val="C00000"/>
                </a:solidFill>
                <a:sym typeface="Symbol" pitchFamily="18" charset="2"/>
              </a:rPr>
              <a:t> AAA </a:t>
            </a:r>
            <a:r>
              <a:rPr lang="en-US" sz="3200" dirty="0">
                <a:solidFill>
                  <a:srgbClr val="C00000"/>
                </a:solidFill>
                <a:latin typeface="Cambria Math"/>
                <a:ea typeface="Cambria Math"/>
                <a:sym typeface="Symbol"/>
              </a:rPr>
              <a:t> </a:t>
            </a:r>
            <a:r>
              <a:rPr lang="en-US" sz="3200" b="1" dirty="0">
                <a:solidFill>
                  <a:srgbClr val="C00000"/>
                </a:solidFill>
                <a:sym typeface="Symbol" pitchFamily="18" charset="2"/>
              </a:rPr>
              <a:t>…</a:t>
            </a:r>
            <a:r>
              <a:rPr lang="en-US" sz="3200" dirty="0">
                <a:ea typeface="+mn-ea"/>
                <a:sym typeface="Symbol" pitchFamily="18" charset="2"/>
              </a:rPr>
              <a:t>)</a:t>
            </a:r>
            <a:endParaRPr lang="en-US" sz="3200" dirty="0">
              <a:ea typeface="+mn-ea"/>
              <a:sym typeface="Symbol"/>
            </a:endParaRPr>
          </a:p>
          <a:p>
            <a:pPr lvl="1"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CF7DE94-046B-5F4F-AEEB-B32955C6A0ED}"/>
              </a:ext>
            </a:extLst>
          </p:cNvPr>
          <p:cNvSpPr/>
          <p:nvPr/>
        </p:nvSpPr>
        <p:spPr>
          <a:xfrm>
            <a:off x="5675963" y="6135026"/>
            <a:ext cx="3345367" cy="64677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Definition of the </a:t>
            </a:r>
            <a:r>
              <a:rPr lang="en-US" i="1" dirty="0"/>
              <a:t>language</a:t>
            </a:r>
            <a:r>
              <a:rPr lang="en-US" dirty="0"/>
              <a:t> matched by a regular expression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0446"/>
            <a:ext cx="8229600" cy="711376"/>
          </a:xfrm>
        </p:spPr>
        <p:txBody>
          <a:bodyPr>
            <a:normAutofit/>
          </a:bodyPr>
          <a:lstStyle/>
          <a:p>
            <a:r>
              <a:rPr lang="en-US" dirty="0">
                <a:latin typeface="Franklin Gothic Medium" panose="020B0603020102020204" pitchFamily="34" charset="0"/>
              </a:rPr>
              <a:t>Language of a Regular Expression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686800" cy="5029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  <a:defRPr/>
                </a:pPr>
                <a:r>
                  <a:rPr lang="en-US" sz="2800" dirty="0">
                    <a:sym typeface="Symbol"/>
                  </a:rPr>
                  <a:t>The language defined by a regular expression:</a:t>
                </a:r>
              </a:p>
              <a:p>
                <a:pPr marL="0" indent="0">
                  <a:buNone/>
                  <a:defRPr/>
                </a:pPr>
                <a:r>
                  <a:rPr lang="en-US" b="1" dirty="0">
                    <a:solidFill>
                      <a:srgbClr val="C00000"/>
                    </a:solidFill>
                    <a:ea typeface="+mn-ea"/>
                    <a:sym typeface="Symbol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sym typeface="Symbol"/>
                      </a:rPr>
                      <m:t>L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sym typeface="Symbol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={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𝜀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}</m:t>
                    </m:r>
                  </m:oMath>
                </a14:m>
                <a:endParaRPr lang="en-US" dirty="0">
                  <a:solidFill>
                    <a:srgbClr val="C00000"/>
                  </a:solidFill>
                  <a:ea typeface="+mn-ea"/>
                  <a:sym typeface="Symbol"/>
                </a:endParaRPr>
              </a:p>
              <a:p>
                <a:pPr marL="0" indent="0">
                  <a:buNone/>
                  <a:defRPr/>
                </a:pPr>
                <a:r>
                  <a:rPr lang="en-US" b="1" i="1" dirty="0">
                    <a:solidFill>
                      <a:srgbClr val="C00000"/>
                    </a:solidFill>
                    <a:latin typeface="+mn-lt"/>
                    <a:ea typeface="+mn-ea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sym typeface="Symbol"/>
                      </a:rPr>
                      <m:t>L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}</m:t>
                    </m:r>
                  </m:oMath>
                </a14:m>
                <a:endParaRPr lang="en-US" dirty="0">
                  <a:solidFill>
                    <a:srgbClr val="C00000"/>
                  </a:solidFill>
                  <a:sym typeface="Symbol"/>
                </a:endParaRPr>
              </a:p>
              <a:p>
                <a:pPr marL="0" indent="0">
                  <a:buNone/>
                  <a:defRPr/>
                </a:pPr>
                <a:r>
                  <a:rPr lang="en-US" dirty="0">
                    <a:solidFill>
                      <a:srgbClr val="C00000"/>
                    </a:solidFill>
                    <a:sym typeface="Symbol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sym typeface="Symbol"/>
                      </a:rPr>
                      <m:t>L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∪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)∪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  <a:sym typeface="Symbol"/>
                </a:endParaRPr>
              </a:p>
              <a:p>
                <a:pPr marL="0" indent="0">
                  <a:buNone/>
                  <a:defRPr/>
                </a:pPr>
                <a:r>
                  <a:rPr lang="en-US" dirty="0">
                    <a:solidFill>
                      <a:srgbClr val="C00000"/>
                    </a:solidFill>
                    <a:sym typeface="Symbol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sym typeface="Symbol"/>
                      </a:rPr>
                      <m:t>L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sym typeface="Symbol"/>
                          </a:rPr>
                          <m:t>𝐴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sym typeface="Symbol"/>
                          </a:rPr>
                          <m:t>𝐵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{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  : ∃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),∃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𝑧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𝐵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𝑦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•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𝑧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}</m:t>
                    </m:r>
                  </m:oMath>
                </a14:m>
                <a:endParaRPr lang="en-US" sz="2800" dirty="0">
                  <a:solidFill>
                    <a:srgbClr val="C00000"/>
                  </a:solidFill>
                  <a:sym typeface="Symbol"/>
                </a:endParaRPr>
              </a:p>
              <a:p>
                <a:pPr marL="0" indent="0">
                  <a:buNone/>
                  <a:defRPr/>
                </a:pPr>
                <a:r>
                  <a:rPr lang="en-US" dirty="0">
                    <a:solidFill>
                      <a:srgbClr val="C00000"/>
                    </a:solidFill>
                    <a:sym typeface="Symbol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sym typeface="Symbol"/>
                      </a:rPr>
                      <m:t>L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=</m:t>
                    </m:r>
                    <m:nary>
                      <m:naryPr>
                        <m:chr m:val="⋃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=0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/>
                              </a:rPr>
                              <m:t>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)</m:t>
                        </m:r>
                      </m:e>
                    </m:nary>
                  </m:oMath>
                </a14:m>
                <a:endParaRPr lang="en-US" dirty="0">
                  <a:solidFill>
                    <a:srgbClr val="C00000"/>
                  </a:solidFill>
                  <a:sym typeface="Symbol"/>
                </a:endParaRPr>
              </a:p>
              <a:p>
                <a:pPr marL="0" indent="0">
                  <a:buNone/>
                  <a:defRPr/>
                </a:pPr>
                <a:r>
                  <a:rPr lang="en-US" sz="2800" dirty="0">
                    <a:sym typeface="Symbol"/>
                  </a:rPr>
                  <a:t>		</a:t>
                </a:r>
                <a:r>
                  <a:rPr lang="en-US" sz="2800" dirty="0">
                    <a:ea typeface="Cambria Math" panose="02040503050406030204" pitchFamily="18" charset="0"/>
                    <a:sym typeface="Symbol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𝐴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𝑛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 </m:t>
                    </m:r>
                  </m:oMath>
                </a14:m>
                <a:r>
                  <a:rPr lang="en-US" sz="2800" dirty="0">
                    <a:sym typeface="Symbol"/>
                  </a:rPr>
                  <a:t>defined recursively by</a:t>
                </a:r>
                <a:br>
                  <a:rPr lang="en-US" sz="2800" dirty="0">
                    <a:sym typeface="Symbol"/>
                  </a:rPr>
                </a:br>
                <a:r>
                  <a:rPr lang="en-US" sz="2800" dirty="0">
                    <a:sym typeface="Symbol"/>
                  </a:rPr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𝐴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0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=∅</m:t>
                    </m:r>
                  </m:oMath>
                </a14:m>
                <a:endParaRPr lang="en-US" sz="2800" b="0" dirty="0">
                  <a:ea typeface="Cambria Math" panose="02040503050406030204" pitchFamily="18" charset="0"/>
                  <a:sym typeface="Symbol"/>
                </a:endParaRPr>
              </a:p>
              <a:p>
                <a:pPr marL="0" indent="0">
                  <a:buNone/>
                  <a:defRPr/>
                </a:pPr>
                <a:r>
                  <a:rPr lang="en-US" sz="2800" dirty="0">
                    <a:sym typeface="Symbol"/>
                  </a:rPr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𝐴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+1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𝐴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𝑛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𝐴</m:t>
                    </m:r>
                  </m:oMath>
                </a14:m>
                <a:endParaRPr lang="en-US" sz="2800" dirty="0">
                  <a:sym typeface="Symbol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686800" cy="5029200"/>
              </a:xfrm>
              <a:blipFill>
                <a:blip r:embed="rId2"/>
                <a:stretch>
                  <a:fillRect l="-1608" t="-1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6933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245534"/>
            <a:ext cx="8229600" cy="635000"/>
          </a:xfrm>
        </p:spPr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Examples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001*</a:t>
            </a:r>
          </a:p>
          <a:p>
            <a:pPr marL="0" indent="0">
              <a:buNone/>
              <a:defRPr/>
            </a:pPr>
            <a:endParaRPr lang="en-US" sz="1400" b="1" i="1" dirty="0">
              <a:solidFill>
                <a:srgbClr val="C00000"/>
              </a:solidFill>
              <a:latin typeface="Franklin Gothic Medium" panose="020B0603020102020204" pitchFamily="34" charset="0"/>
            </a:endParaRPr>
          </a:p>
          <a:p>
            <a:pPr marL="0" indent="0">
              <a:buNone/>
              <a:defRPr/>
            </a:pPr>
            <a:endParaRPr lang="en-US" sz="1400" b="1" i="1" dirty="0">
              <a:solidFill>
                <a:srgbClr val="C00000"/>
              </a:solidFill>
              <a:latin typeface="Franklin Gothic Medium" panose="020B0603020102020204" pitchFamily="34" charset="0"/>
            </a:endParaRPr>
          </a:p>
          <a:p>
            <a:pPr marL="0" indent="0">
              <a:buNone/>
              <a:defRPr/>
            </a:pPr>
            <a:endParaRPr lang="en-US" sz="1400" b="1" i="1" dirty="0">
              <a:solidFill>
                <a:srgbClr val="C00000"/>
              </a:solidFill>
              <a:latin typeface="Franklin Gothic Medium" panose="020B0603020102020204" pitchFamily="34" charset="0"/>
            </a:endParaRPr>
          </a:p>
          <a:p>
            <a:pPr marL="0" indent="0">
              <a:buNone/>
              <a:defRPr/>
            </a:pPr>
            <a:endParaRPr lang="en-US" sz="1400" b="1" i="1" dirty="0">
              <a:solidFill>
                <a:srgbClr val="C00000"/>
              </a:solidFill>
              <a:latin typeface="Franklin Gothic Medium" panose="020B0603020102020204" pitchFamily="34" charset="0"/>
            </a:endParaRPr>
          </a:p>
          <a:p>
            <a:pPr marL="0" indent="0">
              <a:buNone/>
              <a:defRPr/>
            </a:pPr>
            <a:endParaRPr lang="en-US" sz="1400" b="1" i="1" dirty="0">
              <a:solidFill>
                <a:srgbClr val="C00000"/>
              </a:solidFill>
              <a:latin typeface="Franklin Gothic Medium" panose="020B0603020102020204" pitchFamily="34" charset="0"/>
            </a:endParaRPr>
          </a:p>
          <a:p>
            <a:pPr lvl="3">
              <a:defRPr/>
            </a:pPr>
            <a:endParaRPr lang="en-US" sz="1800" b="1" i="1" dirty="0">
              <a:solidFill>
                <a:srgbClr val="C00000"/>
              </a:solidFill>
              <a:latin typeface="Franklin Gothic Medium" panose="020B0603020102020204" pitchFamily="34" charset="0"/>
            </a:endParaRPr>
          </a:p>
          <a:p>
            <a:pPr marL="0" indent="0">
              <a:buNone/>
              <a:defRPr/>
            </a:pP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0*1*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245534"/>
            <a:ext cx="8229600" cy="635000"/>
          </a:xfrm>
        </p:spPr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Examples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001*</a:t>
            </a:r>
          </a:p>
          <a:p>
            <a:pPr marL="0" indent="0">
              <a:buNone/>
              <a:defRPr/>
            </a:pPr>
            <a:endParaRPr lang="en-US" sz="1400" b="1" i="1" dirty="0">
              <a:solidFill>
                <a:srgbClr val="C00000"/>
              </a:solidFill>
              <a:latin typeface="Franklin Gothic Medium" panose="020B0603020102020204" pitchFamily="34" charset="0"/>
            </a:endParaRPr>
          </a:p>
          <a:p>
            <a:pPr marL="0" indent="0">
              <a:buNone/>
              <a:defRPr/>
            </a:pPr>
            <a:endParaRPr lang="en-US" sz="1400" b="1" i="1" dirty="0">
              <a:solidFill>
                <a:srgbClr val="C00000"/>
              </a:solidFill>
              <a:latin typeface="Franklin Gothic Medium" panose="020B0603020102020204" pitchFamily="34" charset="0"/>
            </a:endParaRPr>
          </a:p>
          <a:p>
            <a:pPr marL="0" indent="0">
              <a:buNone/>
              <a:defRPr/>
            </a:pPr>
            <a:endParaRPr lang="en-US" sz="1400" b="1" i="1" dirty="0">
              <a:solidFill>
                <a:srgbClr val="C00000"/>
              </a:solidFill>
              <a:latin typeface="Franklin Gothic Medium" panose="020B0603020102020204" pitchFamily="34" charset="0"/>
            </a:endParaRPr>
          </a:p>
          <a:p>
            <a:pPr marL="0" indent="0">
              <a:buNone/>
              <a:defRPr/>
            </a:pPr>
            <a:endParaRPr lang="en-US" sz="1400" b="1" i="1" dirty="0">
              <a:solidFill>
                <a:srgbClr val="C00000"/>
              </a:solidFill>
              <a:latin typeface="Franklin Gothic Medium" panose="020B0603020102020204" pitchFamily="34" charset="0"/>
            </a:endParaRPr>
          </a:p>
          <a:p>
            <a:pPr marL="0" indent="0">
              <a:buNone/>
              <a:defRPr/>
            </a:pPr>
            <a:endParaRPr lang="en-US" sz="1400" b="1" i="1" dirty="0">
              <a:solidFill>
                <a:srgbClr val="C00000"/>
              </a:solidFill>
              <a:latin typeface="Franklin Gothic Medium" panose="020B0603020102020204" pitchFamily="34" charset="0"/>
            </a:endParaRPr>
          </a:p>
          <a:p>
            <a:pPr lvl="3">
              <a:defRPr/>
            </a:pPr>
            <a:endParaRPr lang="en-US" sz="1800" b="1" i="1" dirty="0">
              <a:solidFill>
                <a:srgbClr val="C00000"/>
              </a:solidFill>
              <a:latin typeface="Franklin Gothic Medium" panose="020B0603020102020204" pitchFamily="34" charset="0"/>
            </a:endParaRPr>
          </a:p>
          <a:p>
            <a:pPr marL="0" indent="0">
              <a:buNone/>
              <a:defRPr/>
            </a:pP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0*1*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43222" y="2057400"/>
            <a:ext cx="3728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{00, 001, 0011, 00111, …}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3222" y="4091781"/>
            <a:ext cx="6606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Any number of 0’s followed by any number of 1’s</a:t>
            </a:r>
          </a:p>
        </p:txBody>
      </p:sp>
    </p:spTree>
    <p:extLst>
      <p:ext uri="{BB962C8B-B14F-4D97-AF65-F5344CB8AC3E}">
        <p14:creationId xmlns:p14="http://schemas.microsoft.com/office/powerpoint/2010/main" val="651301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245534"/>
            <a:ext cx="8229600" cy="635000"/>
          </a:xfrm>
        </p:spPr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Examples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(</a:t>
            </a: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0 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  <a:sym typeface="Symbol" pitchFamily="18" charset="2"/>
              </a:rPr>
              <a:t> </a:t>
            </a: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1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) </a:t>
            </a: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0 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(</a:t>
            </a: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0 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  <a:sym typeface="Symbol" pitchFamily="18" charset="2"/>
              </a:rPr>
              <a:t> </a:t>
            </a: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  <a:sym typeface="Symbol" pitchFamily="18" charset="2"/>
              </a:rPr>
              <a:t>1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  <a:sym typeface="Symbol" pitchFamily="18" charset="2"/>
              </a:rPr>
              <a:t>) </a:t>
            </a: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  <a:sym typeface="Symbol" pitchFamily="18" charset="2"/>
              </a:rPr>
              <a:t>0</a:t>
            </a:r>
            <a:endParaRPr lang="en-US" sz="2800" b="1" i="1" dirty="0">
              <a:solidFill>
                <a:srgbClr val="C00000"/>
              </a:solidFill>
              <a:latin typeface="Franklin Gothic Medium" panose="020B0603020102020204" pitchFamily="34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                    </a:t>
            </a:r>
          </a:p>
          <a:p>
            <a:pPr marL="0" indent="0">
              <a:buNone/>
              <a:defRPr/>
            </a:pPr>
            <a:endParaRPr lang="en-US" sz="2800" dirty="0">
              <a:solidFill>
                <a:srgbClr val="C00000"/>
              </a:solidFill>
              <a:latin typeface="Franklin Gothic Medium" panose="020B0603020102020204" pitchFamily="34" charset="0"/>
            </a:endParaRPr>
          </a:p>
          <a:p>
            <a:pPr marL="0" indent="0">
              <a:buNone/>
              <a:defRPr/>
            </a:pPr>
            <a:endParaRPr lang="en-US" sz="2800" dirty="0">
              <a:solidFill>
                <a:srgbClr val="C00000"/>
              </a:solidFill>
              <a:latin typeface="Franklin Gothic Medium" panose="020B0603020102020204" pitchFamily="34" charset="0"/>
            </a:endParaRPr>
          </a:p>
          <a:p>
            <a:pPr marL="0" indent="0">
              <a:buNone/>
              <a:defRPr/>
            </a:pP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(</a:t>
            </a: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0*1*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)</a:t>
            </a: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650585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245534"/>
            <a:ext cx="8229600" cy="635000"/>
          </a:xfrm>
        </p:spPr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Examples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(</a:t>
            </a: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0 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  <a:sym typeface="Symbol" pitchFamily="18" charset="2"/>
              </a:rPr>
              <a:t> </a:t>
            </a: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1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) </a:t>
            </a: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0 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(</a:t>
            </a: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0 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  <a:sym typeface="Symbol" pitchFamily="18" charset="2"/>
              </a:rPr>
              <a:t> </a:t>
            </a: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  <a:sym typeface="Symbol" pitchFamily="18" charset="2"/>
              </a:rPr>
              <a:t>1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  <a:sym typeface="Symbol" pitchFamily="18" charset="2"/>
              </a:rPr>
              <a:t>) </a:t>
            </a: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  <a:sym typeface="Symbol" pitchFamily="18" charset="2"/>
              </a:rPr>
              <a:t>0</a:t>
            </a:r>
            <a:endParaRPr lang="en-US" sz="2800" b="1" i="1" dirty="0">
              <a:solidFill>
                <a:srgbClr val="C00000"/>
              </a:solidFill>
              <a:latin typeface="Franklin Gothic Medium" panose="020B0603020102020204" pitchFamily="34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                    </a:t>
            </a:r>
          </a:p>
          <a:p>
            <a:pPr marL="0" indent="0">
              <a:buNone/>
              <a:defRPr/>
            </a:pPr>
            <a:endParaRPr lang="en-US" sz="2800" dirty="0">
              <a:solidFill>
                <a:srgbClr val="C00000"/>
              </a:solidFill>
              <a:latin typeface="Franklin Gothic Medium" panose="020B0603020102020204" pitchFamily="34" charset="0"/>
            </a:endParaRPr>
          </a:p>
          <a:p>
            <a:pPr marL="0" indent="0">
              <a:buNone/>
              <a:defRPr/>
            </a:pPr>
            <a:endParaRPr lang="en-US" sz="2800" dirty="0">
              <a:solidFill>
                <a:srgbClr val="C00000"/>
              </a:solidFill>
              <a:latin typeface="Franklin Gothic Medium" panose="020B0603020102020204" pitchFamily="34" charset="0"/>
            </a:endParaRPr>
          </a:p>
          <a:p>
            <a:pPr marL="0" indent="0">
              <a:buNone/>
              <a:defRPr/>
            </a:pP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(</a:t>
            </a: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0*1*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)</a:t>
            </a: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*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3222" y="2057400"/>
            <a:ext cx="3688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{0000, 0010, 1000, 1010}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3222" y="4091781"/>
            <a:ext cx="2376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All binary strings</a:t>
            </a:r>
          </a:p>
        </p:txBody>
      </p:sp>
    </p:spTree>
    <p:extLst>
      <p:ext uri="{BB962C8B-B14F-4D97-AF65-F5344CB8AC3E}">
        <p14:creationId xmlns:p14="http://schemas.microsoft.com/office/powerpoint/2010/main" val="114056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197555"/>
            <a:ext cx="8229600" cy="615244"/>
          </a:xfrm>
        </p:spPr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Examples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Franklin Gothic Medium" panose="020B0603020102020204" pitchFamily="34" charset="0"/>
              </a:rPr>
              <a:t>All binary strings that contain 0110</a:t>
            </a:r>
          </a:p>
          <a:p>
            <a:endParaRPr lang="en-US" sz="2800" dirty="0">
              <a:solidFill>
                <a:srgbClr val="C00000"/>
              </a:solidFill>
              <a:latin typeface="Calibri" charset="0"/>
            </a:endParaRPr>
          </a:p>
          <a:p>
            <a:endParaRPr lang="en-US" sz="2800" dirty="0">
              <a:solidFill>
                <a:srgbClr val="C00000"/>
              </a:solidFill>
              <a:latin typeface="Calibri" charset="0"/>
            </a:endParaRPr>
          </a:p>
          <a:p>
            <a:endParaRPr lang="en-US" sz="2800" dirty="0">
              <a:solidFill>
                <a:srgbClr val="C00000"/>
              </a:solidFill>
              <a:latin typeface="Calibri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3EF5F2-8786-539E-EF23-7273DDB84907}"/>
              </a:ext>
            </a:extLst>
          </p:cNvPr>
          <p:cNvSpPr txBox="1"/>
          <p:nvPr/>
        </p:nvSpPr>
        <p:spPr>
          <a:xfrm>
            <a:off x="2286000" y="2419144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(</a:t>
            </a: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0 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  <a:sym typeface="Symbol" pitchFamily="18" charset="2"/>
              </a:rPr>
              <a:t> </a:t>
            </a: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1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)</a:t>
            </a: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* 0110 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(</a:t>
            </a: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0 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  <a:sym typeface="Symbol" pitchFamily="18" charset="2"/>
              </a:rPr>
              <a:t> </a:t>
            </a: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1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)</a:t>
            </a: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21309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197555"/>
            <a:ext cx="8229600" cy="615244"/>
          </a:xfrm>
        </p:spPr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Examples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199" y="1244160"/>
            <a:ext cx="8419171" cy="5140800"/>
          </a:xfrm>
        </p:spPr>
        <p:txBody>
          <a:bodyPr/>
          <a:lstStyle/>
          <a:p>
            <a:r>
              <a:rPr lang="en-US" sz="2800" dirty="0">
                <a:latin typeface="Franklin Gothic Medium" panose="020B0603020102020204" pitchFamily="34" charset="0"/>
              </a:rPr>
              <a:t>All binary strings that contain 0110</a:t>
            </a:r>
          </a:p>
          <a:p>
            <a:endParaRPr lang="en-US" sz="2800" dirty="0">
              <a:latin typeface="Franklin Gothic Medium" panose="020B0603020102020204" pitchFamily="34" charset="0"/>
            </a:endParaRPr>
          </a:p>
          <a:p>
            <a:endParaRPr lang="en-US" sz="2800" dirty="0">
              <a:latin typeface="Franklin Gothic Medium" panose="020B0603020102020204" pitchFamily="34" charset="0"/>
            </a:endParaRPr>
          </a:p>
          <a:p>
            <a:endParaRPr lang="en-US" sz="2800" dirty="0">
              <a:latin typeface="Franklin Gothic Medium" panose="020B0603020102020204" pitchFamily="34" charset="0"/>
            </a:endParaRPr>
          </a:p>
          <a:p>
            <a:endParaRPr lang="en-US" sz="2000" dirty="0">
              <a:latin typeface="Franklin Gothic Medium" panose="020B0603020102020204" pitchFamily="34" charset="0"/>
            </a:endParaRPr>
          </a:p>
          <a:p>
            <a:r>
              <a:rPr lang="en-US" sz="2800" dirty="0">
                <a:latin typeface="Franklin Gothic Medium" panose="020B0603020102020204" pitchFamily="34" charset="0"/>
              </a:rPr>
              <a:t>All binary strings that begin with a string of doubled characters (00 or 11) followed by 01010 or 10001</a:t>
            </a:r>
          </a:p>
          <a:p>
            <a:endParaRPr lang="en-US" sz="2800" dirty="0">
              <a:solidFill>
                <a:srgbClr val="C00000"/>
              </a:solidFill>
              <a:latin typeface="Calibri" charset="0"/>
            </a:endParaRPr>
          </a:p>
          <a:p>
            <a:endParaRPr lang="en-US" sz="2800" dirty="0">
              <a:solidFill>
                <a:srgbClr val="C00000"/>
              </a:solidFill>
              <a:latin typeface="Calibri" charset="0"/>
            </a:endParaRPr>
          </a:p>
          <a:p>
            <a:endParaRPr lang="en-US" sz="2800" dirty="0">
              <a:solidFill>
                <a:srgbClr val="C00000"/>
              </a:solidFill>
              <a:latin typeface="Calibri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3EF5F2-8786-539E-EF23-7273DDB84907}"/>
              </a:ext>
            </a:extLst>
          </p:cNvPr>
          <p:cNvSpPr txBox="1"/>
          <p:nvPr/>
        </p:nvSpPr>
        <p:spPr>
          <a:xfrm>
            <a:off x="2286000" y="2419144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(</a:t>
            </a: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0 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  <a:sym typeface="Symbol" pitchFamily="18" charset="2"/>
              </a:rPr>
              <a:t> </a:t>
            </a: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1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)</a:t>
            </a: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* 0110 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(</a:t>
            </a: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0 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  <a:sym typeface="Symbol" pitchFamily="18" charset="2"/>
              </a:rPr>
              <a:t> </a:t>
            </a: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1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)</a:t>
            </a: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C1BFC5-539E-CE21-53D1-9F222C4380DA}"/>
              </a:ext>
            </a:extLst>
          </p:cNvPr>
          <p:cNvSpPr txBox="1"/>
          <p:nvPr/>
        </p:nvSpPr>
        <p:spPr>
          <a:xfrm>
            <a:off x="2286000" y="5090620"/>
            <a:ext cx="61889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(</a:t>
            </a: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00 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  <a:sym typeface="Symbol" pitchFamily="18" charset="2"/>
              </a:rPr>
              <a:t> </a:t>
            </a: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11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)</a:t>
            </a: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* 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(</a:t>
            </a: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01010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  <a:sym typeface="Symbol" pitchFamily="18" charset="2"/>
              </a:rPr>
              <a:t> </a:t>
            </a: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 10001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) (</a:t>
            </a: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0 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  <a:sym typeface="Symbol" pitchFamily="18" charset="2"/>
              </a:rPr>
              <a:t> </a:t>
            </a: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1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)</a:t>
            </a: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*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4854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197555"/>
            <a:ext cx="8229600" cy="615244"/>
          </a:xfrm>
        </p:spPr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Examples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Franklin Gothic Medium" panose="020B0603020102020204" pitchFamily="34" charset="0"/>
              </a:rPr>
              <a:t>All binary strings that have an even # of 1’s</a:t>
            </a:r>
          </a:p>
          <a:p>
            <a:endParaRPr lang="en-US" sz="2800" dirty="0">
              <a:solidFill>
                <a:srgbClr val="C00000"/>
              </a:solidFill>
              <a:latin typeface="Calibri" charset="0"/>
            </a:endParaRPr>
          </a:p>
          <a:p>
            <a:endParaRPr lang="en-US" sz="2800" dirty="0">
              <a:solidFill>
                <a:srgbClr val="C00000"/>
              </a:solidFill>
              <a:latin typeface="Calibri" charset="0"/>
            </a:endParaRPr>
          </a:p>
          <a:p>
            <a:endParaRPr lang="en-US" sz="2800" dirty="0">
              <a:solidFill>
                <a:srgbClr val="C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600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Previously on 311: Recursive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5122"/>
            <a:ext cx="8229600" cy="5269838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800" dirty="0">
                <a:latin typeface="Franklin Gothic Medium" panose="020B0603020102020204" pitchFamily="34" charset="0"/>
              </a:rPr>
              <a:t>Examples we saw fall in two categories</a:t>
            </a:r>
          </a:p>
          <a:p>
            <a:pPr>
              <a:defRPr/>
            </a:pPr>
            <a:r>
              <a:rPr lang="en-US" sz="2400" dirty="0">
                <a:latin typeface="Franklin Gothic Medium" panose="020B0603020102020204" pitchFamily="34" charset="0"/>
              </a:rPr>
              <a:t>new types of data</a:t>
            </a:r>
          </a:p>
          <a:p>
            <a:pPr>
              <a:defRPr/>
            </a:pPr>
            <a:r>
              <a:rPr lang="en-US" sz="2400" dirty="0">
                <a:latin typeface="Franklin Gothic Medium" panose="020B0603020102020204" pitchFamily="34" charset="0"/>
              </a:rPr>
              <a:t>subsets of previously-defined data</a:t>
            </a:r>
          </a:p>
          <a:p>
            <a:pPr marL="0" indent="0">
              <a:buNone/>
              <a:defRPr/>
            </a:pPr>
            <a:endParaRPr lang="en-US" sz="2400" dirty="0">
              <a:latin typeface="Franklin Gothic Medium" panose="020B0603020102020204" pitchFamily="34" charset="0"/>
            </a:endParaRPr>
          </a:p>
          <a:p>
            <a:pPr marL="0" indent="0">
              <a:buNone/>
              <a:defRPr/>
            </a:pPr>
            <a:endParaRPr lang="en-US" sz="2400" dirty="0">
              <a:latin typeface="Franklin Gothic Medium" panose="020B0603020102020204" pitchFamily="34" charset="0"/>
            </a:endParaRPr>
          </a:p>
          <a:p>
            <a:pPr marL="0" indent="0">
              <a:buNone/>
              <a:defRPr/>
            </a:pPr>
            <a:endParaRPr lang="en-US" sz="2400" dirty="0">
              <a:latin typeface="Franklin Gothic Medium" panose="020B0603020102020204" pitchFamily="34" charset="0"/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8A6948C2-6E5A-1F29-0FFD-96CB560FE3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53085"/>
              </p:ext>
            </p:extLst>
          </p:nvPr>
        </p:nvGraphicFramePr>
        <p:xfrm>
          <a:off x="1524000" y="3671849"/>
          <a:ext cx="6096000" cy="1859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21673070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7257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New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Subsets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891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Natural Numbers</a:t>
                      </a:r>
                    </a:p>
                    <a:p>
                      <a:pPr algn="ctr"/>
                      <a:r>
                        <a:rPr lang="en-US" sz="2200" dirty="0"/>
                        <a:t>Lists</a:t>
                      </a:r>
                    </a:p>
                    <a:p>
                      <a:pPr algn="ctr"/>
                      <a:r>
                        <a:rPr lang="en-US" sz="2200" dirty="0"/>
                        <a:t>Trees</a:t>
                      </a:r>
                    </a:p>
                    <a:p>
                      <a:pPr algn="ctr"/>
                      <a:r>
                        <a:rPr lang="en-US" sz="2200" dirty="0"/>
                        <a:t>Strings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Even Numbers</a:t>
                      </a:r>
                    </a:p>
                    <a:p>
                      <a:pPr algn="ctr"/>
                      <a:r>
                        <a:rPr lang="en-US" sz="2200" dirty="0"/>
                        <a:t>Powers of 3</a:t>
                      </a:r>
                    </a:p>
                    <a:p>
                      <a:pPr algn="ctr"/>
                      <a:r>
                        <a:rPr lang="en-US" sz="2200" dirty="0"/>
                        <a:t>Fibonacci Numbers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467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3220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197555"/>
            <a:ext cx="8229600" cy="615244"/>
          </a:xfrm>
        </p:spPr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Examples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Franklin Gothic Medium" panose="020B0603020102020204" pitchFamily="34" charset="0"/>
              </a:rPr>
              <a:t>All binary strings that have an even # of 1’s</a:t>
            </a:r>
          </a:p>
          <a:p>
            <a:endParaRPr lang="en-US" sz="2800" dirty="0">
              <a:solidFill>
                <a:srgbClr val="C00000"/>
              </a:solidFill>
              <a:latin typeface="Calibri" charset="0"/>
            </a:endParaRPr>
          </a:p>
          <a:p>
            <a:endParaRPr lang="en-US" sz="2800" dirty="0">
              <a:solidFill>
                <a:srgbClr val="C00000"/>
              </a:solidFill>
              <a:latin typeface="Calibri" charset="0"/>
            </a:endParaRPr>
          </a:p>
          <a:p>
            <a:endParaRPr lang="en-US" sz="2800" dirty="0">
              <a:solidFill>
                <a:srgbClr val="C00000"/>
              </a:solidFill>
              <a:latin typeface="Calibri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70847" y="2039488"/>
            <a:ext cx="2847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e.g.,  </a:t>
            </a:r>
            <a:r>
              <a:rPr lang="en-US" sz="2800" dirty="0">
                <a:solidFill>
                  <a:srgbClr val="7030A0"/>
                </a:solidFill>
                <a:cs typeface="Franklin Gothic Medium"/>
              </a:rPr>
              <a:t>0*(10*10*)*</a:t>
            </a:r>
          </a:p>
        </p:txBody>
      </p:sp>
    </p:spTree>
    <p:extLst>
      <p:ext uri="{BB962C8B-B14F-4D97-AF65-F5344CB8AC3E}">
        <p14:creationId xmlns:p14="http://schemas.microsoft.com/office/powerpoint/2010/main" val="1003843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197555"/>
            <a:ext cx="8229600" cy="615244"/>
          </a:xfrm>
        </p:spPr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Examples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Franklin Gothic Medium" panose="020B0603020102020204" pitchFamily="34" charset="0"/>
              </a:rPr>
              <a:t>All binary strings that have an even # of 1’s</a:t>
            </a:r>
          </a:p>
          <a:p>
            <a:endParaRPr lang="en-US" sz="2800" dirty="0">
              <a:solidFill>
                <a:srgbClr val="C00000"/>
              </a:solidFill>
              <a:latin typeface="Calibri" charset="0"/>
            </a:endParaRPr>
          </a:p>
          <a:p>
            <a:endParaRPr lang="en-US" sz="2800" dirty="0">
              <a:solidFill>
                <a:srgbClr val="C00000"/>
              </a:solidFill>
              <a:latin typeface="Calibri" charset="0"/>
            </a:endParaRPr>
          </a:p>
          <a:p>
            <a:endParaRPr lang="en-US" sz="2800" dirty="0">
              <a:solidFill>
                <a:srgbClr val="C00000"/>
              </a:solidFill>
              <a:latin typeface="Calibri" charset="0"/>
            </a:endParaRPr>
          </a:p>
          <a:p>
            <a:r>
              <a:rPr lang="en-US" sz="2800" dirty="0">
                <a:latin typeface="Franklin Gothic Medium" panose="020B0603020102020204" pitchFamily="34" charset="0"/>
              </a:rPr>
              <a:t>All binary strings that </a:t>
            </a:r>
            <a:r>
              <a:rPr lang="en-US" sz="2800" i="1" dirty="0">
                <a:latin typeface="Franklin Gothic Medium" panose="020B0603020102020204" pitchFamily="34" charset="0"/>
              </a:rPr>
              <a:t>don’t</a:t>
            </a:r>
            <a:r>
              <a:rPr lang="en-US" sz="2800" dirty="0">
                <a:latin typeface="Franklin Gothic Medium" panose="020B0603020102020204" pitchFamily="34" charset="0"/>
              </a:rPr>
              <a:t> contain 101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70847" y="2039488"/>
            <a:ext cx="2847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e.g.,  </a:t>
            </a:r>
            <a:r>
              <a:rPr lang="en-US" sz="2800" dirty="0">
                <a:solidFill>
                  <a:srgbClr val="7030A0"/>
                </a:solidFill>
                <a:cs typeface="Franklin Gothic Medium"/>
              </a:rPr>
              <a:t>0*(10*10*)*</a:t>
            </a:r>
          </a:p>
        </p:txBody>
      </p:sp>
    </p:spTree>
    <p:extLst>
      <p:ext uri="{BB962C8B-B14F-4D97-AF65-F5344CB8AC3E}">
        <p14:creationId xmlns:p14="http://schemas.microsoft.com/office/powerpoint/2010/main" val="1120281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197555"/>
            <a:ext cx="8229600" cy="615244"/>
          </a:xfrm>
        </p:spPr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Examples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Franklin Gothic Medium" panose="020B0603020102020204" pitchFamily="34" charset="0"/>
              </a:rPr>
              <a:t>All binary strings that have an even # of 1’s</a:t>
            </a:r>
          </a:p>
          <a:p>
            <a:endParaRPr lang="en-US" sz="2800" dirty="0">
              <a:solidFill>
                <a:srgbClr val="C00000"/>
              </a:solidFill>
              <a:latin typeface="Calibri" charset="0"/>
            </a:endParaRPr>
          </a:p>
          <a:p>
            <a:endParaRPr lang="en-US" sz="2800" dirty="0">
              <a:solidFill>
                <a:srgbClr val="C00000"/>
              </a:solidFill>
              <a:latin typeface="Calibri" charset="0"/>
            </a:endParaRPr>
          </a:p>
          <a:p>
            <a:endParaRPr lang="en-US" sz="2800" dirty="0">
              <a:solidFill>
                <a:srgbClr val="C00000"/>
              </a:solidFill>
              <a:latin typeface="Calibri" charset="0"/>
            </a:endParaRPr>
          </a:p>
          <a:p>
            <a:r>
              <a:rPr lang="en-US" sz="2800" dirty="0">
                <a:latin typeface="Franklin Gothic Medium" panose="020B0603020102020204" pitchFamily="34" charset="0"/>
              </a:rPr>
              <a:t>All binary strings that </a:t>
            </a:r>
            <a:r>
              <a:rPr lang="en-US" sz="2800" i="1" dirty="0">
                <a:latin typeface="Franklin Gothic Medium" panose="020B0603020102020204" pitchFamily="34" charset="0"/>
              </a:rPr>
              <a:t>don’t</a:t>
            </a:r>
            <a:r>
              <a:rPr lang="en-US" sz="2800" dirty="0">
                <a:latin typeface="Franklin Gothic Medium" panose="020B0603020102020204" pitchFamily="34" charset="0"/>
              </a:rPr>
              <a:t> contain 101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70847" y="2039488"/>
            <a:ext cx="2847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e.g.,  </a:t>
            </a:r>
            <a:r>
              <a:rPr lang="en-US" sz="2800" dirty="0">
                <a:solidFill>
                  <a:srgbClr val="7030A0"/>
                </a:solidFill>
                <a:cs typeface="Franklin Gothic Medium"/>
              </a:rPr>
              <a:t>0*(10*10*)*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92709A-4DA1-3F40-B0B3-F2439BFBB693}"/>
              </a:ext>
            </a:extLst>
          </p:cNvPr>
          <p:cNvSpPr txBox="1"/>
          <p:nvPr/>
        </p:nvSpPr>
        <p:spPr>
          <a:xfrm>
            <a:off x="2070847" y="4212224"/>
            <a:ext cx="4479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e.g.,  </a:t>
            </a:r>
            <a:r>
              <a:rPr lang="en-US" sz="2800" dirty="0">
                <a:solidFill>
                  <a:srgbClr val="7030A0"/>
                </a:solidFill>
                <a:cs typeface="Franklin Gothic Medium"/>
              </a:rPr>
              <a:t>0*(1</a:t>
            </a:r>
            <a:r>
              <a:rPr lang="en-US" sz="2800" dirty="0">
                <a:solidFill>
                  <a:srgbClr val="7030A0"/>
                </a:solidFill>
                <a:ea typeface="Cambria Math" panose="02040503050406030204" pitchFamily="18" charset="0"/>
                <a:cs typeface="Franklin Gothic Medium"/>
              </a:rPr>
              <a:t> ⋃ 1000*</a:t>
            </a:r>
            <a:r>
              <a:rPr lang="en-US" sz="2800" dirty="0">
                <a:solidFill>
                  <a:srgbClr val="7030A0"/>
                </a:solidFill>
                <a:cs typeface="Franklin Gothic Medium"/>
              </a:rPr>
              <a:t>)*(</a:t>
            </a:r>
            <a:r>
              <a:rPr lang="en-US" sz="2800" dirty="0" err="1">
                <a:solidFill>
                  <a:srgbClr val="7030A0"/>
                </a:solidFill>
                <a:ea typeface="Cambria Math" panose="02040503050406030204" pitchFamily="18" charset="0"/>
                <a:cs typeface="Franklin Gothic Medium"/>
              </a:rPr>
              <a:t>ε</a:t>
            </a:r>
            <a:r>
              <a:rPr lang="en-US" sz="2800" dirty="0">
                <a:solidFill>
                  <a:srgbClr val="7030A0"/>
                </a:solidFill>
                <a:ea typeface="Cambria Math" panose="02040503050406030204" pitchFamily="18" charset="0"/>
                <a:cs typeface="Franklin Gothic Medium"/>
              </a:rPr>
              <a:t> ⋃ 10</a:t>
            </a:r>
            <a:r>
              <a:rPr lang="en-US" sz="2800" dirty="0">
                <a:solidFill>
                  <a:srgbClr val="7030A0"/>
                </a:solidFill>
                <a:cs typeface="Franklin Gothic Medium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7B41D0-8292-4E6C-B638-D590CF0D114A}"/>
              </a:ext>
            </a:extLst>
          </p:cNvPr>
          <p:cNvSpPr txBox="1"/>
          <p:nvPr/>
        </p:nvSpPr>
        <p:spPr>
          <a:xfrm>
            <a:off x="2637957" y="4935972"/>
            <a:ext cx="3723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at least two 0s between 1s</a:t>
            </a:r>
            <a:endParaRPr lang="en-US" sz="2400" dirty="0">
              <a:solidFill>
                <a:srgbClr val="7030A0"/>
              </a:solidFill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14251820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222955"/>
            <a:ext cx="8229600" cy="668867"/>
          </a:xfrm>
        </p:spPr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Regular Expressions in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charset="0"/>
              <a:buChar char="•"/>
            </a:pPr>
            <a:r>
              <a:rPr lang="en-US" sz="2600" dirty="0">
                <a:latin typeface="Calibri" charset="0"/>
              </a:rPr>
              <a:t>Used to define the </a:t>
            </a:r>
            <a:r>
              <a:rPr lang="ja-JP" altLang="en-US" sz="2600" dirty="0">
                <a:latin typeface="Calibri" charset="0"/>
              </a:rPr>
              <a:t>“</a:t>
            </a:r>
            <a:r>
              <a:rPr lang="en-US" sz="2600" dirty="0">
                <a:latin typeface="Calibri" charset="0"/>
              </a:rPr>
              <a:t>tokens</a:t>
            </a:r>
            <a:r>
              <a:rPr lang="ja-JP" altLang="en-US" sz="2600" dirty="0">
                <a:latin typeface="Calibri" charset="0"/>
              </a:rPr>
              <a:t>”</a:t>
            </a:r>
            <a:r>
              <a:rPr lang="en-US" sz="2600" dirty="0">
                <a:latin typeface="Calibri" charset="0"/>
              </a:rPr>
              <a:t>: e.g., legal variable names, keywords in programming languages and compilers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sz="2600" dirty="0">
                <a:latin typeface="Calibri" charset="0"/>
              </a:rPr>
              <a:t>Used in </a:t>
            </a:r>
            <a:r>
              <a:rPr lang="en-US" sz="2600" b="1" dirty="0" err="1">
                <a:latin typeface="Courier New" charset="0"/>
                <a:cs typeface="Courier New" charset="0"/>
              </a:rPr>
              <a:t>grep</a:t>
            </a:r>
            <a:r>
              <a:rPr lang="en-US" sz="2600" dirty="0">
                <a:latin typeface="Calibri" charset="0"/>
                <a:cs typeface="Courier New" charset="0"/>
              </a:rPr>
              <a:t>,</a:t>
            </a:r>
            <a:r>
              <a:rPr lang="en-US" sz="2600" dirty="0">
                <a:latin typeface="Calibri" charset="0"/>
              </a:rPr>
              <a:t> a program that does pattern matching searches in UNIX/LINUX</a:t>
            </a:r>
          </a:p>
          <a:p>
            <a:r>
              <a:rPr lang="en-US" sz="2600" dirty="0">
                <a:latin typeface="Calibri" charset="0"/>
              </a:rPr>
              <a:t>Pattern matching using regular expressions is an essential feature of PHP</a:t>
            </a:r>
          </a:p>
          <a:p>
            <a:r>
              <a:rPr lang="en-US" sz="2600" dirty="0">
                <a:latin typeface="Calibri" charset="0"/>
              </a:rPr>
              <a:t>We can use regular expressions in programs to process strings!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81000" y="211667"/>
            <a:ext cx="8229600" cy="657578"/>
          </a:xfrm>
        </p:spPr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Regular Expressions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181600"/>
          </a:xfrm>
        </p:spPr>
        <p:txBody>
          <a:bodyPr/>
          <a:lstStyle/>
          <a:p>
            <a:r>
              <a:rPr lang="en-US" sz="2800" dirty="0">
                <a:latin typeface="Calibri" charset="0"/>
              </a:rPr>
              <a:t>Pattern p = </a:t>
            </a:r>
            <a:r>
              <a:rPr lang="en-US" sz="2800" dirty="0" err="1">
                <a:latin typeface="Calibri" charset="0"/>
              </a:rPr>
              <a:t>Pattern.compile</a:t>
            </a:r>
            <a:r>
              <a:rPr lang="en-US" sz="2800" dirty="0">
                <a:latin typeface="Calibri" charset="0"/>
              </a:rPr>
              <a:t>("a*b"); </a:t>
            </a:r>
          </a:p>
          <a:p>
            <a:r>
              <a:rPr lang="en-US" sz="2800" dirty="0">
                <a:latin typeface="Calibri" charset="0"/>
              </a:rPr>
              <a:t>Matcher m = </a:t>
            </a:r>
            <a:r>
              <a:rPr lang="en-US" sz="2800" dirty="0" err="1">
                <a:latin typeface="Calibri" charset="0"/>
              </a:rPr>
              <a:t>p.matcher</a:t>
            </a:r>
            <a:r>
              <a:rPr lang="en-US" sz="2800" dirty="0">
                <a:latin typeface="Calibri" charset="0"/>
              </a:rPr>
              <a:t>("</a:t>
            </a:r>
            <a:r>
              <a:rPr lang="en-US" sz="2800" dirty="0" err="1">
                <a:latin typeface="Calibri" charset="0"/>
              </a:rPr>
              <a:t>aaaaab</a:t>
            </a:r>
            <a:r>
              <a:rPr lang="en-US" sz="2800" dirty="0">
                <a:latin typeface="Calibri" charset="0"/>
              </a:rPr>
              <a:t>"); </a:t>
            </a:r>
          </a:p>
          <a:p>
            <a:r>
              <a:rPr lang="en-US" sz="2800" dirty="0" err="1">
                <a:latin typeface="Calibri" charset="0"/>
              </a:rPr>
              <a:t>boolean</a:t>
            </a:r>
            <a:r>
              <a:rPr lang="en-US" sz="2800" dirty="0">
                <a:latin typeface="Calibri" charset="0"/>
              </a:rPr>
              <a:t> b = </a:t>
            </a:r>
            <a:r>
              <a:rPr lang="en-US" sz="2800" dirty="0" err="1">
                <a:latin typeface="Calibri" charset="0"/>
              </a:rPr>
              <a:t>m.matches</a:t>
            </a:r>
            <a:r>
              <a:rPr lang="en-US" sz="2800" dirty="0">
                <a:latin typeface="Calibri" charset="0"/>
              </a:rPr>
              <a:t>();</a:t>
            </a:r>
            <a:endParaRPr lang="en-US" sz="2800" dirty="0">
              <a:latin typeface="Calibri" charset="0"/>
              <a:cs typeface="Courier New" charset="0"/>
            </a:endParaRPr>
          </a:p>
          <a:p>
            <a:pPr marL="457200" lvl="1" indent="0">
              <a:buFont typeface="Arial" charset="0"/>
              <a:buNone/>
            </a:pPr>
            <a:r>
              <a:rPr lang="en-US" sz="2400" b="1" dirty="0">
                <a:latin typeface="Courier New" charset="0"/>
                <a:cs typeface="Courier New" charset="0"/>
              </a:rPr>
              <a:t>[01]</a:t>
            </a:r>
            <a:r>
              <a:rPr lang="en-US" sz="2400" dirty="0">
                <a:latin typeface="Calibri" charset="0"/>
              </a:rPr>
              <a:t>     a 0 or a 1     </a:t>
            </a:r>
            <a:r>
              <a:rPr lang="en-US" sz="2400" b="1" dirty="0">
                <a:latin typeface="Courier New" charset="0"/>
                <a:cs typeface="Courier New" charset="0"/>
              </a:rPr>
              <a:t>^</a:t>
            </a:r>
            <a:r>
              <a:rPr lang="en-US" sz="2400" dirty="0">
                <a:latin typeface="Calibri" charset="0"/>
              </a:rPr>
              <a:t> start of string     </a:t>
            </a:r>
            <a:r>
              <a:rPr lang="en-US" sz="2400" b="1" dirty="0">
                <a:latin typeface="Courier New" charset="0"/>
                <a:cs typeface="Courier New" charset="0"/>
              </a:rPr>
              <a:t>$</a:t>
            </a:r>
            <a:r>
              <a:rPr lang="en-US" sz="2400" dirty="0">
                <a:latin typeface="Calibri" charset="0"/>
              </a:rPr>
              <a:t> end of string</a:t>
            </a:r>
          </a:p>
          <a:p>
            <a:pPr marL="457200" lvl="1" indent="0">
              <a:buFont typeface="Arial" charset="0"/>
              <a:buNone/>
            </a:pPr>
            <a:r>
              <a:rPr lang="en-US" sz="2400" b="1" dirty="0">
                <a:latin typeface="Courier New" charset="0"/>
                <a:cs typeface="Courier New" charset="0"/>
              </a:rPr>
              <a:t>[0-9]</a:t>
            </a:r>
            <a:r>
              <a:rPr lang="en-US" sz="2400" dirty="0">
                <a:latin typeface="Calibri" charset="0"/>
              </a:rPr>
              <a:t>   any single digit       </a:t>
            </a:r>
            <a:r>
              <a:rPr lang="en-US" sz="2400" b="1" dirty="0">
                <a:latin typeface="Courier New" charset="0"/>
                <a:cs typeface="Courier New" charset="0"/>
              </a:rPr>
              <a:t>\.</a:t>
            </a:r>
            <a:r>
              <a:rPr lang="en-US" sz="2400" dirty="0">
                <a:latin typeface="Calibri" charset="0"/>
              </a:rPr>
              <a:t>   period    </a:t>
            </a:r>
            <a:r>
              <a:rPr lang="en-US" sz="2400" b="1" dirty="0">
                <a:latin typeface="Courier New" charset="0"/>
                <a:cs typeface="Courier New" charset="0"/>
              </a:rPr>
              <a:t>\,</a:t>
            </a:r>
            <a:r>
              <a:rPr lang="en-US" sz="2400" dirty="0">
                <a:latin typeface="Calibri" charset="0"/>
              </a:rPr>
              <a:t>  comma  </a:t>
            </a:r>
            <a:r>
              <a:rPr lang="en-US" sz="2400" b="1" dirty="0">
                <a:latin typeface="Courier New" charset="0"/>
                <a:cs typeface="Courier New" charset="0"/>
              </a:rPr>
              <a:t>\-</a:t>
            </a:r>
            <a:r>
              <a:rPr lang="en-US" sz="2400" dirty="0">
                <a:latin typeface="Calibri" charset="0"/>
              </a:rPr>
              <a:t> minus</a:t>
            </a:r>
          </a:p>
          <a:p>
            <a:pPr marL="457200" lvl="1" indent="0">
              <a:buFont typeface="Arial" charset="0"/>
              <a:buNone/>
            </a:pPr>
            <a:r>
              <a:rPr lang="en-US" sz="2400" b="1" dirty="0">
                <a:latin typeface="Courier New" charset="0"/>
                <a:cs typeface="Courier New" charset="0"/>
              </a:rPr>
              <a:t>. </a:t>
            </a:r>
            <a:r>
              <a:rPr lang="en-US" sz="2400" dirty="0">
                <a:latin typeface="Calibri" charset="0"/>
              </a:rPr>
              <a:t>          any single character</a:t>
            </a:r>
          </a:p>
          <a:p>
            <a:pPr marL="457200" lvl="1" indent="0">
              <a:buFont typeface="Arial" charset="0"/>
              <a:buNone/>
            </a:pPr>
            <a:r>
              <a:rPr lang="en-US" sz="2400" dirty="0">
                <a:latin typeface="Calibri" charset="0"/>
              </a:rPr>
              <a:t>ab         a followed by b            </a:t>
            </a:r>
            <a:r>
              <a:rPr lang="en-US" sz="2400" b="1" dirty="0">
                <a:latin typeface="Calibri" charset="0"/>
              </a:rPr>
              <a:t> 	</a:t>
            </a:r>
            <a:r>
              <a:rPr lang="en-US" sz="2400" dirty="0">
                <a:latin typeface="Calibri" charset="0"/>
              </a:rPr>
              <a:t>(</a:t>
            </a:r>
            <a:r>
              <a:rPr lang="en-US" sz="2400" b="1" dirty="0">
                <a:latin typeface="Calibri" charset="0"/>
              </a:rPr>
              <a:t>AB</a:t>
            </a:r>
            <a:r>
              <a:rPr lang="en-US" sz="2400" dirty="0">
                <a:latin typeface="Calibri" charset="0"/>
              </a:rPr>
              <a:t>)</a:t>
            </a:r>
          </a:p>
          <a:p>
            <a:pPr marL="457200" lvl="1" indent="0">
              <a:buFont typeface="Arial" charset="0"/>
              <a:buNone/>
            </a:pPr>
            <a:r>
              <a:rPr lang="en-US" sz="2400" dirty="0">
                <a:latin typeface="Calibri" charset="0"/>
              </a:rPr>
              <a:t>(</a:t>
            </a:r>
            <a:r>
              <a:rPr lang="en-US" sz="2400" dirty="0" err="1">
                <a:latin typeface="Calibri" charset="0"/>
              </a:rPr>
              <a:t>a</a:t>
            </a:r>
            <a:r>
              <a:rPr lang="en-US" sz="2400" b="1" dirty="0" err="1">
                <a:latin typeface="Courier New" charset="0"/>
                <a:cs typeface="Courier New" charset="0"/>
              </a:rPr>
              <a:t>|</a:t>
            </a:r>
            <a:r>
              <a:rPr lang="en-US" sz="2400" dirty="0" err="1">
                <a:latin typeface="Calibri" charset="0"/>
              </a:rPr>
              <a:t>b</a:t>
            </a:r>
            <a:r>
              <a:rPr lang="en-US" sz="2400" b="1" dirty="0">
                <a:latin typeface="Courier New" charset="0"/>
                <a:cs typeface="Courier New" charset="0"/>
              </a:rPr>
              <a:t>)</a:t>
            </a:r>
            <a:r>
              <a:rPr lang="en-US" sz="2400" dirty="0">
                <a:latin typeface="Calibri" charset="0"/>
              </a:rPr>
              <a:t>  a or b 						</a:t>
            </a:r>
            <a:r>
              <a:rPr lang="en-US" sz="2400" dirty="0">
                <a:latin typeface="Calibri" charset="0"/>
                <a:sym typeface="Symbol" charset="0"/>
              </a:rPr>
              <a:t>(</a:t>
            </a:r>
            <a:r>
              <a:rPr lang="en-US" sz="2400" b="1" dirty="0">
                <a:latin typeface="Calibri" charset="0"/>
                <a:sym typeface="Symbol" charset="0"/>
              </a:rPr>
              <a:t>A</a:t>
            </a:r>
            <a:r>
              <a:rPr lang="en-US" sz="2400" dirty="0">
                <a:latin typeface="Calibri" charset="0"/>
                <a:sym typeface="Symbol" charset="0"/>
              </a:rPr>
              <a:t> </a:t>
            </a:r>
            <a:r>
              <a:rPr lang="en-US" sz="2400" dirty="0">
                <a:latin typeface="Cambria Math" charset="0"/>
                <a:cs typeface="Cambria Math" charset="0"/>
                <a:sym typeface="Symbol" charset="0"/>
              </a:rPr>
              <a:t></a:t>
            </a:r>
            <a:r>
              <a:rPr lang="en-US" sz="2400" b="1" dirty="0">
                <a:latin typeface="Calibri" charset="0"/>
                <a:sym typeface="Symbol" charset="0"/>
              </a:rPr>
              <a:t> B</a:t>
            </a:r>
            <a:r>
              <a:rPr lang="en-US" sz="2400" dirty="0">
                <a:latin typeface="Calibri" charset="0"/>
                <a:sym typeface="Symbol" charset="0"/>
              </a:rPr>
              <a:t>)</a:t>
            </a:r>
            <a:br>
              <a:rPr lang="en-US" sz="2400" dirty="0">
                <a:latin typeface="Calibri" charset="0"/>
              </a:rPr>
            </a:br>
            <a:r>
              <a:rPr lang="en-US" sz="2400" dirty="0">
                <a:latin typeface="Calibri" charset="0"/>
              </a:rPr>
              <a:t>a</a:t>
            </a:r>
            <a:r>
              <a:rPr lang="en-US" sz="2400" b="1" dirty="0">
                <a:latin typeface="Courier New" charset="0"/>
                <a:cs typeface="Courier New" charset="0"/>
              </a:rPr>
              <a:t>?</a:t>
            </a:r>
            <a:r>
              <a:rPr lang="en-US" sz="2400" dirty="0">
                <a:latin typeface="Calibri" charset="0"/>
              </a:rPr>
              <a:t>         zero or one of a            	(</a:t>
            </a:r>
            <a:r>
              <a:rPr lang="en-US" sz="2400" b="1" dirty="0">
                <a:latin typeface="Calibri" charset="0"/>
              </a:rPr>
              <a:t>A</a:t>
            </a:r>
            <a:r>
              <a:rPr lang="en-US" sz="2400" dirty="0">
                <a:latin typeface="Calibri" charset="0"/>
                <a:sym typeface="Symbol" charset="0"/>
              </a:rPr>
              <a:t> </a:t>
            </a:r>
            <a:r>
              <a:rPr lang="en-US" sz="2400" dirty="0">
                <a:latin typeface="Cambria Math" charset="0"/>
                <a:cs typeface="Cambria Math" charset="0"/>
                <a:sym typeface="Symbol" charset="0"/>
              </a:rPr>
              <a:t> </a:t>
            </a:r>
            <a:r>
              <a:rPr lang="en-US" sz="2400" b="1" dirty="0">
                <a:sym typeface="Symbol"/>
              </a:rPr>
              <a:t></a:t>
            </a:r>
            <a:r>
              <a:rPr lang="en-US" sz="2400" dirty="0">
                <a:latin typeface="Calibri" charset="0"/>
                <a:sym typeface="Symbol" charset="0"/>
              </a:rPr>
              <a:t>)</a:t>
            </a:r>
            <a:br>
              <a:rPr lang="en-US" sz="2400" dirty="0">
                <a:latin typeface="Calibri" charset="0"/>
              </a:rPr>
            </a:br>
            <a:r>
              <a:rPr lang="en-US" sz="2400" dirty="0">
                <a:latin typeface="Calibri" charset="0"/>
              </a:rPr>
              <a:t>a</a:t>
            </a:r>
            <a:r>
              <a:rPr lang="en-US" sz="2400" b="1" dirty="0">
                <a:latin typeface="Courier New" charset="0"/>
                <a:cs typeface="Courier New" charset="0"/>
              </a:rPr>
              <a:t>*</a:t>
            </a:r>
            <a:r>
              <a:rPr lang="en-US" sz="2400" dirty="0">
                <a:latin typeface="Calibri" charset="0"/>
              </a:rPr>
              <a:t>         zero or more of a          	</a:t>
            </a:r>
            <a:r>
              <a:rPr lang="en-US" sz="2400" b="1" dirty="0">
                <a:latin typeface="Calibri" charset="0"/>
              </a:rPr>
              <a:t>A</a:t>
            </a:r>
            <a:r>
              <a:rPr lang="en-US" sz="2400" dirty="0">
                <a:latin typeface="Calibri" charset="0"/>
              </a:rPr>
              <a:t>*</a:t>
            </a:r>
          </a:p>
          <a:p>
            <a:pPr marL="457200" lvl="1" indent="0">
              <a:buFont typeface="Arial" charset="0"/>
              <a:buNone/>
            </a:pPr>
            <a:r>
              <a:rPr lang="en-US" sz="2400" dirty="0">
                <a:latin typeface="Calibri" charset="0"/>
              </a:rPr>
              <a:t>a</a:t>
            </a:r>
            <a:r>
              <a:rPr lang="en-US" sz="2400" b="1" dirty="0">
                <a:latin typeface="Courier New" charset="0"/>
                <a:cs typeface="Courier New" charset="0"/>
              </a:rPr>
              <a:t>+</a:t>
            </a:r>
            <a:r>
              <a:rPr lang="en-US" sz="2400" dirty="0">
                <a:latin typeface="Calibri" charset="0"/>
              </a:rPr>
              <a:t>         one or more of a          	</a:t>
            </a:r>
            <a:r>
              <a:rPr lang="en-US" sz="2400" b="1" dirty="0">
                <a:latin typeface="Calibri" charset="0"/>
              </a:rPr>
              <a:t>AA</a:t>
            </a:r>
            <a:r>
              <a:rPr lang="en-US" sz="2400" dirty="0">
                <a:latin typeface="Calibri" charset="0"/>
              </a:rPr>
              <a:t>* </a:t>
            </a:r>
          </a:p>
          <a:p>
            <a:r>
              <a:rPr lang="en-US" sz="2400" dirty="0">
                <a:latin typeface="Calibri" charset="0"/>
                <a:cs typeface="Courier New" charset="0"/>
              </a:rPr>
              <a:t>e.g.   </a:t>
            </a:r>
            <a:r>
              <a:rPr lang="en-US" sz="2400" b="1" dirty="0">
                <a:latin typeface="Courier New" charset="0"/>
                <a:cs typeface="Courier New" charset="0"/>
              </a:rPr>
              <a:t>^[\-+]?[0-9]*(\.|\,)?[0-9]+$</a:t>
            </a:r>
            <a:r>
              <a:rPr lang="en-US" sz="2400" dirty="0">
                <a:latin typeface="Calibri" charset="0"/>
              </a:rPr>
              <a:t>      </a:t>
            </a:r>
          </a:p>
          <a:p>
            <a:pPr>
              <a:buFont typeface="Arial" charset="0"/>
              <a:buNone/>
            </a:pPr>
            <a:r>
              <a:rPr lang="en-US" sz="2400" dirty="0">
                <a:latin typeface="Calibri" charset="0"/>
              </a:rPr>
              <a:t>               General form of decimal number  e.g.  9.12  or -9,8 (Europe)</a:t>
            </a:r>
            <a:endParaRPr lang="en-US" sz="2400" b="1" dirty="0">
              <a:latin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Limitations of Regular Expressions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524934" y="1153848"/>
            <a:ext cx="8229600" cy="51408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solidFill>
                  <a:srgbClr val="C00000"/>
                </a:solidFill>
              </a:rPr>
              <a:t>Not all languages can be specified by regular expressions</a:t>
            </a:r>
          </a:p>
          <a:p>
            <a:pPr>
              <a:defRPr/>
            </a:pPr>
            <a:r>
              <a:rPr lang="en-US" sz="2800" dirty="0"/>
              <a:t>Even some easy things like </a:t>
            </a:r>
          </a:p>
          <a:p>
            <a:pPr lvl="1">
              <a:defRPr/>
            </a:pPr>
            <a:r>
              <a:rPr lang="en-US" sz="2400" dirty="0"/>
              <a:t>Palindromes</a:t>
            </a:r>
          </a:p>
          <a:p>
            <a:pPr lvl="1">
              <a:defRPr/>
            </a:pPr>
            <a:r>
              <a:rPr lang="en-US" sz="2400" dirty="0"/>
              <a:t>Strings with equal number of 0’s and 1’s</a:t>
            </a:r>
          </a:p>
          <a:p>
            <a:pPr>
              <a:defRPr/>
            </a:pPr>
            <a:r>
              <a:rPr lang="en-US" sz="2800" dirty="0"/>
              <a:t>But also more complicated structures in programming languages</a:t>
            </a:r>
          </a:p>
          <a:p>
            <a:pPr lvl="1">
              <a:defRPr/>
            </a:pPr>
            <a:r>
              <a:rPr lang="en-US" sz="2400" dirty="0"/>
              <a:t>Matched parentheses</a:t>
            </a:r>
          </a:p>
          <a:p>
            <a:pPr lvl="1">
              <a:defRPr/>
            </a:pPr>
            <a:r>
              <a:rPr lang="en-US" sz="2400" dirty="0"/>
              <a:t>Properly formed arithmetic expressions</a:t>
            </a:r>
          </a:p>
          <a:p>
            <a:pPr lvl="1">
              <a:defRPr/>
            </a:pPr>
            <a:r>
              <a:rPr lang="en-US" sz="2400" dirty="0"/>
              <a:t>etc.</a:t>
            </a:r>
            <a:endParaRPr lang="en-US" dirty="0"/>
          </a:p>
          <a:p>
            <a:pPr lvl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99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Context-Free Grammars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295400"/>
                <a:ext cx="8441474" cy="4830763"/>
              </a:xfrm>
            </p:spPr>
            <p:txBody>
              <a:bodyPr/>
              <a:lstStyle/>
              <a:p>
                <a:r>
                  <a:rPr lang="en-US" sz="2800" dirty="0">
                    <a:latin typeface="Calibri" charset="0"/>
                  </a:rPr>
                  <a:t>A Context-Free Grammar (CFG) is given by a finite set of substitution rules involving</a:t>
                </a:r>
              </a:p>
              <a:p>
                <a:pPr lvl="1"/>
                <a:r>
                  <a:rPr lang="en-US" sz="2600" dirty="0">
                    <a:latin typeface="Calibri" charset="0"/>
                  </a:rPr>
                  <a:t>A finite set </a:t>
                </a:r>
                <a:r>
                  <a:rPr lang="en-US" sz="2600" b="1" dirty="0">
                    <a:latin typeface="Calibri" charset="0"/>
                  </a:rPr>
                  <a:t>V</a:t>
                </a:r>
                <a:r>
                  <a:rPr lang="en-US" sz="2600" dirty="0">
                    <a:latin typeface="Calibri" charset="0"/>
                  </a:rPr>
                  <a:t> of </a:t>
                </a:r>
                <a:r>
                  <a:rPr lang="en-US" sz="2600" i="1" dirty="0">
                    <a:latin typeface="Calibri" charset="0"/>
                  </a:rPr>
                  <a:t>variables </a:t>
                </a:r>
                <a:r>
                  <a:rPr lang="en-US" sz="2600" dirty="0">
                    <a:latin typeface="Calibri" charset="0"/>
                  </a:rPr>
                  <a:t>that can be replaced</a:t>
                </a:r>
              </a:p>
              <a:p>
                <a:pPr lvl="1"/>
                <a:r>
                  <a:rPr lang="en-US" sz="2600" dirty="0">
                    <a:latin typeface="Calibri" charset="0"/>
                  </a:rPr>
                  <a:t>Alphabet </a:t>
                </a:r>
                <a:r>
                  <a:rPr lang="en-US" sz="2600" b="1" dirty="0">
                    <a:latin typeface="Cambria Math" panose="02040503050406030204" pitchFamily="18" charset="0"/>
                    <a:sym typeface="Symbol" charset="0"/>
                  </a:rPr>
                  <a:t></a:t>
                </a:r>
                <a:r>
                  <a:rPr lang="en-US" sz="2600" dirty="0">
                    <a:latin typeface="Calibri" charset="0"/>
                    <a:sym typeface="Symbol" charset="0"/>
                  </a:rPr>
                  <a:t> of </a:t>
                </a:r>
                <a:r>
                  <a:rPr lang="en-US" sz="2600" i="1" dirty="0">
                    <a:latin typeface="Calibri" charset="0"/>
                  </a:rPr>
                  <a:t>terminal symbols</a:t>
                </a:r>
                <a:r>
                  <a:rPr lang="en-US" sz="2600" dirty="0">
                    <a:latin typeface="Calibri" charset="0"/>
                  </a:rPr>
                  <a:t> that can’t be replaced</a:t>
                </a:r>
              </a:p>
              <a:p>
                <a:pPr lvl="1"/>
                <a:r>
                  <a:rPr lang="en-US" sz="2600" dirty="0">
                    <a:latin typeface="Calibri" charset="0"/>
                    <a:sym typeface="Symbol" charset="0"/>
                  </a:rPr>
                  <a:t>One variable, usually </a:t>
                </a:r>
                <a:r>
                  <a:rPr lang="en-US" sz="2600" b="1" dirty="0">
                    <a:latin typeface="Calibri" charset="0"/>
                    <a:sym typeface="Symbol" charset="0"/>
                  </a:rPr>
                  <a:t>S</a:t>
                </a:r>
                <a:r>
                  <a:rPr lang="en-US" sz="2600" dirty="0">
                    <a:latin typeface="Calibri" charset="0"/>
                    <a:sym typeface="Symbol" charset="0"/>
                  </a:rPr>
                  <a:t>, is called the </a:t>
                </a:r>
                <a:r>
                  <a:rPr lang="en-US" sz="2600" i="1" dirty="0">
                    <a:latin typeface="Calibri" charset="0"/>
                    <a:sym typeface="Symbol" charset="0"/>
                  </a:rPr>
                  <a:t>start symbol</a:t>
                </a:r>
              </a:p>
              <a:p>
                <a:pPr lvl="4"/>
                <a:endParaRPr lang="en-US" i="1" dirty="0">
                  <a:latin typeface="Calibri" charset="0"/>
                  <a:sym typeface="Symbol" charset="0"/>
                </a:endParaRPr>
              </a:p>
              <a:p>
                <a:r>
                  <a:rPr lang="en-US" sz="2800" dirty="0">
                    <a:latin typeface="Calibri" charset="0"/>
                    <a:sym typeface="Symbol" charset="0"/>
                  </a:rPr>
                  <a:t>The substitution rules involving a variable </a:t>
                </a:r>
                <a:r>
                  <a:rPr lang="en-US" sz="2800" b="1" dirty="0">
                    <a:latin typeface="Calibri" charset="0"/>
                    <a:sym typeface="Symbol" charset="0"/>
                  </a:rPr>
                  <a:t>A</a:t>
                </a:r>
                <a:r>
                  <a:rPr lang="en-US" sz="2800" dirty="0">
                    <a:latin typeface="Calibri" charset="0"/>
                    <a:sym typeface="Symbol" charset="0"/>
                  </a:rPr>
                  <a:t>, written as</a:t>
                </a:r>
              </a:p>
              <a:p>
                <a:pPr lvl="1">
                  <a:buFont typeface="Arial" charset="0"/>
                  <a:buNone/>
                </a:pPr>
                <a:r>
                  <a:rPr lang="en-US" sz="2600" b="1" dirty="0">
                    <a:solidFill>
                      <a:srgbClr val="C00000"/>
                    </a:solidFill>
                    <a:latin typeface="Calibri" charset="0"/>
                    <a:sym typeface="Symbol" charset="0"/>
                  </a:rPr>
                  <a:t>                       A</a:t>
                </a:r>
                <a:r>
                  <a:rPr lang="en-US" sz="2600" dirty="0">
                    <a:solidFill>
                      <a:srgbClr val="C00000"/>
                    </a:solidFill>
                    <a:latin typeface="Calibri" charset="0"/>
                    <a:sym typeface="Symbol" charset="0"/>
                  </a:rPr>
                  <a:t>  w</a:t>
                </a:r>
                <a:r>
                  <a:rPr lang="en-US" sz="2600" baseline="-25000" dirty="0">
                    <a:solidFill>
                      <a:srgbClr val="C00000"/>
                    </a:solidFill>
                    <a:latin typeface="Calibri" charset="0"/>
                    <a:sym typeface="Symbol" charset="0"/>
                  </a:rPr>
                  <a:t>1</a:t>
                </a:r>
                <a:r>
                  <a:rPr lang="en-US" sz="2600" dirty="0">
                    <a:solidFill>
                      <a:srgbClr val="C00000"/>
                    </a:solidFill>
                    <a:latin typeface="Calibri" charset="0"/>
                    <a:sym typeface="Symbol" charset="0"/>
                  </a:rPr>
                  <a:t> |  w</a:t>
                </a:r>
                <a:r>
                  <a:rPr lang="en-US" sz="2600" baseline="-25000" dirty="0">
                    <a:solidFill>
                      <a:srgbClr val="C00000"/>
                    </a:solidFill>
                    <a:latin typeface="Calibri" charset="0"/>
                    <a:sym typeface="Symbol" charset="0"/>
                  </a:rPr>
                  <a:t>2</a:t>
                </a:r>
                <a:r>
                  <a:rPr lang="en-US" sz="2600" dirty="0">
                    <a:solidFill>
                      <a:srgbClr val="C00000"/>
                    </a:solidFill>
                    <a:latin typeface="Calibri" charset="0"/>
                    <a:sym typeface="Symbol" charset="0"/>
                  </a:rPr>
                  <a:t> |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/>
                        <a:sym typeface="Symbol" charset="0"/>
                      </a:rPr>
                      <m:t>⋯</m:t>
                    </m:r>
                  </m:oMath>
                </a14:m>
                <a:r>
                  <a:rPr lang="en-US" sz="2600" dirty="0">
                    <a:solidFill>
                      <a:srgbClr val="C00000"/>
                    </a:solidFill>
                    <a:latin typeface="Calibri" charset="0"/>
                    <a:sym typeface="Symbol" charset="0"/>
                  </a:rPr>
                  <a:t> | </a:t>
                </a:r>
                <a:r>
                  <a:rPr lang="en-US" sz="2600" dirty="0" err="1">
                    <a:solidFill>
                      <a:srgbClr val="C00000"/>
                    </a:solidFill>
                    <a:latin typeface="Calibri" charset="0"/>
                    <a:sym typeface="Symbol" charset="0"/>
                  </a:rPr>
                  <a:t>w</a:t>
                </a:r>
                <a:r>
                  <a:rPr lang="en-US" sz="2600" baseline="-25000" dirty="0" err="1">
                    <a:solidFill>
                      <a:srgbClr val="C00000"/>
                    </a:solidFill>
                    <a:latin typeface="Calibri" charset="0"/>
                    <a:sym typeface="Symbol" charset="0"/>
                  </a:rPr>
                  <a:t>k</a:t>
                </a:r>
                <a:endParaRPr lang="en-US" sz="2600" dirty="0">
                  <a:solidFill>
                    <a:srgbClr val="C00000"/>
                  </a:solidFill>
                  <a:latin typeface="Calibri" charset="0"/>
                  <a:sym typeface="Symbol" charset="0"/>
                </a:endParaRPr>
              </a:p>
              <a:p>
                <a:pPr lvl="1">
                  <a:buFont typeface="Arial" charset="0"/>
                  <a:buNone/>
                </a:pPr>
                <a:r>
                  <a:rPr lang="en-US" sz="2600" dirty="0">
                    <a:latin typeface="Calibri" charset="0"/>
                    <a:sym typeface="Symbol" charset="0"/>
                  </a:rPr>
                  <a:t>where each </a:t>
                </a:r>
                <a:r>
                  <a:rPr lang="en-US" sz="2600" dirty="0" err="1">
                    <a:latin typeface="Calibri" charset="0"/>
                    <a:sym typeface="Symbol" charset="0"/>
                  </a:rPr>
                  <a:t>w</a:t>
                </a:r>
                <a:r>
                  <a:rPr lang="en-US" sz="2600" baseline="-25000" dirty="0" err="1">
                    <a:latin typeface="Calibri" charset="0"/>
                    <a:sym typeface="Symbol" charset="0"/>
                  </a:rPr>
                  <a:t>i</a:t>
                </a:r>
                <a:r>
                  <a:rPr lang="en-US" sz="2600" dirty="0">
                    <a:latin typeface="Calibri" charset="0"/>
                    <a:sym typeface="Symbol" charset="0"/>
                  </a:rPr>
                  <a:t> is a string of variables and terminals</a:t>
                </a:r>
                <a:br>
                  <a:rPr lang="en-US" sz="2600" dirty="0">
                    <a:latin typeface="Calibri" charset="0"/>
                    <a:sym typeface="Symbol" charset="0"/>
                  </a:rPr>
                </a:br>
                <a:r>
                  <a:rPr lang="en-US" sz="2600" dirty="0">
                    <a:latin typeface="Calibri" charset="0"/>
                    <a:sym typeface="Symbol" charset="0"/>
                  </a:rPr>
                  <a:t>– that is </a:t>
                </a:r>
                <a:r>
                  <a:rPr lang="en-US" sz="2600" dirty="0" err="1">
                    <a:latin typeface="Calibri" charset="0"/>
                    <a:sym typeface="Symbol" charset="0"/>
                  </a:rPr>
                  <a:t>w</a:t>
                </a:r>
                <a:r>
                  <a:rPr lang="en-US" sz="2600" baseline="-25000" dirty="0" err="1">
                    <a:latin typeface="Calibri" charset="0"/>
                    <a:sym typeface="Symbol" charset="0"/>
                  </a:rPr>
                  <a:t>i</a:t>
                </a:r>
                <a:r>
                  <a:rPr lang="en-US" sz="2600" dirty="0">
                    <a:latin typeface="Calibri" charset="0"/>
                    <a:sym typeface="Symbol" charset="0"/>
                  </a:rPr>
                  <a:t> </a:t>
                </a:r>
                <a:r>
                  <a:rPr lang="en-US" sz="2600" dirty="0">
                    <a:latin typeface="Cambria Math" charset="0"/>
                    <a:cs typeface="Cambria Math" charset="0"/>
                    <a:sym typeface="Symbol" charset="0"/>
                  </a:rPr>
                  <a:t>∈</a:t>
                </a:r>
                <a:r>
                  <a:rPr lang="en-US" sz="2600" dirty="0">
                    <a:latin typeface="Calibri" charset="0"/>
                    <a:sym typeface="Symbol" charset="0"/>
                  </a:rPr>
                  <a:t> (</a:t>
                </a:r>
                <a:r>
                  <a:rPr lang="en-US" sz="2600" b="1" dirty="0">
                    <a:latin typeface="Calibri" charset="0"/>
                    <a:sym typeface="Symbol" charset="0"/>
                  </a:rPr>
                  <a:t>V</a:t>
                </a:r>
                <a:r>
                  <a:rPr lang="en-US" sz="2600" dirty="0">
                    <a:latin typeface="Cambria Math" charset="0"/>
                    <a:cs typeface="Cambria Math" charset="0"/>
                    <a:sym typeface="Symbol" charset="0"/>
                  </a:rPr>
                  <a:t>  </a:t>
                </a:r>
                <a:r>
                  <a:rPr lang="en-US" sz="2600" b="1" dirty="0">
                    <a:latin typeface="Cambria Math" panose="02040503050406030204" pitchFamily="18" charset="0"/>
                    <a:sym typeface="Symbol" charset="0"/>
                  </a:rPr>
                  <a:t></a:t>
                </a:r>
                <a:r>
                  <a:rPr lang="en-US" sz="2600" dirty="0">
                    <a:latin typeface="Cambria Math" panose="02040503050406030204" pitchFamily="18" charset="0"/>
                    <a:sym typeface="Symbol" charset="0"/>
                  </a:rPr>
                  <a:t>)</a:t>
                </a:r>
                <a:r>
                  <a:rPr lang="en-US" sz="2600" baseline="30000" dirty="0">
                    <a:latin typeface="Cambria Math" panose="02040503050406030204" pitchFamily="18" charset="0"/>
                    <a:sym typeface="Symbol" charset="0"/>
                  </a:rPr>
                  <a:t>*</a:t>
                </a:r>
                <a:endParaRPr lang="en-US" sz="2600" baseline="30000" dirty="0">
                  <a:latin typeface="Calibri" charset="0"/>
                  <a:sym typeface="Symbol" charset="0"/>
                </a:endParaRPr>
              </a:p>
            </p:txBody>
          </p:sp>
        </mc:Choice>
        <mc:Fallback xmlns="">
          <p:sp>
            <p:nvSpPr>
              <p:cNvPr id="1126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295400"/>
                <a:ext cx="8441474" cy="4830763"/>
              </a:xfrm>
              <a:blipFill>
                <a:blip r:embed="rId2"/>
                <a:stretch>
                  <a:fillRect l="-1353" t="-1312" r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2759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H</a:t>
            </a:r>
            <a:r>
              <a:rPr lang="en-US" dirty="0">
                <a:ea typeface="+mj-ea"/>
              </a:rPr>
              <a:t>ow CFGs generate strings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1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sz="2800" dirty="0">
                    <a:latin typeface="Calibri" charset="0"/>
                  </a:rPr>
                  <a:t>Begin with start symbol </a:t>
                </a:r>
                <a:r>
                  <a:rPr lang="en-US" sz="2800" b="1" dirty="0">
                    <a:latin typeface="Calibri" charset="0"/>
                  </a:rPr>
                  <a:t>S</a:t>
                </a:r>
              </a:p>
              <a:p>
                <a:pPr>
                  <a:lnSpc>
                    <a:spcPct val="90000"/>
                  </a:lnSpc>
                </a:pPr>
                <a:endParaRPr lang="en-US" sz="2800" b="1" dirty="0">
                  <a:latin typeface="Calibri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2800" dirty="0">
                    <a:latin typeface="Calibri" charset="0"/>
                  </a:rPr>
                  <a:t>If there is some variable </a:t>
                </a:r>
                <a:r>
                  <a:rPr lang="en-US" sz="2800" b="1" dirty="0">
                    <a:latin typeface="Calibri" charset="0"/>
                  </a:rPr>
                  <a:t>A</a:t>
                </a:r>
                <a:r>
                  <a:rPr lang="en-US" sz="2800" dirty="0">
                    <a:latin typeface="Calibri" charset="0"/>
                  </a:rPr>
                  <a:t> in the current string you can replace it by one of the w’s in the rules for </a:t>
                </a:r>
                <a:r>
                  <a:rPr lang="en-US" sz="2800" b="1" dirty="0">
                    <a:latin typeface="Calibri" charset="0"/>
                  </a:rPr>
                  <a:t>A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b="1" dirty="0">
                    <a:solidFill>
                      <a:schemeClr val="tx1"/>
                    </a:solidFill>
                    <a:latin typeface="Calibri" charset="0"/>
                    <a:sym typeface="Symbol" charset="0"/>
                  </a:rPr>
                  <a:t> A</a:t>
                </a:r>
                <a:r>
                  <a:rPr lang="en-US" dirty="0">
                    <a:solidFill>
                      <a:schemeClr val="tx1"/>
                    </a:solidFill>
                    <a:latin typeface="Calibri" charset="0"/>
                    <a:sym typeface="Symbol" charset="0"/>
                  </a:rPr>
                  <a:t>  w</a:t>
                </a:r>
                <a:r>
                  <a:rPr lang="en-US" baseline="-25000" dirty="0">
                    <a:solidFill>
                      <a:schemeClr val="tx1"/>
                    </a:solidFill>
                    <a:latin typeface="Calibri" charset="0"/>
                    <a:sym typeface="Symbol" charset="0"/>
                  </a:rPr>
                  <a:t>1</a:t>
                </a:r>
                <a:r>
                  <a:rPr lang="en-US" dirty="0">
                    <a:solidFill>
                      <a:schemeClr val="tx1"/>
                    </a:solidFill>
                    <a:latin typeface="Calibri" charset="0"/>
                    <a:sym typeface="Symbol" charset="0"/>
                  </a:rPr>
                  <a:t> |  w</a:t>
                </a:r>
                <a:r>
                  <a:rPr lang="en-US" baseline="-25000" dirty="0">
                    <a:solidFill>
                      <a:schemeClr val="tx1"/>
                    </a:solidFill>
                    <a:latin typeface="Calibri" charset="0"/>
                    <a:sym typeface="Symbol" charset="0"/>
                  </a:rPr>
                  <a:t>2</a:t>
                </a:r>
                <a:r>
                  <a:rPr lang="en-US" dirty="0">
                    <a:solidFill>
                      <a:schemeClr val="tx1"/>
                    </a:solidFill>
                    <a:latin typeface="Calibri" charset="0"/>
                    <a:sym typeface="Symbol" charset="0"/>
                  </a:rPr>
                  <a:t> |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  <a:sym typeface="Symbol" charset="0"/>
                      </a:rPr>
                      <m:t>⋯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alibri" charset="0"/>
                    <a:sym typeface="Symbol" charset="0"/>
                  </a:rPr>
                  <a:t> | </a:t>
                </a:r>
                <a:r>
                  <a:rPr lang="en-US" dirty="0" err="1">
                    <a:solidFill>
                      <a:schemeClr val="tx1"/>
                    </a:solidFill>
                    <a:latin typeface="Calibri" charset="0"/>
                    <a:sym typeface="Symbol" charset="0"/>
                  </a:rPr>
                  <a:t>w</a:t>
                </a:r>
                <a:r>
                  <a:rPr lang="en-US" baseline="-25000" dirty="0" err="1">
                    <a:solidFill>
                      <a:schemeClr val="tx1"/>
                    </a:solidFill>
                    <a:latin typeface="Calibri" charset="0"/>
                    <a:sym typeface="Symbol" charset="0"/>
                  </a:rPr>
                  <a:t>k</a:t>
                </a:r>
                <a:endParaRPr lang="en-US" b="1" dirty="0">
                  <a:solidFill>
                    <a:schemeClr val="tx1"/>
                  </a:solidFill>
                  <a:latin typeface="Calibri" charset="0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dirty="0">
                    <a:latin typeface="Calibri" charset="0"/>
                  </a:rPr>
                  <a:t>Write this as    </a:t>
                </a:r>
                <a:r>
                  <a:rPr lang="en-US" dirty="0" err="1">
                    <a:solidFill>
                      <a:srgbClr val="C00000"/>
                    </a:solidFill>
                    <a:latin typeface="Calibri" charset="0"/>
                  </a:rPr>
                  <a:t>x</a:t>
                </a:r>
                <a:r>
                  <a:rPr lang="en-US" b="1" dirty="0" err="1">
                    <a:solidFill>
                      <a:srgbClr val="C00000"/>
                    </a:solidFill>
                    <a:latin typeface="Calibri" charset="0"/>
                  </a:rPr>
                  <a:t>A</a:t>
                </a:r>
                <a:r>
                  <a:rPr lang="en-US" dirty="0" err="1">
                    <a:solidFill>
                      <a:srgbClr val="C00000"/>
                    </a:solidFill>
                    <a:latin typeface="Calibri" charset="0"/>
                  </a:rPr>
                  <a:t>y</a:t>
                </a:r>
                <a:r>
                  <a:rPr lang="en-US" dirty="0">
                    <a:solidFill>
                      <a:srgbClr val="C00000"/>
                    </a:solidFill>
                    <a:latin typeface="Calibri" charset="0"/>
                  </a:rPr>
                  <a:t> </a:t>
                </a:r>
                <a:r>
                  <a:rPr lang="en-US" dirty="0">
                    <a:solidFill>
                      <a:srgbClr val="C00000"/>
                    </a:solidFill>
                    <a:latin typeface="Cambria Math" charset="0"/>
                    <a:cs typeface="Cambria Math" charset="0"/>
                  </a:rPr>
                  <a:t>⇒</a:t>
                </a:r>
                <a:r>
                  <a:rPr lang="en-US" dirty="0">
                    <a:solidFill>
                      <a:srgbClr val="C00000"/>
                    </a:solidFill>
                    <a:latin typeface="Calibri" charset="0"/>
                  </a:rPr>
                  <a:t> </a:t>
                </a:r>
                <a:r>
                  <a:rPr lang="en-US" dirty="0" err="1">
                    <a:solidFill>
                      <a:srgbClr val="C00000"/>
                    </a:solidFill>
                    <a:latin typeface="Calibri" charset="0"/>
                  </a:rPr>
                  <a:t>xwy</a:t>
                </a:r>
                <a:endParaRPr lang="en-US" dirty="0">
                  <a:solidFill>
                    <a:srgbClr val="C00000"/>
                  </a:solidFill>
                  <a:latin typeface="Calibri" charset="0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dirty="0">
                    <a:latin typeface="Calibri" charset="0"/>
                  </a:rPr>
                  <a:t>Repeat until no variables left</a:t>
                </a:r>
              </a:p>
              <a:p>
                <a:pPr lvl="1">
                  <a:lnSpc>
                    <a:spcPct val="90000"/>
                  </a:lnSpc>
                </a:pPr>
                <a:endParaRPr lang="en-US" dirty="0">
                  <a:latin typeface="Calibri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2800" dirty="0">
                    <a:latin typeface="Calibri" charset="0"/>
                  </a:rPr>
                  <a:t>The set of strings the CFG describes are all strings, containing no variables, that can be </a:t>
                </a:r>
                <a:r>
                  <a:rPr lang="en-US" sz="2800" i="1" dirty="0">
                    <a:latin typeface="Calibri" charset="0"/>
                  </a:rPr>
                  <a:t>generated</a:t>
                </a:r>
                <a:r>
                  <a:rPr lang="en-US" sz="2800" dirty="0">
                    <a:latin typeface="Calibri" charset="0"/>
                  </a:rPr>
                  <a:t> in this manner (after a finite number of steps)</a:t>
                </a:r>
              </a:p>
            </p:txBody>
          </p:sp>
        </mc:Choice>
        <mc:Fallback xmlns="">
          <p:sp>
            <p:nvSpPr>
              <p:cNvPr id="1229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89" t="-1970"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74470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Example Context-Free Grammars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Franklin Gothic Medium" panose="020B0603020102020204" pitchFamily="34" charset="0"/>
              </a:rPr>
              <a:t>Example:</a:t>
            </a:r>
            <a:r>
              <a:rPr lang="en-US" dirty="0">
                <a:latin typeface="Calibri" charset="0"/>
              </a:rPr>
              <a:t>		</a:t>
            </a:r>
            <a:r>
              <a:rPr lang="en-US" b="1" dirty="0">
                <a:latin typeface="Calibri" charset="0"/>
              </a:rPr>
              <a:t>S </a:t>
            </a:r>
            <a:r>
              <a:rPr lang="en-US" dirty="0">
                <a:latin typeface="Calibri" charset="0"/>
                <a:sym typeface="Symbol" charset="0"/>
              </a:rPr>
              <a:t> 0</a:t>
            </a:r>
            <a:r>
              <a:rPr lang="en-US" b="1" dirty="0">
                <a:latin typeface="Calibri" charset="0"/>
                <a:sym typeface="Symbol" charset="0"/>
              </a:rPr>
              <a:t>S</a:t>
            </a:r>
            <a:r>
              <a:rPr lang="en-US" dirty="0">
                <a:latin typeface="Calibri" charset="0"/>
                <a:sym typeface="Symbol" charset="0"/>
              </a:rPr>
              <a:t>0 | 1</a:t>
            </a:r>
            <a:r>
              <a:rPr lang="en-US" b="1" dirty="0">
                <a:latin typeface="Calibri" charset="0"/>
                <a:sym typeface="Symbol" charset="0"/>
              </a:rPr>
              <a:t>S</a:t>
            </a:r>
            <a:r>
              <a:rPr lang="en-US" dirty="0">
                <a:latin typeface="Calibri" charset="0"/>
                <a:sym typeface="Symbol" charset="0"/>
              </a:rPr>
              <a:t>1 | 0 | 1 | </a:t>
            </a:r>
          </a:p>
          <a:p>
            <a:endParaRPr lang="en-US" dirty="0">
              <a:latin typeface="Calibri" charset="0"/>
              <a:sym typeface="Symbol" charset="0"/>
            </a:endParaRPr>
          </a:p>
          <a:p>
            <a:endParaRPr lang="en-US" dirty="0">
              <a:latin typeface="Calibri" charset="0"/>
              <a:sym typeface="Symbol" charset="0"/>
            </a:endParaRPr>
          </a:p>
          <a:p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0972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Example Context-Free Grammars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Franklin Gothic Medium" panose="020B0603020102020204" pitchFamily="34" charset="0"/>
              </a:rPr>
              <a:t>Example:</a:t>
            </a:r>
            <a:r>
              <a:rPr lang="en-US" dirty="0">
                <a:latin typeface="Calibri" charset="0"/>
              </a:rPr>
              <a:t>		</a:t>
            </a:r>
            <a:r>
              <a:rPr lang="en-US" b="1" dirty="0">
                <a:latin typeface="Calibri" charset="0"/>
              </a:rPr>
              <a:t>S </a:t>
            </a:r>
            <a:r>
              <a:rPr lang="en-US" dirty="0">
                <a:latin typeface="Calibri" charset="0"/>
                <a:sym typeface="Symbol" charset="0"/>
              </a:rPr>
              <a:t> 0</a:t>
            </a:r>
            <a:r>
              <a:rPr lang="en-US" b="1" dirty="0">
                <a:latin typeface="Calibri" charset="0"/>
                <a:sym typeface="Symbol" charset="0"/>
              </a:rPr>
              <a:t>S</a:t>
            </a:r>
            <a:r>
              <a:rPr lang="en-US" dirty="0">
                <a:latin typeface="Calibri" charset="0"/>
                <a:sym typeface="Symbol" charset="0"/>
              </a:rPr>
              <a:t>0 | 1</a:t>
            </a:r>
            <a:r>
              <a:rPr lang="en-US" b="1" dirty="0">
                <a:latin typeface="Calibri" charset="0"/>
                <a:sym typeface="Symbol" charset="0"/>
              </a:rPr>
              <a:t>S</a:t>
            </a:r>
            <a:r>
              <a:rPr lang="en-US" dirty="0">
                <a:latin typeface="Calibri" charset="0"/>
                <a:sym typeface="Symbol" charset="0"/>
              </a:rPr>
              <a:t>1 | 0 | 1 | </a:t>
            </a:r>
          </a:p>
          <a:p>
            <a:endParaRPr lang="en-US" dirty="0">
              <a:latin typeface="Calibri" charset="0"/>
              <a:sym typeface="Symbol" charset="0"/>
            </a:endParaRPr>
          </a:p>
          <a:p>
            <a:endParaRPr lang="en-US" dirty="0">
              <a:latin typeface="Calibri" charset="0"/>
              <a:sym typeface="Symbol" charset="0"/>
            </a:endParaRPr>
          </a:p>
          <a:p>
            <a:endParaRPr lang="en-US" dirty="0">
              <a:latin typeface="Calibri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34351" y="2384612"/>
            <a:ext cx="5225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The set of all binary palindromes</a:t>
            </a:r>
          </a:p>
        </p:txBody>
      </p:sp>
    </p:spTree>
    <p:extLst>
      <p:ext uri="{BB962C8B-B14F-4D97-AF65-F5344CB8AC3E}">
        <p14:creationId xmlns:p14="http://schemas.microsoft.com/office/powerpoint/2010/main" val="2776745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time: Structural Induction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2D2E10-564E-0DD0-C992-497AC5907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510" y="1076092"/>
            <a:ext cx="4210979" cy="561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6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Example Context-Free Grammars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Franklin Gothic Medium" panose="020B0603020102020204" pitchFamily="34" charset="0"/>
              </a:rPr>
              <a:t>Example:</a:t>
            </a:r>
            <a:r>
              <a:rPr lang="en-US" dirty="0">
                <a:latin typeface="Calibri" charset="0"/>
              </a:rPr>
              <a:t>		</a:t>
            </a:r>
            <a:r>
              <a:rPr lang="en-US" b="1" dirty="0">
                <a:latin typeface="Calibri" charset="0"/>
              </a:rPr>
              <a:t>S </a:t>
            </a:r>
            <a:r>
              <a:rPr lang="en-US" dirty="0">
                <a:latin typeface="Calibri" charset="0"/>
                <a:sym typeface="Symbol" charset="0"/>
              </a:rPr>
              <a:t> 0</a:t>
            </a:r>
            <a:r>
              <a:rPr lang="en-US" b="1" dirty="0">
                <a:latin typeface="Calibri" charset="0"/>
                <a:sym typeface="Symbol" charset="0"/>
              </a:rPr>
              <a:t>S</a:t>
            </a:r>
            <a:r>
              <a:rPr lang="en-US" dirty="0">
                <a:latin typeface="Calibri" charset="0"/>
                <a:sym typeface="Symbol" charset="0"/>
              </a:rPr>
              <a:t>0 | 1</a:t>
            </a:r>
            <a:r>
              <a:rPr lang="en-US" b="1" dirty="0">
                <a:latin typeface="Calibri" charset="0"/>
                <a:sym typeface="Symbol" charset="0"/>
              </a:rPr>
              <a:t>S</a:t>
            </a:r>
            <a:r>
              <a:rPr lang="en-US" dirty="0">
                <a:latin typeface="Calibri" charset="0"/>
                <a:sym typeface="Symbol" charset="0"/>
              </a:rPr>
              <a:t>1 | 0 | 1 | </a:t>
            </a:r>
          </a:p>
          <a:p>
            <a:endParaRPr lang="en-US" dirty="0">
              <a:latin typeface="Calibri" charset="0"/>
              <a:sym typeface="Symbol" charset="0"/>
            </a:endParaRPr>
          </a:p>
          <a:p>
            <a:endParaRPr lang="en-US" dirty="0">
              <a:latin typeface="Calibri" charset="0"/>
              <a:sym typeface="Symbol" charset="0"/>
            </a:endParaRPr>
          </a:p>
          <a:p>
            <a:endParaRPr lang="en-US" dirty="0">
              <a:latin typeface="Calibri" charset="0"/>
            </a:endParaRPr>
          </a:p>
          <a:p>
            <a:pPr marL="0" indent="0">
              <a:buNone/>
            </a:pPr>
            <a:r>
              <a:rPr lang="en-US" dirty="0">
                <a:latin typeface="Franklin Gothic Medium" panose="020B0603020102020204" pitchFamily="34" charset="0"/>
              </a:rPr>
              <a:t>Example:      </a:t>
            </a:r>
            <a:r>
              <a:rPr lang="en-US" dirty="0">
                <a:latin typeface="Calibri" charset="0"/>
              </a:rPr>
              <a:t>	</a:t>
            </a:r>
            <a:r>
              <a:rPr lang="en-US" b="1" dirty="0">
                <a:latin typeface="Calibri" charset="0"/>
              </a:rPr>
              <a:t>S </a:t>
            </a:r>
            <a:r>
              <a:rPr lang="en-US" dirty="0">
                <a:latin typeface="Calibri" charset="0"/>
                <a:sym typeface="Symbol" charset="0"/>
              </a:rPr>
              <a:t> 0</a:t>
            </a:r>
            <a:r>
              <a:rPr lang="en-US" b="1" dirty="0">
                <a:latin typeface="Calibri" charset="0"/>
                <a:sym typeface="Symbol" charset="0"/>
              </a:rPr>
              <a:t>S</a:t>
            </a:r>
            <a:r>
              <a:rPr lang="en-US" dirty="0">
                <a:latin typeface="Calibri" charset="0"/>
                <a:sym typeface="Symbol" charset="0"/>
              </a:rPr>
              <a:t> | </a:t>
            </a:r>
            <a:r>
              <a:rPr lang="en-US" b="1" dirty="0">
                <a:latin typeface="Calibri" charset="0"/>
                <a:sym typeface="Symbol" charset="0"/>
              </a:rPr>
              <a:t>S</a:t>
            </a:r>
            <a:r>
              <a:rPr lang="en-US" dirty="0">
                <a:latin typeface="Calibri" charset="0"/>
                <a:sym typeface="Symbol" charset="0"/>
              </a:rPr>
              <a:t>1 | </a:t>
            </a:r>
            <a:endParaRPr lang="en-US" dirty="0">
              <a:latin typeface="Calibri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34351" y="2384612"/>
            <a:ext cx="5225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The set of all binary palindromes</a:t>
            </a:r>
          </a:p>
        </p:txBody>
      </p:sp>
    </p:spTree>
    <p:extLst>
      <p:ext uri="{BB962C8B-B14F-4D97-AF65-F5344CB8AC3E}">
        <p14:creationId xmlns:p14="http://schemas.microsoft.com/office/powerpoint/2010/main" val="8551629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Example Context-Free Grammars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Franklin Gothic Medium" panose="020B0603020102020204" pitchFamily="34" charset="0"/>
              </a:rPr>
              <a:t>Example:</a:t>
            </a:r>
            <a:r>
              <a:rPr lang="en-US" dirty="0">
                <a:latin typeface="Calibri" charset="0"/>
              </a:rPr>
              <a:t>		</a:t>
            </a:r>
            <a:r>
              <a:rPr lang="en-US" b="1" dirty="0">
                <a:latin typeface="Calibri" charset="0"/>
              </a:rPr>
              <a:t>S </a:t>
            </a:r>
            <a:r>
              <a:rPr lang="en-US" dirty="0">
                <a:latin typeface="Calibri" charset="0"/>
                <a:sym typeface="Symbol" charset="0"/>
              </a:rPr>
              <a:t> 0</a:t>
            </a:r>
            <a:r>
              <a:rPr lang="en-US" b="1" dirty="0">
                <a:latin typeface="Calibri" charset="0"/>
                <a:sym typeface="Symbol" charset="0"/>
              </a:rPr>
              <a:t>S</a:t>
            </a:r>
            <a:r>
              <a:rPr lang="en-US" dirty="0">
                <a:latin typeface="Calibri" charset="0"/>
                <a:sym typeface="Symbol" charset="0"/>
              </a:rPr>
              <a:t>0 | 1</a:t>
            </a:r>
            <a:r>
              <a:rPr lang="en-US" b="1" dirty="0">
                <a:latin typeface="Calibri" charset="0"/>
                <a:sym typeface="Symbol" charset="0"/>
              </a:rPr>
              <a:t>S</a:t>
            </a:r>
            <a:r>
              <a:rPr lang="en-US" dirty="0">
                <a:latin typeface="Calibri" charset="0"/>
                <a:sym typeface="Symbol" charset="0"/>
              </a:rPr>
              <a:t>1 | 0 | 1 | </a:t>
            </a:r>
          </a:p>
          <a:p>
            <a:endParaRPr lang="en-US" dirty="0">
              <a:latin typeface="Calibri" charset="0"/>
              <a:sym typeface="Symbol" charset="0"/>
            </a:endParaRPr>
          </a:p>
          <a:p>
            <a:endParaRPr lang="en-US" dirty="0">
              <a:latin typeface="Calibri" charset="0"/>
              <a:sym typeface="Symbol" charset="0"/>
            </a:endParaRPr>
          </a:p>
          <a:p>
            <a:endParaRPr lang="en-US" dirty="0">
              <a:latin typeface="Calibri" charset="0"/>
            </a:endParaRPr>
          </a:p>
          <a:p>
            <a:pPr marL="0" indent="0">
              <a:buNone/>
            </a:pPr>
            <a:r>
              <a:rPr lang="en-US" dirty="0">
                <a:latin typeface="Franklin Gothic Medium" panose="020B0603020102020204" pitchFamily="34" charset="0"/>
              </a:rPr>
              <a:t>Example:      </a:t>
            </a:r>
            <a:r>
              <a:rPr lang="en-US" dirty="0">
                <a:latin typeface="Calibri" charset="0"/>
              </a:rPr>
              <a:t>	</a:t>
            </a:r>
            <a:r>
              <a:rPr lang="en-US" b="1" dirty="0">
                <a:latin typeface="Calibri" charset="0"/>
              </a:rPr>
              <a:t>S </a:t>
            </a:r>
            <a:r>
              <a:rPr lang="en-US" dirty="0">
                <a:latin typeface="Calibri" charset="0"/>
                <a:sym typeface="Symbol" charset="0"/>
              </a:rPr>
              <a:t> 0</a:t>
            </a:r>
            <a:r>
              <a:rPr lang="en-US" b="1" dirty="0">
                <a:latin typeface="Calibri" charset="0"/>
                <a:sym typeface="Symbol" charset="0"/>
              </a:rPr>
              <a:t>S</a:t>
            </a:r>
            <a:r>
              <a:rPr lang="en-US" dirty="0">
                <a:latin typeface="Calibri" charset="0"/>
                <a:sym typeface="Symbol" charset="0"/>
              </a:rPr>
              <a:t> | </a:t>
            </a:r>
            <a:r>
              <a:rPr lang="en-US" b="1" dirty="0">
                <a:latin typeface="Calibri" charset="0"/>
                <a:sym typeface="Symbol" charset="0"/>
              </a:rPr>
              <a:t>S</a:t>
            </a:r>
            <a:r>
              <a:rPr lang="en-US" dirty="0">
                <a:latin typeface="Calibri" charset="0"/>
                <a:sym typeface="Symbol" charset="0"/>
              </a:rPr>
              <a:t>1 | </a:t>
            </a:r>
            <a:endParaRPr lang="en-US" dirty="0">
              <a:latin typeface="Calibri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34351" y="2384612"/>
            <a:ext cx="5225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The set of all binary palindromes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39151" y="4793868"/>
            <a:ext cx="909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  <a:cs typeface="Franklin Gothic Medium"/>
              </a:rPr>
              <a:t>0*1*</a:t>
            </a:r>
          </a:p>
        </p:txBody>
      </p:sp>
    </p:spTree>
    <p:extLst>
      <p:ext uri="{BB962C8B-B14F-4D97-AF65-F5344CB8AC3E}">
        <p14:creationId xmlns:p14="http://schemas.microsoft.com/office/powerpoint/2010/main" val="1138456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time: Structural Induction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15122"/>
                <a:ext cx="8229600" cy="5269838"/>
              </a:xfrm>
            </p:spPr>
            <p:txBody>
              <a:bodyPr/>
              <a:lstStyle/>
              <a:p>
                <a:pPr marL="0" indent="0">
                  <a:buNone/>
                  <a:defRPr/>
                </a:pPr>
                <a:r>
                  <a:rPr lang="en-US" sz="2800" dirty="0">
                    <a:latin typeface="Franklin Gothic Medium" panose="020B0603020102020204" pitchFamily="34" charset="0"/>
                  </a:rPr>
                  <a:t>Structural induction is the tool used to prove many more interesting theorems</a:t>
                </a:r>
              </a:p>
              <a:p>
                <a:pPr marL="0" indent="0">
                  <a:buNone/>
                  <a:defRPr/>
                </a:pPr>
                <a:endParaRPr lang="en-US" sz="1200" dirty="0">
                  <a:latin typeface="Franklin Gothic Medium" panose="020B0603020102020204" pitchFamily="34" charset="0"/>
                </a:endParaRPr>
              </a:p>
              <a:p>
                <a:pPr>
                  <a:defRPr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General associativity follows from our one rule</a:t>
                </a:r>
              </a:p>
              <a:p>
                <a:pPr lvl="1">
                  <a:defRPr/>
                </a:pPr>
                <a:r>
                  <a:rPr lang="en-US" sz="2000" dirty="0">
                    <a:latin typeface="Franklin Gothic Medium" panose="020B0603020102020204" pitchFamily="34" charset="0"/>
                  </a:rPr>
                  <a:t>likewise for generalized De Morgan’s laws</a:t>
                </a:r>
              </a:p>
              <a:p>
                <a:pPr lvl="1">
                  <a:defRPr/>
                </a:pPr>
                <a:endParaRPr lang="en-US" sz="2000" dirty="0">
                  <a:latin typeface="Franklin Gothic Medium" panose="020B0603020102020204" pitchFamily="34" charset="0"/>
                </a:endParaRPr>
              </a:p>
              <a:p>
                <a:pPr>
                  <a:defRPr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Okay to substitute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latin typeface="Franklin Gothic Medium" panose="020B0603020102020204" pitchFamily="34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latin typeface="Franklin Gothic Medium" panose="020B0603020102020204" pitchFamily="34" charset="0"/>
                  </a:rPr>
                  <a:t> everywhere in a modular equation when we know that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400" dirty="0">
                  <a:latin typeface="Franklin Gothic Medium" panose="020B0603020102020204" pitchFamily="34" charset="0"/>
                </a:endParaRPr>
              </a:p>
              <a:p>
                <a:pPr lvl="1">
                  <a:defRPr/>
                </a:pPr>
                <a:endParaRPr lang="en-US" sz="2000" dirty="0">
                  <a:latin typeface="Franklin Gothic Medium" panose="020B0603020102020204" pitchFamily="34" charset="0"/>
                </a:endParaRPr>
              </a:p>
              <a:p>
                <a:pPr>
                  <a:defRPr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More coming shortly…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15122"/>
                <a:ext cx="8229600" cy="5269838"/>
              </a:xfrm>
              <a:blipFill>
                <a:blip r:embed="rId2"/>
                <a:stretch>
                  <a:fillRect l="-1698" t="-1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8133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499D2-6BC8-BF4A-9E26-9072FCF4B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613185"/>
            <a:ext cx="7772400" cy="815815"/>
          </a:xfrm>
        </p:spPr>
        <p:txBody>
          <a:bodyPr/>
          <a:lstStyle/>
          <a:p>
            <a:r>
              <a:rPr lang="en-US" sz="3600" dirty="0"/>
              <a:t>Theoretical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149573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Strings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9" name="Content Placeholder 2"/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/>
            <p:txBody>
              <a:bodyPr/>
              <a:lstStyle/>
              <a:p>
                <a:r>
                  <a:rPr lang="en-US" sz="2800" dirty="0">
                    <a:latin typeface="Franklin Gothic Medium" panose="020B0603020102020204" pitchFamily="34" charset="0"/>
                  </a:rPr>
                  <a:t>An </a:t>
                </a:r>
                <a:r>
                  <a:rPr lang="en-US" sz="2800" i="1" dirty="0">
                    <a:latin typeface="Franklin Gothic Medium" panose="020B0603020102020204" pitchFamily="34" charset="0"/>
                  </a:rPr>
                  <a:t>alphabet</a:t>
                </a:r>
                <a:r>
                  <a:rPr lang="en-US" sz="2800" dirty="0">
                    <a:latin typeface="Franklin Gothic Medium" panose="020B06030201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</m:t>
                    </m:r>
                  </m:oMath>
                </a14:m>
                <a:r>
                  <a:rPr lang="en-US" sz="2800" dirty="0">
                    <a:latin typeface="Franklin Gothic Medium" panose="020B0603020102020204" pitchFamily="34" charset="0"/>
                    <a:sym typeface="Symbol" charset="0"/>
                  </a:rPr>
                  <a:t> </a:t>
                </a:r>
                <a:r>
                  <a:rPr lang="en-US" sz="2800" dirty="0">
                    <a:latin typeface="Franklin Gothic Medium" panose="020B0603020102020204" pitchFamily="34" charset="0"/>
                  </a:rPr>
                  <a:t>is any finite set of characters</a:t>
                </a:r>
              </a:p>
              <a:p>
                <a:endParaRPr lang="en-US" sz="2800" dirty="0">
                  <a:latin typeface="Franklin Gothic Medium" panose="020B0603020102020204" pitchFamily="34" charset="0"/>
                </a:endParaRPr>
              </a:p>
              <a:p>
                <a:r>
                  <a:rPr lang="en-US" sz="2800" dirty="0">
                    <a:latin typeface="Franklin Gothic Medium" panose="020B0603020102020204" pitchFamily="34" charset="0"/>
                  </a:rPr>
                  <a:t>The set </a:t>
                </a:r>
                <a:r>
                  <a:rPr lang="en-US" sz="2800" b="1" dirty="0">
                    <a:solidFill>
                      <a:srgbClr val="C00000"/>
                    </a:solidFill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r>
                  <a:rPr lang="en-US" sz="2800" b="1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*</a:t>
                </a:r>
                <a:r>
                  <a:rPr lang="en-US" sz="2800" dirty="0">
                    <a:latin typeface="Franklin Gothic Medium" panose="020B0603020102020204" pitchFamily="34" charset="0"/>
                  </a:rPr>
                  <a:t> of </a:t>
                </a:r>
                <a:r>
                  <a:rPr lang="en-US" sz="2800" i="1" dirty="0">
                    <a:latin typeface="Franklin Gothic Medium" panose="020B0603020102020204" pitchFamily="34" charset="0"/>
                  </a:rPr>
                  <a:t>strings</a:t>
                </a:r>
                <a:r>
                  <a:rPr lang="en-US" sz="2800" dirty="0">
                    <a:latin typeface="Franklin Gothic Medium" panose="020B0603020102020204" pitchFamily="34" charset="0"/>
                  </a:rPr>
                  <a:t> over the alphabet </a:t>
                </a:r>
                <a:r>
                  <a:rPr lang="en-US" sz="2800" b="1" dirty="0">
                    <a:solidFill>
                      <a:srgbClr val="C00000"/>
                    </a:solidFill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</a:p>
              <a:p>
                <a:pPr lvl="1"/>
                <a:r>
                  <a:rPr lang="en-US" sz="2400" dirty="0">
                    <a:latin typeface="Franklin Gothic Medium" panose="020B0603020102020204" pitchFamily="34" charset="0"/>
                  </a:rPr>
                  <a:t>example: {0,1}* is the set of </a:t>
                </a:r>
                <a:r>
                  <a:rPr lang="en-US" sz="2400" i="1" dirty="0">
                    <a:latin typeface="Franklin Gothic Medium" panose="020B0603020102020204" pitchFamily="34" charset="0"/>
                  </a:rPr>
                  <a:t>binary strings</a:t>
                </a:r>
              </a:p>
              <a:p>
                <a:pPr lvl="2"/>
                <a:r>
                  <a:rPr lang="en-US" sz="2000" dirty="0">
                    <a:latin typeface="Franklin Gothic Medium" panose="020B0603020102020204" pitchFamily="34" charset="0"/>
                  </a:rPr>
                  <a:t>0, 1, 00, 01, 10, 11, 000, 001, … 		and “”</a:t>
                </a:r>
              </a:p>
              <a:p>
                <a:endParaRPr lang="en-US" sz="2800" dirty="0">
                  <a:latin typeface="Franklin Gothic Medium" panose="020B0603020102020204" pitchFamily="34" charset="0"/>
                  <a:sym typeface="Symbol" charset="0"/>
                </a:endParaRPr>
              </a:p>
              <a:p>
                <a:r>
                  <a:rPr lang="en-US" sz="2800" b="1" dirty="0">
                    <a:latin typeface="Franklin Gothic Medium" panose="020B0603020102020204" pitchFamily="34" charset="0"/>
                    <a:sym typeface="Symbol" charset="0"/>
                  </a:rPr>
                  <a:t> </a:t>
                </a:r>
                <a:r>
                  <a:rPr lang="en-US" sz="2800" b="1" dirty="0">
                    <a:solidFill>
                      <a:srgbClr val="C00000"/>
                    </a:solidFill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r>
                  <a:rPr lang="en-US" sz="2800" b="1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*</a:t>
                </a:r>
                <a:r>
                  <a:rPr lang="en-US" sz="2800" dirty="0">
                    <a:latin typeface="Franklin Gothic Medium" panose="020B0603020102020204" pitchFamily="34" charset="0"/>
                  </a:rPr>
                  <a:t> is defined recursively by</a:t>
                </a:r>
              </a:p>
              <a:p>
                <a:pPr lvl="1"/>
                <a:r>
                  <a:rPr lang="en-US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Basis:</a:t>
                </a:r>
                <a:r>
                  <a:rPr lang="en-US" b="1" dirty="0">
                    <a:latin typeface="Franklin Gothic Medium" panose="020B06030201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0"/>
                      </a:rPr>
                      <m:t>ε</m:t>
                    </m:r>
                    <m:r>
                      <a:rPr lang="en-US" sz="2400" b="0" i="1" dirty="0" smtClean="0">
                        <a:solidFill>
                          <a:prstClr val="black"/>
                        </a:solidFill>
                        <a:latin typeface="Cambria Math" charset="0"/>
                        <a:ea typeface="Cambria Math" panose="02040503050406030204" pitchFamily="18" charset="0"/>
                        <a:sym typeface="Symbol" charset="0"/>
                      </a:rPr>
                      <m:t> </m:t>
                    </m:r>
                    <m:r>
                      <a:rPr lang="en-US" sz="3200" i="1" dirty="0">
                        <a:latin typeface="Cambria Math" panose="02040503050406030204" pitchFamily="18" charset="0"/>
                        <a:sym typeface="Symbol" charset="0"/>
                      </a:rPr>
                      <m:t></m:t>
                    </m:r>
                    <m:r>
                      <a:rPr lang="en-US" sz="3200" b="0" i="1" dirty="0" smtClean="0">
                        <a:latin typeface="Cambria Math" charset="0"/>
                        <a:sym typeface="Symbol" charset="0"/>
                      </a:rPr>
                      <m:t> </m:t>
                    </m:r>
                    <m:sSup>
                      <m:sSupPr>
                        <m:ctrlPr>
                          <a:rPr lang="en-US" sz="32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prstClr val="black"/>
                            </a:solidFill>
                            <a:latin typeface="Franklin Gothic Medium" panose="020B0603020102020204" pitchFamily="34" charset="0"/>
                            <a:sym typeface="Symbol" charset="0"/>
                          </a:rPr>
                          <m:t></m:t>
                        </m:r>
                      </m:e>
                      <m:sup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prstClr val="black"/>
                            </a:solidFill>
                            <a:latin typeface="Franklin Gothic Medium" panose="020B060302010202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latin typeface="Franklin Gothic Medium" panose="020B0603020102020204" pitchFamily="34" charset="0"/>
                  </a:rPr>
                  <a:t> (</a:t>
                </a:r>
                <a:r>
                  <a:rPr lang="el-GR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charset="0"/>
                  </a:rPr>
                  <a:t>ε</a:t>
                </a:r>
                <a:r>
                  <a:rPr lang="en-US" dirty="0">
                    <a:latin typeface="Franklin Gothic Medium" panose="020B0603020102020204" pitchFamily="34" charset="0"/>
                  </a:rPr>
                  <a:t> is the empty string, i.e., “”)</a:t>
                </a:r>
              </a:p>
              <a:p>
                <a:pPr lvl="1"/>
                <a:r>
                  <a:rPr lang="en-US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Recursive:</a:t>
                </a:r>
                <a:r>
                  <a:rPr lang="en-US" b="1" dirty="0">
                    <a:latin typeface="Franklin Gothic Medium" panose="020B0603020102020204" pitchFamily="34" charset="0"/>
                  </a:rPr>
                  <a:t>  </a:t>
                </a:r>
                <a:r>
                  <a:rPr lang="en-US" dirty="0">
                    <a:latin typeface="Franklin Gothic Medium" panose="020B0603020102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𝑤</m:t>
                    </m:r>
                  </m:oMath>
                </a14:m>
                <a:r>
                  <a:rPr lang="en-US" dirty="0">
                    <a:latin typeface="Franklin Gothic Medium" panose="020B0603020102020204" pitchFamily="34" charset="0"/>
                  </a:rPr>
                  <a:t> </a:t>
                </a:r>
                <a:r>
                  <a:rPr lang="en-US" dirty="0">
                    <a:latin typeface="Franklin Gothic Medium" panose="020B0603020102020204" pitchFamily="34" charset="0"/>
                    <a:sym typeface="Symbol" charset="0"/>
                  </a:rPr>
                  <a:t></a:t>
                </a:r>
                <a:r>
                  <a:rPr lang="en-US" dirty="0">
                    <a:latin typeface="Franklin Gothic Medium" panose="020B0603020102020204" pitchFamily="34" charset="0"/>
                  </a:rPr>
                  <a:t> </a:t>
                </a:r>
                <a:r>
                  <a:rPr lang="en-US" dirty="0"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r>
                  <a:rPr lang="en-US" dirty="0">
                    <a:latin typeface="Franklin Gothic Medium" panose="020B0603020102020204" pitchFamily="34" charset="0"/>
                  </a:rPr>
                  <a:t>*,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>
                    <a:latin typeface="Franklin Gothic Medium" panose="020B0603020102020204" pitchFamily="34" charset="0"/>
                  </a:rPr>
                  <a:t> </a:t>
                </a:r>
                <a:r>
                  <a:rPr lang="en-US" dirty="0">
                    <a:latin typeface="Franklin Gothic Medium" panose="020B0603020102020204" pitchFamily="34" charset="0"/>
                    <a:sym typeface="Symbol" charset="0"/>
                  </a:rPr>
                  <a:t></a:t>
                </a:r>
                <a:r>
                  <a:rPr lang="en-US" dirty="0">
                    <a:latin typeface="Franklin Gothic Medium" panose="020B0603020102020204" pitchFamily="34" charset="0"/>
                  </a:rPr>
                  <a:t> </a:t>
                </a:r>
                <a:r>
                  <a:rPr lang="en-US" dirty="0"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r>
                  <a:rPr lang="en-US" dirty="0">
                    <a:latin typeface="Franklin Gothic Medium" panose="020B0603020102020204" pitchFamily="34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𝑤𝑎</m:t>
                    </m:r>
                  </m:oMath>
                </a14:m>
                <a:r>
                  <a:rPr lang="en-US" dirty="0">
                    <a:latin typeface="Franklin Gothic Medium" panose="020B0603020102020204" pitchFamily="34" charset="0"/>
                  </a:rPr>
                  <a:t> </a:t>
                </a:r>
                <a:r>
                  <a:rPr lang="en-US" dirty="0">
                    <a:latin typeface="Franklin Gothic Medium" panose="020B0603020102020204" pitchFamily="34" charset="0"/>
                    <a:sym typeface="Symbol" charset="0"/>
                  </a:rPr>
                  <a:t></a:t>
                </a:r>
                <a:r>
                  <a:rPr lang="en-US" dirty="0">
                    <a:latin typeface="Franklin Gothic Medium" panose="020B0603020102020204" pitchFamily="34" charset="0"/>
                  </a:rPr>
                  <a:t> </a:t>
                </a:r>
                <a:r>
                  <a:rPr lang="en-US" dirty="0"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r>
                  <a:rPr lang="en-US" dirty="0">
                    <a:latin typeface="Franklin Gothic Medium" panose="020B0603020102020204" pitchFamily="34" charset="0"/>
                  </a:rPr>
                  <a:t>*</a:t>
                </a:r>
              </a:p>
              <a:p>
                <a:pPr lvl="1"/>
                <a:endParaRPr lang="en-US" dirty="0">
                  <a:latin typeface="Franklin Gothic Medium" panose="020B0603020102020204" pitchFamily="34" charset="0"/>
                </a:endParaRPr>
              </a:p>
            </p:txBody>
          </p:sp>
        </mc:Choice>
        <mc:Fallback xmlns="">
          <p:sp>
            <p:nvSpPr>
              <p:cNvPr id="1433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4"/>
                </p:custDataLst>
              </p:nvPr>
            </p:nvSpPr>
            <p:spPr>
              <a:blipFill>
                <a:blip r:embed="rId5"/>
                <a:stretch>
                  <a:fillRect l="-1333" t="-1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4489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Languages:  Sets of Strings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Subsets of strings are called </a:t>
            </a:r>
            <a:r>
              <a:rPr lang="en-US" i="1" dirty="0">
                <a:solidFill>
                  <a:srgbClr val="C00000"/>
                </a:solidFill>
              </a:rPr>
              <a:t>languages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>
                <a:latin typeface="Cambria Math" panose="02040503050406030204" pitchFamily="18" charset="0"/>
                <a:sym typeface="Symbol" pitchFamily="18" charset="2"/>
              </a:rPr>
              <a:t></a:t>
            </a:r>
            <a:r>
              <a:rPr lang="en-US" baseline="30000" dirty="0">
                <a:latin typeface="Cambria Math" panose="02040503050406030204" pitchFamily="18" charset="0"/>
                <a:sym typeface="Symbol" pitchFamily="18" charset="2"/>
              </a:rPr>
              <a:t>*</a:t>
            </a:r>
            <a:r>
              <a:rPr lang="en-US" dirty="0">
                <a:latin typeface="Cambria Math" panose="02040503050406030204" pitchFamily="18" charset="0"/>
                <a:sym typeface="Symbol" pitchFamily="18" charset="2"/>
              </a:rPr>
              <a:t> = </a:t>
            </a:r>
            <a:r>
              <a:rPr lang="en-US" dirty="0"/>
              <a:t>All strings over alphabet </a:t>
            </a:r>
            <a:r>
              <a:rPr lang="en-US" dirty="0">
                <a:latin typeface="Cambria Math" panose="02040503050406030204" pitchFamily="18" charset="0"/>
                <a:sym typeface="Symbol" pitchFamily="18" charset="2"/>
              </a:rPr>
              <a:t></a:t>
            </a:r>
            <a:endParaRPr lang="en-US" dirty="0"/>
          </a:p>
          <a:p>
            <a:pPr lvl="1"/>
            <a:r>
              <a:rPr lang="en-US" dirty="0"/>
              <a:t>Palindromes over </a:t>
            </a:r>
            <a:r>
              <a:rPr lang="en-US" dirty="0">
                <a:latin typeface="Cambria Math" panose="02040503050406030204" pitchFamily="18" charset="0"/>
                <a:sym typeface="Symbol" pitchFamily="18" charset="2"/>
              </a:rPr>
              <a:t></a:t>
            </a:r>
            <a:endParaRPr lang="en-US" dirty="0"/>
          </a:p>
          <a:p>
            <a:pPr lvl="1"/>
            <a:r>
              <a:rPr lang="en-US" dirty="0"/>
              <a:t>Binary strings that don’t have a 0 after a 1</a:t>
            </a:r>
          </a:p>
          <a:p>
            <a:pPr lvl="1"/>
            <a:r>
              <a:rPr lang="en-US" dirty="0"/>
              <a:t>Binary strings with an equal # of 0’s and 1’s</a:t>
            </a:r>
          </a:p>
          <a:p>
            <a:pPr lvl="1"/>
            <a:r>
              <a:rPr lang="en-US" dirty="0"/>
              <a:t>Legal variable names in Java/C/C++</a:t>
            </a:r>
          </a:p>
          <a:p>
            <a:pPr lvl="1"/>
            <a:r>
              <a:rPr lang="en-US" dirty="0"/>
              <a:t>Syntactically correct Java/C/C++ programs</a:t>
            </a:r>
          </a:p>
          <a:p>
            <a:pPr lvl="1"/>
            <a:r>
              <a:rPr lang="en-US" dirty="0"/>
              <a:t>Valid English sentences</a:t>
            </a:r>
          </a:p>
        </p:txBody>
      </p:sp>
    </p:spTree>
    <p:extLst>
      <p:ext uri="{BB962C8B-B14F-4D97-AF65-F5344CB8AC3E}">
        <p14:creationId xmlns:p14="http://schemas.microsoft.com/office/powerpoint/2010/main" val="3121363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Foreword on Intro to Theory C.S.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199" y="1244160"/>
            <a:ext cx="8686801" cy="5140800"/>
          </a:xfrm>
        </p:spPr>
        <p:txBody>
          <a:bodyPr/>
          <a:lstStyle/>
          <a:p>
            <a:r>
              <a:rPr lang="en-US" dirty="0"/>
              <a:t>Look at different ways of defining languages</a:t>
            </a:r>
          </a:p>
          <a:p>
            <a:r>
              <a:rPr lang="en-US" dirty="0"/>
              <a:t>See which are more </a:t>
            </a:r>
            <a:r>
              <a:rPr lang="en-US" dirty="0">
                <a:solidFill>
                  <a:srgbClr val="7030A0"/>
                </a:solidFill>
              </a:rPr>
              <a:t>expressive</a:t>
            </a:r>
            <a:r>
              <a:rPr lang="en-US" dirty="0"/>
              <a:t> than others</a:t>
            </a:r>
          </a:p>
          <a:p>
            <a:pPr lvl="1"/>
            <a:r>
              <a:rPr lang="en-US" dirty="0"/>
              <a:t>i.e., which can define more languages</a:t>
            </a:r>
          </a:p>
          <a:p>
            <a:pPr lvl="1"/>
            <a:endParaRPr lang="en-US" sz="1600" dirty="0"/>
          </a:p>
          <a:p>
            <a:r>
              <a:rPr lang="en-US" dirty="0"/>
              <a:t>Later: connect ways of defining languages to different types of (restricted) computers</a:t>
            </a:r>
          </a:p>
          <a:p>
            <a:pPr lvl="1"/>
            <a:r>
              <a:rPr lang="en-US" dirty="0"/>
              <a:t>computers capable of </a:t>
            </a:r>
            <a:r>
              <a:rPr lang="en-US" dirty="0">
                <a:solidFill>
                  <a:srgbClr val="7030A0"/>
                </a:solidFill>
              </a:rPr>
              <a:t>recognizing</a:t>
            </a:r>
            <a:r>
              <a:rPr lang="en-US" dirty="0"/>
              <a:t> those languages</a:t>
            </a:r>
            <a:br>
              <a:rPr lang="en-US" dirty="0"/>
            </a:br>
            <a:r>
              <a:rPr lang="en-US" dirty="0"/>
              <a:t>i.e., distinguishing strings in the language from not</a:t>
            </a:r>
          </a:p>
          <a:p>
            <a:pPr lvl="1"/>
            <a:endParaRPr lang="en-US" sz="1600" dirty="0"/>
          </a:p>
          <a:p>
            <a:r>
              <a:rPr lang="en-US" dirty="0"/>
              <a:t>Consequence: computers that recognize more expressive languages are more </a:t>
            </a:r>
            <a:r>
              <a:rPr lang="en-US" dirty="0">
                <a:solidFill>
                  <a:srgbClr val="7030A0"/>
                </a:solidFill>
              </a:rPr>
              <a:t>powerful</a:t>
            </a:r>
          </a:p>
        </p:txBody>
      </p:sp>
    </p:spTree>
    <p:extLst>
      <p:ext uri="{BB962C8B-B14F-4D97-AF65-F5344CB8AC3E}">
        <p14:creationId xmlns:p14="http://schemas.microsoft.com/office/powerpoint/2010/main" val="2935557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Palindromes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5911" y="1199004"/>
                <a:ext cx="8229600" cy="5140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/>
                  <a:t>Palindromes are strings that are the same when read backwards and forwards</a:t>
                </a:r>
              </a:p>
              <a:p>
                <a:endParaRPr lang="en-US" sz="2800" b="1" dirty="0">
                  <a:solidFill>
                    <a:srgbClr val="C00000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b="1" dirty="0">
                    <a:solidFill>
                      <a:srgbClr val="C00000"/>
                    </a:solidFill>
                  </a:rPr>
                  <a:t>Basis: </a:t>
                </a:r>
              </a:p>
              <a:p>
                <a:pPr marL="457200" lvl="1" indent="0">
                  <a:buNone/>
                </a:pPr>
                <a:r>
                  <a:rPr lang="en-US" b="1" dirty="0">
                    <a:latin typeface="Symbol" pitchFamily="18" charset="2"/>
                    <a:sym typeface="Symbol" pitchFamily="18" charset="2"/>
                  </a:rPr>
                  <a:t>  </a:t>
                </a:r>
                <a:r>
                  <a:rPr lang="el-GR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charset="0"/>
                  </a:rPr>
                  <a:t>ε</a:t>
                </a:r>
                <a:r>
                  <a:rPr lang="en-US" dirty="0">
                    <a:sym typeface="Symbol" pitchFamily="18" charset="2"/>
                  </a:rPr>
                  <a:t> is a palindrome</a:t>
                </a:r>
                <a:br>
                  <a:rPr lang="en-US" dirty="0">
                    <a:sym typeface="Symbol" pitchFamily="18" charset="2"/>
                  </a:rPr>
                </a:br>
                <a:r>
                  <a:rPr lang="en-US" dirty="0">
                    <a:sym typeface="Symbol" pitchFamily="18" charset="2"/>
                  </a:rPr>
                  <a:t>  any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sym typeface="Symbol" pitchFamily="18" charset="2"/>
                      </a:rPr>
                      <m:t>𝑎</m:t>
                    </m:r>
                    <m:r>
                      <a:rPr lang="en-US" i="1" dirty="0" smtClean="0">
                        <a:latin typeface="Cambria Math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dirty="0">
                    <a:latin typeface="Cambria Math" pitchFamily="18" charset="0"/>
                    <a:ea typeface="Cambria Math" pitchFamily="18" charset="0"/>
                    <a:cs typeface="Cambria Math" pitchFamily="18" charset="0"/>
                    <a:sym typeface="Symbol" pitchFamily="18" charset="2"/>
                  </a:rPr>
                  <a:t>∈</a:t>
                </a:r>
                <a:r>
                  <a:rPr lang="en-US" dirty="0">
                    <a:sym typeface="Symbol" pitchFamily="18" charset="2"/>
                  </a:rPr>
                  <a:t> </a:t>
                </a:r>
                <a:r>
                  <a:rPr lang="en-US" dirty="0">
                    <a:latin typeface="Symbol" pitchFamily="18" charset="2"/>
                    <a:sym typeface="Symbol" pitchFamily="18" charset="2"/>
                  </a:rPr>
                  <a:t></a:t>
                </a:r>
                <a:r>
                  <a:rPr lang="en-US" dirty="0">
                    <a:sym typeface="Symbol" pitchFamily="18" charset="2"/>
                  </a:rPr>
                  <a:t> is a palindrome</a:t>
                </a:r>
              </a:p>
              <a:p>
                <a:pPr marL="0" indent="0">
                  <a:buNone/>
                </a:pPr>
                <a:endParaRPr lang="en-US" sz="2800" b="1" dirty="0">
                  <a:solidFill>
                    <a:srgbClr val="C00000"/>
                  </a:solidFill>
                  <a:sym typeface="Symbol" pitchFamily="18" charset="2"/>
                </a:endParaRPr>
              </a:p>
              <a:p>
                <a:pPr marL="0" indent="0">
                  <a:buNone/>
                </a:pPr>
                <a:r>
                  <a:rPr lang="en-US" sz="2800" b="1" dirty="0">
                    <a:solidFill>
                      <a:srgbClr val="C00000"/>
                    </a:solidFill>
                    <a:sym typeface="Symbol" pitchFamily="18" charset="2"/>
                  </a:rPr>
                  <a:t>	Recursive step:</a:t>
                </a:r>
              </a:p>
              <a:p>
                <a:pPr marL="0" indent="0">
                  <a:buNone/>
                </a:pPr>
                <a:r>
                  <a:rPr lang="en-US" sz="2800" b="1" dirty="0">
                    <a:sym typeface="Symbol" pitchFamily="18" charset="2"/>
                  </a:rPr>
                  <a:t>	  </a:t>
                </a:r>
                <a:r>
                  <a:rPr lang="en-US" sz="2800" dirty="0">
                    <a:sym typeface="Symbol" pitchFamily="18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  <a:sym typeface="Symbol" pitchFamily="18" charset="2"/>
                      </a:rPr>
                      <m:t>𝑝</m:t>
                    </m:r>
                  </m:oMath>
                </a14:m>
                <a:r>
                  <a:rPr lang="en-US" sz="2800" dirty="0">
                    <a:sym typeface="Symbol" pitchFamily="18" charset="2"/>
                  </a:rPr>
                  <a:t> is a palindrome,</a:t>
                </a:r>
                <a:br>
                  <a:rPr lang="en-US" sz="2800" dirty="0">
                    <a:sym typeface="Symbol" pitchFamily="18" charset="2"/>
                  </a:rPr>
                </a:br>
                <a:r>
                  <a:rPr lang="en-US" sz="2800" dirty="0">
                    <a:sym typeface="Symbol" pitchFamily="18" charset="2"/>
                  </a:rPr>
                  <a:t> 	  then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  <a:sym typeface="Symbol" pitchFamily="18" charset="2"/>
                      </a:rPr>
                      <m:t>𝑎𝑝𝑎</m:t>
                    </m:r>
                  </m:oMath>
                </a14:m>
                <a:r>
                  <a:rPr lang="en-US" sz="2800" i="1" dirty="0">
                    <a:sym typeface="Symbol" pitchFamily="18" charset="2"/>
                  </a:rPr>
                  <a:t> </a:t>
                </a:r>
                <a:r>
                  <a:rPr lang="en-US" sz="2800" dirty="0">
                    <a:sym typeface="Symbol" pitchFamily="18" charset="2"/>
                  </a:rPr>
                  <a:t>is a palindrome for every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  <a:sym typeface="Symbol" pitchFamily="18" charset="2"/>
                      </a:rPr>
                      <m:t>𝑎</m:t>
                    </m:r>
                    <m:r>
                      <a:rPr lang="en-US" sz="2800" i="1" dirty="0" smtClean="0">
                        <a:latin typeface="Cambria Math"/>
                        <a:ea typeface="Cambria Math" pitchFamily="18" charset="0"/>
                        <a:cs typeface="Cambria Math" pitchFamily="18" charset="0"/>
                        <a:sym typeface="Symbol" pitchFamily="18" charset="2"/>
                      </a:rPr>
                      <m:t>∈</m:t>
                    </m:r>
                  </m:oMath>
                </a14:m>
                <a:r>
                  <a:rPr lang="en-US" sz="2800" dirty="0">
                    <a:sym typeface="Symbol" pitchFamily="18" charset="2"/>
                  </a:rPr>
                  <a:t> </a:t>
                </a:r>
                <a:r>
                  <a:rPr lang="en-US" sz="2800" dirty="0">
                    <a:latin typeface="Symbol" pitchFamily="18" charset="2"/>
                    <a:sym typeface="Symbol" pitchFamily="18" charset="2"/>
                  </a:rPr>
                  <a:t></a:t>
                </a:r>
                <a:endParaRPr lang="en-US" sz="2800" i="1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61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5911" y="1199004"/>
                <a:ext cx="8229600" cy="5140800"/>
              </a:xfrm>
              <a:blipFill>
                <a:blip r:embed="rId2"/>
                <a:stretch>
                  <a:fillRect l="-1695" t="-1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43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FF9933"/>
      </a:accent1>
      <a:accent2>
        <a:srgbClr val="FF6600"/>
      </a:accent2>
      <a:accent3>
        <a:srgbClr val="FF9900"/>
      </a:accent3>
      <a:accent4>
        <a:srgbClr val="9999FF"/>
      </a:accent4>
      <a:accent5>
        <a:srgbClr val="6666CC"/>
      </a:accent5>
      <a:accent6>
        <a:srgbClr val="3333CC"/>
      </a:accent6>
      <a:hlink>
        <a:srgbClr val="666666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>
            <a:latin typeface="Franklin Gothic Medium"/>
            <a:cs typeface="Franklin Gothic Medium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15234</TotalTime>
  <Words>1478</Words>
  <Application>Microsoft Macintosh PowerPoint</Application>
  <PresentationFormat>On-screen Show (4:3)</PresentationFormat>
  <Paragraphs>233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Cambria Math</vt:lpstr>
      <vt:lpstr>Courier New</vt:lpstr>
      <vt:lpstr>Franklin Gothic Medium</vt:lpstr>
      <vt:lpstr>Symbol</vt:lpstr>
      <vt:lpstr>Office Theme</vt:lpstr>
      <vt:lpstr>CSE 311: Foundations of Computing</vt:lpstr>
      <vt:lpstr>Previously on 311: Recursive Definitions</vt:lpstr>
      <vt:lpstr>Last time: Structural Induction</vt:lpstr>
      <vt:lpstr>Last time: Structural Induction</vt:lpstr>
      <vt:lpstr>Theoretical Computer Science</vt:lpstr>
      <vt:lpstr>Strings</vt:lpstr>
      <vt:lpstr>Languages:  Sets of Strings</vt:lpstr>
      <vt:lpstr>Foreword on Intro to Theory C.S.</vt:lpstr>
      <vt:lpstr>Palindromes</vt:lpstr>
      <vt:lpstr>Regular Expressions</vt:lpstr>
      <vt:lpstr>Each Regular Expression is a “pattern”</vt:lpstr>
      <vt:lpstr>Language of a Regular Expression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Regular Expressions in Practice</vt:lpstr>
      <vt:lpstr>Regular Expressions in Java</vt:lpstr>
      <vt:lpstr>Limitations of Regular Expressions</vt:lpstr>
      <vt:lpstr>Context-Free Grammars</vt:lpstr>
      <vt:lpstr>How CFGs generate strings</vt:lpstr>
      <vt:lpstr>Example Context-Free Grammars</vt:lpstr>
      <vt:lpstr>Example Context-Free Grammars</vt:lpstr>
      <vt:lpstr>Example Context-Free Grammars</vt:lpstr>
      <vt:lpstr>Example Context-Free Grammars</vt:lpstr>
    </vt:vector>
  </TitlesOfParts>
  <Company>Chinese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311 (Fall 13)</dc:title>
  <dc:creator>James;R. Lee</dc:creator>
  <cp:lastModifiedBy>zat</cp:lastModifiedBy>
  <cp:revision>512</cp:revision>
  <cp:lastPrinted>2022-11-16T20:07:58Z</cp:lastPrinted>
  <dcterms:created xsi:type="dcterms:W3CDTF">2013-01-07T07:20:47Z</dcterms:created>
  <dcterms:modified xsi:type="dcterms:W3CDTF">2022-11-16T20:24:03Z</dcterms:modified>
</cp:coreProperties>
</file>