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46" r:id="rId2"/>
    <p:sldId id="620" r:id="rId3"/>
    <p:sldId id="557" r:id="rId4"/>
    <p:sldId id="643" r:id="rId5"/>
    <p:sldId id="529" r:id="rId6"/>
    <p:sldId id="585" r:id="rId7"/>
    <p:sldId id="644" r:id="rId8"/>
    <p:sldId id="530" r:id="rId9"/>
    <p:sldId id="531" r:id="rId10"/>
    <p:sldId id="636" r:id="rId11"/>
    <p:sldId id="532" r:id="rId12"/>
    <p:sldId id="551" r:id="rId13"/>
    <p:sldId id="549" r:id="rId14"/>
    <p:sldId id="552" r:id="rId15"/>
    <p:sldId id="550" r:id="rId16"/>
    <p:sldId id="553" r:id="rId17"/>
    <p:sldId id="542" r:id="rId18"/>
    <p:sldId id="528" r:id="rId19"/>
    <p:sldId id="586" r:id="rId20"/>
    <p:sldId id="548" r:id="rId21"/>
    <p:sldId id="533" r:id="rId22"/>
    <p:sldId id="534" r:id="rId23"/>
    <p:sldId id="587" r:id="rId24"/>
    <p:sldId id="588" r:id="rId25"/>
    <p:sldId id="589" r:id="rId26"/>
    <p:sldId id="590" r:id="rId27"/>
    <p:sldId id="543" r:id="rId28"/>
    <p:sldId id="547" r:id="rId29"/>
    <p:sldId id="591" r:id="rId30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896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pair of 1s are separated by 0 or 2+ 0s.</a:t>
            </a:r>
          </a:p>
          <a:p>
            <a:endParaRPr lang="en-US" dirty="0"/>
          </a:p>
          <a:p>
            <a:r>
              <a:rPr lang="en-US" dirty="0"/>
              <a:t>Alternatively, can take a state</a:t>
            </a:r>
            <a:r>
              <a:rPr lang="en-US" baseline="0" dirty="0"/>
              <a:t> machine approach (0 union 11 union 100)* (empty union 1 union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20:  Structural Induction, Regular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5" y="1941846"/>
            <a:ext cx="4617630" cy="467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Language of a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The language defined by a regular expression:</a:t>
                </a:r>
              </a:p>
              <a:p>
                <a:pPr marL="0" indent="0">
                  <a:buNone/>
                  <a:defRPr/>
                </a:pPr>
                <a:r>
                  <a:rPr lang="en-US" b="1" dirty="0">
                    <a:solidFill>
                      <a:srgbClr val="C00000"/>
                    </a:solidFill>
                    <a:ea typeface="+mn-ea"/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ea typeface="+mn-ea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b="1" i="1" dirty="0">
                    <a:solidFill>
                      <a:srgbClr val="C00000"/>
                    </a:solidFill>
                    <a:latin typeface="+mn-lt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)}</m:t>
                    </m:r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</a:t>
                </a:r>
                <a:r>
                  <a:rPr lang="en-US" sz="2800" dirty="0">
                    <a:ea typeface="Cambria Math" panose="020405030504060302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sym typeface="Symbol"/>
                  </a:rPr>
                  <a:t>defined recursively by</a:t>
                </a:r>
                <a:br>
                  <a:rPr lang="en-US" sz="2800" dirty="0">
                    <a:sym typeface="Symbol"/>
                  </a:rPr>
                </a:b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=∅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sz="28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029200"/>
              </a:xfrm>
              <a:blipFill>
                <a:blip r:embed="rId2"/>
                <a:stretch>
                  <a:fillRect l="-1667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001*</a:t>
            </a: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4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3"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222" y="2057400"/>
            <a:ext cx="372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{00, 001, 0011, 00111,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660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Any number of 0’s followed by any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6513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058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)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0</a:t>
            </a:r>
            <a:endParaRPr lang="en-US" sz="2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0*1*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222" y="205740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{0000, 0010, 1000, 1010}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222" y="4091781"/>
            <a:ext cx="237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All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11405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  <a:p>
            <a:pPr marL="0" indent="0">
              <a:buNone/>
              <a:defRPr/>
            </a:pPr>
            <a:endParaRPr lang="en-US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5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45534"/>
            <a:ext cx="8229600" cy="635000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endParaRPr lang="en-US" sz="18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01010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 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10001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 (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*</a:t>
            </a:r>
          </a:p>
          <a:p>
            <a:pPr marL="0" indent="0">
              <a:buNone/>
              <a:defRPr/>
            </a:pPr>
            <a:endParaRPr lang="en-US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22" y="2103120"/>
            <a:ext cx="4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Binary strings that contain “0110”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422" y="3992880"/>
            <a:ext cx="660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Binary strings that begin with pairs of characters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followed by “01010” or “10001”</a:t>
            </a:r>
          </a:p>
        </p:txBody>
      </p:sp>
    </p:spTree>
    <p:extLst>
      <p:ext uri="{BB962C8B-B14F-4D97-AF65-F5344CB8AC3E}">
        <p14:creationId xmlns:p14="http://schemas.microsoft.com/office/powerpoint/2010/main" val="14915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00384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</p:spTree>
    <p:extLst>
      <p:ext uri="{BB962C8B-B14F-4D97-AF65-F5344CB8AC3E}">
        <p14:creationId xmlns:p14="http://schemas.microsoft.com/office/powerpoint/2010/main" val="11202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Structural induction is the tool used to prove many more interesting theorems</a:t>
                </a:r>
              </a:p>
              <a:p>
                <a:pPr marL="0" indent="0">
                  <a:buNone/>
                  <a:defRPr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General associativity follows from our one rule</a:t>
                </a:r>
              </a:p>
              <a:p>
                <a:pPr lvl="1">
                  <a:defRPr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likewise for generalized De Morgan’s laws</a:t>
                </a: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Okay to 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everywhere in a modular equation when we know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More coming shortly…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  <a:blipFill>
                <a:blip r:embed="rId2"/>
                <a:stretch>
                  <a:fillRect l="-169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0*(10*10*)*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709A-4DA1-3F40-B0B3-F2439BFBB693}"/>
              </a:ext>
            </a:extLst>
          </p:cNvPr>
          <p:cNvSpPr txBox="1"/>
          <p:nvPr/>
        </p:nvSpPr>
        <p:spPr>
          <a:xfrm>
            <a:off x="2070847" y="421222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0*(1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 ⋃ 1000*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)*(</a:t>
            </a:r>
            <a:r>
              <a:rPr lang="en-US" sz="28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0* ⋃ 10*</a:t>
            </a:r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B41D0-8292-4E6C-B638-D590CF0D114A}"/>
              </a:ext>
            </a:extLst>
          </p:cNvPr>
          <p:cNvSpPr txBox="1"/>
          <p:nvPr/>
        </p:nvSpPr>
        <p:spPr>
          <a:xfrm>
            <a:off x="2637957" y="4935972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least two 0s between 1s</a:t>
            </a:r>
            <a:endParaRPr lang="en-US" sz="24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518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2955"/>
            <a:ext cx="8229600" cy="668867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to define the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sz="2600" dirty="0">
                <a:latin typeface="Calibri" charset="0"/>
              </a:rPr>
              <a:t>tokens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sz="2600" dirty="0">
                <a:latin typeface="Calibri" charset="0"/>
              </a:rPr>
              <a:t>: e.g., legal variable names, keywords in programming languages and compilers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Calibri" charset="0"/>
              </a:rPr>
              <a:t>Used in </a:t>
            </a:r>
            <a:r>
              <a:rPr lang="en-US" sz="2600" b="1" dirty="0" err="1">
                <a:latin typeface="Courier New" charset="0"/>
                <a:cs typeface="Courier New" charset="0"/>
              </a:rPr>
              <a:t>grep</a:t>
            </a:r>
            <a:r>
              <a:rPr lang="en-US" sz="2600" dirty="0">
                <a:latin typeface="Calibri" charset="0"/>
                <a:cs typeface="Courier New" charset="0"/>
              </a:rPr>
              <a:t>,</a:t>
            </a:r>
            <a:r>
              <a:rPr lang="en-US" sz="2600" dirty="0">
                <a:latin typeface="Calibri" charset="0"/>
              </a:rPr>
              <a:t> a program that does pattern matching searches in UNIX/LINUX</a:t>
            </a:r>
          </a:p>
          <a:p>
            <a:r>
              <a:rPr lang="en-US" sz="2600" dirty="0">
                <a:latin typeface="Calibri" charset="0"/>
              </a:rPr>
              <a:t>Pattern matching using regular expressions is an essential feature of PHP</a:t>
            </a:r>
          </a:p>
          <a:p>
            <a:r>
              <a:rPr lang="en-US" sz="2600" dirty="0">
                <a:latin typeface="Calibri" charset="0"/>
              </a:rPr>
              <a:t>We can use regular expressions in programs to process strings!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11667"/>
            <a:ext cx="8229600" cy="657578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Pattern p = </a:t>
            </a:r>
            <a:r>
              <a:rPr lang="en-US" sz="2800" dirty="0" err="1">
                <a:latin typeface="Calibri" charset="0"/>
              </a:rPr>
              <a:t>Pattern.compile</a:t>
            </a:r>
            <a:r>
              <a:rPr lang="en-US" sz="2800" dirty="0">
                <a:latin typeface="Calibri" charset="0"/>
              </a:rPr>
              <a:t>("a*b"); </a:t>
            </a:r>
          </a:p>
          <a:p>
            <a:r>
              <a:rPr lang="en-US" sz="2800" dirty="0">
                <a:latin typeface="Calibri" charset="0"/>
              </a:rPr>
              <a:t>Matcher m = </a:t>
            </a:r>
            <a:r>
              <a:rPr lang="en-US" sz="2800" dirty="0" err="1">
                <a:latin typeface="Calibri" charset="0"/>
              </a:rPr>
              <a:t>p.matcher</a:t>
            </a:r>
            <a:r>
              <a:rPr lang="en-US" sz="2800" dirty="0">
                <a:latin typeface="Calibri" charset="0"/>
              </a:rPr>
              <a:t>("</a:t>
            </a:r>
            <a:r>
              <a:rPr lang="en-US" sz="2800" dirty="0" err="1">
                <a:latin typeface="Calibri" charset="0"/>
              </a:rPr>
              <a:t>aaaaab</a:t>
            </a:r>
            <a:r>
              <a:rPr lang="en-US" sz="2800" dirty="0">
                <a:latin typeface="Calibri" charset="0"/>
              </a:rPr>
              <a:t>"); </a:t>
            </a:r>
          </a:p>
          <a:p>
            <a:r>
              <a:rPr lang="en-US" sz="2800" dirty="0" err="1">
                <a:latin typeface="Calibri" charset="0"/>
              </a:rPr>
              <a:t>boolean</a:t>
            </a:r>
            <a:r>
              <a:rPr lang="en-US" sz="2800" dirty="0">
                <a:latin typeface="Calibri" charset="0"/>
              </a:rPr>
              <a:t> b = </a:t>
            </a:r>
            <a:r>
              <a:rPr lang="en-US" sz="2800" dirty="0" err="1">
                <a:latin typeface="Calibri" charset="0"/>
              </a:rPr>
              <a:t>m.matches</a:t>
            </a:r>
            <a:r>
              <a:rPr lang="en-US" sz="2800" dirty="0">
                <a:latin typeface="Calibri" charset="0"/>
              </a:rPr>
              <a:t>();</a:t>
            </a:r>
            <a:endParaRPr lang="en-US" sz="2800" dirty="0">
              <a:latin typeface="Calibri" charset="0"/>
              <a:cs typeface="Courier New" charset="0"/>
            </a:endParaRP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[01]</a:t>
            </a:r>
            <a:r>
              <a:rPr lang="en-US" sz="2400" dirty="0">
                <a:latin typeface="Calibri" charset="0"/>
              </a:rPr>
              <a:t>     a 0 or a 1     </a:t>
            </a:r>
            <a:r>
              <a:rPr lang="en-US" sz="2400" b="1" dirty="0">
                <a:latin typeface="Courier New" charset="0"/>
                <a:cs typeface="Courier New" charset="0"/>
              </a:rPr>
              <a:t>^</a:t>
            </a:r>
            <a:r>
              <a:rPr lang="en-US" sz="2400" dirty="0">
                <a:latin typeface="Calibri" charset="0"/>
              </a:rPr>
              <a:t> start of string     </a:t>
            </a:r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dirty="0">
                <a:latin typeface="Calibri" charset="0"/>
              </a:rPr>
              <a:t> end of string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[0-9]</a:t>
            </a:r>
            <a:r>
              <a:rPr lang="en-US" sz="2400" dirty="0">
                <a:latin typeface="Calibri" charset="0"/>
              </a:rPr>
              <a:t>   any single digit       </a:t>
            </a:r>
            <a:r>
              <a:rPr lang="en-US" sz="2400" b="1" dirty="0">
                <a:latin typeface="Courier New" charset="0"/>
                <a:cs typeface="Courier New" charset="0"/>
              </a:rPr>
              <a:t>\.</a:t>
            </a:r>
            <a:r>
              <a:rPr lang="en-US" sz="2400" dirty="0">
                <a:latin typeface="Calibri" charset="0"/>
              </a:rPr>
              <a:t>   period    </a:t>
            </a:r>
            <a:r>
              <a:rPr lang="en-US" sz="2400" b="1" dirty="0">
                <a:latin typeface="Courier New" charset="0"/>
                <a:cs typeface="Courier New" charset="0"/>
              </a:rPr>
              <a:t>\,</a:t>
            </a:r>
            <a:r>
              <a:rPr lang="en-US" sz="2400" dirty="0">
                <a:latin typeface="Calibri" charset="0"/>
              </a:rPr>
              <a:t>  comma  </a:t>
            </a:r>
            <a:r>
              <a:rPr lang="en-US" sz="2400" b="1" dirty="0">
                <a:latin typeface="Courier New" charset="0"/>
                <a:cs typeface="Courier New" charset="0"/>
              </a:rPr>
              <a:t>\-</a:t>
            </a:r>
            <a:r>
              <a:rPr lang="en-US" sz="2400" dirty="0">
                <a:latin typeface="Calibri" charset="0"/>
              </a:rPr>
              <a:t> minus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. </a:t>
            </a:r>
            <a:r>
              <a:rPr lang="en-US" sz="2400" dirty="0">
                <a:latin typeface="Calibri" charset="0"/>
              </a:rPr>
              <a:t>          any single character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ab         a followed by b            </a:t>
            </a:r>
            <a:r>
              <a:rPr lang="en-US" sz="2400" b="1" dirty="0">
                <a:latin typeface="Calibri" charset="0"/>
              </a:rPr>
              <a:t> 	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b="1" dirty="0">
                <a:latin typeface="Calibri" charset="0"/>
              </a:rPr>
              <a:t>AB</a:t>
            </a:r>
            <a:r>
              <a:rPr lang="en-US" sz="2400" dirty="0">
                <a:latin typeface="Calibri" charset="0"/>
              </a:rPr>
              <a:t>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a</a:t>
            </a:r>
            <a:r>
              <a:rPr lang="en-US" sz="2400" b="1" dirty="0" err="1">
                <a:latin typeface="Courier New" charset="0"/>
                <a:cs typeface="Courier New" charset="0"/>
              </a:rPr>
              <a:t>|</a:t>
            </a:r>
            <a:r>
              <a:rPr lang="en-US" sz="2400" dirty="0" err="1">
                <a:latin typeface="Calibri" charset="0"/>
              </a:rPr>
              <a:t>b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  <a:r>
              <a:rPr lang="en-US" sz="2400" dirty="0">
                <a:latin typeface="Calibri" charset="0"/>
              </a:rPr>
              <a:t>  a or b 						</a:t>
            </a:r>
            <a:r>
              <a:rPr lang="en-US" sz="2400" dirty="0">
                <a:latin typeface="Calibri" charset="0"/>
                <a:sym typeface="Symbol" charset="0"/>
              </a:rPr>
              <a:t>(</a:t>
            </a:r>
            <a:r>
              <a:rPr lang="en-US" sz="2400" b="1" dirty="0">
                <a:latin typeface="Calibri" charset="0"/>
                <a:sym typeface="Symbol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</a:t>
            </a:r>
            <a:r>
              <a:rPr lang="en-US" sz="2400" b="1" dirty="0">
                <a:latin typeface="Calibri" charset="0"/>
                <a:sym typeface="Symbol" charset="0"/>
              </a:rPr>
              <a:t> B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?</a:t>
            </a:r>
            <a:r>
              <a:rPr lang="en-US" sz="2400" dirty="0">
                <a:latin typeface="Calibri" charset="0"/>
              </a:rPr>
              <a:t>         zero or one of a            	(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  <a:sym typeface="Symbol" charset="0"/>
              </a:rPr>
              <a:t> </a:t>
            </a:r>
            <a:r>
              <a:rPr lang="en-US" sz="2400" dirty="0">
                <a:latin typeface="Cambria Math" charset="0"/>
                <a:cs typeface="Cambria Math" charset="0"/>
                <a:sym typeface="Symbol" charset="0"/>
              </a:rPr>
              <a:t> </a:t>
            </a:r>
            <a:r>
              <a:rPr lang="en-US" sz="2400" b="1" dirty="0">
                <a:sym typeface="Symbol"/>
              </a:rPr>
              <a:t>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*</a:t>
            </a:r>
            <a:r>
              <a:rPr lang="en-US" sz="2400" dirty="0">
                <a:latin typeface="Calibri" charset="0"/>
              </a:rPr>
              <a:t>         zero or more of a          	</a:t>
            </a:r>
            <a:r>
              <a:rPr lang="en-US" sz="2400" b="1" dirty="0">
                <a:latin typeface="Calibri" charset="0"/>
              </a:rPr>
              <a:t>A</a:t>
            </a:r>
            <a:r>
              <a:rPr lang="en-US" sz="2400" dirty="0">
                <a:latin typeface="Calibri" charset="0"/>
              </a:rPr>
              <a:t>*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         one or more of a          	</a:t>
            </a:r>
            <a:r>
              <a:rPr lang="en-US" sz="2400" b="1" dirty="0">
                <a:latin typeface="Calibri" charset="0"/>
              </a:rPr>
              <a:t>AA</a:t>
            </a:r>
            <a:r>
              <a:rPr lang="en-US" sz="2400" dirty="0">
                <a:latin typeface="Calibri" charset="0"/>
              </a:rPr>
              <a:t>* </a:t>
            </a:r>
          </a:p>
          <a:p>
            <a:r>
              <a:rPr lang="en-US" sz="2400" dirty="0">
                <a:latin typeface="Calibri" charset="0"/>
                <a:cs typeface="Courier New" charset="0"/>
              </a:rPr>
              <a:t>e.g.   </a:t>
            </a:r>
            <a:r>
              <a:rPr lang="en-US" sz="2400" b="1" dirty="0">
                <a:latin typeface="Courier New" charset="0"/>
                <a:cs typeface="Courier New" charset="0"/>
              </a:rPr>
              <a:t>^[\-+]?[0-9]*(\.|\,)?[0-9]+$</a:t>
            </a:r>
            <a:r>
              <a:rPr lang="en-US" sz="2400" dirty="0">
                <a:latin typeface="Calibri" charset="0"/>
              </a:rPr>
              <a:t>     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               General form of decimal number  e.g.  9.12  or -9,8 (Europe)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53" t="-1312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start symbol </a:t>
                </a:r>
                <a:r>
                  <a:rPr lang="en-US" sz="2800" b="1" dirty="0">
                    <a:latin typeface="Calibri" charset="0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 you can replace it by one of the w’s in the rules for </a:t>
                </a:r>
                <a:r>
                  <a:rPr lang="en-US" sz="2800" b="1" dirty="0"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(after a finite number of steps)</a:t>
                </a: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97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277674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85516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351" y="2384612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51" y="4793868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9D2-6BC8-BF4A-9E26-9072FCF4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3185"/>
            <a:ext cx="7772400" cy="815815"/>
          </a:xfrm>
        </p:spPr>
        <p:txBody>
          <a:bodyPr/>
          <a:lstStyle/>
          <a:p>
            <a:r>
              <a:rPr lang="en-US" sz="3600" dirty="0"/>
              <a:t>Theoretical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495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Languages:  Sets of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Subsets of strings are called </a:t>
            </a:r>
            <a:r>
              <a:rPr lang="en-US" i="1" dirty="0">
                <a:solidFill>
                  <a:srgbClr val="C00000"/>
                </a:solidFill>
              </a:rPr>
              <a:t>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r>
              <a:rPr lang="en-US" baseline="30000" dirty="0">
                <a:latin typeface="Cambria Math" panose="02040503050406030204" pitchFamily="18" charset="0"/>
                <a:sym typeface="Symbol" pitchFamily="18" charset="2"/>
              </a:rPr>
              <a:t>*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= </a:t>
            </a:r>
            <a:r>
              <a:rPr lang="en-US" dirty="0"/>
              <a:t>All strings over alphabet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Palindromes over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Binary strings that don’t have a 0 after a 1</a:t>
            </a:r>
          </a:p>
          <a:p>
            <a:pPr lvl="1"/>
            <a:r>
              <a:rPr lang="en-US" dirty="0"/>
              <a:t>Binary strings with an equal # of 0’s and 1’s</a:t>
            </a:r>
          </a:p>
          <a:p>
            <a:pPr lvl="1"/>
            <a:r>
              <a:rPr lang="en-US" dirty="0"/>
              <a:t>Legal variable names in Java/C/C++</a:t>
            </a:r>
          </a:p>
          <a:p>
            <a:pPr lvl="1"/>
            <a:r>
              <a:rPr lang="en-US" dirty="0"/>
              <a:t>Syntactically correct Java/C/C++ programs</a:t>
            </a:r>
          </a:p>
          <a:p>
            <a:pPr lvl="1"/>
            <a:r>
              <a:rPr lang="en-US" dirty="0"/>
              <a:t>Valid English sentences</a:t>
            </a:r>
          </a:p>
        </p:txBody>
      </p:sp>
    </p:spTree>
    <p:extLst>
      <p:ext uri="{BB962C8B-B14F-4D97-AF65-F5344CB8AC3E}">
        <p14:creationId xmlns:p14="http://schemas.microsoft.com/office/powerpoint/2010/main" val="312136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Foreword on Intro to Theory C.S.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686801" cy="5140800"/>
          </a:xfrm>
        </p:spPr>
        <p:txBody>
          <a:bodyPr/>
          <a:lstStyle/>
          <a:p>
            <a:r>
              <a:rPr lang="en-US" dirty="0"/>
              <a:t>Look at different ways of defining languages</a:t>
            </a:r>
          </a:p>
          <a:p>
            <a:r>
              <a:rPr lang="en-US" dirty="0"/>
              <a:t>See which are more </a:t>
            </a:r>
            <a:r>
              <a:rPr lang="en-US" dirty="0">
                <a:solidFill>
                  <a:srgbClr val="7030A0"/>
                </a:solidFill>
              </a:rPr>
              <a:t>expressive</a:t>
            </a:r>
            <a:r>
              <a:rPr lang="en-US" dirty="0"/>
              <a:t> than others</a:t>
            </a:r>
          </a:p>
          <a:p>
            <a:pPr lvl="1"/>
            <a:r>
              <a:rPr lang="en-US" dirty="0"/>
              <a:t>i.e., which can define more languages</a:t>
            </a:r>
          </a:p>
          <a:p>
            <a:pPr lvl="1"/>
            <a:endParaRPr lang="en-US" sz="1600" dirty="0"/>
          </a:p>
          <a:p>
            <a:r>
              <a:rPr lang="en-US" dirty="0"/>
              <a:t>Later: connect ways of defining languages to different types of (restricted) computers</a:t>
            </a:r>
          </a:p>
          <a:p>
            <a:pPr lvl="1"/>
            <a:r>
              <a:rPr lang="en-US" dirty="0"/>
              <a:t>computers capable of </a:t>
            </a:r>
            <a:r>
              <a:rPr lang="en-US" dirty="0">
                <a:solidFill>
                  <a:srgbClr val="7030A0"/>
                </a:solidFill>
              </a:rPr>
              <a:t>recognizing</a:t>
            </a:r>
            <a:r>
              <a:rPr lang="en-US" dirty="0"/>
              <a:t> those languages</a:t>
            </a:r>
            <a:br>
              <a:rPr lang="en-US" dirty="0"/>
            </a:br>
            <a:r>
              <a:rPr lang="en-US" dirty="0"/>
              <a:t>i.e., distinguishing strings in the language from not</a:t>
            </a:r>
          </a:p>
          <a:p>
            <a:pPr lvl="1"/>
            <a:endParaRPr lang="en-US" sz="1600" dirty="0"/>
          </a:p>
          <a:p>
            <a:r>
              <a:rPr lang="en-US" dirty="0"/>
              <a:t>Consequence: computers that recognize more expressive languages are more </a:t>
            </a:r>
            <a:r>
              <a:rPr lang="en-US" dirty="0">
                <a:solidFill>
                  <a:srgbClr val="7030A0"/>
                </a:solidFill>
              </a:rPr>
              <a:t>powerful</a:t>
            </a:r>
          </a:p>
        </p:txBody>
      </p:sp>
    </p:spTree>
    <p:extLst>
      <p:ext uri="{BB962C8B-B14F-4D97-AF65-F5344CB8AC3E}">
        <p14:creationId xmlns:p14="http://schemas.microsoft.com/office/powerpoint/2010/main" val="29355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expressions,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446"/>
            <a:ext cx="8229600" cy="711376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Each Regular Expression is a </a:t>
            </a:r>
            <a:r>
              <a:rPr lang="ja-JP" altLang="en-US" dirty="0">
                <a:latin typeface="Franklin Gothic Medium" panose="020B0603020102020204" pitchFamily="34" charset="0"/>
              </a:rPr>
              <a:t>“</a:t>
            </a:r>
            <a:r>
              <a:rPr lang="en-US" dirty="0">
                <a:latin typeface="Franklin Gothic Medium" panose="020B0603020102020204" pitchFamily="34" charset="0"/>
              </a:rPr>
              <a:t>pattern</a:t>
            </a:r>
            <a:r>
              <a:rPr lang="ja-JP" altLang="en-US" dirty="0">
                <a:latin typeface="Franklin Gothic Medium" panose="020B0603020102020204" pitchFamily="34" charset="0"/>
              </a:rPr>
              <a:t>”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only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only the one-character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 (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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 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 AAA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…</a:t>
            </a:r>
            <a:r>
              <a:rPr lang="en-US" sz="3200" dirty="0">
                <a:ea typeface="+mn-ea"/>
                <a:sym typeface="Symbol" pitchFamily="18" charset="2"/>
              </a:rPr>
              <a:t>)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5675963" y="6135026"/>
            <a:ext cx="3345367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Definition of the </a:t>
            </a:r>
            <a:r>
              <a:rPr lang="en-US" i="1" dirty="0"/>
              <a:t>language</a:t>
            </a:r>
            <a:r>
              <a:rPr lang="en-US" dirty="0"/>
              <a:t> matched by a 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15200</TotalTime>
  <Words>1441</Words>
  <Application>Microsoft Macintosh PowerPoint</Application>
  <PresentationFormat>On-screen Show (4:3)</PresentationFormat>
  <Paragraphs>223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Medium</vt:lpstr>
      <vt:lpstr>Symbol</vt:lpstr>
      <vt:lpstr>Office Theme</vt:lpstr>
      <vt:lpstr>CSE 311: Foundations of Computing</vt:lpstr>
      <vt:lpstr>Last time: Structural Induction</vt:lpstr>
      <vt:lpstr>Theoretical Computer Science</vt:lpstr>
      <vt:lpstr>Strings</vt:lpstr>
      <vt:lpstr>Languages:  Sets of Strings</vt:lpstr>
      <vt:lpstr>Foreword on Intro to Theory C.S.</vt:lpstr>
      <vt:lpstr>Palindromes</vt:lpstr>
      <vt:lpstr>Regular Expressions</vt:lpstr>
      <vt:lpstr>Each Regular Expression is a “pattern”</vt:lpstr>
      <vt:lpstr>Language of a Regular Expression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Regular Expressions in Practice</vt:lpstr>
      <vt:lpstr>Regular Expressions in Java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508</cp:revision>
  <cp:lastPrinted>2022-11-15T18:32:46Z</cp:lastPrinted>
  <dcterms:created xsi:type="dcterms:W3CDTF">2013-01-07T07:20:47Z</dcterms:created>
  <dcterms:modified xsi:type="dcterms:W3CDTF">2022-11-15T18:32:48Z</dcterms:modified>
</cp:coreProperties>
</file>