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4"/>
  </p:notesMasterIdLst>
  <p:handoutMasterIdLst>
    <p:handoutMasterId r:id="rId45"/>
  </p:handoutMasterIdLst>
  <p:sldIdLst>
    <p:sldId id="546" r:id="rId2"/>
    <p:sldId id="530" r:id="rId3"/>
    <p:sldId id="531" r:id="rId4"/>
    <p:sldId id="587" r:id="rId5"/>
    <p:sldId id="588" r:id="rId6"/>
    <p:sldId id="589" r:id="rId7"/>
    <p:sldId id="591" r:id="rId8"/>
    <p:sldId id="598" r:id="rId9"/>
    <p:sldId id="597" r:id="rId10"/>
    <p:sldId id="596" r:id="rId11"/>
    <p:sldId id="592" r:id="rId12"/>
    <p:sldId id="593" r:id="rId13"/>
    <p:sldId id="594" r:id="rId14"/>
    <p:sldId id="604" r:id="rId15"/>
    <p:sldId id="603" r:id="rId16"/>
    <p:sldId id="568" r:id="rId17"/>
    <p:sldId id="566" r:id="rId18"/>
    <p:sldId id="567" r:id="rId19"/>
    <p:sldId id="599" r:id="rId20"/>
    <p:sldId id="600" r:id="rId21"/>
    <p:sldId id="606" r:id="rId22"/>
    <p:sldId id="602" r:id="rId23"/>
    <p:sldId id="601" r:id="rId24"/>
    <p:sldId id="535" r:id="rId25"/>
    <p:sldId id="545" r:id="rId26"/>
    <p:sldId id="541" r:id="rId27"/>
    <p:sldId id="564" r:id="rId28"/>
    <p:sldId id="565" r:id="rId29"/>
    <p:sldId id="537" r:id="rId30"/>
    <p:sldId id="555" r:id="rId31"/>
    <p:sldId id="556" r:id="rId32"/>
    <p:sldId id="595" r:id="rId33"/>
    <p:sldId id="607" r:id="rId34"/>
    <p:sldId id="536" r:id="rId35"/>
    <p:sldId id="267" r:id="rId36"/>
    <p:sldId id="268" r:id="rId37"/>
    <p:sldId id="558" r:id="rId38"/>
    <p:sldId id="560" r:id="rId39"/>
    <p:sldId id="561" r:id="rId40"/>
    <p:sldId id="538" r:id="rId41"/>
    <p:sldId id="539" r:id="rId42"/>
    <p:sldId id="540" r:id="rId43"/>
  </p:sldIdLst>
  <p:sldSz cx="9144000" cy="6858000" type="screen4x3"/>
  <p:notesSz cx="9601200" cy="7315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923"/>
    <a:srgbClr val="A3F5CE"/>
    <a:srgbClr val="33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0408" autoAdjust="0"/>
  </p:normalViewPr>
  <p:slideViewPr>
    <p:cSldViewPr snapToGrid="0" snapToObjects="1">
      <p:cViewPr varScale="1">
        <p:scale>
          <a:sx n="115" d="100"/>
          <a:sy n="115" d="100"/>
        </p:scale>
        <p:origin x="896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937" cy="36527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438180" y="0"/>
            <a:ext cx="4160937" cy="36527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CE7665-BAAC-42B1-B972-C861D7B9B2E6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948715"/>
            <a:ext cx="4160937" cy="36527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438180" y="6948715"/>
            <a:ext cx="4160937" cy="36527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7FE06F-56D1-4639-A659-DFBB24ACC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0680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438458" y="0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63FB922-F127-5E47-9B2E-CA730A74DCAB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60120" y="3474720"/>
            <a:ext cx="7680960" cy="32918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948171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438458" y="6948171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4FE1A22D-B0DA-7946-9107-1C35E13A8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08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that A can appear in x and 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8467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Children</a:t>
            </a:r>
            <a:r>
              <a:rPr lang="en-US" baseline="0" dirty="0"/>
              <a:t> of T are only F or T, neither of which matches a “+”.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0362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Children</a:t>
            </a:r>
            <a:r>
              <a:rPr lang="en-US" baseline="0" dirty="0"/>
              <a:t> of T are only F or T, neither of which matches a “+”.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8638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Children</a:t>
            </a:r>
            <a:r>
              <a:rPr lang="en-US" baseline="0" dirty="0"/>
              <a:t> of T are only F or T, neither of which matches a “+”.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9965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Children</a:t>
            </a:r>
            <a:r>
              <a:rPr lang="en-US" baseline="0" dirty="0"/>
              <a:t> of T are only F or T, neither of which matches a “+”.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1395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Issues about parse trees and meaning matter here also.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357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958037"/>
            <a:ext cx="7772400" cy="815815"/>
          </a:xfrm>
          <a:prstGeom prst="rect">
            <a:avLst/>
          </a:prstGeom>
        </p:spPr>
        <p:txBody>
          <a:bodyPr/>
          <a:lstStyle>
            <a:lvl1pPr>
              <a:defRPr>
                <a:latin typeface="Franklin Gothic Medium"/>
                <a:cs typeface="Franklin Gothic Medium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27174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664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>
                <a:latin typeface="Franklin Gothic Medium"/>
                <a:cs typeface="Franklin Gothic Medium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4160"/>
            <a:ext cx="8229600" cy="5140800"/>
          </a:xfrm>
          <a:prstGeom prst="rect">
            <a:avLst/>
          </a:prstGeom>
        </p:spPr>
        <p:txBody>
          <a:bodyPr/>
          <a:lstStyle>
            <a:lvl1pPr>
              <a:defRPr>
                <a:latin typeface="Franklin Gothic Medium"/>
                <a:cs typeface="Franklin Gothic Medium"/>
              </a:defRPr>
            </a:lvl1pPr>
            <a:lvl2pPr>
              <a:defRPr>
                <a:latin typeface="Franklin Gothic Medium"/>
                <a:cs typeface="Franklin Gothic Medium"/>
              </a:defRPr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881280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5649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664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>
                <a:latin typeface="Franklin Gothic Medium"/>
                <a:cs typeface="Franklin Gothic Medium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881280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158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824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8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CSE 311: Foundations of Computing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199" y="1149953"/>
            <a:ext cx="84723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Franklin Gothic Medium"/>
                <a:cs typeface="Franklin Gothic Medium"/>
              </a:rPr>
              <a:t>Lecture 21: Context-Free Grammars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937003-0672-D743-8A0D-9B39CC6215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2528" y="2535556"/>
            <a:ext cx="5909143" cy="25720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3D4E730-DB7D-AB45-B42E-AB41F6868E1B}"/>
              </a:ext>
            </a:extLst>
          </p:cNvPr>
          <p:cNvSpPr txBox="1"/>
          <p:nvPr/>
        </p:nvSpPr>
        <p:spPr>
          <a:xfrm>
            <a:off x="2302528" y="5208495"/>
            <a:ext cx="59091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cs typeface="Franklin Gothic Medium"/>
              </a:rPr>
              <a:t>[Audience looks around] </a:t>
            </a:r>
          </a:p>
          <a:p>
            <a:r>
              <a:rPr lang="en-US" sz="1600" dirty="0">
                <a:cs typeface="Franklin Gothic Medium"/>
              </a:rPr>
              <a:t>“What is going on? There must be some context we’re missing”</a:t>
            </a:r>
          </a:p>
        </p:txBody>
      </p:sp>
    </p:spTree>
    <p:extLst>
      <p:ext uri="{BB962C8B-B14F-4D97-AF65-F5344CB8AC3E}">
        <p14:creationId xmlns:p14="http://schemas.microsoft.com/office/powerpoint/2010/main" val="4171958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anklin Gothic Medium" panose="020B0603020102020204" pitchFamily="34" charset="0"/>
              </a:rPr>
              <a:t>Example Context-Free Grammars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Franklin Gothic Medium" panose="020B0603020102020204" pitchFamily="34" charset="0"/>
              </a:rPr>
              <a:t>Example:</a:t>
            </a:r>
            <a:r>
              <a:rPr lang="en-US" dirty="0">
                <a:latin typeface="Calibri" charset="0"/>
              </a:rPr>
              <a:t>		</a:t>
            </a:r>
            <a:r>
              <a:rPr lang="en-US" b="1" dirty="0">
                <a:latin typeface="Calibri" charset="0"/>
              </a:rPr>
              <a:t> S </a:t>
            </a:r>
            <a:r>
              <a:rPr lang="en-US" dirty="0">
                <a:latin typeface="Calibri" charset="0"/>
                <a:sym typeface="Symbol" charset="0"/>
              </a:rPr>
              <a:t> 0</a:t>
            </a:r>
            <a:r>
              <a:rPr lang="en-US" b="1" dirty="0">
                <a:latin typeface="Calibri" charset="0"/>
                <a:sym typeface="Symbol" charset="0"/>
              </a:rPr>
              <a:t>S</a:t>
            </a:r>
            <a:r>
              <a:rPr lang="en-US" dirty="0">
                <a:latin typeface="Calibri" charset="0"/>
                <a:sym typeface="Symbol" charset="0"/>
              </a:rPr>
              <a:t> | </a:t>
            </a:r>
            <a:r>
              <a:rPr lang="en-US" b="1" dirty="0">
                <a:latin typeface="Calibri" charset="0"/>
                <a:sym typeface="Symbol" charset="0"/>
              </a:rPr>
              <a:t>S</a:t>
            </a:r>
            <a:r>
              <a:rPr lang="en-US" dirty="0">
                <a:latin typeface="Calibri" charset="0"/>
                <a:sym typeface="Symbol" charset="0"/>
              </a:rPr>
              <a:t>1 | </a:t>
            </a:r>
          </a:p>
          <a:p>
            <a:endParaRPr lang="en-US" dirty="0">
              <a:latin typeface="Calibri" charset="0"/>
              <a:sym typeface="Symbol" charset="0"/>
            </a:endParaRPr>
          </a:p>
          <a:p>
            <a:endParaRPr lang="en-US" dirty="0">
              <a:latin typeface="Calibri" charset="0"/>
              <a:sym typeface="Symbol" charset="0"/>
            </a:endParaRPr>
          </a:p>
          <a:p>
            <a:endParaRPr lang="en-US" dirty="0">
              <a:latin typeface="Calibri" charset="0"/>
            </a:endParaRPr>
          </a:p>
          <a:p>
            <a:pPr marL="0" indent="0">
              <a:buNone/>
            </a:pPr>
            <a:r>
              <a:rPr lang="en-US" dirty="0">
                <a:latin typeface="Franklin Gothic Medium" panose="020B0603020102020204" pitchFamily="34" charset="0"/>
              </a:rPr>
              <a:t>Example:      </a:t>
            </a:r>
            <a:r>
              <a:rPr lang="en-US" dirty="0">
                <a:latin typeface="Calibri" charset="0"/>
              </a:rPr>
              <a:t>	</a:t>
            </a:r>
            <a:r>
              <a:rPr lang="en-US" b="1" dirty="0">
                <a:latin typeface="Calibri" charset="0"/>
              </a:rPr>
              <a:t> S </a:t>
            </a:r>
            <a:r>
              <a:rPr lang="en-US" dirty="0">
                <a:latin typeface="Calibri" charset="0"/>
                <a:sym typeface="Symbol" charset="0"/>
              </a:rPr>
              <a:t> 0</a:t>
            </a:r>
            <a:r>
              <a:rPr lang="en-US" b="1" dirty="0">
                <a:latin typeface="Calibri" charset="0"/>
                <a:sym typeface="Symbol" charset="0"/>
              </a:rPr>
              <a:t>S</a:t>
            </a:r>
            <a:r>
              <a:rPr lang="en-US" dirty="0">
                <a:latin typeface="Calibri" charset="0"/>
                <a:sym typeface="Symbol" charset="0"/>
              </a:rPr>
              <a:t>0 | 1</a:t>
            </a:r>
            <a:r>
              <a:rPr lang="en-US" b="1" dirty="0">
                <a:latin typeface="Calibri" charset="0"/>
                <a:sym typeface="Symbol" charset="0"/>
              </a:rPr>
              <a:t>S</a:t>
            </a:r>
            <a:r>
              <a:rPr lang="en-US" dirty="0">
                <a:latin typeface="Calibri" charset="0"/>
                <a:sym typeface="Symbol" charset="0"/>
              </a:rPr>
              <a:t>1 | 0 | 1 | </a:t>
            </a:r>
            <a:endParaRPr lang="en-US" dirty="0">
              <a:latin typeface="Calibri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37707" y="4504823"/>
            <a:ext cx="52256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The set of all binary palindromes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37707" y="2325742"/>
            <a:ext cx="9092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  <a:cs typeface="Franklin Gothic Medium"/>
              </a:rPr>
              <a:t>0*1*</a:t>
            </a:r>
          </a:p>
        </p:txBody>
      </p:sp>
    </p:spTree>
    <p:extLst>
      <p:ext uri="{BB962C8B-B14F-4D97-AF65-F5344CB8AC3E}">
        <p14:creationId xmlns:p14="http://schemas.microsoft.com/office/powerpoint/2010/main" val="14825665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anklin Gothic Medium" panose="020B0603020102020204" pitchFamily="34" charset="0"/>
              </a:rPr>
              <a:t>Example Context-Free Grammars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  <a:latin typeface="Franklin Gothic Medium" panose="020B0603020102020204" pitchFamily="34" charset="0"/>
                  </a:rPr>
                  <a:t>Grammar for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: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≥0</m:t>
                        </m:r>
                      </m:e>
                    </m:d>
                  </m:oMath>
                </a14:m>
                <a:endParaRPr lang="en-US" b="0" dirty="0">
                  <a:solidFill>
                    <a:schemeClr val="tx1"/>
                  </a:solidFill>
                  <a:latin typeface="Franklin Gothic Medium" panose="020B0603020102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Franklin Gothic Medium" panose="020B0603020102020204" pitchFamily="34" charset="0"/>
                  </a:rPr>
                  <a:t>(i.e., matching 0*1* but with same </a:t>
                </a:r>
                <a:r>
                  <a:rPr lang="en-US" sz="2400" dirty="0">
                    <a:latin typeface="Franklin Gothic Medium" panose="020B0603020102020204" pitchFamily="34" charset="0"/>
                  </a:rPr>
                  <a:t>number</a:t>
                </a:r>
                <a:r>
                  <a:rPr lang="en-US" sz="2400" dirty="0">
                    <a:solidFill>
                      <a:schemeClr val="tx1"/>
                    </a:solidFill>
                    <a:latin typeface="Franklin Gothic Medium" panose="020B0603020102020204" pitchFamily="34" charset="0"/>
                  </a:rPr>
                  <a:t> of 0’s and 1’s)</a:t>
                </a:r>
              </a:p>
              <a:p>
                <a:endParaRPr lang="en-US" dirty="0">
                  <a:latin typeface="Franklin Gothic Medium" panose="020B0603020102020204" pitchFamily="34" charset="0"/>
                </a:endParaRPr>
              </a:p>
              <a:p>
                <a:pPr>
                  <a:buFont typeface="Arial" charset="0"/>
                  <a:buNone/>
                </a:pPr>
                <a:endParaRPr lang="en-US" dirty="0">
                  <a:latin typeface="Franklin Gothic Medium" panose="020B0603020102020204" pitchFamily="34" charset="0"/>
                </a:endParaRPr>
              </a:p>
              <a:p>
                <a:pPr marL="0" indent="0">
                  <a:buNone/>
                </a:pPr>
                <a:endParaRPr lang="en-US" sz="1800" dirty="0">
                  <a:latin typeface="Franklin Gothic Medium" panose="020B0603020102020204" pitchFamily="34" charset="0"/>
                </a:endParaRPr>
              </a:p>
              <a:p>
                <a:endParaRPr lang="en-US" dirty="0">
                  <a:latin typeface="Franklin Gothic Medium" panose="020B0603020102020204" pitchFamily="34" charset="0"/>
                  <a:sym typeface="Symbol" charset="0"/>
                </a:endParaRPr>
              </a:p>
              <a:p>
                <a:endParaRPr lang="en-US" dirty="0">
                  <a:latin typeface="Franklin Gothic Medium" panose="020B0603020102020204" pitchFamily="34" charset="0"/>
                  <a:sym typeface="Symbol" charset="0"/>
                </a:endParaRPr>
              </a:p>
              <a:p>
                <a:endParaRPr lang="en-US" dirty="0">
                  <a:latin typeface="Franklin Gothic Medium" panose="020B06030201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52" t="-14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38275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anklin Gothic Medium" panose="020B0603020102020204" pitchFamily="34" charset="0"/>
              </a:rPr>
              <a:t>Example Context-Free Grammars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  <a:latin typeface="Franklin Gothic Medium" panose="020B0603020102020204" pitchFamily="34" charset="0"/>
                  </a:rPr>
                  <a:t>Grammar for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: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≥0</m:t>
                        </m:r>
                      </m:e>
                    </m:d>
                  </m:oMath>
                </a14:m>
                <a:endParaRPr lang="en-US" b="0" dirty="0">
                  <a:solidFill>
                    <a:schemeClr val="tx1"/>
                  </a:solidFill>
                  <a:latin typeface="Franklin Gothic Medium" panose="020B0603020102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latin typeface="Franklin Gothic Medium" panose="020B0603020102020204" pitchFamily="34" charset="0"/>
                  </a:rPr>
                  <a:t>(i.e., matching 0*1* but with same number of 0’s and 1’s)</a:t>
                </a:r>
                <a:endParaRPr lang="en-US" sz="2400" dirty="0">
                  <a:solidFill>
                    <a:schemeClr val="tx1"/>
                  </a:solidFill>
                  <a:latin typeface="Franklin Gothic Medium" panose="020B0603020102020204" pitchFamily="34" charset="0"/>
                </a:endParaRPr>
              </a:p>
              <a:p>
                <a:endParaRPr lang="en-US" dirty="0">
                  <a:latin typeface="Franklin Gothic Medium" panose="020B0603020102020204" pitchFamily="34" charset="0"/>
                </a:endParaRPr>
              </a:p>
              <a:p>
                <a:pPr>
                  <a:buFont typeface="Arial" charset="0"/>
                  <a:buNone/>
                </a:pPr>
                <a:endParaRPr lang="en-US" dirty="0">
                  <a:latin typeface="Franklin Gothic Medium" panose="020B0603020102020204" pitchFamily="34" charset="0"/>
                </a:endParaRPr>
              </a:p>
              <a:p>
                <a:pPr marL="0" indent="0">
                  <a:buNone/>
                </a:pPr>
                <a:endParaRPr lang="en-US" sz="1800" dirty="0">
                  <a:latin typeface="Franklin Gothic Medium" panose="020B0603020102020204" pitchFamily="34" charset="0"/>
                </a:endParaRPr>
              </a:p>
              <a:p>
                <a:endParaRPr lang="en-US" dirty="0">
                  <a:latin typeface="Franklin Gothic Medium" panose="020B0603020102020204" pitchFamily="34" charset="0"/>
                  <a:sym typeface="Symbol" charset="0"/>
                </a:endParaRPr>
              </a:p>
              <a:p>
                <a:endParaRPr lang="en-US" dirty="0">
                  <a:latin typeface="Franklin Gothic Medium" panose="020B0603020102020204" pitchFamily="34" charset="0"/>
                  <a:sym typeface="Symbol" charset="0"/>
                </a:endParaRPr>
              </a:p>
              <a:p>
                <a:endParaRPr lang="en-US" dirty="0">
                  <a:latin typeface="Franklin Gothic Medium" panose="020B06030201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52" t="-14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2590799" y="2635623"/>
            <a:ext cx="21643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US" sz="3200" b="1" dirty="0">
                <a:solidFill>
                  <a:srgbClr val="7030A0"/>
                </a:solidFill>
              </a:rPr>
              <a:t>S</a:t>
            </a:r>
            <a:r>
              <a:rPr lang="en-US" sz="3200" b="1" dirty="0">
                <a:solidFill>
                  <a:srgbClr val="7030A0"/>
                </a:solidFill>
                <a:latin typeface="Franklin Gothic Medium" panose="020B0603020102020204" pitchFamily="34" charset="0"/>
              </a:rPr>
              <a:t> </a:t>
            </a:r>
            <a:r>
              <a:rPr lang="en-US" sz="3200" dirty="0">
                <a:solidFill>
                  <a:srgbClr val="7030A0"/>
                </a:solidFill>
                <a:latin typeface="Franklin Gothic Medium" panose="020B0603020102020204" pitchFamily="34" charset="0"/>
                <a:sym typeface="Symbol" charset="0"/>
              </a:rPr>
              <a:t> </a:t>
            </a:r>
            <a:r>
              <a:rPr lang="en-US" sz="3200" dirty="0">
                <a:solidFill>
                  <a:srgbClr val="7030A0"/>
                </a:solidFill>
                <a:sym typeface="Symbol" charset="0"/>
              </a:rPr>
              <a:t>0</a:t>
            </a:r>
            <a:r>
              <a:rPr lang="en-US" sz="3200" b="1" dirty="0">
                <a:solidFill>
                  <a:srgbClr val="7030A0"/>
                </a:solidFill>
                <a:sym typeface="Symbol" charset="0"/>
              </a:rPr>
              <a:t>S</a:t>
            </a:r>
            <a:r>
              <a:rPr lang="en-US" sz="3200" dirty="0">
                <a:solidFill>
                  <a:srgbClr val="7030A0"/>
                </a:solidFill>
                <a:sym typeface="Symbol" charset="0"/>
              </a:rPr>
              <a:t>1</a:t>
            </a:r>
            <a:r>
              <a:rPr lang="en-US" sz="3200" b="1" dirty="0">
                <a:solidFill>
                  <a:srgbClr val="7030A0"/>
                </a:solidFill>
                <a:sym typeface="Symbol" charset="0"/>
              </a:rPr>
              <a:t> </a:t>
            </a:r>
            <a:r>
              <a:rPr lang="en-US" sz="3200" dirty="0">
                <a:solidFill>
                  <a:srgbClr val="7030A0"/>
                </a:solidFill>
                <a:sym typeface="Symbol" charset="0"/>
              </a:rPr>
              <a:t>|</a:t>
            </a:r>
            <a:r>
              <a:rPr lang="en-US" sz="3200" dirty="0">
                <a:solidFill>
                  <a:srgbClr val="7030A0"/>
                </a:solidFill>
                <a:latin typeface="Franklin Gothic Medium" panose="020B0603020102020204" pitchFamily="34" charset="0"/>
                <a:sym typeface="Symbol" charset="0"/>
              </a:rPr>
              <a:t> </a:t>
            </a:r>
            <a:r>
              <a:rPr lang="en-US" sz="3200" dirty="0">
                <a:solidFill>
                  <a:srgbClr val="7030A0"/>
                </a:solidFill>
                <a:latin typeface="Calibri" charset="0"/>
                <a:sym typeface="Symbol" charset="0"/>
              </a:rPr>
              <a:t></a:t>
            </a:r>
            <a:endParaRPr lang="en-US" sz="3200" dirty="0">
              <a:solidFill>
                <a:srgbClr val="7030A0"/>
              </a:solidFill>
              <a:latin typeface="Franklin Gothic Medium" panose="020B0603020102020204" pitchFamily="34" charset="0"/>
              <a:sym typeface="Symbo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09890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anklin Gothic Medium" panose="020B0603020102020204" pitchFamily="34" charset="0"/>
              </a:rPr>
              <a:t>Example Context-Free Grammars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  <a:latin typeface="Franklin Gothic Medium" panose="020B0603020102020204" pitchFamily="34" charset="0"/>
                  </a:rPr>
                  <a:t>Grammar for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: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≥0</m:t>
                        </m:r>
                      </m:e>
                    </m:d>
                  </m:oMath>
                </a14:m>
                <a:endParaRPr lang="en-US" b="0" dirty="0">
                  <a:solidFill>
                    <a:schemeClr val="tx1"/>
                  </a:solidFill>
                  <a:latin typeface="Franklin Gothic Medium" panose="020B0603020102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latin typeface="Franklin Gothic Medium" panose="020B0603020102020204" pitchFamily="34" charset="0"/>
                  </a:rPr>
                  <a:t>(i.e., matching 0*1* but with same number of 0’s and 1’s)</a:t>
                </a:r>
                <a:endParaRPr lang="en-US" sz="2400" dirty="0">
                  <a:solidFill>
                    <a:schemeClr val="tx1"/>
                  </a:solidFill>
                  <a:latin typeface="Franklin Gothic Medium" panose="020B0603020102020204" pitchFamily="34" charset="0"/>
                </a:endParaRPr>
              </a:p>
              <a:p>
                <a:endParaRPr lang="en-US" dirty="0">
                  <a:latin typeface="Franklin Gothic Medium" panose="020B0603020102020204" pitchFamily="34" charset="0"/>
                </a:endParaRPr>
              </a:p>
              <a:p>
                <a:pPr>
                  <a:buFont typeface="Arial" charset="0"/>
                  <a:buNone/>
                </a:pPr>
                <a:endParaRPr lang="en-US" dirty="0">
                  <a:latin typeface="Franklin Gothic Medium" panose="020B0603020102020204" pitchFamily="34" charset="0"/>
                </a:endParaRPr>
              </a:p>
              <a:p>
                <a:pPr marL="0" indent="0">
                  <a:buNone/>
                </a:pPr>
                <a:endParaRPr lang="en-US" sz="1800" dirty="0">
                  <a:latin typeface="Franklin Gothic Medium" panose="020B0603020102020204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Franklin Gothic Medium" panose="020B0603020102020204" pitchFamily="34" charset="0"/>
                  </a:rPr>
                  <a:t>Grammar for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0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  <m:r>
                          <a:rPr lang="en-US" i="1">
                            <a:latin typeface="Cambria Math"/>
                          </a:rPr>
                          <m:t>:</m:t>
                        </m:r>
                        <m:r>
                          <a:rPr lang="en-US" i="1">
                            <a:latin typeface="Cambria Math"/>
                          </a:rPr>
                          <m:t>𝑛</m:t>
                        </m:r>
                        <m:r>
                          <a:rPr lang="en-US" i="1">
                            <a:latin typeface="Cambria Math"/>
                          </a:rPr>
                          <m:t>≥0</m:t>
                        </m:r>
                      </m:e>
                    </m:d>
                  </m:oMath>
                </a14:m>
                <a:endParaRPr lang="en-US" dirty="0">
                  <a:latin typeface="Franklin Gothic Medium" panose="020B0603020102020204" pitchFamily="34" charset="0"/>
                  <a:sym typeface="Symbol" charset="0"/>
                </a:endParaRPr>
              </a:p>
              <a:p>
                <a:endParaRPr lang="en-US" dirty="0">
                  <a:latin typeface="Franklin Gothic Medium" panose="020B0603020102020204" pitchFamily="34" charset="0"/>
                  <a:sym typeface="Symbol" charset="0"/>
                </a:endParaRPr>
              </a:p>
              <a:p>
                <a:endParaRPr lang="en-US" dirty="0">
                  <a:latin typeface="Franklin Gothic Medium" panose="020B0603020102020204" pitchFamily="34" charset="0"/>
                  <a:sym typeface="Symbol" charset="0"/>
                </a:endParaRPr>
              </a:p>
              <a:p>
                <a:endParaRPr lang="en-US" dirty="0">
                  <a:latin typeface="Franklin Gothic Medium" panose="020B06030201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52" t="-14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2590799" y="2635623"/>
            <a:ext cx="21643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US" sz="3200" b="1" dirty="0">
                <a:solidFill>
                  <a:srgbClr val="7030A0"/>
                </a:solidFill>
              </a:rPr>
              <a:t>S</a:t>
            </a:r>
            <a:r>
              <a:rPr lang="en-US" sz="3200" b="1" dirty="0">
                <a:solidFill>
                  <a:srgbClr val="7030A0"/>
                </a:solidFill>
                <a:latin typeface="Franklin Gothic Medium" panose="020B0603020102020204" pitchFamily="34" charset="0"/>
              </a:rPr>
              <a:t> </a:t>
            </a:r>
            <a:r>
              <a:rPr lang="en-US" sz="3200" dirty="0">
                <a:solidFill>
                  <a:srgbClr val="7030A0"/>
                </a:solidFill>
                <a:latin typeface="Franklin Gothic Medium" panose="020B0603020102020204" pitchFamily="34" charset="0"/>
                <a:sym typeface="Symbol" charset="0"/>
              </a:rPr>
              <a:t> </a:t>
            </a:r>
            <a:r>
              <a:rPr lang="en-US" sz="3200" dirty="0">
                <a:solidFill>
                  <a:srgbClr val="7030A0"/>
                </a:solidFill>
                <a:sym typeface="Symbol" charset="0"/>
              </a:rPr>
              <a:t>0</a:t>
            </a:r>
            <a:r>
              <a:rPr lang="en-US" sz="3200" b="1" dirty="0">
                <a:solidFill>
                  <a:srgbClr val="7030A0"/>
                </a:solidFill>
                <a:sym typeface="Symbol" charset="0"/>
              </a:rPr>
              <a:t>S</a:t>
            </a:r>
            <a:r>
              <a:rPr lang="en-US" sz="3200" dirty="0">
                <a:solidFill>
                  <a:srgbClr val="7030A0"/>
                </a:solidFill>
                <a:sym typeface="Symbol" charset="0"/>
              </a:rPr>
              <a:t>1</a:t>
            </a:r>
            <a:r>
              <a:rPr lang="en-US" sz="3200" b="1" dirty="0">
                <a:solidFill>
                  <a:srgbClr val="7030A0"/>
                </a:solidFill>
                <a:sym typeface="Symbol" charset="0"/>
              </a:rPr>
              <a:t> </a:t>
            </a:r>
            <a:r>
              <a:rPr lang="en-US" sz="3200" dirty="0">
                <a:solidFill>
                  <a:srgbClr val="7030A0"/>
                </a:solidFill>
                <a:sym typeface="Symbol" charset="0"/>
              </a:rPr>
              <a:t>|</a:t>
            </a:r>
            <a:r>
              <a:rPr lang="en-US" sz="3200" dirty="0">
                <a:solidFill>
                  <a:srgbClr val="7030A0"/>
                </a:solidFill>
                <a:latin typeface="Franklin Gothic Medium" panose="020B0603020102020204" pitchFamily="34" charset="0"/>
                <a:sym typeface="Symbol" charset="0"/>
              </a:rPr>
              <a:t> </a:t>
            </a:r>
            <a:r>
              <a:rPr lang="en-US" sz="3200" dirty="0">
                <a:solidFill>
                  <a:srgbClr val="7030A0"/>
                </a:solidFill>
                <a:latin typeface="Calibri" charset="0"/>
                <a:sym typeface="Symbol" charset="0"/>
              </a:rPr>
              <a:t></a:t>
            </a:r>
            <a:endParaRPr lang="en-US" sz="3200" dirty="0">
              <a:solidFill>
                <a:srgbClr val="7030A0"/>
              </a:solidFill>
              <a:latin typeface="Franklin Gothic Medium" panose="020B0603020102020204" pitchFamily="34" charset="0"/>
              <a:sym typeface="Symbo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90064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anklin Gothic Medium" panose="020B0603020102020204" pitchFamily="34" charset="0"/>
              </a:rPr>
              <a:t>Example Context-Free Grammars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  <a:latin typeface="Franklin Gothic Medium" panose="020B0603020102020204" pitchFamily="34" charset="0"/>
                  </a:rPr>
                  <a:t>Grammar for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: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≥0</m:t>
                        </m:r>
                      </m:e>
                    </m:d>
                  </m:oMath>
                </a14:m>
                <a:endParaRPr lang="en-US" b="0" dirty="0">
                  <a:solidFill>
                    <a:schemeClr val="tx1"/>
                  </a:solidFill>
                  <a:latin typeface="Franklin Gothic Medium" panose="020B0603020102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latin typeface="Franklin Gothic Medium" panose="020B0603020102020204" pitchFamily="34" charset="0"/>
                  </a:rPr>
                  <a:t>(i.e., matching 0*1* but with same number of 0’s and 1’s)</a:t>
                </a:r>
                <a:endParaRPr lang="en-US" sz="2400" dirty="0">
                  <a:solidFill>
                    <a:schemeClr val="tx1"/>
                  </a:solidFill>
                  <a:latin typeface="Franklin Gothic Medium" panose="020B0603020102020204" pitchFamily="34" charset="0"/>
                </a:endParaRPr>
              </a:p>
              <a:p>
                <a:endParaRPr lang="en-US" dirty="0">
                  <a:latin typeface="Franklin Gothic Medium" panose="020B0603020102020204" pitchFamily="34" charset="0"/>
                </a:endParaRPr>
              </a:p>
              <a:p>
                <a:pPr>
                  <a:buFont typeface="Arial" charset="0"/>
                  <a:buNone/>
                </a:pPr>
                <a:endParaRPr lang="en-US" dirty="0">
                  <a:latin typeface="Franklin Gothic Medium" panose="020B0603020102020204" pitchFamily="34" charset="0"/>
                </a:endParaRPr>
              </a:p>
              <a:p>
                <a:pPr marL="0" indent="0">
                  <a:buNone/>
                </a:pPr>
                <a:endParaRPr lang="en-US" sz="1800" dirty="0">
                  <a:latin typeface="Franklin Gothic Medium" panose="020B0603020102020204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Franklin Gothic Medium" panose="020B0603020102020204" pitchFamily="34" charset="0"/>
                  </a:rPr>
                  <a:t>Grammar for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0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  <m:r>
                          <a:rPr lang="en-US" i="1">
                            <a:latin typeface="Cambria Math"/>
                          </a:rPr>
                          <m:t>:</m:t>
                        </m:r>
                        <m:r>
                          <a:rPr lang="en-US" i="1">
                            <a:latin typeface="Cambria Math"/>
                          </a:rPr>
                          <m:t>𝑛</m:t>
                        </m:r>
                        <m:r>
                          <a:rPr lang="en-US" i="1">
                            <a:latin typeface="Cambria Math"/>
                          </a:rPr>
                          <m:t>≥0</m:t>
                        </m:r>
                      </m:e>
                    </m:d>
                  </m:oMath>
                </a14:m>
                <a:endParaRPr lang="en-US" dirty="0">
                  <a:latin typeface="Franklin Gothic Medium" panose="020B0603020102020204" pitchFamily="34" charset="0"/>
                  <a:sym typeface="Symbol" charset="0"/>
                </a:endParaRPr>
              </a:p>
              <a:p>
                <a:endParaRPr lang="en-US" dirty="0">
                  <a:latin typeface="Franklin Gothic Medium" panose="020B0603020102020204" pitchFamily="34" charset="0"/>
                  <a:sym typeface="Symbol" charset="0"/>
                </a:endParaRPr>
              </a:p>
              <a:p>
                <a:endParaRPr lang="en-US" dirty="0">
                  <a:latin typeface="Franklin Gothic Medium" panose="020B0603020102020204" pitchFamily="34" charset="0"/>
                  <a:sym typeface="Symbol" charset="0"/>
                </a:endParaRPr>
              </a:p>
              <a:p>
                <a:endParaRPr lang="en-US" dirty="0">
                  <a:latin typeface="Franklin Gothic Medium" panose="020B06030201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52" t="-14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2590799" y="2635623"/>
            <a:ext cx="21643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US" sz="3200" b="1" dirty="0">
                <a:solidFill>
                  <a:srgbClr val="7030A0"/>
                </a:solidFill>
              </a:rPr>
              <a:t>S</a:t>
            </a:r>
            <a:r>
              <a:rPr lang="en-US" sz="3200" b="1" dirty="0">
                <a:solidFill>
                  <a:srgbClr val="7030A0"/>
                </a:solidFill>
                <a:latin typeface="Franklin Gothic Medium" panose="020B0603020102020204" pitchFamily="34" charset="0"/>
              </a:rPr>
              <a:t> </a:t>
            </a:r>
            <a:r>
              <a:rPr lang="en-US" sz="3200" dirty="0">
                <a:solidFill>
                  <a:srgbClr val="7030A0"/>
                </a:solidFill>
                <a:latin typeface="Franklin Gothic Medium" panose="020B0603020102020204" pitchFamily="34" charset="0"/>
                <a:sym typeface="Symbol" charset="0"/>
              </a:rPr>
              <a:t> </a:t>
            </a:r>
            <a:r>
              <a:rPr lang="en-US" sz="3200" dirty="0">
                <a:solidFill>
                  <a:srgbClr val="7030A0"/>
                </a:solidFill>
                <a:sym typeface="Symbol" charset="0"/>
              </a:rPr>
              <a:t>0</a:t>
            </a:r>
            <a:r>
              <a:rPr lang="en-US" sz="3200" b="1" dirty="0">
                <a:solidFill>
                  <a:srgbClr val="7030A0"/>
                </a:solidFill>
                <a:sym typeface="Symbol" charset="0"/>
              </a:rPr>
              <a:t>S</a:t>
            </a:r>
            <a:r>
              <a:rPr lang="en-US" sz="3200" dirty="0">
                <a:solidFill>
                  <a:srgbClr val="7030A0"/>
                </a:solidFill>
                <a:sym typeface="Symbol" charset="0"/>
              </a:rPr>
              <a:t>1</a:t>
            </a:r>
            <a:r>
              <a:rPr lang="en-US" sz="3200" b="1" dirty="0">
                <a:solidFill>
                  <a:srgbClr val="7030A0"/>
                </a:solidFill>
                <a:sym typeface="Symbol" charset="0"/>
              </a:rPr>
              <a:t> </a:t>
            </a:r>
            <a:r>
              <a:rPr lang="en-US" sz="3200" dirty="0">
                <a:solidFill>
                  <a:srgbClr val="7030A0"/>
                </a:solidFill>
                <a:sym typeface="Symbol" charset="0"/>
              </a:rPr>
              <a:t>|</a:t>
            </a:r>
            <a:r>
              <a:rPr lang="en-US" sz="3200" dirty="0">
                <a:solidFill>
                  <a:srgbClr val="7030A0"/>
                </a:solidFill>
                <a:latin typeface="Franklin Gothic Medium" panose="020B0603020102020204" pitchFamily="34" charset="0"/>
                <a:sym typeface="Symbol" charset="0"/>
              </a:rPr>
              <a:t> </a:t>
            </a:r>
            <a:r>
              <a:rPr lang="en-US" sz="3200" dirty="0">
                <a:solidFill>
                  <a:srgbClr val="7030A0"/>
                </a:solidFill>
                <a:latin typeface="Calibri" charset="0"/>
                <a:sym typeface="Symbol" charset="0"/>
              </a:rPr>
              <a:t></a:t>
            </a:r>
            <a:endParaRPr lang="en-US" sz="3200" dirty="0">
              <a:solidFill>
                <a:srgbClr val="7030A0"/>
              </a:solidFill>
              <a:latin typeface="Franklin Gothic Medium" panose="020B0603020102020204" pitchFamily="34" charset="0"/>
              <a:sym typeface="Symbol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80FBF9-7FE7-4F33-BBC5-B0D3B163F9A0}"/>
              </a:ext>
            </a:extLst>
          </p:cNvPr>
          <p:cNvSpPr txBox="1"/>
          <p:nvPr/>
        </p:nvSpPr>
        <p:spPr>
          <a:xfrm>
            <a:off x="2590799" y="4887486"/>
            <a:ext cx="23727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US" sz="3200" b="1" dirty="0">
                <a:solidFill>
                  <a:srgbClr val="7030A0"/>
                </a:solidFill>
              </a:rPr>
              <a:t>S</a:t>
            </a:r>
            <a:r>
              <a:rPr lang="en-US" sz="3200" b="1" dirty="0">
                <a:solidFill>
                  <a:srgbClr val="7030A0"/>
                </a:solidFill>
                <a:latin typeface="Franklin Gothic Medium" panose="020B0603020102020204" pitchFamily="34" charset="0"/>
              </a:rPr>
              <a:t> </a:t>
            </a:r>
            <a:r>
              <a:rPr lang="en-US" sz="3200" dirty="0">
                <a:solidFill>
                  <a:srgbClr val="7030A0"/>
                </a:solidFill>
                <a:latin typeface="Franklin Gothic Medium" panose="020B0603020102020204" pitchFamily="34" charset="0"/>
                <a:sym typeface="Symbol" charset="0"/>
              </a:rPr>
              <a:t> </a:t>
            </a:r>
            <a:r>
              <a:rPr lang="en-US" sz="3200" dirty="0">
                <a:solidFill>
                  <a:srgbClr val="7030A0"/>
                </a:solidFill>
                <a:sym typeface="Symbol" charset="0"/>
              </a:rPr>
              <a:t>0</a:t>
            </a:r>
            <a:r>
              <a:rPr lang="en-US" sz="3200" b="1" dirty="0">
                <a:solidFill>
                  <a:srgbClr val="7030A0"/>
                </a:solidFill>
                <a:sym typeface="Symbol" charset="0"/>
              </a:rPr>
              <a:t>S</a:t>
            </a:r>
            <a:r>
              <a:rPr lang="en-US" sz="3200" dirty="0">
                <a:solidFill>
                  <a:srgbClr val="7030A0"/>
                </a:solidFill>
                <a:sym typeface="Symbol" charset="0"/>
              </a:rPr>
              <a:t>11</a:t>
            </a:r>
            <a:r>
              <a:rPr lang="en-US" sz="3200" b="1" dirty="0">
                <a:solidFill>
                  <a:srgbClr val="7030A0"/>
                </a:solidFill>
                <a:sym typeface="Symbol" charset="0"/>
              </a:rPr>
              <a:t> </a:t>
            </a:r>
            <a:r>
              <a:rPr lang="en-US" sz="3200" dirty="0">
                <a:solidFill>
                  <a:srgbClr val="7030A0"/>
                </a:solidFill>
                <a:sym typeface="Symbol" charset="0"/>
              </a:rPr>
              <a:t>|</a:t>
            </a:r>
            <a:r>
              <a:rPr lang="en-US" sz="3200" dirty="0">
                <a:solidFill>
                  <a:srgbClr val="7030A0"/>
                </a:solidFill>
                <a:latin typeface="Franklin Gothic Medium" panose="020B0603020102020204" pitchFamily="34" charset="0"/>
                <a:sym typeface="Symbol" charset="0"/>
              </a:rPr>
              <a:t> </a:t>
            </a:r>
            <a:r>
              <a:rPr lang="en-US" sz="3200" dirty="0">
                <a:solidFill>
                  <a:srgbClr val="7030A0"/>
                </a:solidFill>
                <a:latin typeface="Calibri" charset="0"/>
                <a:sym typeface="Symbol" charset="0"/>
              </a:rPr>
              <a:t></a:t>
            </a:r>
            <a:endParaRPr lang="en-US" sz="3200" dirty="0">
              <a:solidFill>
                <a:srgbClr val="7030A0"/>
              </a:solidFill>
              <a:latin typeface="Franklin Gothic Medium" panose="020B0603020102020204" pitchFamily="34" charset="0"/>
              <a:sym typeface="Symbo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2689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anklin Gothic Medium" panose="020B0603020102020204" pitchFamily="34" charset="0"/>
              </a:rPr>
              <a:t>Example Context-Free Grammars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  <a:latin typeface="Franklin Gothic Medium" panose="020B0603020102020204" pitchFamily="34" charset="0"/>
                  </a:rPr>
                  <a:t>Grammar for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: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≥0</m:t>
                        </m:r>
                      </m:e>
                    </m:d>
                  </m:oMath>
                </a14:m>
                <a:endParaRPr lang="en-US" b="0" dirty="0">
                  <a:solidFill>
                    <a:schemeClr val="tx1"/>
                  </a:solidFill>
                  <a:latin typeface="Franklin Gothic Medium" panose="020B0603020102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latin typeface="Franklin Gothic Medium" panose="020B0603020102020204" pitchFamily="34" charset="0"/>
                  </a:rPr>
                  <a:t>(i.e., matching 0*1* but with same number of 0’s and 1’s)</a:t>
                </a:r>
                <a:endParaRPr lang="en-US" sz="2400" dirty="0">
                  <a:solidFill>
                    <a:schemeClr val="tx1"/>
                  </a:solidFill>
                  <a:latin typeface="Franklin Gothic Medium" panose="020B0603020102020204" pitchFamily="34" charset="0"/>
                </a:endParaRPr>
              </a:p>
              <a:p>
                <a:endParaRPr lang="en-US" dirty="0">
                  <a:latin typeface="Franklin Gothic Medium" panose="020B0603020102020204" pitchFamily="34" charset="0"/>
                </a:endParaRPr>
              </a:p>
              <a:p>
                <a:pPr>
                  <a:buFont typeface="Arial" charset="0"/>
                  <a:buNone/>
                </a:pPr>
                <a:endParaRPr lang="en-US" dirty="0">
                  <a:latin typeface="Franklin Gothic Medium" panose="020B0603020102020204" pitchFamily="34" charset="0"/>
                </a:endParaRPr>
              </a:p>
              <a:p>
                <a:pPr marL="0" indent="0">
                  <a:buNone/>
                </a:pPr>
                <a:endParaRPr lang="en-US" sz="1800" dirty="0">
                  <a:latin typeface="Franklin Gothic Medium" panose="020B0603020102020204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Franklin Gothic Medium" panose="020B0603020102020204" pitchFamily="34" charset="0"/>
                  </a:rPr>
                  <a:t>Grammar for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0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>
                            <a:latin typeface="Cambria Math"/>
                          </a:rPr>
                          <m:t>:</m:t>
                        </m:r>
                        <m:r>
                          <a:rPr lang="en-US" i="1">
                            <a:latin typeface="Cambria Math"/>
                          </a:rPr>
                          <m:t>𝑛</m:t>
                        </m:r>
                        <m:r>
                          <a:rPr lang="en-US" i="1">
                            <a:latin typeface="Cambria Math"/>
                          </a:rPr>
                          <m:t>≥0</m:t>
                        </m:r>
                      </m:e>
                    </m:d>
                  </m:oMath>
                </a14:m>
                <a:endParaRPr lang="en-US" dirty="0">
                  <a:latin typeface="Franklin Gothic Medium" panose="020B0603020102020204" pitchFamily="34" charset="0"/>
                  <a:sym typeface="Symbol" charset="0"/>
                </a:endParaRPr>
              </a:p>
              <a:p>
                <a:endParaRPr lang="en-US" dirty="0">
                  <a:latin typeface="Franklin Gothic Medium" panose="020B0603020102020204" pitchFamily="34" charset="0"/>
                  <a:sym typeface="Symbol" charset="0"/>
                </a:endParaRPr>
              </a:p>
              <a:p>
                <a:endParaRPr lang="en-US" dirty="0">
                  <a:latin typeface="Franklin Gothic Medium" panose="020B0603020102020204" pitchFamily="34" charset="0"/>
                  <a:sym typeface="Symbol" charset="0"/>
                </a:endParaRPr>
              </a:p>
              <a:p>
                <a:endParaRPr lang="en-US" dirty="0">
                  <a:latin typeface="Franklin Gothic Medium" panose="020B06030201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52" t="-14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2590799" y="2635623"/>
            <a:ext cx="21643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US" sz="3200" b="1" dirty="0">
                <a:solidFill>
                  <a:srgbClr val="7030A0"/>
                </a:solidFill>
              </a:rPr>
              <a:t>S</a:t>
            </a:r>
            <a:r>
              <a:rPr lang="en-US" sz="3200" b="1" dirty="0">
                <a:solidFill>
                  <a:srgbClr val="7030A0"/>
                </a:solidFill>
                <a:latin typeface="Franklin Gothic Medium" panose="020B0603020102020204" pitchFamily="34" charset="0"/>
              </a:rPr>
              <a:t> </a:t>
            </a:r>
            <a:r>
              <a:rPr lang="en-US" sz="3200" dirty="0">
                <a:solidFill>
                  <a:srgbClr val="7030A0"/>
                </a:solidFill>
                <a:latin typeface="Franklin Gothic Medium" panose="020B0603020102020204" pitchFamily="34" charset="0"/>
                <a:sym typeface="Symbol" charset="0"/>
              </a:rPr>
              <a:t> </a:t>
            </a:r>
            <a:r>
              <a:rPr lang="en-US" sz="3200" dirty="0">
                <a:solidFill>
                  <a:srgbClr val="7030A0"/>
                </a:solidFill>
                <a:sym typeface="Symbol" charset="0"/>
              </a:rPr>
              <a:t>0</a:t>
            </a:r>
            <a:r>
              <a:rPr lang="en-US" sz="3200" b="1" dirty="0">
                <a:solidFill>
                  <a:srgbClr val="7030A0"/>
                </a:solidFill>
                <a:sym typeface="Symbol" charset="0"/>
              </a:rPr>
              <a:t>S</a:t>
            </a:r>
            <a:r>
              <a:rPr lang="en-US" sz="3200" dirty="0">
                <a:solidFill>
                  <a:srgbClr val="7030A0"/>
                </a:solidFill>
                <a:sym typeface="Symbol" charset="0"/>
              </a:rPr>
              <a:t>1</a:t>
            </a:r>
            <a:r>
              <a:rPr lang="en-US" sz="3200" b="1" dirty="0">
                <a:solidFill>
                  <a:srgbClr val="7030A0"/>
                </a:solidFill>
                <a:sym typeface="Symbol" charset="0"/>
              </a:rPr>
              <a:t> </a:t>
            </a:r>
            <a:r>
              <a:rPr lang="en-US" sz="3200" dirty="0">
                <a:solidFill>
                  <a:srgbClr val="7030A0"/>
                </a:solidFill>
                <a:sym typeface="Symbol" charset="0"/>
              </a:rPr>
              <a:t>|</a:t>
            </a:r>
            <a:r>
              <a:rPr lang="en-US" sz="3200" dirty="0">
                <a:solidFill>
                  <a:srgbClr val="7030A0"/>
                </a:solidFill>
                <a:latin typeface="Franklin Gothic Medium" panose="020B0603020102020204" pitchFamily="34" charset="0"/>
                <a:sym typeface="Symbol" charset="0"/>
              </a:rPr>
              <a:t> </a:t>
            </a:r>
            <a:r>
              <a:rPr lang="en-US" sz="3200" dirty="0">
                <a:solidFill>
                  <a:srgbClr val="7030A0"/>
                </a:solidFill>
                <a:latin typeface="Calibri" charset="0"/>
                <a:sym typeface="Symbol" charset="0"/>
              </a:rPr>
              <a:t></a:t>
            </a:r>
            <a:endParaRPr lang="en-US" sz="3200" dirty="0">
              <a:solidFill>
                <a:srgbClr val="7030A0"/>
              </a:solidFill>
              <a:latin typeface="Franklin Gothic Medium" panose="020B0603020102020204" pitchFamily="34" charset="0"/>
              <a:sym typeface="Symbo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00558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anklin Gothic Medium" panose="020B0603020102020204" pitchFamily="34" charset="0"/>
              </a:rPr>
              <a:t>Example Context-Free Grammars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  <a:latin typeface="Franklin Gothic Medium" panose="020B0603020102020204" pitchFamily="34" charset="0"/>
                  </a:rPr>
                  <a:t>Grammar for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: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≥0</m:t>
                        </m:r>
                      </m:e>
                    </m:d>
                  </m:oMath>
                </a14:m>
                <a:endParaRPr lang="en-US" b="0" dirty="0">
                  <a:solidFill>
                    <a:schemeClr val="tx1"/>
                  </a:solidFill>
                  <a:latin typeface="Franklin Gothic Medium" panose="020B0603020102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latin typeface="Franklin Gothic Medium" panose="020B0603020102020204" pitchFamily="34" charset="0"/>
                  </a:rPr>
                  <a:t>(i.e., matching 0*1* but with same number of 0’s and 1’s)</a:t>
                </a:r>
                <a:endParaRPr lang="en-US" sz="2400" dirty="0">
                  <a:solidFill>
                    <a:schemeClr val="tx1"/>
                  </a:solidFill>
                  <a:latin typeface="Franklin Gothic Medium" panose="020B0603020102020204" pitchFamily="34" charset="0"/>
                </a:endParaRPr>
              </a:p>
              <a:p>
                <a:endParaRPr lang="en-US" dirty="0">
                  <a:latin typeface="Franklin Gothic Medium" panose="020B0603020102020204" pitchFamily="34" charset="0"/>
                </a:endParaRPr>
              </a:p>
              <a:p>
                <a:pPr>
                  <a:buFont typeface="Arial" charset="0"/>
                  <a:buNone/>
                </a:pPr>
                <a:endParaRPr lang="en-US" dirty="0">
                  <a:latin typeface="Franklin Gothic Medium" panose="020B0603020102020204" pitchFamily="34" charset="0"/>
                </a:endParaRPr>
              </a:p>
              <a:p>
                <a:pPr marL="0" indent="0">
                  <a:buNone/>
                </a:pPr>
                <a:endParaRPr lang="en-US" sz="1800" dirty="0">
                  <a:latin typeface="Franklin Gothic Medium" panose="020B0603020102020204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Franklin Gothic Medium" panose="020B0603020102020204" pitchFamily="34" charset="0"/>
                  </a:rPr>
                  <a:t>Grammar for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0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>
                            <a:latin typeface="Cambria Math"/>
                          </a:rPr>
                          <m:t>:</m:t>
                        </m:r>
                        <m:r>
                          <a:rPr lang="en-US" i="1">
                            <a:latin typeface="Cambria Math"/>
                          </a:rPr>
                          <m:t>𝑛</m:t>
                        </m:r>
                        <m:r>
                          <a:rPr lang="en-US" i="1">
                            <a:latin typeface="Cambria Math"/>
                          </a:rPr>
                          <m:t>≥0</m:t>
                        </m:r>
                      </m:e>
                    </m:d>
                  </m:oMath>
                </a14:m>
                <a:endParaRPr lang="en-US" dirty="0">
                  <a:latin typeface="Franklin Gothic Medium" panose="020B0603020102020204" pitchFamily="34" charset="0"/>
                  <a:sym typeface="Symbol" charset="0"/>
                </a:endParaRPr>
              </a:p>
              <a:p>
                <a:endParaRPr lang="en-US" dirty="0">
                  <a:latin typeface="Franklin Gothic Medium" panose="020B0603020102020204" pitchFamily="34" charset="0"/>
                  <a:sym typeface="Symbol" charset="0"/>
                </a:endParaRPr>
              </a:p>
              <a:p>
                <a:endParaRPr lang="en-US" dirty="0">
                  <a:latin typeface="Franklin Gothic Medium" panose="020B0603020102020204" pitchFamily="34" charset="0"/>
                  <a:sym typeface="Symbol" charset="0"/>
                </a:endParaRPr>
              </a:p>
              <a:p>
                <a:endParaRPr lang="en-US" dirty="0">
                  <a:latin typeface="Franklin Gothic Medium" panose="020B06030201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52" t="-14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2590799" y="2635623"/>
            <a:ext cx="21643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US" sz="3200" b="1" dirty="0">
                <a:solidFill>
                  <a:srgbClr val="7030A0"/>
                </a:solidFill>
              </a:rPr>
              <a:t>S</a:t>
            </a:r>
            <a:r>
              <a:rPr lang="en-US" sz="3200" b="1" dirty="0">
                <a:solidFill>
                  <a:srgbClr val="7030A0"/>
                </a:solidFill>
                <a:latin typeface="Franklin Gothic Medium" panose="020B0603020102020204" pitchFamily="34" charset="0"/>
              </a:rPr>
              <a:t> </a:t>
            </a:r>
            <a:r>
              <a:rPr lang="en-US" sz="3200" dirty="0">
                <a:solidFill>
                  <a:srgbClr val="7030A0"/>
                </a:solidFill>
                <a:latin typeface="Franklin Gothic Medium" panose="020B0603020102020204" pitchFamily="34" charset="0"/>
                <a:sym typeface="Symbol" charset="0"/>
              </a:rPr>
              <a:t> </a:t>
            </a:r>
            <a:r>
              <a:rPr lang="en-US" sz="3200" dirty="0">
                <a:solidFill>
                  <a:srgbClr val="7030A0"/>
                </a:solidFill>
                <a:sym typeface="Symbol" charset="0"/>
              </a:rPr>
              <a:t>0</a:t>
            </a:r>
            <a:r>
              <a:rPr lang="en-US" sz="3200" b="1" dirty="0">
                <a:solidFill>
                  <a:srgbClr val="7030A0"/>
                </a:solidFill>
                <a:sym typeface="Symbol" charset="0"/>
              </a:rPr>
              <a:t>S</a:t>
            </a:r>
            <a:r>
              <a:rPr lang="en-US" sz="3200" dirty="0">
                <a:solidFill>
                  <a:srgbClr val="7030A0"/>
                </a:solidFill>
                <a:sym typeface="Symbol" charset="0"/>
              </a:rPr>
              <a:t>1</a:t>
            </a:r>
            <a:r>
              <a:rPr lang="en-US" sz="3200" b="1" dirty="0">
                <a:solidFill>
                  <a:srgbClr val="7030A0"/>
                </a:solidFill>
                <a:sym typeface="Symbol" charset="0"/>
              </a:rPr>
              <a:t> </a:t>
            </a:r>
            <a:r>
              <a:rPr lang="en-US" sz="3200" dirty="0">
                <a:solidFill>
                  <a:srgbClr val="7030A0"/>
                </a:solidFill>
                <a:sym typeface="Symbol" charset="0"/>
              </a:rPr>
              <a:t>|</a:t>
            </a:r>
            <a:r>
              <a:rPr lang="en-US" sz="3200" dirty="0">
                <a:solidFill>
                  <a:srgbClr val="7030A0"/>
                </a:solidFill>
                <a:latin typeface="Franklin Gothic Medium" panose="020B0603020102020204" pitchFamily="34" charset="0"/>
                <a:sym typeface="Symbol" charset="0"/>
              </a:rPr>
              <a:t> </a:t>
            </a:r>
            <a:r>
              <a:rPr lang="en-US" sz="3200" dirty="0">
                <a:solidFill>
                  <a:srgbClr val="7030A0"/>
                </a:solidFill>
                <a:latin typeface="Calibri" charset="0"/>
                <a:sym typeface="Symbol" charset="0"/>
              </a:rPr>
              <a:t></a:t>
            </a:r>
            <a:endParaRPr lang="en-US" sz="3200" dirty="0">
              <a:solidFill>
                <a:srgbClr val="7030A0"/>
              </a:solidFill>
              <a:latin typeface="Franklin Gothic Medium" panose="020B0603020102020204" pitchFamily="34" charset="0"/>
              <a:sym typeface="Symbol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40DB39-D01E-DB4D-90DA-B2A75E526939}"/>
              </a:ext>
            </a:extLst>
          </p:cNvPr>
          <p:cNvSpPr txBox="1"/>
          <p:nvPr/>
        </p:nvSpPr>
        <p:spPr>
          <a:xfrm>
            <a:off x="2590799" y="4873301"/>
            <a:ext cx="2273379" cy="11757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3200" b="1" dirty="0">
                <a:solidFill>
                  <a:srgbClr val="7030A0"/>
                </a:solidFill>
              </a:rPr>
              <a:t>S</a:t>
            </a:r>
            <a:r>
              <a:rPr lang="en-US" sz="3200" b="1" dirty="0">
                <a:solidFill>
                  <a:srgbClr val="7030A0"/>
                </a:solidFill>
                <a:latin typeface="Franklin Gothic Medium" panose="020B0603020102020204" pitchFamily="34" charset="0"/>
              </a:rPr>
              <a:t> </a:t>
            </a:r>
            <a:r>
              <a:rPr lang="en-US" sz="3200" dirty="0">
                <a:solidFill>
                  <a:srgbClr val="7030A0"/>
                </a:solidFill>
                <a:latin typeface="Franklin Gothic Medium" panose="020B0603020102020204" pitchFamily="34" charset="0"/>
                <a:sym typeface="Symbol" charset="0"/>
              </a:rPr>
              <a:t> </a:t>
            </a:r>
            <a:r>
              <a:rPr lang="en-US" sz="3200" dirty="0">
                <a:solidFill>
                  <a:srgbClr val="7030A0"/>
                </a:solidFill>
                <a:sym typeface="Symbol" charset="0"/>
              </a:rPr>
              <a:t>A</a:t>
            </a:r>
            <a:r>
              <a:rPr lang="en-US" sz="1600" dirty="0">
                <a:solidFill>
                  <a:srgbClr val="7030A0"/>
                </a:solidFill>
                <a:sym typeface="Symbol" charset="0"/>
              </a:rPr>
              <a:t> </a:t>
            </a:r>
            <a:r>
              <a:rPr lang="en-US" sz="3200" dirty="0">
                <a:solidFill>
                  <a:srgbClr val="7030A0"/>
                </a:solidFill>
                <a:sym typeface="Symbol" charset="0"/>
              </a:rPr>
              <a:t>10</a:t>
            </a:r>
            <a:endParaRPr lang="en-US" sz="3200" b="1" dirty="0">
              <a:solidFill>
                <a:srgbClr val="7030A0"/>
              </a:solidFill>
            </a:endParaRPr>
          </a:p>
          <a:p>
            <a:pPr lvl="0">
              <a:spcBef>
                <a:spcPct val="20000"/>
              </a:spcBef>
            </a:pPr>
            <a:r>
              <a:rPr lang="en-US" sz="3200" b="1" dirty="0">
                <a:solidFill>
                  <a:srgbClr val="7030A0"/>
                </a:solidFill>
              </a:rPr>
              <a:t>A</a:t>
            </a:r>
            <a:r>
              <a:rPr lang="en-US" sz="3200" b="1" dirty="0">
                <a:solidFill>
                  <a:srgbClr val="7030A0"/>
                </a:solidFill>
                <a:latin typeface="Franklin Gothic Medium" panose="020B0603020102020204" pitchFamily="34" charset="0"/>
              </a:rPr>
              <a:t> </a:t>
            </a:r>
            <a:r>
              <a:rPr lang="en-US" sz="3200" dirty="0">
                <a:solidFill>
                  <a:srgbClr val="7030A0"/>
                </a:solidFill>
                <a:latin typeface="Franklin Gothic Medium" panose="020B0603020102020204" pitchFamily="34" charset="0"/>
                <a:sym typeface="Symbol" charset="0"/>
              </a:rPr>
              <a:t> </a:t>
            </a:r>
            <a:r>
              <a:rPr lang="en-US" sz="3200" dirty="0">
                <a:solidFill>
                  <a:srgbClr val="7030A0"/>
                </a:solidFill>
                <a:sym typeface="Symbol" charset="0"/>
              </a:rPr>
              <a:t>0</a:t>
            </a:r>
            <a:r>
              <a:rPr lang="en-US" sz="3200" b="1" dirty="0">
                <a:solidFill>
                  <a:srgbClr val="7030A0"/>
                </a:solidFill>
                <a:sym typeface="Symbol" charset="0"/>
              </a:rPr>
              <a:t>A</a:t>
            </a:r>
            <a:r>
              <a:rPr lang="en-US" sz="3200" dirty="0">
                <a:solidFill>
                  <a:srgbClr val="7030A0"/>
                </a:solidFill>
                <a:sym typeface="Symbol" charset="0"/>
              </a:rPr>
              <a:t>1</a:t>
            </a:r>
            <a:r>
              <a:rPr lang="en-US" sz="3200" b="1" dirty="0">
                <a:solidFill>
                  <a:srgbClr val="7030A0"/>
                </a:solidFill>
                <a:sym typeface="Symbol" charset="0"/>
              </a:rPr>
              <a:t> </a:t>
            </a:r>
            <a:r>
              <a:rPr lang="en-US" sz="3200" dirty="0">
                <a:solidFill>
                  <a:srgbClr val="7030A0"/>
                </a:solidFill>
                <a:sym typeface="Symbol" charset="0"/>
              </a:rPr>
              <a:t>|</a:t>
            </a:r>
            <a:r>
              <a:rPr lang="en-US" sz="3200" dirty="0">
                <a:solidFill>
                  <a:srgbClr val="7030A0"/>
                </a:solidFill>
                <a:latin typeface="Franklin Gothic Medium" panose="020B0603020102020204" pitchFamily="34" charset="0"/>
                <a:sym typeface="Symbol" charset="0"/>
              </a:rPr>
              <a:t> </a:t>
            </a:r>
            <a:r>
              <a:rPr lang="en-US" sz="3200" dirty="0">
                <a:solidFill>
                  <a:srgbClr val="7030A0"/>
                </a:solidFill>
                <a:latin typeface="Calibri" charset="0"/>
                <a:sym typeface="Symbol" charset="0"/>
              </a:rPr>
              <a:t></a:t>
            </a:r>
            <a:endParaRPr lang="en-US" sz="3200" dirty="0">
              <a:solidFill>
                <a:srgbClr val="7030A0"/>
              </a:solidFill>
              <a:latin typeface="Franklin Gothic Medium" panose="020B0603020102020204" pitchFamily="34" charset="0"/>
              <a:sym typeface="Symbo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50240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anklin Gothic Medium" panose="020B0603020102020204" pitchFamily="34" charset="0"/>
              </a:rPr>
              <a:t>Example Context-Free Grammars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Franklin Gothic Medium" panose="020B0603020102020204" pitchFamily="34" charset="0"/>
              </a:rPr>
              <a:t>Example:       </a:t>
            </a:r>
            <a:r>
              <a:rPr lang="en-US" b="1" dirty="0">
                <a:latin typeface="Franklin Gothic Medium" panose="020B0603020102020204" pitchFamily="34" charset="0"/>
              </a:rPr>
              <a:t>S </a:t>
            </a:r>
            <a:r>
              <a:rPr lang="en-US" dirty="0">
                <a:latin typeface="Franklin Gothic Medium" panose="020B0603020102020204" pitchFamily="34" charset="0"/>
                <a:sym typeface="Symbol" charset="0"/>
              </a:rPr>
              <a:t> </a:t>
            </a:r>
            <a:r>
              <a:rPr lang="en-US" b="1" dirty="0">
                <a:latin typeface="Franklin Gothic Medium" panose="020B0603020102020204" pitchFamily="34" charset="0"/>
                <a:sym typeface="Symbol" charset="0"/>
              </a:rPr>
              <a:t>(S) </a:t>
            </a:r>
            <a:r>
              <a:rPr lang="en-US" dirty="0">
                <a:latin typeface="Franklin Gothic Medium" panose="020B0603020102020204" pitchFamily="34" charset="0"/>
                <a:sym typeface="Symbol" charset="0"/>
              </a:rPr>
              <a:t>| </a:t>
            </a:r>
            <a:r>
              <a:rPr lang="en-US" b="1" dirty="0">
                <a:latin typeface="Franklin Gothic Medium" panose="020B0603020102020204" pitchFamily="34" charset="0"/>
                <a:sym typeface="Symbol" charset="0"/>
              </a:rPr>
              <a:t>SS</a:t>
            </a:r>
            <a:r>
              <a:rPr lang="en-US" dirty="0">
                <a:latin typeface="Franklin Gothic Medium" panose="020B0603020102020204" pitchFamily="34" charset="0"/>
                <a:sym typeface="Symbol" charset="0"/>
              </a:rPr>
              <a:t> | </a:t>
            </a:r>
            <a:r>
              <a:rPr lang="en-US" dirty="0">
                <a:latin typeface="Calibri" charset="0"/>
                <a:sym typeface="Symbol" charset="0"/>
              </a:rPr>
              <a:t></a:t>
            </a:r>
            <a:endParaRPr lang="en-US" dirty="0">
              <a:latin typeface="Franklin Gothic Medium" panose="020B0603020102020204" pitchFamily="34" charset="0"/>
              <a:sym typeface="Symbol" charset="0"/>
            </a:endParaRPr>
          </a:p>
          <a:p>
            <a:endParaRPr lang="en-US" dirty="0">
              <a:latin typeface="Franklin Gothic Medium" panose="020B0603020102020204" pitchFamily="34" charset="0"/>
              <a:sym typeface="Symbol" charset="0"/>
            </a:endParaRPr>
          </a:p>
          <a:p>
            <a:endParaRPr lang="en-US" dirty="0">
              <a:latin typeface="Franklin Gothic Medium" panose="020B0603020102020204" pitchFamily="34" charset="0"/>
              <a:sym typeface="Symbol" charset="0"/>
            </a:endParaRPr>
          </a:p>
          <a:p>
            <a:endParaRPr lang="en-US" dirty="0"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38200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anklin Gothic Medium" panose="020B0603020102020204" pitchFamily="34" charset="0"/>
              </a:rPr>
              <a:t>Example Context-Free Grammars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Franklin Gothic Medium" panose="020B0603020102020204" pitchFamily="34" charset="0"/>
              </a:rPr>
              <a:t>Example:       </a:t>
            </a:r>
            <a:r>
              <a:rPr lang="en-US" b="1" dirty="0">
                <a:latin typeface="Franklin Gothic Medium" panose="020B0603020102020204" pitchFamily="34" charset="0"/>
              </a:rPr>
              <a:t>S </a:t>
            </a:r>
            <a:r>
              <a:rPr lang="en-US" dirty="0">
                <a:latin typeface="Franklin Gothic Medium" panose="020B0603020102020204" pitchFamily="34" charset="0"/>
                <a:sym typeface="Symbol" charset="0"/>
              </a:rPr>
              <a:t> </a:t>
            </a:r>
            <a:r>
              <a:rPr lang="en-US" b="1" dirty="0">
                <a:latin typeface="Franklin Gothic Medium" panose="020B0603020102020204" pitchFamily="34" charset="0"/>
                <a:sym typeface="Symbol" charset="0"/>
              </a:rPr>
              <a:t>(S) </a:t>
            </a:r>
            <a:r>
              <a:rPr lang="en-US" dirty="0">
                <a:latin typeface="Franklin Gothic Medium" panose="020B0603020102020204" pitchFamily="34" charset="0"/>
                <a:sym typeface="Symbol" charset="0"/>
              </a:rPr>
              <a:t>| </a:t>
            </a:r>
            <a:r>
              <a:rPr lang="en-US" b="1" dirty="0">
                <a:latin typeface="Franklin Gothic Medium" panose="020B0603020102020204" pitchFamily="34" charset="0"/>
                <a:sym typeface="Symbol" charset="0"/>
              </a:rPr>
              <a:t>SS</a:t>
            </a:r>
            <a:r>
              <a:rPr lang="en-US" dirty="0">
                <a:latin typeface="Franklin Gothic Medium" panose="020B0603020102020204" pitchFamily="34" charset="0"/>
                <a:sym typeface="Symbol" charset="0"/>
              </a:rPr>
              <a:t> | </a:t>
            </a:r>
            <a:r>
              <a:rPr lang="en-US" dirty="0">
                <a:latin typeface="Calibri" charset="0"/>
                <a:sym typeface="Symbol" charset="0"/>
              </a:rPr>
              <a:t></a:t>
            </a:r>
            <a:endParaRPr lang="en-US" dirty="0">
              <a:latin typeface="Franklin Gothic Medium" panose="020B0603020102020204" pitchFamily="34" charset="0"/>
              <a:sym typeface="Symbol" charset="0"/>
            </a:endParaRPr>
          </a:p>
          <a:p>
            <a:endParaRPr lang="en-US" dirty="0">
              <a:latin typeface="Franklin Gothic Medium" panose="020B0603020102020204" pitchFamily="34" charset="0"/>
              <a:sym typeface="Symbol" charset="0"/>
            </a:endParaRPr>
          </a:p>
          <a:p>
            <a:endParaRPr lang="en-US" dirty="0">
              <a:latin typeface="Franklin Gothic Medium" panose="020B0603020102020204" pitchFamily="34" charset="0"/>
              <a:sym typeface="Symbol" charset="0"/>
            </a:endParaRPr>
          </a:p>
          <a:p>
            <a:endParaRPr lang="en-US" dirty="0">
              <a:latin typeface="Franklin Gothic Medium" panose="020B06030201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20579" y="2905780"/>
            <a:ext cx="71028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US" sz="2800" dirty="0">
                <a:solidFill>
                  <a:srgbClr val="7030A0"/>
                </a:solidFill>
                <a:latin typeface="Franklin Gothic Medium" panose="020B0603020102020204" pitchFamily="34" charset="0"/>
              </a:rPr>
              <a:t>The set of all strings of matched parentheses</a:t>
            </a:r>
            <a:endParaRPr lang="en-US" sz="2800" dirty="0">
              <a:solidFill>
                <a:srgbClr val="7030A0"/>
              </a:solidFill>
              <a:latin typeface="Franklin Gothic Medium" panose="020B0603020102020204" pitchFamily="34" charset="0"/>
              <a:sym typeface="Symbo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85808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anklin Gothic Medium" panose="020B0603020102020204" pitchFamily="34" charset="0"/>
              </a:rPr>
              <a:t>Example Context-Free Grammars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>
                <a:latin typeface="Franklin Gothic Medium" panose="020B0603020102020204" pitchFamily="34" charset="0"/>
              </a:rPr>
              <a:t>Binary strings with equal numbers of 0s and 1s</a:t>
            </a:r>
            <a:br>
              <a:rPr lang="en-US" sz="2800" dirty="0">
                <a:latin typeface="Franklin Gothic Medium" panose="020B0603020102020204" pitchFamily="34" charset="0"/>
              </a:rPr>
            </a:br>
            <a:r>
              <a:rPr lang="en-US" sz="2400" dirty="0">
                <a:latin typeface="Franklin Gothic Medium" panose="020B0603020102020204" pitchFamily="34" charset="0"/>
              </a:rPr>
              <a:t>(not just 0</a:t>
            </a:r>
            <a:r>
              <a:rPr lang="en-US" sz="2400" baseline="30000" dirty="0">
                <a:latin typeface="Franklin Gothic Medium" panose="020B0603020102020204" pitchFamily="34" charset="0"/>
              </a:rPr>
              <a:t>n</a:t>
            </a:r>
            <a:r>
              <a:rPr lang="en-US" sz="2400" dirty="0">
                <a:latin typeface="Franklin Gothic Medium" panose="020B0603020102020204" pitchFamily="34" charset="0"/>
              </a:rPr>
              <a:t>1</a:t>
            </a:r>
            <a:r>
              <a:rPr lang="en-US" sz="2400" baseline="30000" dirty="0">
                <a:latin typeface="Franklin Gothic Medium" panose="020B0603020102020204" pitchFamily="34" charset="0"/>
              </a:rPr>
              <a:t>n</a:t>
            </a:r>
            <a:r>
              <a:rPr lang="en-US" sz="2400" dirty="0">
                <a:latin typeface="Franklin Gothic Medium" panose="020B0603020102020204" pitchFamily="34" charset="0"/>
              </a:rPr>
              <a:t>, also 0101, 0110, etc.)</a:t>
            </a:r>
            <a:endParaRPr lang="en-US" sz="2400" dirty="0">
              <a:latin typeface="Franklin Gothic Medium" panose="020B0603020102020204" pitchFamily="34" charset="0"/>
              <a:sym typeface="Symbol" charset="0"/>
            </a:endParaRPr>
          </a:p>
          <a:p>
            <a:pPr marL="0" indent="0">
              <a:buNone/>
            </a:pPr>
            <a:endParaRPr lang="en-US" dirty="0">
              <a:latin typeface="Franklin Gothic Medium" panose="020B0603020102020204" pitchFamily="34" charset="0"/>
              <a:sym typeface="Symbol" charset="0"/>
            </a:endParaRPr>
          </a:p>
          <a:p>
            <a:endParaRPr lang="en-US" dirty="0">
              <a:latin typeface="Franklin Gothic Medium" panose="020B0603020102020204" pitchFamily="34" charset="0"/>
              <a:sym typeface="Symbol" charset="0"/>
            </a:endParaRPr>
          </a:p>
          <a:p>
            <a:endParaRPr lang="en-US" dirty="0">
              <a:latin typeface="Franklin Gothic Medium" panose="020B06030201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6DF72C-D699-3542-90B4-22C8B37CA7C1}"/>
              </a:ext>
            </a:extLst>
          </p:cNvPr>
          <p:cNvSpPr txBox="1"/>
          <p:nvPr/>
        </p:nvSpPr>
        <p:spPr>
          <a:xfrm>
            <a:off x="2068793" y="2470882"/>
            <a:ext cx="3818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US" sz="2800" b="1" dirty="0">
                <a:solidFill>
                  <a:srgbClr val="7030A0"/>
                </a:solidFill>
                <a:latin typeface="Franklin Gothic Medium" panose="020B0603020102020204" pitchFamily="34" charset="0"/>
              </a:rPr>
              <a:t>S </a:t>
            </a:r>
            <a:r>
              <a:rPr lang="en-US" sz="2800" dirty="0">
                <a:solidFill>
                  <a:srgbClr val="7030A0"/>
                </a:solidFill>
                <a:latin typeface="Franklin Gothic Medium" panose="020B0603020102020204" pitchFamily="34" charset="0"/>
                <a:sym typeface="Symbol" charset="0"/>
              </a:rPr>
              <a:t> </a:t>
            </a:r>
            <a:r>
              <a:rPr lang="en-US" sz="2800" b="1" dirty="0">
                <a:solidFill>
                  <a:srgbClr val="7030A0"/>
                </a:solidFill>
                <a:latin typeface="Franklin Gothic Medium" panose="020B0603020102020204" pitchFamily="34" charset="0"/>
                <a:sym typeface="Symbol" charset="0"/>
              </a:rPr>
              <a:t>SS</a:t>
            </a:r>
            <a:r>
              <a:rPr lang="en-US" sz="2800" dirty="0">
                <a:solidFill>
                  <a:srgbClr val="7030A0"/>
                </a:solidFill>
                <a:latin typeface="Franklin Gothic Medium" panose="020B0603020102020204" pitchFamily="34" charset="0"/>
                <a:sym typeface="Symbol" charset="0"/>
              </a:rPr>
              <a:t> | 0</a:t>
            </a:r>
            <a:r>
              <a:rPr lang="en-US" sz="2800" b="1" dirty="0">
                <a:solidFill>
                  <a:srgbClr val="7030A0"/>
                </a:solidFill>
                <a:latin typeface="Franklin Gothic Medium" panose="020B0603020102020204" pitchFamily="34" charset="0"/>
                <a:sym typeface="Symbol" charset="0"/>
              </a:rPr>
              <a:t>S</a:t>
            </a:r>
            <a:r>
              <a:rPr lang="en-US" sz="2800" dirty="0">
                <a:solidFill>
                  <a:srgbClr val="7030A0"/>
                </a:solidFill>
                <a:latin typeface="Franklin Gothic Medium" panose="020B0603020102020204" pitchFamily="34" charset="0"/>
                <a:sym typeface="Symbol" charset="0"/>
              </a:rPr>
              <a:t>1 | 1</a:t>
            </a:r>
            <a:r>
              <a:rPr lang="en-US" sz="2800" b="1" dirty="0">
                <a:solidFill>
                  <a:srgbClr val="7030A0"/>
                </a:solidFill>
                <a:latin typeface="Franklin Gothic Medium" panose="020B0603020102020204" pitchFamily="34" charset="0"/>
                <a:sym typeface="Symbol" charset="0"/>
              </a:rPr>
              <a:t>S</a:t>
            </a:r>
            <a:r>
              <a:rPr lang="en-US" sz="2800" dirty="0">
                <a:solidFill>
                  <a:srgbClr val="7030A0"/>
                </a:solidFill>
                <a:latin typeface="Franklin Gothic Medium" panose="020B0603020102020204" pitchFamily="34" charset="0"/>
                <a:sym typeface="Symbol" charset="0"/>
              </a:rPr>
              <a:t>0 | </a:t>
            </a:r>
            <a:r>
              <a:rPr lang="en-US" sz="2800" dirty="0">
                <a:solidFill>
                  <a:srgbClr val="7030A0"/>
                </a:solidFill>
                <a:latin typeface="Calibri" charset="0"/>
                <a:sym typeface="Symbol" charset="0"/>
              </a:rPr>
              <a:t></a:t>
            </a:r>
            <a:endParaRPr lang="en-US" sz="2800" dirty="0">
              <a:solidFill>
                <a:srgbClr val="7030A0"/>
              </a:solidFill>
              <a:latin typeface="Franklin Gothic Medium" panose="020B0603020102020204" pitchFamily="34" charset="0"/>
              <a:sym typeface="Symbo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4503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>
                <a:latin typeface="Franklin Gothic Medium" panose="020B0603020102020204" pitchFamily="34" charset="0"/>
              </a:rPr>
              <a:t>Last time: Regular Expressions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240740"/>
            <a:ext cx="8534400" cy="4648200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Regular expressions</a:t>
            </a:r>
            <a:r>
              <a:rPr lang="en-US" dirty="0">
                <a:latin typeface="Franklin Gothic Medium" panose="020B0603020102020204" pitchFamily="34" charset="0"/>
              </a:rPr>
              <a:t> over </a:t>
            </a:r>
            <a:r>
              <a:rPr lang="en-US" dirty="0">
                <a:latin typeface="Franklin Gothic Medium" panose="020B0603020102020204" pitchFamily="34" charset="0"/>
                <a:sym typeface="Symbol" charset="0"/>
              </a:rPr>
              <a:t></a:t>
            </a:r>
            <a:endParaRPr lang="en-US" dirty="0">
              <a:latin typeface="Franklin Gothic Medium" panose="020B06030201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latin typeface="Calibri" charset="0"/>
              </a:rPr>
              <a:t> </a:t>
            </a:r>
            <a:r>
              <a:rPr lang="en-US" dirty="0">
                <a:latin typeface="Franklin Gothic Medium" panose="020B0603020102020204" pitchFamily="34" charset="0"/>
              </a:rPr>
              <a:t>Basis</a:t>
            </a:r>
            <a:r>
              <a:rPr lang="en-US" dirty="0">
                <a:latin typeface="Calibri" charset="0"/>
              </a:rPr>
              <a:t>: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dirty="0">
                <a:latin typeface="Calibri" charset="0"/>
                <a:sym typeface="Symbol" charset="0"/>
              </a:rPr>
              <a:t>   </a:t>
            </a:r>
            <a:r>
              <a:rPr lang="en-US" b="1" dirty="0">
                <a:solidFill>
                  <a:srgbClr val="C00000"/>
                </a:solidFill>
                <a:latin typeface="Calibri" charset="0"/>
                <a:sym typeface="Symbol" charset="0"/>
              </a:rPr>
              <a:t></a:t>
            </a:r>
            <a:r>
              <a:rPr lang="en-US" dirty="0">
                <a:latin typeface="Calibri" charset="0"/>
                <a:sym typeface="Symbol" charset="0"/>
              </a:rPr>
              <a:t> is a regular expression 			</a:t>
            </a:r>
            <a:r>
              <a:rPr lang="en-US" sz="2400" dirty="0">
                <a:latin typeface="Calibri" charset="0"/>
                <a:sym typeface="Symbol" charset="0"/>
              </a:rPr>
              <a:t>(could also include </a:t>
            </a:r>
            <a:r>
              <a:rPr lang="en-US" sz="2400" b="1" dirty="0">
                <a:solidFill>
                  <a:srgbClr val="C00000"/>
                </a:solidFill>
                <a:latin typeface="Calibri" charset="0"/>
                <a:sym typeface="Symbol" charset="0"/>
              </a:rPr>
              <a:t></a:t>
            </a:r>
            <a:r>
              <a:rPr lang="en-US" sz="2400" dirty="0">
                <a:latin typeface="Calibri" charset="0"/>
                <a:sym typeface="Symbol" charset="0"/>
              </a:rPr>
              <a:t>)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b="1" i="1" dirty="0">
                <a:latin typeface="Calibri" charset="0"/>
              </a:rPr>
              <a:t>   </a:t>
            </a:r>
            <a:r>
              <a:rPr lang="en-US" b="1" i="1" dirty="0">
                <a:solidFill>
                  <a:srgbClr val="C00000"/>
                </a:solidFill>
                <a:latin typeface="Calibri" charset="0"/>
              </a:rPr>
              <a:t>a</a:t>
            </a:r>
            <a:r>
              <a:rPr lang="en-US" dirty="0">
                <a:latin typeface="Calibri" charset="0"/>
              </a:rPr>
              <a:t> is a regular expression </a:t>
            </a:r>
            <a:r>
              <a:rPr lang="en-US" dirty="0">
                <a:latin typeface="Calibri" charset="0"/>
                <a:sym typeface="Symbol" charset="0"/>
              </a:rPr>
              <a:t>for any </a:t>
            </a:r>
            <a:r>
              <a:rPr lang="en-US" i="1" dirty="0">
                <a:solidFill>
                  <a:srgbClr val="C00000"/>
                </a:solidFill>
                <a:latin typeface="Calibri" charset="0"/>
              </a:rPr>
              <a:t>a</a:t>
            </a:r>
            <a:r>
              <a:rPr lang="en-US" dirty="0">
                <a:solidFill>
                  <a:srgbClr val="C00000"/>
                </a:solidFill>
                <a:latin typeface="Calibri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ambria Math" panose="02040503050406030204" pitchFamily="18" charset="0"/>
                <a:sym typeface="Symbol" charset="0"/>
              </a:rPr>
              <a:t></a:t>
            </a:r>
            <a:r>
              <a:rPr lang="en-US" dirty="0">
                <a:solidFill>
                  <a:srgbClr val="C00000"/>
                </a:solidFill>
                <a:latin typeface="Calibri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ambria Math" panose="02040503050406030204" pitchFamily="18" charset="0"/>
                <a:sym typeface="Symbol" charset="0"/>
              </a:rPr>
              <a:t>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Franklin Gothic Medium" panose="020B0603020102020204" pitchFamily="34" charset="0"/>
                <a:sym typeface="Symbol" charset="0"/>
              </a:rPr>
              <a:t>Recursive step</a:t>
            </a:r>
            <a:r>
              <a:rPr lang="en-US" dirty="0">
                <a:latin typeface="Calibri" charset="0"/>
                <a:sym typeface="Symbol" charset="0"/>
              </a:rPr>
              <a:t>: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dirty="0">
                <a:latin typeface="Calibri" charset="0"/>
                <a:sym typeface="Symbol" charset="0"/>
              </a:rPr>
              <a:t>If </a:t>
            </a:r>
            <a:r>
              <a:rPr lang="en-US" b="1" dirty="0">
                <a:solidFill>
                  <a:srgbClr val="C00000"/>
                </a:solidFill>
                <a:latin typeface="Calibri" charset="0"/>
                <a:sym typeface="Symbol" charset="0"/>
              </a:rPr>
              <a:t>A</a:t>
            </a:r>
            <a:r>
              <a:rPr lang="en-US" dirty="0">
                <a:latin typeface="Calibri" charset="0"/>
                <a:sym typeface="Symbol" charset="0"/>
              </a:rPr>
              <a:t> and </a:t>
            </a:r>
            <a:r>
              <a:rPr lang="en-US" b="1" dirty="0">
                <a:solidFill>
                  <a:srgbClr val="C00000"/>
                </a:solidFill>
                <a:latin typeface="Calibri" charset="0"/>
                <a:sym typeface="Symbol" charset="0"/>
              </a:rPr>
              <a:t>B</a:t>
            </a:r>
            <a:r>
              <a:rPr lang="en-US" dirty="0">
                <a:latin typeface="Calibri" charset="0"/>
                <a:sym typeface="Symbol" charset="0"/>
              </a:rPr>
              <a:t> are regular expressions then so are:</a:t>
            </a:r>
          </a:p>
          <a:p>
            <a:pPr lvl="2">
              <a:lnSpc>
                <a:spcPct val="90000"/>
              </a:lnSpc>
            </a:pPr>
            <a:r>
              <a:rPr lang="en-US" sz="2800" b="1" dirty="0">
                <a:solidFill>
                  <a:srgbClr val="C00000"/>
                </a:solidFill>
                <a:latin typeface="Calibri" charset="0"/>
                <a:sym typeface="Symbol" charset="0"/>
              </a:rPr>
              <a:t>A</a:t>
            </a:r>
            <a:r>
              <a:rPr lang="en-US" sz="2800" dirty="0">
                <a:solidFill>
                  <a:srgbClr val="C00000"/>
                </a:solidFill>
                <a:latin typeface="Calibri" charset="0"/>
                <a:sym typeface="Symbol" charset="0"/>
              </a:rPr>
              <a:t> </a:t>
            </a:r>
            <a:r>
              <a:rPr lang="en-US" sz="2800" b="1" dirty="0">
                <a:solidFill>
                  <a:srgbClr val="C00000"/>
                </a:solidFill>
                <a:latin typeface="Calibri" charset="0"/>
                <a:sym typeface="Symbol" charset="0"/>
              </a:rPr>
              <a:t> B</a:t>
            </a:r>
            <a:endParaRPr lang="en-US" sz="2800" dirty="0">
              <a:solidFill>
                <a:srgbClr val="C00000"/>
              </a:solidFill>
              <a:latin typeface="Calibri" charset="0"/>
              <a:sym typeface="Symbol" charset="0"/>
            </a:endParaRPr>
          </a:p>
          <a:p>
            <a:pPr lvl="2">
              <a:lnSpc>
                <a:spcPct val="90000"/>
              </a:lnSpc>
            </a:pPr>
            <a:r>
              <a:rPr lang="en-US" sz="2800" b="1" dirty="0">
                <a:solidFill>
                  <a:srgbClr val="C00000"/>
                </a:solidFill>
                <a:latin typeface="Calibri" charset="0"/>
                <a:sym typeface="Symbol" charset="0"/>
              </a:rPr>
              <a:t>AB</a:t>
            </a:r>
            <a:endParaRPr lang="en-US" sz="2800" dirty="0">
              <a:solidFill>
                <a:srgbClr val="C00000"/>
              </a:solidFill>
              <a:latin typeface="Calibri" charset="0"/>
              <a:sym typeface="Symbol" charset="0"/>
            </a:endParaRPr>
          </a:p>
          <a:p>
            <a:pPr lvl="2">
              <a:lnSpc>
                <a:spcPct val="90000"/>
              </a:lnSpc>
            </a:pPr>
            <a:r>
              <a:rPr lang="en-US" sz="2800" b="1" dirty="0">
                <a:solidFill>
                  <a:srgbClr val="C00000"/>
                </a:solidFill>
                <a:latin typeface="Calibri" charset="0"/>
                <a:sym typeface="Symbol" charset="0"/>
              </a:rPr>
              <a:t>A*</a:t>
            </a:r>
            <a:endParaRPr lang="en-US" dirty="0">
              <a:latin typeface="Calibri" charset="0"/>
            </a:endParaRPr>
          </a:p>
          <a:p>
            <a:pPr lvl="1">
              <a:lnSpc>
                <a:spcPct val="90000"/>
              </a:lnSpc>
            </a:pPr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12314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800" dirty="0">
                    <a:latin typeface="Franklin Gothic Medium" panose="020B0603020102020204" pitchFamily="34" charset="0"/>
                  </a:rPr>
                  <a:t>Binary strings with equal numbers of 0s and 1s</a:t>
                </a:r>
                <a:br>
                  <a:rPr lang="en-US" sz="2800" dirty="0">
                    <a:latin typeface="Franklin Gothic Medium" panose="020B0603020102020204" pitchFamily="34" charset="0"/>
                  </a:rPr>
                </a:br>
                <a:r>
                  <a:rPr lang="en-US" sz="2400" dirty="0">
                    <a:latin typeface="Franklin Gothic Medium" panose="020B0603020102020204" pitchFamily="34" charset="0"/>
                  </a:rPr>
                  <a:t>(not just 0</a:t>
                </a:r>
                <a:r>
                  <a:rPr lang="en-US" sz="2400" baseline="30000" dirty="0">
                    <a:latin typeface="Franklin Gothic Medium" panose="020B0603020102020204" pitchFamily="34" charset="0"/>
                  </a:rPr>
                  <a:t>n</a:t>
                </a:r>
                <a:r>
                  <a:rPr lang="en-US" sz="2400" dirty="0">
                    <a:latin typeface="Franklin Gothic Medium" panose="020B0603020102020204" pitchFamily="34" charset="0"/>
                  </a:rPr>
                  <a:t>1</a:t>
                </a:r>
                <a:r>
                  <a:rPr lang="en-US" sz="2400" baseline="30000" dirty="0">
                    <a:latin typeface="Franklin Gothic Medium" panose="020B0603020102020204" pitchFamily="34" charset="0"/>
                  </a:rPr>
                  <a:t>n</a:t>
                </a:r>
                <a:r>
                  <a:rPr lang="en-US" sz="2400" dirty="0">
                    <a:latin typeface="Franklin Gothic Medium" panose="020B0603020102020204" pitchFamily="34" charset="0"/>
                  </a:rPr>
                  <a:t>, also 0101, 0110, etc.)</a:t>
                </a:r>
                <a:endParaRPr lang="en-US" sz="2400" dirty="0">
                  <a:latin typeface="Franklin Gothic Medium" panose="020B0603020102020204" pitchFamily="34" charset="0"/>
                  <a:sym typeface="Symbol" charset="0"/>
                </a:endParaRPr>
              </a:p>
              <a:p>
                <a:pPr marL="0" indent="0">
                  <a:buNone/>
                </a:pPr>
                <a:endParaRPr lang="en-US" dirty="0">
                  <a:latin typeface="Franklin Gothic Medium" panose="020B0603020102020204" pitchFamily="34" charset="0"/>
                  <a:sym typeface="Symbol" charset="0"/>
                </a:endParaRPr>
              </a:p>
              <a:p>
                <a:pPr marL="0" indent="0">
                  <a:buNone/>
                </a:pPr>
                <a:endParaRPr lang="en-US" dirty="0">
                  <a:latin typeface="Franklin Gothic Medium" panose="020B0603020102020204" pitchFamily="34" charset="0"/>
                  <a:sym typeface="Symbol" charset="0"/>
                </a:endParaRPr>
              </a:p>
              <a:p>
                <a:pPr marL="0" indent="0">
                  <a:buNone/>
                </a:pPr>
                <a:r>
                  <a:rPr lang="en-US" sz="2800" dirty="0">
                    <a:latin typeface="Franklin Gothic Medium" panose="020B0603020102020204" pitchFamily="34" charset="0"/>
                    <a:sym typeface="Symbol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sym typeface="Symbol" charset="0"/>
                      </a:rPr>
                      <m:t>𝑥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charset="0"/>
                      </a:rPr>
                      <m:t>∈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charset="0"/>
                          </a:rPr>
                          <m:t>{0,1}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800" dirty="0">
                    <a:latin typeface="Franklin Gothic Medium" panose="020B0603020102020204" pitchFamily="34" charset="0"/>
                    <a:cs typeface="Cambria Math" charset="0"/>
                    <a:sym typeface="Symbol" charset="0"/>
                  </a:rPr>
                  <a:t>. 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sym typeface="Symbol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sym typeface="Symbol" charset="0"/>
                          </a:rPr>
                          <m:t>𝑓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sym typeface="Symbol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sym typeface="Symbol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sym typeface="Symbol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sz="2800" dirty="0">
                    <a:latin typeface="Franklin Gothic Medium" panose="020B0603020102020204" pitchFamily="34" charset="0"/>
                    <a:cs typeface="Cambria Math" charset="0"/>
                    <a:sym typeface="Symbol" charset="0"/>
                  </a:rPr>
                  <a:t> to be #0s – #1s in the first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sym typeface="Symbol" charset="0"/>
                      </a:rPr>
                      <m:t>𝑘</m:t>
                    </m:r>
                  </m:oMath>
                </a14:m>
                <a:r>
                  <a:rPr lang="en-US" sz="2800" dirty="0">
                    <a:latin typeface="Franklin Gothic Medium" panose="020B0603020102020204" pitchFamily="34" charset="0"/>
                    <a:cs typeface="Cambria Math" charset="0"/>
                    <a:sym typeface="Symbol" charset="0"/>
                  </a:rPr>
                  <a:t> characters of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sym typeface="Symbol" charset="0"/>
                      </a:rPr>
                      <m:t>𝑥</m:t>
                    </m:r>
                  </m:oMath>
                </a14:m>
                <a:r>
                  <a:rPr lang="en-US" sz="2800" dirty="0">
                    <a:latin typeface="Franklin Gothic Medium" panose="020B0603020102020204" pitchFamily="34" charset="0"/>
                    <a:cs typeface="Cambria Math" charset="0"/>
                    <a:sym typeface="Symbol" charset="0"/>
                  </a:rPr>
                  <a:t>.</a:t>
                </a:r>
              </a:p>
              <a:p>
                <a:pPr marL="0" indent="0">
                  <a:buNone/>
                </a:pPr>
                <a:endParaRPr lang="en-US" sz="2800" dirty="0">
                  <a:latin typeface="Franklin Gothic Medium" panose="020B0603020102020204" pitchFamily="34" charset="0"/>
                  <a:sym typeface="Symbol" charset="0"/>
                </a:endParaRPr>
              </a:p>
              <a:p>
                <a:pPr marL="0" indent="0">
                  <a:buNone/>
                </a:pPr>
                <a:r>
                  <a:rPr lang="en-US" sz="2800" dirty="0">
                    <a:latin typeface="Franklin Gothic Medium" panose="020B0603020102020204" pitchFamily="34" charset="0"/>
                    <a:sym typeface="Symbol" charset="0"/>
                  </a:rPr>
                  <a:t>	E.g., for x = 011100</a:t>
                </a:r>
              </a:p>
              <a:p>
                <a:pPr marL="0" indent="0">
                  <a:buNone/>
                </a:pPr>
                <a:endParaRPr lang="en-US" sz="2800" dirty="0">
                  <a:latin typeface="Franklin Gothic Medium" panose="020B0603020102020204" pitchFamily="34" charset="0"/>
                  <a:sym typeface="Symbol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81" t="-10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C55E6834-A05F-1449-811D-F3CCEC4B9212}"/>
              </a:ext>
            </a:extLst>
          </p:cNvPr>
          <p:cNvSpPr txBox="1"/>
          <p:nvPr/>
        </p:nvSpPr>
        <p:spPr>
          <a:xfrm>
            <a:off x="5198233" y="5122862"/>
            <a:ext cx="25853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Franklin Gothic Medium"/>
                <a:cs typeface="Franklin Gothic Medium"/>
              </a:rPr>
              <a:t>0     1     2     3     4     5     6</a:t>
            </a:r>
          </a:p>
        </p:txBody>
      </p:sp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anklin Gothic Medium" panose="020B0603020102020204" pitchFamily="34" charset="0"/>
              </a:rPr>
              <a:t>Example Context-Free Grammars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68793" y="2470882"/>
            <a:ext cx="3818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US" sz="2800" b="1" dirty="0">
                <a:solidFill>
                  <a:srgbClr val="7030A0"/>
                </a:solidFill>
                <a:latin typeface="Franklin Gothic Medium" panose="020B0603020102020204" pitchFamily="34" charset="0"/>
              </a:rPr>
              <a:t>S </a:t>
            </a:r>
            <a:r>
              <a:rPr lang="en-US" sz="2800" dirty="0">
                <a:solidFill>
                  <a:srgbClr val="7030A0"/>
                </a:solidFill>
                <a:latin typeface="Franklin Gothic Medium" panose="020B0603020102020204" pitchFamily="34" charset="0"/>
                <a:sym typeface="Symbol" charset="0"/>
              </a:rPr>
              <a:t> </a:t>
            </a:r>
            <a:r>
              <a:rPr lang="en-US" sz="2800" b="1" dirty="0">
                <a:solidFill>
                  <a:srgbClr val="7030A0"/>
                </a:solidFill>
                <a:latin typeface="Franklin Gothic Medium" panose="020B0603020102020204" pitchFamily="34" charset="0"/>
                <a:sym typeface="Symbol" charset="0"/>
              </a:rPr>
              <a:t>SS</a:t>
            </a:r>
            <a:r>
              <a:rPr lang="en-US" sz="2800" dirty="0">
                <a:solidFill>
                  <a:srgbClr val="7030A0"/>
                </a:solidFill>
                <a:latin typeface="Franklin Gothic Medium" panose="020B0603020102020204" pitchFamily="34" charset="0"/>
                <a:sym typeface="Symbol" charset="0"/>
              </a:rPr>
              <a:t> | 0</a:t>
            </a:r>
            <a:r>
              <a:rPr lang="en-US" sz="2800" b="1" dirty="0">
                <a:solidFill>
                  <a:srgbClr val="7030A0"/>
                </a:solidFill>
                <a:latin typeface="Franklin Gothic Medium" panose="020B0603020102020204" pitchFamily="34" charset="0"/>
                <a:sym typeface="Symbol" charset="0"/>
              </a:rPr>
              <a:t>S</a:t>
            </a:r>
            <a:r>
              <a:rPr lang="en-US" sz="2800" dirty="0">
                <a:solidFill>
                  <a:srgbClr val="7030A0"/>
                </a:solidFill>
                <a:latin typeface="Franklin Gothic Medium" panose="020B0603020102020204" pitchFamily="34" charset="0"/>
                <a:sym typeface="Symbol" charset="0"/>
              </a:rPr>
              <a:t>1 | 1</a:t>
            </a:r>
            <a:r>
              <a:rPr lang="en-US" sz="2800" b="1" dirty="0">
                <a:solidFill>
                  <a:srgbClr val="7030A0"/>
                </a:solidFill>
                <a:latin typeface="Franklin Gothic Medium" panose="020B0603020102020204" pitchFamily="34" charset="0"/>
                <a:sym typeface="Symbol" charset="0"/>
              </a:rPr>
              <a:t>S</a:t>
            </a:r>
            <a:r>
              <a:rPr lang="en-US" sz="2800" dirty="0">
                <a:solidFill>
                  <a:srgbClr val="7030A0"/>
                </a:solidFill>
                <a:latin typeface="Franklin Gothic Medium" panose="020B0603020102020204" pitchFamily="34" charset="0"/>
                <a:sym typeface="Symbol" charset="0"/>
              </a:rPr>
              <a:t>0 | </a:t>
            </a:r>
            <a:r>
              <a:rPr lang="en-US" sz="2800" dirty="0">
                <a:solidFill>
                  <a:srgbClr val="7030A0"/>
                </a:solidFill>
                <a:latin typeface="Calibri" charset="0"/>
                <a:sym typeface="Symbol" charset="0"/>
              </a:rPr>
              <a:t></a:t>
            </a:r>
            <a:endParaRPr lang="en-US" sz="2800" dirty="0">
              <a:solidFill>
                <a:srgbClr val="7030A0"/>
              </a:solidFill>
              <a:latin typeface="Franklin Gothic Medium" panose="020B0603020102020204" pitchFamily="34" charset="0"/>
              <a:sym typeface="Symbol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90C25C1-F5C4-6C42-B973-E913C98BCB0A}"/>
              </a:ext>
            </a:extLst>
          </p:cNvPr>
          <p:cNvCxnSpPr>
            <a:cxnSpLocks/>
          </p:cNvCxnSpPr>
          <p:nvPr/>
        </p:nvCxnSpPr>
        <p:spPr>
          <a:xfrm flipV="1">
            <a:off x="5319132" y="5151863"/>
            <a:ext cx="2285999" cy="11152"/>
          </a:xfrm>
          <a:prstGeom prst="line">
            <a:avLst/>
          </a:prstGeom>
          <a:ln w="63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5180076-0624-324B-869F-3B86C80392E6}"/>
              </a:ext>
            </a:extLst>
          </p:cNvPr>
          <p:cNvCxnSpPr/>
          <p:nvPr/>
        </p:nvCxnSpPr>
        <p:spPr>
          <a:xfrm flipV="1">
            <a:off x="5319132" y="4817327"/>
            <a:ext cx="367990" cy="33453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000D655-E062-DE49-8D16-38CB2F2ABB5E}"/>
              </a:ext>
            </a:extLst>
          </p:cNvPr>
          <p:cNvCxnSpPr>
            <a:cxnSpLocks/>
          </p:cNvCxnSpPr>
          <p:nvPr/>
        </p:nvCxnSpPr>
        <p:spPr>
          <a:xfrm>
            <a:off x="5687122" y="4817327"/>
            <a:ext cx="1182029" cy="903249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4DC873B-2972-C741-8730-DC7BC28AEB5A}"/>
              </a:ext>
            </a:extLst>
          </p:cNvPr>
          <p:cNvCxnSpPr>
            <a:cxnSpLocks/>
          </p:cNvCxnSpPr>
          <p:nvPr/>
        </p:nvCxnSpPr>
        <p:spPr>
          <a:xfrm flipV="1">
            <a:off x="6869151" y="5163015"/>
            <a:ext cx="735980" cy="557562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4DCAF96-6826-0542-986F-84561FCBBAF0}"/>
                  </a:ext>
                </a:extLst>
              </p:cNvPr>
              <p:cNvSpPr txBox="1"/>
              <p:nvPr/>
            </p:nvSpPr>
            <p:spPr>
              <a:xfrm>
                <a:off x="4878562" y="4921030"/>
                <a:ext cx="4405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sym typeface="Symbol" charset="0"/>
                        </a:rPr>
                        <m:t>𝑓</m:t>
                      </m:r>
                    </m:oMath>
                  </m:oMathPara>
                </a14:m>
                <a:endParaRPr lang="en-US" sz="2400" dirty="0">
                  <a:latin typeface="Franklin Gothic Medium"/>
                  <a:cs typeface="Franklin Gothic Medium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4DCAF96-6826-0542-986F-84561FCBBA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8562" y="4921030"/>
                <a:ext cx="440570" cy="461665"/>
              </a:xfrm>
              <a:prstGeom prst="rect">
                <a:avLst/>
              </a:prstGeom>
              <a:blipFill>
                <a:blip r:embed="rId3"/>
                <a:stretch>
                  <a:fillRect l="-2778" b="-18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82524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800" dirty="0">
                    <a:latin typeface="Franklin Gothic Medium" panose="020B0603020102020204" pitchFamily="34" charset="0"/>
                  </a:rPr>
                  <a:t>Binary strings with equal numbers of 0s and 1s</a:t>
                </a:r>
                <a:br>
                  <a:rPr lang="en-US" sz="2800" dirty="0">
                    <a:latin typeface="Franklin Gothic Medium" panose="020B0603020102020204" pitchFamily="34" charset="0"/>
                  </a:rPr>
                </a:br>
                <a:r>
                  <a:rPr lang="en-US" sz="2400" dirty="0">
                    <a:latin typeface="Franklin Gothic Medium" panose="020B0603020102020204" pitchFamily="34" charset="0"/>
                  </a:rPr>
                  <a:t>(not just 0</a:t>
                </a:r>
                <a:r>
                  <a:rPr lang="en-US" sz="2400" baseline="30000" dirty="0">
                    <a:latin typeface="Franklin Gothic Medium" panose="020B0603020102020204" pitchFamily="34" charset="0"/>
                  </a:rPr>
                  <a:t>n</a:t>
                </a:r>
                <a:r>
                  <a:rPr lang="en-US" sz="2400" dirty="0">
                    <a:latin typeface="Franklin Gothic Medium" panose="020B0603020102020204" pitchFamily="34" charset="0"/>
                  </a:rPr>
                  <a:t>1</a:t>
                </a:r>
                <a:r>
                  <a:rPr lang="en-US" sz="2400" baseline="30000" dirty="0">
                    <a:latin typeface="Franklin Gothic Medium" panose="020B0603020102020204" pitchFamily="34" charset="0"/>
                  </a:rPr>
                  <a:t>n</a:t>
                </a:r>
                <a:r>
                  <a:rPr lang="en-US" sz="2400" dirty="0">
                    <a:latin typeface="Franklin Gothic Medium" panose="020B0603020102020204" pitchFamily="34" charset="0"/>
                  </a:rPr>
                  <a:t>, also 0101, 0110, etc.)</a:t>
                </a:r>
                <a:endParaRPr lang="en-US" sz="2400" dirty="0">
                  <a:latin typeface="Franklin Gothic Medium" panose="020B0603020102020204" pitchFamily="34" charset="0"/>
                  <a:sym typeface="Symbol" charset="0"/>
                </a:endParaRPr>
              </a:p>
              <a:p>
                <a:pPr marL="0" indent="0">
                  <a:buNone/>
                </a:pPr>
                <a:endParaRPr lang="en-US" dirty="0">
                  <a:latin typeface="Franklin Gothic Medium" panose="020B0603020102020204" pitchFamily="34" charset="0"/>
                  <a:sym typeface="Symbol" charset="0"/>
                </a:endParaRPr>
              </a:p>
              <a:p>
                <a:pPr marL="0" indent="0">
                  <a:buNone/>
                </a:pPr>
                <a:endParaRPr lang="en-US" dirty="0">
                  <a:latin typeface="Franklin Gothic Medium" panose="020B0603020102020204" pitchFamily="34" charset="0"/>
                  <a:sym typeface="Symbol" charset="0"/>
                </a:endParaRPr>
              </a:p>
              <a:p>
                <a:pPr marL="0" indent="0">
                  <a:buNone/>
                </a:pPr>
                <a:r>
                  <a:rPr lang="en-US" sz="2800" dirty="0">
                    <a:latin typeface="Franklin Gothic Medium" panose="020B0603020102020204" pitchFamily="34" charset="0"/>
                    <a:sym typeface="Symbol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sym typeface="Symbol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charset="0"/>
                      </a:rPr>
                      <m:t>∈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charset="0"/>
                          </a:rPr>
                          <m:t>{0,1}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800" dirty="0">
                    <a:latin typeface="Franklin Gothic Medium" panose="020B0603020102020204" pitchFamily="34" charset="0"/>
                    <a:cs typeface="Cambria Math" charset="0"/>
                    <a:sym typeface="Symbol" charset="0"/>
                  </a:rPr>
                  <a:t>. 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  <a:sym typeface="Symbol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sym typeface="Symbol" charset="0"/>
                          </a:rPr>
                          <m:t>𝑓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sym typeface="Symbol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sym typeface="Symbol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sym typeface="Symbol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sz="2800" dirty="0">
                    <a:latin typeface="Franklin Gothic Medium" panose="020B0603020102020204" pitchFamily="34" charset="0"/>
                    <a:cs typeface="Cambria Math" charset="0"/>
                    <a:sym typeface="Symbol" charset="0"/>
                  </a:rPr>
                  <a:t> to be #0s – #1s in the first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sym typeface="Symbol" charset="0"/>
                      </a:rPr>
                      <m:t>𝑘</m:t>
                    </m:r>
                  </m:oMath>
                </a14:m>
                <a:r>
                  <a:rPr lang="en-US" sz="2800" dirty="0">
                    <a:latin typeface="Franklin Gothic Medium" panose="020B0603020102020204" pitchFamily="34" charset="0"/>
                    <a:cs typeface="Cambria Math" charset="0"/>
                    <a:sym typeface="Symbol" charset="0"/>
                  </a:rPr>
                  <a:t> characters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sym typeface="Symbol" charset="0"/>
                      </a:rPr>
                      <m:t>𝑥</m:t>
                    </m:r>
                  </m:oMath>
                </a14:m>
                <a:r>
                  <a:rPr lang="en-US" sz="2800" dirty="0">
                    <a:latin typeface="Franklin Gothic Medium" panose="020B0603020102020204" pitchFamily="34" charset="0"/>
                    <a:cs typeface="Cambria Math" charset="0"/>
                    <a:sym typeface="Symbol" charset="0"/>
                  </a:rPr>
                  <a:t>.</a:t>
                </a:r>
              </a:p>
              <a:p>
                <a:pPr marL="0" indent="0">
                  <a:buNone/>
                </a:pPr>
                <a:endParaRPr lang="en-US" sz="2800" dirty="0">
                  <a:latin typeface="Franklin Gothic Medium" panose="020B0603020102020204" pitchFamily="34" charset="0"/>
                  <a:sym typeface="Symbol" charset="0"/>
                </a:endParaRPr>
              </a:p>
              <a:p>
                <a:pPr marL="0" indent="0">
                  <a:buNone/>
                </a:pPr>
                <a:r>
                  <a:rPr lang="en-US" sz="2800" dirty="0">
                    <a:sym typeface="Symbol" charset="0"/>
                  </a:rPr>
                  <a:t>    If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sym typeface="Symbol" charset="0"/>
                      </a:rPr>
                      <m:t>𝑘</m:t>
                    </m:r>
                  </m:oMath>
                </a14:m>
                <a:r>
                  <a:rPr lang="en-US" sz="2800" dirty="0">
                    <a:latin typeface="Franklin Gothic Medium" panose="020B0603020102020204" pitchFamily="34" charset="0"/>
                  </a:rPr>
                  <a:t>-</a:t>
                </a:r>
                <a:r>
                  <a:rPr lang="en-US" sz="2800" dirty="0" err="1">
                    <a:latin typeface="Franklin Gothic Medium" panose="020B0603020102020204" pitchFamily="34" charset="0"/>
                  </a:rPr>
                  <a:t>th</a:t>
                </a:r>
                <a:r>
                  <a:rPr lang="en-US" sz="2800" dirty="0">
                    <a:latin typeface="Franklin Gothic Medium" panose="020B0603020102020204" pitchFamily="34" charset="0"/>
                  </a:rPr>
                  <a:t> character is 0,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sym typeface="Symbol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sym typeface="Symbol" charset="0"/>
                          </a:rPr>
                          <m:t>𝑓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sym typeface="Symbol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sym typeface="Symbol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sym typeface="Symbol" charset="0"/>
                          </a:rPr>
                          <m:t>𝑘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sym typeface="Symbol" charset="0"/>
                      </a:rPr>
                      <m:t>=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sym typeface="Symbol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sym typeface="Symbol" charset="0"/>
                          </a:rPr>
                          <m:t>𝑓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sym typeface="Symbol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sym typeface="Symbol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sym typeface="Symbol" charset="0"/>
                          </a:rPr>
                          <m:t>𝑘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sym typeface="Symbol" charset="0"/>
                          </a:rPr>
                          <m:t>−1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sym typeface="Symbol" charset="0"/>
                      </a:rPr>
                      <m:t>+1</m:t>
                    </m:r>
                  </m:oMath>
                </a14:m>
                <a:endParaRPr lang="en-US" sz="2800" dirty="0">
                  <a:latin typeface="Franklin Gothic Medium" panose="020B0603020102020204" pitchFamily="34" charset="0"/>
                  <a:sym typeface="Symbol" charset="0"/>
                </a:endParaRPr>
              </a:p>
              <a:p>
                <a:pPr marL="0" indent="0">
                  <a:buNone/>
                </a:pPr>
                <a:r>
                  <a:rPr lang="en-US" sz="2800" dirty="0">
                    <a:sym typeface="Symbol" charset="0"/>
                  </a:rPr>
                  <a:t>    If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sym typeface="Symbol" charset="0"/>
                      </a:rPr>
                      <m:t>𝑘</m:t>
                    </m:r>
                  </m:oMath>
                </a14:m>
                <a:r>
                  <a:rPr lang="en-US" sz="2800" dirty="0">
                    <a:latin typeface="Franklin Gothic Medium" panose="020B0603020102020204" pitchFamily="34" charset="0"/>
                  </a:rPr>
                  <a:t>-</a:t>
                </a:r>
                <a:r>
                  <a:rPr lang="en-US" sz="2800" dirty="0" err="1">
                    <a:latin typeface="Franklin Gothic Medium" panose="020B0603020102020204" pitchFamily="34" charset="0"/>
                  </a:rPr>
                  <a:t>th</a:t>
                </a:r>
                <a:r>
                  <a:rPr lang="en-US" sz="2800" dirty="0">
                    <a:latin typeface="Franklin Gothic Medium" panose="020B0603020102020204" pitchFamily="34" charset="0"/>
                  </a:rPr>
                  <a:t> character is 1,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sym typeface="Symbol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sym typeface="Symbol" charset="0"/>
                          </a:rPr>
                          <m:t>𝑓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sym typeface="Symbol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sym typeface="Symbol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sym typeface="Symbol" charset="0"/>
                          </a:rPr>
                          <m:t>𝑘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sym typeface="Symbol" charset="0"/>
                      </a:rPr>
                      <m:t>=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sym typeface="Symbol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sym typeface="Symbol" charset="0"/>
                          </a:rPr>
                          <m:t>𝑓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sym typeface="Symbol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sym typeface="Symbol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sym typeface="Symbol" charset="0"/>
                          </a:rPr>
                          <m:t>𝑘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sym typeface="Symbol" charset="0"/>
                          </a:rPr>
                          <m:t>−1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sym typeface="Symbol" charset="0"/>
                      </a:rPr>
                      <m:t>−1</m:t>
                    </m:r>
                  </m:oMath>
                </a14:m>
                <a:endParaRPr lang="en-US" sz="2800" dirty="0">
                  <a:latin typeface="Franklin Gothic Medium" panose="020B0603020102020204" pitchFamily="34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Franklin Gothic Medium" panose="020B0603020102020204" pitchFamily="34" charset="0"/>
                  <a:sym typeface="Symbol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81" t="-10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anklin Gothic Medium" panose="020B0603020102020204" pitchFamily="34" charset="0"/>
              </a:rPr>
              <a:t>Example Context-Free Grammars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68793" y="2470882"/>
            <a:ext cx="3818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US" sz="2800" b="1" dirty="0">
                <a:solidFill>
                  <a:srgbClr val="7030A0"/>
                </a:solidFill>
                <a:latin typeface="Franklin Gothic Medium" panose="020B0603020102020204" pitchFamily="34" charset="0"/>
              </a:rPr>
              <a:t>S </a:t>
            </a:r>
            <a:r>
              <a:rPr lang="en-US" sz="2800" dirty="0">
                <a:solidFill>
                  <a:srgbClr val="7030A0"/>
                </a:solidFill>
                <a:latin typeface="Franklin Gothic Medium" panose="020B0603020102020204" pitchFamily="34" charset="0"/>
                <a:sym typeface="Symbol" charset="0"/>
              </a:rPr>
              <a:t> </a:t>
            </a:r>
            <a:r>
              <a:rPr lang="en-US" sz="2800" b="1" dirty="0">
                <a:solidFill>
                  <a:srgbClr val="7030A0"/>
                </a:solidFill>
                <a:latin typeface="Franklin Gothic Medium" panose="020B0603020102020204" pitchFamily="34" charset="0"/>
                <a:sym typeface="Symbol" charset="0"/>
              </a:rPr>
              <a:t>SS</a:t>
            </a:r>
            <a:r>
              <a:rPr lang="en-US" sz="2800" dirty="0">
                <a:solidFill>
                  <a:srgbClr val="7030A0"/>
                </a:solidFill>
                <a:latin typeface="Franklin Gothic Medium" panose="020B0603020102020204" pitchFamily="34" charset="0"/>
                <a:sym typeface="Symbol" charset="0"/>
              </a:rPr>
              <a:t> | 0</a:t>
            </a:r>
            <a:r>
              <a:rPr lang="en-US" sz="2800" b="1" dirty="0">
                <a:solidFill>
                  <a:srgbClr val="7030A0"/>
                </a:solidFill>
                <a:latin typeface="Franklin Gothic Medium" panose="020B0603020102020204" pitchFamily="34" charset="0"/>
                <a:sym typeface="Symbol" charset="0"/>
              </a:rPr>
              <a:t>S</a:t>
            </a:r>
            <a:r>
              <a:rPr lang="en-US" sz="2800" dirty="0">
                <a:solidFill>
                  <a:srgbClr val="7030A0"/>
                </a:solidFill>
                <a:latin typeface="Franklin Gothic Medium" panose="020B0603020102020204" pitchFamily="34" charset="0"/>
                <a:sym typeface="Symbol" charset="0"/>
              </a:rPr>
              <a:t>1 | 1</a:t>
            </a:r>
            <a:r>
              <a:rPr lang="en-US" sz="2800" b="1" dirty="0">
                <a:solidFill>
                  <a:srgbClr val="7030A0"/>
                </a:solidFill>
                <a:latin typeface="Franklin Gothic Medium" panose="020B0603020102020204" pitchFamily="34" charset="0"/>
                <a:sym typeface="Symbol" charset="0"/>
              </a:rPr>
              <a:t>S</a:t>
            </a:r>
            <a:r>
              <a:rPr lang="en-US" sz="2800" dirty="0">
                <a:solidFill>
                  <a:srgbClr val="7030A0"/>
                </a:solidFill>
                <a:latin typeface="Franklin Gothic Medium" panose="020B0603020102020204" pitchFamily="34" charset="0"/>
                <a:sym typeface="Symbol" charset="0"/>
              </a:rPr>
              <a:t>0 | </a:t>
            </a:r>
            <a:r>
              <a:rPr lang="en-US" sz="2800" dirty="0">
                <a:solidFill>
                  <a:srgbClr val="7030A0"/>
                </a:solidFill>
                <a:latin typeface="Calibri" charset="0"/>
                <a:sym typeface="Symbol" charset="0"/>
              </a:rPr>
              <a:t></a:t>
            </a:r>
            <a:endParaRPr lang="en-US" sz="2800" dirty="0">
              <a:solidFill>
                <a:srgbClr val="7030A0"/>
              </a:solidFill>
              <a:latin typeface="Franklin Gothic Medium" panose="020B0603020102020204" pitchFamily="34" charset="0"/>
              <a:sym typeface="Symbo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04582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800" dirty="0">
                    <a:latin typeface="Franklin Gothic Medium" panose="020B0603020102020204" pitchFamily="34" charset="0"/>
                    <a:sym typeface="Symbol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sym typeface="Symbol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charset="0"/>
                      </a:rPr>
                      <m:t>∈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charset="0"/>
                          </a:rPr>
                          <m:t>(0∪1)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800" dirty="0">
                    <a:latin typeface="Franklin Gothic Medium" panose="020B0603020102020204" pitchFamily="34" charset="0"/>
                    <a:cs typeface="Cambria Math" charset="0"/>
                    <a:sym typeface="Symbol" charset="0"/>
                  </a:rPr>
                  <a:t>. 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  <a:sym typeface="Symbol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sym typeface="Symbol" charset="0"/>
                          </a:rPr>
                          <m:t>𝑓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sym typeface="Symbol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sym typeface="Symbol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sym typeface="Symbol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sz="2800" dirty="0">
                    <a:latin typeface="Franklin Gothic Medium" panose="020B0603020102020204" pitchFamily="34" charset="0"/>
                    <a:cs typeface="Cambria Math" charset="0"/>
                    <a:sym typeface="Symbol" charset="0"/>
                  </a:rPr>
                  <a:t> to be the number 0s minus the number of 1s in 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sym typeface="Symbol" charset="0"/>
                      </a:rPr>
                      <m:t>𝑘</m:t>
                    </m:r>
                  </m:oMath>
                </a14:m>
                <a:r>
                  <a:rPr lang="en-US" sz="2800" dirty="0">
                    <a:latin typeface="Franklin Gothic Medium" panose="020B0603020102020204" pitchFamily="34" charset="0"/>
                    <a:cs typeface="Cambria Math" charset="0"/>
                    <a:sym typeface="Symbol" charset="0"/>
                  </a:rPr>
                  <a:t> characters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sym typeface="Symbol" charset="0"/>
                      </a:rPr>
                      <m:t>𝑥</m:t>
                    </m:r>
                  </m:oMath>
                </a14:m>
                <a:r>
                  <a:rPr lang="en-US" sz="2800" dirty="0">
                    <a:latin typeface="Franklin Gothic Medium" panose="020B0603020102020204" pitchFamily="34" charset="0"/>
                    <a:cs typeface="Cambria Math" charset="0"/>
                    <a:sym typeface="Symbol" charset="0"/>
                  </a:rPr>
                  <a:t>.</a:t>
                </a:r>
              </a:p>
              <a:p>
                <a:pPr marL="0" indent="0">
                  <a:buNone/>
                </a:pPr>
                <a:endParaRPr lang="en-US" sz="2800" dirty="0">
                  <a:latin typeface="Franklin Gothic Medium" panose="020B0603020102020204" pitchFamily="34" charset="0"/>
                  <a:sym typeface="Symbol" charset="0"/>
                </a:endParaRPr>
              </a:p>
              <a:p>
                <a:pPr marL="0" indent="0">
                  <a:buNone/>
                </a:pPr>
                <a:r>
                  <a:rPr lang="en-US" sz="2800" dirty="0">
                    <a:latin typeface="Franklin Gothic Medium" panose="020B0603020102020204" pitchFamily="34" charset="0"/>
                    <a:sym typeface="Symbol" charset="0"/>
                  </a:rPr>
                  <a:t>	E.g., for x = 011100</a:t>
                </a:r>
              </a:p>
              <a:p>
                <a:pPr marL="0" indent="0">
                  <a:buNone/>
                </a:pPr>
                <a:endParaRPr lang="en-US" sz="2800" dirty="0">
                  <a:latin typeface="Franklin Gothic Medium" panose="020B0603020102020204" pitchFamily="34" charset="0"/>
                  <a:sym typeface="Symbol" charset="0"/>
                </a:endParaRPr>
              </a:p>
              <a:p>
                <a:pPr marL="0" indent="0">
                  <a:buNone/>
                </a:pPr>
                <a:endParaRPr lang="en-US" sz="1600" dirty="0">
                  <a:latin typeface="Franklin Gothic Medium" panose="020B0603020102020204" pitchFamily="34" charset="0"/>
                  <a:sym typeface="Symbol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sym typeface="Symbol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sym typeface="Symbol" charset="0"/>
                          </a:rPr>
                          <m:t>𝑓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sym typeface="Symbol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sym typeface="Symbol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sym typeface="Symbol" charset="0"/>
                          </a:rPr>
                          <m:t>𝑘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sym typeface="Symbol" charset="0"/>
                      </a:rPr>
                      <m:t>=0</m:t>
                    </m:r>
                  </m:oMath>
                </a14:m>
                <a:r>
                  <a:rPr lang="en-US" sz="2800" dirty="0">
                    <a:latin typeface="Franklin Gothic Medium" panose="020B0603020102020204" pitchFamily="34" charset="0"/>
                    <a:sym typeface="Symbol" charset="0"/>
                  </a:rPr>
                  <a:t> when first k characters have #0s = #1s</a:t>
                </a:r>
              </a:p>
              <a:p>
                <a:pPr lvl="1"/>
                <a:r>
                  <a:rPr lang="en-US" dirty="0">
                    <a:latin typeface="Franklin Gothic Medium" panose="020B0603020102020204" pitchFamily="34" charset="0"/>
                  </a:rPr>
                  <a:t>starts out at 0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sym typeface="Symbol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Symbol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sym typeface="Symbol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sym typeface="Symbol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Symbol" charset="0"/>
                      </a:rPr>
                      <m:t>=0</m:t>
                    </m:r>
                  </m:oMath>
                </a14:m>
                <a:endParaRPr lang="en-US" dirty="0">
                  <a:latin typeface="Franklin Gothic Medium" panose="020B0603020102020204" pitchFamily="34" charset="0"/>
                </a:endParaRPr>
              </a:p>
              <a:p>
                <a:pPr lvl="1"/>
                <a:r>
                  <a:rPr lang="en-US" dirty="0">
                    <a:latin typeface="Franklin Gothic Medium" panose="020B0603020102020204" pitchFamily="34" charset="0"/>
                  </a:rPr>
                  <a:t>ends at 0	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sym typeface="Symbol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Symbol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sym typeface="Symbol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sym typeface="Symbol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sym typeface="Symbol" charset="0"/>
                      </a:rPr>
                      <m:t>=0</m:t>
                    </m:r>
                  </m:oMath>
                </a14:m>
                <a:endParaRPr lang="en-US" dirty="0">
                  <a:latin typeface="Franklin Gothic Medium" panose="020B06030201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81" t="-10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C55E6834-A05F-1449-811D-F3CCEC4B9212}"/>
              </a:ext>
            </a:extLst>
          </p:cNvPr>
          <p:cNvSpPr txBox="1"/>
          <p:nvPr/>
        </p:nvSpPr>
        <p:spPr>
          <a:xfrm>
            <a:off x="5198233" y="2831286"/>
            <a:ext cx="25853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Franklin Gothic Medium"/>
                <a:cs typeface="Franklin Gothic Medium"/>
              </a:rPr>
              <a:t>0     1     2     3     4     5     6</a:t>
            </a:r>
          </a:p>
        </p:txBody>
      </p:sp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anklin Gothic Medium" panose="020B0603020102020204" pitchFamily="34" charset="0"/>
              </a:rPr>
              <a:t>Example Context-Free Grammars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90C25C1-F5C4-6C42-B973-E913C98BCB0A}"/>
              </a:ext>
            </a:extLst>
          </p:cNvPr>
          <p:cNvCxnSpPr>
            <a:cxnSpLocks/>
          </p:cNvCxnSpPr>
          <p:nvPr/>
        </p:nvCxnSpPr>
        <p:spPr>
          <a:xfrm flipV="1">
            <a:off x="5319132" y="2860287"/>
            <a:ext cx="2285999" cy="11152"/>
          </a:xfrm>
          <a:prstGeom prst="line">
            <a:avLst/>
          </a:prstGeom>
          <a:ln w="63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5180076-0624-324B-869F-3B86C80392E6}"/>
              </a:ext>
            </a:extLst>
          </p:cNvPr>
          <p:cNvCxnSpPr/>
          <p:nvPr/>
        </p:nvCxnSpPr>
        <p:spPr>
          <a:xfrm flipV="1">
            <a:off x="5319132" y="2525751"/>
            <a:ext cx="367990" cy="33453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000D655-E062-DE49-8D16-38CB2F2ABB5E}"/>
              </a:ext>
            </a:extLst>
          </p:cNvPr>
          <p:cNvCxnSpPr>
            <a:cxnSpLocks/>
          </p:cNvCxnSpPr>
          <p:nvPr/>
        </p:nvCxnSpPr>
        <p:spPr>
          <a:xfrm>
            <a:off x="5687122" y="2525751"/>
            <a:ext cx="1182029" cy="903249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4DC873B-2972-C741-8730-DC7BC28AEB5A}"/>
              </a:ext>
            </a:extLst>
          </p:cNvPr>
          <p:cNvCxnSpPr>
            <a:cxnSpLocks/>
          </p:cNvCxnSpPr>
          <p:nvPr/>
        </p:nvCxnSpPr>
        <p:spPr>
          <a:xfrm flipV="1">
            <a:off x="6869151" y="2871439"/>
            <a:ext cx="735980" cy="557562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4DCAF96-6826-0542-986F-84561FCBBAF0}"/>
                  </a:ext>
                </a:extLst>
              </p:cNvPr>
              <p:cNvSpPr txBox="1"/>
              <p:nvPr/>
            </p:nvSpPr>
            <p:spPr>
              <a:xfrm>
                <a:off x="4878562" y="2629454"/>
                <a:ext cx="4405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sym typeface="Symbol" charset="0"/>
                        </a:rPr>
                        <m:t>𝑓</m:t>
                      </m:r>
                    </m:oMath>
                  </m:oMathPara>
                </a14:m>
                <a:endParaRPr lang="en-US" sz="2400" dirty="0">
                  <a:latin typeface="Franklin Gothic Medium"/>
                  <a:cs typeface="Franklin Gothic Medium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4DCAF96-6826-0542-986F-84561FCBBA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8562" y="2629454"/>
                <a:ext cx="440570" cy="461665"/>
              </a:xfrm>
              <a:prstGeom prst="rect">
                <a:avLst/>
              </a:prstGeom>
              <a:blipFill>
                <a:blip r:embed="rId3"/>
                <a:stretch>
                  <a:fillRect l="-2778"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88982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800" dirty="0">
                    <a:latin typeface="Franklin Gothic Medium" panose="020B0603020102020204" pitchFamily="34" charset="0"/>
                    <a:sym typeface="Symbol" charset="0"/>
                  </a:rPr>
                  <a:t>Three possibilities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sym typeface="Symbol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sym typeface="Symbol" charset="0"/>
                          </a:rPr>
                          <m:t>𝑓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sym typeface="Symbol" charset="0"/>
                          </a:rPr>
                          <m:t>𝑥</m:t>
                        </m:r>
                      </m:sub>
                    </m:sSub>
                    <m:r>
                      <a:rPr lang="en-US" sz="2800" b="0" i="0" smtClean="0">
                        <a:latin typeface="Cambria Math" panose="02040503050406030204" pitchFamily="18" charset="0"/>
                        <a:sym typeface="Symbol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sym typeface="Symbol" charset="0"/>
                      </a:rPr>
                      <m:t>k</m:t>
                    </m:r>
                    <m:r>
                      <a:rPr lang="en-US" sz="2800" b="0" i="0" smtClean="0">
                        <a:latin typeface="Cambria Math" panose="02040503050406030204" pitchFamily="18" charset="0"/>
                        <a:sym typeface="Symbol" charset="0"/>
                      </a:rPr>
                      <m:t>)</m:t>
                    </m:r>
                  </m:oMath>
                </a14:m>
                <a:r>
                  <a:rPr lang="en-US" sz="2800" dirty="0">
                    <a:latin typeface="Franklin Gothic Medium" panose="020B0603020102020204" pitchFamily="34" charset="0"/>
                    <a:sym typeface="Symbol" charset="0"/>
                  </a:rPr>
                  <a:t> for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sym typeface="Symbol" charset="0"/>
                      </a:rPr>
                      <m:t>𝑘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charset="0"/>
                      </a:rPr>
                      <m:t>∈{</m:t>
                    </m:r>
                    <m:r>
                      <a:rPr lang="en-US" sz="2800" i="1">
                        <a:latin typeface="Cambria Math" panose="02040503050406030204" pitchFamily="18" charset="0"/>
                        <a:sym typeface="Symbol" charset="0"/>
                      </a:rPr>
                      <m:t>1, …,</m:t>
                    </m:r>
                    <m:r>
                      <a:rPr lang="en-US" sz="2800" i="1">
                        <a:latin typeface="Cambria Math" panose="02040503050406030204" pitchFamily="18" charset="0"/>
                        <a:sym typeface="Symbol" charset="0"/>
                      </a:rPr>
                      <m:t>𝑛</m:t>
                    </m:r>
                    <m:r>
                      <a:rPr lang="en-US" sz="2800" i="1">
                        <a:latin typeface="Cambria Math" panose="02040503050406030204" pitchFamily="18" charset="0"/>
                        <a:sym typeface="Symbol" charset="0"/>
                      </a:rPr>
                      <m:t>−1}</m:t>
                    </m:r>
                  </m:oMath>
                </a14:m>
                <a:r>
                  <a:rPr lang="en-US" sz="2800" dirty="0">
                    <a:latin typeface="Franklin Gothic Medium" panose="020B0603020102020204" pitchFamily="34" charset="0"/>
                    <a:sym typeface="Symbol" charset="0"/>
                  </a:rPr>
                  <a:t> </a:t>
                </a:r>
              </a:p>
              <a:p>
                <a:pPr marL="0" indent="0">
                  <a:buNone/>
                </a:pPr>
                <a:endParaRPr lang="en-US" sz="1200" dirty="0">
                  <a:latin typeface="Franklin Gothic Medium" panose="020B0603020102020204" pitchFamily="34" charset="0"/>
                  <a:sym typeface="Symbol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sym typeface="Symbol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sym typeface="Symbol" charset="0"/>
                          </a:rPr>
                          <m:t>𝑓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sym typeface="Symbol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sym typeface="Symbol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sym typeface="Symbol" charset="0"/>
                          </a:rPr>
                          <m:t>𝑘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sym typeface="Symbol" charset="0"/>
                      </a:rPr>
                      <m:t>&gt;0</m:t>
                    </m:r>
                  </m:oMath>
                </a14:m>
                <a:r>
                  <a:rPr lang="en-US" sz="2800" dirty="0">
                    <a:latin typeface="Franklin Gothic Medium" panose="020B0603020102020204" pitchFamily="34" charset="0"/>
                  </a:rPr>
                  <a:t> for all such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sym typeface="Symbol" charset="0"/>
                      </a:rPr>
                      <m:t>𝑘</m:t>
                    </m:r>
                  </m:oMath>
                </a14:m>
                <a:endParaRPr lang="en-US" sz="2800" dirty="0">
                  <a:latin typeface="Franklin Gothic Medium" panose="020B0603020102020204" pitchFamily="34" charset="0"/>
                </a:endParaRPr>
              </a:p>
              <a:p>
                <a:endParaRPr lang="en-US" sz="2400" dirty="0">
                  <a:latin typeface="Franklin Gothic Medium" panose="020B0603020102020204" pitchFamily="34" charset="0"/>
                </a:endParaRPr>
              </a:p>
              <a:p>
                <a:endParaRPr lang="en-US" sz="2400" dirty="0">
                  <a:latin typeface="Franklin Gothic Medium" panose="020B0603020102020204" pitchFamily="34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sym typeface="Symbol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sym typeface="Symbol" charset="0"/>
                          </a:rPr>
                          <m:t>𝑓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sym typeface="Symbol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sym typeface="Symbol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sym typeface="Symbol" charset="0"/>
                          </a:rPr>
                          <m:t>𝑘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sym typeface="Symbol" charset="0"/>
                      </a:rPr>
                      <m:t>&lt;</m:t>
                    </m:r>
                    <m:r>
                      <a:rPr lang="en-US" sz="2800" i="1">
                        <a:latin typeface="Cambria Math" panose="02040503050406030204" pitchFamily="18" charset="0"/>
                        <a:sym typeface="Symbol" charset="0"/>
                      </a:rPr>
                      <m:t>0</m:t>
                    </m:r>
                  </m:oMath>
                </a14:m>
                <a:r>
                  <a:rPr lang="en-US" sz="2800" dirty="0">
                    <a:latin typeface="Franklin Gothic Medium" panose="020B0603020102020204" pitchFamily="34" charset="0"/>
                  </a:rPr>
                  <a:t> for all such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sym typeface="Symbol" charset="0"/>
                      </a:rPr>
                      <m:t>𝑘</m:t>
                    </m:r>
                  </m:oMath>
                </a14:m>
                <a:endParaRPr lang="en-US" sz="2800" dirty="0">
                  <a:latin typeface="Franklin Gothic Medium" panose="020B0603020102020204" pitchFamily="34" charset="0"/>
                </a:endParaRPr>
              </a:p>
              <a:p>
                <a:endParaRPr lang="en-US" sz="2400" dirty="0">
                  <a:latin typeface="Franklin Gothic Medium" panose="020B0603020102020204" pitchFamily="34" charset="0"/>
                </a:endParaRPr>
              </a:p>
              <a:p>
                <a:endParaRPr lang="en-US" sz="2400" dirty="0">
                  <a:latin typeface="Franklin Gothic Medium" panose="020B0603020102020204" pitchFamily="34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sym typeface="Symbol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sym typeface="Symbol" charset="0"/>
                          </a:rPr>
                          <m:t>𝑓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sym typeface="Symbol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sym typeface="Symbol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sym typeface="Symbol" charset="0"/>
                          </a:rPr>
                          <m:t>𝑘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sym typeface="Symbol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  <a:sym typeface="Symbol" charset="0"/>
                      </a:rPr>
                      <m:t>0</m:t>
                    </m:r>
                  </m:oMath>
                </a14:m>
                <a:r>
                  <a:rPr lang="en-US" sz="2800" dirty="0">
                    <a:latin typeface="Franklin Gothic Medium" panose="020B0603020102020204" pitchFamily="34" charset="0"/>
                  </a:rPr>
                  <a:t> for some such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sym typeface="Symbol" charset="0"/>
                      </a:rPr>
                      <m:t>𝑘</m:t>
                    </m:r>
                  </m:oMath>
                </a14:m>
                <a:endParaRPr lang="en-US" sz="2800" dirty="0">
                  <a:latin typeface="Franklin Gothic Medium" panose="020B0603020102020204" pitchFamily="34" charset="0"/>
                </a:endParaRPr>
              </a:p>
              <a:p>
                <a:endParaRPr lang="en-US" sz="2800" dirty="0">
                  <a:latin typeface="Franklin Gothic Medium" panose="020B06030201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98" t="-1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anklin Gothic Medium" panose="020B0603020102020204" pitchFamily="34" charset="0"/>
              </a:rPr>
              <a:t>Example Context-Free Grammars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90C25C1-F5C4-6C42-B973-E913C98BCB0A}"/>
              </a:ext>
            </a:extLst>
          </p:cNvPr>
          <p:cNvCxnSpPr>
            <a:cxnSpLocks/>
          </p:cNvCxnSpPr>
          <p:nvPr/>
        </p:nvCxnSpPr>
        <p:spPr>
          <a:xfrm flipV="1">
            <a:off x="6297606" y="5169477"/>
            <a:ext cx="2285999" cy="11152"/>
          </a:xfrm>
          <a:prstGeom prst="line">
            <a:avLst/>
          </a:prstGeom>
          <a:ln w="63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5180076-0624-324B-869F-3B86C80392E6}"/>
              </a:ext>
            </a:extLst>
          </p:cNvPr>
          <p:cNvCxnSpPr/>
          <p:nvPr/>
        </p:nvCxnSpPr>
        <p:spPr>
          <a:xfrm flipV="1">
            <a:off x="6297606" y="4834941"/>
            <a:ext cx="367990" cy="33453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4DC873B-2972-C741-8730-DC7BC28AEB5A}"/>
              </a:ext>
            </a:extLst>
          </p:cNvPr>
          <p:cNvCxnSpPr>
            <a:cxnSpLocks/>
          </p:cNvCxnSpPr>
          <p:nvPr/>
        </p:nvCxnSpPr>
        <p:spPr>
          <a:xfrm flipV="1">
            <a:off x="8182162" y="5180629"/>
            <a:ext cx="401443" cy="43321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38CF924-37A5-2349-B200-98502C833C2F}"/>
              </a:ext>
            </a:extLst>
          </p:cNvPr>
          <p:cNvSpPr txBox="1"/>
          <p:nvPr/>
        </p:nvSpPr>
        <p:spPr>
          <a:xfrm>
            <a:off x="6176707" y="2288422"/>
            <a:ext cx="25853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Franklin Gothic Medium"/>
                <a:cs typeface="Franklin Gothic Medium"/>
              </a:rPr>
              <a:t>0     1                         n-1	n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B8C5C20-AAFF-B947-8664-17B82EB34E80}"/>
              </a:ext>
            </a:extLst>
          </p:cNvPr>
          <p:cNvCxnSpPr>
            <a:cxnSpLocks/>
          </p:cNvCxnSpPr>
          <p:nvPr/>
        </p:nvCxnSpPr>
        <p:spPr>
          <a:xfrm flipV="1">
            <a:off x="6297606" y="2317423"/>
            <a:ext cx="2285999" cy="11152"/>
          </a:xfrm>
          <a:prstGeom prst="line">
            <a:avLst/>
          </a:prstGeom>
          <a:ln w="63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DE67137-D397-AE4D-88FF-8636CD089F8E}"/>
              </a:ext>
            </a:extLst>
          </p:cNvPr>
          <p:cNvCxnSpPr>
            <a:cxnSpLocks/>
          </p:cNvCxnSpPr>
          <p:nvPr/>
        </p:nvCxnSpPr>
        <p:spPr>
          <a:xfrm flipV="1">
            <a:off x="6297606" y="1982887"/>
            <a:ext cx="367990" cy="33453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82F5C36-3D43-854A-B235-AD8734FEFE63}"/>
              </a:ext>
            </a:extLst>
          </p:cNvPr>
          <p:cNvCxnSpPr>
            <a:cxnSpLocks/>
          </p:cNvCxnSpPr>
          <p:nvPr/>
        </p:nvCxnSpPr>
        <p:spPr>
          <a:xfrm>
            <a:off x="8182162" y="1979223"/>
            <a:ext cx="401443" cy="349352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55EF3E2-46B0-4240-91FF-CABAF89B3836}"/>
              </a:ext>
            </a:extLst>
          </p:cNvPr>
          <p:cNvCxnSpPr>
            <a:cxnSpLocks/>
          </p:cNvCxnSpPr>
          <p:nvPr/>
        </p:nvCxnSpPr>
        <p:spPr>
          <a:xfrm flipV="1">
            <a:off x="6297606" y="3529894"/>
            <a:ext cx="2285999" cy="11152"/>
          </a:xfrm>
          <a:prstGeom prst="line">
            <a:avLst/>
          </a:prstGeom>
          <a:ln w="63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7C464A5-47C5-2741-8C20-3A578A1D096C}"/>
              </a:ext>
            </a:extLst>
          </p:cNvPr>
          <p:cNvCxnSpPr>
            <a:cxnSpLocks/>
          </p:cNvCxnSpPr>
          <p:nvPr/>
        </p:nvCxnSpPr>
        <p:spPr>
          <a:xfrm>
            <a:off x="6297606" y="3529894"/>
            <a:ext cx="367990" cy="48109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252228F-55CA-D242-83FC-E0B59700190B}"/>
              </a:ext>
            </a:extLst>
          </p:cNvPr>
          <p:cNvCxnSpPr>
            <a:cxnSpLocks/>
          </p:cNvCxnSpPr>
          <p:nvPr/>
        </p:nvCxnSpPr>
        <p:spPr>
          <a:xfrm flipV="1">
            <a:off x="8182162" y="3541046"/>
            <a:ext cx="401443" cy="469944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54A7A67-1042-0240-AA4E-D0C82766F4D9}"/>
              </a:ext>
            </a:extLst>
          </p:cNvPr>
          <p:cNvSpPr txBox="1"/>
          <p:nvPr/>
        </p:nvSpPr>
        <p:spPr>
          <a:xfrm>
            <a:off x="1689652" y="2626976"/>
            <a:ext cx="15488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US" sz="2800" b="1" dirty="0">
                <a:solidFill>
                  <a:srgbClr val="7030A0"/>
                </a:solidFill>
                <a:latin typeface="Franklin Gothic Medium" panose="020B0603020102020204" pitchFamily="34" charset="0"/>
              </a:rPr>
              <a:t>S </a:t>
            </a:r>
            <a:r>
              <a:rPr lang="en-US" sz="2800" dirty="0">
                <a:solidFill>
                  <a:srgbClr val="7030A0"/>
                </a:solidFill>
                <a:latin typeface="Franklin Gothic Medium" panose="020B0603020102020204" pitchFamily="34" charset="0"/>
                <a:sym typeface="Symbol" charset="0"/>
              </a:rPr>
              <a:t> 0</a:t>
            </a:r>
            <a:r>
              <a:rPr lang="en-US" sz="2800" b="1" dirty="0">
                <a:solidFill>
                  <a:srgbClr val="7030A0"/>
                </a:solidFill>
                <a:latin typeface="Franklin Gothic Medium" panose="020B0603020102020204" pitchFamily="34" charset="0"/>
                <a:sym typeface="Symbol" charset="0"/>
              </a:rPr>
              <a:t>S</a:t>
            </a:r>
            <a:r>
              <a:rPr lang="en-US" sz="2800" dirty="0">
                <a:solidFill>
                  <a:srgbClr val="7030A0"/>
                </a:solidFill>
                <a:latin typeface="Franklin Gothic Medium" panose="020B0603020102020204" pitchFamily="34" charset="0"/>
                <a:sym typeface="Symbol" charset="0"/>
              </a:rPr>
              <a:t>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5B2DC25-AB38-7745-B74E-72DE5C762E29}"/>
              </a:ext>
            </a:extLst>
          </p:cNvPr>
          <p:cNvSpPr txBox="1"/>
          <p:nvPr/>
        </p:nvSpPr>
        <p:spPr>
          <a:xfrm>
            <a:off x="1689652" y="4121262"/>
            <a:ext cx="15488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US" sz="2800" b="1" dirty="0">
                <a:solidFill>
                  <a:srgbClr val="7030A0"/>
                </a:solidFill>
                <a:latin typeface="Franklin Gothic Medium" panose="020B0603020102020204" pitchFamily="34" charset="0"/>
              </a:rPr>
              <a:t>S </a:t>
            </a:r>
            <a:r>
              <a:rPr lang="en-US" sz="2800" dirty="0">
                <a:solidFill>
                  <a:srgbClr val="7030A0"/>
                </a:solidFill>
                <a:latin typeface="Franklin Gothic Medium" panose="020B0603020102020204" pitchFamily="34" charset="0"/>
                <a:sym typeface="Symbol" charset="0"/>
              </a:rPr>
              <a:t> 1</a:t>
            </a:r>
            <a:r>
              <a:rPr lang="en-US" sz="2800" b="1" dirty="0">
                <a:solidFill>
                  <a:srgbClr val="7030A0"/>
                </a:solidFill>
                <a:latin typeface="Franklin Gothic Medium" panose="020B0603020102020204" pitchFamily="34" charset="0"/>
                <a:sym typeface="Symbol" charset="0"/>
              </a:rPr>
              <a:t>S</a:t>
            </a:r>
            <a:r>
              <a:rPr lang="en-US" sz="2800" dirty="0">
                <a:solidFill>
                  <a:srgbClr val="7030A0"/>
                </a:solidFill>
                <a:latin typeface="Franklin Gothic Medium" panose="020B0603020102020204" pitchFamily="34" charset="0"/>
                <a:sym typeface="Symbol" charset="0"/>
              </a:rPr>
              <a:t>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FA4F0F4-60C2-2643-8F42-646AEADB7FD0}"/>
              </a:ext>
            </a:extLst>
          </p:cNvPr>
          <p:cNvSpPr txBox="1"/>
          <p:nvPr/>
        </p:nvSpPr>
        <p:spPr>
          <a:xfrm>
            <a:off x="1689652" y="5492863"/>
            <a:ext cx="13340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US" sz="2800" b="1" dirty="0">
                <a:solidFill>
                  <a:srgbClr val="7030A0"/>
                </a:solidFill>
                <a:latin typeface="Franklin Gothic Medium" panose="020B0603020102020204" pitchFamily="34" charset="0"/>
              </a:rPr>
              <a:t>S </a:t>
            </a:r>
            <a:r>
              <a:rPr lang="en-US" sz="2800" dirty="0">
                <a:solidFill>
                  <a:srgbClr val="7030A0"/>
                </a:solidFill>
                <a:latin typeface="Franklin Gothic Medium" panose="020B0603020102020204" pitchFamily="34" charset="0"/>
                <a:sym typeface="Symbol" charset="0"/>
              </a:rPr>
              <a:t> </a:t>
            </a:r>
            <a:r>
              <a:rPr lang="en-US" sz="2800" b="1" dirty="0">
                <a:solidFill>
                  <a:srgbClr val="7030A0"/>
                </a:solidFill>
                <a:latin typeface="Franklin Gothic Medium" panose="020B0603020102020204" pitchFamily="34" charset="0"/>
                <a:sym typeface="Symbol" charset="0"/>
              </a:rPr>
              <a:t>SS</a:t>
            </a:r>
            <a:endParaRPr lang="en-US" sz="2800" dirty="0">
              <a:solidFill>
                <a:srgbClr val="7030A0"/>
              </a:solidFill>
              <a:latin typeface="Franklin Gothic Medium" panose="020B0603020102020204" pitchFamily="34" charset="0"/>
              <a:sym typeface="Symbol" charset="0"/>
            </a:endParaRPr>
          </a:p>
        </p:txBody>
      </p:sp>
      <p:sp>
        <p:nvSpPr>
          <p:cNvPr id="42" name="Freeform 41">
            <a:extLst>
              <a:ext uri="{FF2B5EF4-FFF2-40B4-BE49-F238E27FC236}">
                <a16:creationId xmlns:a16="http://schemas.microsoft.com/office/drawing/2014/main" id="{2F13578F-C5BC-FB4F-BF42-D9A1FA6B8762}"/>
              </a:ext>
            </a:extLst>
          </p:cNvPr>
          <p:cNvSpPr/>
          <p:nvPr/>
        </p:nvSpPr>
        <p:spPr>
          <a:xfrm>
            <a:off x="6657279" y="1835525"/>
            <a:ext cx="1524884" cy="285254"/>
          </a:xfrm>
          <a:custGeom>
            <a:avLst/>
            <a:gdLst>
              <a:gd name="connsiteX0" fmla="*/ 0 w 1555821"/>
              <a:gd name="connsiteY0" fmla="*/ 138241 h 285254"/>
              <a:gd name="connsiteX1" fmla="*/ 713678 w 1555821"/>
              <a:gd name="connsiteY1" fmla="*/ 4426 h 285254"/>
              <a:gd name="connsiteX2" fmla="*/ 1148576 w 1555821"/>
              <a:gd name="connsiteY2" fmla="*/ 283207 h 285254"/>
              <a:gd name="connsiteX3" fmla="*/ 1516566 w 1555821"/>
              <a:gd name="connsiteY3" fmla="*/ 138241 h 285254"/>
              <a:gd name="connsiteX4" fmla="*/ 1527717 w 1555821"/>
              <a:gd name="connsiteY4" fmla="*/ 160543 h 285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55821" h="285254">
                <a:moveTo>
                  <a:pt x="0" y="138241"/>
                </a:moveTo>
                <a:cubicBezTo>
                  <a:pt x="261124" y="59253"/>
                  <a:pt x="522249" y="-19735"/>
                  <a:pt x="713678" y="4426"/>
                </a:cubicBezTo>
                <a:cubicBezTo>
                  <a:pt x="905107" y="28587"/>
                  <a:pt x="1014761" y="260905"/>
                  <a:pt x="1148576" y="283207"/>
                </a:cubicBezTo>
                <a:cubicBezTo>
                  <a:pt x="1282391" y="305509"/>
                  <a:pt x="1516566" y="138241"/>
                  <a:pt x="1516566" y="138241"/>
                </a:cubicBezTo>
                <a:cubicBezTo>
                  <a:pt x="1579756" y="117797"/>
                  <a:pt x="1553736" y="139170"/>
                  <a:pt x="1527717" y="160543"/>
                </a:cubicBezTo>
              </a:path>
            </a:pathLst>
          </a:custGeom>
          <a:noFill/>
          <a:ln>
            <a:solidFill>
              <a:schemeClr val="accent6">
                <a:lumMod val="20000"/>
                <a:lumOff val="80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BAA06FC8-BB29-7242-AE30-4D9847BF4E22}"/>
              </a:ext>
            </a:extLst>
          </p:cNvPr>
          <p:cNvSpPr/>
          <p:nvPr/>
        </p:nvSpPr>
        <p:spPr>
          <a:xfrm>
            <a:off x="6657278" y="3958554"/>
            <a:ext cx="1524884" cy="243773"/>
          </a:xfrm>
          <a:custGeom>
            <a:avLst/>
            <a:gdLst>
              <a:gd name="connsiteX0" fmla="*/ 0 w 1588648"/>
              <a:gd name="connsiteY0" fmla="*/ 22431 h 212105"/>
              <a:gd name="connsiteX1" fmla="*/ 367990 w 1588648"/>
              <a:gd name="connsiteY1" fmla="*/ 212002 h 212105"/>
              <a:gd name="connsiteX2" fmla="*/ 735981 w 1588648"/>
              <a:gd name="connsiteY2" fmla="*/ 129 h 212105"/>
              <a:gd name="connsiteX3" fmla="*/ 1148576 w 1588648"/>
              <a:gd name="connsiteY3" fmla="*/ 178548 h 212105"/>
              <a:gd name="connsiteX4" fmla="*/ 1550020 w 1588648"/>
              <a:gd name="connsiteY4" fmla="*/ 44734 h 212105"/>
              <a:gd name="connsiteX5" fmla="*/ 1550020 w 1588648"/>
              <a:gd name="connsiteY5" fmla="*/ 67036 h 212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88648" h="212105">
                <a:moveTo>
                  <a:pt x="0" y="22431"/>
                </a:moveTo>
                <a:cubicBezTo>
                  <a:pt x="122663" y="119075"/>
                  <a:pt x="245327" y="215719"/>
                  <a:pt x="367990" y="212002"/>
                </a:cubicBezTo>
                <a:cubicBezTo>
                  <a:pt x="490653" y="208285"/>
                  <a:pt x="605883" y="5705"/>
                  <a:pt x="735981" y="129"/>
                </a:cubicBezTo>
                <a:cubicBezTo>
                  <a:pt x="866079" y="-5447"/>
                  <a:pt x="1012903" y="171114"/>
                  <a:pt x="1148576" y="178548"/>
                </a:cubicBezTo>
                <a:cubicBezTo>
                  <a:pt x="1284249" y="185982"/>
                  <a:pt x="1483113" y="63319"/>
                  <a:pt x="1550020" y="44734"/>
                </a:cubicBezTo>
                <a:cubicBezTo>
                  <a:pt x="1616927" y="26149"/>
                  <a:pt x="1583473" y="46592"/>
                  <a:pt x="1550020" y="67036"/>
                </a:cubicBezTo>
              </a:path>
            </a:pathLst>
          </a:custGeom>
          <a:noFill/>
          <a:ln>
            <a:solidFill>
              <a:schemeClr val="accent6">
                <a:lumMod val="20000"/>
                <a:lumOff val="80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 46">
            <a:extLst>
              <a:ext uri="{FF2B5EF4-FFF2-40B4-BE49-F238E27FC236}">
                <a16:creationId xmlns:a16="http://schemas.microsoft.com/office/drawing/2014/main" id="{A07496DC-4D5E-E24A-9561-29BB33981E42}"/>
              </a:ext>
            </a:extLst>
          </p:cNvPr>
          <p:cNvSpPr/>
          <p:nvPr/>
        </p:nvSpPr>
        <p:spPr>
          <a:xfrm>
            <a:off x="6668429" y="4692898"/>
            <a:ext cx="1527717" cy="1071828"/>
          </a:xfrm>
          <a:custGeom>
            <a:avLst/>
            <a:gdLst>
              <a:gd name="connsiteX0" fmla="*/ 0 w 1527717"/>
              <a:gd name="connsiteY0" fmla="*/ 135580 h 1071828"/>
              <a:gd name="connsiteX1" fmla="*/ 323386 w 1527717"/>
              <a:gd name="connsiteY1" fmla="*/ 68673 h 1071828"/>
              <a:gd name="connsiteX2" fmla="*/ 858644 w 1527717"/>
              <a:gd name="connsiteY2" fmla="*/ 983073 h 1071828"/>
              <a:gd name="connsiteX3" fmla="*/ 1271239 w 1527717"/>
              <a:gd name="connsiteY3" fmla="*/ 1027678 h 1071828"/>
              <a:gd name="connsiteX4" fmla="*/ 1527717 w 1527717"/>
              <a:gd name="connsiteY4" fmla="*/ 905014 h 1071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7717" h="1071828">
                <a:moveTo>
                  <a:pt x="0" y="135580"/>
                </a:moveTo>
                <a:cubicBezTo>
                  <a:pt x="90139" y="31502"/>
                  <a:pt x="180279" y="-72576"/>
                  <a:pt x="323386" y="68673"/>
                </a:cubicBezTo>
                <a:cubicBezTo>
                  <a:pt x="466493" y="209922"/>
                  <a:pt x="700669" y="823239"/>
                  <a:pt x="858644" y="983073"/>
                </a:cubicBezTo>
                <a:cubicBezTo>
                  <a:pt x="1016619" y="1142907"/>
                  <a:pt x="1159727" y="1040688"/>
                  <a:pt x="1271239" y="1027678"/>
                </a:cubicBezTo>
                <a:cubicBezTo>
                  <a:pt x="1382751" y="1014668"/>
                  <a:pt x="1455234" y="959841"/>
                  <a:pt x="1527717" y="905014"/>
                </a:cubicBezTo>
              </a:path>
            </a:pathLst>
          </a:custGeom>
          <a:noFill/>
          <a:ln>
            <a:solidFill>
              <a:schemeClr val="accent6">
                <a:lumMod val="20000"/>
                <a:lumOff val="80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3B0AF66-7C39-3341-A825-85A28766F179}"/>
              </a:ext>
            </a:extLst>
          </p:cNvPr>
          <p:cNvSpPr txBox="1"/>
          <p:nvPr/>
        </p:nvSpPr>
        <p:spPr>
          <a:xfrm>
            <a:off x="6176707" y="3535470"/>
            <a:ext cx="25853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Franklin Gothic Medium"/>
                <a:cs typeface="Franklin Gothic Medium"/>
              </a:rPr>
              <a:t>0     1                         n-1	n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8F0A936-02FF-4542-B725-5A7D9CF5715A}"/>
              </a:ext>
            </a:extLst>
          </p:cNvPr>
          <p:cNvSpPr txBox="1"/>
          <p:nvPr/>
        </p:nvSpPr>
        <p:spPr>
          <a:xfrm>
            <a:off x="6176707" y="5141040"/>
            <a:ext cx="25853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Franklin Gothic Medium"/>
                <a:cs typeface="Franklin Gothic Medium"/>
              </a:rPr>
              <a:t>0     1                         n-1	n</a:t>
            </a:r>
          </a:p>
        </p:txBody>
      </p:sp>
    </p:spTree>
    <p:extLst>
      <p:ext uri="{BB962C8B-B14F-4D97-AF65-F5344CB8AC3E}">
        <p14:creationId xmlns:p14="http://schemas.microsoft.com/office/powerpoint/2010/main" val="698308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39" grpId="0"/>
      <p:bldP spid="40" grpId="0"/>
      <p:bldP spid="41" grpId="0"/>
      <p:bldP spid="42" grpId="0" animBg="1"/>
      <p:bldP spid="46" grpId="0" animBg="1"/>
      <p:bldP spid="47" grpId="0" animBg="1"/>
      <p:bldP spid="51" grpId="0"/>
      <p:bldP spid="5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anklin Gothic Medium" panose="020B0603020102020204" pitchFamily="34" charset="0"/>
              </a:rPr>
              <a:t>Simple Arithmetic Expressions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44160"/>
                <a:ext cx="8229600" cy="1137796"/>
              </a:xfrm>
            </p:spPr>
            <p:txBody>
              <a:bodyPr/>
              <a:lstStyle/>
              <a:p>
                <a:pPr marL="457200" lvl="1" indent="0">
                  <a:buFont typeface="Arial" charset="0"/>
                  <a:buNone/>
                  <a:defRPr/>
                </a:pPr>
                <a:r>
                  <a:rPr lang="en-US" b="1" dirty="0">
                    <a:ea typeface="+mn-ea"/>
                  </a:rPr>
                  <a:t>E</a:t>
                </a:r>
                <a:r>
                  <a:rPr lang="en-US" dirty="0">
                    <a:ea typeface="+mn-ea"/>
                    <a:sym typeface="Symbol"/>
                  </a:rPr>
                  <a:t>  </a:t>
                </a:r>
                <a:r>
                  <a:rPr lang="en-US" b="1" dirty="0">
                    <a:ea typeface="+mn-ea"/>
                    <a:sym typeface="Symbol"/>
                  </a:rPr>
                  <a:t>E</a:t>
                </a:r>
                <a:r>
                  <a:rPr lang="en-US" dirty="0">
                    <a:ea typeface="+mn-ea"/>
                    <a:sym typeface="Symbol"/>
                  </a:rPr>
                  <a:t>+</a:t>
                </a:r>
                <a:r>
                  <a:rPr lang="en-US" b="1" dirty="0">
                    <a:sym typeface="Symbol"/>
                  </a:rPr>
                  <a:t>E	</a:t>
                </a:r>
                <a:r>
                  <a:rPr lang="en-US" dirty="0">
                    <a:ea typeface="+mn-ea"/>
                    <a:sym typeface="Symbol"/>
                  </a:rPr>
                  <a:t>| </a:t>
                </a:r>
                <a:r>
                  <a:rPr lang="en-US" b="1" dirty="0">
                    <a:ea typeface="+mn-ea"/>
                    <a:sym typeface="Symbol"/>
                  </a:rPr>
                  <a:t>E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ea typeface="+mn-ea"/>
                        <a:sym typeface="Symbol"/>
                      </a:rPr>
                      <m:t>∗</m:t>
                    </m:r>
                  </m:oMath>
                </a14:m>
                <a:r>
                  <a:rPr lang="en-US" b="1" dirty="0">
                    <a:ea typeface="+mn-ea"/>
                    <a:sym typeface="Symbol"/>
                  </a:rPr>
                  <a:t>E </a:t>
                </a:r>
                <a:r>
                  <a:rPr lang="en-US" dirty="0">
                    <a:ea typeface="+mn-ea"/>
                    <a:sym typeface="Symbol"/>
                  </a:rPr>
                  <a:t>| </a:t>
                </a:r>
                <a:r>
                  <a:rPr lang="en-US" dirty="0">
                    <a:latin typeface="Cambria Math" panose="02040503050406030204" pitchFamily="18" charset="0"/>
                    <a:ea typeface="+mn-ea"/>
                    <a:sym typeface="Symbol"/>
                  </a:rPr>
                  <a:t>(</a:t>
                </a:r>
                <a:r>
                  <a:rPr lang="en-US" b="1" dirty="0">
                    <a:ea typeface="+mn-ea"/>
                    <a:sym typeface="Symbol"/>
                  </a:rPr>
                  <a:t>E</a:t>
                </a:r>
                <a:r>
                  <a:rPr lang="en-US" dirty="0">
                    <a:latin typeface="Cambria Math" panose="02040503050406030204" pitchFamily="18" charset="0"/>
                    <a:ea typeface="+mn-ea"/>
                    <a:sym typeface="Symbol"/>
                  </a:rPr>
                  <a:t>)</a:t>
                </a:r>
                <a:r>
                  <a:rPr lang="en-US" dirty="0">
                    <a:ea typeface="+mn-ea"/>
                    <a:sym typeface="Symbol"/>
                  </a:rPr>
                  <a:t> | x | y | z | 0 | 1 | 2 | 3 | 4 </a:t>
                </a:r>
              </a:p>
              <a:p>
                <a:pPr marL="457200" lvl="1" indent="0">
                  <a:buFont typeface="Arial" charset="0"/>
                  <a:buNone/>
                  <a:defRPr/>
                </a:pPr>
                <a:r>
                  <a:rPr lang="en-US" dirty="0">
                    <a:sym typeface="Symbol"/>
                  </a:rPr>
                  <a:t>			</a:t>
                </a:r>
                <a:r>
                  <a:rPr lang="en-US" dirty="0">
                    <a:ea typeface="+mn-ea"/>
                    <a:sym typeface="Symbol"/>
                  </a:rPr>
                  <a:t>| 5 | 6 | 7 | 8 | 9</a:t>
                </a:r>
              </a:p>
              <a:p>
                <a:pPr marL="0" indent="0">
                  <a:buFont typeface="Arial" charset="0"/>
                  <a:buNone/>
                  <a:defRPr/>
                </a:pPr>
                <a:endParaRPr lang="en-US" dirty="0">
                  <a:ea typeface="+mn-ea"/>
                </a:endParaRPr>
              </a:p>
              <a:p>
                <a:pPr>
                  <a:defRPr/>
                </a:pPr>
                <a:endParaRPr lang="en-US" dirty="0">
                  <a:ea typeface="+mn-ea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44160"/>
                <a:ext cx="8229600" cy="1137796"/>
              </a:xfrm>
              <a:blipFill rotWithShape="0">
                <a:blip r:embed="rId2"/>
                <a:stretch>
                  <a:fillRect t="-5348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73355" y="2526228"/>
                <a:ext cx="8912599" cy="22467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>
                  <a:defRPr/>
                </a:pPr>
                <a:r>
                  <a:rPr lang="en-US" sz="2800" dirty="0">
                    <a:solidFill>
                      <a:schemeClr val="tx1"/>
                    </a:solidFill>
                    <a:latin typeface="Franklin Gothic Medium" panose="020B0603020102020204" pitchFamily="34" charset="0"/>
                    <a:sym typeface="Symbol"/>
                  </a:rPr>
                  <a:t>Generate  (2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chemeClr val="tx1"/>
                        </a:solidFill>
                        <a:latin typeface="Cambria Math"/>
                        <a:sym typeface="Symbol"/>
                      </a:rPr>
                      <m:t>∗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Franklin Gothic Medium" panose="020B0603020102020204" pitchFamily="34" charset="0"/>
                    <a:sym typeface="Symbol"/>
                  </a:rPr>
                  <a:t>x) + y</a:t>
                </a:r>
                <a:r>
                  <a:rPr lang="en-US" sz="2800" dirty="0">
                    <a:solidFill>
                      <a:srgbClr val="7030A0"/>
                    </a:solidFill>
                    <a:latin typeface="Franklin Gothic Medium" panose="020B0603020102020204" pitchFamily="34" charset="0"/>
                    <a:sym typeface="Symbol"/>
                  </a:rPr>
                  <a:t> </a:t>
                </a:r>
              </a:p>
              <a:p>
                <a:pPr lvl="1">
                  <a:defRPr/>
                </a:pPr>
                <a:endParaRPr lang="en-US" sz="2800" dirty="0">
                  <a:latin typeface="Franklin Gothic Medium" panose="020B0603020102020204" pitchFamily="34" charset="0"/>
                  <a:sym typeface="Symbol"/>
                </a:endParaRPr>
              </a:p>
              <a:p>
                <a:pPr lvl="1">
                  <a:defRPr/>
                </a:pPr>
                <a:endParaRPr lang="en-US" sz="2800" dirty="0">
                  <a:latin typeface="Franklin Gothic Medium" panose="020B0603020102020204" pitchFamily="34" charset="0"/>
                  <a:sym typeface="Symbol"/>
                </a:endParaRPr>
              </a:p>
              <a:p>
                <a:pPr lvl="1">
                  <a:defRPr/>
                </a:pPr>
                <a:endParaRPr lang="en-US" sz="2800" dirty="0">
                  <a:latin typeface="Franklin Gothic Medium" panose="020B0603020102020204" pitchFamily="34" charset="0"/>
                  <a:sym typeface="Symbol"/>
                </a:endParaRPr>
              </a:p>
              <a:p>
                <a:pPr lvl="1">
                  <a:defRPr/>
                </a:pPr>
                <a:endParaRPr lang="en-US" sz="2800" dirty="0">
                  <a:latin typeface="Franklin Gothic Medium" panose="020B0603020102020204" pitchFamily="34" charset="0"/>
                  <a:sym typeface="Symbol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55" y="2526228"/>
                <a:ext cx="8912599" cy="2246769"/>
              </a:xfrm>
              <a:prstGeom prst="rect">
                <a:avLst/>
              </a:prstGeom>
              <a:blipFill rotWithShape="0">
                <a:blip r:embed="rId3"/>
                <a:stretch>
                  <a:fillRect t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83262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anklin Gothic Medium" panose="020B0603020102020204" pitchFamily="34" charset="0"/>
              </a:rPr>
              <a:t>Simple Arithmetic Expressions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44160"/>
                <a:ext cx="8229600" cy="1137796"/>
              </a:xfrm>
            </p:spPr>
            <p:txBody>
              <a:bodyPr/>
              <a:lstStyle/>
              <a:p>
                <a:pPr marL="457200" lvl="1" indent="0">
                  <a:buFont typeface="Arial" charset="0"/>
                  <a:buNone/>
                  <a:defRPr/>
                </a:pPr>
                <a:r>
                  <a:rPr lang="en-US" b="1" dirty="0">
                    <a:ea typeface="+mn-ea"/>
                  </a:rPr>
                  <a:t>E</a:t>
                </a:r>
                <a:r>
                  <a:rPr lang="en-US" dirty="0">
                    <a:ea typeface="+mn-ea"/>
                    <a:sym typeface="Symbol"/>
                  </a:rPr>
                  <a:t>  </a:t>
                </a:r>
                <a:r>
                  <a:rPr lang="en-US" b="1" dirty="0">
                    <a:ea typeface="+mn-ea"/>
                    <a:sym typeface="Symbol"/>
                  </a:rPr>
                  <a:t>E</a:t>
                </a:r>
                <a:r>
                  <a:rPr lang="en-US" dirty="0">
                    <a:ea typeface="+mn-ea"/>
                    <a:sym typeface="Symbol"/>
                  </a:rPr>
                  <a:t>+</a:t>
                </a:r>
                <a:r>
                  <a:rPr lang="en-US" b="1" dirty="0">
                    <a:sym typeface="Symbol"/>
                  </a:rPr>
                  <a:t>E	</a:t>
                </a:r>
                <a:r>
                  <a:rPr lang="en-US" dirty="0">
                    <a:ea typeface="+mn-ea"/>
                    <a:sym typeface="Symbol"/>
                  </a:rPr>
                  <a:t>| </a:t>
                </a:r>
                <a:r>
                  <a:rPr lang="en-US" b="1" dirty="0">
                    <a:ea typeface="+mn-ea"/>
                    <a:sym typeface="Symbol"/>
                  </a:rPr>
                  <a:t>E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ea typeface="+mn-ea"/>
                        <a:sym typeface="Symbol"/>
                      </a:rPr>
                      <m:t>∗</m:t>
                    </m:r>
                  </m:oMath>
                </a14:m>
                <a:r>
                  <a:rPr lang="en-US" b="1" dirty="0">
                    <a:ea typeface="+mn-ea"/>
                    <a:sym typeface="Symbol"/>
                  </a:rPr>
                  <a:t>E </a:t>
                </a:r>
                <a:r>
                  <a:rPr lang="en-US" dirty="0">
                    <a:ea typeface="+mn-ea"/>
                    <a:sym typeface="Symbol"/>
                  </a:rPr>
                  <a:t>| </a:t>
                </a:r>
                <a:r>
                  <a:rPr lang="en-US" dirty="0">
                    <a:latin typeface="Cambria Math" panose="02040503050406030204" pitchFamily="18" charset="0"/>
                    <a:ea typeface="+mn-ea"/>
                    <a:sym typeface="Symbol"/>
                  </a:rPr>
                  <a:t>(</a:t>
                </a:r>
                <a:r>
                  <a:rPr lang="en-US" b="1" dirty="0">
                    <a:ea typeface="+mn-ea"/>
                    <a:sym typeface="Symbol"/>
                  </a:rPr>
                  <a:t>E</a:t>
                </a:r>
                <a:r>
                  <a:rPr lang="en-US" dirty="0">
                    <a:latin typeface="Cambria Math" panose="02040503050406030204" pitchFamily="18" charset="0"/>
                    <a:ea typeface="+mn-ea"/>
                    <a:sym typeface="Symbol"/>
                  </a:rPr>
                  <a:t>)</a:t>
                </a:r>
                <a:r>
                  <a:rPr lang="en-US" dirty="0">
                    <a:ea typeface="+mn-ea"/>
                    <a:sym typeface="Symbol"/>
                  </a:rPr>
                  <a:t> | x | y | z | 0 | 1 | 2 | 3 | 4 </a:t>
                </a:r>
              </a:p>
              <a:p>
                <a:pPr marL="457200" lvl="1" indent="0">
                  <a:buFont typeface="Arial" charset="0"/>
                  <a:buNone/>
                  <a:defRPr/>
                </a:pPr>
                <a:r>
                  <a:rPr lang="en-US" dirty="0">
                    <a:sym typeface="Symbol"/>
                  </a:rPr>
                  <a:t>			</a:t>
                </a:r>
                <a:r>
                  <a:rPr lang="en-US" dirty="0">
                    <a:ea typeface="+mn-ea"/>
                    <a:sym typeface="Symbol"/>
                  </a:rPr>
                  <a:t>| 5 | 6 | 7 | 8 | 9</a:t>
                </a:r>
              </a:p>
              <a:p>
                <a:pPr marL="0" indent="0">
                  <a:buFont typeface="Arial" charset="0"/>
                  <a:buNone/>
                  <a:defRPr/>
                </a:pPr>
                <a:endParaRPr lang="en-US" dirty="0">
                  <a:ea typeface="+mn-ea"/>
                </a:endParaRPr>
              </a:p>
              <a:p>
                <a:pPr>
                  <a:defRPr/>
                </a:pPr>
                <a:endParaRPr lang="en-US" dirty="0">
                  <a:ea typeface="+mn-ea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44160"/>
                <a:ext cx="8229600" cy="1137796"/>
              </a:xfrm>
              <a:blipFill rotWithShape="0">
                <a:blip r:embed="rId2"/>
                <a:stretch>
                  <a:fillRect t="-5348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73355" y="2526228"/>
                <a:ext cx="8912599" cy="18158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>
                  <a:defRPr/>
                </a:pPr>
                <a:r>
                  <a:rPr lang="en-US" sz="2800" dirty="0">
                    <a:solidFill>
                      <a:schemeClr val="tx1"/>
                    </a:solidFill>
                    <a:latin typeface="Franklin Gothic Medium" panose="020B0603020102020204" pitchFamily="34" charset="0"/>
                    <a:sym typeface="Symbol"/>
                  </a:rPr>
                  <a:t>Generate  (2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chemeClr val="tx1"/>
                        </a:solidFill>
                        <a:latin typeface="Cambria Math"/>
                        <a:sym typeface="Symbol"/>
                      </a:rPr>
                      <m:t>∗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Franklin Gothic Medium" panose="020B0603020102020204" pitchFamily="34" charset="0"/>
                    <a:sym typeface="Symbol"/>
                  </a:rPr>
                  <a:t>x) + y</a:t>
                </a:r>
                <a:r>
                  <a:rPr lang="en-US" sz="2800" dirty="0">
                    <a:solidFill>
                      <a:srgbClr val="7030A0"/>
                    </a:solidFill>
                    <a:latin typeface="Franklin Gothic Medium" panose="020B0603020102020204" pitchFamily="34" charset="0"/>
                    <a:sym typeface="Symbol"/>
                  </a:rPr>
                  <a:t> </a:t>
                </a:r>
              </a:p>
              <a:p>
                <a:pPr lvl="1">
                  <a:defRPr/>
                </a:pPr>
                <a:endParaRPr lang="en-US" sz="2800" dirty="0">
                  <a:latin typeface="Franklin Gothic Medium" panose="020B0603020102020204" pitchFamily="34" charset="0"/>
                  <a:sym typeface="Symbol"/>
                </a:endParaRPr>
              </a:p>
              <a:p>
                <a:pPr lvl="1">
                  <a:defRPr/>
                </a:pPr>
                <a:endParaRPr lang="en-US" sz="2800" dirty="0">
                  <a:latin typeface="Franklin Gothic Medium" panose="020B0603020102020204" pitchFamily="34" charset="0"/>
                  <a:sym typeface="Symbol"/>
                </a:endParaRPr>
              </a:p>
              <a:p>
                <a:pPr lvl="1">
                  <a:defRPr/>
                </a:pPr>
                <a:endParaRPr lang="en-US" sz="2800" dirty="0">
                  <a:latin typeface="Franklin Gothic Medium" panose="020B0603020102020204" pitchFamily="34" charset="0"/>
                  <a:sym typeface="Symbol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55" y="2526228"/>
                <a:ext cx="8912599" cy="1815882"/>
              </a:xfrm>
              <a:prstGeom prst="rect">
                <a:avLst/>
              </a:prstGeom>
              <a:blipFill rotWithShape="0">
                <a:blip r:embed="rId3"/>
                <a:stretch>
                  <a:fillRect t="-30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20496" y="3291629"/>
                <a:ext cx="8265458" cy="5734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7030A0"/>
                    </a:solidFill>
                    <a:latin typeface="Franklin Gothic Medium"/>
                    <a:cs typeface="Franklin Gothic Medium"/>
                  </a:rPr>
                  <a:t>E </a:t>
                </a:r>
                <a:r>
                  <a:rPr lang="en-US" sz="24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Franklin Gothic Medium"/>
                  </a:rPr>
                  <a:t>⇒</a:t>
                </a:r>
                <a:r>
                  <a:rPr lang="en-US" sz="2400" dirty="0">
                    <a:solidFill>
                      <a:srgbClr val="7030A0"/>
                    </a:solidFill>
                    <a:latin typeface="Franklin Gothic Medium"/>
                    <a:cs typeface="Franklin Gothic Medium"/>
                  </a:rPr>
                  <a:t> E+E</a:t>
                </a:r>
                <a:r>
                  <a:rPr lang="en-US" sz="24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Franklin Gothic Medium"/>
                  </a:rPr>
                  <a:t> ⇒ </a:t>
                </a:r>
                <a:r>
                  <a:rPr lang="en-US" sz="2400" dirty="0">
                    <a:solidFill>
                      <a:srgbClr val="7030A0"/>
                    </a:solidFill>
                    <a:latin typeface="Franklin Gothic Medium"/>
                    <a:cs typeface="Franklin Gothic Medium"/>
                  </a:rPr>
                  <a:t>(E)+E</a:t>
                </a:r>
                <a:r>
                  <a:rPr lang="en-US" sz="24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Franklin Gothic Medium"/>
                  </a:rPr>
                  <a:t> ⇒</a:t>
                </a:r>
                <a:r>
                  <a:rPr lang="en-US" sz="2400" dirty="0">
                    <a:solidFill>
                      <a:srgbClr val="7030A0"/>
                    </a:solidFill>
                    <a:latin typeface="Franklin Gothic Medium"/>
                    <a:cs typeface="Franklin Gothic Medium"/>
                  </a:rPr>
                  <a:t> (E</a:t>
                </a:r>
                <a14:m>
                  <m:oMath xmlns:m="http://schemas.openxmlformats.org/officeDocument/2006/math">
                    <m:r>
                      <a:rPr lang="en-US" sz="3200" i="1" dirty="0">
                        <a:solidFill>
                          <a:srgbClr val="7030A0"/>
                        </a:solidFill>
                        <a:latin typeface="Cambria Math"/>
                        <a:sym typeface="Symbol"/>
                      </a:rPr>
                      <m:t>∗</m:t>
                    </m:r>
                  </m:oMath>
                </a14:m>
                <a:r>
                  <a:rPr lang="en-US" sz="2400" dirty="0">
                    <a:solidFill>
                      <a:srgbClr val="7030A0"/>
                    </a:solidFill>
                    <a:latin typeface="Franklin Gothic Medium"/>
                    <a:cs typeface="Franklin Gothic Medium"/>
                  </a:rPr>
                  <a:t>E)+E</a:t>
                </a:r>
                <a:r>
                  <a:rPr lang="en-US" sz="24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Franklin Gothic Medium"/>
                  </a:rPr>
                  <a:t> ⇒</a:t>
                </a:r>
                <a:r>
                  <a:rPr lang="en-US" sz="2400" dirty="0">
                    <a:solidFill>
                      <a:srgbClr val="7030A0"/>
                    </a:solidFill>
                    <a:latin typeface="Franklin Gothic Medium"/>
                    <a:cs typeface="Franklin Gothic Medium"/>
                  </a:rPr>
                  <a:t> (2</a:t>
                </a:r>
                <a14:m>
                  <m:oMath xmlns:m="http://schemas.openxmlformats.org/officeDocument/2006/math">
                    <m:r>
                      <a:rPr lang="en-US" sz="3200" i="1" dirty="0">
                        <a:solidFill>
                          <a:srgbClr val="7030A0"/>
                        </a:solidFill>
                        <a:latin typeface="Cambria Math"/>
                        <a:sym typeface="Symbol"/>
                      </a:rPr>
                      <m:t>∗</m:t>
                    </m:r>
                  </m:oMath>
                </a14:m>
                <a:r>
                  <a:rPr lang="en-US" sz="2400" dirty="0">
                    <a:solidFill>
                      <a:srgbClr val="7030A0"/>
                    </a:solidFill>
                    <a:latin typeface="Franklin Gothic Medium"/>
                    <a:cs typeface="Franklin Gothic Medium"/>
                  </a:rPr>
                  <a:t>E)+E</a:t>
                </a:r>
                <a:r>
                  <a:rPr lang="en-US" sz="24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Franklin Gothic Medium"/>
                  </a:rPr>
                  <a:t> ⇒</a:t>
                </a:r>
                <a:r>
                  <a:rPr lang="en-US" sz="2400" dirty="0">
                    <a:solidFill>
                      <a:srgbClr val="7030A0"/>
                    </a:solidFill>
                    <a:latin typeface="Franklin Gothic Medium"/>
                    <a:cs typeface="Franklin Gothic Medium"/>
                  </a:rPr>
                  <a:t> (2</a:t>
                </a:r>
                <a14:m>
                  <m:oMath xmlns:m="http://schemas.openxmlformats.org/officeDocument/2006/math">
                    <m:r>
                      <a:rPr lang="en-US" sz="3200" i="1" dirty="0">
                        <a:solidFill>
                          <a:srgbClr val="7030A0"/>
                        </a:solidFill>
                        <a:latin typeface="Cambria Math"/>
                        <a:sym typeface="Symbol"/>
                      </a:rPr>
                      <m:t>∗</m:t>
                    </m:r>
                  </m:oMath>
                </a14:m>
                <a:r>
                  <a:rPr lang="en-US" sz="2400" dirty="0">
                    <a:solidFill>
                      <a:srgbClr val="7030A0"/>
                    </a:solidFill>
                    <a:latin typeface="Franklin Gothic Medium"/>
                    <a:cs typeface="Franklin Gothic Medium"/>
                  </a:rPr>
                  <a:t>x)+E</a:t>
                </a:r>
                <a:r>
                  <a:rPr lang="en-US" sz="24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Franklin Gothic Medium"/>
                  </a:rPr>
                  <a:t> ⇒</a:t>
                </a:r>
                <a:r>
                  <a:rPr lang="en-US" sz="2400" dirty="0">
                    <a:solidFill>
                      <a:srgbClr val="7030A0"/>
                    </a:solidFill>
                    <a:latin typeface="Franklin Gothic Medium"/>
                    <a:cs typeface="Franklin Gothic Medium"/>
                  </a:rPr>
                  <a:t> (2</a:t>
                </a:r>
                <a14:m>
                  <m:oMath xmlns:m="http://schemas.openxmlformats.org/officeDocument/2006/math">
                    <m:r>
                      <a:rPr lang="en-US" sz="3200" i="1" dirty="0">
                        <a:solidFill>
                          <a:srgbClr val="7030A0"/>
                        </a:solidFill>
                        <a:latin typeface="Cambria Math"/>
                        <a:sym typeface="Symbol"/>
                      </a:rPr>
                      <m:t>∗</m:t>
                    </m:r>
                  </m:oMath>
                </a14:m>
                <a:r>
                  <a:rPr lang="en-US" sz="2400" dirty="0">
                    <a:solidFill>
                      <a:srgbClr val="7030A0"/>
                    </a:solidFill>
                    <a:latin typeface="Franklin Gothic Medium"/>
                    <a:cs typeface="Franklin Gothic Medium"/>
                  </a:rPr>
                  <a:t>x)+y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496" y="3291629"/>
                <a:ext cx="8265458" cy="573427"/>
              </a:xfrm>
              <a:prstGeom prst="rect">
                <a:avLst/>
              </a:prstGeom>
              <a:blipFill rotWithShape="0">
                <a:blip r:embed="rId4"/>
                <a:stretch>
                  <a:fillRect l="-1106" b="-202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0679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 Trees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4160"/>
            <a:ext cx="8438444" cy="51408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Suppose that grammar </a:t>
            </a:r>
            <a:r>
              <a:rPr lang="en-US" sz="2400" dirty="0">
                <a:solidFill>
                  <a:srgbClr val="C00000"/>
                </a:solidFill>
              </a:rPr>
              <a:t>G</a:t>
            </a:r>
            <a:r>
              <a:rPr lang="en-US" sz="2400" dirty="0"/>
              <a:t> generates a string </a:t>
            </a:r>
            <a:r>
              <a:rPr lang="en-US" sz="2400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x</a:t>
            </a:r>
          </a:p>
          <a:p>
            <a:r>
              <a:rPr lang="en-US" sz="2400" dirty="0"/>
              <a:t>A </a:t>
            </a:r>
            <a:r>
              <a:rPr lang="en-US" sz="2400" i="1" dirty="0"/>
              <a:t>parse tree </a:t>
            </a:r>
            <a:r>
              <a:rPr lang="en-US" sz="2400" dirty="0"/>
              <a:t>of </a:t>
            </a:r>
            <a:r>
              <a:rPr lang="en-US" sz="2400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x</a:t>
            </a:r>
            <a:r>
              <a:rPr lang="en-US" sz="2400" dirty="0"/>
              <a:t> for </a:t>
            </a:r>
            <a:r>
              <a:rPr lang="en-US" sz="2400" dirty="0">
                <a:solidFill>
                  <a:srgbClr val="C00000"/>
                </a:solidFill>
              </a:rPr>
              <a:t>G</a:t>
            </a:r>
            <a:r>
              <a:rPr lang="en-US" sz="2400" dirty="0"/>
              <a:t> has</a:t>
            </a:r>
          </a:p>
          <a:p>
            <a:pPr lvl="1"/>
            <a:r>
              <a:rPr lang="en-US" sz="2400" dirty="0"/>
              <a:t>Root labeled </a:t>
            </a:r>
            <a:r>
              <a:rPr lang="en-US" sz="2400" dirty="0">
                <a:solidFill>
                  <a:srgbClr val="C00000"/>
                </a:solidFill>
              </a:rPr>
              <a:t>S</a:t>
            </a:r>
            <a:r>
              <a:rPr lang="en-US" sz="2400" dirty="0"/>
              <a:t> (start symbol of </a:t>
            </a:r>
            <a:r>
              <a:rPr lang="en-US" sz="2400" dirty="0">
                <a:solidFill>
                  <a:srgbClr val="C00000"/>
                </a:solidFill>
              </a:rPr>
              <a:t>G</a:t>
            </a:r>
            <a:r>
              <a:rPr lang="en-US" sz="2400" dirty="0"/>
              <a:t>)</a:t>
            </a:r>
          </a:p>
          <a:p>
            <a:pPr lvl="1"/>
            <a:r>
              <a:rPr lang="en-US" sz="2400" dirty="0"/>
              <a:t>The children of any node labeled </a:t>
            </a:r>
            <a:r>
              <a:rPr lang="en-US" sz="2400" b="1" dirty="0">
                <a:solidFill>
                  <a:srgbClr val="C00000"/>
                </a:solidFill>
              </a:rPr>
              <a:t>A</a:t>
            </a:r>
            <a:r>
              <a:rPr lang="en-US" sz="2400" dirty="0"/>
              <a:t> are labeled by symbols of </a:t>
            </a:r>
            <a:r>
              <a:rPr lang="en-US" sz="2400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w</a:t>
            </a:r>
            <a:r>
              <a:rPr lang="en-US" sz="2400" dirty="0"/>
              <a:t> left-to-right  for some rule </a:t>
            </a:r>
            <a:r>
              <a:rPr lang="en-US" sz="2400" b="1" dirty="0">
                <a:solidFill>
                  <a:srgbClr val="C00000"/>
                </a:solidFill>
                <a:latin typeface="Calibri" charset="0"/>
                <a:sym typeface="Symbol" charset="0"/>
              </a:rPr>
              <a:t>A</a:t>
            </a:r>
            <a:r>
              <a:rPr lang="en-US" sz="2400" dirty="0">
                <a:solidFill>
                  <a:srgbClr val="C00000"/>
                </a:solidFill>
                <a:latin typeface="Calibri" charset="0"/>
                <a:sym typeface="Symbol" charset="0"/>
              </a:rPr>
              <a:t>  </a:t>
            </a:r>
            <a:r>
              <a:rPr lang="en-US" sz="2400" dirty="0">
                <a:solidFill>
                  <a:srgbClr val="C00000"/>
                </a:solidFill>
                <a:latin typeface="Franklin Gothic Medium" panose="020B0603020102020204" pitchFamily="34" charset="0"/>
                <a:sym typeface="Symbol" charset="0"/>
              </a:rPr>
              <a:t>w</a:t>
            </a:r>
            <a:endParaRPr lang="en-US" sz="2400" dirty="0">
              <a:solidFill>
                <a:srgbClr val="C00000"/>
              </a:solidFill>
              <a:latin typeface="Franklin Gothic Medium" panose="020B0603020102020204" pitchFamily="34" charset="0"/>
            </a:endParaRPr>
          </a:p>
          <a:p>
            <a:pPr lvl="1"/>
            <a:r>
              <a:rPr lang="en-US" sz="2400" dirty="0"/>
              <a:t>The symbols of </a:t>
            </a:r>
            <a:r>
              <a:rPr lang="en-US" sz="2400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x</a:t>
            </a:r>
            <a:r>
              <a:rPr lang="en-US" sz="2400" dirty="0"/>
              <a:t> label the leaves ordered left-to-right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25513" y="4794897"/>
            <a:ext cx="42883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US" sz="3200" b="1" dirty="0">
                <a:solidFill>
                  <a:srgbClr val="C00000"/>
                </a:solidFill>
                <a:latin typeface="Calibri" charset="0"/>
              </a:rPr>
              <a:t>S </a:t>
            </a:r>
            <a:r>
              <a:rPr lang="en-US" sz="3200" dirty="0">
                <a:solidFill>
                  <a:srgbClr val="C00000"/>
                </a:solidFill>
                <a:latin typeface="Calibri" charset="0"/>
                <a:sym typeface="Symbol" charset="0"/>
              </a:rPr>
              <a:t> 0</a:t>
            </a:r>
            <a:r>
              <a:rPr lang="en-US" sz="3200" b="1" dirty="0">
                <a:solidFill>
                  <a:srgbClr val="C00000"/>
                </a:solidFill>
                <a:latin typeface="Calibri" charset="0"/>
                <a:sym typeface="Symbol" charset="0"/>
              </a:rPr>
              <a:t>S</a:t>
            </a:r>
            <a:r>
              <a:rPr lang="en-US" sz="3200" dirty="0">
                <a:solidFill>
                  <a:srgbClr val="C00000"/>
                </a:solidFill>
                <a:latin typeface="Calibri" charset="0"/>
                <a:sym typeface="Symbol" charset="0"/>
              </a:rPr>
              <a:t>0 | 1</a:t>
            </a:r>
            <a:r>
              <a:rPr lang="en-US" sz="3200" b="1" dirty="0">
                <a:solidFill>
                  <a:srgbClr val="C00000"/>
                </a:solidFill>
                <a:latin typeface="Calibri" charset="0"/>
                <a:sym typeface="Symbol" charset="0"/>
              </a:rPr>
              <a:t>S</a:t>
            </a:r>
            <a:r>
              <a:rPr lang="en-US" sz="3200" dirty="0">
                <a:solidFill>
                  <a:srgbClr val="C00000"/>
                </a:solidFill>
                <a:latin typeface="Calibri" charset="0"/>
                <a:sym typeface="Symbol" charset="0"/>
              </a:rPr>
              <a:t>1 | 0 | 1 | 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6158641" y="3926429"/>
            <a:ext cx="1348765" cy="2458531"/>
            <a:chOff x="6133755" y="4218817"/>
            <a:chExt cx="1348765" cy="2458531"/>
          </a:xfrm>
        </p:grpSpPr>
        <p:grpSp>
          <p:nvGrpSpPr>
            <p:cNvPr id="29" name="Group 28"/>
            <p:cNvGrpSpPr/>
            <p:nvPr/>
          </p:nvGrpSpPr>
          <p:grpSpPr>
            <a:xfrm>
              <a:off x="6133755" y="4218817"/>
              <a:ext cx="1335230" cy="2458531"/>
              <a:chOff x="6220346" y="4445054"/>
              <a:chExt cx="1335230" cy="2458531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6716765" y="4445054"/>
                <a:ext cx="37863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>
                    <a:solidFill>
                      <a:srgbClr val="C00000"/>
                    </a:solidFill>
                    <a:latin typeface="Calibri" charset="0"/>
                    <a:sym typeface="Symbol" charset="0"/>
                  </a:rPr>
                  <a:t>S</a:t>
                </a:r>
                <a:endParaRPr lang="en-US" sz="2400" dirty="0">
                  <a:latin typeface="Franklin Gothic Medium"/>
                  <a:cs typeface="Franklin Gothic Medium"/>
                </a:endParaRPr>
              </a:p>
            </p:txBody>
          </p:sp>
          <p:cxnSp>
            <p:nvCxnSpPr>
              <p:cNvPr id="6" name="Straight Connector 5"/>
              <p:cNvCxnSpPr/>
              <p:nvPr/>
            </p:nvCxnSpPr>
            <p:spPr>
              <a:xfrm flipH="1">
                <a:off x="6416874" y="4861563"/>
                <a:ext cx="384496" cy="50687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>
                <a:stCxn id="4" idx="2"/>
              </p:cNvCxnSpPr>
              <p:nvPr/>
            </p:nvCxnSpPr>
            <p:spPr>
              <a:xfrm>
                <a:off x="6906080" y="5029829"/>
                <a:ext cx="0" cy="33861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7006680" y="4861563"/>
                <a:ext cx="352368" cy="50687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/>
              <p:cNvSpPr txBox="1"/>
              <p:nvPr/>
            </p:nvSpPr>
            <p:spPr>
              <a:xfrm>
                <a:off x="6716765" y="5228351"/>
                <a:ext cx="18473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sz="2400" dirty="0">
                  <a:latin typeface="Franklin Gothic Medium"/>
                  <a:cs typeface="Franklin Gothic Medium"/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6220346" y="5258269"/>
                <a:ext cx="39305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>
                    <a:solidFill>
                      <a:srgbClr val="C00000"/>
                    </a:solidFill>
                    <a:latin typeface="Calibri" charset="0"/>
                    <a:sym typeface="Symbol" charset="0"/>
                  </a:rPr>
                  <a:t>0</a:t>
                </a:r>
                <a:endParaRPr lang="en-US" dirty="0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7162520" y="5228350"/>
                <a:ext cx="39305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>
                    <a:solidFill>
                      <a:srgbClr val="C00000"/>
                    </a:solidFill>
                    <a:latin typeface="Calibri" charset="0"/>
                    <a:sym typeface="Symbol" charset="0"/>
                  </a:rPr>
                  <a:t>0</a:t>
                </a:r>
                <a:endParaRPr lang="en-US" dirty="0"/>
              </a:p>
            </p:txBody>
          </p:sp>
          <p:cxnSp>
            <p:nvCxnSpPr>
              <p:cNvPr id="44" name="Straight Connector 43"/>
              <p:cNvCxnSpPr/>
              <p:nvPr/>
            </p:nvCxnSpPr>
            <p:spPr>
              <a:xfrm>
                <a:off x="6919615" y="6467869"/>
                <a:ext cx="0" cy="43571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/>
          </p:nvGrpSpPr>
          <p:grpSpPr>
            <a:xfrm>
              <a:off x="6147290" y="5002113"/>
              <a:ext cx="1335230" cy="1397990"/>
              <a:chOff x="6220346" y="4445054"/>
              <a:chExt cx="1335230" cy="1397990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6716765" y="4445054"/>
                <a:ext cx="37863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>
                    <a:solidFill>
                      <a:srgbClr val="C00000"/>
                    </a:solidFill>
                    <a:latin typeface="Calibri" charset="0"/>
                    <a:sym typeface="Symbol" charset="0"/>
                  </a:rPr>
                  <a:t>S</a:t>
                </a:r>
                <a:endParaRPr lang="en-US" sz="2400" dirty="0">
                  <a:latin typeface="Franklin Gothic Medium"/>
                  <a:cs typeface="Franklin Gothic Medium"/>
                </a:endParaRPr>
              </a:p>
            </p:txBody>
          </p:sp>
          <p:cxnSp>
            <p:nvCxnSpPr>
              <p:cNvPr id="33" name="Straight Connector 32"/>
              <p:cNvCxnSpPr/>
              <p:nvPr/>
            </p:nvCxnSpPr>
            <p:spPr>
              <a:xfrm flipH="1">
                <a:off x="6416874" y="4906720"/>
                <a:ext cx="370961" cy="46172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>
                <a:stCxn id="32" idx="2"/>
              </p:cNvCxnSpPr>
              <p:nvPr/>
            </p:nvCxnSpPr>
            <p:spPr>
              <a:xfrm>
                <a:off x="6906080" y="5029829"/>
                <a:ext cx="0" cy="33861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7081860" y="4906720"/>
                <a:ext cx="277188" cy="46172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/>
              <p:cNvSpPr txBox="1"/>
              <p:nvPr/>
            </p:nvSpPr>
            <p:spPr>
              <a:xfrm>
                <a:off x="6716765" y="5228351"/>
                <a:ext cx="37863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>
                    <a:solidFill>
                      <a:srgbClr val="C00000"/>
                    </a:solidFill>
                    <a:latin typeface="Calibri" charset="0"/>
                    <a:sym typeface="Symbol" charset="0"/>
                  </a:rPr>
                  <a:t>S</a:t>
                </a:r>
                <a:endParaRPr lang="en-US" sz="2400" dirty="0">
                  <a:latin typeface="Franklin Gothic Medium"/>
                  <a:cs typeface="Franklin Gothic Medium"/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6220346" y="5258269"/>
                <a:ext cx="39305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>
                    <a:solidFill>
                      <a:srgbClr val="C00000"/>
                    </a:solidFill>
                    <a:latin typeface="Calibri" charset="0"/>
                    <a:sym typeface="Symbol" charset="0"/>
                  </a:rPr>
                  <a:t>1</a:t>
                </a:r>
                <a:endParaRPr lang="en-US" dirty="0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7162520" y="5228350"/>
                <a:ext cx="39305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>
                    <a:solidFill>
                      <a:srgbClr val="C00000"/>
                    </a:solidFill>
                    <a:latin typeface="Calibri" charset="0"/>
                    <a:sym typeface="Symbol" charset="0"/>
                  </a:rPr>
                  <a:t>1</a:t>
                </a:r>
                <a:endParaRPr lang="en-US" dirty="0"/>
              </a:p>
            </p:txBody>
          </p:sp>
        </p:grpSp>
      </p:grpSp>
      <p:sp>
        <p:nvSpPr>
          <p:cNvPr id="47" name="Rectangle 46"/>
          <p:cNvSpPr/>
          <p:nvPr/>
        </p:nvSpPr>
        <p:spPr>
          <a:xfrm>
            <a:off x="6656540" y="6273225"/>
            <a:ext cx="3930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  <a:latin typeface="Calibri" charset="0"/>
                <a:sym typeface="Symbol" charset="0"/>
              </a:rPr>
              <a:t>1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2969689" y="5949244"/>
            <a:ext cx="30006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Parse tree of </a:t>
            </a:r>
            <a:r>
              <a:rPr lang="en-US" sz="3200" dirty="0">
                <a:solidFill>
                  <a:srgbClr val="C00000"/>
                </a:solidFill>
                <a:cs typeface="Franklin Gothic Medium"/>
              </a:rPr>
              <a:t>01110</a:t>
            </a:r>
          </a:p>
        </p:txBody>
      </p:sp>
    </p:spTree>
    <p:extLst>
      <p:ext uri="{BB962C8B-B14F-4D97-AF65-F5344CB8AC3E}">
        <p14:creationId xmlns:p14="http://schemas.microsoft.com/office/powerpoint/2010/main" val="9136682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anklin Gothic Medium" panose="020B0603020102020204" pitchFamily="34" charset="0"/>
              </a:rPr>
              <a:t>Simple Arithmetic Expressions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44160"/>
                <a:ext cx="8229600" cy="1137796"/>
              </a:xfrm>
            </p:spPr>
            <p:txBody>
              <a:bodyPr/>
              <a:lstStyle/>
              <a:p>
                <a:pPr marL="457200" lvl="1" indent="0">
                  <a:buFont typeface="Arial" charset="0"/>
                  <a:buNone/>
                  <a:defRPr/>
                </a:pPr>
                <a:r>
                  <a:rPr lang="en-US" b="1" dirty="0">
                    <a:ea typeface="+mn-ea"/>
                  </a:rPr>
                  <a:t>E</a:t>
                </a:r>
                <a:r>
                  <a:rPr lang="en-US" dirty="0">
                    <a:ea typeface="+mn-ea"/>
                    <a:sym typeface="Symbol"/>
                  </a:rPr>
                  <a:t>  </a:t>
                </a:r>
                <a:r>
                  <a:rPr lang="en-US" b="1" dirty="0">
                    <a:ea typeface="+mn-ea"/>
                    <a:sym typeface="Symbol"/>
                  </a:rPr>
                  <a:t>E</a:t>
                </a:r>
                <a:r>
                  <a:rPr lang="en-US" dirty="0">
                    <a:ea typeface="+mn-ea"/>
                    <a:sym typeface="Symbol"/>
                  </a:rPr>
                  <a:t>+</a:t>
                </a:r>
                <a:r>
                  <a:rPr lang="en-US" b="1" dirty="0">
                    <a:sym typeface="Symbol"/>
                  </a:rPr>
                  <a:t>E	</a:t>
                </a:r>
                <a:r>
                  <a:rPr lang="en-US" dirty="0">
                    <a:ea typeface="+mn-ea"/>
                    <a:sym typeface="Symbol"/>
                  </a:rPr>
                  <a:t>| </a:t>
                </a:r>
                <a:r>
                  <a:rPr lang="en-US" b="1" dirty="0">
                    <a:ea typeface="+mn-ea"/>
                    <a:sym typeface="Symbol"/>
                  </a:rPr>
                  <a:t>E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ea typeface="+mn-ea"/>
                        <a:sym typeface="Symbol"/>
                      </a:rPr>
                      <m:t>∗</m:t>
                    </m:r>
                  </m:oMath>
                </a14:m>
                <a:r>
                  <a:rPr lang="en-US" b="1" dirty="0">
                    <a:ea typeface="+mn-ea"/>
                    <a:sym typeface="Symbol"/>
                  </a:rPr>
                  <a:t>E </a:t>
                </a:r>
                <a:r>
                  <a:rPr lang="en-US" dirty="0">
                    <a:ea typeface="+mn-ea"/>
                    <a:sym typeface="Symbol"/>
                  </a:rPr>
                  <a:t>| </a:t>
                </a:r>
                <a:r>
                  <a:rPr lang="en-US" dirty="0">
                    <a:latin typeface="Cambria Math" panose="02040503050406030204" pitchFamily="18" charset="0"/>
                    <a:ea typeface="+mn-ea"/>
                    <a:sym typeface="Symbol"/>
                  </a:rPr>
                  <a:t>(</a:t>
                </a:r>
                <a:r>
                  <a:rPr lang="en-US" b="1" dirty="0">
                    <a:ea typeface="+mn-ea"/>
                    <a:sym typeface="Symbol"/>
                  </a:rPr>
                  <a:t>E</a:t>
                </a:r>
                <a:r>
                  <a:rPr lang="en-US" dirty="0">
                    <a:latin typeface="Cambria Math" panose="02040503050406030204" pitchFamily="18" charset="0"/>
                    <a:ea typeface="+mn-ea"/>
                    <a:sym typeface="Symbol"/>
                  </a:rPr>
                  <a:t>)</a:t>
                </a:r>
                <a:r>
                  <a:rPr lang="en-US" dirty="0">
                    <a:ea typeface="+mn-ea"/>
                    <a:sym typeface="Symbol"/>
                  </a:rPr>
                  <a:t> | x | y | z | 0 | 1 | 2 | 3 | 4 </a:t>
                </a:r>
              </a:p>
              <a:p>
                <a:pPr marL="457200" lvl="1" indent="0">
                  <a:buFont typeface="Arial" charset="0"/>
                  <a:buNone/>
                  <a:defRPr/>
                </a:pPr>
                <a:r>
                  <a:rPr lang="en-US" dirty="0">
                    <a:sym typeface="Symbol"/>
                  </a:rPr>
                  <a:t>			</a:t>
                </a:r>
                <a:r>
                  <a:rPr lang="en-US" dirty="0">
                    <a:ea typeface="+mn-ea"/>
                    <a:sym typeface="Symbol"/>
                  </a:rPr>
                  <a:t>| 5 | 6 | 7 | 8 | 9</a:t>
                </a:r>
              </a:p>
              <a:p>
                <a:pPr marL="0" indent="0">
                  <a:buFont typeface="Arial" charset="0"/>
                  <a:buNone/>
                  <a:defRPr/>
                </a:pPr>
                <a:endParaRPr lang="en-US" dirty="0">
                  <a:ea typeface="+mn-ea"/>
                </a:endParaRPr>
              </a:p>
              <a:p>
                <a:pPr>
                  <a:defRPr/>
                </a:pPr>
                <a:endParaRPr lang="en-US" dirty="0">
                  <a:ea typeface="+mn-ea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44160"/>
                <a:ext cx="8229600" cy="1137796"/>
              </a:xfrm>
              <a:blipFill>
                <a:blip r:embed="rId2"/>
                <a:stretch>
                  <a:fillRect t="-7692" b="-43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73355" y="2526228"/>
                <a:ext cx="8912599" cy="1384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>
                  <a:defRPr/>
                </a:pPr>
                <a:r>
                  <a:rPr lang="en-US" sz="2800" dirty="0">
                    <a:solidFill>
                      <a:schemeClr val="tx1"/>
                    </a:solidFill>
                    <a:latin typeface="Franklin Gothic Medium" panose="020B0603020102020204" pitchFamily="34" charset="0"/>
                    <a:sym typeface="Symbol"/>
                  </a:rPr>
                  <a:t>Generate </a:t>
                </a:r>
                <a:r>
                  <a:rPr lang="en-US" sz="2800" dirty="0" err="1">
                    <a:solidFill>
                      <a:schemeClr val="tx1"/>
                    </a:solidFill>
                    <a:latin typeface="Franklin Gothic Medium" panose="020B0603020102020204" pitchFamily="34" charset="0"/>
                    <a:sym typeface="Symbol"/>
                  </a:rPr>
                  <a:t>x+y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chemeClr val="tx1"/>
                        </a:solidFill>
                        <a:latin typeface="Cambria Math"/>
                        <a:sym typeface="Symbol"/>
                      </a:rPr>
                      <m:t>∗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Franklin Gothic Medium" panose="020B0603020102020204" pitchFamily="34" charset="0"/>
                    <a:sym typeface="Symbol"/>
                  </a:rPr>
                  <a:t>z in two ways that give two </a:t>
                </a:r>
                <a:r>
                  <a:rPr lang="en-US" sz="2800" i="1" dirty="0">
                    <a:solidFill>
                      <a:schemeClr val="tx1"/>
                    </a:solidFill>
                    <a:latin typeface="Franklin Gothic Medium" panose="020B0603020102020204" pitchFamily="34" charset="0"/>
                    <a:sym typeface="Symbol"/>
                  </a:rPr>
                  <a:t>different </a:t>
                </a:r>
                <a:r>
                  <a:rPr lang="en-US" sz="2800" dirty="0">
                    <a:solidFill>
                      <a:schemeClr val="tx1"/>
                    </a:solidFill>
                    <a:latin typeface="Franklin Gothic Medium" panose="020B0603020102020204" pitchFamily="34" charset="0"/>
                    <a:sym typeface="Symbol"/>
                  </a:rPr>
                  <a:t>parse trees</a:t>
                </a:r>
              </a:p>
              <a:p>
                <a:pPr lvl="1">
                  <a:defRPr/>
                </a:pPr>
                <a:endParaRPr lang="en-US" sz="2800" dirty="0">
                  <a:latin typeface="Franklin Gothic Medium" panose="020B0603020102020204" pitchFamily="34" charset="0"/>
                  <a:sym typeface="Symbol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55" y="2526228"/>
                <a:ext cx="8912599" cy="1384995"/>
              </a:xfrm>
              <a:prstGeom prst="rect">
                <a:avLst/>
              </a:prstGeom>
              <a:blipFill>
                <a:blip r:embed="rId3"/>
                <a:stretch>
                  <a:fillRect t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41985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anklin Gothic Medium" panose="020B0603020102020204" pitchFamily="34" charset="0"/>
              </a:rPr>
              <a:t>Simple Arithmetic Expressions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44160"/>
                <a:ext cx="8229600" cy="1137796"/>
              </a:xfrm>
            </p:spPr>
            <p:txBody>
              <a:bodyPr/>
              <a:lstStyle/>
              <a:p>
                <a:pPr marL="457200" lvl="1" indent="0">
                  <a:buFont typeface="Arial" charset="0"/>
                  <a:buNone/>
                  <a:defRPr/>
                </a:pPr>
                <a:r>
                  <a:rPr lang="en-US" b="1" dirty="0">
                    <a:ea typeface="+mn-ea"/>
                  </a:rPr>
                  <a:t>E</a:t>
                </a:r>
                <a:r>
                  <a:rPr lang="en-US" dirty="0">
                    <a:ea typeface="+mn-ea"/>
                    <a:sym typeface="Symbol"/>
                  </a:rPr>
                  <a:t>  </a:t>
                </a:r>
                <a:r>
                  <a:rPr lang="en-US" b="1" dirty="0">
                    <a:ea typeface="+mn-ea"/>
                    <a:sym typeface="Symbol"/>
                  </a:rPr>
                  <a:t>E</a:t>
                </a:r>
                <a:r>
                  <a:rPr lang="en-US" dirty="0">
                    <a:ea typeface="+mn-ea"/>
                    <a:sym typeface="Symbol"/>
                  </a:rPr>
                  <a:t>+</a:t>
                </a:r>
                <a:r>
                  <a:rPr lang="en-US" b="1" dirty="0">
                    <a:sym typeface="Symbol"/>
                  </a:rPr>
                  <a:t>E	</a:t>
                </a:r>
                <a:r>
                  <a:rPr lang="en-US" dirty="0">
                    <a:ea typeface="+mn-ea"/>
                    <a:sym typeface="Symbol"/>
                  </a:rPr>
                  <a:t>| </a:t>
                </a:r>
                <a:r>
                  <a:rPr lang="en-US" b="1" dirty="0">
                    <a:ea typeface="+mn-ea"/>
                    <a:sym typeface="Symbol"/>
                  </a:rPr>
                  <a:t>E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ea typeface="+mn-ea"/>
                        <a:sym typeface="Symbol"/>
                      </a:rPr>
                      <m:t>∗</m:t>
                    </m:r>
                  </m:oMath>
                </a14:m>
                <a:r>
                  <a:rPr lang="en-US" b="1" dirty="0">
                    <a:ea typeface="+mn-ea"/>
                    <a:sym typeface="Symbol"/>
                  </a:rPr>
                  <a:t>E </a:t>
                </a:r>
                <a:r>
                  <a:rPr lang="en-US" dirty="0">
                    <a:ea typeface="+mn-ea"/>
                    <a:sym typeface="Symbol"/>
                  </a:rPr>
                  <a:t>| </a:t>
                </a:r>
                <a:r>
                  <a:rPr lang="en-US" dirty="0">
                    <a:latin typeface="Cambria Math" panose="02040503050406030204" pitchFamily="18" charset="0"/>
                    <a:ea typeface="+mn-ea"/>
                    <a:sym typeface="Symbol"/>
                  </a:rPr>
                  <a:t>(</a:t>
                </a:r>
                <a:r>
                  <a:rPr lang="en-US" b="1" dirty="0">
                    <a:ea typeface="+mn-ea"/>
                    <a:sym typeface="Symbol"/>
                  </a:rPr>
                  <a:t>E</a:t>
                </a:r>
                <a:r>
                  <a:rPr lang="en-US" dirty="0">
                    <a:latin typeface="Cambria Math" panose="02040503050406030204" pitchFamily="18" charset="0"/>
                    <a:ea typeface="+mn-ea"/>
                    <a:sym typeface="Symbol"/>
                  </a:rPr>
                  <a:t>)</a:t>
                </a:r>
                <a:r>
                  <a:rPr lang="en-US" dirty="0">
                    <a:ea typeface="+mn-ea"/>
                    <a:sym typeface="Symbol"/>
                  </a:rPr>
                  <a:t> | x | y | z | 0 | 1 | 2 | 3 | 4 </a:t>
                </a:r>
              </a:p>
              <a:p>
                <a:pPr marL="457200" lvl="1" indent="0">
                  <a:buFont typeface="Arial" charset="0"/>
                  <a:buNone/>
                  <a:defRPr/>
                </a:pPr>
                <a:r>
                  <a:rPr lang="en-US" dirty="0">
                    <a:sym typeface="Symbol"/>
                  </a:rPr>
                  <a:t>			</a:t>
                </a:r>
                <a:r>
                  <a:rPr lang="en-US" dirty="0">
                    <a:ea typeface="+mn-ea"/>
                    <a:sym typeface="Symbol"/>
                  </a:rPr>
                  <a:t>| 5 | 6 | 7 | 8 | 9</a:t>
                </a:r>
              </a:p>
              <a:p>
                <a:pPr marL="0" indent="0">
                  <a:buFont typeface="Arial" charset="0"/>
                  <a:buNone/>
                  <a:defRPr/>
                </a:pPr>
                <a:endParaRPr lang="en-US" dirty="0">
                  <a:ea typeface="+mn-ea"/>
                </a:endParaRPr>
              </a:p>
              <a:p>
                <a:pPr>
                  <a:defRPr/>
                </a:pPr>
                <a:endParaRPr lang="en-US" dirty="0">
                  <a:ea typeface="+mn-ea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44160"/>
                <a:ext cx="8229600" cy="1137796"/>
              </a:xfrm>
              <a:blipFill>
                <a:blip r:embed="rId2"/>
                <a:stretch>
                  <a:fillRect t="-7692" b="-43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-361538" y="2369937"/>
                <a:ext cx="9505538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>
                  <a:defRPr/>
                </a:pPr>
                <a:r>
                  <a:rPr lang="en-US" sz="2800" dirty="0">
                    <a:solidFill>
                      <a:schemeClr val="tx1"/>
                    </a:solidFill>
                    <a:latin typeface="Franklin Gothic Medium" panose="020B0603020102020204" pitchFamily="34" charset="0"/>
                    <a:sym typeface="Symbol"/>
                  </a:rPr>
                  <a:t>Generate </a:t>
                </a:r>
                <a:r>
                  <a:rPr lang="en-US" sz="2800" dirty="0" err="1">
                    <a:solidFill>
                      <a:schemeClr val="tx1"/>
                    </a:solidFill>
                    <a:latin typeface="Franklin Gothic Medium" panose="020B0603020102020204" pitchFamily="34" charset="0"/>
                    <a:sym typeface="Symbol"/>
                  </a:rPr>
                  <a:t>x+y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chemeClr val="tx1"/>
                        </a:solidFill>
                        <a:latin typeface="Cambria Math"/>
                        <a:sym typeface="Symbol"/>
                      </a:rPr>
                      <m:t>∗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Franklin Gothic Medium" panose="020B0603020102020204" pitchFamily="34" charset="0"/>
                    <a:sym typeface="Symbol"/>
                  </a:rPr>
                  <a:t>z in ways that give two </a:t>
                </a:r>
                <a:r>
                  <a:rPr lang="en-US" sz="2800" i="1" dirty="0">
                    <a:solidFill>
                      <a:schemeClr val="tx1"/>
                    </a:solidFill>
                    <a:latin typeface="Franklin Gothic Medium" panose="020B0603020102020204" pitchFamily="34" charset="0"/>
                    <a:sym typeface="Symbol"/>
                  </a:rPr>
                  <a:t>different </a:t>
                </a:r>
                <a:r>
                  <a:rPr lang="en-US" sz="2800" dirty="0">
                    <a:solidFill>
                      <a:schemeClr val="tx1"/>
                    </a:solidFill>
                    <a:latin typeface="Franklin Gothic Medium" panose="020B0603020102020204" pitchFamily="34" charset="0"/>
                    <a:sym typeface="Symbol"/>
                  </a:rPr>
                  <a:t>parse trees</a:t>
                </a:r>
              </a:p>
              <a:p>
                <a:pPr lvl="1">
                  <a:defRPr/>
                </a:pPr>
                <a:endParaRPr lang="en-US" sz="2800" dirty="0">
                  <a:latin typeface="Franklin Gothic Medium" panose="020B0603020102020204" pitchFamily="34" charset="0"/>
                  <a:sym typeface="Symbol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61538" y="2369937"/>
                <a:ext cx="9505538" cy="954107"/>
              </a:xfrm>
              <a:prstGeom prst="rect">
                <a:avLst/>
              </a:prstGeom>
              <a:blipFill>
                <a:blip r:embed="rId3"/>
                <a:stretch>
                  <a:fillRect t="-6579" r="-2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083789" y="3023476"/>
                <a:ext cx="5904422" cy="9427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7030A0"/>
                    </a:solidFill>
                    <a:latin typeface="Franklin Gothic Medium"/>
                    <a:cs typeface="Franklin Gothic Medium"/>
                  </a:rPr>
                  <a:t>E </a:t>
                </a:r>
                <a:r>
                  <a:rPr lang="en-US" sz="24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Franklin Gothic Medium"/>
                  </a:rPr>
                  <a:t>⇒</a:t>
                </a:r>
                <a:r>
                  <a:rPr lang="en-US" sz="2400" dirty="0">
                    <a:solidFill>
                      <a:srgbClr val="7030A0"/>
                    </a:solidFill>
                    <a:latin typeface="Franklin Gothic Medium"/>
                    <a:cs typeface="Franklin Gothic Medium"/>
                  </a:rPr>
                  <a:t> E+E</a:t>
                </a:r>
                <a:r>
                  <a:rPr lang="en-US" sz="24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Franklin Gothic Medium"/>
                  </a:rPr>
                  <a:t> ⇒</a:t>
                </a:r>
                <a:r>
                  <a:rPr lang="en-US" sz="2400" dirty="0">
                    <a:solidFill>
                      <a:srgbClr val="7030A0"/>
                    </a:solidFill>
                    <a:latin typeface="Franklin Gothic Medium"/>
                    <a:cs typeface="Franklin Gothic Medium"/>
                  </a:rPr>
                  <a:t> </a:t>
                </a:r>
                <a:r>
                  <a:rPr lang="en-US" sz="2400" dirty="0" err="1">
                    <a:solidFill>
                      <a:srgbClr val="7030A0"/>
                    </a:solidFill>
                    <a:latin typeface="Franklin Gothic Medium"/>
                    <a:cs typeface="Franklin Gothic Medium"/>
                  </a:rPr>
                  <a:t>x+E</a:t>
                </a:r>
                <a:r>
                  <a:rPr lang="en-US" sz="24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Franklin Gothic Medium"/>
                  </a:rPr>
                  <a:t> ⇒ </a:t>
                </a:r>
                <a:r>
                  <a:rPr lang="en-US" sz="2400" dirty="0" err="1">
                    <a:solidFill>
                      <a:srgbClr val="7030A0"/>
                    </a:solidFill>
                    <a:latin typeface="Franklin Gothic Medium"/>
                    <a:cs typeface="Franklin Gothic Medium"/>
                  </a:rPr>
                  <a:t>x+E</a:t>
                </a:r>
                <a14:m>
                  <m:oMath xmlns:m="http://schemas.openxmlformats.org/officeDocument/2006/math">
                    <m:r>
                      <a:rPr lang="en-US" sz="3200" i="1" dirty="0">
                        <a:solidFill>
                          <a:srgbClr val="7030A0"/>
                        </a:solidFill>
                        <a:latin typeface="Cambria Math"/>
                        <a:sym typeface="Symbol"/>
                      </a:rPr>
                      <m:t>∗</m:t>
                    </m:r>
                  </m:oMath>
                </a14:m>
                <a:r>
                  <a:rPr lang="en-US" sz="2400" dirty="0">
                    <a:solidFill>
                      <a:srgbClr val="7030A0"/>
                    </a:solidFill>
                    <a:latin typeface="Franklin Gothic Medium"/>
                    <a:cs typeface="Franklin Gothic Medium"/>
                  </a:rPr>
                  <a:t>E</a:t>
                </a:r>
                <a:r>
                  <a:rPr lang="en-US" sz="24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Franklin Gothic Medium"/>
                  </a:rPr>
                  <a:t> ⇒</a:t>
                </a:r>
                <a:r>
                  <a:rPr lang="en-US" sz="2400" dirty="0">
                    <a:solidFill>
                      <a:srgbClr val="7030A0"/>
                    </a:solidFill>
                    <a:latin typeface="Franklin Gothic Medium"/>
                    <a:cs typeface="Franklin Gothic Medium"/>
                  </a:rPr>
                  <a:t> x+y</a:t>
                </a:r>
                <a14:m>
                  <m:oMath xmlns:m="http://schemas.openxmlformats.org/officeDocument/2006/math">
                    <m:r>
                      <a:rPr lang="en-US" sz="3200" i="1" dirty="0">
                        <a:solidFill>
                          <a:srgbClr val="7030A0"/>
                        </a:solidFill>
                        <a:latin typeface="Cambria Math"/>
                        <a:sym typeface="Symbol"/>
                      </a:rPr>
                      <m:t>∗</m:t>
                    </m:r>
                  </m:oMath>
                </a14:m>
                <a:r>
                  <a:rPr lang="en-US" sz="2400" dirty="0">
                    <a:solidFill>
                      <a:srgbClr val="7030A0"/>
                    </a:solidFill>
                    <a:latin typeface="Franklin Gothic Medium"/>
                    <a:cs typeface="Franklin Gothic Medium"/>
                  </a:rPr>
                  <a:t>E</a:t>
                </a:r>
                <a:r>
                  <a:rPr lang="en-US" sz="24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Franklin Gothic Medium"/>
                  </a:rPr>
                  <a:t> ⇒</a:t>
                </a:r>
                <a:r>
                  <a:rPr lang="en-US" sz="2400" dirty="0">
                    <a:solidFill>
                      <a:srgbClr val="7030A0"/>
                    </a:solidFill>
                    <a:latin typeface="Franklin Gothic Medium"/>
                    <a:cs typeface="Franklin Gothic Medium"/>
                  </a:rPr>
                  <a:t> x+y</a:t>
                </a:r>
                <a14:m>
                  <m:oMath xmlns:m="http://schemas.openxmlformats.org/officeDocument/2006/math">
                    <m:r>
                      <a:rPr lang="en-US" sz="3200" i="1" dirty="0">
                        <a:solidFill>
                          <a:srgbClr val="7030A0"/>
                        </a:solidFill>
                        <a:latin typeface="Cambria Math"/>
                        <a:sym typeface="Symbol"/>
                      </a:rPr>
                      <m:t>∗</m:t>
                    </m:r>
                  </m:oMath>
                </a14:m>
                <a:r>
                  <a:rPr lang="en-US" sz="2400" dirty="0">
                    <a:solidFill>
                      <a:srgbClr val="7030A0"/>
                    </a:solidFill>
                    <a:latin typeface="Franklin Gothic Medium"/>
                    <a:cs typeface="Franklin Gothic Medium"/>
                  </a:rPr>
                  <a:t>z</a:t>
                </a:r>
                <a:r>
                  <a:rPr lang="en-US" sz="24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Franklin Gothic Medium"/>
                  </a:rPr>
                  <a:t> </a:t>
                </a:r>
              </a:p>
              <a:p>
                <a:r>
                  <a:rPr lang="en-US" sz="24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Franklin Gothic Medium"/>
                  </a:rPr>
                  <a:t>(multiply y with z and then add to x)</a:t>
                </a:r>
                <a:endParaRPr lang="en-US" sz="2400" dirty="0">
                  <a:solidFill>
                    <a:srgbClr val="7030A0"/>
                  </a:solidFill>
                  <a:latin typeface="Franklin Gothic Medium"/>
                  <a:cs typeface="Franklin Gothic Medium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3789" y="3023476"/>
                <a:ext cx="5904422" cy="942759"/>
              </a:xfrm>
              <a:prstGeom prst="rect">
                <a:avLst/>
              </a:prstGeom>
              <a:blipFill>
                <a:blip r:embed="rId4"/>
                <a:stretch>
                  <a:fillRect l="-1502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004315" y="4296758"/>
                <a:ext cx="4160130" cy="14238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7030A0"/>
                    </a:solidFill>
                    <a:latin typeface="Franklin Gothic Medium"/>
                    <a:cs typeface="Franklin Gothic Medium"/>
                  </a:rPr>
                  <a:t>E </a:t>
                </a:r>
                <a:r>
                  <a:rPr lang="en-US" sz="24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Franklin Gothic Medium"/>
                  </a:rPr>
                  <a:t>⇒</a:t>
                </a:r>
                <a:r>
                  <a:rPr lang="en-US" sz="2400" dirty="0">
                    <a:solidFill>
                      <a:srgbClr val="7030A0"/>
                    </a:solidFill>
                    <a:latin typeface="Franklin Gothic Medium"/>
                    <a:cs typeface="Franklin Gothic Medium"/>
                  </a:rPr>
                  <a:t> E</a:t>
                </a:r>
                <a14:m>
                  <m:oMath xmlns:m="http://schemas.openxmlformats.org/officeDocument/2006/math">
                    <m:r>
                      <a:rPr lang="en-US" sz="3200" i="1" dirty="0">
                        <a:solidFill>
                          <a:srgbClr val="7030A0"/>
                        </a:solidFill>
                        <a:latin typeface="Cambria Math"/>
                        <a:sym typeface="Symbol"/>
                      </a:rPr>
                      <m:t>∗</m:t>
                    </m:r>
                  </m:oMath>
                </a14:m>
                <a:r>
                  <a:rPr lang="en-US" sz="2400" dirty="0">
                    <a:solidFill>
                      <a:srgbClr val="7030A0"/>
                    </a:solidFill>
                    <a:latin typeface="Franklin Gothic Medium"/>
                    <a:cs typeface="Franklin Gothic Medium"/>
                  </a:rPr>
                  <a:t>E</a:t>
                </a:r>
                <a:r>
                  <a:rPr lang="en-US" sz="24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Franklin Gothic Medium"/>
                  </a:rPr>
                  <a:t> ⇒ </a:t>
                </a:r>
                <a:r>
                  <a:rPr lang="en-US" sz="2400" dirty="0">
                    <a:solidFill>
                      <a:srgbClr val="7030A0"/>
                    </a:solidFill>
                    <a:latin typeface="Franklin Gothic Medium"/>
                    <a:cs typeface="Franklin Gothic Medium"/>
                  </a:rPr>
                  <a:t>E+E</a:t>
                </a:r>
                <a14:m>
                  <m:oMath xmlns:m="http://schemas.openxmlformats.org/officeDocument/2006/math">
                    <m:r>
                      <a:rPr lang="en-US" sz="3200" i="1" dirty="0">
                        <a:solidFill>
                          <a:srgbClr val="7030A0"/>
                        </a:solidFill>
                        <a:latin typeface="Cambria Math"/>
                        <a:sym typeface="Symbol"/>
                      </a:rPr>
                      <m:t>∗</m:t>
                    </m:r>
                  </m:oMath>
                </a14:m>
                <a:r>
                  <a:rPr lang="en-US" sz="2400" dirty="0">
                    <a:solidFill>
                      <a:srgbClr val="7030A0"/>
                    </a:solidFill>
                    <a:latin typeface="Franklin Gothic Medium"/>
                    <a:cs typeface="Franklin Gothic Medium"/>
                  </a:rPr>
                  <a:t>E</a:t>
                </a:r>
                <a:r>
                  <a:rPr lang="en-US" sz="24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Franklin Gothic Medium"/>
                  </a:rPr>
                  <a:t> ⇒</a:t>
                </a:r>
                <a:r>
                  <a:rPr lang="en-US" sz="2400" dirty="0">
                    <a:solidFill>
                      <a:srgbClr val="7030A0"/>
                    </a:solidFill>
                    <a:latin typeface="Franklin Gothic Medium"/>
                    <a:cs typeface="Franklin Gothic Medium"/>
                  </a:rPr>
                  <a:t> x+E</a:t>
                </a:r>
                <a14:m>
                  <m:oMath xmlns:m="http://schemas.openxmlformats.org/officeDocument/2006/math">
                    <m:r>
                      <a:rPr lang="en-US" sz="3200" i="1" dirty="0">
                        <a:solidFill>
                          <a:srgbClr val="7030A0"/>
                        </a:solidFill>
                        <a:latin typeface="Cambria Math"/>
                        <a:sym typeface="Symbol"/>
                      </a:rPr>
                      <m:t>∗</m:t>
                    </m:r>
                  </m:oMath>
                </a14:m>
                <a:r>
                  <a:rPr lang="en-US" sz="2400" dirty="0">
                    <a:solidFill>
                      <a:srgbClr val="7030A0"/>
                    </a:solidFill>
                    <a:latin typeface="Franklin Gothic Medium"/>
                    <a:cs typeface="Franklin Gothic Medium"/>
                  </a:rPr>
                  <a:t>E</a:t>
                </a:r>
                <a:endParaRPr lang="en-US" sz="2400" dirty="0">
                  <a:solidFill>
                    <a:srgbClr val="7030A0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Franklin Gothic Medium"/>
                </a:endParaRPr>
              </a:p>
              <a:p>
                <a:r>
                  <a:rPr lang="en-US" sz="24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Franklin Gothic Medium"/>
                  </a:rPr>
                  <a:t>    ⇒</a:t>
                </a:r>
                <a:r>
                  <a:rPr lang="en-US" sz="2400" dirty="0">
                    <a:solidFill>
                      <a:srgbClr val="7030A0"/>
                    </a:solidFill>
                    <a:latin typeface="Franklin Gothic Medium"/>
                    <a:cs typeface="Franklin Gothic Medium"/>
                  </a:rPr>
                  <a:t> x+y</a:t>
                </a:r>
                <a14:m>
                  <m:oMath xmlns:m="http://schemas.openxmlformats.org/officeDocument/2006/math">
                    <m:r>
                      <a:rPr lang="en-US" sz="3200" i="1" dirty="0">
                        <a:solidFill>
                          <a:srgbClr val="7030A0"/>
                        </a:solidFill>
                        <a:latin typeface="Cambria Math"/>
                        <a:sym typeface="Symbol"/>
                      </a:rPr>
                      <m:t>∗</m:t>
                    </m:r>
                  </m:oMath>
                </a14:m>
                <a:r>
                  <a:rPr lang="en-US" sz="2400" dirty="0">
                    <a:solidFill>
                      <a:srgbClr val="7030A0"/>
                    </a:solidFill>
                    <a:latin typeface="Franklin Gothic Medium"/>
                    <a:cs typeface="Franklin Gothic Medium"/>
                  </a:rPr>
                  <a:t>E</a:t>
                </a:r>
                <a:r>
                  <a:rPr lang="en-US" sz="24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Franklin Gothic Medium"/>
                  </a:rPr>
                  <a:t> ⇒</a:t>
                </a:r>
                <a:r>
                  <a:rPr lang="en-US" sz="2400" dirty="0">
                    <a:solidFill>
                      <a:srgbClr val="7030A0"/>
                    </a:solidFill>
                    <a:latin typeface="Franklin Gothic Medium"/>
                    <a:cs typeface="Franklin Gothic Medium"/>
                  </a:rPr>
                  <a:t> x+y</a:t>
                </a:r>
                <a14:m>
                  <m:oMath xmlns:m="http://schemas.openxmlformats.org/officeDocument/2006/math">
                    <m:r>
                      <a:rPr lang="en-US" sz="3200" i="1" dirty="0">
                        <a:solidFill>
                          <a:srgbClr val="7030A0"/>
                        </a:solidFill>
                        <a:latin typeface="Cambria Math"/>
                        <a:sym typeface="Symbol"/>
                      </a:rPr>
                      <m:t>∗</m:t>
                    </m:r>
                  </m:oMath>
                </a14:m>
                <a:r>
                  <a:rPr lang="en-US" sz="2400" dirty="0">
                    <a:solidFill>
                      <a:srgbClr val="7030A0"/>
                    </a:solidFill>
                    <a:latin typeface="Franklin Gothic Medium"/>
                    <a:cs typeface="Franklin Gothic Medium"/>
                  </a:rPr>
                  <a:t>z</a:t>
                </a:r>
                <a:r>
                  <a:rPr lang="en-US" sz="24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Franklin Gothic Medium"/>
                  </a:rPr>
                  <a:t> </a:t>
                </a:r>
              </a:p>
              <a:p>
                <a:r>
                  <a:rPr lang="en-US" sz="24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Franklin Gothic Medium"/>
                  </a:rPr>
                  <a:t>(add x to y, then multiply by z)</a:t>
                </a:r>
                <a:endParaRPr lang="en-US" sz="2400" dirty="0">
                  <a:solidFill>
                    <a:srgbClr val="7030A0"/>
                  </a:solidFill>
                  <a:latin typeface="Franklin Gothic Medium"/>
                  <a:cs typeface="Franklin Gothic Medium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315" y="4296758"/>
                <a:ext cx="4160130" cy="1423851"/>
              </a:xfrm>
              <a:prstGeom prst="rect">
                <a:avLst/>
              </a:prstGeom>
              <a:blipFill>
                <a:blip r:embed="rId5"/>
                <a:stretch>
                  <a:fillRect l="-2128" r="-1216" b="-88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03614C69-A274-4448-B0C7-C4B59E75DE69}"/>
              </a:ext>
            </a:extLst>
          </p:cNvPr>
          <p:cNvGrpSpPr/>
          <p:nvPr/>
        </p:nvGrpSpPr>
        <p:grpSpPr>
          <a:xfrm>
            <a:off x="3007539" y="4118842"/>
            <a:ext cx="1894320" cy="2704967"/>
            <a:chOff x="357237" y="2922195"/>
            <a:chExt cx="1894320" cy="2704967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561F6BC-EC7A-764D-BF7B-856FD4BFC121}"/>
                </a:ext>
              </a:extLst>
            </p:cNvPr>
            <p:cNvGrpSpPr/>
            <p:nvPr/>
          </p:nvGrpSpPr>
          <p:grpSpPr>
            <a:xfrm>
              <a:off x="367214" y="2922195"/>
              <a:ext cx="1744353" cy="2691645"/>
              <a:chOff x="6073994" y="4218817"/>
              <a:chExt cx="941222" cy="2691645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72CF3FEE-E81A-504D-81BF-182B37EBFAAC}"/>
                  </a:ext>
                </a:extLst>
              </p:cNvPr>
              <p:cNvGrpSpPr/>
              <p:nvPr/>
            </p:nvGrpSpPr>
            <p:grpSpPr>
              <a:xfrm>
                <a:off x="6333047" y="4218817"/>
                <a:ext cx="682169" cy="1291954"/>
                <a:chOff x="6419638" y="4445054"/>
                <a:chExt cx="682169" cy="1291954"/>
              </a:xfrm>
            </p:grpSpPr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99DF6B1B-C591-B74A-B5A4-82E9F7F59E84}"/>
                    </a:ext>
                  </a:extLst>
                </p:cNvPr>
                <p:cNvSpPr txBox="1"/>
                <p:nvPr/>
              </p:nvSpPr>
              <p:spPr>
                <a:xfrm>
                  <a:off x="6716765" y="4445054"/>
                  <a:ext cx="385042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200" b="1" dirty="0">
                      <a:solidFill>
                        <a:srgbClr val="C00000"/>
                      </a:solidFill>
                      <a:latin typeface="Calibri" charset="0"/>
                      <a:sym typeface="Symbol" charset="0"/>
                    </a:rPr>
                    <a:t>E</a:t>
                  </a:r>
                  <a:endParaRPr lang="en-US" sz="2400" dirty="0">
                    <a:latin typeface="Franklin Gothic Medium"/>
                    <a:cs typeface="Franklin Gothic Medium"/>
                  </a:endParaRPr>
                </a:p>
              </p:txBody>
            </p: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84F79F24-EE55-CD45-B9D4-947D0C5BCFA1}"/>
                    </a:ext>
                  </a:extLst>
                </p:cNvPr>
                <p:cNvCxnSpPr/>
                <p:nvPr/>
              </p:nvCxnSpPr>
              <p:spPr>
                <a:xfrm flipH="1">
                  <a:off x="6534136" y="4936858"/>
                  <a:ext cx="196016" cy="30885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1D5BE76B-A09F-6D47-92D6-B45F4533AD93}"/>
                    </a:ext>
                  </a:extLst>
                </p:cNvPr>
                <p:cNvCxnSpPr/>
                <p:nvPr/>
              </p:nvCxnSpPr>
              <p:spPr>
                <a:xfrm>
                  <a:off x="6809130" y="4945695"/>
                  <a:ext cx="0" cy="33861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48D6AE5D-B27E-CA4D-9B3B-88AA699FA34D}"/>
                    </a:ext>
                  </a:extLst>
                </p:cNvPr>
                <p:cNvCxnSpPr/>
                <p:nvPr/>
              </p:nvCxnSpPr>
              <p:spPr>
                <a:xfrm>
                  <a:off x="6881621" y="4936858"/>
                  <a:ext cx="190340" cy="318935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BBF251B6-1479-6941-BC8E-DAB9995DEC9F}"/>
                    </a:ext>
                  </a:extLst>
                </p:cNvPr>
                <p:cNvSpPr txBox="1"/>
                <p:nvPr/>
              </p:nvSpPr>
              <p:spPr>
                <a:xfrm>
                  <a:off x="6716765" y="5228351"/>
                  <a:ext cx="18473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sz="2400" dirty="0">
                    <a:latin typeface="Franklin Gothic Medium"/>
                    <a:cs typeface="Franklin Gothic Medium"/>
                  </a:endParaRPr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354D4A16-27A1-4543-9AAA-4DA4B2FDCAA7}"/>
                    </a:ext>
                  </a:extLst>
                </p:cNvPr>
                <p:cNvSpPr/>
                <p:nvPr/>
              </p:nvSpPr>
              <p:spPr>
                <a:xfrm>
                  <a:off x="6419638" y="5152233"/>
                  <a:ext cx="196528" cy="58477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3200" dirty="0">
                      <a:solidFill>
                        <a:srgbClr val="C00000"/>
                      </a:solidFill>
                      <a:latin typeface="Calibri" charset="0"/>
                      <a:sym typeface="Symbol" charset="0"/>
                    </a:rPr>
                    <a:t>E</a:t>
                  </a:r>
                  <a:endParaRPr lang="en-US" dirty="0"/>
                </a:p>
              </p:txBody>
            </p: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1321E0E7-6023-C946-8F96-DD6EE1B882E1}"/>
                  </a:ext>
                </a:extLst>
              </p:cNvPr>
              <p:cNvGrpSpPr/>
              <p:nvPr/>
            </p:nvGrpSpPr>
            <p:grpSpPr>
              <a:xfrm>
                <a:off x="6073994" y="5446799"/>
                <a:ext cx="922679" cy="1463663"/>
                <a:chOff x="6147050" y="4889740"/>
                <a:chExt cx="922679" cy="1463663"/>
              </a:xfrm>
            </p:grpSpPr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C3A68885-B548-4043-B42D-7D27DE1CB25C}"/>
                    </a:ext>
                  </a:extLst>
                </p:cNvPr>
                <p:cNvSpPr txBox="1"/>
                <p:nvPr/>
              </p:nvSpPr>
              <p:spPr>
                <a:xfrm>
                  <a:off x="6410148" y="5127212"/>
                  <a:ext cx="208461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200" b="1" dirty="0">
                      <a:solidFill>
                        <a:srgbClr val="C00000"/>
                      </a:solidFill>
                      <a:latin typeface="Calibri" charset="0"/>
                      <a:sym typeface="Symbol" charset="0"/>
                    </a:rPr>
                    <a:t>+</a:t>
                  </a:r>
                  <a:endParaRPr lang="en-US" sz="2400" dirty="0">
                    <a:latin typeface="Franklin Gothic Medium"/>
                    <a:cs typeface="Franklin Gothic Medium"/>
                  </a:endParaRPr>
                </a:p>
              </p:txBody>
            </p: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1C6990FA-50A7-7644-B020-DDDDAE1BFBE5}"/>
                    </a:ext>
                  </a:extLst>
                </p:cNvPr>
                <p:cNvCxnSpPr/>
                <p:nvPr/>
              </p:nvCxnSpPr>
              <p:spPr>
                <a:xfrm>
                  <a:off x="7069729" y="4889740"/>
                  <a:ext cx="0" cy="33861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DAF2C90D-7D95-F94A-902C-922EF8A9756C}"/>
                    </a:ext>
                  </a:extLst>
                </p:cNvPr>
                <p:cNvSpPr/>
                <p:nvPr/>
              </p:nvSpPr>
              <p:spPr>
                <a:xfrm>
                  <a:off x="6147050" y="5768628"/>
                  <a:ext cx="185757" cy="58477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3200" dirty="0">
                      <a:solidFill>
                        <a:srgbClr val="C00000"/>
                      </a:solidFill>
                      <a:latin typeface="Calibri" charset="0"/>
                      <a:sym typeface="Symbol" charset="0"/>
                    </a:rPr>
                    <a:t>x</a:t>
                  </a:r>
                  <a:endParaRPr lang="en-US" dirty="0"/>
                </a:p>
              </p:txBody>
            </p:sp>
          </p:grpSp>
        </p:grp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83FCDBB-D5E6-BC4D-B736-B15F6F5C6D7C}"/>
                </a:ext>
              </a:extLst>
            </p:cNvPr>
            <p:cNvSpPr/>
            <p:nvPr/>
          </p:nvSpPr>
          <p:spPr>
            <a:xfrm>
              <a:off x="1887334" y="3629374"/>
              <a:ext cx="364223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3200" dirty="0">
                  <a:solidFill>
                    <a:srgbClr val="C00000"/>
                  </a:solidFill>
                  <a:latin typeface="Calibri" charset="0"/>
                  <a:sym typeface="Symbol" charset="0"/>
                </a:rPr>
                <a:t>E</a:t>
              </a:r>
              <a:endParaRPr 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E6EE39B-E113-D84E-BF6C-7387B8AB7C77}"/>
                </a:ext>
              </a:extLst>
            </p:cNvPr>
            <p:cNvSpPr txBox="1"/>
            <p:nvPr/>
          </p:nvSpPr>
          <p:spPr>
            <a:xfrm>
              <a:off x="1395371" y="3719213"/>
              <a:ext cx="38633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rgbClr val="C00000"/>
                  </a:solidFill>
                  <a:latin typeface="Calibri" charset="0"/>
                  <a:sym typeface="Symbol" charset="0"/>
                </a:rPr>
                <a:t>*</a:t>
              </a:r>
              <a:endParaRPr lang="en-US" sz="2400" dirty="0">
                <a:latin typeface="Franklin Gothic Medium"/>
                <a:cs typeface="Franklin Gothic Medium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D545DAD-08C3-954B-A384-45D5BD47E82A}"/>
                </a:ext>
              </a:extLst>
            </p:cNvPr>
            <p:cNvSpPr/>
            <p:nvPr/>
          </p:nvSpPr>
          <p:spPr>
            <a:xfrm>
              <a:off x="1905976" y="4410186"/>
              <a:ext cx="344261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3200" dirty="0">
                  <a:solidFill>
                    <a:srgbClr val="C00000"/>
                  </a:solidFill>
                  <a:latin typeface="Calibri" charset="0"/>
                  <a:sym typeface="Symbol" charset="0"/>
                </a:rPr>
                <a:t>z</a:t>
              </a:r>
              <a:endParaRPr lang="en-US" dirty="0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6BEF8EB-C665-A749-BE17-1BBB7F35F837}"/>
                </a:ext>
              </a:extLst>
            </p:cNvPr>
            <p:cNvCxnSpPr/>
            <p:nvPr/>
          </p:nvCxnSpPr>
          <p:spPr>
            <a:xfrm flipH="1">
              <a:off x="531588" y="4105848"/>
              <a:ext cx="363274" cy="308852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9FA670C-B467-694A-A71F-A49A7F9BF37C}"/>
                </a:ext>
              </a:extLst>
            </p:cNvPr>
            <p:cNvCxnSpPr/>
            <p:nvPr/>
          </p:nvCxnSpPr>
          <p:spPr>
            <a:xfrm>
              <a:off x="1041231" y="4114685"/>
              <a:ext cx="0" cy="338611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48D94D3-3D16-A24D-BF3A-62B848ABC60B}"/>
                </a:ext>
              </a:extLst>
            </p:cNvPr>
            <p:cNvCxnSpPr/>
            <p:nvPr/>
          </p:nvCxnSpPr>
          <p:spPr>
            <a:xfrm>
              <a:off x="1175577" y="4105848"/>
              <a:ext cx="352754" cy="318935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1D9E091-A964-9348-BB52-6186EE11A9DA}"/>
                </a:ext>
              </a:extLst>
            </p:cNvPr>
            <p:cNvSpPr/>
            <p:nvPr/>
          </p:nvSpPr>
          <p:spPr>
            <a:xfrm>
              <a:off x="1338597" y="5042387"/>
              <a:ext cx="344261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3200" dirty="0">
                  <a:solidFill>
                    <a:srgbClr val="C00000"/>
                  </a:solidFill>
                  <a:latin typeface="Calibri" charset="0"/>
                  <a:sym typeface="Symbol" charset="0"/>
                </a:rPr>
                <a:t>y</a:t>
              </a:r>
              <a:endParaRPr lang="en-US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FA96605-63EC-A74E-8866-A0C8075F5B1F}"/>
                </a:ext>
              </a:extLst>
            </p:cNvPr>
            <p:cNvSpPr/>
            <p:nvPr/>
          </p:nvSpPr>
          <p:spPr>
            <a:xfrm>
              <a:off x="357237" y="4327101"/>
              <a:ext cx="364223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3200" dirty="0">
                  <a:solidFill>
                    <a:srgbClr val="C00000"/>
                  </a:solidFill>
                  <a:latin typeface="Calibri" charset="0"/>
                  <a:sym typeface="Symbol" charset="0"/>
                </a:rPr>
                <a:t>E</a:t>
              </a:r>
              <a:endParaRPr lang="en-US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93CBA0A-78C1-E147-BF61-0DD901D1C019}"/>
                </a:ext>
              </a:extLst>
            </p:cNvPr>
            <p:cNvSpPr/>
            <p:nvPr/>
          </p:nvSpPr>
          <p:spPr>
            <a:xfrm>
              <a:off x="1338597" y="4339242"/>
              <a:ext cx="364223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3200" dirty="0">
                  <a:solidFill>
                    <a:srgbClr val="C00000"/>
                  </a:solidFill>
                  <a:latin typeface="Calibri" charset="0"/>
                  <a:sym typeface="Symbol" charset="0"/>
                </a:rPr>
                <a:t>E</a:t>
              </a:r>
              <a:endParaRPr lang="en-US" dirty="0"/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1D3BE7F-8EEE-764E-A7F8-19CB6BF4126D}"/>
                </a:ext>
              </a:extLst>
            </p:cNvPr>
            <p:cNvCxnSpPr/>
            <p:nvPr/>
          </p:nvCxnSpPr>
          <p:spPr>
            <a:xfrm>
              <a:off x="531588" y="4824277"/>
              <a:ext cx="0" cy="338611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C6AC8A4-CA91-CF40-9BE7-5834B69EFFAD}"/>
                </a:ext>
              </a:extLst>
            </p:cNvPr>
            <p:cNvCxnSpPr/>
            <p:nvPr/>
          </p:nvCxnSpPr>
          <p:spPr>
            <a:xfrm>
              <a:off x="1515655" y="4820232"/>
              <a:ext cx="0" cy="338611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FC6A0745-EDE8-874C-9B66-F7B016907477}"/>
              </a:ext>
            </a:extLst>
          </p:cNvPr>
          <p:cNvGrpSpPr/>
          <p:nvPr/>
        </p:nvGrpSpPr>
        <p:grpSpPr>
          <a:xfrm>
            <a:off x="187959" y="2976167"/>
            <a:ext cx="1902435" cy="2753285"/>
            <a:chOff x="2632908" y="4136384"/>
            <a:chExt cx="1902435" cy="2753285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FF92DCD0-026E-B640-8C47-9ADA316B1960}"/>
                </a:ext>
              </a:extLst>
            </p:cNvPr>
            <p:cNvGrpSpPr/>
            <p:nvPr/>
          </p:nvGrpSpPr>
          <p:grpSpPr>
            <a:xfrm>
              <a:off x="2632908" y="4136384"/>
              <a:ext cx="1264254" cy="1291954"/>
              <a:chOff x="6419638" y="4445054"/>
              <a:chExt cx="682169" cy="1291954"/>
            </a:xfrm>
          </p:grpSpPr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3E621BF-6C56-B64D-A0C0-141FACD323E7}"/>
                  </a:ext>
                </a:extLst>
              </p:cNvPr>
              <p:cNvSpPr txBox="1"/>
              <p:nvPr/>
            </p:nvSpPr>
            <p:spPr>
              <a:xfrm>
                <a:off x="6716765" y="4445054"/>
                <a:ext cx="38504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>
                    <a:solidFill>
                      <a:srgbClr val="C00000"/>
                    </a:solidFill>
                    <a:latin typeface="Calibri" charset="0"/>
                    <a:sym typeface="Symbol" charset="0"/>
                  </a:rPr>
                  <a:t>E</a:t>
                </a:r>
                <a:endParaRPr lang="en-US" sz="2400" dirty="0">
                  <a:latin typeface="Franklin Gothic Medium"/>
                  <a:cs typeface="Franklin Gothic Medium"/>
                </a:endParaRPr>
              </a:p>
            </p:txBody>
          </p: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05E651A8-101D-3F44-B547-6F421ACA5C2E}"/>
                  </a:ext>
                </a:extLst>
              </p:cNvPr>
              <p:cNvCxnSpPr/>
              <p:nvPr/>
            </p:nvCxnSpPr>
            <p:spPr>
              <a:xfrm flipH="1">
                <a:off x="6534136" y="4936858"/>
                <a:ext cx="196016" cy="30885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B1078211-12E6-5348-A149-E554B17C2D82}"/>
                  </a:ext>
                </a:extLst>
              </p:cNvPr>
              <p:cNvCxnSpPr/>
              <p:nvPr/>
            </p:nvCxnSpPr>
            <p:spPr>
              <a:xfrm>
                <a:off x="6809130" y="4945695"/>
                <a:ext cx="0" cy="33861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D8C8FBDD-9752-1C45-84DE-0F2E96457ABF}"/>
                  </a:ext>
                </a:extLst>
              </p:cNvPr>
              <p:cNvCxnSpPr/>
              <p:nvPr/>
            </p:nvCxnSpPr>
            <p:spPr>
              <a:xfrm>
                <a:off x="6881621" y="4936858"/>
                <a:ext cx="190340" cy="31893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9C64204-AC4B-024E-9896-9C9004E2CEA5}"/>
                  </a:ext>
                </a:extLst>
              </p:cNvPr>
              <p:cNvSpPr txBox="1"/>
              <p:nvPr/>
            </p:nvSpPr>
            <p:spPr>
              <a:xfrm>
                <a:off x="6716765" y="5228351"/>
                <a:ext cx="18473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sz="2400" dirty="0">
                  <a:latin typeface="Franklin Gothic Medium"/>
                  <a:cs typeface="Franklin Gothic Medium"/>
                </a:endParaRP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4CA9D5E2-6D76-AF42-982E-07368E609F32}"/>
                  </a:ext>
                </a:extLst>
              </p:cNvPr>
              <p:cNvSpPr/>
              <p:nvPr/>
            </p:nvSpPr>
            <p:spPr>
              <a:xfrm>
                <a:off x="6419638" y="5152233"/>
                <a:ext cx="196528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200" dirty="0">
                    <a:solidFill>
                      <a:srgbClr val="C00000"/>
                    </a:solidFill>
                    <a:latin typeface="Calibri" charset="0"/>
                    <a:sym typeface="Symbol" charset="0"/>
                  </a:rPr>
                  <a:t>E</a:t>
                </a:r>
                <a:endParaRPr lang="en-US" dirty="0"/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068EE47C-E7E9-8E40-97B7-FBEDC7D10510}"/>
                </a:ext>
              </a:extLst>
            </p:cNvPr>
            <p:cNvGrpSpPr/>
            <p:nvPr/>
          </p:nvGrpSpPr>
          <p:grpSpPr>
            <a:xfrm>
              <a:off x="2654439" y="4856540"/>
              <a:ext cx="1208357" cy="1261906"/>
              <a:chOff x="6417721" y="4381914"/>
              <a:chExt cx="652008" cy="1261906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8155BF3-7559-6543-9CFC-6CF4A599E77E}"/>
                  </a:ext>
                </a:extLst>
              </p:cNvPr>
              <p:cNvSpPr txBox="1"/>
              <p:nvPr/>
            </p:nvSpPr>
            <p:spPr>
              <a:xfrm>
                <a:off x="6699520" y="4381914"/>
                <a:ext cx="20846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solidFill>
                      <a:srgbClr val="C00000"/>
                    </a:solidFill>
                    <a:latin typeface="Calibri" charset="0"/>
                    <a:sym typeface="Symbol" charset="0"/>
                  </a:rPr>
                  <a:t>+</a:t>
                </a:r>
                <a:endParaRPr lang="en-US" sz="2400" dirty="0">
                  <a:latin typeface="Franklin Gothic Medium"/>
                  <a:cs typeface="Franklin Gothic Medium"/>
                </a:endParaRPr>
              </a:p>
            </p:txBody>
          </p: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FE0420B5-1B4F-3343-BB49-CC45B658AC7B}"/>
                  </a:ext>
                </a:extLst>
              </p:cNvPr>
              <p:cNvCxnSpPr/>
              <p:nvPr/>
            </p:nvCxnSpPr>
            <p:spPr>
              <a:xfrm>
                <a:off x="7069729" y="4889740"/>
                <a:ext cx="0" cy="33861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0589E3C7-46AE-1C43-BBF2-D8FF19FFC1FF}"/>
                  </a:ext>
                </a:extLst>
              </p:cNvPr>
              <p:cNvSpPr/>
              <p:nvPr/>
            </p:nvSpPr>
            <p:spPr>
              <a:xfrm>
                <a:off x="6417721" y="5059045"/>
                <a:ext cx="185757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200" dirty="0">
                    <a:solidFill>
                      <a:srgbClr val="C00000"/>
                    </a:solidFill>
                    <a:latin typeface="Calibri" charset="0"/>
                    <a:sym typeface="Symbol" charset="0"/>
                  </a:rPr>
                  <a:t>x</a:t>
                </a:r>
                <a:endParaRPr lang="en-US" dirty="0"/>
              </a:p>
            </p:txBody>
          </p:sp>
        </p:grp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5CA7281-DAC1-DC44-8E57-F4385C1E1502}"/>
                </a:ext>
              </a:extLst>
            </p:cNvPr>
            <p:cNvSpPr/>
            <p:nvPr/>
          </p:nvSpPr>
          <p:spPr>
            <a:xfrm>
              <a:off x="3672928" y="4843563"/>
              <a:ext cx="364223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3200" dirty="0">
                  <a:solidFill>
                    <a:srgbClr val="C00000"/>
                  </a:solidFill>
                  <a:latin typeface="Calibri" charset="0"/>
                  <a:sym typeface="Symbol" charset="0"/>
                </a:rPr>
                <a:t>E</a:t>
              </a:r>
              <a:endParaRPr lang="en-US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E12D748-81B3-0440-8415-88AD1A59E071}"/>
                </a:ext>
              </a:extLst>
            </p:cNvPr>
            <p:cNvSpPr txBox="1"/>
            <p:nvPr/>
          </p:nvSpPr>
          <p:spPr>
            <a:xfrm>
              <a:off x="3680142" y="5673106"/>
              <a:ext cx="38633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rgbClr val="C00000"/>
                  </a:solidFill>
                  <a:latin typeface="Calibri" charset="0"/>
                  <a:sym typeface="Symbol" charset="0"/>
                </a:rPr>
                <a:t>*</a:t>
              </a:r>
              <a:endParaRPr lang="en-US" sz="2400" dirty="0">
                <a:latin typeface="Franklin Gothic Medium"/>
                <a:cs typeface="Franklin Gothic Medium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BD7FB02C-CCC2-2A49-A11F-055F10226750}"/>
                </a:ext>
              </a:extLst>
            </p:cNvPr>
            <p:cNvSpPr/>
            <p:nvPr/>
          </p:nvSpPr>
          <p:spPr>
            <a:xfrm>
              <a:off x="4184477" y="6304894"/>
              <a:ext cx="344261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3200" dirty="0">
                  <a:solidFill>
                    <a:srgbClr val="C00000"/>
                  </a:solidFill>
                  <a:latin typeface="Calibri" charset="0"/>
                  <a:sym typeface="Symbol" charset="0"/>
                </a:rPr>
                <a:t>z</a:t>
              </a:r>
              <a:endParaRPr lang="en-US" dirty="0"/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13F7C6B-2523-7244-A0E2-EF689AE1BFCA}"/>
                </a:ext>
              </a:extLst>
            </p:cNvPr>
            <p:cNvCxnSpPr/>
            <p:nvPr/>
          </p:nvCxnSpPr>
          <p:spPr>
            <a:xfrm flipH="1">
              <a:off x="3364111" y="5350732"/>
              <a:ext cx="363274" cy="308852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D4E030E1-FFED-0C4F-9289-81650F78D0D0}"/>
                </a:ext>
              </a:extLst>
            </p:cNvPr>
            <p:cNvCxnSpPr/>
            <p:nvPr/>
          </p:nvCxnSpPr>
          <p:spPr>
            <a:xfrm>
              <a:off x="2821241" y="5331671"/>
              <a:ext cx="0" cy="338611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123D279A-D4BD-9148-90A5-F99457715C41}"/>
                </a:ext>
              </a:extLst>
            </p:cNvPr>
            <p:cNvCxnSpPr/>
            <p:nvPr/>
          </p:nvCxnSpPr>
          <p:spPr>
            <a:xfrm>
              <a:off x="4008100" y="5350732"/>
              <a:ext cx="352754" cy="318935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ECDE064C-9EDC-F34B-A093-F308B89F5BC3}"/>
                </a:ext>
              </a:extLst>
            </p:cNvPr>
            <p:cNvSpPr/>
            <p:nvPr/>
          </p:nvSpPr>
          <p:spPr>
            <a:xfrm>
              <a:off x="3201487" y="6304894"/>
              <a:ext cx="344261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3200" dirty="0">
                  <a:solidFill>
                    <a:srgbClr val="C00000"/>
                  </a:solidFill>
                  <a:latin typeface="Calibri" charset="0"/>
                  <a:sym typeface="Symbol" charset="0"/>
                </a:rPr>
                <a:t>y</a:t>
              </a:r>
              <a:endParaRPr lang="en-US" dirty="0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066CB08B-69D3-3F42-B237-E9D607409A1F}"/>
                </a:ext>
              </a:extLst>
            </p:cNvPr>
            <p:cNvSpPr/>
            <p:nvPr/>
          </p:nvSpPr>
          <p:spPr>
            <a:xfrm>
              <a:off x="3189760" y="5571985"/>
              <a:ext cx="364223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3200" dirty="0">
                  <a:solidFill>
                    <a:srgbClr val="C00000"/>
                  </a:solidFill>
                  <a:latin typeface="Calibri" charset="0"/>
                  <a:sym typeface="Symbol" charset="0"/>
                </a:rPr>
                <a:t>E</a:t>
              </a:r>
              <a:endParaRPr lang="en-US" dirty="0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7E093DC-2A05-A44F-9F62-57679A4C3D53}"/>
                </a:ext>
              </a:extLst>
            </p:cNvPr>
            <p:cNvSpPr/>
            <p:nvPr/>
          </p:nvSpPr>
          <p:spPr>
            <a:xfrm>
              <a:off x="4171120" y="5584126"/>
              <a:ext cx="364223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3200" dirty="0">
                  <a:solidFill>
                    <a:srgbClr val="C00000"/>
                  </a:solidFill>
                  <a:latin typeface="Calibri" charset="0"/>
                  <a:sym typeface="Symbol" charset="0"/>
                </a:rPr>
                <a:t>E</a:t>
              </a:r>
              <a:endParaRPr lang="en-US" dirty="0"/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C05862C6-C3CC-AF48-BB28-F658CC828104}"/>
                </a:ext>
              </a:extLst>
            </p:cNvPr>
            <p:cNvCxnSpPr/>
            <p:nvPr/>
          </p:nvCxnSpPr>
          <p:spPr>
            <a:xfrm>
              <a:off x="3364111" y="6069161"/>
              <a:ext cx="0" cy="338611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926976A0-6682-8E43-A90F-3A40804A932E}"/>
                </a:ext>
              </a:extLst>
            </p:cNvPr>
            <p:cNvCxnSpPr/>
            <p:nvPr/>
          </p:nvCxnSpPr>
          <p:spPr>
            <a:xfrm>
              <a:off x="4348178" y="6065116"/>
              <a:ext cx="0" cy="338611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88580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sz="2600" dirty="0"/>
              <a:t>building precedence in simple arithmetic expressions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411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91067" y="1153848"/>
                <a:ext cx="8229600" cy="5140800"/>
              </a:xfrm>
            </p:spPr>
            <p:txBody>
              <a:bodyPr/>
              <a:lstStyle/>
              <a:p>
                <a:r>
                  <a:rPr lang="en-US" sz="2800" b="1" dirty="0">
                    <a:latin typeface="Calibri" charset="0"/>
                  </a:rPr>
                  <a:t>E</a:t>
                </a:r>
                <a:r>
                  <a:rPr lang="en-US" sz="2800" dirty="0">
                    <a:latin typeface="Calibri" charset="0"/>
                  </a:rPr>
                  <a:t> – expression  (start symbol)</a:t>
                </a:r>
              </a:p>
              <a:p>
                <a:r>
                  <a:rPr lang="en-US" sz="2800" b="1" dirty="0">
                    <a:latin typeface="Calibri" charset="0"/>
                  </a:rPr>
                  <a:t>T</a:t>
                </a:r>
                <a:r>
                  <a:rPr lang="en-US" sz="2800" dirty="0">
                    <a:latin typeface="Calibri" charset="0"/>
                  </a:rPr>
                  <a:t> – term   </a:t>
                </a:r>
                <a:r>
                  <a:rPr lang="en-US" sz="2800" b="1" dirty="0">
                    <a:latin typeface="Calibri" charset="0"/>
                  </a:rPr>
                  <a:t>F</a:t>
                </a:r>
                <a:r>
                  <a:rPr lang="en-US" sz="2800" dirty="0">
                    <a:latin typeface="Calibri" charset="0"/>
                  </a:rPr>
                  <a:t> – factor   </a:t>
                </a:r>
                <a:r>
                  <a:rPr lang="en-US" sz="2800" b="1" dirty="0">
                    <a:latin typeface="Calibri" charset="0"/>
                  </a:rPr>
                  <a:t>I</a:t>
                </a:r>
                <a:r>
                  <a:rPr lang="en-US" sz="2800" dirty="0">
                    <a:latin typeface="Calibri" charset="0"/>
                  </a:rPr>
                  <a:t> – identifier  </a:t>
                </a:r>
                <a:r>
                  <a:rPr lang="en-US" sz="2800" b="1" dirty="0">
                    <a:latin typeface="Calibri" charset="0"/>
                  </a:rPr>
                  <a:t>N</a:t>
                </a:r>
                <a:r>
                  <a:rPr lang="en-US" sz="2800" dirty="0">
                    <a:latin typeface="Calibri" charset="0"/>
                  </a:rPr>
                  <a:t> - number</a:t>
                </a:r>
              </a:p>
              <a:p>
                <a:pPr marL="457200" lvl="1" indent="0">
                  <a:buFont typeface="Arial" charset="0"/>
                  <a:buNone/>
                </a:pPr>
                <a:r>
                  <a:rPr lang="en-US" b="1" dirty="0">
                    <a:latin typeface="Calibri" charset="0"/>
                  </a:rPr>
                  <a:t>E	</a:t>
                </a:r>
                <a:r>
                  <a:rPr lang="en-US" dirty="0">
                    <a:latin typeface="Calibri" charset="0"/>
                    <a:sym typeface="Symbol" charset="0"/>
                  </a:rPr>
                  <a:t> 	</a:t>
                </a:r>
                <a:r>
                  <a:rPr lang="en-US" b="1" dirty="0">
                    <a:latin typeface="Calibri" charset="0"/>
                    <a:sym typeface="Symbol" charset="0"/>
                  </a:rPr>
                  <a:t>T</a:t>
                </a:r>
                <a:r>
                  <a:rPr lang="en-US" dirty="0">
                    <a:latin typeface="Calibri" charset="0"/>
                    <a:sym typeface="Symbol" charset="0"/>
                  </a:rPr>
                  <a:t> | </a:t>
                </a:r>
                <a:r>
                  <a:rPr lang="en-US" b="1" dirty="0">
                    <a:latin typeface="Calibri" charset="0"/>
                    <a:sym typeface="Symbol" charset="0"/>
                  </a:rPr>
                  <a:t>E</a:t>
                </a:r>
                <a:r>
                  <a:rPr lang="en-US" dirty="0">
                    <a:latin typeface="Calibri" charset="0"/>
                    <a:sym typeface="Symbol" charset="0"/>
                  </a:rPr>
                  <a:t>+</a:t>
                </a:r>
                <a:r>
                  <a:rPr lang="en-US" b="1" dirty="0">
                    <a:latin typeface="Calibri" charset="0"/>
                    <a:sym typeface="Symbol" charset="0"/>
                  </a:rPr>
                  <a:t>T</a:t>
                </a:r>
              </a:p>
              <a:p>
                <a:pPr marL="457200" lvl="1" indent="0">
                  <a:buFont typeface="Arial" charset="0"/>
                  <a:buNone/>
                </a:pPr>
                <a:r>
                  <a:rPr lang="en-US" b="1" dirty="0">
                    <a:latin typeface="Calibri" charset="0"/>
                    <a:sym typeface="Symbol" charset="0"/>
                  </a:rPr>
                  <a:t>T 	</a:t>
                </a:r>
                <a:r>
                  <a:rPr lang="en-US" dirty="0">
                    <a:latin typeface="Calibri" charset="0"/>
                    <a:sym typeface="Symbol" charset="0"/>
                  </a:rPr>
                  <a:t> 	</a:t>
                </a:r>
                <a:r>
                  <a:rPr lang="en-US" b="1" dirty="0">
                    <a:latin typeface="Calibri" charset="0"/>
                    <a:sym typeface="Symbol" charset="0"/>
                  </a:rPr>
                  <a:t>F</a:t>
                </a:r>
                <a:r>
                  <a:rPr lang="en-US" dirty="0">
                    <a:latin typeface="Calibri" charset="0"/>
                    <a:sym typeface="Symbol" charset="0"/>
                  </a:rPr>
                  <a:t> | </a:t>
                </a:r>
                <a:r>
                  <a:rPr lang="en-US" b="1" dirty="0">
                    <a:latin typeface="Calibri" charset="0"/>
                    <a:sym typeface="Symbol" charset="0"/>
                  </a:rPr>
                  <a:t>F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sym typeface="Symbol" charset="0"/>
                      </a:rPr>
                      <m:t>∗</m:t>
                    </m:r>
                  </m:oMath>
                </a14:m>
                <a:r>
                  <a:rPr lang="en-US" b="1" dirty="0">
                    <a:latin typeface="Calibri" charset="0"/>
                    <a:sym typeface="Symbol" charset="0"/>
                  </a:rPr>
                  <a:t>T</a:t>
                </a:r>
              </a:p>
              <a:p>
                <a:pPr marL="457200" lvl="1" indent="0">
                  <a:buFont typeface="Arial" charset="0"/>
                  <a:buNone/>
                </a:pPr>
                <a:r>
                  <a:rPr lang="en-US" b="1" dirty="0">
                    <a:latin typeface="Calibri" charset="0"/>
                    <a:sym typeface="Symbol" charset="0"/>
                  </a:rPr>
                  <a:t>F 	</a:t>
                </a:r>
                <a:r>
                  <a:rPr lang="en-US" dirty="0">
                    <a:latin typeface="Calibri" charset="0"/>
                    <a:sym typeface="Symbol" charset="0"/>
                  </a:rPr>
                  <a:t> 	</a:t>
                </a:r>
                <a:r>
                  <a:rPr lang="en-US" dirty="0">
                    <a:latin typeface="Cambria Math" panose="02040503050406030204" pitchFamily="18" charset="0"/>
                    <a:sym typeface="Symbol" charset="0"/>
                  </a:rPr>
                  <a:t>(</a:t>
                </a:r>
                <a:r>
                  <a:rPr lang="en-US" b="1" dirty="0">
                    <a:latin typeface="Calibri" charset="0"/>
                    <a:sym typeface="Symbol" charset="0"/>
                  </a:rPr>
                  <a:t>E</a:t>
                </a:r>
                <a:r>
                  <a:rPr lang="en-US" dirty="0">
                    <a:latin typeface="Cambria Math" panose="02040503050406030204" pitchFamily="18" charset="0"/>
                    <a:sym typeface="Symbol" charset="0"/>
                  </a:rPr>
                  <a:t>)</a:t>
                </a:r>
                <a:r>
                  <a:rPr lang="en-US" dirty="0">
                    <a:latin typeface="Calibri" charset="0"/>
                    <a:sym typeface="Symbol" charset="0"/>
                  </a:rPr>
                  <a:t> | </a:t>
                </a:r>
                <a:r>
                  <a:rPr lang="en-US" b="1" dirty="0">
                    <a:latin typeface="Calibri" charset="0"/>
                    <a:sym typeface="Symbol" charset="0"/>
                  </a:rPr>
                  <a:t>I</a:t>
                </a:r>
                <a:r>
                  <a:rPr lang="en-US" dirty="0">
                    <a:latin typeface="Calibri" charset="0"/>
                    <a:sym typeface="Symbol" charset="0"/>
                  </a:rPr>
                  <a:t> | </a:t>
                </a:r>
                <a:r>
                  <a:rPr lang="en-US" b="1" dirty="0">
                    <a:latin typeface="Calibri" charset="0"/>
                    <a:sym typeface="Symbol" charset="0"/>
                  </a:rPr>
                  <a:t>N</a:t>
                </a:r>
              </a:p>
              <a:p>
                <a:pPr marL="457200" lvl="1" indent="0">
                  <a:buFont typeface="Arial" charset="0"/>
                  <a:buNone/>
                </a:pPr>
                <a:r>
                  <a:rPr lang="en-US" b="1" dirty="0">
                    <a:latin typeface="Calibri" charset="0"/>
                    <a:sym typeface="Symbol" charset="0"/>
                  </a:rPr>
                  <a:t>I 	</a:t>
                </a:r>
                <a:r>
                  <a:rPr lang="en-US" dirty="0">
                    <a:latin typeface="Calibri" charset="0"/>
                    <a:sym typeface="Symbol" charset="0"/>
                  </a:rPr>
                  <a:t> 	x | y | z</a:t>
                </a:r>
              </a:p>
              <a:p>
                <a:pPr marL="457200" lvl="1" indent="0">
                  <a:buFont typeface="Arial" charset="0"/>
                  <a:buNone/>
                </a:pPr>
                <a:r>
                  <a:rPr lang="en-US" b="1" dirty="0">
                    <a:latin typeface="Calibri" charset="0"/>
                    <a:sym typeface="Symbol" charset="0"/>
                  </a:rPr>
                  <a:t>N 	</a:t>
                </a:r>
                <a:r>
                  <a:rPr lang="en-US" dirty="0">
                    <a:latin typeface="Calibri" charset="0"/>
                    <a:sym typeface="Symbol" charset="0"/>
                  </a:rPr>
                  <a:t> 	0 | 1 | 2 | 3 | 4 | 5 | 6 | 7 | 8 | 9</a:t>
                </a:r>
                <a:endParaRPr lang="en-US" dirty="0">
                  <a:latin typeface="Calibri" charset="0"/>
                </a:endParaRPr>
              </a:p>
            </p:txBody>
          </p:sp>
        </mc:Choice>
        <mc:Fallback xmlns="">
          <p:sp>
            <p:nvSpPr>
              <p:cNvPr id="17411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1067" y="1153848"/>
                <a:ext cx="8229600" cy="5140800"/>
              </a:xfrm>
              <a:blipFill rotWithShape="0">
                <a:blip r:embed="rId3"/>
                <a:stretch>
                  <a:fillRect l="-1333" t="-1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7061799" y="3875571"/>
            <a:ext cx="1744353" cy="2691645"/>
            <a:chOff x="6073994" y="4218817"/>
            <a:chExt cx="941222" cy="2691645"/>
          </a:xfrm>
        </p:grpSpPr>
        <p:grpSp>
          <p:nvGrpSpPr>
            <p:cNvPr id="5" name="Group 4"/>
            <p:cNvGrpSpPr/>
            <p:nvPr/>
          </p:nvGrpSpPr>
          <p:grpSpPr>
            <a:xfrm>
              <a:off x="6333047" y="4218817"/>
              <a:ext cx="682169" cy="1291954"/>
              <a:chOff x="6419638" y="4445054"/>
              <a:chExt cx="682169" cy="1291954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6716765" y="4445054"/>
                <a:ext cx="38504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>
                    <a:solidFill>
                      <a:srgbClr val="C00000"/>
                    </a:solidFill>
                    <a:latin typeface="Calibri" charset="0"/>
                    <a:sym typeface="Symbol" charset="0"/>
                  </a:rPr>
                  <a:t>E</a:t>
                </a:r>
                <a:endParaRPr lang="en-US" sz="2400" dirty="0">
                  <a:latin typeface="Franklin Gothic Medium"/>
                  <a:cs typeface="Franklin Gothic Medium"/>
                </a:endParaRPr>
              </a:p>
            </p:txBody>
          </p:sp>
          <p:cxnSp>
            <p:nvCxnSpPr>
              <p:cNvPr id="15" name="Straight Connector 14"/>
              <p:cNvCxnSpPr/>
              <p:nvPr/>
            </p:nvCxnSpPr>
            <p:spPr>
              <a:xfrm flipH="1">
                <a:off x="6534136" y="4936858"/>
                <a:ext cx="196016" cy="30885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6809130" y="4945695"/>
                <a:ext cx="0" cy="33861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6881621" y="4936858"/>
                <a:ext cx="190340" cy="31893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>
                <a:off x="6716765" y="5228351"/>
                <a:ext cx="18473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sz="2400" dirty="0">
                  <a:latin typeface="Franklin Gothic Medium"/>
                  <a:cs typeface="Franklin Gothic Medium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6419638" y="5152233"/>
                <a:ext cx="196528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200" dirty="0">
                    <a:solidFill>
                      <a:srgbClr val="C00000"/>
                    </a:solidFill>
                    <a:latin typeface="Calibri" charset="0"/>
                    <a:sym typeface="Symbol" charset="0"/>
                  </a:rPr>
                  <a:t>E</a:t>
                </a:r>
                <a:endParaRPr lang="en-US" dirty="0"/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6073994" y="5446799"/>
              <a:ext cx="922679" cy="1463663"/>
              <a:chOff x="6147050" y="4889740"/>
              <a:chExt cx="922679" cy="1463663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6410148" y="5127212"/>
                <a:ext cx="20846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solidFill>
                      <a:srgbClr val="C00000"/>
                    </a:solidFill>
                    <a:latin typeface="Calibri" charset="0"/>
                    <a:sym typeface="Symbol" charset="0"/>
                  </a:rPr>
                  <a:t>+</a:t>
                </a:r>
                <a:endParaRPr lang="en-US" sz="2400" dirty="0">
                  <a:latin typeface="Franklin Gothic Medium"/>
                  <a:cs typeface="Franklin Gothic Medium"/>
                </a:endParaRPr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7069729" y="4889740"/>
                <a:ext cx="0" cy="33861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Rectangle 11"/>
              <p:cNvSpPr/>
              <p:nvPr/>
            </p:nvSpPr>
            <p:spPr>
              <a:xfrm>
                <a:off x="6147050" y="5768628"/>
                <a:ext cx="185757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200" dirty="0">
                    <a:solidFill>
                      <a:srgbClr val="C00000"/>
                    </a:solidFill>
                    <a:latin typeface="Calibri" charset="0"/>
                    <a:sym typeface="Symbol" charset="0"/>
                  </a:rPr>
                  <a:t>x</a:t>
                </a:r>
                <a:endParaRPr lang="en-US" dirty="0"/>
              </a:p>
            </p:txBody>
          </p:sp>
        </p:grpSp>
      </p:grpSp>
      <p:sp>
        <p:nvSpPr>
          <p:cNvPr id="30" name="Rectangle 29"/>
          <p:cNvSpPr/>
          <p:nvPr/>
        </p:nvSpPr>
        <p:spPr>
          <a:xfrm>
            <a:off x="8581919" y="4582750"/>
            <a:ext cx="36422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  <a:latin typeface="Calibri" charset="0"/>
                <a:sym typeface="Symbol" charset="0"/>
              </a:rPr>
              <a:t>E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8089956" y="4672589"/>
            <a:ext cx="3863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C00000"/>
                </a:solidFill>
                <a:latin typeface="Calibri" charset="0"/>
                <a:sym typeface="Symbol" charset="0"/>
              </a:rPr>
              <a:t>*</a:t>
            </a:r>
            <a:endParaRPr lang="en-US" sz="2400" dirty="0">
              <a:latin typeface="Franklin Gothic Medium"/>
              <a:cs typeface="Franklin Gothic Medium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8600561" y="5363562"/>
            <a:ext cx="34426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  <a:latin typeface="Calibri" charset="0"/>
                <a:sym typeface="Symbol" charset="0"/>
              </a:rPr>
              <a:t>z</a:t>
            </a:r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 flipH="1">
            <a:off x="7226173" y="5059224"/>
            <a:ext cx="363274" cy="308852"/>
          </a:xfrm>
          <a:prstGeom prst="line">
            <a:avLst/>
          </a:prstGeom>
          <a:ln w="285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7735816" y="5068061"/>
            <a:ext cx="0" cy="338611"/>
          </a:xfrm>
          <a:prstGeom prst="line">
            <a:avLst/>
          </a:prstGeom>
          <a:ln w="285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7870162" y="5059224"/>
            <a:ext cx="352754" cy="318935"/>
          </a:xfrm>
          <a:prstGeom prst="line">
            <a:avLst/>
          </a:prstGeom>
          <a:ln w="285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8033182" y="5995763"/>
            <a:ext cx="34426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  <a:latin typeface="Calibri" charset="0"/>
                <a:sym typeface="Symbol" charset="0"/>
              </a:rPr>
              <a:t>y</a:t>
            </a:r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7051822" y="5280477"/>
            <a:ext cx="36422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  <a:latin typeface="Calibri" charset="0"/>
                <a:sym typeface="Symbol" charset="0"/>
              </a:rPr>
              <a:t>E</a:t>
            </a:r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8033182" y="5292618"/>
            <a:ext cx="36422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  <a:latin typeface="Calibri" charset="0"/>
                <a:sym typeface="Symbol" charset="0"/>
              </a:rPr>
              <a:t>E</a:t>
            </a:r>
            <a:endParaRPr lang="en-US" dirty="0"/>
          </a:p>
        </p:txBody>
      </p:sp>
      <p:cxnSp>
        <p:nvCxnSpPr>
          <p:cNvPr id="65" name="Straight Connector 64"/>
          <p:cNvCxnSpPr/>
          <p:nvPr/>
        </p:nvCxnSpPr>
        <p:spPr>
          <a:xfrm>
            <a:off x="7226173" y="5777653"/>
            <a:ext cx="0" cy="338611"/>
          </a:xfrm>
          <a:prstGeom prst="line">
            <a:avLst/>
          </a:prstGeom>
          <a:ln w="285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8210240" y="5773608"/>
            <a:ext cx="0" cy="338611"/>
          </a:xfrm>
          <a:prstGeom prst="line">
            <a:avLst/>
          </a:prstGeom>
          <a:ln w="285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524868" y="3091224"/>
            <a:ext cx="14542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Franklin Gothic Medium"/>
                <a:cs typeface="Franklin Gothic Medium"/>
              </a:rPr>
              <a:t>No longer</a:t>
            </a:r>
          </a:p>
          <a:p>
            <a:pPr algn="ctr"/>
            <a:r>
              <a:rPr lang="en-US" sz="2400" dirty="0">
                <a:solidFill>
                  <a:srgbClr val="C00000"/>
                </a:solidFill>
                <a:latin typeface="Franklin Gothic Medium"/>
                <a:cs typeface="Franklin Gothic Medium"/>
              </a:rPr>
              <a:t>allows:</a:t>
            </a:r>
          </a:p>
        </p:txBody>
      </p:sp>
    </p:spTree>
    <p:extLst>
      <p:ext uri="{BB962C8B-B14F-4D97-AF65-F5344CB8AC3E}">
        <p14:creationId xmlns:p14="http://schemas.microsoft.com/office/powerpoint/2010/main" val="366072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82000" cy="5029200"/>
          </a:xfrm>
        </p:spPr>
        <p:txBody>
          <a:bodyPr>
            <a:normAutofit lnSpcReduction="10000"/>
          </a:bodyPr>
          <a:lstStyle/>
          <a:p>
            <a:pPr marL="0" indent="0">
              <a:buNone/>
              <a:defRPr/>
            </a:pPr>
            <a:r>
              <a:rPr lang="en-US" b="1" dirty="0">
                <a:solidFill>
                  <a:srgbClr val="C00000"/>
                </a:solidFill>
                <a:ea typeface="+mn-ea"/>
                <a:sym typeface="Symbol"/>
              </a:rPr>
              <a:t></a:t>
            </a:r>
            <a:r>
              <a:rPr lang="en-US" dirty="0">
                <a:ea typeface="+mn-ea"/>
                <a:sym typeface="Symbol"/>
              </a:rPr>
              <a:t> </a:t>
            </a:r>
            <a:r>
              <a:rPr lang="en-US" dirty="0">
                <a:latin typeface="+mn-lt"/>
                <a:ea typeface="+mn-ea"/>
                <a:sym typeface="Symbol"/>
              </a:rPr>
              <a:t>matches the </a:t>
            </a:r>
            <a:r>
              <a:rPr lang="en-US" dirty="0">
                <a:solidFill>
                  <a:srgbClr val="C00000"/>
                </a:solidFill>
                <a:ea typeface="+mn-ea"/>
                <a:sym typeface="Symbol"/>
              </a:rPr>
              <a:t>empty string</a:t>
            </a:r>
          </a:p>
          <a:p>
            <a:pPr marL="0" indent="0">
              <a:buNone/>
              <a:defRPr/>
            </a:pPr>
            <a:r>
              <a:rPr lang="en-US" b="1" i="1" dirty="0">
                <a:solidFill>
                  <a:srgbClr val="C00000"/>
                </a:solidFill>
                <a:latin typeface="+mn-lt"/>
                <a:ea typeface="+mn-ea"/>
              </a:rPr>
              <a:t>a</a:t>
            </a:r>
            <a:r>
              <a:rPr lang="en-US" dirty="0">
                <a:ea typeface="+mn-ea"/>
              </a:rPr>
              <a:t> </a:t>
            </a:r>
            <a:r>
              <a:rPr lang="en-US" dirty="0">
                <a:latin typeface="+mn-lt"/>
                <a:ea typeface="+mn-ea"/>
              </a:rPr>
              <a:t>matches the one character string </a:t>
            </a:r>
            <a:r>
              <a:rPr lang="en-US" i="1" dirty="0">
                <a:solidFill>
                  <a:srgbClr val="C00000"/>
                </a:solidFill>
                <a:latin typeface="+mn-lt"/>
              </a:rPr>
              <a:t>a</a:t>
            </a:r>
          </a:p>
          <a:p>
            <a:pPr marL="342900" lvl="2" indent="-342900">
              <a:defRPr/>
            </a:pPr>
            <a:r>
              <a:rPr lang="en-US" sz="3200" b="1" dirty="0">
                <a:solidFill>
                  <a:srgbClr val="C00000"/>
                </a:solidFill>
                <a:ea typeface="+mn-ea"/>
                <a:sym typeface="Symbol" pitchFamily="18" charset="2"/>
              </a:rPr>
              <a:t>A</a:t>
            </a:r>
            <a:r>
              <a:rPr lang="en-US" sz="3200" dirty="0">
                <a:solidFill>
                  <a:srgbClr val="C00000"/>
                </a:solidFill>
                <a:ea typeface="+mn-ea"/>
                <a:sym typeface="Symbol" pitchFamily="18" charset="2"/>
              </a:rPr>
              <a:t> </a:t>
            </a:r>
            <a:r>
              <a:rPr lang="en-US" sz="3200" dirty="0">
                <a:solidFill>
                  <a:srgbClr val="C00000"/>
                </a:solidFill>
                <a:latin typeface="Cambria Math"/>
                <a:ea typeface="Cambria Math"/>
                <a:sym typeface="Symbol"/>
              </a:rPr>
              <a:t></a:t>
            </a:r>
            <a:r>
              <a:rPr lang="en-US" sz="3200" b="1" dirty="0">
                <a:solidFill>
                  <a:srgbClr val="C00000"/>
                </a:solidFill>
                <a:ea typeface="+mn-ea"/>
                <a:sym typeface="Symbol" pitchFamily="18" charset="2"/>
              </a:rPr>
              <a:t> B</a:t>
            </a:r>
            <a:r>
              <a:rPr lang="en-US" sz="3200" dirty="0">
                <a:ea typeface="+mn-ea"/>
                <a:sym typeface="Symbol" pitchFamily="18" charset="2"/>
              </a:rPr>
              <a:t> matches all strings that either </a:t>
            </a:r>
            <a:r>
              <a:rPr lang="en-US" sz="3200" b="1" dirty="0">
                <a:solidFill>
                  <a:srgbClr val="C00000"/>
                </a:solidFill>
                <a:ea typeface="+mn-ea"/>
                <a:sym typeface="Symbol" pitchFamily="18" charset="2"/>
              </a:rPr>
              <a:t>A</a:t>
            </a:r>
            <a:r>
              <a:rPr lang="en-US" sz="3200" dirty="0">
                <a:ea typeface="+mn-ea"/>
                <a:sym typeface="Symbol" pitchFamily="18" charset="2"/>
              </a:rPr>
              <a:t> matches or </a:t>
            </a:r>
            <a:r>
              <a:rPr lang="en-US" sz="3200" b="1" dirty="0">
                <a:solidFill>
                  <a:srgbClr val="C00000"/>
                </a:solidFill>
                <a:ea typeface="+mn-ea"/>
                <a:sym typeface="Symbol" pitchFamily="18" charset="2"/>
              </a:rPr>
              <a:t>B</a:t>
            </a:r>
            <a:r>
              <a:rPr lang="en-US" sz="3200" dirty="0">
                <a:ea typeface="+mn-ea"/>
                <a:sym typeface="Symbol" pitchFamily="18" charset="2"/>
              </a:rPr>
              <a:t> matches (or both)</a:t>
            </a:r>
          </a:p>
          <a:p>
            <a:pPr marL="342900" lvl="2" indent="-342900">
              <a:defRPr/>
            </a:pPr>
            <a:r>
              <a:rPr lang="en-US" sz="3200" b="1" dirty="0">
                <a:solidFill>
                  <a:srgbClr val="C00000"/>
                </a:solidFill>
                <a:ea typeface="+mn-ea"/>
                <a:sym typeface="Symbol" pitchFamily="18" charset="2"/>
              </a:rPr>
              <a:t>AB</a:t>
            </a:r>
            <a:r>
              <a:rPr lang="en-US" sz="3200" dirty="0">
                <a:solidFill>
                  <a:srgbClr val="C00000"/>
                </a:solidFill>
                <a:ea typeface="+mn-ea"/>
                <a:sym typeface="Symbol" pitchFamily="18" charset="2"/>
              </a:rPr>
              <a:t> </a:t>
            </a:r>
            <a:r>
              <a:rPr lang="en-US" sz="3200" dirty="0">
                <a:ea typeface="+mn-ea"/>
                <a:sym typeface="Symbol" pitchFamily="18" charset="2"/>
              </a:rPr>
              <a:t>matches all strings that have a first part that </a:t>
            </a:r>
            <a:r>
              <a:rPr lang="en-US" sz="3200" b="1" dirty="0">
                <a:solidFill>
                  <a:srgbClr val="C00000"/>
                </a:solidFill>
                <a:ea typeface="+mn-ea"/>
                <a:sym typeface="Symbol" pitchFamily="18" charset="2"/>
              </a:rPr>
              <a:t>A</a:t>
            </a:r>
            <a:r>
              <a:rPr lang="en-US" sz="3200" dirty="0">
                <a:ea typeface="+mn-ea"/>
                <a:sym typeface="Symbol" pitchFamily="18" charset="2"/>
              </a:rPr>
              <a:t> matches followed by a second part that </a:t>
            </a:r>
            <a:r>
              <a:rPr lang="en-US" sz="3200" b="1" dirty="0">
                <a:solidFill>
                  <a:srgbClr val="C00000"/>
                </a:solidFill>
                <a:ea typeface="+mn-ea"/>
                <a:sym typeface="Symbol" pitchFamily="18" charset="2"/>
              </a:rPr>
              <a:t>B</a:t>
            </a:r>
            <a:r>
              <a:rPr lang="en-US" sz="3200" dirty="0">
                <a:ea typeface="+mn-ea"/>
                <a:sym typeface="Symbol" pitchFamily="18" charset="2"/>
              </a:rPr>
              <a:t> matches</a:t>
            </a:r>
          </a:p>
          <a:p>
            <a:pPr marL="342900" lvl="2" indent="-342900">
              <a:defRPr/>
            </a:pPr>
            <a:r>
              <a:rPr lang="en-US" sz="3200" b="1" dirty="0">
                <a:solidFill>
                  <a:srgbClr val="C00000"/>
                </a:solidFill>
                <a:ea typeface="+mn-ea"/>
                <a:sym typeface="Symbol" pitchFamily="18" charset="2"/>
              </a:rPr>
              <a:t>A*</a:t>
            </a:r>
            <a:r>
              <a:rPr lang="en-US" sz="3200" dirty="0">
                <a:solidFill>
                  <a:srgbClr val="C00000"/>
                </a:solidFill>
                <a:ea typeface="+mn-ea"/>
                <a:sym typeface="Symbol" pitchFamily="18" charset="2"/>
              </a:rPr>
              <a:t> </a:t>
            </a:r>
            <a:r>
              <a:rPr lang="en-US" sz="3200" dirty="0">
                <a:ea typeface="+mn-ea"/>
                <a:sym typeface="Symbol" pitchFamily="18" charset="2"/>
              </a:rPr>
              <a:t>matches all strings that have any number of strings (even 0) that </a:t>
            </a:r>
            <a:r>
              <a:rPr lang="en-US" sz="3200" b="1" dirty="0">
                <a:solidFill>
                  <a:srgbClr val="C00000"/>
                </a:solidFill>
                <a:ea typeface="+mn-ea"/>
                <a:sym typeface="Symbol" pitchFamily="18" charset="2"/>
              </a:rPr>
              <a:t>A</a:t>
            </a:r>
            <a:r>
              <a:rPr lang="en-US" sz="3200" dirty="0">
                <a:ea typeface="+mn-ea"/>
                <a:sym typeface="Symbol" pitchFamily="18" charset="2"/>
              </a:rPr>
              <a:t> matches, one after another</a:t>
            </a:r>
            <a:endParaRPr lang="en-US" sz="3200" dirty="0">
              <a:ea typeface="+mn-ea"/>
              <a:sym typeface="Symbol"/>
            </a:endParaRPr>
          </a:p>
          <a:p>
            <a:pPr lvl="1">
              <a:defRPr/>
            </a:pPr>
            <a:endParaRPr lang="en-US" dirty="0">
              <a:ea typeface="+mn-ea"/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CF7DE94-046B-5F4F-AEEB-B32955C6A0ED}"/>
              </a:ext>
            </a:extLst>
          </p:cNvPr>
          <p:cNvSpPr/>
          <p:nvPr/>
        </p:nvSpPr>
        <p:spPr>
          <a:xfrm>
            <a:off x="5341433" y="6001214"/>
            <a:ext cx="3345367" cy="64677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Definition of the </a:t>
            </a:r>
            <a:r>
              <a:rPr lang="en-US" i="1" dirty="0"/>
              <a:t>language</a:t>
            </a:r>
            <a:r>
              <a:rPr lang="en-US" dirty="0"/>
              <a:t> matched by a regular expression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4A381FA-AE47-6045-A730-B1F2BEAC3A81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274638"/>
            <a:ext cx="8229600" cy="606642"/>
          </a:xfrm>
        </p:spPr>
        <p:txBody>
          <a:bodyPr/>
          <a:lstStyle/>
          <a:p>
            <a:r>
              <a:rPr lang="en-US" dirty="0">
                <a:latin typeface="Franklin Gothic Medium" panose="020B0603020102020204" pitchFamily="34" charset="0"/>
              </a:rPr>
              <a:t>Last time: Regular Expression is a “pattern”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sz="2600" dirty="0"/>
              <a:t>building precedence in simple arithmetic expressions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411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91067" y="1153848"/>
                <a:ext cx="8229600" cy="5140800"/>
              </a:xfrm>
            </p:spPr>
            <p:txBody>
              <a:bodyPr/>
              <a:lstStyle/>
              <a:p>
                <a:r>
                  <a:rPr lang="en-US" sz="2800" b="1" dirty="0">
                    <a:latin typeface="Calibri" charset="0"/>
                  </a:rPr>
                  <a:t>E</a:t>
                </a:r>
                <a:r>
                  <a:rPr lang="en-US" sz="2800" dirty="0">
                    <a:latin typeface="Calibri" charset="0"/>
                  </a:rPr>
                  <a:t> – expression  (start symbol)</a:t>
                </a:r>
              </a:p>
              <a:p>
                <a:r>
                  <a:rPr lang="en-US" sz="2800" b="1" dirty="0">
                    <a:latin typeface="Calibri" charset="0"/>
                  </a:rPr>
                  <a:t>T</a:t>
                </a:r>
                <a:r>
                  <a:rPr lang="en-US" sz="2800" dirty="0">
                    <a:latin typeface="Calibri" charset="0"/>
                  </a:rPr>
                  <a:t> – term   </a:t>
                </a:r>
                <a:r>
                  <a:rPr lang="en-US" sz="2800" b="1" dirty="0">
                    <a:latin typeface="Calibri" charset="0"/>
                  </a:rPr>
                  <a:t>F</a:t>
                </a:r>
                <a:r>
                  <a:rPr lang="en-US" sz="2800" dirty="0">
                    <a:latin typeface="Calibri" charset="0"/>
                  </a:rPr>
                  <a:t> – factor   </a:t>
                </a:r>
                <a:r>
                  <a:rPr lang="en-US" sz="2800" b="1" dirty="0">
                    <a:latin typeface="Calibri" charset="0"/>
                  </a:rPr>
                  <a:t>I</a:t>
                </a:r>
                <a:r>
                  <a:rPr lang="en-US" sz="2800" dirty="0">
                    <a:latin typeface="Calibri" charset="0"/>
                  </a:rPr>
                  <a:t> – identifier  </a:t>
                </a:r>
                <a:r>
                  <a:rPr lang="en-US" sz="2800" b="1" dirty="0">
                    <a:latin typeface="Calibri" charset="0"/>
                  </a:rPr>
                  <a:t>N</a:t>
                </a:r>
                <a:r>
                  <a:rPr lang="en-US" sz="2800" dirty="0">
                    <a:latin typeface="Calibri" charset="0"/>
                  </a:rPr>
                  <a:t> - number</a:t>
                </a:r>
              </a:p>
              <a:p>
                <a:pPr marL="457200" lvl="1" indent="0">
                  <a:buFont typeface="Arial" charset="0"/>
                  <a:buNone/>
                </a:pPr>
                <a:r>
                  <a:rPr lang="en-US" b="1" dirty="0">
                    <a:latin typeface="Calibri" charset="0"/>
                  </a:rPr>
                  <a:t>E	</a:t>
                </a:r>
                <a:r>
                  <a:rPr lang="en-US" dirty="0">
                    <a:latin typeface="Calibri" charset="0"/>
                    <a:sym typeface="Symbol" charset="0"/>
                  </a:rPr>
                  <a:t> 	</a:t>
                </a:r>
                <a:r>
                  <a:rPr lang="en-US" b="1" dirty="0">
                    <a:latin typeface="Calibri" charset="0"/>
                    <a:sym typeface="Symbol" charset="0"/>
                  </a:rPr>
                  <a:t>T</a:t>
                </a:r>
                <a:r>
                  <a:rPr lang="en-US" dirty="0">
                    <a:latin typeface="Calibri" charset="0"/>
                    <a:sym typeface="Symbol" charset="0"/>
                  </a:rPr>
                  <a:t> | </a:t>
                </a:r>
                <a:r>
                  <a:rPr lang="en-US" b="1" dirty="0">
                    <a:latin typeface="Calibri" charset="0"/>
                    <a:sym typeface="Symbol" charset="0"/>
                  </a:rPr>
                  <a:t>E</a:t>
                </a:r>
                <a:r>
                  <a:rPr lang="en-US" dirty="0">
                    <a:latin typeface="Calibri" charset="0"/>
                    <a:sym typeface="Symbol" charset="0"/>
                  </a:rPr>
                  <a:t>+</a:t>
                </a:r>
                <a:r>
                  <a:rPr lang="en-US" b="1" dirty="0">
                    <a:latin typeface="Calibri" charset="0"/>
                    <a:sym typeface="Symbol" charset="0"/>
                  </a:rPr>
                  <a:t>T</a:t>
                </a:r>
              </a:p>
              <a:p>
                <a:pPr marL="457200" lvl="1" indent="0">
                  <a:buFont typeface="Arial" charset="0"/>
                  <a:buNone/>
                </a:pPr>
                <a:r>
                  <a:rPr lang="en-US" b="1" dirty="0">
                    <a:latin typeface="Calibri" charset="0"/>
                    <a:sym typeface="Symbol" charset="0"/>
                  </a:rPr>
                  <a:t>T 	</a:t>
                </a:r>
                <a:r>
                  <a:rPr lang="en-US" dirty="0">
                    <a:latin typeface="Calibri" charset="0"/>
                    <a:sym typeface="Symbol" charset="0"/>
                  </a:rPr>
                  <a:t> 	</a:t>
                </a:r>
                <a:r>
                  <a:rPr lang="en-US" b="1" dirty="0">
                    <a:latin typeface="Calibri" charset="0"/>
                    <a:sym typeface="Symbol" charset="0"/>
                  </a:rPr>
                  <a:t>F</a:t>
                </a:r>
                <a:r>
                  <a:rPr lang="en-US" dirty="0">
                    <a:latin typeface="Calibri" charset="0"/>
                    <a:sym typeface="Symbol" charset="0"/>
                  </a:rPr>
                  <a:t> | </a:t>
                </a:r>
                <a:r>
                  <a:rPr lang="en-US" b="1" dirty="0">
                    <a:latin typeface="Calibri" charset="0"/>
                    <a:sym typeface="Symbol" charset="0"/>
                  </a:rPr>
                  <a:t>F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sym typeface="Symbol" charset="0"/>
                      </a:rPr>
                      <m:t>∗</m:t>
                    </m:r>
                  </m:oMath>
                </a14:m>
                <a:r>
                  <a:rPr lang="en-US" b="1" dirty="0">
                    <a:latin typeface="Calibri" charset="0"/>
                    <a:sym typeface="Symbol" charset="0"/>
                  </a:rPr>
                  <a:t>T</a:t>
                </a:r>
              </a:p>
              <a:p>
                <a:pPr marL="457200" lvl="1" indent="0">
                  <a:buFont typeface="Arial" charset="0"/>
                  <a:buNone/>
                </a:pPr>
                <a:r>
                  <a:rPr lang="en-US" b="1" dirty="0">
                    <a:latin typeface="Calibri" charset="0"/>
                    <a:sym typeface="Symbol" charset="0"/>
                  </a:rPr>
                  <a:t>F 	</a:t>
                </a:r>
                <a:r>
                  <a:rPr lang="en-US" dirty="0">
                    <a:latin typeface="Calibri" charset="0"/>
                    <a:sym typeface="Symbol" charset="0"/>
                  </a:rPr>
                  <a:t> 	</a:t>
                </a:r>
                <a:r>
                  <a:rPr lang="en-US" dirty="0">
                    <a:latin typeface="Cambria Math" panose="02040503050406030204" pitchFamily="18" charset="0"/>
                    <a:sym typeface="Symbol" charset="0"/>
                  </a:rPr>
                  <a:t>(</a:t>
                </a:r>
                <a:r>
                  <a:rPr lang="en-US" b="1" dirty="0">
                    <a:latin typeface="Calibri" charset="0"/>
                    <a:sym typeface="Symbol" charset="0"/>
                  </a:rPr>
                  <a:t>E</a:t>
                </a:r>
                <a:r>
                  <a:rPr lang="en-US" dirty="0">
                    <a:latin typeface="Cambria Math" panose="02040503050406030204" pitchFamily="18" charset="0"/>
                    <a:sym typeface="Symbol" charset="0"/>
                  </a:rPr>
                  <a:t>)</a:t>
                </a:r>
                <a:r>
                  <a:rPr lang="en-US" dirty="0">
                    <a:latin typeface="Calibri" charset="0"/>
                    <a:sym typeface="Symbol" charset="0"/>
                  </a:rPr>
                  <a:t> | </a:t>
                </a:r>
                <a:r>
                  <a:rPr lang="en-US" b="1" dirty="0">
                    <a:latin typeface="Calibri" charset="0"/>
                    <a:sym typeface="Symbol" charset="0"/>
                  </a:rPr>
                  <a:t>I</a:t>
                </a:r>
                <a:r>
                  <a:rPr lang="en-US" dirty="0">
                    <a:latin typeface="Calibri" charset="0"/>
                    <a:sym typeface="Symbol" charset="0"/>
                  </a:rPr>
                  <a:t> | </a:t>
                </a:r>
                <a:r>
                  <a:rPr lang="en-US" b="1" dirty="0">
                    <a:latin typeface="Calibri" charset="0"/>
                    <a:sym typeface="Symbol" charset="0"/>
                  </a:rPr>
                  <a:t>N</a:t>
                </a:r>
              </a:p>
              <a:p>
                <a:pPr marL="457200" lvl="1" indent="0">
                  <a:buFont typeface="Arial" charset="0"/>
                  <a:buNone/>
                </a:pPr>
                <a:r>
                  <a:rPr lang="en-US" b="1" dirty="0">
                    <a:latin typeface="Calibri" charset="0"/>
                    <a:sym typeface="Symbol" charset="0"/>
                  </a:rPr>
                  <a:t>I 	</a:t>
                </a:r>
                <a:r>
                  <a:rPr lang="en-US" dirty="0">
                    <a:latin typeface="Calibri" charset="0"/>
                    <a:sym typeface="Symbol" charset="0"/>
                  </a:rPr>
                  <a:t> 	x | y | z</a:t>
                </a:r>
              </a:p>
              <a:p>
                <a:pPr marL="457200" lvl="1" indent="0">
                  <a:buFont typeface="Arial" charset="0"/>
                  <a:buNone/>
                </a:pPr>
                <a:r>
                  <a:rPr lang="en-US" b="1" dirty="0">
                    <a:latin typeface="Calibri" charset="0"/>
                    <a:sym typeface="Symbol" charset="0"/>
                  </a:rPr>
                  <a:t>N 	</a:t>
                </a:r>
                <a:r>
                  <a:rPr lang="en-US" dirty="0">
                    <a:latin typeface="Calibri" charset="0"/>
                    <a:sym typeface="Symbol" charset="0"/>
                  </a:rPr>
                  <a:t> 	0 | 1 | 2 | 3 | 4 | 5 | 6 | 7 | 8 | 9</a:t>
                </a:r>
                <a:endParaRPr lang="en-US" dirty="0">
                  <a:latin typeface="Calibri" charset="0"/>
                </a:endParaRPr>
              </a:p>
            </p:txBody>
          </p:sp>
        </mc:Choice>
        <mc:Fallback xmlns="">
          <p:sp>
            <p:nvSpPr>
              <p:cNvPr id="17411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1067" y="1153848"/>
                <a:ext cx="8229600" cy="5140800"/>
              </a:xfrm>
              <a:blipFill rotWithShape="0">
                <a:blip r:embed="rId3"/>
                <a:stretch>
                  <a:fillRect l="-1333" t="-1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7061802" y="3105241"/>
            <a:ext cx="1727570" cy="3461975"/>
            <a:chOff x="6073994" y="3448487"/>
            <a:chExt cx="932166" cy="3461975"/>
          </a:xfrm>
        </p:grpSpPr>
        <p:grpSp>
          <p:nvGrpSpPr>
            <p:cNvPr id="5" name="Group 4"/>
            <p:cNvGrpSpPr/>
            <p:nvPr/>
          </p:nvGrpSpPr>
          <p:grpSpPr>
            <a:xfrm>
              <a:off x="6333047" y="3448487"/>
              <a:ext cx="673113" cy="2062284"/>
              <a:chOff x="6419638" y="3674724"/>
              <a:chExt cx="673113" cy="2062284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6707709" y="3674724"/>
                <a:ext cx="38504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>
                    <a:solidFill>
                      <a:srgbClr val="C00000"/>
                    </a:solidFill>
                    <a:latin typeface="Calibri" charset="0"/>
                    <a:sym typeface="Symbol" charset="0"/>
                  </a:rPr>
                  <a:t>E</a:t>
                </a:r>
                <a:endParaRPr lang="en-US" sz="2400" dirty="0">
                  <a:latin typeface="Franklin Gothic Medium"/>
                  <a:cs typeface="Franklin Gothic Medium"/>
                </a:endParaRPr>
              </a:p>
            </p:txBody>
          </p:sp>
          <p:cxnSp>
            <p:nvCxnSpPr>
              <p:cNvPr id="15" name="Straight Connector 14"/>
              <p:cNvCxnSpPr/>
              <p:nvPr/>
            </p:nvCxnSpPr>
            <p:spPr>
              <a:xfrm flipH="1">
                <a:off x="6534136" y="4936858"/>
                <a:ext cx="196016" cy="30885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6809130" y="4945695"/>
                <a:ext cx="0" cy="33861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6881621" y="4936858"/>
                <a:ext cx="190340" cy="31893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>
                <a:off x="6716765" y="5228351"/>
                <a:ext cx="18473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sz="2400" dirty="0">
                  <a:latin typeface="Franklin Gothic Medium"/>
                  <a:cs typeface="Franklin Gothic Medium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6419638" y="5152233"/>
                <a:ext cx="196528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200" dirty="0">
                    <a:solidFill>
                      <a:srgbClr val="C00000"/>
                    </a:solidFill>
                    <a:latin typeface="Calibri" charset="0"/>
                    <a:sym typeface="Symbol" charset="0"/>
                  </a:rPr>
                  <a:t>F</a:t>
                </a:r>
                <a:endParaRPr lang="en-US" dirty="0"/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6073994" y="5446799"/>
              <a:ext cx="922679" cy="1463663"/>
              <a:chOff x="6147050" y="4889740"/>
              <a:chExt cx="922679" cy="1463663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6400136" y="5339957"/>
                <a:ext cx="20846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solidFill>
                      <a:srgbClr val="C00000"/>
                    </a:solidFill>
                    <a:latin typeface="Calibri" charset="0"/>
                    <a:sym typeface="Symbol" charset="0"/>
                  </a:rPr>
                  <a:t>+</a:t>
                </a:r>
                <a:endParaRPr lang="en-US" sz="2400" dirty="0">
                  <a:latin typeface="Franklin Gothic Medium"/>
                  <a:cs typeface="Franklin Gothic Medium"/>
                </a:endParaRPr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7069729" y="4889740"/>
                <a:ext cx="0" cy="33861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Rectangle 11"/>
              <p:cNvSpPr/>
              <p:nvPr/>
            </p:nvSpPr>
            <p:spPr>
              <a:xfrm>
                <a:off x="6147050" y="5768628"/>
                <a:ext cx="185757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200" dirty="0">
                    <a:solidFill>
                      <a:srgbClr val="C00000"/>
                    </a:solidFill>
                    <a:latin typeface="Calibri" charset="0"/>
                    <a:sym typeface="Symbol" charset="0"/>
                  </a:rPr>
                  <a:t>x</a:t>
                </a:r>
                <a:endParaRPr lang="en-US" dirty="0"/>
              </a:p>
            </p:txBody>
          </p:sp>
        </p:grpSp>
      </p:grpSp>
      <p:sp>
        <p:nvSpPr>
          <p:cNvPr id="30" name="Rectangle 29"/>
          <p:cNvSpPr/>
          <p:nvPr/>
        </p:nvSpPr>
        <p:spPr>
          <a:xfrm>
            <a:off x="8581919" y="4582750"/>
            <a:ext cx="36422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  <a:latin typeface="Calibri" charset="0"/>
                <a:sym typeface="Symbol" charset="0"/>
              </a:rPr>
              <a:t>T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8089956" y="4672589"/>
            <a:ext cx="3863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C00000"/>
                </a:solidFill>
                <a:latin typeface="Calibri" charset="0"/>
                <a:sym typeface="Symbol" charset="0"/>
              </a:rPr>
              <a:t>*</a:t>
            </a:r>
            <a:endParaRPr lang="en-US" sz="2400" dirty="0">
              <a:latin typeface="Franklin Gothic Medium"/>
              <a:cs typeface="Franklin Gothic Medium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8622937" y="5990740"/>
            <a:ext cx="34426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  <a:latin typeface="Calibri" charset="0"/>
                <a:sym typeface="Symbol" charset="0"/>
              </a:rPr>
              <a:t>z</a:t>
            </a:r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 flipH="1">
            <a:off x="7330652" y="5059224"/>
            <a:ext cx="258796" cy="278672"/>
          </a:xfrm>
          <a:prstGeom prst="line">
            <a:avLst/>
          </a:prstGeom>
          <a:ln w="285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7822379" y="5055889"/>
            <a:ext cx="267576" cy="282007"/>
          </a:xfrm>
          <a:prstGeom prst="line">
            <a:avLst/>
          </a:prstGeom>
          <a:ln w="285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8033182" y="5995763"/>
            <a:ext cx="34426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  <a:latin typeface="Calibri" charset="0"/>
                <a:sym typeface="Symbol" charset="0"/>
              </a:rPr>
              <a:t>y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8068349" y="3860749"/>
            <a:ext cx="36422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  <a:latin typeface="Calibri" charset="0"/>
                <a:sym typeface="Symbol" charset="0"/>
              </a:rPr>
              <a:t>T</a:t>
            </a:r>
            <a:endParaRPr lang="en-US" dirty="0"/>
          </a:p>
        </p:txBody>
      </p:sp>
      <p:cxnSp>
        <p:nvCxnSpPr>
          <p:cNvPr id="37" name="Straight Connector 36"/>
          <p:cNvCxnSpPr/>
          <p:nvPr/>
        </p:nvCxnSpPr>
        <p:spPr>
          <a:xfrm>
            <a:off x="8250460" y="3593888"/>
            <a:ext cx="0" cy="338611"/>
          </a:xfrm>
          <a:prstGeom prst="line">
            <a:avLst/>
          </a:prstGeom>
          <a:ln w="285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547405" y="514019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Franklin Gothic Medium"/>
                <a:cs typeface="Franklin Gothic Medium"/>
              </a:rPr>
              <a:t>?</a:t>
            </a:r>
            <a:endParaRPr lang="en-US" sz="2400" dirty="0">
              <a:latin typeface="Franklin Gothic Medium"/>
              <a:cs typeface="Franklin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20264111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sz="2600" dirty="0"/>
              <a:t>building precedence in simple arithmetic expressions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411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91067" y="1153848"/>
                <a:ext cx="8229600" cy="5140800"/>
              </a:xfrm>
            </p:spPr>
            <p:txBody>
              <a:bodyPr/>
              <a:lstStyle/>
              <a:p>
                <a:r>
                  <a:rPr lang="en-US" sz="2800" b="1" dirty="0">
                    <a:latin typeface="Calibri" charset="0"/>
                  </a:rPr>
                  <a:t>E</a:t>
                </a:r>
                <a:r>
                  <a:rPr lang="en-US" sz="2800" dirty="0">
                    <a:latin typeface="Calibri" charset="0"/>
                  </a:rPr>
                  <a:t> – expression  (start symbol)</a:t>
                </a:r>
              </a:p>
              <a:p>
                <a:r>
                  <a:rPr lang="en-US" sz="2800" b="1" dirty="0">
                    <a:latin typeface="Calibri" charset="0"/>
                  </a:rPr>
                  <a:t>T</a:t>
                </a:r>
                <a:r>
                  <a:rPr lang="en-US" sz="2800" dirty="0">
                    <a:latin typeface="Calibri" charset="0"/>
                  </a:rPr>
                  <a:t> – term   </a:t>
                </a:r>
                <a:r>
                  <a:rPr lang="en-US" sz="2800" b="1" dirty="0">
                    <a:latin typeface="Calibri" charset="0"/>
                  </a:rPr>
                  <a:t>F</a:t>
                </a:r>
                <a:r>
                  <a:rPr lang="en-US" sz="2800" dirty="0">
                    <a:latin typeface="Calibri" charset="0"/>
                  </a:rPr>
                  <a:t> – factor   </a:t>
                </a:r>
                <a:r>
                  <a:rPr lang="en-US" sz="2800" b="1" dirty="0">
                    <a:latin typeface="Calibri" charset="0"/>
                  </a:rPr>
                  <a:t>I</a:t>
                </a:r>
                <a:r>
                  <a:rPr lang="en-US" sz="2800" dirty="0">
                    <a:latin typeface="Calibri" charset="0"/>
                  </a:rPr>
                  <a:t> – identifier  </a:t>
                </a:r>
                <a:r>
                  <a:rPr lang="en-US" sz="2800" b="1" dirty="0">
                    <a:latin typeface="Calibri" charset="0"/>
                  </a:rPr>
                  <a:t>N</a:t>
                </a:r>
                <a:r>
                  <a:rPr lang="en-US" sz="2800" dirty="0">
                    <a:latin typeface="Calibri" charset="0"/>
                  </a:rPr>
                  <a:t> - number</a:t>
                </a:r>
              </a:p>
              <a:p>
                <a:pPr marL="457200" lvl="1" indent="0">
                  <a:buFont typeface="Arial" charset="0"/>
                  <a:buNone/>
                </a:pPr>
                <a:r>
                  <a:rPr lang="en-US" b="1" dirty="0">
                    <a:latin typeface="Calibri" charset="0"/>
                  </a:rPr>
                  <a:t>E	</a:t>
                </a:r>
                <a:r>
                  <a:rPr lang="en-US" dirty="0">
                    <a:latin typeface="Calibri" charset="0"/>
                    <a:sym typeface="Symbol" charset="0"/>
                  </a:rPr>
                  <a:t> 	</a:t>
                </a:r>
                <a:r>
                  <a:rPr lang="en-US" b="1" dirty="0">
                    <a:latin typeface="Calibri" charset="0"/>
                    <a:sym typeface="Symbol" charset="0"/>
                  </a:rPr>
                  <a:t>T</a:t>
                </a:r>
                <a:r>
                  <a:rPr lang="en-US" dirty="0">
                    <a:latin typeface="Calibri" charset="0"/>
                    <a:sym typeface="Symbol" charset="0"/>
                  </a:rPr>
                  <a:t> | </a:t>
                </a:r>
                <a:r>
                  <a:rPr lang="en-US" b="1" dirty="0">
                    <a:latin typeface="Calibri" charset="0"/>
                    <a:sym typeface="Symbol" charset="0"/>
                  </a:rPr>
                  <a:t>E</a:t>
                </a:r>
                <a:r>
                  <a:rPr lang="en-US" dirty="0">
                    <a:latin typeface="Calibri" charset="0"/>
                    <a:sym typeface="Symbol" charset="0"/>
                  </a:rPr>
                  <a:t>+</a:t>
                </a:r>
                <a:r>
                  <a:rPr lang="en-US" b="1" dirty="0">
                    <a:latin typeface="Calibri" charset="0"/>
                    <a:sym typeface="Symbol" charset="0"/>
                  </a:rPr>
                  <a:t>T</a:t>
                </a:r>
              </a:p>
              <a:p>
                <a:pPr marL="457200" lvl="1" indent="0">
                  <a:buFont typeface="Arial" charset="0"/>
                  <a:buNone/>
                </a:pPr>
                <a:r>
                  <a:rPr lang="en-US" b="1" dirty="0">
                    <a:latin typeface="Calibri" charset="0"/>
                    <a:sym typeface="Symbol" charset="0"/>
                  </a:rPr>
                  <a:t>T 	</a:t>
                </a:r>
                <a:r>
                  <a:rPr lang="en-US" dirty="0">
                    <a:latin typeface="Calibri" charset="0"/>
                    <a:sym typeface="Symbol" charset="0"/>
                  </a:rPr>
                  <a:t> 	</a:t>
                </a:r>
                <a:r>
                  <a:rPr lang="en-US" b="1" dirty="0">
                    <a:latin typeface="Calibri" charset="0"/>
                    <a:sym typeface="Symbol" charset="0"/>
                  </a:rPr>
                  <a:t>F</a:t>
                </a:r>
                <a:r>
                  <a:rPr lang="en-US" dirty="0">
                    <a:latin typeface="Calibri" charset="0"/>
                    <a:sym typeface="Symbol" charset="0"/>
                  </a:rPr>
                  <a:t> | </a:t>
                </a:r>
                <a:r>
                  <a:rPr lang="en-US" b="1" dirty="0">
                    <a:latin typeface="Calibri" charset="0"/>
                    <a:sym typeface="Symbol" charset="0"/>
                  </a:rPr>
                  <a:t>F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sym typeface="Symbol" charset="0"/>
                      </a:rPr>
                      <m:t>∗</m:t>
                    </m:r>
                  </m:oMath>
                </a14:m>
                <a:r>
                  <a:rPr lang="en-US" b="1" dirty="0">
                    <a:latin typeface="Calibri" charset="0"/>
                    <a:sym typeface="Symbol" charset="0"/>
                  </a:rPr>
                  <a:t>T</a:t>
                </a:r>
              </a:p>
              <a:p>
                <a:pPr marL="457200" lvl="1" indent="0">
                  <a:buFont typeface="Arial" charset="0"/>
                  <a:buNone/>
                </a:pPr>
                <a:r>
                  <a:rPr lang="en-US" b="1" dirty="0">
                    <a:latin typeface="Calibri" charset="0"/>
                    <a:sym typeface="Symbol" charset="0"/>
                  </a:rPr>
                  <a:t>F 	</a:t>
                </a:r>
                <a:r>
                  <a:rPr lang="en-US" dirty="0">
                    <a:latin typeface="Calibri" charset="0"/>
                    <a:sym typeface="Symbol" charset="0"/>
                  </a:rPr>
                  <a:t> 	</a:t>
                </a:r>
                <a:r>
                  <a:rPr lang="en-US" dirty="0">
                    <a:latin typeface="Cambria Math" panose="02040503050406030204" pitchFamily="18" charset="0"/>
                    <a:sym typeface="Symbol" charset="0"/>
                  </a:rPr>
                  <a:t>(</a:t>
                </a:r>
                <a:r>
                  <a:rPr lang="en-US" b="1" dirty="0">
                    <a:latin typeface="Calibri" charset="0"/>
                    <a:sym typeface="Symbol" charset="0"/>
                  </a:rPr>
                  <a:t>E</a:t>
                </a:r>
                <a:r>
                  <a:rPr lang="en-US" dirty="0">
                    <a:latin typeface="Cambria Math" panose="02040503050406030204" pitchFamily="18" charset="0"/>
                    <a:sym typeface="Symbol" charset="0"/>
                  </a:rPr>
                  <a:t>)</a:t>
                </a:r>
                <a:r>
                  <a:rPr lang="en-US" dirty="0">
                    <a:latin typeface="Calibri" charset="0"/>
                    <a:sym typeface="Symbol" charset="0"/>
                  </a:rPr>
                  <a:t> | </a:t>
                </a:r>
                <a:r>
                  <a:rPr lang="en-US" b="1" dirty="0">
                    <a:latin typeface="Calibri" charset="0"/>
                    <a:sym typeface="Symbol" charset="0"/>
                  </a:rPr>
                  <a:t>I</a:t>
                </a:r>
                <a:r>
                  <a:rPr lang="en-US" dirty="0">
                    <a:latin typeface="Calibri" charset="0"/>
                    <a:sym typeface="Symbol" charset="0"/>
                  </a:rPr>
                  <a:t> | </a:t>
                </a:r>
                <a:r>
                  <a:rPr lang="en-US" b="1" dirty="0">
                    <a:latin typeface="Calibri" charset="0"/>
                    <a:sym typeface="Symbol" charset="0"/>
                  </a:rPr>
                  <a:t>N</a:t>
                </a:r>
              </a:p>
              <a:p>
                <a:pPr marL="457200" lvl="1" indent="0">
                  <a:buFont typeface="Arial" charset="0"/>
                  <a:buNone/>
                </a:pPr>
                <a:r>
                  <a:rPr lang="en-US" b="1" dirty="0">
                    <a:latin typeface="Calibri" charset="0"/>
                    <a:sym typeface="Symbol" charset="0"/>
                  </a:rPr>
                  <a:t>I 	</a:t>
                </a:r>
                <a:r>
                  <a:rPr lang="en-US" dirty="0">
                    <a:latin typeface="Calibri" charset="0"/>
                    <a:sym typeface="Symbol" charset="0"/>
                  </a:rPr>
                  <a:t> 	x | y | z</a:t>
                </a:r>
              </a:p>
              <a:p>
                <a:pPr marL="457200" lvl="1" indent="0">
                  <a:buFont typeface="Arial" charset="0"/>
                  <a:buNone/>
                </a:pPr>
                <a:r>
                  <a:rPr lang="en-US" b="1" dirty="0">
                    <a:latin typeface="Calibri" charset="0"/>
                    <a:sym typeface="Symbol" charset="0"/>
                  </a:rPr>
                  <a:t>N 	</a:t>
                </a:r>
                <a:r>
                  <a:rPr lang="en-US" dirty="0">
                    <a:latin typeface="Calibri" charset="0"/>
                    <a:sym typeface="Symbol" charset="0"/>
                  </a:rPr>
                  <a:t> 	0 | 1 | 2 | 3 | 4 | 5 | 6 | 7 | 8 | 9</a:t>
                </a:r>
                <a:endParaRPr lang="en-US" dirty="0">
                  <a:latin typeface="Calibri" charset="0"/>
                </a:endParaRPr>
              </a:p>
            </p:txBody>
          </p:sp>
        </mc:Choice>
        <mc:Fallback xmlns="">
          <p:sp>
            <p:nvSpPr>
              <p:cNvPr id="17411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1067" y="1153848"/>
                <a:ext cx="8229600" cy="5140800"/>
              </a:xfrm>
              <a:blipFill rotWithShape="0">
                <a:blip r:embed="rId3"/>
                <a:stretch>
                  <a:fillRect l="-1333" t="-1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6945460" y="3875182"/>
            <a:ext cx="1846694" cy="2242460"/>
            <a:chOff x="6011217" y="4218428"/>
            <a:chExt cx="996443" cy="2242460"/>
          </a:xfrm>
        </p:grpSpPr>
        <p:grpSp>
          <p:nvGrpSpPr>
            <p:cNvPr id="5" name="Group 4"/>
            <p:cNvGrpSpPr/>
            <p:nvPr/>
          </p:nvGrpSpPr>
          <p:grpSpPr>
            <a:xfrm>
              <a:off x="6129658" y="4218428"/>
              <a:ext cx="878002" cy="2009151"/>
              <a:chOff x="6216249" y="4444665"/>
              <a:chExt cx="878002" cy="2009151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6371123" y="4444665"/>
                <a:ext cx="38504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>
                    <a:solidFill>
                      <a:srgbClr val="C00000"/>
                    </a:solidFill>
                    <a:latin typeface="Calibri" charset="0"/>
                    <a:sym typeface="Symbol" charset="0"/>
                  </a:rPr>
                  <a:t>E</a:t>
                </a:r>
                <a:endParaRPr lang="en-US" sz="2400" dirty="0">
                  <a:latin typeface="Franklin Gothic Medium"/>
                  <a:cs typeface="Franklin Gothic Medium"/>
                </a:endParaRPr>
              </a:p>
            </p:txBody>
          </p:sp>
          <p:cxnSp>
            <p:nvCxnSpPr>
              <p:cNvPr id="15" name="Straight Connector 14"/>
              <p:cNvCxnSpPr/>
              <p:nvPr/>
            </p:nvCxnSpPr>
            <p:spPr>
              <a:xfrm flipH="1">
                <a:off x="6216249" y="4916557"/>
                <a:ext cx="196016" cy="30885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6489547" y="4945935"/>
                <a:ext cx="0" cy="33861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6549048" y="4906122"/>
                <a:ext cx="190340" cy="31893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>
                <a:off x="6716765" y="5228351"/>
                <a:ext cx="18473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sz="2400" dirty="0">
                  <a:latin typeface="Franklin Gothic Medium"/>
                  <a:cs typeface="Franklin Gothic Medium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6897723" y="5869041"/>
                <a:ext cx="196528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200" dirty="0">
                    <a:solidFill>
                      <a:srgbClr val="C00000"/>
                    </a:solidFill>
                    <a:latin typeface="Calibri" charset="0"/>
                    <a:sym typeface="Symbol" charset="0"/>
                  </a:rPr>
                  <a:t>E</a:t>
                </a:r>
                <a:endParaRPr lang="en-US" dirty="0"/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6011217" y="4916765"/>
              <a:ext cx="893063" cy="1544123"/>
              <a:chOff x="6084273" y="4359706"/>
              <a:chExt cx="893063" cy="1544123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6382717" y="4359706"/>
                <a:ext cx="20846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solidFill>
                      <a:srgbClr val="C00000"/>
                    </a:solidFill>
                    <a:latin typeface="Calibri" charset="0"/>
                    <a:sym typeface="Symbol" charset="0"/>
                  </a:rPr>
                  <a:t>+</a:t>
                </a:r>
                <a:endParaRPr lang="en-US" sz="2400" dirty="0">
                  <a:latin typeface="Franklin Gothic Medium"/>
                  <a:cs typeface="Franklin Gothic Medium"/>
                </a:endParaRPr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6977336" y="5565218"/>
                <a:ext cx="0" cy="33861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Rectangle 11"/>
              <p:cNvSpPr/>
              <p:nvPr/>
            </p:nvSpPr>
            <p:spPr>
              <a:xfrm>
                <a:off x="6084273" y="5093089"/>
                <a:ext cx="185757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200" dirty="0">
                    <a:solidFill>
                      <a:srgbClr val="C00000"/>
                    </a:solidFill>
                    <a:latin typeface="Calibri" charset="0"/>
                    <a:sym typeface="Symbol" charset="0"/>
                  </a:rPr>
                  <a:t>x</a:t>
                </a:r>
                <a:endParaRPr lang="en-US" dirty="0"/>
              </a:p>
            </p:txBody>
          </p:sp>
        </p:grpSp>
      </p:grpSp>
      <p:sp>
        <p:nvSpPr>
          <p:cNvPr id="30" name="Rectangle 29"/>
          <p:cNvSpPr/>
          <p:nvPr/>
        </p:nvSpPr>
        <p:spPr>
          <a:xfrm>
            <a:off x="7961260" y="4577984"/>
            <a:ext cx="36422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  <a:latin typeface="Calibri" charset="0"/>
                <a:sym typeface="Symbol" charset="0"/>
              </a:rPr>
              <a:t>E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7984253" y="5355406"/>
            <a:ext cx="3863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C00000"/>
                </a:solidFill>
                <a:latin typeface="Calibri" charset="0"/>
                <a:sym typeface="Symbol" charset="0"/>
              </a:rPr>
              <a:t>*</a:t>
            </a:r>
            <a:endParaRPr lang="en-US" sz="2400" dirty="0">
              <a:latin typeface="Franklin Gothic Medium"/>
              <a:cs typeface="Franklin Gothic Medium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8438057" y="5973275"/>
            <a:ext cx="34426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  <a:latin typeface="Calibri" charset="0"/>
                <a:sym typeface="Symbol" charset="0"/>
              </a:rPr>
              <a:t>z</a:t>
            </a:r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 flipH="1">
            <a:off x="7765811" y="5089226"/>
            <a:ext cx="288494" cy="304970"/>
          </a:xfrm>
          <a:prstGeom prst="line">
            <a:avLst/>
          </a:prstGeom>
          <a:ln w="285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8165584" y="5068580"/>
            <a:ext cx="0" cy="338611"/>
          </a:xfrm>
          <a:prstGeom prst="line">
            <a:avLst/>
          </a:prstGeom>
          <a:ln w="285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8258546" y="5058599"/>
            <a:ext cx="352754" cy="318935"/>
          </a:xfrm>
          <a:prstGeom prst="line">
            <a:avLst/>
          </a:prstGeom>
          <a:ln w="285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7588736" y="5948337"/>
            <a:ext cx="34426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  <a:latin typeface="Calibri" charset="0"/>
                <a:sym typeface="Symbol" charset="0"/>
              </a:rPr>
              <a:t>y</a:t>
            </a:r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6936859" y="4611217"/>
            <a:ext cx="36422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  <a:latin typeface="Calibri" charset="0"/>
                <a:sym typeface="Symbol" charset="0"/>
              </a:rPr>
              <a:t>E</a:t>
            </a:r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7578756" y="5299558"/>
            <a:ext cx="36422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  <a:latin typeface="Calibri" charset="0"/>
                <a:sym typeface="Symbol" charset="0"/>
              </a:rPr>
              <a:t>E</a:t>
            </a:r>
            <a:endParaRPr lang="en-US" dirty="0"/>
          </a:p>
        </p:txBody>
      </p:sp>
      <p:cxnSp>
        <p:nvCxnSpPr>
          <p:cNvPr id="65" name="Straight Connector 64"/>
          <p:cNvCxnSpPr/>
          <p:nvPr/>
        </p:nvCxnSpPr>
        <p:spPr>
          <a:xfrm>
            <a:off x="7114026" y="5103553"/>
            <a:ext cx="0" cy="338611"/>
          </a:xfrm>
          <a:prstGeom prst="line">
            <a:avLst/>
          </a:prstGeom>
          <a:ln w="285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7781737" y="5806698"/>
            <a:ext cx="0" cy="338611"/>
          </a:xfrm>
          <a:prstGeom prst="line">
            <a:avLst/>
          </a:prstGeom>
          <a:ln w="285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125897" y="3068577"/>
            <a:ext cx="10911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>
                <a:solidFill>
                  <a:srgbClr val="C00000"/>
                </a:solidFill>
                <a:latin typeface="Franklin Gothic Medium"/>
                <a:cs typeface="Franklin Gothic Medium"/>
              </a:rPr>
              <a:t>Still</a:t>
            </a:r>
          </a:p>
          <a:p>
            <a:pPr algn="ctr"/>
            <a:r>
              <a:rPr lang="en-US" sz="2400" dirty="0">
                <a:solidFill>
                  <a:srgbClr val="C00000"/>
                </a:solidFill>
                <a:latin typeface="Franklin Gothic Medium"/>
                <a:cs typeface="Franklin Gothic Medium"/>
              </a:rPr>
              <a:t>allows:</a:t>
            </a:r>
          </a:p>
        </p:txBody>
      </p:sp>
    </p:spTree>
    <p:extLst>
      <p:ext uri="{BB962C8B-B14F-4D97-AF65-F5344CB8AC3E}">
        <p14:creationId xmlns:p14="http://schemas.microsoft.com/office/powerpoint/2010/main" val="19851341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sz="2600" dirty="0"/>
              <a:t>building precedence in simple arithmetic expressions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411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91067" y="1153848"/>
                <a:ext cx="8229600" cy="5140800"/>
              </a:xfrm>
            </p:spPr>
            <p:txBody>
              <a:bodyPr/>
              <a:lstStyle/>
              <a:p>
                <a:r>
                  <a:rPr lang="en-US" sz="2800" b="1" dirty="0">
                    <a:latin typeface="Calibri" charset="0"/>
                  </a:rPr>
                  <a:t>E</a:t>
                </a:r>
                <a:r>
                  <a:rPr lang="en-US" sz="2800" dirty="0">
                    <a:latin typeface="Calibri" charset="0"/>
                  </a:rPr>
                  <a:t> – expression  (start symbol)</a:t>
                </a:r>
              </a:p>
              <a:p>
                <a:r>
                  <a:rPr lang="en-US" sz="2800" b="1" dirty="0">
                    <a:latin typeface="Calibri" charset="0"/>
                  </a:rPr>
                  <a:t>T</a:t>
                </a:r>
                <a:r>
                  <a:rPr lang="en-US" sz="2800" dirty="0">
                    <a:latin typeface="Calibri" charset="0"/>
                  </a:rPr>
                  <a:t> – term   </a:t>
                </a:r>
                <a:r>
                  <a:rPr lang="en-US" sz="2800" b="1" dirty="0">
                    <a:latin typeface="Calibri" charset="0"/>
                  </a:rPr>
                  <a:t>F</a:t>
                </a:r>
                <a:r>
                  <a:rPr lang="en-US" sz="2800" dirty="0">
                    <a:latin typeface="Calibri" charset="0"/>
                  </a:rPr>
                  <a:t> – factor   </a:t>
                </a:r>
                <a:r>
                  <a:rPr lang="en-US" sz="2800" b="1" dirty="0">
                    <a:latin typeface="Calibri" charset="0"/>
                  </a:rPr>
                  <a:t>I</a:t>
                </a:r>
                <a:r>
                  <a:rPr lang="en-US" sz="2800" dirty="0">
                    <a:latin typeface="Calibri" charset="0"/>
                  </a:rPr>
                  <a:t> – identifier  </a:t>
                </a:r>
                <a:r>
                  <a:rPr lang="en-US" sz="2800" b="1" dirty="0">
                    <a:latin typeface="Calibri" charset="0"/>
                  </a:rPr>
                  <a:t>N</a:t>
                </a:r>
                <a:r>
                  <a:rPr lang="en-US" sz="2800" dirty="0">
                    <a:latin typeface="Calibri" charset="0"/>
                  </a:rPr>
                  <a:t> - number</a:t>
                </a:r>
              </a:p>
              <a:p>
                <a:pPr marL="457200" lvl="1" indent="0">
                  <a:buFont typeface="Arial" charset="0"/>
                  <a:buNone/>
                </a:pPr>
                <a:r>
                  <a:rPr lang="en-US" b="1" dirty="0">
                    <a:latin typeface="Calibri" charset="0"/>
                  </a:rPr>
                  <a:t>E	</a:t>
                </a:r>
                <a:r>
                  <a:rPr lang="en-US" dirty="0">
                    <a:latin typeface="Calibri" charset="0"/>
                    <a:sym typeface="Symbol" charset="0"/>
                  </a:rPr>
                  <a:t> 	</a:t>
                </a:r>
                <a:r>
                  <a:rPr lang="en-US" b="1" dirty="0">
                    <a:latin typeface="Calibri" charset="0"/>
                    <a:sym typeface="Symbol" charset="0"/>
                  </a:rPr>
                  <a:t>T</a:t>
                </a:r>
                <a:r>
                  <a:rPr lang="en-US" dirty="0">
                    <a:latin typeface="Calibri" charset="0"/>
                    <a:sym typeface="Symbol" charset="0"/>
                  </a:rPr>
                  <a:t> | </a:t>
                </a:r>
                <a:r>
                  <a:rPr lang="en-US" b="1" dirty="0">
                    <a:latin typeface="Calibri" charset="0"/>
                    <a:sym typeface="Symbol" charset="0"/>
                  </a:rPr>
                  <a:t>E</a:t>
                </a:r>
                <a:r>
                  <a:rPr lang="en-US" dirty="0">
                    <a:latin typeface="Calibri" charset="0"/>
                    <a:sym typeface="Symbol" charset="0"/>
                  </a:rPr>
                  <a:t>+</a:t>
                </a:r>
                <a:r>
                  <a:rPr lang="en-US" b="1" dirty="0">
                    <a:latin typeface="Calibri" charset="0"/>
                    <a:sym typeface="Symbol" charset="0"/>
                  </a:rPr>
                  <a:t>T</a:t>
                </a:r>
              </a:p>
              <a:p>
                <a:pPr marL="457200" lvl="1" indent="0">
                  <a:buFont typeface="Arial" charset="0"/>
                  <a:buNone/>
                </a:pPr>
                <a:r>
                  <a:rPr lang="en-US" b="1" dirty="0">
                    <a:latin typeface="Calibri" charset="0"/>
                    <a:sym typeface="Symbol" charset="0"/>
                  </a:rPr>
                  <a:t>T 	</a:t>
                </a:r>
                <a:r>
                  <a:rPr lang="en-US" dirty="0">
                    <a:latin typeface="Calibri" charset="0"/>
                    <a:sym typeface="Symbol" charset="0"/>
                  </a:rPr>
                  <a:t> 	</a:t>
                </a:r>
                <a:r>
                  <a:rPr lang="en-US" b="1" dirty="0">
                    <a:latin typeface="Calibri" charset="0"/>
                    <a:sym typeface="Symbol" charset="0"/>
                  </a:rPr>
                  <a:t>F</a:t>
                </a:r>
                <a:r>
                  <a:rPr lang="en-US" dirty="0">
                    <a:latin typeface="Calibri" charset="0"/>
                    <a:sym typeface="Symbol" charset="0"/>
                  </a:rPr>
                  <a:t> | </a:t>
                </a:r>
                <a:r>
                  <a:rPr lang="en-US" b="1" dirty="0">
                    <a:latin typeface="Calibri" charset="0"/>
                    <a:sym typeface="Symbol" charset="0"/>
                  </a:rPr>
                  <a:t>F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sym typeface="Symbol" charset="0"/>
                      </a:rPr>
                      <m:t>∗</m:t>
                    </m:r>
                  </m:oMath>
                </a14:m>
                <a:r>
                  <a:rPr lang="en-US" b="1" dirty="0">
                    <a:latin typeface="Calibri" charset="0"/>
                    <a:sym typeface="Symbol" charset="0"/>
                  </a:rPr>
                  <a:t>T</a:t>
                </a:r>
              </a:p>
              <a:p>
                <a:pPr marL="457200" lvl="1" indent="0">
                  <a:buFont typeface="Arial" charset="0"/>
                  <a:buNone/>
                </a:pPr>
                <a:r>
                  <a:rPr lang="en-US" b="1" dirty="0">
                    <a:latin typeface="Calibri" charset="0"/>
                    <a:sym typeface="Symbol" charset="0"/>
                  </a:rPr>
                  <a:t>F 	</a:t>
                </a:r>
                <a:r>
                  <a:rPr lang="en-US" dirty="0">
                    <a:latin typeface="Calibri" charset="0"/>
                    <a:sym typeface="Symbol" charset="0"/>
                  </a:rPr>
                  <a:t> 	</a:t>
                </a:r>
                <a:r>
                  <a:rPr lang="en-US" dirty="0">
                    <a:latin typeface="Cambria Math" panose="02040503050406030204" pitchFamily="18" charset="0"/>
                    <a:sym typeface="Symbol" charset="0"/>
                  </a:rPr>
                  <a:t>(</a:t>
                </a:r>
                <a:r>
                  <a:rPr lang="en-US" b="1" dirty="0">
                    <a:latin typeface="Calibri" charset="0"/>
                    <a:sym typeface="Symbol" charset="0"/>
                  </a:rPr>
                  <a:t>E</a:t>
                </a:r>
                <a:r>
                  <a:rPr lang="en-US" dirty="0">
                    <a:latin typeface="Cambria Math" panose="02040503050406030204" pitchFamily="18" charset="0"/>
                    <a:sym typeface="Symbol" charset="0"/>
                  </a:rPr>
                  <a:t>)</a:t>
                </a:r>
                <a:r>
                  <a:rPr lang="en-US" dirty="0">
                    <a:latin typeface="Calibri" charset="0"/>
                    <a:sym typeface="Symbol" charset="0"/>
                  </a:rPr>
                  <a:t> | </a:t>
                </a:r>
                <a:r>
                  <a:rPr lang="en-US" b="1" dirty="0">
                    <a:latin typeface="Calibri" charset="0"/>
                    <a:sym typeface="Symbol" charset="0"/>
                  </a:rPr>
                  <a:t>I</a:t>
                </a:r>
                <a:r>
                  <a:rPr lang="en-US" dirty="0">
                    <a:latin typeface="Calibri" charset="0"/>
                    <a:sym typeface="Symbol" charset="0"/>
                  </a:rPr>
                  <a:t> | </a:t>
                </a:r>
                <a:r>
                  <a:rPr lang="en-US" b="1" dirty="0">
                    <a:latin typeface="Calibri" charset="0"/>
                    <a:sym typeface="Symbol" charset="0"/>
                  </a:rPr>
                  <a:t>N</a:t>
                </a:r>
              </a:p>
              <a:p>
                <a:pPr marL="457200" lvl="1" indent="0">
                  <a:buFont typeface="Arial" charset="0"/>
                  <a:buNone/>
                </a:pPr>
                <a:r>
                  <a:rPr lang="en-US" b="1" dirty="0">
                    <a:latin typeface="Calibri" charset="0"/>
                    <a:sym typeface="Symbol" charset="0"/>
                  </a:rPr>
                  <a:t>I 	</a:t>
                </a:r>
                <a:r>
                  <a:rPr lang="en-US" dirty="0">
                    <a:latin typeface="Calibri" charset="0"/>
                    <a:sym typeface="Symbol" charset="0"/>
                  </a:rPr>
                  <a:t> 	x | y | z</a:t>
                </a:r>
              </a:p>
              <a:p>
                <a:pPr marL="457200" lvl="1" indent="0">
                  <a:buFont typeface="Arial" charset="0"/>
                  <a:buNone/>
                </a:pPr>
                <a:r>
                  <a:rPr lang="en-US" b="1" dirty="0">
                    <a:latin typeface="Calibri" charset="0"/>
                    <a:sym typeface="Symbol" charset="0"/>
                  </a:rPr>
                  <a:t>N 	</a:t>
                </a:r>
                <a:r>
                  <a:rPr lang="en-US" dirty="0">
                    <a:latin typeface="Calibri" charset="0"/>
                    <a:sym typeface="Symbol" charset="0"/>
                  </a:rPr>
                  <a:t> 	0 | 1 | 2 | 3 | 4 | 5 | 6 | 7 | 8 | 9</a:t>
                </a:r>
                <a:endParaRPr lang="en-US" dirty="0">
                  <a:latin typeface="Calibri" charset="0"/>
                </a:endParaRPr>
              </a:p>
            </p:txBody>
          </p:sp>
        </mc:Choice>
        <mc:Fallback xmlns="">
          <p:sp>
            <p:nvSpPr>
              <p:cNvPr id="17411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1067" y="1153848"/>
                <a:ext cx="8229600" cy="5140800"/>
              </a:xfrm>
              <a:blipFill rotWithShape="0">
                <a:blip r:embed="rId3"/>
                <a:stretch>
                  <a:fillRect l="-1333" t="-1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6945460" y="3875182"/>
            <a:ext cx="1846694" cy="2242460"/>
            <a:chOff x="6011217" y="4218428"/>
            <a:chExt cx="996443" cy="2242460"/>
          </a:xfrm>
        </p:grpSpPr>
        <p:grpSp>
          <p:nvGrpSpPr>
            <p:cNvPr id="5" name="Group 4"/>
            <p:cNvGrpSpPr/>
            <p:nvPr/>
          </p:nvGrpSpPr>
          <p:grpSpPr>
            <a:xfrm>
              <a:off x="6129658" y="4218428"/>
              <a:ext cx="878002" cy="2009151"/>
              <a:chOff x="6216249" y="4444665"/>
              <a:chExt cx="878002" cy="2009151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6371123" y="4444665"/>
                <a:ext cx="38504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>
                    <a:solidFill>
                      <a:srgbClr val="C00000"/>
                    </a:solidFill>
                    <a:latin typeface="Calibri" charset="0"/>
                    <a:sym typeface="Symbol" charset="0"/>
                  </a:rPr>
                  <a:t>E</a:t>
                </a:r>
                <a:endParaRPr lang="en-US" sz="2400" dirty="0">
                  <a:latin typeface="Franklin Gothic Medium"/>
                  <a:cs typeface="Franklin Gothic Medium"/>
                </a:endParaRPr>
              </a:p>
            </p:txBody>
          </p:sp>
          <p:cxnSp>
            <p:nvCxnSpPr>
              <p:cNvPr id="15" name="Straight Connector 14"/>
              <p:cNvCxnSpPr/>
              <p:nvPr/>
            </p:nvCxnSpPr>
            <p:spPr>
              <a:xfrm flipH="1">
                <a:off x="6216249" y="4916557"/>
                <a:ext cx="196016" cy="30885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6489547" y="4945935"/>
                <a:ext cx="0" cy="33861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6549048" y="4906122"/>
                <a:ext cx="190340" cy="31893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>
                <a:off x="6716765" y="5228351"/>
                <a:ext cx="18473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sz="2400" dirty="0">
                  <a:latin typeface="Franklin Gothic Medium"/>
                  <a:cs typeface="Franklin Gothic Medium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6897723" y="5869041"/>
                <a:ext cx="196528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200" dirty="0">
                    <a:solidFill>
                      <a:srgbClr val="C00000"/>
                    </a:solidFill>
                    <a:latin typeface="Calibri" charset="0"/>
                    <a:sym typeface="Symbol" charset="0"/>
                  </a:rPr>
                  <a:t>T</a:t>
                </a:r>
                <a:endParaRPr lang="en-US" dirty="0"/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6011217" y="4916765"/>
              <a:ext cx="893063" cy="1544123"/>
              <a:chOff x="6084273" y="4359706"/>
              <a:chExt cx="893063" cy="1544123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6382717" y="4359706"/>
                <a:ext cx="20846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solidFill>
                      <a:srgbClr val="C00000"/>
                    </a:solidFill>
                    <a:latin typeface="Calibri" charset="0"/>
                    <a:sym typeface="Symbol" charset="0"/>
                  </a:rPr>
                  <a:t>+</a:t>
                </a:r>
                <a:endParaRPr lang="en-US" sz="2400" dirty="0">
                  <a:latin typeface="Franklin Gothic Medium"/>
                  <a:cs typeface="Franklin Gothic Medium"/>
                </a:endParaRPr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6977336" y="5565218"/>
                <a:ext cx="0" cy="338611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Rectangle 11"/>
              <p:cNvSpPr/>
              <p:nvPr/>
            </p:nvSpPr>
            <p:spPr>
              <a:xfrm>
                <a:off x="6084273" y="5093089"/>
                <a:ext cx="185757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200" dirty="0">
                    <a:solidFill>
                      <a:srgbClr val="C00000"/>
                    </a:solidFill>
                    <a:latin typeface="Calibri" charset="0"/>
                    <a:sym typeface="Symbol" charset="0"/>
                  </a:rPr>
                  <a:t>x</a:t>
                </a:r>
                <a:endParaRPr lang="en-US" dirty="0"/>
              </a:p>
            </p:txBody>
          </p:sp>
        </p:grpSp>
      </p:grpSp>
      <p:sp>
        <p:nvSpPr>
          <p:cNvPr id="30" name="Rectangle 29"/>
          <p:cNvSpPr/>
          <p:nvPr/>
        </p:nvSpPr>
        <p:spPr>
          <a:xfrm>
            <a:off x="7961260" y="4577984"/>
            <a:ext cx="36422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  <a:latin typeface="Calibri" charset="0"/>
                <a:sym typeface="Symbol" charset="0"/>
              </a:rPr>
              <a:t>T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8005274" y="5355406"/>
            <a:ext cx="3863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C00000"/>
                </a:solidFill>
                <a:latin typeface="Calibri" charset="0"/>
                <a:sym typeface="Symbol" charset="0"/>
              </a:rPr>
              <a:t>*</a:t>
            </a:r>
            <a:endParaRPr lang="en-US" sz="2400" dirty="0">
              <a:latin typeface="Franklin Gothic Medium"/>
              <a:cs typeface="Franklin Gothic Medium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8438057" y="5973275"/>
            <a:ext cx="34426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  <a:latin typeface="Calibri" charset="0"/>
                <a:sym typeface="Symbol" charset="0"/>
              </a:rPr>
              <a:t>z</a:t>
            </a:r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 flipH="1">
            <a:off x="7765811" y="5089226"/>
            <a:ext cx="288494" cy="304970"/>
          </a:xfrm>
          <a:prstGeom prst="line">
            <a:avLst/>
          </a:prstGeom>
          <a:ln w="285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8165584" y="5068580"/>
            <a:ext cx="0" cy="338611"/>
          </a:xfrm>
          <a:prstGeom prst="line">
            <a:avLst/>
          </a:prstGeom>
          <a:ln w="285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8258546" y="5058599"/>
            <a:ext cx="352754" cy="318935"/>
          </a:xfrm>
          <a:prstGeom prst="line">
            <a:avLst/>
          </a:prstGeom>
          <a:ln w="285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7588736" y="5948337"/>
            <a:ext cx="34426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  <a:latin typeface="Calibri" charset="0"/>
                <a:sym typeface="Symbol" charset="0"/>
              </a:rPr>
              <a:t>y</a:t>
            </a:r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6936859" y="4611217"/>
            <a:ext cx="36422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  <a:latin typeface="Calibri" charset="0"/>
                <a:sym typeface="Symbol" charset="0"/>
              </a:rPr>
              <a:t>E</a:t>
            </a:r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7578756" y="5299558"/>
            <a:ext cx="36422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  <a:latin typeface="Calibri" charset="0"/>
                <a:sym typeface="Symbol" charset="0"/>
              </a:rPr>
              <a:t>F</a:t>
            </a:r>
            <a:endParaRPr lang="en-US" dirty="0"/>
          </a:p>
        </p:txBody>
      </p:sp>
      <p:cxnSp>
        <p:nvCxnSpPr>
          <p:cNvPr id="65" name="Straight Connector 64"/>
          <p:cNvCxnSpPr/>
          <p:nvPr/>
        </p:nvCxnSpPr>
        <p:spPr>
          <a:xfrm>
            <a:off x="7114026" y="5103553"/>
            <a:ext cx="0" cy="338611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7722366" y="5811435"/>
            <a:ext cx="0" cy="338611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10714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anklin Gothic Medium" panose="020B0603020102020204" pitchFamily="34" charset="0"/>
              </a:rPr>
              <a:t>Two ways to Define Binary Palindromes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315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1" indent="0">
                  <a:buNone/>
                </a:pPr>
                <a:r>
                  <a:rPr lang="en-US" sz="3200" dirty="0">
                    <a:latin typeface="Franklin Gothic Medium" panose="020B0603020102020204" pitchFamily="34" charset="0"/>
                  </a:rPr>
                  <a:t>Recursively-Defined Set</a:t>
                </a:r>
                <a:endParaRPr lang="en-US" b="1" dirty="0">
                  <a:solidFill>
                    <a:srgbClr val="C00000"/>
                  </a:solidFill>
                </a:endParaRPr>
              </a:p>
              <a:p>
                <a:pPr marL="0" lvl="1" indent="0">
                  <a:buNone/>
                </a:pPr>
                <a:r>
                  <a:rPr lang="en-US" b="1" dirty="0">
                    <a:solidFill>
                      <a:srgbClr val="C00000"/>
                    </a:solidFill>
                  </a:rPr>
                  <a:t>	Basis: </a:t>
                </a:r>
              </a:p>
              <a:p>
                <a:pPr marL="0" lvl="1" indent="0">
                  <a:buNone/>
                </a:pPr>
                <a:r>
                  <a:rPr lang="en-US" b="1" dirty="0">
                    <a:latin typeface="Symbol" pitchFamily="18" charset="2"/>
                    <a:sym typeface="Symbol" pitchFamily="18" charset="2"/>
                  </a:rPr>
                  <a:t>	  </a:t>
                </a:r>
                <a:r>
                  <a:rPr lang="el-GR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sym typeface="Symbol" charset="0"/>
                  </a:rPr>
                  <a:t>ε</a:t>
                </a:r>
                <a:r>
                  <a:rPr lang="en-US" dirty="0">
                    <a:sym typeface="Symbol" pitchFamily="18" charset="2"/>
                  </a:rPr>
                  <a:t> is a palindrome</a:t>
                </a:r>
                <a:br>
                  <a:rPr lang="en-US" dirty="0">
                    <a:sym typeface="Symbol" pitchFamily="18" charset="2"/>
                  </a:rPr>
                </a:br>
                <a:r>
                  <a:rPr lang="en-US" dirty="0">
                    <a:sym typeface="Symbol" pitchFamily="18" charset="2"/>
                  </a:rPr>
                  <a:t>	  any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sym typeface="Symbol" pitchFamily="18" charset="2"/>
                      </a:rPr>
                      <m:t>𝑎</m:t>
                    </m:r>
                    <m:r>
                      <a:rPr lang="en-US" i="1" dirty="0" smtClean="0">
                        <a:latin typeface="Cambria Math"/>
                        <a:sym typeface="Symbol" pitchFamily="18" charset="2"/>
                      </a:rPr>
                      <m:t> </m:t>
                    </m:r>
                  </m:oMath>
                </a14:m>
                <a:r>
                  <a:rPr lang="en-US" dirty="0">
                    <a:latin typeface="Cambria Math" pitchFamily="18" charset="0"/>
                    <a:ea typeface="Cambria Math" pitchFamily="18" charset="0"/>
                    <a:cs typeface="Cambria Math" pitchFamily="18" charset="0"/>
                    <a:sym typeface="Symbol" pitchFamily="18" charset="2"/>
                  </a:rPr>
                  <a:t>∈</a:t>
                </a:r>
                <a:r>
                  <a:rPr lang="en-US" dirty="0">
                    <a:sym typeface="Symbol" pitchFamily="18" charset="2"/>
                  </a:rPr>
                  <a:t> </a:t>
                </a:r>
                <a:r>
                  <a:rPr lang="en-US" dirty="0">
                    <a:latin typeface="Symbol" pitchFamily="18" charset="2"/>
                    <a:sym typeface="Symbol" pitchFamily="18" charset="2"/>
                  </a:rPr>
                  <a:t></a:t>
                </a:r>
                <a:r>
                  <a:rPr lang="en-US" dirty="0">
                    <a:sym typeface="Symbol" pitchFamily="18" charset="2"/>
                  </a:rPr>
                  <a:t> is a palindrome</a:t>
                </a:r>
                <a:endParaRPr lang="en-US" sz="2800" b="1" dirty="0">
                  <a:solidFill>
                    <a:srgbClr val="C00000"/>
                  </a:solidFill>
                  <a:sym typeface="Symbol" pitchFamily="18" charset="2"/>
                </a:endParaRPr>
              </a:p>
              <a:p>
                <a:pPr marL="0" indent="0">
                  <a:buNone/>
                </a:pPr>
                <a:r>
                  <a:rPr lang="en-US" sz="2800" b="1" dirty="0">
                    <a:solidFill>
                      <a:srgbClr val="C00000"/>
                    </a:solidFill>
                    <a:sym typeface="Symbol" pitchFamily="18" charset="2"/>
                  </a:rPr>
                  <a:t>	Recursive step:</a:t>
                </a:r>
              </a:p>
              <a:p>
                <a:pPr marL="0" indent="0">
                  <a:buNone/>
                </a:pPr>
                <a:r>
                  <a:rPr lang="en-US" sz="2800" b="1" dirty="0">
                    <a:sym typeface="Symbol" pitchFamily="18" charset="2"/>
                  </a:rPr>
                  <a:t>	  </a:t>
                </a:r>
                <a:r>
                  <a:rPr lang="en-US" sz="2800" dirty="0">
                    <a:sym typeface="Symbol" pitchFamily="18" charset="2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  <a:sym typeface="Symbol" pitchFamily="18" charset="2"/>
                      </a:rPr>
                      <m:t>𝑝</m:t>
                    </m:r>
                  </m:oMath>
                </a14:m>
                <a:r>
                  <a:rPr lang="en-US" sz="2800" dirty="0">
                    <a:sym typeface="Symbol" pitchFamily="18" charset="2"/>
                  </a:rPr>
                  <a:t> is a palindrome,</a:t>
                </a:r>
                <a:br>
                  <a:rPr lang="en-US" sz="2800" dirty="0">
                    <a:sym typeface="Symbol" pitchFamily="18" charset="2"/>
                  </a:rPr>
                </a:br>
                <a:r>
                  <a:rPr lang="en-US" sz="2800" dirty="0">
                    <a:sym typeface="Symbol" pitchFamily="18" charset="2"/>
                  </a:rPr>
                  <a:t> 	  then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  <a:sym typeface="Symbol" pitchFamily="18" charset="2"/>
                      </a:rPr>
                      <m:t>𝑎𝑝𝑎</m:t>
                    </m:r>
                  </m:oMath>
                </a14:m>
                <a:r>
                  <a:rPr lang="en-US" sz="2800" i="1" dirty="0">
                    <a:sym typeface="Symbol" pitchFamily="18" charset="2"/>
                  </a:rPr>
                  <a:t> </a:t>
                </a:r>
                <a:r>
                  <a:rPr lang="en-US" sz="2800" dirty="0">
                    <a:sym typeface="Symbol" pitchFamily="18" charset="2"/>
                  </a:rPr>
                  <a:t>is a palindrome for every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  <a:sym typeface="Symbol" pitchFamily="18" charset="2"/>
                      </a:rPr>
                      <m:t>𝑎</m:t>
                    </m:r>
                    <m:r>
                      <a:rPr lang="en-US" sz="2800" i="1" dirty="0" smtClean="0">
                        <a:latin typeface="Cambria Math"/>
                        <a:ea typeface="Cambria Math" pitchFamily="18" charset="0"/>
                        <a:cs typeface="Cambria Math" pitchFamily="18" charset="0"/>
                        <a:sym typeface="Symbol" pitchFamily="18" charset="2"/>
                      </a:rPr>
                      <m:t>∈</m:t>
                    </m:r>
                  </m:oMath>
                </a14:m>
                <a:r>
                  <a:rPr lang="en-US" sz="2800" dirty="0">
                    <a:sym typeface="Symbol" pitchFamily="18" charset="2"/>
                  </a:rPr>
                  <a:t> </a:t>
                </a:r>
                <a:r>
                  <a:rPr lang="en-US" sz="2800" dirty="0">
                    <a:latin typeface="Symbol" pitchFamily="18" charset="2"/>
                    <a:sym typeface="Symbol" pitchFamily="18" charset="2"/>
                  </a:rPr>
                  <a:t></a:t>
                </a:r>
                <a:endParaRPr lang="en-US" sz="2800" i="1" dirty="0"/>
              </a:p>
              <a:p>
                <a:pPr marL="0" indent="0">
                  <a:buNone/>
                </a:pPr>
                <a:endParaRPr lang="en-US" dirty="0">
                  <a:latin typeface="Franklin Gothic Medium" panose="020B0603020102020204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Franklin Gothic Medium" panose="020B0603020102020204" pitchFamily="34" charset="0"/>
                  </a:rPr>
                  <a:t>Grammar				</a:t>
                </a:r>
                <a:r>
                  <a:rPr lang="en-US" b="1" dirty="0">
                    <a:latin typeface="Calibri" charset="0"/>
                  </a:rPr>
                  <a:t>S </a:t>
                </a:r>
                <a:r>
                  <a:rPr lang="en-US" dirty="0">
                    <a:latin typeface="Calibri" charset="0"/>
                    <a:sym typeface="Symbol" charset="0"/>
                  </a:rPr>
                  <a:t> 0</a:t>
                </a:r>
                <a:r>
                  <a:rPr lang="en-US" b="1" dirty="0">
                    <a:latin typeface="Calibri" charset="0"/>
                    <a:sym typeface="Symbol" charset="0"/>
                  </a:rPr>
                  <a:t>S</a:t>
                </a:r>
                <a:r>
                  <a:rPr lang="en-US" dirty="0">
                    <a:latin typeface="Calibri" charset="0"/>
                    <a:sym typeface="Symbol" charset="0"/>
                  </a:rPr>
                  <a:t>0 | 1</a:t>
                </a:r>
                <a:r>
                  <a:rPr lang="en-US" b="1" dirty="0">
                    <a:latin typeface="Calibri" charset="0"/>
                    <a:sym typeface="Symbol" charset="0"/>
                  </a:rPr>
                  <a:t>S</a:t>
                </a:r>
                <a:r>
                  <a:rPr lang="en-US" dirty="0">
                    <a:latin typeface="Calibri" charset="0"/>
                    <a:sym typeface="Symbol" charset="0"/>
                  </a:rPr>
                  <a:t>1 | 0 | 1 | </a:t>
                </a:r>
                <a:endParaRPr lang="en-US" dirty="0">
                  <a:latin typeface="Calibri" charset="0"/>
                </a:endParaRPr>
              </a:p>
            </p:txBody>
          </p:sp>
        </mc:Choice>
        <mc:Fallback>
          <p:sp>
            <p:nvSpPr>
              <p:cNvPr id="1331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52" t="-14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4830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ea typeface="+mj-ea"/>
              </a:rPr>
              <a:t>CFGs and recursively-defined sets of strings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502356" y="1176426"/>
            <a:ext cx="8099778" cy="5140800"/>
          </a:xfrm>
        </p:spPr>
        <p:txBody>
          <a:bodyPr/>
          <a:lstStyle/>
          <a:p>
            <a:r>
              <a:rPr lang="en-US" sz="2800" dirty="0">
                <a:latin typeface="Calibri" charset="0"/>
              </a:rPr>
              <a:t>A CFG with the start symbol </a:t>
            </a:r>
            <a:r>
              <a:rPr lang="en-US" sz="2800" b="1" dirty="0">
                <a:latin typeface="Calibri" charset="0"/>
              </a:rPr>
              <a:t>S</a:t>
            </a:r>
            <a:r>
              <a:rPr lang="en-US" sz="2800" dirty="0">
                <a:latin typeface="Calibri" charset="0"/>
              </a:rPr>
              <a:t> as its </a:t>
            </a:r>
            <a:r>
              <a:rPr lang="en-US" sz="2800" i="1" dirty="0">
                <a:latin typeface="Calibri" charset="0"/>
              </a:rPr>
              <a:t>only</a:t>
            </a:r>
            <a:r>
              <a:rPr lang="en-US" sz="2800" dirty="0">
                <a:latin typeface="Calibri" charset="0"/>
              </a:rPr>
              <a:t> variable recursively defines the set of strings of terminals that </a:t>
            </a:r>
            <a:r>
              <a:rPr lang="en-US" sz="2800" b="1" dirty="0">
                <a:latin typeface="Calibri" charset="0"/>
              </a:rPr>
              <a:t>S</a:t>
            </a:r>
            <a:r>
              <a:rPr lang="en-US" sz="2800" dirty="0">
                <a:latin typeface="Calibri" charset="0"/>
              </a:rPr>
              <a:t> can generate</a:t>
            </a:r>
          </a:p>
          <a:p>
            <a:pPr lvl="3"/>
            <a:endParaRPr lang="en-US" sz="2800" dirty="0">
              <a:latin typeface="Calibri" charset="0"/>
            </a:endParaRPr>
          </a:p>
          <a:p>
            <a:r>
              <a:rPr lang="en-US" sz="2800" dirty="0">
                <a:latin typeface="Calibri" charset="0"/>
              </a:rPr>
              <a:t>A CFG with more than one variable is a simultaneous recursive definition of the sets of strings generated by </a:t>
            </a:r>
            <a:r>
              <a:rPr lang="en-US" sz="2800" i="1" dirty="0">
                <a:latin typeface="Calibri" charset="0"/>
              </a:rPr>
              <a:t>each</a:t>
            </a:r>
            <a:r>
              <a:rPr lang="en-US" sz="2800" dirty="0">
                <a:latin typeface="Calibri" charset="0"/>
              </a:rPr>
              <a:t> of its variables</a:t>
            </a:r>
          </a:p>
          <a:p>
            <a:pPr lvl="1"/>
            <a:r>
              <a:rPr lang="en-US" dirty="0">
                <a:latin typeface="Calibri" charset="0"/>
              </a:rPr>
              <a:t>sometimes necessary to use more than one</a:t>
            </a:r>
          </a:p>
        </p:txBody>
      </p:sp>
    </p:spTree>
    <p:extLst>
      <p:ext uri="{BB962C8B-B14F-4D97-AF65-F5344CB8AC3E}">
        <p14:creationId xmlns:p14="http://schemas.microsoft.com/office/powerpoint/2010/main" val="26943544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1236129"/>
            <a:ext cx="8001000" cy="1600200"/>
          </a:xfrm>
          <a:prstGeom prst="rect">
            <a:avLst/>
          </a:prstGeom>
          <a:solidFill>
            <a:schemeClr val="accent3">
              <a:lumMod val="20000"/>
              <a:lumOff val="80000"/>
              <a:alpha val="85098"/>
            </a:schemeClr>
          </a:solidFill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19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36129"/>
                <a:ext cx="8229600" cy="4525963"/>
              </a:xfrm>
            </p:spPr>
            <p:txBody>
              <a:bodyPr/>
              <a:lstStyle/>
              <a:p>
                <a:pPr marL="0" indent="0">
                  <a:buFont typeface="Arial" charset="0"/>
                  <a:buNone/>
                </a:pPr>
                <a:r>
                  <a:rPr lang="en-US" b="1" dirty="0"/>
                  <a:t>Theorem:</a:t>
                </a:r>
                <a:r>
                  <a:rPr lang="en-US" dirty="0"/>
                  <a:t>   For any set of strings (language)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</m:oMath>
                </a14:m>
                <a:r>
                  <a:rPr lang="en-US" dirty="0">
                    <a:latin typeface="Symbol" pitchFamily="18" charset="2"/>
                    <a:sym typeface="Symbol" pitchFamily="18" charset="2"/>
                  </a:rPr>
                  <a:t> </a:t>
                </a:r>
                <a:r>
                  <a:rPr lang="en-US" dirty="0"/>
                  <a:t>described by a regular expression, there is a CFG that recognizes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</m:oMath>
                </a14:m>
                <a:r>
                  <a:rPr lang="en-US" dirty="0"/>
                  <a:t>.  </a:t>
                </a:r>
              </a:p>
              <a:p>
                <a:pPr lvl="1"/>
                <a:endParaRPr lang="en-US" dirty="0"/>
              </a:p>
              <a:p>
                <a:pPr marL="0" indent="0">
                  <a:buFont typeface="Arial" charset="0"/>
                  <a:buNone/>
                </a:pPr>
                <a:r>
                  <a:rPr lang="en-US" dirty="0"/>
                  <a:t>Proof idea:</a:t>
                </a:r>
              </a:p>
              <a:p>
                <a:pPr marL="0" indent="0">
                  <a:buNone/>
                </a:pPr>
                <a:r>
                  <a:rPr lang="en-US" dirty="0"/>
                  <a:t>P(A) is “A is recognized by some CFG”</a:t>
                </a:r>
              </a:p>
              <a:p>
                <a:pPr marL="0" indent="0">
                  <a:buFont typeface="Arial" charset="0"/>
                  <a:buNone/>
                </a:pPr>
                <a:r>
                  <a:rPr lang="en-US" dirty="0"/>
                  <a:t>Structural induction based on the recursive definition of regular expressions...</a:t>
                </a:r>
              </a:p>
              <a:p>
                <a:pPr marL="0" indent="0">
                  <a:buFont typeface="Arial" charset="0"/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9219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36129"/>
                <a:ext cx="8229600" cy="4525963"/>
              </a:xfrm>
              <a:blipFill>
                <a:blip r:embed="rId2"/>
                <a:stretch>
                  <a:fillRect l="-1852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CFGs and Regular Expressions</a:t>
            </a:r>
          </a:p>
        </p:txBody>
      </p:sp>
    </p:spTree>
    <p:extLst>
      <p:ext uri="{BB962C8B-B14F-4D97-AF65-F5344CB8AC3E}">
        <p14:creationId xmlns:p14="http://schemas.microsoft.com/office/powerpoint/2010/main" val="2654414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Regular Expressions over </a:t>
            </a:r>
            <a:r>
              <a:rPr lang="en-US" dirty="0">
                <a:latin typeface="Symbol" pitchFamily="18" charset="2"/>
                <a:sym typeface="Symbol" pitchFamily="18" charset="2"/>
              </a:rPr>
              <a:t></a:t>
            </a:r>
            <a:endParaRPr lang="en-US" dirty="0"/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238952"/>
            <a:ext cx="8534400" cy="4648200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Basis:</a:t>
            </a:r>
          </a:p>
          <a:p>
            <a:pPr lvl="1"/>
            <a:r>
              <a:rPr lang="en-US" b="1" dirty="0" err="1">
                <a:latin typeface="Cambria Math" panose="02040503050406030204" pitchFamily="18" charset="0"/>
                <a:ea typeface="Cambria Math" panose="02040503050406030204" pitchFamily="18" charset="0"/>
                <a:sym typeface="Symbol" pitchFamily="18" charset="2"/>
              </a:rPr>
              <a:t>ɛ</a:t>
            </a:r>
            <a:r>
              <a:rPr lang="en-US" dirty="0">
                <a:sym typeface="Symbol" pitchFamily="18" charset="2"/>
              </a:rPr>
              <a:t> is a regular expression</a:t>
            </a:r>
          </a:p>
          <a:p>
            <a:pPr lvl="1"/>
            <a:r>
              <a:rPr lang="en-US" b="1" i="1" dirty="0"/>
              <a:t>a</a:t>
            </a:r>
            <a:r>
              <a:rPr lang="en-US" dirty="0"/>
              <a:t> is a regular expression </a:t>
            </a:r>
            <a:r>
              <a:rPr lang="en-US" dirty="0">
                <a:sym typeface="Symbol" pitchFamily="18" charset="2"/>
              </a:rPr>
              <a:t>for any </a:t>
            </a:r>
            <a:r>
              <a:rPr lang="en-US" i="1" dirty="0"/>
              <a:t>a</a:t>
            </a:r>
            <a:r>
              <a:rPr lang="en-US" dirty="0"/>
              <a:t> </a:t>
            </a:r>
            <a:r>
              <a:rPr lang="en-US" dirty="0">
                <a:latin typeface="Symbol" pitchFamily="18" charset="2"/>
                <a:sym typeface="Symbol" pitchFamily="18" charset="2"/>
              </a:rPr>
              <a:t></a:t>
            </a:r>
            <a:r>
              <a:rPr lang="en-US" dirty="0"/>
              <a:t> </a:t>
            </a:r>
            <a:r>
              <a:rPr lang="en-US" dirty="0">
                <a:latin typeface="Symbol" pitchFamily="18" charset="2"/>
                <a:sym typeface="Symbol" pitchFamily="18" charset="2"/>
              </a:rPr>
              <a:t></a:t>
            </a:r>
          </a:p>
          <a:p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Recursive step:</a:t>
            </a:r>
          </a:p>
          <a:p>
            <a:pPr lvl="1"/>
            <a:r>
              <a:rPr lang="en-US" dirty="0">
                <a:sym typeface="Symbol" pitchFamily="18" charset="2"/>
              </a:rPr>
              <a:t>If </a:t>
            </a:r>
            <a:r>
              <a:rPr lang="en-US" b="1" dirty="0">
                <a:sym typeface="Symbol" pitchFamily="18" charset="2"/>
              </a:rPr>
              <a:t>A</a:t>
            </a:r>
            <a:r>
              <a:rPr lang="en-US" dirty="0">
                <a:sym typeface="Symbol" pitchFamily="18" charset="2"/>
              </a:rPr>
              <a:t> and </a:t>
            </a:r>
            <a:r>
              <a:rPr lang="en-US" b="1" dirty="0">
                <a:sym typeface="Symbol" pitchFamily="18" charset="2"/>
              </a:rPr>
              <a:t>B</a:t>
            </a:r>
            <a:r>
              <a:rPr lang="en-US" dirty="0">
                <a:sym typeface="Symbol" pitchFamily="18" charset="2"/>
              </a:rPr>
              <a:t> are regular expressions then so are:</a:t>
            </a:r>
          </a:p>
          <a:p>
            <a:pPr lvl="2"/>
            <a:r>
              <a:rPr lang="en-US" sz="2800" b="1" dirty="0">
                <a:sym typeface="Symbol" pitchFamily="18" charset="2"/>
              </a:rPr>
              <a:t>A</a:t>
            </a:r>
            <a:r>
              <a:rPr lang="en-US" sz="2800" dirty="0">
                <a:sym typeface="Symbol" pitchFamily="18" charset="2"/>
              </a:rPr>
              <a:t> </a:t>
            </a:r>
            <a:r>
              <a:rPr lang="en-US" sz="2800" b="1" dirty="0">
                <a:sym typeface="Symbol" pitchFamily="18" charset="2"/>
              </a:rPr>
              <a:t> B</a:t>
            </a:r>
            <a:endParaRPr lang="en-US" sz="2800" dirty="0">
              <a:sym typeface="Symbol" pitchFamily="18" charset="2"/>
            </a:endParaRPr>
          </a:p>
          <a:p>
            <a:pPr lvl="2"/>
            <a:r>
              <a:rPr lang="en-US" sz="2800" b="1" dirty="0">
                <a:sym typeface="Symbol" pitchFamily="18" charset="2"/>
              </a:rPr>
              <a:t>AB</a:t>
            </a:r>
            <a:endParaRPr lang="en-US" sz="2800" dirty="0">
              <a:sym typeface="Symbol" pitchFamily="18" charset="2"/>
            </a:endParaRPr>
          </a:p>
          <a:p>
            <a:pPr lvl="2"/>
            <a:r>
              <a:rPr lang="en-US" sz="2800" b="1" dirty="0">
                <a:sym typeface="Symbol" pitchFamily="18" charset="2"/>
              </a:rPr>
              <a:t>A*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9982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ea typeface="+mj-ea"/>
              </a:rPr>
              <a:t>CFGs are more general than REs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387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02356" y="1176426"/>
                <a:ext cx="8099778" cy="5140800"/>
              </a:xfrm>
            </p:spPr>
            <p:txBody>
              <a:bodyPr/>
              <a:lstStyle/>
              <a:p>
                <a:r>
                  <a:rPr lang="en-US" sz="2800" dirty="0">
                    <a:latin typeface="Calibri" charset="0"/>
                  </a:rPr>
                  <a:t>CFG to match RE </a:t>
                </a:r>
                <a:r>
                  <a:rPr lang="en-US" sz="2800" b="1" dirty="0">
                    <a:solidFill>
                      <a:srgbClr val="C00000"/>
                    </a:solidFill>
                    <a:sym typeface="Symbol"/>
                  </a:rPr>
                  <a:t></a:t>
                </a:r>
                <a:endParaRPr lang="en-US" sz="2800" dirty="0">
                  <a:latin typeface="Calibri" charset="0"/>
                </a:endParaRPr>
              </a:p>
              <a:p>
                <a:pPr marL="628650" lvl="2"/>
                <a:endParaRPr lang="en-US" sz="2000" b="1" dirty="0">
                  <a:latin typeface="Calibri" charset="0"/>
                </a:endParaRPr>
              </a:p>
              <a:p>
                <a:pPr marL="628650" lvl="2"/>
                <a:r>
                  <a:rPr lang="en-US" b="1" dirty="0">
                    <a:latin typeface="Calibri" charset="0"/>
                  </a:rPr>
                  <a:t>S </a:t>
                </a:r>
                <a:r>
                  <a:rPr lang="en-US" dirty="0">
                    <a:latin typeface="Calibri" charset="0"/>
                    <a:sym typeface="Symbol" charset="0"/>
                  </a:rPr>
                  <a:t> </a:t>
                </a:r>
                <a:r>
                  <a:rPr lang="en-US" dirty="0">
                    <a:sym typeface="Symbol"/>
                  </a:rPr>
                  <a:t></a:t>
                </a:r>
                <a:endParaRPr lang="en-US" dirty="0">
                  <a:latin typeface="Calibri" charset="0"/>
                </a:endParaRPr>
              </a:p>
              <a:p>
                <a:pPr lvl="1"/>
                <a:endParaRPr lang="en-US" sz="2400" dirty="0">
                  <a:latin typeface="Calibri" charset="0"/>
                </a:endParaRPr>
              </a:p>
              <a:p>
                <a:r>
                  <a:rPr lang="en-US" sz="2800" dirty="0">
                    <a:latin typeface="Calibri" charset="0"/>
                  </a:rPr>
                  <a:t>CFG to match RE </a:t>
                </a:r>
                <a:r>
                  <a:rPr lang="en-US" sz="2800" b="1" i="1" dirty="0">
                    <a:solidFill>
                      <a:srgbClr val="C00000"/>
                    </a:solidFill>
                  </a:rPr>
                  <a:t>a</a:t>
                </a:r>
                <a:r>
                  <a:rPr lang="en-US" sz="2800" dirty="0">
                    <a:latin typeface="Calibri" charset="0"/>
                  </a:rPr>
                  <a:t> (for any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/>
                      </a:rPr>
                      <m:t>𝑎</m:t>
                    </m:r>
                  </m:oMath>
                </a14:m>
                <a:r>
                  <a:rPr lang="en-US" sz="2800" dirty="0">
                    <a:latin typeface="Franklin Gothic Medium" panose="020B0603020102020204" pitchFamily="34" charset="0"/>
                  </a:rPr>
                  <a:t> </a:t>
                </a:r>
                <a:r>
                  <a:rPr lang="en-US" sz="2800" dirty="0">
                    <a:latin typeface="Franklin Gothic Medium" panose="020B0603020102020204" pitchFamily="34" charset="0"/>
                    <a:sym typeface="Symbol" charset="0"/>
                  </a:rPr>
                  <a:t></a:t>
                </a:r>
                <a:r>
                  <a:rPr lang="en-US" sz="2800" dirty="0">
                    <a:latin typeface="Franklin Gothic Medium" panose="020B0603020102020204" pitchFamily="34" charset="0"/>
                  </a:rPr>
                  <a:t> </a:t>
                </a:r>
                <a:r>
                  <a:rPr lang="en-US" sz="2800" dirty="0">
                    <a:latin typeface="Franklin Gothic Medium" panose="020B0603020102020204" pitchFamily="34" charset="0"/>
                    <a:sym typeface="Symbol" charset="0"/>
                  </a:rPr>
                  <a:t></a:t>
                </a:r>
                <a:r>
                  <a:rPr lang="en-US" sz="2800" dirty="0">
                    <a:latin typeface="Calibri" charset="0"/>
                  </a:rPr>
                  <a:t>)</a:t>
                </a:r>
              </a:p>
              <a:p>
                <a:pPr marL="571500" lvl="2"/>
                <a:endParaRPr lang="en-US" sz="2000" dirty="0">
                  <a:latin typeface="Calibri" charset="0"/>
                </a:endParaRPr>
              </a:p>
              <a:p>
                <a:pPr marL="571500" lvl="2"/>
                <a:r>
                  <a:rPr lang="en-US" b="1" dirty="0">
                    <a:latin typeface="Calibri" charset="0"/>
                  </a:rPr>
                  <a:t>S </a:t>
                </a:r>
                <a:r>
                  <a:rPr lang="en-US" dirty="0">
                    <a:latin typeface="Calibri" charset="0"/>
                    <a:sym typeface="Symbol" charset="0"/>
                  </a:rPr>
                  <a:t> a</a:t>
                </a:r>
                <a:endParaRPr lang="en-US" dirty="0">
                  <a:latin typeface="Calibri" charset="0"/>
                </a:endParaRPr>
              </a:p>
            </p:txBody>
          </p:sp>
        </mc:Choice>
        <mc:Fallback>
          <p:sp>
            <p:nvSpPr>
              <p:cNvPr id="1638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2356" y="1176426"/>
                <a:ext cx="8099778" cy="5140800"/>
              </a:xfrm>
              <a:blipFill>
                <a:blip r:embed="rId2"/>
                <a:stretch>
                  <a:fillRect l="-1252" t="-14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9566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ea typeface="+mj-ea"/>
              </a:rPr>
              <a:t>CFGs are more general than REs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502356" y="1176426"/>
            <a:ext cx="8099778" cy="514080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Calibri" charset="0"/>
              </a:rPr>
              <a:t>Suppose	CFG with start symbol </a:t>
            </a:r>
            <a:r>
              <a:rPr lang="en-US" sz="2800" b="1" dirty="0">
                <a:latin typeface="Calibri" charset="0"/>
              </a:rPr>
              <a:t>S</a:t>
            </a:r>
            <a:r>
              <a:rPr lang="en-US" sz="2800" b="1" baseline="-25000" dirty="0">
                <a:latin typeface="Calibri" charset="0"/>
              </a:rPr>
              <a:t>1</a:t>
            </a:r>
            <a:r>
              <a:rPr lang="en-US" sz="2800" dirty="0">
                <a:latin typeface="Calibri" charset="0"/>
              </a:rPr>
              <a:t> matches RE </a:t>
            </a:r>
            <a:r>
              <a:rPr lang="en-US" sz="2800" b="1" dirty="0">
                <a:solidFill>
                  <a:srgbClr val="C00000"/>
                </a:solidFill>
                <a:sym typeface="Symbol" pitchFamily="18" charset="2"/>
              </a:rPr>
              <a:t>A </a:t>
            </a:r>
            <a:br>
              <a:rPr lang="en-US" sz="2800" dirty="0">
                <a:latin typeface="Calibri" charset="0"/>
              </a:rPr>
            </a:br>
            <a:r>
              <a:rPr lang="en-US" sz="2800" dirty="0">
                <a:latin typeface="Calibri" charset="0"/>
              </a:rPr>
              <a:t>			CFG with start symbol </a:t>
            </a:r>
            <a:r>
              <a:rPr lang="en-US" sz="2800" b="1" dirty="0">
                <a:latin typeface="Calibri" charset="0"/>
              </a:rPr>
              <a:t>S</a:t>
            </a:r>
            <a:r>
              <a:rPr lang="en-US" sz="2800" b="1" baseline="-25000" dirty="0">
                <a:latin typeface="Calibri" charset="0"/>
              </a:rPr>
              <a:t>2</a:t>
            </a:r>
            <a:r>
              <a:rPr lang="en-US" sz="2800" dirty="0">
                <a:latin typeface="Calibri" charset="0"/>
              </a:rPr>
              <a:t> matches RE </a:t>
            </a:r>
            <a:r>
              <a:rPr lang="en-US" sz="2800" b="1" dirty="0">
                <a:solidFill>
                  <a:srgbClr val="C00000"/>
                </a:solidFill>
                <a:sym typeface="Symbol" pitchFamily="18" charset="2"/>
              </a:rPr>
              <a:t>B</a:t>
            </a:r>
            <a:endParaRPr lang="en-US" sz="2800" dirty="0">
              <a:latin typeface="Calibri" charset="0"/>
            </a:endParaRPr>
          </a:p>
          <a:p>
            <a:endParaRPr lang="en-US" sz="2800" dirty="0">
              <a:latin typeface="Calibri" charset="0"/>
            </a:endParaRPr>
          </a:p>
          <a:p>
            <a:r>
              <a:rPr lang="en-US" sz="2800" dirty="0">
                <a:latin typeface="Calibri" charset="0"/>
              </a:rPr>
              <a:t>CFG to match RE </a:t>
            </a:r>
            <a:r>
              <a:rPr lang="en-US" sz="2800" b="1" dirty="0">
                <a:solidFill>
                  <a:srgbClr val="C00000"/>
                </a:solidFill>
                <a:sym typeface="Symbol" pitchFamily="18" charset="2"/>
              </a:rPr>
              <a:t>A</a:t>
            </a:r>
            <a:r>
              <a:rPr lang="en-US" sz="2800" dirty="0">
                <a:solidFill>
                  <a:srgbClr val="C00000"/>
                </a:solidFill>
                <a:sym typeface="Symbol" pitchFamily="18" charset="2"/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Cambria Math"/>
                <a:ea typeface="Cambria Math"/>
                <a:sym typeface="Symbol"/>
              </a:rPr>
              <a:t></a:t>
            </a:r>
            <a:r>
              <a:rPr lang="en-US" sz="2800" b="1" dirty="0">
                <a:solidFill>
                  <a:srgbClr val="C00000"/>
                </a:solidFill>
                <a:sym typeface="Symbol" pitchFamily="18" charset="2"/>
              </a:rPr>
              <a:t> B</a:t>
            </a:r>
            <a:endParaRPr lang="en-US" sz="2800" dirty="0">
              <a:latin typeface="Calibri" charset="0"/>
            </a:endParaRPr>
          </a:p>
          <a:p>
            <a:pPr marL="628650" lvl="2"/>
            <a:endParaRPr lang="en-US" sz="2000" b="1" dirty="0">
              <a:latin typeface="Calibri" charset="0"/>
            </a:endParaRPr>
          </a:p>
          <a:p>
            <a:pPr marL="628650" lvl="2"/>
            <a:r>
              <a:rPr lang="en-US" b="1" dirty="0">
                <a:latin typeface="Calibri" charset="0"/>
              </a:rPr>
              <a:t>S </a:t>
            </a:r>
            <a:r>
              <a:rPr lang="en-US" dirty="0">
                <a:latin typeface="Calibri" charset="0"/>
                <a:sym typeface="Symbol" charset="0"/>
              </a:rPr>
              <a:t> </a:t>
            </a:r>
            <a:r>
              <a:rPr lang="en-US" b="1" dirty="0">
                <a:latin typeface="Calibri" charset="0"/>
                <a:sym typeface="Symbol" charset="0"/>
              </a:rPr>
              <a:t>S</a:t>
            </a:r>
            <a:r>
              <a:rPr lang="en-US" b="1" baseline="-25000" dirty="0">
                <a:latin typeface="Calibri" charset="0"/>
                <a:sym typeface="Symbol" charset="0"/>
              </a:rPr>
              <a:t>1</a:t>
            </a:r>
            <a:r>
              <a:rPr lang="en-US" dirty="0">
                <a:latin typeface="Calibri" charset="0"/>
                <a:sym typeface="Symbol" charset="0"/>
              </a:rPr>
              <a:t> | </a:t>
            </a:r>
            <a:r>
              <a:rPr lang="en-US" b="1" dirty="0">
                <a:latin typeface="Calibri" charset="0"/>
                <a:sym typeface="Symbol" charset="0"/>
              </a:rPr>
              <a:t>S</a:t>
            </a:r>
            <a:r>
              <a:rPr lang="en-US" b="1" baseline="-25000" dirty="0">
                <a:latin typeface="Calibri" charset="0"/>
                <a:sym typeface="Symbol" charset="0"/>
              </a:rPr>
              <a:t>2</a:t>
            </a:r>
            <a:r>
              <a:rPr lang="en-US" dirty="0">
                <a:latin typeface="Calibri" charset="0"/>
                <a:sym typeface="Symbol" charset="0"/>
              </a:rPr>
              <a:t>				+ rules from original CFGs</a:t>
            </a:r>
            <a:endParaRPr lang="en-US" baseline="-25000" dirty="0">
              <a:latin typeface="Calibri" charset="0"/>
            </a:endParaRPr>
          </a:p>
          <a:p>
            <a:pPr lvl="1"/>
            <a:endParaRPr lang="en-US" sz="2400" dirty="0">
              <a:latin typeface="Calibri" charset="0"/>
            </a:endParaRPr>
          </a:p>
          <a:p>
            <a:r>
              <a:rPr lang="en-US" sz="2800" dirty="0">
                <a:latin typeface="Calibri" charset="0"/>
              </a:rPr>
              <a:t>CFG to match RE </a:t>
            </a:r>
            <a:r>
              <a:rPr lang="en-US" sz="2800" b="1" dirty="0">
                <a:solidFill>
                  <a:srgbClr val="C00000"/>
                </a:solidFill>
                <a:sym typeface="Symbol" pitchFamily="18" charset="2"/>
              </a:rPr>
              <a:t>AB</a:t>
            </a:r>
            <a:endParaRPr lang="en-US" sz="2800" dirty="0">
              <a:latin typeface="Calibri" charset="0"/>
            </a:endParaRPr>
          </a:p>
          <a:p>
            <a:pPr marL="571500" lvl="2"/>
            <a:endParaRPr lang="en-US" sz="2000" dirty="0">
              <a:latin typeface="Calibri" charset="0"/>
            </a:endParaRPr>
          </a:p>
          <a:p>
            <a:pPr marL="571500" lvl="2"/>
            <a:r>
              <a:rPr lang="en-US" b="1" dirty="0">
                <a:latin typeface="Calibri" charset="0"/>
              </a:rPr>
              <a:t>S </a:t>
            </a:r>
            <a:r>
              <a:rPr lang="en-US" dirty="0">
                <a:latin typeface="Calibri" charset="0"/>
                <a:sym typeface="Symbol" charset="0"/>
              </a:rPr>
              <a:t> </a:t>
            </a:r>
            <a:r>
              <a:rPr lang="en-US" b="1" dirty="0">
                <a:latin typeface="Calibri" charset="0"/>
                <a:sym typeface="Symbol" charset="0"/>
              </a:rPr>
              <a:t>S</a:t>
            </a:r>
            <a:r>
              <a:rPr lang="en-US" baseline="-25000" dirty="0">
                <a:latin typeface="Calibri" charset="0"/>
                <a:sym typeface="Symbol" charset="0"/>
              </a:rPr>
              <a:t>1 </a:t>
            </a:r>
            <a:r>
              <a:rPr lang="en-US" b="1" dirty="0">
                <a:latin typeface="Calibri" charset="0"/>
                <a:sym typeface="Symbol" charset="0"/>
              </a:rPr>
              <a:t>S</a:t>
            </a:r>
            <a:r>
              <a:rPr lang="en-US" baseline="-25000" dirty="0">
                <a:latin typeface="Calibri" charset="0"/>
                <a:sym typeface="Symbol" charset="0"/>
              </a:rPr>
              <a:t>2</a:t>
            </a:r>
            <a:r>
              <a:rPr lang="en-US" dirty="0">
                <a:latin typeface="Calibri" charset="0"/>
                <a:sym typeface="Symbol" charset="0"/>
              </a:rPr>
              <a:t>					+ rules from original CFGs</a:t>
            </a:r>
            <a:endParaRPr lang="en-US" baseline="-25000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4287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ea typeface="+mj-ea"/>
              </a:rPr>
              <a:t>CFGs are more general than REs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502356" y="1176426"/>
            <a:ext cx="8099778" cy="514080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Calibri" charset="0"/>
              </a:rPr>
              <a:t>Suppose	CFG with start symbol </a:t>
            </a:r>
            <a:r>
              <a:rPr lang="en-US" sz="2800" b="1" dirty="0">
                <a:latin typeface="Calibri" charset="0"/>
              </a:rPr>
              <a:t>S</a:t>
            </a:r>
            <a:r>
              <a:rPr lang="en-US" sz="2800" b="1" baseline="-25000" dirty="0">
                <a:latin typeface="Calibri" charset="0"/>
              </a:rPr>
              <a:t>1</a:t>
            </a:r>
            <a:r>
              <a:rPr lang="en-US" sz="2800" dirty="0">
                <a:latin typeface="Calibri" charset="0"/>
              </a:rPr>
              <a:t> matches RE </a:t>
            </a:r>
            <a:r>
              <a:rPr lang="en-US" sz="2800" b="1" dirty="0">
                <a:solidFill>
                  <a:srgbClr val="C00000"/>
                </a:solidFill>
                <a:sym typeface="Symbol" pitchFamily="18" charset="2"/>
              </a:rPr>
              <a:t>A </a:t>
            </a:r>
            <a:br>
              <a:rPr lang="en-US" sz="2800" dirty="0">
                <a:latin typeface="Calibri" charset="0"/>
              </a:rPr>
            </a:br>
            <a:r>
              <a:rPr lang="en-US" sz="2800" dirty="0">
                <a:latin typeface="Calibri" charset="0"/>
              </a:rPr>
              <a:t>	</a:t>
            </a:r>
          </a:p>
          <a:p>
            <a:endParaRPr lang="en-US" sz="2800" dirty="0">
              <a:latin typeface="Calibri" charset="0"/>
            </a:endParaRPr>
          </a:p>
          <a:p>
            <a:r>
              <a:rPr lang="en-US" sz="2800" dirty="0">
                <a:latin typeface="Calibri" charset="0"/>
              </a:rPr>
              <a:t>CFG to match RE </a:t>
            </a:r>
            <a:r>
              <a:rPr lang="en-US" sz="2800" b="1" dirty="0">
                <a:solidFill>
                  <a:srgbClr val="C00000"/>
                </a:solidFill>
                <a:sym typeface="Symbol" pitchFamily="18" charset="2"/>
              </a:rPr>
              <a:t>A</a:t>
            </a:r>
            <a:r>
              <a:rPr lang="en-US" sz="2800" baseline="30000" dirty="0">
                <a:solidFill>
                  <a:srgbClr val="C00000"/>
                </a:solidFill>
                <a:sym typeface="Symbol" pitchFamily="18" charset="2"/>
              </a:rPr>
              <a:t>*</a:t>
            </a:r>
            <a:r>
              <a:rPr lang="en-US" sz="2800" dirty="0">
                <a:solidFill>
                  <a:srgbClr val="C00000"/>
                </a:solidFill>
                <a:sym typeface="Symbol" pitchFamily="18" charset="2"/>
              </a:rPr>
              <a:t>		</a:t>
            </a:r>
            <a:r>
              <a:rPr lang="en-US" sz="2800" dirty="0">
                <a:latin typeface="+mn-lt"/>
                <a:sym typeface="Symbol" pitchFamily="18" charset="2"/>
              </a:rPr>
              <a:t>(= </a:t>
            </a:r>
            <a:r>
              <a:rPr lang="en-US" sz="2800" b="1" dirty="0">
                <a:latin typeface="+mn-lt"/>
                <a:sym typeface="Symbol"/>
              </a:rPr>
              <a:t> </a:t>
            </a:r>
            <a:r>
              <a:rPr lang="en-US" sz="2800" dirty="0">
                <a:latin typeface="+mn-lt"/>
                <a:ea typeface="Cambria Math"/>
                <a:sym typeface="Symbol"/>
              </a:rPr>
              <a:t></a:t>
            </a:r>
            <a:r>
              <a:rPr lang="en-US" sz="2800" b="1" dirty="0">
                <a:latin typeface="+mn-lt"/>
                <a:sym typeface="Symbol" pitchFamily="18" charset="2"/>
              </a:rPr>
              <a:t> A </a:t>
            </a:r>
            <a:r>
              <a:rPr lang="en-US" sz="2800" dirty="0">
                <a:latin typeface="+mn-lt"/>
                <a:ea typeface="Cambria Math"/>
                <a:sym typeface="Symbol"/>
              </a:rPr>
              <a:t> </a:t>
            </a:r>
            <a:r>
              <a:rPr lang="en-US" sz="2800" b="1" dirty="0">
                <a:latin typeface="+mn-lt"/>
                <a:sym typeface="Symbol" pitchFamily="18" charset="2"/>
              </a:rPr>
              <a:t>AA </a:t>
            </a:r>
            <a:r>
              <a:rPr lang="en-US" sz="2800" dirty="0">
                <a:latin typeface="+mn-lt"/>
                <a:ea typeface="Cambria Math"/>
                <a:sym typeface="Symbol"/>
              </a:rPr>
              <a:t> </a:t>
            </a:r>
            <a:r>
              <a:rPr lang="en-US" sz="2800" b="1" dirty="0">
                <a:latin typeface="+mn-lt"/>
                <a:sym typeface="Symbol" pitchFamily="18" charset="2"/>
              </a:rPr>
              <a:t>AAA </a:t>
            </a:r>
            <a:r>
              <a:rPr lang="en-US" sz="2800" dirty="0">
                <a:latin typeface="+mn-lt"/>
                <a:ea typeface="Cambria Math"/>
                <a:sym typeface="Symbol"/>
              </a:rPr>
              <a:t> ... </a:t>
            </a:r>
            <a:r>
              <a:rPr lang="en-US" sz="2800" dirty="0">
                <a:latin typeface="+mn-lt"/>
                <a:sym typeface="Symbol" pitchFamily="18" charset="2"/>
              </a:rPr>
              <a:t>)</a:t>
            </a:r>
            <a:endParaRPr lang="en-US" sz="2800" baseline="30000" dirty="0">
              <a:latin typeface="+mn-lt"/>
            </a:endParaRPr>
          </a:p>
          <a:p>
            <a:pPr marL="628650" lvl="2"/>
            <a:endParaRPr lang="en-US" sz="2000" b="1" dirty="0">
              <a:latin typeface="Calibri" charset="0"/>
            </a:endParaRPr>
          </a:p>
          <a:p>
            <a:pPr marL="628650" lvl="2"/>
            <a:r>
              <a:rPr lang="en-US" b="1" dirty="0">
                <a:latin typeface="Calibri" charset="0"/>
              </a:rPr>
              <a:t>S </a:t>
            </a:r>
            <a:r>
              <a:rPr lang="en-US" dirty="0">
                <a:latin typeface="Calibri" charset="0"/>
                <a:sym typeface="Symbol" charset="0"/>
              </a:rPr>
              <a:t> </a:t>
            </a:r>
            <a:r>
              <a:rPr lang="en-US" b="1" dirty="0">
                <a:latin typeface="Calibri" charset="0"/>
                <a:sym typeface="Symbol" charset="0"/>
              </a:rPr>
              <a:t>S</a:t>
            </a:r>
            <a:r>
              <a:rPr lang="en-US" b="1" baseline="-25000" dirty="0">
                <a:latin typeface="Calibri" charset="0"/>
                <a:sym typeface="Symbol" charset="0"/>
              </a:rPr>
              <a:t>1</a:t>
            </a:r>
            <a:r>
              <a:rPr lang="en-US" baseline="-25000" dirty="0">
                <a:latin typeface="Calibri" charset="0"/>
                <a:sym typeface="Symbol" charset="0"/>
              </a:rPr>
              <a:t> </a:t>
            </a:r>
            <a:r>
              <a:rPr lang="en-US" b="1" dirty="0">
                <a:latin typeface="Calibri" charset="0"/>
                <a:sym typeface="Symbol" charset="0"/>
              </a:rPr>
              <a:t>S </a:t>
            </a:r>
            <a:r>
              <a:rPr lang="en-US" dirty="0">
                <a:latin typeface="Calibri" charset="0"/>
                <a:sym typeface="Symbol" charset="0"/>
              </a:rPr>
              <a:t>| 				+ rules from CFG with </a:t>
            </a:r>
            <a:r>
              <a:rPr lang="en-US" b="1" dirty="0">
                <a:latin typeface="Calibri" charset="0"/>
                <a:sym typeface="Symbol" charset="0"/>
              </a:rPr>
              <a:t>S</a:t>
            </a:r>
            <a:r>
              <a:rPr lang="en-US" b="1" baseline="-25000" dirty="0">
                <a:latin typeface="Calibri" charset="0"/>
                <a:sym typeface="Symbol" charset="0"/>
              </a:rPr>
              <a:t>1</a:t>
            </a:r>
            <a:endParaRPr lang="en-US" baseline="-25000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0052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Limitations of Regular Expressions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524934" y="1153848"/>
            <a:ext cx="8229600" cy="5140800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solidFill>
                  <a:srgbClr val="C00000"/>
                </a:solidFill>
              </a:rPr>
              <a:t>Not all languages can be specified by regular expressions</a:t>
            </a:r>
          </a:p>
          <a:p>
            <a:pPr>
              <a:defRPr/>
            </a:pPr>
            <a:r>
              <a:rPr lang="en-US" sz="2800" dirty="0"/>
              <a:t>Even some easy things like </a:t>
            </a:r>
          </a:p>
          <a:p>
            <a:pPr lvl="1">
              <a:defRPr/>
            </a:pPr>
            <a:r>
              <a:rPr lang="en-US" sz="2400" dirty="0"/>
              <a:t>Palindromes</a:t>
            </a:r>
          </a:p>
          <a:p>
            <a:pPr lvl="1">
              <a:defRPr/>
            </a:pPr>
            <a:r>
              <a:rPr lang="en-US" sz="2400" dirty="0"/>
              <a:t>Strings with equal number of 0’s and 1’s</a:t>
            </a:r>
          </a:p>
          <a:p>
            <a:pPr>
              <a:defRPr/>
            </a:pPr>
            <a:r>
              <a:rPr lang="en-US" sz="2800" dirty="0"/>
              <a:t>But also more complicated structures in programming languages</a:t>
            </a:r>
          </a:p>
          <a:p>
            <a:pPr lvl="1">
              <a:defRPr/>
            </a:pPr>
            <a:r>
              <a:rPr lang="en-US" sz="2400" dirty="0"/>
              <a:t>Matched parentheses</a:t>
            </a:r>
          </a:p>
          <a:p>
            <a:pPr lvl="1">
              <a:defRPr/>
            </a:pPr>
            <a:r>
              <a:rPr lang="en-US" sz="2400" dirty="0"/>
              <a:t>Properly formed arithmetic expressions</a:t>
            </a:r>
          </a:p>
          <a:p>
            <a:pPr lvl="1">
              <a:defRPr/>
            </a:pPr>
            <a:r>
              <a:rPr lang="en-US" sz="2400" dirty="0"/>
              <a:t>etc.</a:t>
            </a:r>
            <a:endParaRPr lang="en-US" dirty="0"/>
          </a:p>
          <a:p>
            <a:pPr lvl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993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anklin Gothic Medium" panose="020B0603020102020204" pitchFamily="34" charset="0"/>
              </a:rPr>
              <a:t>Backus-Naur Form  (The same thing…)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435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47512" y="1153848"/>
                <a:ext cx="8229600" cy="5140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latin typeface="Franklin Gothic Medium" panose="020B0603020102020204" pitchFamily="34" charset="0"/>
                  </a:rPr>
                  <a:t>BNF (Backus-Naur Form) grammars</a:t>
                </a:r>
              </a:p>
              <a:p>
                <a:pPr lvl="1"/>
                <a:r>
                  <a:rPr lang="en-US" dirty="0">
                    <a:latin typeface="Franklin Gothic Medium" panose="020B0603020102020204" pitchFamily="34" charset="0"/>
                  </a:rPr>
                  <a:t>Originally used to define programming languages</a:t>
                </a:r>
              </a:p>
              <a:p>
                <a:pPr lvl="1"/>
                <a:r>
                  <a:rPr lang="en-US" dirty="0">
                    <a:latin typeface="Franklin Gothic Medium" panose="020B0603020102020204" pitchFamily="34" charset="0"/>
                  </a:rPr>
                  <a:t>Variables denoted by long names in angle brackets, e.g.</a:t>
                </a:r>
              </a:p>
              <a:p>
                <a:pPr lvl="2"/>
                <a:r>
                  <a:rPr lang="en-US" dirty="0">
                    <a:latin typeface="Franklin Gothic Medium" panose="020B0603020102020204" pitchFamily="34" charset="0"/>
                  </a:rPr>
                  <a:t>&lt;identifier&gt;, &lt;if-then-else-statement&gt;,                &lt;assignment-statement&gt;, &lt;condition&gt;</a:t>
                </a:r>
              </a:p>
              <a:p>
                <a:pPr lvl="2"/>
                <a:r>
                  <a:rPr lang="en-US" dirty="0">
                    <a:latin typeface="Franklin Gothic Medium" panose="020B0603020102020204" pitchFamily="34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∷=</m:t>
                    </m:r>
                  </m:oMath>
                </a14:m>
                <a:r>
                  <a:rPr lang="en-US" dirty="0">
                    <a:latin typeface="Franklin Gothic Medium" panose="020B0603020102020204" pitchFamily="34" charset="0"/>
                  </a:rPr>
                  <a:t>  used instead of  </a:t>
                </a:r>
                <a:r>
                  <a:rPr lang="en-US" dirty="0">
                    <a:latin typeface="Franklin Gothic Medium" panose="020B0603020102020204" pitchFamily="34" charset="0"/>
                    <a:sym typeface="Symbol" charset="0"/>
                  </a:rPr>
                  <a:t></a:t>
                </a:r>
              </a:p>
            </p:txBody>
          </p:sp>
        </mc:Choice>
        <mc:Fallback xmlns="">
          <p:sp>
            <p:nvSpPr>
              <p:cNvPr id="1843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7512" y="1153848"/>
                <a:ext cx="8229600" cy="5140800"/>
              </a:xfrm>
              <a:blipFill rotWithShape="1">
                <a:blip r:embed="rId2"/>
                <a:stretch>
                  <a:fillRect l="-1926" t="-14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736933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anklin Gothic Medium" panose="020B0603020102020204" pitchFamily="34" charset="0"/>
              </a:rPr>
              <a:t>BNF for C</a:t>
            </a:r>
          </a:p>
        </p:txBody>
      </p:sp>
      <p:pic>
        <p:nvPicPr>
          <p:cNvPr id="1946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957" y="1083028"/>
            <a:ext cx="7696200" cy="529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911966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anklin Gothic Medium" panose="020B0603020102020204" pitchFamily="34" charset="0"/>
              </a:rPr>
              <a:t>BNF for (Simple) English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44160"/>
                <a:ext cx="8867422" cy="5140800"/>
              </a:xfrm>
            </p:spPr>
            <p:txBody>
              <a:bodyPr>
                <a:normAutofit/>
              </a:bodyPr>
              <a:lstStyle/>
              <a:p>
                <a:pPr marL="0" indent="0">
                  <a:buFont typeface="Arial" charset="0"/>
                  <a:buNone/>
                  <a:defRPr/>
                </a:pPr>
                <a:r>
                  <a:rPr lang="en-US" sz="2800" dirty="0">
                    <a:ea typeface="+mn-ea"/>
                  </a:rPr>
                  <a:t>Back to middle school:</a:t>
                </a:r>
              </a:p>
              <a:p>
                <a:pPr marL="0" indent="0">
                  <a:buFont typeface="Arial" charset="0"/>
                  <a:buNone/>
                  <a:defRPr/>
                </a:pPr>
                <a:r>
                  <a:rPr lang="en-US" sz="2800" dirty="0">
                    <a:solidFill>
                      <a:srgbClr val="C00000"/>
                    </a:solidFill>
                    <a:ea typeface="+mn-ea"/>
                  </a:rPr>
                  <a:t>  &lt;sentence&gt;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/>
                        <a:ea typeface="+mn-ea"/>
                      </a:rPr>
                      <m:t>∷=</m:t>
                    </m:r>
                  </m:oMath>
                </a14:m>
                <a:r>
                  <a:rPr lang="en-US" sz="2800" dirty="0">
                    <a:solidFill>
                      <a:srgbClr val="C00000"/>
                    </a:solidFill>
                    <a:ea typeface="+mn-ea"/>
                  </a:rPr>
                  <a:t>&lt;noun phrase&gt;&lt;verb phrase&gt;</a:t>
                </a:r>
              </a:p>
              <a:p>
                <a:pPr marL="0" indent="0">
                  <a:buFont typeface="Arial" charset="0"/>
                  <a:buNone/>
                  <a:defRPr/>
                </a:pPr>
                <a:r>
                  <a:rPr lang="en-US" sz="2800" dirty="0">
                    <a:solidFill>
                      <a:srgbClr val="C00000"/>
                    </a:solidFill>
                    <a:ea typeface="+mn-ea"/>
                  </a:rPr>
                  <a:t>  &lt;noun phrase&gt;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C00000"/>
                        </a:solidFill>
                        <a:latin typeface="Cambria Math"/>
                      </a:rPr>
                      <m:t>∷=</m:t>
                    </m:r>
                  </m:oMath>
                </a14:m>
                <a:r>
                  <a:rPr lang="en-US" sz="2800" dirty="0">
                    <a:solidFill>
                      <a:srgbClr val="C00000"/>
                    </a:solidFill>
                    <a:ea typeface="+mn-ea"/>
                  </a:rPr>
                  <a:t>=&lt;article&gt;&lt;adjective&gt;&lt;noun&gt;</a:t>
                </a:r>
              </a:p>
              <a:p>
                <a:pPr marL="0" indent="0">
                  <a:buFont typeface="Arial" charset="0"/>
                  <a:buNone/>
                  <a:defRPr/>
                </a:pPr>
                <a:r>
                  <a:rPr lang="en-US" sz="2800" dirty="0">
                    <a:solidFill>
                      <a:srgbClr val="C00000"/>
                    </a:solidFill>
                    <a:ea typeface="+mn-ea"/>
                  </a:rPr>
                  <a:t>  &lt;verb phrase&gt;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C00000"/>
                        </a:solidFill>
                        <a:latin typeface="Cambria Math"/>
                      </a:rPr>
                      <m:t>∷=</m:t>
                    </m:r>
                  </m:oMath>
                </a14:m>
                <a:r>
                  <a:rPr lang="en-US" sz="2800" dirty="0">
                    <a:solidFill>
                      <a:srgbClr val="C00000"/>
                    </a:solidFill>
                    <a:ea typeface="+mn-ea"/>
                  </a:rPr>
                  <a:t>&lt;verb&gt;&lt;adverb&gt;|&lt;verb&gt;&lt;object&gt;</a:t>
                </a:r>
              </a:p>
              <a:p>
                <a:pPr marL="0" indent="0">
                  <a:buFont typeface="Arial" charset="0"/>
                  <a:buNone/>
                  <a:defRPr/>
                </a:pPr>
                <a:r>
                  <a:rPr lang="en-US" sz="2800" dirty="0">
                    <a:solidFill>
                      <a:srgbClr val="C00000"/>
                    </a:solidFill>
                    <a:ea typeface="+mn-ea"/>
                  </a:rPr>
                  <a:t>  &lt;object&gt;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C00000"/>
                        </a:solidFill>
                        <a:latin typeface="Cambria Math"/>
                      </a:rPr>
                      <m:t>∷=</m:t>
                    </m:r>
                  </m:oMath>
                </a14:m>
                <a:r>
                  <a:rPr lang="en-US" sz="2800" dirty="0">
                    <a:solidFill>
                      <a:srgbClr val="C00000"/>
                    </a:solidFill>
                    <a:ea typeface="+mn-ea"/>
                  </a:rPr>
                  <a:t>&lt;noun phrase&gt;</a:t>
                </a:r>
              </a:p>
              <a:p>
                <a:pPr marL="0" indent="0">
                  <a:buFont typeface="Arial" charset="0"/>
                  <a:buNone/>
                  <a:defRPr/>
                </a:pPr>
                <a:r>
                  <a:rPr lang="en-US" sz="1600" dirty="0">
                    <a:ea typeface="+mn-ea"/>
                  </a:rPr>
                  <a:t>				</a:t>
                </a:r>
              </a:p>
              <a:p>
                <a:pPr marL="0" indent="0">
                  <a:buFont typeface="Arial" charset="0"/>
                  <a:buNone/>
                  <a:defRPr/>
                </a:pPr>
                <a:r>
                  <a:rPr lang="en-US" sz="2800" dirty="0">
                    <a:ea typeface="+mn-ea"/>
                  </a:rPr>
                  <a:t>Parse:   </a:t>
                </a:r>
              </a:p>
              <a:p>
                <a:pPr marL="0" indent="0">
                  <a:buFont typeface="Arial" charset="0"/>
                  <a:buNone/>
                  <a:defRPr/>
                </a:pPr>
                <a:r>
                  <a:rPr lang="en-US" sz="2800" dirty="0">
                    <a:ea typeface="+mn-ea"/>
                  </a:rPr>
                  <a:t>	The yellow duck squeaked loudly</a:t>
                </a:r>
              </a:p>
              <a:p>
                <a:pPr marL="0" indent="0">
                  <a:buFont typeface="Arial" charset="0"/>
                  <a:buNone/>
                  <a:defRPr/>
                </a:pPr>
                <a:r>
                  <a:rPr lang="en-US" sz="2800" dirty="0">
                    <a:ea typeface="+mn-ea"/>
                  </a:rPr>
                  <a:t>	The red truck hit a parked car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44160"/>
                <a:ext cx="8867422" cy="5140800"/>
              </a:xfrm>
              <a:blipFill rotWithShape="1">
                <a:blip r:embed="rId3"/>
                <a:stretch>
                  <a:fillRect l="-1375" t="-10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403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anklin Gothic Medium" panose="020B0603020102020204" pitchFamily="34" charset="0"/>
              </a:rPr>
              <a:t>Context-Free Grammars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67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295400"/>
                <a:ext cx="8441474" cy="4830763"/>
              </a:xfrm>
            </p:spPr>
            <p:txBody>
              <a:bodyPr/>
              <a:lstStyle/>
              <a:p>
                <a:r>
                  <a:rPr lang="en-US" sz="2800" dirty="0">
                    <a:latin typeface="Calibri" charset="0"/>
                  </a:rPr>
                  <a:t>A Context-Free Grammar (CFG) is given by a finite set of substitution rules involving</a:t>
                </a:r>
              </a:p>
              <a:p>
                <a:pPr lvl="1"/>
                <a:r>
                  <a:rPr lang="en-US" sz="2600" dirty="0">
                    <a:latin typeface="Calibri" charset="0"/>
                  </a:rPr>
                  <a:t>Alphabet </a:t>
                </a:r>
                <a:r>
                  <a:rPr lang="en-US" sz="2600" b="1" dirty="0">
                    <a:latin typeface="Cambria Math" panose="02040503050406030204" pitchFamily="18" charset="0"/>
                    <a:sym typeface="Symbol" charset="0"/>
                  </a:rPr>
                  <a:t></a:t>
                </a:r>
                <a:r>
                  <a:rPr lang="en-US" sz="2600" dirty="0">
                    <a:latin typeface="Calibri" charset="0"/>
                    <a:sym typeface="Symbol" charset="0"/>
                  </a:rPr>
                  <a:t> of </a:t>
                </a:r>
                <a:r>
                  <a:rPr lang="en-US" sz="2600" i="1" dirty="0">
                    <a:latin typeface="Calibri" charset="0"/>
                  </a:rPr>
                  <a:t>terminal symbols</a:t>
                </a:r>
                <a:r>
                  <a:rPr lang="en-US" sz="2600" dirty="0">
                    <a:latin typeface="Calibri" charset="0"/>
                  </a:rPr>
                  <a:t> that can’t be replaced</a:t>
                </a:r>
              </a:p>
              <a:p>
                <a:pPr lvl="1"/>
                <a:r>
                  <a:rPr lang="en-US" sz="2600" dirty="0">
                    <a:latin typeface="Calibri" charset="0"/>
                  </a:rPr>
                  <a:t>A finite set </a:t>
                </a:r>
                <a:r>
                  <a:rPr lang="en-US" sz="2600" b="1" dirty="0">
                    <a:latin typeface="Calibri" charset="0"/>
                  </a:rPr>
                  <a:t>V</a:t>
                </a:r>
                <a:r>
                  <a:rPr lang="en-US" sz="2600" dirty="0">
                    <a:latin typeface="Calibri" charset="0"/>
                  </a:rPr>
                  <a:t> of </a:t>
                </a:r>
                <a:r>
                  <a:rPr lang="en-US" sz="2600" i="1" dirty="0">
                    <a:latin typeface="Calibri" charset="0"/>
                  </a:rPr>
                  <a:t>variables </a:t>
                </a:r>
                <a:r>
                  <a:rPr lang="en-US" sz="2600" dirty="0">
                    <a:latin typeface="Calibri" charset="0"/>
                  </a:rPr>
                  <a:t>that can be replaced</a:t>
                </a:r>
              </a:p>
              <a:p>
                <a:pPr lvl="1"/>
                <a:r>
                  <a:rPr lang="en-US" sz="2600" dirty="0">
                    <a:latin typeface="Calibri" charset="0"/>
                    <a:sym typeface="Symbol" charset="0"/>
                  </a:rPr>
                  <a:t>One variable, usually </a:t>
                </a:r>
                <a:r>
                  <a:rPr lang="en-US" sz="2600" b="1" dirty="0">
                    <a:latin typeface="Calibri" charset="0"/>
                    <a:sym typeface="Symbol" charset="0"/>
                  </a:rPr>
                  <a:t>S</a:t>
                </a:r>
                <a:r>
                  <a:rPr lang="en-US" sz="2600" dirty="0">
                    <a:latin typeface="Calibri" charset="0"/>
                    <a:sym typeface="Symbol" charset="0"/>
                  </a:rPr>
                  <a:t>, is called the </a:t>
                </a:r>
                <a:r>
                  <a:rPr lang="en-US" sz="2600" i="1" dirty="0">
                    <a:latin typeface="Calibri" charset="0"/>
                    <a:sym typeface="Symbol" charset="0"/>
                  </a:rPr>
                  <a:t>start symbol</a:t>
                </a:r>
              </a:p>
              <a:p>
                <a:pPr lvl="4"/>
                <a:endParaRPr lang="en-US" i="1" dirty="0">
                  <a:latin typeface="Calibri" charset="0"/>
                  <a:sym typeface="Symbol" charset="0"/>
                </a:endParaRPr>
              </a:p>
              <a:p>
                <a:r>
                  <a:rPr lang="en-US" sz="2800" dirty="0">
                    <a:latin typeface="Calibri" charset="0"/>
                    <a:sym typeface="Symbol" charset="0"/>
                  </a:rPr>
                  <a:t>The substitution rules involving a variable </a:t>
                </a:r>
                <a:r>
                  <a:rPr lang="en-US" sz="2800" b="1" dirty="0">
                    <a:latin typeface="Calibri" charset="0"/>
                    <a:sym typeface="Symbol" charset="0"/>
                  </a:rPr>
                  <a:t>A</a:t>
                </a:r>
                <a:r>
                  <a:rPr lang="en-US" sz="2800" dirty="0">
                    <a:latin typeface="Calibri" charset="0"/>
                    <a:sym typeface="Symbol" charset="0"/>
                  </a:rPr>
                  <a:t>, written as</a:t>
                </a:r>
              </a:p>
              <a:p>
                <a:pPr lvl="1">
                  <a:buFont typeface="Arial" charset="0"/>
                  <a:buNone/>
                </a:pPr>
                <a:r>
                  <a:rPr lang="en-US" sz="2600" b="1" dirty="0">
                    <a:solidFill>
                      <a:srgbClr val="C00000"/>
                    </a:solidFill>
                    <a:latin typeface="Calibri" charset="0"/>
                    <a:sym typeface="Symbol" charset="0"/>
                  </a:rPr>
                  <a:t>                       A</a:t>
                </a:r>
                <a:r>
                  <a:rPr lang="en-US" sz="2600" dirty="0">
                    <a:solidFill>
                      <a:srgbClr val="C00000"/>
                    </a:solidFill>
                    <a:latin typeface="Calibri" charset="0"/>
                    <a:sym typeface="Symbol" charset="0"/>
                  </a:rPr>
                  <a:t>  w</a:t>
                </a:r>
                <a:r>
                  <a:rPr lang="en-US" sz="2600" baseline="-25000" dirty="0">
                    <a:solidFill>
                      <a:srgbClr val="C00000"/>
                    </a:solidFill>
                    <a:latin typeface="Calibri" charset="0"/>
                    <a:sym typeface="Symbol" charset="0"/>
                  </a:rPr>
                  <a:t>1</a:t>
                </a:r>
                <a:r>
                  <a:rPr lang="en-US" sz="2600" dirty="0">
                    <a:solidFill>
                      <a:srgbClr val="C00000"/>
                    </a:solidFill>
                    <a:latin typeface="Calibri" charset="0"/>
                    <a:sym typeface="Symbol" charset="0"/>
                  </a:rPr>
                  <a:t> |  w</a:t>
                </a:r>
                <a:r>
                  <a:rPr lang="en-US" sz="2600" baseline="-25000" dirty="0">
                    <a:solidFill>
                      <a:srgbClr val="C00000"/>
                    </a:solidFill>
                    <a:latin typeface="Calibri" charset="0"/>
                    <a:sym typeface="Symbol" charset="0"/>
                  </a:rPr>
                  <a:t>2</a:t>
                </a:r>
                <a:r>
                  <a:rPr lang="en-US" sz="2600" dirty="0">
                    <a:solidFill>
                      <a:srgbClr val="C00000"/>
                    </a:solidFill>
                    <a:latin typeface="Calibri" charset="0"/>
                    <a:sym typeface="Symbol" charset="0"/>
                  </a:rPr>
                  <a:t> |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rgbClr val="C00000"/>
                        </a:solidFill>
                        <a:latin typeface="Cambria Math"/>
                        <a:sym typeface="Symbol" charset="0"/>
                      </a:rPr>
                      <m:t>⋯</m:t>
                    </m:r>
                  </m:oMath>
                </a14:m>
                <a:r>
                  <a:rPr lang="en-US" sz="2600" dirty="0">
                    <a:solidFill>
                      <a:srgbClr val="C00000"/>
                    </a:solidFill>
                    <a:latin typeface="Calibri" charset="0"/>
                    <a:sym typeface="Symbol" charset="0"/>
                  </a:rPr>
                  <a:t> | </a:t>
                </a:r>
                <a:r>
                  <a:rPr lang="en-US" sz="2600" dirty="0" err="1">
                    <a:solidFill>
                      <a:srgbClr val="C00000"/>
                    </a:solidFill>
                    <a:latin typeface="Calibri" charset="0"/>
                    <a:sym typeface="Symbol" charset="0"/>
                  </a:rPr>
                  <a:t>w</a:t>
                </a:r>
                <a:r>
                  <a:rPr lang="en-US" sz="2600" baseline="-25000" dirty="0" err="1">
                    <a:solidFill>
                      <a:srgbClr val="C00000"/>
                    </a:solidFill>
                    <a:latin typeface="Calibri" charset="0"/>
                    <a:sym typeface="Symbol" charset="0"/>
                  </a:rPr>
                  <a:t>k</a:t>
                </a:r>
                <a:endParaRPr lang="en-US" sz="2600" dirty="0">
                  <a:solidFill>
                    <a:srgbClr val="C00000"/>
                  </a:solidFill>
                  <a:latin typeface="Calibri" charset="0"/>
                  <a:sym typeface="Symbol" charset="0"/>
                </a:endParaRPr>
              </a:p>
              <a:p>
                <a:pPr lvl="1">
                  <a:buFont typeface="Arial" charset="0"/>
                  <a:buNone/>
                </a:pPr>
                <a:r>
                  <a:rPr lang="en-US" sz="2600" dirty="0">
                    <a:latin typeface="Calibri" charset="0"/>
                    <a:sym typeface="Symbol" charset="0"/>
                  </a:rPr>
                  <a:t>where each </a:t>
                </a:r>
                <a:r>
                  <a:rPr lang="en-US" sz="2600" dirty="0" err="1">
                    <a:latin typeface="Calibri" charset="0"/>
                    <a:sym typeface="Symbol" charset="0"/>
                  </a:rPr>
                  <a:t>w</a:t>
                </a:r>
                <a:r>
                  <a:rPr lang="en-US" sz="2600" baseline="-25000" dirty="0" err="1">
                    <a:latin typeface="Calibri" charset="0"/>
                    <a:sym typeface="Symbol" charset="0"/>
                  </a:rPr>
                  <a:t>i</a:t>
                </a:r>
                <a:r>
                  <a:rPr lang="en-US" sz="2600" dirty="0">
                    <a:latin typeface="Calibri" charset="0"/>
                    <a:sym typeface="Symbol" charset="0"/>
                  </a:rPr>
                  <a:t> is a string of variables and terminals</a:t>
                </a:r>
                <a:br>
                  <a:rPr lang="en-US" sz="2600" dirty="0">
                    <a:latin typeface="Calibri" charset="0"/>
                    <a:sym typeface="Symbol" charset="0"/>
                  </a:rPr>
                </a:br>
                <a:r>
                  <a:rPr lang="en-US" sz="2600" dirty="0">
                    <a:latin typeface="Calibri" charset="0"/>
                    <a:sym typeface="Symbol" charset="0"/>
                  </a:rPr>
                  <a:t>– that is </a:t>
                </a:r>
                <a:r>
                  <a:rPr lang="en-US" sz="2600" dirty="0" err="1">
                    <a:latin typeface="Calibri" charset="0"/>
                    <a:sym typeface="Symbol" charset="0"/>
                  </a:rPr>
                  <a:t>w</a:t>
                </a:r>
                <a:r>
                  <a:rPr lang="en-US" sz="2600" baseline="-25000" dirty="0" err="1">
                    <a:latin typeface="Calibri" charset="0"/>
                    <a:sym typeface="Symbol" charset="0"/>
                  </a:rPr>
                  <a:t>i</a:t>
                </a:r>
                <a:r>
                  <a:rPr lang="en-US" sz="2600" dirty="0">
                    <a:latin typeface="Calibri" charset="0"/>
                    <a:sym typeface="Symbol" charset="0"/>
                  </a:rPr>
                  <a:t> </a:t>
                </a:r>
                <a:r>
                  <a:rPr lang="en-US" sz="2600" dirty="0">
                    <a:latin typeface="Cambria Math" charset="0"/>
                    <a:cs typeface="Cambria Math" charset="0"/>
                    <a:sym typeface="Symbol" charset="0"/>
                  </a:rPr>
                  <a:t>∈</a:t>
                </a:r>
                <a:r>
                  <a:rPr lang="en-US" sz="2600" dirty="0">
                    <a:latin typeface="Calibri" charset="0"/>
                    <a:sym typeface="Symbol" charset="0"/>
                  </a:rPr>
                  <a:t> (</a:t>
                </a:r>
                <a:r>
                  <a:rPr lang="en-US" sz="2600" b="1" dirty="0">
                    <a:latin typeface="Calibri" charset="0"/>
                    <a:sym typeface="Symbol" charset="0"/>
                  </a:rPr>
                  <a:t>V</a:t>
                </a:r>
                <a:r>
                  <a:rPr lang="en-US" sz="2600" dirty="0">
                    <a:latin typeface="Cambria Math" charset="0"/>
                    <a:cs typeface="Cambria Math" charset="0"/>
                    <a:sym typeface="Symbol" charset="0"/>
                  </a:rPr>
                  <a:t>  </a:t>
                </a:r>
                <a:r>
                  <a:rPr lang="en-US" sz="2600" b="1" dirty="0">
                    <a:latin typeface="Cambria Math" panose="02040503050406030204" pitchFamily="18" charset="0"/>
                    <a:sym typeface="Symbol" charset="0"/>
                  </a:rPr>
                  <a:t></a:t>
                </a:r>
                <a:r>
                  <a:rPr lang="en-US" sz="2600" dirty="0">
                    <a:latin typeface="Cambria Math" panose="02040503050406030204" pitchFamily="18" charset="0"/>
                    <a:sym typeface="Symbol" charset="0"/>
                  </a:rPr>
                  <a:t>)</a:t>
                </a:r>
                <a:r>
                  <a:rPr lang="en-US" sz="2600" baseline="30000" dirty="0">
                    <a:latin typeface="Cambria Math" panose="02040503050406030204" pitchFamily="18" charset="0"/>
                    <a:sym typeface="Symbol" charset="0"/>
                  </a:rPr>
                  <a:t>*</a:t>
                </a:r>
                <a:endParaRPr lang="en-US" sz="2600" baseline="30000" dirty="0">
                  <a:latin typeface="Calibri" charset="0"/>
                  <a:sym typeface="Symbol" charset="0"/>
                </a:endParaRPr>
              </a:p>
            </p:txBody>
          </p:sp>
        </mc:Choice>
        <mc:Fallback xmlns="">
          <p:sp>
            <p:nvSpPr>
              <p:cNvPr id="1126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295400"/>
                <a:ext cx="8441474" cy="4830763"/>
              </a:xfrm>
              <a:blipFill>
                <a:blip r:embed="rId2"/>
                <a:stretch>
                  <a:fillRect l="-1300" t="-1263" r="-10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275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H</a:t>
            </a:r>
            <a:r>
              <a:rPr lang="en-US" dirty="0">
                <a:ea typeface="+mj-ea"/>
              </a:rPr>
              <a:t>ow CFGs generate strings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91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90000"/>
                  </a:lnSpc>
                </a:pPr>
                <a:r>
                  <a:rPr lang="en-US" sz="2800" dirty="0">
                    <a:latin typeface="Calibri" charset="0"/>
                  </a:rPr>
                  <a:t>Begin with “</a:t>
                </a:r>
                <a:r>
                  <a:rPr lang="en-US" sz="2800" b="1" dirty="0">
                    <a:latin typeface="Calibri" charset="0"/>
                  </a:rPr>
                  <a:t>S</a:t>
                </a:r>
                <a:r>
                  <a:rPr lang="en-US" sz="2800" dirty="0">
                    <a:latin typeface="Calibri" charset="0"/>
                  </a:rPr>
                  <a:t>”</a:t>
                </a:r>
              </a:p>
              <a:p>
                <a:pPr>
                  <a:lnSpc>
                    <a:spcPct val="90000"/>
                  </a:lnSpc>
                </a:pPr>
                <a:endParaRPr lang="en-US" sz="2800" b="1" dirty="0">
                  <a:latin typeface="Calibri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sz="2800" dirty="0">
                    <a:latin typeface="Calibri" charset="0"/>
                  </a:rPr>
                  <a:t>If there is some variable </a:t>
                </a:r>
                <a:r>
                  <a:rPr lang="en-US" sz="2800" b="1" dirty="0">
                    <a:latin typeface="Calibri" charset="0"/>
                  </a:rPr>
                  <a:t>A</a:t>
                </a:r>
                <a:r>
                  <a:rPr lang="en-US" sz="2800" dirty="0">
                    <a:latin typeface="Calibri" charset="0"/>
                  </a:rPr>
                  <a:t> in the current string,</a:t>
                </a:r>
                <a:br>
                  <a:rPr lang="en-US" sz="2800" dirty="0">
                    <a:latin typeface="Calibri" charset="0"/>
                  </a:rPr>
                </a:br>
                <a:r>
                  <a:rPr lang="en-US" sz="2800" dirty="0">
                    <a:latin typeface="Calibri" charset="0"/>
                  </a:rPr>
                  <a:t>you can replace it by one of the w’s in the rules for </a:t>
                </a:r>
                <a:r>
                  <a:rPr lang="en-US" sz="2800" b="1" dirty="0">
                    <a:latin typeface="Calibri" charset="0"/>
                  </a:rPr>
                  <a:t>A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b="1" dirty="0">
                    <a:solidFill>
                      <a:schemeClr val="tx1"/>
                    </a:solidFill>
                    <a:latin typeface="Calibri" charset="0"/>
                    <a:sym typeface="Symbol" charset="0"/>
                  </a:rPr>
                  <a:t> A</a:t>
                </a:r>
                <a:r>
                  <a:rPr lang="en-US" dirty="0">
                    <a:solidFill>
                      <a:schemeClr val="tx1"/>
                    </a:solidFill>
                    <a:latin typeface="Calibri" charset="0"/>
                    <a:sym typeface="Symbol" charset="0"/>
                  </a:rPr>
                  <a:t>  w</a:t>
                </a:r>
                <a:r>
                  <a:rPr lang="en-US" baseline="-25000" dirty="0">
                    <a:solidFill>
                      <a:schemeClr val="tx1"/>
                    </a:solidFill>
                    <a:latin typeface="Calibri" charset="0"/>
                    <a:sym typeface="Symbol" charset="0"/>
                  </a:rPr>
                  <a:t>1</a:t>
                </a:r>
                <a:r>
                  <a:rPr lang="en-US" dirty="0">
                    <a:solidFill>
                      <a:schemeClr val="tx1"/>
                    </a:solidFill>
                    <a:latin typeface="Calibri" charset="0"/>
                    <a:sym typeface="Symbol" charset="0"/>
                  </a:rPr>
                  <a:t> |  w</a:t>
                </a:r>
                <a:r>
                  <a:rPr lang="en-US" baseline="-25000" dirty="0">
                    <a:solidFill>
                      <a:schemeClr val="tx1"/>
                    </a:solidFill>
                    <a:latin typeface="Calibri" charset="0"/>
                    <a:sym typeface="Symbol" charset="0"/>
                  </a:rPr>
                  <a:t>2</a:t>
                </a:r>
                <a:r>
                  <a:rPr lang="en-US" dirty="0">
                    <a:solidFill>
                      <a:schemeClr val="tx1"/>
                    </a:solidFill>
                    <a:latin typeface="Calibri" charset="0"/>
                    <a:sym typeface="Symbol" charset="0"/>
                  </a:rPr>
                  <a:t> |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  <a:sym typeface="Symbol" charset="0"/>
                      </a:rPr>
                      <m:t>⋯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Calibri" charset="0"/>
                    <a:sym typeface="Symbol" charset="0"/>
                  </a:rPr>
                  <a:t> | </a:t>
                </a:r>
                <a:r>
                  <a:rPr lang="en-US" dirty="0" err="1">
                    <a:solidFill>
                      <a:schemeClr val="tx1"/>
                    </a:solidFill>
                    <a:latin typeface="Calibri" charset="0"/>
                    <a:sym typeface="Symbol" charset="0"/>
                  </a:rPr>
                  <a:t>w</a:t>
                </a:r>
                <a:r>
                  <a:rPr lang="en-US" baseline="-25000" dirty="0" err="1">
                    <a:solidFill>
                      <a:schemeClr val="tx1"/>
                    </a:solidFill>
                    <a:latin typeface="Calibri" charset="0"/>
                    <a:sym typeface="Symbol" charset="0"/>
                  </a:rPr>
                  <a:t>k</a:t>
                </a:r>
                <a:endParaRPr lang="en-US" b="1" dirty="0">
                  <a:solidFill>
                    <a:schemeClr val="tx1"/>
                  </a:solidFill>
                  <a:latin typeface="Calibri" charset="0"/>
                </a:endParaRPr>
              </a:p>
              <a:p>
                <a:pPr lvl="1">
                  <a:lnSpc>
                    <a:spcPct val="90000"/>
                  </a:lnSpc>
                </a:pPr>
                <a:r>
                  <a:rPr lang="en-US" dirty="0">
                    <a:latin typeface="Calibri" charset="0"/>
                  </a:rPr>
                  <a:t>Write this as    </a:t>
                </a:r>
                <a:r>
                  <a:rPr lang="en-US" dirty="0" err="1">
                    <a:solidFill>
                      <a:srgbClr val="C00000"/>
                    </a:solidFill>
                    <a:latin typeface="Calibri" charset="0"/>
                  </a:rPr>
                  <a:t>x</a:t>
                </a:r>
                <a:r>
                  <a:rPr lang="en-US" b="1" dirty="0" err="1">
                    <a:solidFill>
                      <a:srgbClr val="C00000"/>
                    </a:solidFill>
                    <a:latin typeface="Calibri" charset="0"/>
                  </a:rPr>
                  <a:t>A</a:t>
                </a:r>
                <a:r>
                  <a:rPr lang="en-US" dirty="0" err="1">
                    <a:solidFill>
                      <a:srgbClr val="C00000"/>
                    </a:solidFill>
                    <a:latin typeface="Calibri" charset="0"/>
                  </a:rPr>
                  <a:t>y</a:t>
                </a:r>
                <a:r>
                  <a:rPr lang="en-US" dirty="0">
                    <a:solidFill>
                      <a:srgbClr val="C00000"/>
                    </a:solidFill>
                    <a:latin typeface="Calibri" charset="0"/>
                  </a:rPr>
                  <a:t> </a:t>
                </a:r>
                <a:r>
                  <a:rPr lang="en-US" dirty="0">
                    <a:solidFill>
                      <a:srgbClr val="C00000"/>
                    </a:solidFill>
                    <a:latin typeface="Cambria Math" charset="0"/>
                    <a:cs typeface="Cambria Math" charset="0"/>
                  </a:rPr>
                  <a:t>⇒</a:t>
                </a:r>
                <a:r>
                  <a:rPr lang="en-US" dirty="0">
                    <a:solidFill>
                      <a:srgbClr val="C00000"/>
                    </a:solidFill>
                    <a:latin typeface="Calibri" charset="0"/>
                  </a:rPr>
                  <a:t> </a:t>
                </a:r>
                <a:r>
                  <a:rPr lang="en-US" dirty="0" err="1">
                    <a:solidFill>
                      <a:srgbClr val="C00000"/>
                    </a:solidFill>
                    <a:latin typeface="Calibri" charset="0"/>
                  </a:rPr>
                  <a:t>xwy</a:t>
                </a:r>
                <a:endParaRPr lang="en-US" dirty="0">
                  <a:solidFill>
                    <a:srgbClr val="C00000"/>
                  </a:solidFill>
                  <a:latin typeface="Calibri" charset="0"/>
                </a:endParaRPr>
              </a:p>
              <a:p>
                <a:pPr lvl="1">
                  <a:lnSpc>
                    <a:spcPct val="90000"/>
                  </a:lnSpc>
                </a:pPr>
                <a:r>
                  <a:rPr lang="en-US" dirty="0">
                    <a:latin typeface="Calibri" charset="0"/>
                  </a:rPr>
                  <a:t>Repeat until no variables left</a:t>
                </a:r>
              </a:p>
              <a:p>
                <a:pPr lvl="1">
                  <a:lnSpc>
                    <a:spcPct val="90000"/>
                  </a:lnSpc>
                </a:pPr>
                <a:endParaRPr lang="en-US" dirty="0">
                  <a:latin typeface="Calibri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sz="2800" dirty="0">
                    <a:latin typeface="Calibri" charset="0"/>
                  </a:rPr>
                  <a:t>The set of strings the CFG describes are all strings, containing no variables, that can be </a:t>
                </a:r>
                <a:r>
                  <a:rPr lang="en-US" sz="2800" i="1" dirty="0">
                    <a:latin typeface="Calibri" charset="0"/>
                  </a:rPr>
                  <a:t>generated</a:t>
                </a:r>
                <a:r>
                  <a:rPr lang="en-US" sz="2800" dirty="0">
                    <a:latin typeface="Calibri" charset="0"/>
                  </a:rPr>
                  <a:t> in this manner after a finite number of steps</a:t>
                </a:r>
              </a:p>
            </p:txBody>
          </p:sp>
        </mc:Choice>
        <mc:Fallback xmlns="">
          <p:sp>
            <p:nvSpPr>
              <p:cNvPr id="12291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89" t="-1970" r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7447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anklin Gothic Medium" panose="020B0603020102020204" pitchFamily="34" charset="0"/>
              </a:rPr>
              <a:t>Example Context-Free Grammars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Franklin Gothic Medium" panose="020B0603020102020204" pitchFamily="34" charset="0"/>
              </a:rPr>
              <a:t>Example:</a:t>
            </a:r>
            <a:r>
              <a:rPr lang="en-US" dirty="0">
                <a:latin typeface="Calibri" charset="0"/>
              </a:rPr>
              <a:t>		</a:t>
            </a:r>
            <a:r>
              <a:rPr lang="en-US" b="1" dirty="0">
                <a:latin typeface="Calibri" charset="0"/>
              </a:rPr>
              <a:t> S </a:t>
            </a:r>
            <a:r>
              <a:rPr lang="en-US" dirty="0">
                <a:latin typeface="Calibri" charset="0"/>
                <a:sym typeface="Symbol" charset="0"/>
              </a:rPr>
              <a:t> 0</a:t>
            </a:r>
            <a:r>
              <a:rPr lang="en-US" b="1" dirty="0">
                <a:latin typeface="Calibri" charset="0"/>
                <a:sym typeface="Symbol" charset="0"/>
              </a:rPr>
              <a:t>S</a:t>
            </a:r>
            <a:r>
              <a:rPr lang="en-US" dirty="0">
                <a:latin typeface="Calibri" charset="0"/>
                <a:sym typeface="Symbol" charset="0"/>
              </a:rPr>
              <a:t> | </a:t>
            </a:r>
            <a:r>
              <a:rPr lang="en-US" b="1" dirty="0">
                <a:latin typeface="Calibri" charset="0"/>
                <a:sym typeface="Symbol" charset="0"/>
              </a:rPr>
              <a:t>S</a:t>
            </a:r>
            <a:r>
              <a:rPr lang="en-US" dirty="0">
                <a:latin typeface="Calibri" charset="0"/>
                <a:sym typeface="Symbol" charset="0"/>
              </a:rPr>
              <a:t>1 | </a:t>
            </a:r>
          </a:p>
          <a:p>
            <a:endParaRPr lang="en-US" dirty="0">
              <a:latin typeface="Calibri" charset="0"/>
              <a:sym typeface="Symbol" charset="0"/>
            </a:endParaRPr>
          </a:p>
          <a:p>
            <a:endParaRPr lang="en-US" dirty="0">
              <a:latin typeface="Calibri" charset="0"/>
              <a:sym typeface="Symbol" charset="0"/>
            </a:endParaRPr>
          </a:p>
          <a:p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8456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anklin Gothic Medium" panose="020B0603020102020204" pitchFamily="34" charset="0"/>
              </a:rPr>
              <a:t>Example Context-Free Grammars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Franklin Gothic Medium" panose="020B0603020102020204" pitchFamily="34" charset="0"/>
              </a:rPr>
              <a:t>Example:</a:t>
            </a:r>
            <a:r>
              <a:rPr lang="en-US" dirty="0">
                <a:latin typeface="Calibri" charset="0"/>
              </a:rPr>
              <a:t>		</a:t>
            </a:r>
            <a:r>
              <a:rPr lang="en-US" b="1" dirty="0">
                <a:latin typeface="Calibri" charset="0"/>
              </a:rPr>
              <a:t> S </a:t>
            </a:r>
            <a:r>
              <a:rPr lang="en-US" dirty="0">
                <a:latin typeface="Calibri" charset="0"/>
                <a:sym typeface="Symbol" charset="0"/>
              </a:rPr>
              <a:t> 0</a:t>
            </a:r>
            <a:r>
              <a:rPr lang="en-US" b="1" dirty="0">
                <a:latin typeface="Calibri" charset="0"/>
                <a:sym typeface="Symbol" charset="0"/>
              </a:rPr>
              <a:t>S</a:t>
            </a:r>
            <a:r>
              <a:rPr lang="en-US" dirty="0">
                <a:latin typeface="Calibri" charset="0"/>
                <a:sym typeface="Symbol" charset="0"/>
              </a:rPr>
              <a:t> | </a:t>
            </a:r>
            <a:r>
              <a:rPr lang="en-US" b="1" dirty="0">
                <a:latin typeface="Calibri" charset="0"/>
                <a:sym typeface="Symbol" charset="0"/>
              </a:rPr>
              <a:t>S</a:t>
            </a:r>
            <a:r>
              <a:rPr lang="en-US" dirty="0">
                <a:latin typeface="Calibri" charset="0"/>
                <a:sym typeface="Symbol" charset="0"/>
              </a:rPr>
              <a:t>1 | </a:t>
            </a:r>
          </a:p>
          <a:p>
            <a:endParaRPr lang="en-US" dirty="0">
              <a:latin typeface="Calibri" charset="0"/>
              <a:sym typeface="Symbol" charset="0"/>
            </a:endParaRPr>
          </a:p>
          <a:p>
            <a:endParaRPr lang="en-US" dirty="0">
              <a:latin typeface="Calibri" charset="0"/>
              <a:sym typeface="Symbol" charset="0"/>
            </a:endParaRPr>
          </a:p>
          <a:p>
            <a:endParaRPr lang="en-US" dirty="0">
              <a:latin typeface="Calibri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37707" y="2325742"/>
            <a:ext cx="9092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  <a:cs typeface="Franklin Gothic Medium"/>
              </a:rPr>
              <a:t>0*1*</a:t>
            </a:r>
          </a:p>
        </p:txBody>
      </p:sp>
    </p:spTree>
    <p:extLst>
      <p:ext uri="{BB962C8B-B14F-4D97-AF65-F5344CB8AC3E}">
        <p14:creationId xmlns:p14="http://schemas.microsoft.com/office/powerpoint/2010/main" val="2027664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anklin Gothic Medium" panose="020B0603020102020204" pitchFamily="34" charset="0"/>
              </a:rPr>
              <a:t>Example Context-Free Grammars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Franklin Gothic Medium" panose="020B0603020102020204" pitchFamily="34" charset="0"/>
              </a:rPr>
              <a:t>Example:</a:t>
            </a:r>
            <a:r>
              <a:rPr lang="en-US" dirty="0">
                <a:latin typeface="Calibri" charset="0"/>
              </a:rPr>
              <a:t>		</a:t>
            </a:r>
            <a:r>
              <a:rPr lang="en-US" b="1" dirty="0">
                <a:latin typeface="Calibri" charset="0"/>
              </a:rPr>
              <a:t> S </a:t>
            </a:r>
            <a:r>
              <a:rPr lang="en-US" dirty="0">
                <a:latin typeface="Calibri" charset="0"/>
                <a:sym typeface="Symbol" charset="0"/>
              </a:rPr>
              <a:t> 0</a:t>
            </a:r>
            <a:r>
              <a:rPr lang="en-US" b="1" dirty="0">
                <a:latin typeface="Calibri" charset="0"/>
                <a:sym typeface="Symbol" charset="0"/>
              </a:rPr>
              <a:t>S</a:t>
            </a:r>
            <a:r>
              <a:rPr lang="en-US" dirty="0">
                <a:latin typeface="Calibri" charset="0"/>
                <a:sym typeface="Symbol" charset="0"/>
              </a:rPr>
              <a:t> | </a:t>
            </a:r>
            <a:r>
              <a:rPr lang="en-US" b="1" dirty="0">
                <a:latin typeface="Calibri" charset="0"/>
                <a:sym typeface="Symbol" charset="0"/>
              </a:rPr>
              <a:t>S</a:t>
            </a:r>
            <a:r>
              <a:rPr lang="en-US" dirty="0">
                <a:latin typeface="Calibri" charset="0"/>
                <a:sym typeface="Symbol" charset="0"/>
              </a:rPr>
              <a:t>1 | </a:t>
            </a:r>
          </a:p>
          <a:p>
            <a:endParaRPr lang="en-US" dirty="0">
              <a:latin typeface="Calibri" charset="0"/>
              <a:sym typeface="Symbol" charset="0"/>
            </a:endParaRPr>
          </a:p>
          <a:p>
            <a:endParaRPr lang="en-US" dirty="0">
              <a:latin typeface="Calibri" charset="0"/>
              <a:sym typeface="Symbol" charset="0"/>
            </a:endParaRPr>
          </a:p>
          <a:p>
            <a:endParaRPr lang="en-US" dirty="0">
              <a:latin typeface="Calibri" charset="0"/>
            </a:endParaRPr>
          </a:p>
          <a:p>
            <a:pPr marL="0" indent="0">
              <a:buNone/>
            </a:pPr>
            <a:r>
              <a:rPr lang="en-US" dirty="0">
                <a:latin typeface="Franklin Gothic Medium" panose="020B0603020102020204" pitchFamily="34" charset="0"/>
              </a:rPr>
              <a:t>Example:      </a:t>
            </a:r>
            <a:r>
              <a:rPr lang="en-US" dirty="0">
                <a:latin typeface="Calibri" charset="0"/>
              </a:rPr>
              <a:t>	</a:t>
            </a:r>
            <a:r>
              <a:rPr lang="en-US" b="1" dirty="0">
                <a:latin typeface="Calibri" charset="0"/>
              </a:rPr>
              <a:t> S </a:t>
            </a:r>
            <a:r>
              <a:rPr lang="en-US" dirty="0">
                <a:latin typeface="Calibri" charset="0"/>
                <a:sym typeface="Symbol" charset="0"/>
              </a:rPr>
              <a:t> 0</a:t>
            </a:r>
            <a:r>
              <a:rPr lang="en-US" b="1" dirty="0">
                <a:latin typeface="Calibri" charset="0"/>
                <a:sym typeface="Symbol" charset="0"/>
              </a:rPr>
              <a:t>S</a:t>
            </a:r>
            <a:r>
              <a:rPr lang="en-US" dirty="0">
                <a:latin typeface="Calibri" charset="0"/>
                <a:sym typeface="Symbol" charset="0"/>
              </a:rPr>
              <a:t>0 | 1</a:t>
            </a:r>
            <a:r>
              <a:rPr lang="en-US" b="1" dirty="0">
                <a:latin typeface="Calibri" charset="0"/>
                <a:sym typeface="Symbol" charset="0"/>
              </a:rPr>
              <a:t>S</a:t>
            </a:r>
            <a:r>
              <a:rPr lang="en-US" dirty="0">
                <a:latin typeface="Calibri" charset="0"/>
                <a:sym typeface="Symbol" charset="0"/>
              </a:rPr>
              <a:t>1 | 0 | 1 | </a:t>
            </a:r>
            <a:endParaRPr lang="en-US" dirty="0">
              <a:latin typeface="Calibri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37707" y="2325742"/>
            <a:ext cx="9092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  <a:cs typeface="Franklin Gothic Medium"/>
              </a:rPr>
              <a:t>0*1*</a:t>
            </a:r>
          </a:p>
        </p:txBody>
      </p:sp>
    </p:spTree>
    <p:extLst>
      <p:ext uri="{BB962C8B-B14F-4D97-AF65-F5344CB8AC3E}">
        <p14:creationId xmlns:p14="http://schemas.microsoft.com/office/powerpoint/2010/main" val="188284816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666666"/>
      </a:dk2>
      <a:lt2>
        <a:srgbClr val="EEECE1"/>
      </a:lt2>
      <a:accent1>
        <a:srgbClr val="FF9933"/>
      </a:accent1>
      <a:accent2>
        <a:srgbClr val="FF6600"/>
      </a:accent2>
      <a:accent3>
        <a:srgbClr val="FF9900"/>
      </a:accent3>
      <a:accent4>
        <a:srgbClr val="9999FF"/>
      </a:accent4>
      <a:accent5>
        <a:srgbClr val="6666CC"/>
      </a:accent5>
      <a:accent6>
        <a:srgbClr val="3333CC"/>
      </a:accent6>
      <a:hlink>
        <a:srgbClr val="666666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effectLst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400" dirty="0" smtClean="0">
            <a:latin typeface="Franklin Gothic Medium"/>
            <a:cs typeface="Franklin Gothic Medium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15218</TotalTime>
  <Words>2502</Words>
  <Application>Microsoft Macintosh PowerPoint</Application>
  <PresentationFormat>On-screen Show (4:3)</PresentationFormat>
  <Paragraphs>400</Paragraphs>
  <Slides>42</Slides>
  <Notes>6</Notes>
  <HiddenSlides>12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Arial</vt:lpstr>
      <vt:lpstr>Calibri</vt:lpstr>
      <vt:lpstr>Cambria Math</vt:lpstr>
      <vt:lpstr>Franklin Gothic Medium</vt:lpstr>
      <vt:lpstr>Symbol</vt:lpstr>
      <vt:lpstr>Office Theme</vt:lpstr>
      <vt:lpstr>CSE 311: Foundations of Computing</vt:lpstr>
      <vt:lpstr>Last time: Regular Expressions</vt:lpstr>
      <vt:lpstr>Last time: Regular Expression is a “pattern”</vt:lpstr>
      <vt:lpstr>Limitations of Regular Expressions</vt:lpstr>
      <vt:lpstr>Context-Free Grammars</vt:lpstr>
      <vt:lpstr>How CFGs generate strings</vt:lpstr>
      <vt:lpstr>Example Context-Free Grammars</vt:lpstr>
      <vt:lpstr>Example Context-Free Grammars</vt:lpstr>
      <vt:lpstr>Example Context-Free Grammars</vt:lpstr>
      <vt:lpstr>Example Context-Free Grammars</vt:lpstr>
      <vt:lpstr>Example Context-Free Grammars</vt:lpstr>
      <vt:lpstr>Example Context-Free Grammars</vt:lpstr>
      <vt:lpstr>Example Context-Free Grammars</vt:lpstr>
      <vt:lpstr>Example Context-Free Grammars</vt:lpstr>
      <vt:lpstr>Example Context-Free Grammars</vt:lpstr>
      <vt:lpstr>Example Context-Free Grammars</vt:lpstr>
      <vt:lpstr>Example Context-Free Grammars</vt:lpstr>
      <vt:lpstr>Example Context-Free Grammars</vt:lpstr>
      <vt:lpstr>Example Context-Free Grammars</vt:lpstr>
      <vt:lpstr>Example Context-Free Grammars</vt:lpstr>
      <vt:lpstr>Example Context-Free Grammars</vt:lpstr>
      <vt:lpstr>Example Context-Free Grammars</vt:lpstr>
      <vt:lpstr>Example Context-Free Grammars</vt:lpstr>
      <vt:lpstr>Simple Arithmetic Expressions</vt:lpstr>
      <vt:lpstr>Simple Arithmetic Expressions</vt:lpstr>
      <vt:lpstr>Parse Trees </vt:lpstr>
      <vt:lpstr>Simple Arithmetic Expressions</vt:lpstr>
      <vt:lpstr>Simple Arithmetic Expressions</vt:lpstr>
      <vt:lpstr>building precedence in simple arithmetic expressions</vt:lpstr>
      <vt:lpstr>building precedence in simple arithmetic expressions</vt:lpstr>
      <vt:lpstr>building precedence in simple arithmetic expressions</vt:lpstr>
      <vt:lpstr>building precedence in simple arithmetic expressions</vt:lpstr>
      <vt:lpstr>Two ways to Define Binary Palindromes</vt:lpstr>
      <vt:lpstr>CFGs and recursively-defined sets of strings</vt:lpstr>
      <vt:lpstr>CFGs and Regular Expressions</vt:lpstr>
      <vt:lpstr>Regular Expressions over </vt:lpstr>
      <vt:lpstr>CFGs are more general than REs</vt:lpstr>
      <vt:lpstr>CFGs are more general than REs</vt:lpstr>
      <vt:lpstr>CFGs are more general than REs</vt:lpstr>
      <vt:lpstr>Backus-Naur Form  (The same thing…)</vt:lpstr>
      <vt:lpstr>BNF for C</vt:lpstr>
      <vt:lpstr>BNF for (Simple) English</vt:lpstr>
    </vt:vector>
  </TitlesOfParts>
  <Company>Chinese University of Hong Kong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311 (Fall 13)</dc:title>
  <dc:creator>James;R. Lee</dc:creator>
  <cp:lastModifiedBy>zat</cp:lastModifiedBy>
  <cp:revision>508</cp:revision>
  <cp:lastPrinted>2019-11-08T18:18:56Z</cp:lastPrinted>
  <dcterms:created xsi:type="dcterms:W3CDTF">2013-01-07T07:20:47Z</dcterms:created>
  <dcterms:modified xsi:type="dcterms:W3CDTF">2022-11-18T06:33:34Z</dcterms:modified>
</cp:coreProperties>
</file>