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6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7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8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9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10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1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notesSlides/notesSlide12.xml" ContentType="application/vnd.openxmlformats-officedocument.presentationml.notesSlide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8" r:id="rId2"/>
    <p:sldId id="598" r:id="rId3"/>
    <p:sldId id="644" r:id="rId4"/>
    <p:sldId id="541" r:id="rId5"/>
    <p:sldId id="542" r:id="rId6"/>
    <p:sldId id="570" r:id="rId7"/>
    <p:sldId id="585" r:id="rId8"/>
    <p:sldId id="592" r:id="rId9"/>
    <p:sldId id="593" r:id="rId10"/>
    <p:sldId id="544" r:id="rId11"/>
    <p:sldId id="545" r:id="rId12"/>
    <p:sldId id="546" r:id="rId13"/>
    <p:sldId id="547" r:id="rId14"/>
    <p:sldId id="595" r:id="rId15"/>
    <p:sldId id="596" r:id="rId16"/>
    <p:sldId id="597" r:id="rId17"/>
    <p:sldId id="548" r:id="rId18"/>
    <p:sldId id="549" r:id="rId19"/>
    <p:sldId id="594" r:id="rId20"/>
    <p:sldId id="588" r:id="rId21"/>
    <p:sldId id="589" r:id="rId22"/>
    <p:sldId id="590" r:id="rId23"/>
    <p:sldId id="550" r:id="rId24"/>
    <p:sldId id="581" r:id="rId25"/>
    <p:sldId id="551" r:id="rId26"/>
    <p:sldId id="584" r:id="rId27"/>
    <p:sldId id="642" r:id="rId28"/>
    <p:sldId id="646" r:id="rId29"/>
    <p:sldId id="645" r:id="rId30"/>
    <p:sldId id="552" r:id="rId31"/>
    <p:sldId id="553" r:id="rId32"/>
    <p:sldId id="582" r:id="rId33"/>
    <p:sldId id="643" r:id="rId34"/>
    <p:sldId id="586" r:id="rId35"/>
    <p:sldId id="587" r:id="rId36"/>
    <p:sldId id="562" r:id="rId37"/>
    <p:sldId id="563" r:id="rId38"/>
    <p:sldId id="566" r:id="rId39"/>
    <p:sldId id="567" r:id="rId40"/>
    <p:sldId id="564" r:id="rId41"/>
    <p:sldId id="565" r:id="rId42"/>
    <p:sldId id="568" r:id="rId43"/>
  </p:sldIdLst>
  <p:sldSz cx="9144000" cy="6858000" type="screen4x3"/>
  <p:notesSz cx="9601200" cy="73152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0476" autoAdjust="0"/>
  </p:normalViewPr>
  <p:slideViewPr>
    <p:cSldViewPr snapToGrid="0" snapToObjects="1">
      <p:cViewPr varScale="1">
        <p:scale>
          <a:sx n="115" d="100"/>
          <a:sy n="115" d="100"/>
        </p:scale>
        <p:origin x="10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 notation. Name “relation” comes from examples like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04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What</a:t>
            </a:r>
            <a:r>
              <a:rPr lang="en-US" altLang="en-US">
                <a:latin typeface="Times New Roman" pitchFamily="18" charset="0"/>
              </a:rPr>
              <a:t>’</a:t>
            </a:r>
            <a:r>
              <a:rPr lang="en-US">
                <a:latin typeface="Times New Roman" pitchFamily="18" charset="0"/>
              </a:rPr>
              <a:t>s wrong: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Redundant data: we repeat all the GPAs and all the Office numbers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Missing data: we lost Einstein</a:t>
            </a:r>
          </a:p>
        </p:txBody>
      </p:sp>
    </p:spTree>
    <p:extLst>
      <p:ext uri="{BB962C8B-B14F-4D97-AF65-F5344CB8AC3E}">
        <p14:creationId xmlns:p14="http://schemas.microsoft.com/office/powerpoint/2010/main" val="100712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Aunt</a:t>
            </a:r>
          </a:p>
          <a:p>
            <a:r>
              <a:rPr lang="en-US" dirty="0"/>
              <a:t>2. Is it Parent? No, Parent cap </a:t>
            </a:r>
            <a:r>
              <a:rPr lang="en-US" dirty="0" err="1"/>
              <a:t>HasSister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Uncle = Parent circ Brother</a:t>
            </a:r>
          </a:p>
          <a:p>
            <a:r>
              <a:rPr lang="en-US" dirty="0"/>
              <a:t>Cousin = Parent circ Sibling circ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4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Gcd</a:t>
            </a:r>
            <a:r>
              <a:rPr lang="en-US" dirty="0"/>
              <a:t> is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representation of a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7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6.png"/><Relationship Id="rId4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9.xml"/><Relationship Id="rId7" Type="http://schemas.openxmlformats.org/officeDocument/2006/relationships/image" Target="../media/image40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5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9.png"/><Relationship Id="rId3" Type="http://schemas.openxmlformats.org/officeDocument/2006/relationships/tags" Target="../tags/tag69.xml"/><Relationship Id="rId7" Type="http://schemas.openxmlformats.org/officeDocument/2006/relationships/notesSlide" Target="../notesSlides/notesSlide5.xml"/><Relationship Id="rId12" Type="http://schemas.openxmlformats.org/officeDocument/2006/relationships/tags" Target="../tags/tag70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20.png"/><Relationship Id="rId5" Type="http://schemas.openxmlformats.org/officeDocument/2006/relationships/tags" Target="../tags/tag71.xml"/><Relationship Id="rId10" Type="http://schemas.openxmlformats.org/officeDocument/2006/relationships/tags" Target="../tags/tag69.xml"/><Relationship Id="rId4" Type="http://schemas.openxmlformats.org/officeDocument/2006/relationships/tags" Target="../tags/tag70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74.xml"/><Relationship Id="rId7" Type="http://schemas.openxmlformats.org/officeDocument/2006/relationships/tags" Target="../tags/tag68.xml"/><Relationship Id="rId12" Type="http://schemas.openxmlformats.org/officeDocument/2006/relationships/image" Target="../media/image71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notesSlide" Target="../notesSlides/notesSlide6.xml"/><Relationship Id="rId11" Type="http://schemas.openxmlformats.org/officeDocument/2006/relationships/tags" Target="../tags/tag7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20.png"/><Relationship Id="rId4" Type="http://schemas.openxmlformats.org/officeDocument/2006/relationships/tags" Target="../tags/tag75.xml"/><Relationship Id="rId9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70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61.png"/><Relationship Id="rId5" Type="http://schemas.openxmlformats.org/officeDocument/2006/relationships/tags" Target="../tags/tag7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9" Type="http://schemas.openxmlformats.org/officeDocument/2006/relationships/tags" Target="../tags/tag117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42" Type="http://schemas.openxmlformats.org/officeDocument/2006/relationships/notesSlide" Target="../notesSlides/notesSlide7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tags" Target="../tags/tag107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tags" Target="../tags/tag109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tags" Target="../tags/tag144.xml"/><Relationship Id="rId39" Type="http://schemas.openxmlformats.org/officeDocument/2006/relationships/tags" Target="../tags/tag157.xml"/><Relationship Id="rId21" Type="http://schemas.openxmlformats.org/officeDocument/2006/relationships/tags" Target="../tags/tag139.xml"/><Relationship Id="rId34" Type="http://schemas.openxmlformats.org/officeDocument/2006/relationships/tags" Target="../tags/tag152.xml"/><Relationship Id="rId42" Type="http://schemas.openxmlformats.org/officeDocument/2006/relationships/notesSlide" Target="../notesSlides/notesSlide8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tags" Target="../tags/tag147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tags" Target="../tags/tag142.xml"/><Relationship Id="rId32" Type="http://schemas.openxmlformats.org/officeDocument/2006/relationships/tags" Target="../tags/tag150.xml"/><Relationship Id="rId37" Type="http://schemas.openxmlformats.org/officeDocument/2006/relationships/tags" Target="../tags/tag155.xml"/><Relationship Id="rId40" Type="http://schemas.openxmlformats.org/officeDocument/2006/relationships/tags" Target="../tags/tag158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tags" Target="../tags/tag146.xml"/><Relationship Id="rId36" Type="http://schemas.openxmlformats.org/officeDocument/2006/relationships/tags" Target="../tags/tag154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31" Type="http://schemas.openxmlformats.org/officeDocument/2006/relationships/tags" Target="../tags/tag149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Relationship Id="rId30" Type="http://schemas.openxmlformats.org/officeDocument/2006/relationships/tags" Target="../tags/tag148.xml"/><Relationship Id="rId35" Type="http://schemas.openxmlformats.org/officeDocument/2006/relationships/tags" Target="../tags/tag153.xml"/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33" Type="http://schemas.openxmlformats.org/officeDocument/2006/relationships/tags" Target="../tags/tag151.xml"/><Relationship Id="rId38" Type="http://schemas.openxmlformats.org/officeDocument/2006/relationships/tags" Target="../tags/tag1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26" Type="http://schemas.openxmlformats.org/officeDocument/2006/relationships/tags" Target="../tags/tag184.xml"/><Relationship Id="rId39" Type="http://schemas.openxmlformats.org/officeDocument/2006/relationships/tags" Target="../tags/tag197.xml"/><Relationship Id="rId21" Type="http://schemas.openxmlformats.org/officeDocument/2006/relationships/tags" Target="../tags/tag179.xml"/><Relationship Id="rId34" Type="http://schemas.openxmlformats.org/officeDocument/2006/relationships/tags" Target="../tags/tag192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tags" Target="../tags/tag178.xml"/><Relationship Id="rId29" Type="http://schemas.openxmlformats.org/officeDocument/2006/relationships/tags" Target="../tags/tag187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24" Type="http://schemas.openxmlformats.org/officeDocument/2006/relationships/tags" Target="../tags/tag182.xml"/><Relationship Id="rId32" Type="http://schemas.openxmlformats.org/officeDocument/2006/relationships/tags" Target="../tags/tag190.xml"/><Relationship Id="rId37" Type="http://schemas.openxmlformats.org/officeDocument/2006/relationships/tags" Target="../tags/tag195.xml"/><Relationship Id="rId40" Type="http://schemas.openxmlformats.org/officeDocument/2006/relationships/tags" Target="../tags/tag198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23" Type="http://schemas.openxmlformats.org/officeDocument/2006/relationships/tags" Target="../tags/tag181.xml"/><Relationship Id="rId28" Type="http://schemas.openxmlformats.org/officeDocument/2006/relationships/tags" Target="../tags/tag186.xml"/><Relationship Id="rId36" Type="http://schemas.openxmlformats.org/officeDocument/2006/relationships/tags" Target="../tags/tag194.xml"/><Relationship Id="rId10" Type="http://schemas.openxmlformats.org/officeDocument/2006/relationships/tags" Target="../tags/tag168.xml"/><Relationship Id="rId19" Type="http://schemas.openxmlformats.org/officeDocument/2006/relationships/tags" Target="../tags/tag177.xml"/><Relationship Id="rId31" Type="http://schemas.openxmlformats.org/officeDocument/2006/relationships/tags" Target="../tags/tag189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Relationship Id="rId22" Type="http://schemas.openxmlformats.org/officeDocument/2006/relationships/tags" Target="../tags/tag180.xml"/><Relationship Id="rId27" Type="http://schemas.openxmlformats.org/officeDocument/2006/relationships/tags" Target="../tags/tag185.xml"/><Relationship Id="rId30" Type="http://schemas.openxmlformats.org/officeDocument/2006/relationships/tags" Target="../tags/tag188.xml"/><Relationship Id="rId35" Type="http://schemas.openxmlformats.org/officeDocument/2006/relationships/tags" Target="../tags/tag193.xml"/><Relationship Id="rId8" Type="http://schemas.openxmlformats.org/officeDocument/2006/relationships/tags" Target="../tags/tag166.xml"/><Relationship Id="rId3" Type="http://schemas.openxmlformats.org/officeDocument/2006/relationships/tags" Target="../tags/tag161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5" Type="http://schemas.openxmlformats.org/officeDocument/2006/relationships/tags" Target="../tags/tag183.xml"/><Relationship Id="rId33" Type="http://schemas.openxmlformats.org/officeDocument/2006/relationships/tags" Target="../tags/tag191.xml"/><Relationship Id="rId38" Type="http://schemas.openxmlformats.org/officeDocument/2006/relationships/tags" Target="../tags/tag19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26" Type="http://schemas.openxmlformats.org/officeDocument/2006/relationships/tags" Target="../tags/tag224.xml"/><Relationship Id="rId39" Type="http://schemas.openxmlformats.org/officeDocument/2006/relationships/tags" Target="../tags/tag237.xml"/><Relationship Id="rId21" Type="http://schemas.openxmlformats.org/officeDocument/2006/relationships/tags" Target="../tags/tag219.xml"/><Relationship Id="rId34" Type="http://schemas.openxmlformats.org/officeDocument/2006/relationships/tags" Target="../tags/tag232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0" Type="http://schemas.openxmlformats.org/officeDocument/2006/relationships/tags" Target="../tags/tag218.xml"/><Relationship Id="rId29" Type="http://schemas.openxmlformats.org/officeDocument/2006/relationships/tags" Target="../tags/tag227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32" Type="http://schemas.openxmlformats.org/officeDocument/2006/relationships/tags" Target="../tags/tag230.xml"/><Relationship Id="rId37" Type="http://schemas.openxmlformats.org/officeDocument/2006/relationships/tags" Target="../tags/tag235.xml"/><Relationship Id="rId40" Type="http://schemas.openxmlformats.org/officeDocument/2006/relationships/tags" Target="../tags/tag238.xml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tags" Target="../tags/tag226.xml"/><Relationship Id="rId36" Type="http://schemas.openxmlformats.org/officeDocument/2006/relationships/tags" Target="../tags/tag234.xml"/><Relationship Id="rId10" Type="http://schemas.openxmlformats.org/officeDocument/2006/relationships/tags" Target="../tags/tag208.xml"/><Relationship Id="rId19" Type="http://schemas.openxmlformats.org/officeDocument/2006/relationships/tags" Target="../tags/tag217.xml"/><Relationship Id="rId31" Type="http://schemas.openxmlformats.org/officeDocument/2006/relationships/tags" Target="../tags/tag229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tags" Target="../tags/tag225.xml"/><Relationship Id="rId30" Type="http://schemas.openxmlformats.org/officeDocument/2006/relationships/tags" Target="../tags/tag228.xml"/><Relationship Id="rId35" Type="http://schemas.openxmlformats.org/officeDocument/2006/relationships/tags" Target="../tags/tag233.xml"/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33" Type="http://schemas.openxmlformats.org/officeDocument/2006/relationships/tags" Target="../tags/tag231.xml"/><Relationship Id="rId38" Type="http://schemas.openxmlformats.org/officeDocument/2006/relationships/tags" Target="../tags/tag236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251.xml"/><Relationship Id="rId18" Type="http://schemas.openxmlformats.org/officeDocument/2006/relationships/tags" Target="../tags/tag256.xml"/><Relationship Id="rId26" Type="http://schemas.openxmlformats.org/officeDocument/2006/relationships/tags" Target="../tags/tag264.xml"/><Relationship Id="rId39" Type="http://schemas.openxmlformats.org/officeDocument/2006/relationships/tags" Target="../tags/tag277.xml"/><Relationship Id="rId21" Type="http://schemas.openxmlformats.org/officeDocument/2006/relationships/tags" Target="../tags/tag259.xml"/><Relationship Id="rId34" Type="http://schemas.openxmlformats.org/officeDocument/2006/relationships/tags" Target="../tags/tag272.xml"/><Relationship Id="rId7" Type="http://schemas.openxmlformats.org/officeDocument/2006/relationships/tags" Target="../tags/tag245.xml"/><Relationship Id="rId2" Type="http://schemas.openxmlformats.org/officeDocument/2006/relationships/tags" Target="../tags/tag240.xml"/><Relationship Id="rId16" Type="http://schemas.openxmlformats.org/officeDocument/2006/relationships/tags" Target="../tags/tag254.xml"/><Relationship Id="rId20" Type="http://schemas.openxmlformats.org/officeDocument/2006/relationships/tags" Target="../tags/tag258.xml"/><Relationship Id="rId29" Type="http://schemas.openxmlformats.org/officeDocument/2006/relationships/tags" Target="../tags/tag267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24" Type="http://schemas.openxmlformats.org/officeDocument/2006/relationships/tags" Target="../tags/tag262.xml"/><Relationship Id="rId32" Type="http://schemas.openxmlformats.org/officeDocument/2006/relationships/tags" Target="../tags/tag270.xml"/><Relationship Id="rId37" Type="http://schemas.openxmlformats.org/officeDocument/2006/relationships/tags" Target="../tags/tag275.xml"/><Relationship Id="rId40" Type="http://schemas.openxmlformats.org/officeDocument/2006/relationships/tags" Target="../tags/tag278.xml"/><Relationship Id="rId5" Type="http://schemas.openxmlformats.org/officeDocument/2006/relationships/tags" Target="../tags/tag243.xml"/><Relationship Id="rId15" Type="http://schemas.openxmlformats.org/officeDocument/2006/relationships/tags" Target="../tags/tag253.xml"/><Relationship Id="rId23" Type="http://schemas.openxmlformats.org/officeDocument/2006/relationships/tags" Target="../tags/tag261.xml"/><Relationship Id="rId28" Type="http://schemas.openxmlformats.org/officeDocument/2006/relationships/tags" Target="../tags/tag266.xml"/><Relationship Id="rId36" Type="http://schemas.openxmlformats.org/officeDocument/2006/relationships/tags" Target="../tags/tag274.xml"/><Relationship Id="rId10" Type="http://schemas.openxmlformats.org/officeDocument/2006/relationships/tags" Target="../tags/tag248.xml"/><Relationship Id="rId19" Type="http://schemas.openxmlformats.org/officeDocument/2006/relationships/tags" Target="../tags/tag257.xml"/><Relationship Id="rId31" Type="http://schemas.openxmlformats.org/officeDocument/2006/relationships/tags" Target="../tags/tag269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Relationship Id="rId22" Type="http://schemas.openxmlformats.org/officeDocument/2006/relationships/tags" Target="../tags/tag260.xml"/><Relationship Id="rId27" Type="http://schemas.openxmlformats.org/officeDocument/2006/relationships/tags" Target="../tags/tag265.xml"/><Relationship Id="rId30" Type="http://schemas.openxmlformats.org/officeDocument/2006/relationships/tags" Target="../tags/tag268.xml"/><Relationship Id="rId35" Type="http://schemas.openxmlformats.org/officeDocument/2006/relationships/tags" Target="../tags/tag273.xml"/><Relationship Id="rId8" Type="http://schemas.openxmlformats.org/officeDocument/2006/relationships/tags" Target="../tags/tag246.xml"/><Relationship Id="rId3" Type="http://schemas.openxmlformats.org/officeDocument/2006/relationships/tags" Target="../tags/tag241.xml"/><Relationship Id="rId12" Type="http://schemas.openxmlformats.org/officeDocument/2006/relationships/tags" Target="../tags/tag250.xml"/><Relationship Id="rId17" Type="http://schemas.openxmlformats.org/officeDocument/2006/relationships/tags" Target="../tags/tag255.xml"/><Relationship Id="rId25" Type="http://schemas.openxmlformats.org/officeDocument/2006/relationships/tags" Target="../tags/tag263.xml"/><Relationship Id="rId33" Type="http://schemas.openxmlformats.org/officeDocument/2006/relationships/tags" Target="../tags/tag271.xml"/><Relationship Id="rId38" Type="http://schemas.openxmlformats.org/officeDocument/2006/relationships/tags" Target="../tags/tag27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5" Type="http://schemas.openxmlformats.org/officeDocument/2006/relationships/tags" Target="../tags/tag296.xml"/><Relationship Id="rId10" Type="http://schemas.openxmlformats.org/officeDocument/2006/relationships/tags" Target="../tags/tag301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30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1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tags" Target="../tags/tag3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1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10" Type="http://schemas.openxmlformats.org/officeDocument/2006/relationships/image" Target="../media/image31.png"/><Relationship Id="rId4" Type="http://schemas.openxmlformats.org/officeDocument/2006/relationships/tags" Target="../tags/tag320.xml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2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10" Type="http://schemas.openxmlformats.org/officeDocument/2006/relationships/image" Target="../media/image31.png"/><Relationship Id="rId4" Type="http://schemas.openxmlformats.org/officeDocument/2006/relationships/tags" Target="../tags/tag326.xml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12" Type="http://schemas.openxmlformats.org/officeDocument/2006/relationships/image" Target="../media/image11.png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tags" Target="../tags/tag329.xml"/><Relationship Id="rId5" Type="http://schemas.openxmlformats.org/officeDocument/2006/relationships/tags" Target="../tags/tag333.xml"/><Relationship Id="rId10" Type="http://schemas.openxmlformats.org/officeDocument/2006/relationships/image" Target="../media/image50.png"/><Relationship Id="rId4" Type="http://schemas.openxmlformats.org/officeDocument/2006/relationships/tags" Target="../tags/tag332.xml"/><Relationship Id="rId9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3.xml"/><Relationship Id="rId5" Type="http://schemas.openxmlformats.org/officeDocument/2006/relationships/image" Target="../media/image1.png"/><Relationship Id="rId4" Type="http://schemas.openxmlformats.org/officeDocument/2006/relationships/tags" Target="../tags/tag4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41.xml"/><Relationship Id="rId3" Type="http://schemas.openxmlformats.org/officeDocument/2006/relationships/tags" Target="../tags/tag33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9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49.xml"/><Relationship Id="rId13" Type="http://schemas.openxmlformats.org/officeDocument/2006/relationships/tags" Target="../tags/tag354.xml"/><Relationship Id="rId18" Type="http://schemas.openxmlformats.org/officeDocument/2006/relationships/tags" Target="../tags/tag359.xml"/><Relationship Id="rId3" Type="http://schemas.openxmlformats.org/officeDocument/2006/relationships/tags" Target="../tags/tag344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348.xml"/><Relationship Id="rId12" Type="http://schemas.openxmlformats.org/officeDocument/2006/relationships/tags" Target="../tags/tag353.xml"/><Relationship Id="rId17" Type="http://schemas.openxmlformats.org/officeDocument/2006/relationships/tags" Target="../tags/tag358.xml"/><Relationship Id="rId2" Type="http://schemas.openxmlformats.org/officeDocument/2006/relationships/tags" Target="../tags/tag343.xml"/><Relationship Id="rId16" Type="http://schemas.openxmlformats.org/officeDocument/2006/relationships/tags" Target="../tags/tag357.xml"/><Relationship Id="rId20" Type="http://schemas.openxmlformats.org/officeDocument/2006/relationships/tags" Target="../tags/tag361.xml"/><Relationship Id="rId1" Type="http://schemas.openxmlformats.org/officeDocument/2006/relationships/tags" Target="../tags/tag342.xml"/><Relationship Id="rId6" Type="http://schemas.openxmlformats.org/officeDocument/2006/relationships/tags" Target="../tags/tag347.xml"/><Relationship Id="rId11" Type="http://schemas.openxmlformats.org/officeDocument/2006/relationships/tags" Target="../tags/tag352.xml"/><Relationship Id="rId5" Type="http://schemas.openxmlformats.org/officeDocument/2006/relationships/tags" Target="../tags/tag346.xml"/><Relationship Id="rId15" Type="http://schemas.openxmlformats.org/officeDocument/2006/relationships/tags" Target="../tags/tag356.xml"/><Relationship Id="rId23" Type="http://schemas.openxmlformats.org/officeDocument/2006/relationships/image" Target="../media/image800.png"/><Relationship Id="rId10" Type="http://schemas.openxmlformats.org/officeDocument/2006/relationships/tags" Target="../tags/tag351.xml"/><Relationship Id="rId19" Type="http://schemas.openxmlformats.org/officeDocument/2006/relationships/tags" Target="../tags/tag360.xml"/><Relationship Id="rId4" Type="http://schemas.openxmlformats.org/officeDocument/2006/relationships/tags" Target="../tags/tag345.xml"/><Relationship Id="rId9" Type="http://schemas.openxmlformats.org/officeDocument/2006/relationships/tags" Target="../tags/tag350.xml"/><Relationship Id="rId14" Type="http://schemas.openxmlformats.org/officeDocument/2006/relationships/tags" Target="../tags/tag355.xml"/><Relationship Id="rId22" Type="http://schemas.openxmlformats.org/officeDocument/2006/relationships/tags" Target="../tags/tag68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13" Type="http://schemas.openxmlformats.org/officeDocument/2006/relationships/tags" Target="../tags/tag374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12" Type="http://schemas.openxmlformats.org/officeDocument/2006/relationships/tags" Target="../tags/tag373.xml"/><Relationship Id="rId17" Type="http://schemas.openxmlformats.org/officeDocument/2006/relationships/tags" Target="../tags/tag378.xml"/><Relationship Id="rId2" Type="http://schemas.openxmlformats.org/officeDocument/2006/relationships/tags" Target="../tags/tag363.xml"/><Relationship Id="rId16" Type="http://schemas.openxmlformats.org/officeDocument/2006/relationships/tags" Target="../tags/tag377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11" Type="http://schemas.openxmlformats.org/officeDocument/2006/relationships/tags" Target="../tags/tag372.xml"/><Relationship Id="rId5" Type="http://schemas.openxmlformats.org/officeDocument/2006/relationships/tags" Target="../tags/tag366.xml"/><Relationship Id="rId15" Type="http://schemas.openxmlformats.org/officeDocument/2006/relationships/tags" Target="../tags/tag376.xml"/><Relationship Id="rId10" Type="http://schemas.openxmlformats.org/officeDocument/2006/relationships/tags" Target="../tags/tag371.xml"/><Relationship Id="rId4" Type="http://schemas.openxmlformats.org/officeDocument/2006/relationships/tags" Target="../tags/tag365.xml"/><Relationship Id="rId9" Type="http://schemas.openxmlformats.org/officeDocument/2006/relationships/tags" Target="../tags/tag370.xml"/><Relationship Id="rId14" Type="http://schemas.openxmlformats.org/officeDocument/2006/relationships/tags" Target="../tags/tag37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81.xml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17" Type="http://schemas.openxmlformats.org/officeDocument/2006/relationships/tags" Target="../tags/tag395.xml"/><Relationship Id="rId2" Type="http://schemas.openxmlformats.org/officeDocument/2006/relationships/tags" Target="../tags/tag380.xml"/><Relationship Id="rId16" Type="http://schemas.openxmlformats.org/officeDocument/2006/relationships/tags" Target="../tags/tag394.xml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tags" Target="../tags/tag389.xml"/><Relationship Id="rId5" Type="http://schemas.openxmlformats.org/officeDocument/2006/relationships/tags" Target="../tags/tag383.xml"/><Relationship Id="rId15" Type="http://schemas.openxmlformats.org/officeDocument/2006/relationships/tags" Target="../tags/tag393.xml"/><Relationship Id="rId10" Type="http://schemas.openxmlformats.org/officeDocument/2006/relationships/tags" Target="../tags/tag388.xml"/><Relationship Id="rId4" Type="http://schemas.openxmlformats.org/officeDocument/2006/relationships/tags" Target="../tags/tag382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30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21.png"/><Relationship Id="rId2" Type="http://schemas.openxmlformats.org/officeDocument/2006/relationships/tags" Target="../tags/tag397.xml"/><Relationship Id="rId1" Type="http://schemas.openxmlformats.org/officeDocument/2006/relationships/tags" Target="../tags/tag396.xml"/><Relationship Id="rId6" Type="http://schemas.openxmlformats.org/officeDocument/2006/relationships/tags" Target="../tags/tag397.xml"/><Relationship Id="rId5" Type="http://schemas.openxmlformats.org/officeDocument/2006/relationships/image" Target="../media/image101.png"/><Relationship Id="rId4" Type="http://schemas.openxmlformats.org/officeDocument/2006/relationships/tags" Target="../tags/tag39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9.xml"/><Relationship Id="rId1" Type="http://schemas.openxmlformats.org/officeDocument/2006/relationships/tags" Target="../tags/tag39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7.xml"/><Relationship Id="rId1" Type="http://schemas.openxmlformats.org/officeDocument/2006/relationships/tags" Target="../tags/tag406.xml"/><Relationship Id="rId4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4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2.xml"/><Relationship Id="rId1" Type="http://schemas.openxmlformats.org/officeDocument/2006/relationships/tags" Target="../tags/tag4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5" Type="http://schemas.openxmlformats.org/officeDocument/2006/relationships/image" Target="../media/image5.png"/><Relationship Id="rId4" Type="http://schemas.openxmlformats.org/officeDocument/2006/relationships/tags" Target="../tags/tag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5" Type="http://schemas.openxmlformats.org/officeDocument/2006/relationships/image" Target="../media/image5.png"/><Relationship Id="rId4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22:  Relations and Directed Graphs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57591" y="2825045"/>
            <a:ext cx="5562600" cy="2590800"/>
            <a:chOff x="914400" y="3810000"/>
            <a:chExt cx="5562600" cy="2590800"/>
          </a:xfrm>
        </p:grpSpPr>
        <p:sp>
          <p:nvSpPr>
            <p:cNvPr id="6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2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3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4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5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Combining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54755" y="1315156"/>
                <a:ext cx="7574845" cy="4031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be a relation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be a relation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The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composition</a:t>
                </a:r>
                <a:r>
                  <a:rPr lang="en-US" dirty="0">
                    <a:latin typeface="Franklin Gothic Medium" panose="020B06030201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is the relation </a:t>
                </a: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defined by:</a:t>
                </a:r>
              </a:p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= 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{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(a, c) :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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b such that (a, b)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and (b, c)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}</a:t>
                </a:r>
              </a:p>
              <a:p>
                <a:pPr eaLnBrk="1" hangingPunct="1"/>
                <a:endParaRPr lang="en-US" sz="32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Intuitively, a pair is in the composition if there is a “connection” from the first to the second.</a:t>
                </a:r>
              </a:p>
            </p:txBody>
          </p:sp>
        </mc:Choice>
        <mc:Fallback xmlns="">
          <p:sp>
            <p:nvSpPr>
              <p:cNvPr id="717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4755" y="1315156"/>
                <a:ext cx="7574845" cy="4031873"/>
              </a:xfrm>
              <a:prstGeom prst="rect">
                <a:avLst/>
              </a:prstGeom>
              <a:blipFill>
                <a:blip r:embed="rId5"/>
                <a:stretch>
                  <a:fillRect l="-1173" t="-1258" b="-31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buFont typeface="Arial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dirty="0" err="1">
                    <a:solidFill>
                      <a:srgbClr val="C00000"/>
                    </a:solidFill>
                  </a:rPr>
                  <a:t>a,b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</a:rPr>
                  <a:t> Parent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	b is a parent of a</a:t>
                </a:r>
              </a:p>
              <a:p>
                <a:pPr>
                  <a:buFont typeface="Arial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dirty="0" err="1">
                    <a:solidFill>
                      <a:srgbClr val="C00000"/>
                    </a:solidFill>
                  </a:rPr>
                  <a:t>a,b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</a:rPr>
                  <a:t> Sister</a:t>
                </a:r>
                <a:r>
                  <a:rPr lang="en-US" dirty="0"/>
                  <a:t>   </a:t>
                </a:r>
                <a:r>
                  <a:rPr lang="en-US" dirty="0" err="1"/>
                  <a:t>iff</a:t>
                </a:r>
                <a:r>
                  <a:rPr lang="en-US" dirty="0"/>
                  <a:t>  	b is a sister of a</a:t>
                </a:r>
              </a:p>
              <a:p>
                <a:pPr>
                  <a:buFont typeface="Arial" pitchFamily="34" charset="0"/>
                  <a:buNone/>
                </a:pPr>
                <a:endParaRPr lang="en-US" dirty="0"/>
              </a:p>
              <a:p>
                <a:pPr>
                  <a:buFont typeface="Arial" pitchFamily="34" charset="0"/>
                  <a:buNone/>
                </a:pPr>
                <a:r>
                  <a:rPr lang="en-US" dirty="0"/>
                  <a:t>When is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  <a:r>
                  <a:rPr lang="en-US" dirty="0">
                    <a:latin typeface="Cambria Math" panose="02040503050406030204" pitchFamily="18" charset="0"/>
                    <a:sym typeface="Symbol" pitchFamily="18" charset="2"/>
                  </a:rPr>
                  <a:t> </a:t>
                </a:r>
                <a:r>
                  <a:rPr lang="en-US" dirty="0"/>
                  <a:t> Parent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dirty="0"/>
                  <a:t> Sister?</a:t>
                </a:r>
              </a:p>
              <a:p>
                <a:pPr>
                  <a:buFont typeface="Arial" pitchFamily="34" charset="0"/>
                  <a:buNone/>
                </a:pPr>
                <a:endParaRPr lang="en-US" dirty="0"/>
              </a:p>
              <a:p>
                <a:pPr>
                  <a:buFont typeface="Arial" pitchFamily="34" charset="0"/>
                  <a:buNone/>
                </a:pPr>
                <a:r>
                  <a:rPr lang="en-US" dirty="0"/>
                  <a:t>When is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  <a:r>
                  <a:rPr lang="en-US" dirty="0">
                    <a:latin typeface="Cambria Math" panose="02040503050406030204" pitchFamily="18" charset="0"/>
                    <a:sym typeface="Symbol" pitchFamily="18" charset="2"/>
                  </a:rPr>
                  <a:t> </a:t>
                </a:r>
                <a:r>
                  <a:rPr lang="en-US" dirty="0"/>
                  <a:t> Sister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dirty="0"/>
                  <a:t> Parent?</a:t>
                </a:r>
              </a:p>
              <a:p>
                <a:pPr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19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>
                <a:blip r:embed="rId7"/>
                <a:stretch>
                  <a:fillRect l="-1852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>
                <p:custDataLst>
                  <p:tags r:id="rId3"/>
                </p:custDataLst>
              </p:nvPr>
            </p:nvSpPr>
            <p:spPr>
              <a:xfrm>
                <a:off x="2590800" y="6324600"/>
                <a:ext cx="6400800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charset="0"/>
                      </a:rPr>
                      <m:t>∘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 = {(a, c) : </a:t>
                </a:r>
                <a:r>
                  <a:rPr lang="en-US" sz="2400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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such that (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400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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(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b,c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400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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S}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590800" y="6324600"/>
                <a:ext cx="6400800" cy="461665"/>
              </a:xfrm>
              <a:prstGeom prst="rect">
                <a:avLst/>
              </a:prstGeom>
              <a:blipFill>
                <a:blip r:embed="rId8"/>
                <a:stretch>
                  <a:fillRect l="-1383" t="-12821" r="-198" b="-25641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9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8489" y="1142559"/>
            <a:ext cx="8509256" cy="51408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>
                <a:ea typeface="+mn-ea"/>
              </a:rPr>
              <a:t>Using only the relations Parent, </a:t>
            </a:r>
            <a:r>
              <a:rPr lang="en-US" dirty="0"/>
              <a:t>Child, Father,</a:t>
            </a:r>
            <a:br>
              <a:rPr lang="en-US" dirty="0">
                <a:ea typeface="+mn-ea"/>
              </a:rPr>
            </a:br>
            <a:r>
              <a:rPr lang="en-US" dirty="0">
                <a:ea typeface="+mn-ea"/>
              </a:rPr>
              <a:t>    Son, Brother, Sibling, Husband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ea typeface="+mn-ea"/>
              </a:rPr>
              <a:t>and </a:t>
            </a:r>
            <a:r>
              <a:rPr lang="en-US" i="1" dirty="0">
                <a:ea typeface="+mn-ea"/>
              </a:rPr>
              <a:t>composition</a:t>
            </a:r>
            <a:r>
              <a:rPr lang="en-US" dirty="0">
                <a:ea typeface="+mn-ea"/>
              </a:rPr>
              <a:t>, express the following</a:t>
            </a:r>
            <a:r>
              <a:rPr lang="en-US" dirty="0"/>
              <a:t>:</a:t>
            </a: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rgbClr val="C00000"/>
                </a:solidFill>
                <a:ea typeface="+mn-ea"/>
              </a:rPr>
              <a:t>Uncle:  b is an uncle of a</a:t>
            </a:r>
          </a:p>
          <a:p>
            <a:pPr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rgbClr val="C00000"/>
                </a:solidFill>
                <a:ea typeface="+mn-ea"/>
              </a:rPr>
              <a:t>Cousin:  b is a cousin of a</a:t>
            </a:r>
          </a:p>
        </p:txBody>
      </p:sp>
    </p:spTree>
    <p:extLst>
      <p:ext uri="{BB962C8B-B14F-4D97-AF65-F5344CB8AC3E}">
        <p14:creationId xmlns:p14="http://schemas.microsoft.com/office/powerpoint/2010/main" val="23770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Powers of a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2" name="Rectangle 2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479778" y="1250244"/>
                <a:ext cx="8867422" cy="4745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600" b="1" i="1" smtClean="0">
                        <a:latin typeface="Cambria Math"/>
                      </a:rPr>
                      <m:t> 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600" b="1" i="1" smtClean="0">
                        <a:latin typeface="Cambria Math"/>
                      </a:rPr>
                      <m:t>=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</m:oMath>
                </a14:m>
                <a:endParaRPr lang="en-US" sz="2600" b="1" i="1" dirty="0">
                  <a:latin typeface="Cambria Math"/>
                </a:endParaRPr>
              </a:p>
              <a:p>
                <a:r>
                  <a:rPr lang="en-US" sz="2600" b="0" dirty="0"/>
                  <a:t> 	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1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600" b="0" i="1" smtClean="0">
                        <a:latin typeface="Cambria Math"/>
                      </a:rPr>
                      <m:t>∃</m:t>
                    </m:r>
                    <m:r>
                      <a:rPr lang="en-US" sz="2600" b="1" i="1" smtClean="0">
                        <a:latin typeface="Cambria Math"/>
                      </a:rPr>
                      <m:t>𝒃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such</m:t>
                    </m:r>
                    <m:r>
                      <a:rPr lang="en-US" sz="2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that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and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𝒃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  <m:r>
                      <a:rPr lang="en-US" sz="2600" b="0" i="1" smtClean="0">
                        <a:latin typeface="Cambria Math"/>
                      </a:rPr>
                      <m:t> }</m:t>
                    </m:r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600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600" b="1" i="1" smtClean="0">
                        <a:latin typeface="Cambria Math"/>
                      </a:rPr>
                      <m:t>𝒂</m:t>
                    </m:r>
                    <m:r>
                      <a:rPr lang="en-US" sz="2600" b="1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𝑨</m:t>
                    </m:r>
                    <m:r>
                      <a:rPr lang="en-US" sz="2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600" dirty="0"/>
                  <a:t>        “the equality relation on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dirty="0"/>
                  <a:t>”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600" b="1" i="1" smtClean="0">
                            <a:latin typeface="Cambria Math"/>
                          </a:rPr>
                          <m:t>+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/>
                      </a:rPr>
                      <m:t>𝑹</m:t>
                    </m:r>
                  </m:oMath>
                </a14:m>
                <a:r>
                  <a:rPr lang="en-US" sz="2600" dirty="0"/>
                  <a:t>      for 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600" b="1" dirty="0">
                  <a:cs typeface="Calibri" panose="020F0502020204030204" pitchFamily="34" charset="0"/>
                </a:endParaRPr>
              </a:p>
              <a:p>
                <a:endParaRPr lang="en-US" sz="2600" b="1" dirty="0"/>
              </a:p>
              <a:p>
                <a:endParaRPr lang="en-US" sz="2600" b="1" dirty="0"/>
              </a:p>
              <a:p>
                <a:r>
                  <a:rPr lang="en-US" sz="2600" dirty="0">
                    <a:latin typeface="Franklin Gothic Medium" panose="020B0603020102020204" pitchFamily="34" charset="0"/>
                  </a:rPr>
                  <a:t>e.g.,</a:t>
                </a:r>
                <a:r>
                  <a:rPr lang="en-US" sz="26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/>
                      </a:rPr>
                      <m:t>∘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1" i="1">
                        <a:latin typeface="Cambria Math"/>
                      </a:rPr>
                      <m:t>𝑹</m:t>
                    </m:r>
                  </m:oMath>
                </a14:m>
                <a:endParaRPr lang="en-US" sz="2600" b="1" dirty="0"/>
              </a:p>
              <a:p>
                <a:r>
                  <a:rPr lang="en-US" sz="2600" b="1" dirty="0"/>
                  <a:t>	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/>
                      </a:rPr>
                      <m:t>∘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1" i="1"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prstClr val="black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/>
              </a:p>
              <a:p>
                <a:endParaRPr lang="en-US" sz="2600" b="1" dirty="0"/>
              </a:p>
            </p:txBody>
          </p:sp>
        </mc:Choice>
        <mc:Fallback>
          <p:sp>
            <p:nvSpPr>
              <p:cNvPr id="10242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479778" y="1250244"/>
                <a:ext cx="8867422" cy="4745658"/>
              </a:xfrm>
              <a:prstGeom prst="rect">
                <a:avLst/>
              </a:prstGeom>
              <a:blipFill>
                <a:blip r:embed="rId4"/>
                <a:stretch>
                  <a:fillRect l="-11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63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Non-constructive Definitions</a:t>
            </a:r>
          </a:p>
        </p:txBody>
      </p:sp>
      <p:sp>
        <p:nvSpPr>
          <p:cNvPr id="717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4755" y="1315156"/>
            <a:ext cx="757484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latin typeface="Franklin Gothic Medium" panose="020B0603020102020204" pitchFamily="34" charset="0"/>
              </a:rPr>
              <a:t>Recursively defined sets and functions describe these objects by explaining how to construct / compute them</a:t>
            </a:r>
          </a:p>
          <a:p>
            <a:pPr eaLnBrk="1" hangingPunct="1"/>
            <a:endParaRPr lang="en-US" dirty="0">
              <a:latin typeface="Franklin Gothic Medium" panose="020B0603020102020204" pitchFamily="34" charset="0"/>
            </a:endParaRPr>
          </a:p>
          <a:p>
            <a:pPr eaLnBrk="1" hangingPunct="1"/>
            <a:r>
              <a:rPr lang="en-US" dirty="0">
                <a:latin typeface="Franklin Gothic Medium" panose="020B0603020102020204" pitchFamily="34" charset="0"/>
              </a:rPr>
              <a:t>But sets can also be defined non-constructively:</a:t>
            </a:r>
          </a:p>
          <a:p>
            <a:pPr eaLnBrk="1" hangingPunct="1"/>
            <a:endParaRPr lang="en-US" dirty="0">
              <a:latin typeface="Franklin Gothic Medium" panose="020B0603020102020204" pitchFamily="34" charset="0"/>
            </a:endParaRPr>
          </a:p>
          <a:p>
            <a:pPr eaLnBrk="1" hangingPunct="1"/>
            <a:endParaRPr lang="en-US" dirty="0">
              <a:latin typeface="Franklin Gothic Medium" panose="020B0603020102020204" pitchFamily="34" charset="0"/>
            </a:endParaRPr>
          </a:p>
          <a:p>
            <a:pPr eaLnBrk="1" hangingPunct="1"/>
            <a:endParaRPr lang="en-US" dirty="0">
              <a:latin typeface="Franklin Gothic Medium" panose="020B0603020102020204" pitchFamily="34" charset="0"/>
            </a:endParaRPr>
          </a:p>
          <a:p>
            <a:pPr eaLnBrk="1" hangingPunct="1"/>
            <a:endParaRPr lang="en-US" dirty="0">
              <a:latin typeface="Franklin Gothic Medium" panose="020B0603020102020204" pitchFamily="34" charset="0"/>
            </a:endParaRPr>
          </a:p>
          <a:p>
            <a:pPr eaLnBrk="1" hangingPunct="1"/>
            <a:endParaRPr lang="en-US" dirty="0">
              <a:latin typeface="Franklin Gothic Medium" panose="020B0603020102020204" pitchFamily="34" charset="0"/>
            </a:endParaRPr>
          </a:p>
          <a:p>
            <a:pPr eaLnBrk="1" hangingPunct="1"/>
            <a:r>
              <a:rPr lang="en-US" dirty="0">
                <a:latin typeface="Franklin Gothic Medium" panose="020B0603020102020204" pitchFamily="34" charset="0"/>
              </a:rPr>
              <a:t>How can we define functions non-constructively?</a:t>
            </a:r>
          </a:p>
          <a:p>
            <a:pPr marL="457200" lvl="1" indent="-342900" eaLnBrk="1" hangingPunct="1">
              <a:buFont typeface="System Font Regular"/>
              <a:buChar char="–"/>
            </a:pPr>
            <a:r>
              <a:rPr lang="en-US" dirty="0">
                <a:latin typeface="Franklin Gothic Medium" panose="020B0603020102020204" pitchFamily="34" charset="0"/>
              </a:rPr>
              <a:t>(useful for writing a function specification)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7B053-DCCE-3841-88E3-7457B125757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70664" y="3136900"/>
            <a:ext cx="2143025" cy="584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S = {x : P(x)}</a:t>
            </a:r>
          </a:p>
        </p:txBody>
      </p:sp>
    </p:spTree>
    <p:extLst>
      <p:ext uri="{BB962C8B-B14F-4D97-AF65-F5344CB8AC3E}">
        <p14:creationId xmlns:p14="http://schemas.microsoft.com/office/powerpoint/2010/main" val="186683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54755" y="1315156"/>
                <a:ext cx="757484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(A as input and B as output) is a special type of relation.</a:t>
                </a:r>
              </a:p>
            </p:txBody>
          </p:sp>
        </mc:Choice>
        <mc:Fallback xmlns="">
          <p:sp>
            <p:nvSpPr>
              <p:cNvPr id="717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4755" y="1315156"/>
                <a:ext cx="7574845" cy="830997"/>
              </a:xfrm>
              <a:prstGeom prst="rect">
                <a:avLst/>
              </a:prstGeom>
              <a:blipFill>
                <a:blip r:embed="rId9"/>
                <a:stretch>
                  <a:fillRect l="-1173" t="-6061"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E6680-AE74-6A47-93E3-C08DE5747B58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4755" y="2820701"/>
                <a:ext cx="7574845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</a:t>
                </a:r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is a relation from A to B such that:</a:t>
                </a:r>
              </a:p>
              <a:p>
                <a:pPr algn="ctr"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exactly one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E6680-AE74-6A47-93E3-C08DE5747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654755" y="2820701"/>
                <a:ext cx="7574845" cy="830997"/>
              </a:xfrm>
              <a:prstGeom prst="rect">
                <a:avLst/>
              </a:prstGeom>
              <a:blipFill>
                <a:blip r:embed="rId11"/>
                <a:stretch>
                  <a:fillRect t="-2899" b="-11594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04211BE7-C349-1046-97DF-766627852B8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4755" y="4392472"/>
                <a:ext cx="757484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I.e., for every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there is one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We denote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04211BE7-C349-1046-97DF-766627852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4755" y="4392472"/>
                <a:ext cx="7574845" cy="830997"/>
              </a:xfrm>
              <a:prstGeom prst="rect">
                <a:avLst/>
              </a:prstGeom>
              <a:blipFill>
                <a:blip r:embed="rId13"/>
                <a:stretch>
                  <a:fillRect l="-1173" t="-6061"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2">
            <a:extLst>
              <a:ext uri="{FF2B5EF4-FFF2-40B4-BE49-F238E27FC236}">
                <a16:creationId xmlns:a16="http://schemas.microsoft.com/office/drawing/2014/main" id="{0647622F-78B4-1E48-81E6-E493AE6D44CC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755" y="5591120"/>
            <a:ext cx="7753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Franklin Gothic Medium" panose="020B0603020102020204" pitchFamily="34" charset="0"/>
              </a:rPr>
              <a:t>(When attempting to define a function this way, we sometimes say the function is “well defined” if the </a:t>
            </a:r>
            <a:r>
              <a:rPr lang="en-US" sz="2000" i="1" dirty="0">
                <a:latin typeface="Franklin Gothic Medium" panose="020B0603020102020204" pitchFamily="34" charset="0"/>
              </a:rPr>
              <a:t>exactly one</a:t>
            </a:r>
            <a:r>
              <a:rPr lang="en-US" sz="2000" dirty="0">
                <a:latin typeface="Franklin Gothic Medium" panose="020B0603020102020204" pitchFamily="34" charset="0"/>
              </a:rPr>
              <a:t> part holds)</a:t>
            </a:r>
          </a:p>
        </p:txBody>
      </p:sp>
    </p:spTree>
    <p:extLst>
      <p:ext uri="{BB962C8B-B14F-4D97-AF65-F5344CB8AC3E}">
        <p14:creationId xmlns:p14="http://schemas.microsoft.com/office/powerpoint/2010/main" val="370375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54755" y="1315156"/>
                <a:ext cx="757484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(A as input and B as output) is a special type of relation.</a:t>
                </a:r>
              </a:p>
            </p:txBody>
          </p:sp>
        </mc:Choice>
        <mc:Fallback xmlns="">
          <p:sp>
            <p:nvSpPr>
              <p:cNvPr id="717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4755" y="1315156"/>
                <a:ext cx="7574845" cy="830997"/>
              </a:xfrm>
              <a:prstGeom prst="rect">
                <a:avLst/>
              </a:prstGeom>
              <a:blipFill>
                <a:blip r:embed="rId8"/>
                <a:stretch>
                  <a:fillRect l="-1173" t="-6061"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E6680-AE74-6A47-93E3-C08DE5747B58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4755" y="2820701"/>
                <a:ext cx="7574845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</a:t>
                </a:r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is a relation from A to B such that:</a:t>
                </a:r>
              </a:p>
              <a:p>
                <a:pPr algn="ctr"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exactly one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E6680-AE74-6A47-93E3-C08DE5747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654755" y="2820701"/>
                <a:ext cx="7574845" cy="830997"/>
              </a:xfrm>
              <a:prstGeom prst="rect">
                <a:avLst/>
              </a:prstGeom>
              <a:blipFill>
                <a:blip r:embed="rId10"/>
                <a:stretch>
                  <a:fillRect t="-2899" b="-11594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04211BE7-C349-1046-97DF-766627852B8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4755" y="4392472"/>
                <a:ext cx="7574845" cy="1354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Ex:  {((a, b), d) : d is the largest integer dividing a and b}</a:t>
                </a:r>
              </a:p>
              <a:p>
                <a:pPr eaLnBrk="1" hangingPunct="1"/>
                <a:endParaRPr lang="en-US" sz="1000" dirty="0">
                  <a:latin typeface="Franklin Gothic Medium" panose="020B0603020102020204" pitchFamily="34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Franklin Gothic Medium" panose="020B0603020102020204" pitchFamily="34" charset="0"/>
                  </a:rPr>
                  <a:t>gcd</a:t>
                </a:r>
                <a:r>
                  <a:rPr lang="en-US" dirty="0">
                    <a:latin typeface="Franklin Gothic Medium" panose="020B0603020102020204" pitchFamily="34" charset="0"/>
                  </a:rPr>
                  <a:t> : </a:t>
                </a:r>
                <a:r>
                  <a:rPr lang="en-US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</a:t>
                </a:r>
                <a:r>
                  <a:rPr lang="en-US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ranklin Gothic Medium" panose="020B0603020102020204" pitchFamily="34" charset="0"/>
                  </a:rPr>
                  <a:t>defined without knowing how to compute it</a:t>
                </a:r>
              </a:p>
            </p:txBody>
          </p:sp>
        </mc:Choice>
        <mc:Fallback xmlns="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04211BE7-C349-1046-97DF-766627852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54755" y="4392472"/>
                <a:ext cx="7574845" cy="1354217"/>
              </a:xfrm>
              <a:prstGeom prst="rect">
                <a:avLst/>
              </a:prstGeom>
              <a:blipFill>
                <a:blip r:embed="rId12"/>
                <a:stretch>
                  <a:fillRect l="-1173" t="-4673" b="-102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58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Matrix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Box 4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74712" y="1064956"/>
                <a:ext cx="5270482" cy="628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+mn-lt"/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</a:rPr>
                  <a:t> </a:t>
                </a:r>
                <a:r>
                  <a:rPr lang="en-US" sz="3200" dirty="0">
                    <a:latin typeface="+mn-lt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𝑨</m:t>
                    </m:r>
                    <m:r>
                      <a:rPr lang="en-US" sz="32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3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1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74712" y="1064956"/>
                <a:ext cx="5270482" cy="628826"/>
              </a:xfrm>
              <a:prstGeom prst="rect">
                <a:avLst/>
              </a:prstGeom>
              <a:blipFill rotWithShape="0">
                <a:blip r:embed="rId6"/>
                <a:stretch>
                  <a:fillRect l="-3009" t="-11650" b="-252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1290" y="3673888"/>
            <a:ext cx="6894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{ (1, 1), (1, 2),  (1, 4),  (2, 1),  (2, 3), (3, 2), (3, 3), (4, 2), (4, 3) 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597066"/>
              </p:ext>
            </p:extLst>
          </p:nvPr>
        </p:nvGraphicFramePr>
        <p:xfrm>
          <a:off x="2743200" y="4394199"/>
          <a:ext cx="3810000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53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45823" y="2004579"/>
                <a:ext cx="4876527" cy="1279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𝒎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𝒊𝒋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823" y="2004579"/>
                <a:ext cx="4876527" cy="12790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751864" y="1877786"/>
            <a:ext cx="270486" cy="1543050"/>
          </a:xfrm>
          <a:prstGeom prst="rect">
            <a:avLst/>
          </a:prstGeom>
          <a:solidFill>
            <a:schemeClr val="bg1"/>
          </a:solidFill>
          <a:ln>
            <a:noFill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0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173807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Path</a:t>
            </a:r>
            <a:r>
              <a:rPr lang="en-US" sz="2400" dirty="0">
                <a:solidFill>
                  <a:srgbClr val="C00000"/>
                </a:solidFill>
              </a:rPr>
              <a:t>:  v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, v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 …, </a:t>
            </a:r>
            <a:r>
              <a:rPr lang="en-US" sz="2400" dirty="0" err="1">
                <a:solidFill>
                  <a:srgbClr val="C00000"/>
                </a:solidFill>
              </a:rPr>
              <a:t>v</a:t>
            </a:r>
            <a:r>
              <a:rPr lang="en-US" sz="2400" baseline="-25000" dirty="0" err="1">
                <a:solidFill>
                  <a:srgbClr val="C00000"/>
                </a:solidFill>
              </a:rPr>
              <a:t>k</a:t>
            </a:r>
            <a:r>
              <a:rPr lang="en-US" sz="2400" dirty="0">
                <a:solidFill>
                  <a:srgbClr val="C00000"/>
                </a:solidFill>
              </a:rPr>
              <a:t>  with each (v</a:t>
            </a:r>
            <a:r>
              <a:rPr lang="en-US" sz="2400" baseline="-25000" dirty="0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, v</a:t>
            </a:r>
            <a:r>
              <a:rPr lang="en-US" sz="2400" baseline="-25000" dirty="0">
                <a:solidFill>
                  <a:srgbClr val="C00000"/>
                </a:solidFill>
              </a:rPr>
              <a:t>i+1</a:t>
            </a:r>
            <a:r>
              <a:rPr lang="en-US" sz="2400" dirty="0">
                <a:solidFill>
                  <a:srgbClr val="C00000"/>
                </a:solidFill>
              </a:rPr>
              <a:t>) in E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389488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094D-9A34-AE49-9AF1-1B7060FC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Languages — REs and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0FDD-4271-7049-A682-04C5E595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44160"/>
            <a:ext cx="8497229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Saw two new ways of defining languages</a:t>
            </a:r>
          </a:p>
          <a:p>
            <a:r>
              <a:rPr lang="en-US" sz="2800" dirty="0"/>
              <a:t>Regular Expressions			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 0110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endParaRPr lang="en-US" sz="2800" dirty="0">
              <a:solidFill>
                <a:srgbClr val="7030A0"/>
              </a:solidFill>
            </a:endParaRPr>
          </a:p>
          <a:p>
            <a:pPr lvl="1"/>
            <a:r>
              <a:rPr lang="en-US" sz="2400" dirty="0"/>
              <a:t>easy to understand (declarative)</a:t>
            </a:r>
          </a:p>
          <a:p>
            <a:r>
              <a:rPr lang="en-US" sz="2800" dirty="0"/>
              <a:t>Context-free Grammars		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|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1 | 1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0 | </a:t>
            </a:r>
            <a:r>
              <a:rPr lang="en-US" sz="28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2800" dirty="0"/>
          </a:p>
          <a:p>
            <a:pPr lvl="1"/>
            <a:r>
              <a:rPr lang="en-US" sz="2400" dirty="0"/>
              <a:t>more expressive</a:t>
            </a:r>
          </a:p>
          <a:p>
            <a:pPr lvl="1"/>
            <a:r>
              <a:rPr lang="en-US" sz="2400" dirty="0"/>
              <a:t>(≈ recursively-defined sets)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We will connect these to machines shortly.</a:t>
            </a:r>
          </a:p>
          <a:p>
            <a:pPr marL="0" indent="0">
              <a:buNone/>
            </a:pPr>
            <a:r>
              <a:rPr lang="en-US" sz="2800" dirty="0"/>
              <a:t>But first, we need some new math terminology….</a:t>
            </a:r>
          </a:p>
        </p:txBody>
      </p:sp>
    </p:spTree>
    <p:extLst>
      <p:ext uri="{BB962C8B-B14F-4D97-AF65-F5344CB8AC3E}">
        <p14:creationId xmlns:p14="http://schemas.microsoft.com/office/powerpoint/2010/main" val="91886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Path</a:t>
            </a:r>
            <a:r>
              <a:rPr lang="en-US" sz="2400" dirty="0"/>
              <a:t>:  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  with each (v</a:t>
            </a:r>
            <a:r>
              <a:rPr lang="en-US" sz="2400" baseline="-25000" dirty="0"/>
              <a:t>i</a:t>
            </a:r>
            <a:r>
              <a:rPr lang="en-US" sz="2400" dirty="0"/>
              <a:t>, v</a:t>
            </a:r>
            <a:r>
              <a:rPr lang="en-US" sz="2400" baseline="-25000" dirty="0"/>
              <a:t>i+1</a:t>
            </a:r>
            <a:r>
              <a:rPr lang="en-US" sz="2400" dirty="0"/>
              <a:t>) in 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Simple Path</a:t>
            </a:r>
            <a:r>
              <a:rPr lang="en-US" sz="2000" dirty="0">
                <a:solidFill>
                  <a:srgbClr val="C00000"/>
                </a:solidFill>
              </a:rPr>
              <a:t>:  none of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rgbClr val="C00000"/>
                </a:solidFill>
              </a:rPr>
              <a:t> , …,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>
                <a:solidFill>
                  <a:srgbClr val="C00000"/>
                </a:solidFill>
              </a:rPr>
              <a:t>k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repeated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Cycle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=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endParaRPr lang="en-US" sz="2000" b="1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b="1" dirty="0"/>
              <a:t>Simple Cycle</a:t>
            </a:r>
            <a:r>
              <a:rPr lang="en-US" sz="2000" dirty="0"/>
              <a:t>: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=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, </a:t>
            </a:r>
            <a:r>
              <a:rPr lang="en-US" sz="2000" dirty="0"/>
              <a:t>none of </a:t>
            </a:r>
            <a:r>
              <a:rPr lang="en-US" sz="2000" b="1" dirty="0"/>
              <a:t>v</a:t>
            </a:r>
            <a:r>
              <a:rPr lang="en-US" sz="2000" b="1" baseline="-25000" dirty="0"/>
              <a:t>1</a:t>
            </a:r>
            <a:r>
              <a:rPr lang="en-US" sz="2000" dirty="0"/>
              <a:t>, …,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repeated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361118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Path</a:t>
            </a:r>
            <a:r>
              <a:rPr lang="en-US" sz="2400" dirty="0"/>
              <a:t>:  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  with each (v</a:t>
            </a:r>
            <a:r>
              <a:rPr lang="en-US" sz="2400" baseline="-25000" dirty="0"/>
              <a:t>i</a:t>
            </a:r>
            <a:r>
              <a:rPr lang="en-US" sz="2400" dirty="0"/>
              <a:t>, v</a:t>
            </a:r>
            <a:r>
              <a:rPr lang="en-US" sz="2400" baseline="-25000" dirty="0"/>
              <a:t>i+1</a:t>
            </a:r>
            <a:r>
              <a:rPr lang="en-US" sz="2400" dirty="0"/>
              <a:t>) in 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b="1" dirty="0"/>
              <a:t>Simple Path</a:t>
            </a:r>
            <a:r>
              <a:rPr lang="en-US" sz="2000" dirty="0"/>
              <a:t>:  none of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 , …,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repeated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Cycle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>
                <a:solidFill>
                  <a:srgbClr val="C00000"/>
                </a:solidFill>
              </a:rPr>
              <a:t>k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b="1" dirty="0"/>
              <a:t>Simple Cycle</a:t>
            </a:r>
            <a:r>
              <a:rPr lang="en-US" sz="2000" dirty="0"/>
              <a:t>: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=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, </a:t>
            </a:r>
            <a:r>
              <a:rPr lang="en-US" sz="2000" dirty="0"/>
              <a:t>none of </a:t>
            </a:r>
            <a:r>
              <a:rPr lang="en-US" sz="2000" b="1" dirty="0"/>
              <a:t>v</a:t>
            </a:r>
            <a:r>
              <a:rPr lang="en-US" sz="2000" b="1" baseline="-25000" dirty="0"/>
              <a:t>1</a:t>
            </a:r>
            <a:r>
              <a:rPr lang="en-US" sz="2000" dirty="0"/>
              <a:t>, …,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repeated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197661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Path</a:t>
            </a:r>
            <a:r>
              <a:rPr lang="en-US" sz="2400" dirty="0"/>
              <a:t>:  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  with each (v</a:t>
            </a:r>
            <a:r>
              <a:rPr lang="en-US" sz="2400" baseline="-25000" dirty="0"/>
              <a:t>i</a:t>
            </a:r>
            <a:r>
              <a:rPr lang="en-US" sz="2400" dirty="0"/>
              <a:t>, v</a:t>
            </a:r>
            <a:r>
              <a:rPr lang="en-US" sz="2400" baseline="-25000" dirty="0"/>
              <a:t>i+1</a:t>
            </a:r>
            <a:r>
              <a:rPr lang="en-US" sz="2400" dirty="0"/>
              <a:t>) in 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b="1" dirty="0"/>
              <a:t>Simple Path</a:t>
            </a:r>
            <a:r>
              <a:rPr lang="en-US" sz="2000" dirty="0"/>
              <a:t>:  none of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 , …,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repeated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Cycle</a:t>
            </a:r>
            <a:r>
              <a:rPr lang="en-US" sz="2000" dirty="0"/>
              <a:t>: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=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Simple Cycle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>
                <a:solidFill>
                  <a:srgbClr val="C00000"/>
                </a:solidFill>
              </a:rPr>
              <a:t>k</a:t>
            </a:r>
            <a:r>
              <a:rPr lang="en-US" sz="2000" baseline="-25000" dirty="0">
                <a:solidFill>
                  <a:srgbClr val="C00000"/>
                </a:solidFill>
              </a:rPr>
              <a:t> , </a:t>
            </a:r>
            <a:r>
              <a:rPr lang="en-US" sz="2000" dirty="0">
                <a:solidFill>
                  <a:srgbClr val="C00000"/>
                </a:solidFill>
              </a:rPr>
              <a:t>none of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, …,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>
                <a:solidFill>
                  <a:srgbClr val="C00000"/>
                </a:solidFill>
              </a:rPr>
              <a:t>k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repeated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1349379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Representation of Relations</a:t>
            </a:r>
          </a:p>
        </p:txBody>
      </p:sp>
      <p:sp>
        <p:nvSpPr>
          <p:cNvPr id="11267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8209" y="1216378"/>
            <a:ext cx="61743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Directed Graph Representation (Digraph)</a:t>
            </a:r>
          </a:p>
        </p:txBody>
      </p:sp>
      <p:sp>
        <p:nvSpPr>
          <p:cNvPr id="11268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2153352"/>
            <a:ext cx="5925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dirty="0">
                <a:latin typeface="Calibri" panose="020F0502020204030204" pitchFamily="34" charset="0"/>
              </a:rPr>
              <a:t>{(a, b),  (a, a),  (b, a), (c, a),  (c, d),  (c, e) (d, e) }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2218269" y="4504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42069" y="4656666"/>
            <a:ext cx="295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1" name="Oval 10"/>
          <p:cNvSpPr/>
          <p:nvPr>
            <p:custDataLst>
              <p:tags r:id="rId6"/>
            </p:custDataLst>
          </p:nvPr>
        </p:nvSpPr>
        <p:spPr>
          <a:xfrm>
            <a:off x="5190069" y="4504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2" name="Text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13869" y="465666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13" name="Oval 12"/>
          <p:cNvSpPr/>
          <p:nvPr>
            <p:custDataLst>
              <p:tags r:id="rId8"/>
            </p:custDataLst>
          </p:nvPr>
        </p:nvSpPr>
        <p:spPr>
          <a:xfrm>
            <a:off x="3742269" y="55710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4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66069" y="5723466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15" name="Oval 14"/>
          <p:cNvSpPr/>
          <p:nvPr>
            <p:custDataLst>
              <p:tags r:id="rId10"/>
            </p:custDataLst>
          </p:nvPr>
        </p:nvSpPr>
        <p:spPr>
          <a:xfrm>
            <a:off x="2904069" y="3361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6" name="Text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827869" y="351366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7" name="Oval 16"/>
          <p:cNvSpPr/>
          <p:nvPr>
            <p:custDataLst>
              <p:tags r:id="rId12"/>
            </p:custDataLst>
          </p:nvPr>
        </p:nvSpPr>
        <p:spPr>
          <a:xfrm>
            <a:off x="4656669" y="3361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8" name="Text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580469" y="3513666"/>
            <a:ext cx="282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3985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Representation of Relations</a:t>
            </a:r>
          </a:p>
        </p:txBody>
      </p:sp>
      <p:sp>
        <p:nvSpPr>
          <p:cNvPr id="11267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8209" y="1216378"/>
            <a:ext cx="61743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Directed Graph Representation (Digraph)</a:t>
            </a:r>
          </a:p>
        </p:txBody>
      </p:sp>
      <p:sp>
        <p:nvSpPr>
          <p:cNvPr id="11268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2153352"/>
            <a:ext cx="5925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dirty="0">
                <a:latin typeface="Calibri" panose="020F0502020204030204" pitchFamily="34" charset="0"/>
              </a:rPr>
              <a:t>{(a, b),  (a, a),  (b, a), (c, a),  (c, d),  (c, e) (d, e) }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2218269" y="4504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42069" y="4656666"/>
            <a:ext cx="295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1" name="Oval 10"/>
          <p:cNvSpPr/>
          <p:nvPr>
            <p:custDataLst>
              <p:tags r:id="rId6"/>
            </p:custDataLst>
          </p:nvPr>
        </p:nvSpPr>
        <p:spPr>
          <a:xfrm>
            <a:off x="5190069" y="4504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2" name="Text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13869" y="465666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13" name="Oval 12"/>
          <p:cNvSpPr/>
          <p:nvPr>
            <p:custDataLst>
              <p:tags r:id="rId8"/>
            </p:custDataLst>
          </p:nvPr>
        </p:nvSpPr>
        <p:spPr>
          <a:xfrm>
            <a:off x="3742269" y="55710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4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66069" y="5723466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15" name="Oval 14"/>
          <p:cNvSpPr/>
          <p:nvPr>
            <p:custDataLst>
              <p:tags r:id="rId10"/>
            </p:custDataLst>
          </p:nvPr>
        </p:nvSpPr>
        <p:spPr>
          <a:xfrm>
            <a:off x="2904069" y="3361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6" name="Text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827869" y="351366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7" name="Oval 16"/>
          <p:cNvSpPr/>
          <p:nvPr>
            <p:custDataLst>
              <p:tags r:id="rId12"/>
            </p:custDataLst>
          </p:nvPr>
        </p:nvSpPr>
        <p:spPr>
          <a:xfrm>
            <a:off x="4656669" y="3361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8" name="Text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580469" y="3513666"/>
            <a:ext cx="282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2" name="Freeform 1"/>
          <p:cNvSpPr/>
          <p:nvPr/>
        </p:nvSpPr>
        <p:spPr>
          <a:xfrm>
            <a:off x="2283294" y="3541059"/>
            <a:ext cx="612306" cy="959223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306" h="959223">
                <a:moveTo>
                  <a:pt x="47530" y="959223"/>
                </a:moveTo>
                <a:cubicBezTo>
                  <a:pt x="4947" y="797111"/>
                  <a:pt x="-37635" y="635000"/>
                  <a:pt x="56494" y="475129"/>
                </a:cubicBezTo>
                <a:cubicBezTo>
                  <a:pt x="150623" y="315258"/>
                  <a:pt x="612306" y="0"/>
                  <a:pt x="612306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 rot="10800000">
            <a:off x="2534441" y="3659343"/>
            <a:ext cx="612306" cy="959223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306" h="959223">
                <a:moveTo>
                  <a:pt x="47530" y="959223"/>
                </a:moveTo>
                <a:cubicBezTo>
                  <a:pt x="4947" y="797111"/>
                  <a:pt x="-37635" y="635000"/>
                  <a:pt x="56494" y="475129"/>
                </a:cubicBezTo>
                <a:cubicBezTo>
                  <a:pt x="150623" y="315258"/>
                  <a:pt x="612306" y="0"/>
                  <a:pt x="612306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619741" y="4375582"/>
            <a:ext cx="602349" cy="393899"/>
          </a:xfrm>
          <a:custGeom>
            <a:avLst/>
            <a:gdLst>
              <a:gd name="connsiteX0" fmla="*/ 533524 w 602349"/>
              <a:gd name="connsiteY0" fmla="*/ 255412 h 393899"/>
              <a:gd name="connsiteX1" fmla="*/ 12414 w 602349"/>
              <a:gd name="connsiteY1" fmla="*/ 383231 h 393899"/>
              <a:gd name="connsiteX2" fmla="*/ 199227 w 602349"/>
              <a:gd name="connsiteY2" fmla="*/ 9605 h 393899"/>
              <a:gd name="connsiteX3" fmla="*/ 602349 w 602349"/>
              <a:gd name="connsiteY3" fmla="*/ 147257 h 3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49" h="393899">
                <a:moveTo>
                  <a:pt x="533524" y="255412"/>
                </a:moveTo>
                <a:cubicBezTo>
                  <a:pt x="300827" y="339805"/>
                  <a:pt x="68130" y="424199"/>
                  <a:pt x="12414" y="383231"/>
                </a:cubicBezTo>
                <a:cubicBezTo>
                  <a:pt x="-43302" y="342263"/>
                  <a:pt x="100905" y="48934"/>
                  <a:pt x="199227" y="9605"/>
                </a:cubicBezTo>
                <a:cubicBezTo>
                  <a:pt x="297549" y="-29724"/>
                  <a:pt x="449949" y="58766"/>
                  <a:pt x="602349" y="147257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17058" y="3578942"/>
            <a:ext cx="2123768" cy="1291223"/>
          </a:xfrm>
          <a:custGeom>
            <a:avLst/>
            <a:gdLst>
              <a:gd name="connsiteX0" fmla="*/ 2123768 w 2123768"/>
              <a:gd name="connsiteY0" fmla="*/ 0 h 1291223"/>
              <a:gd name="connsiteX1" fmla="*/ 1484671 w 2123768"/>
              <a:gd name="connsiteY1" fmla="*/ 619432 h 1291223"/>
              <a:gd name="connsiteX2" fmla="*/ 481781 w 2123768"/>
              <a:gd name="connsiteY2" fmla="*/ 1258529 h 1291223"/>
              <a:gd name="connsiteX3" fmla="*/ 0 w 2123768"/>
              <a:gd name="connsiteY3" fmla="*/ 1140542 h 12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3768" h="1291223">
                <a:moveTo>
                  <a:pt x="2123768" y="0"/>
                </a:moveTo>
                <a:cubicBezTo>
                  <a:pt x="1941051" y="204838"/>
                  <a:pt x="1758335" y="409677"/>
                  <a:pt x="1484671" y="619432"/>
                </a:cubicBezTo>
                <a:cubicBezTo>
                  <a:pt x="1211007" y="829187"/>
                  <a:pt x="729226" y="1171677"/>
                  <a:pt x="481781" y="1258529"/>
                </a:cubicBezTo>
                <a:cubicBezTo>
                  <a:pt x="234336" y="1345381"/>
                  <a:pt x="117168" y="1242961"/>
                  <a:pt x="0" y="1140542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25961" y="3578942"/>
            <a:ext cx="491991" cy="924232"/>
          </a:xfrm>
          <a:custGeom>
            <a:avLst/>
            <a:gdLst>
              <a:gd name="connsiteX0" fmla="*/ 0 w 491991"/>
              <a:gd name="connsiteY0" fmla="*/ 0 h 924232"/>
              <a:gd name="connsiteX1" fmla="*/ 442452 w 491991"/>
              <a:gd name="connsiteY1" fmla="*/ 324464 h 924232"/>
              <a:gd name="connsiteX2" fmla="*/ 462116 w 491991"/>
              <a:gd name="connsiteY2" fmla="*/ 924232 h 92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991" h="924232">
                <a:moveTo>
                  <a:pt x="0" y="0"/>
                </a:moveTo>
                <a:cubicBezTo>
                  <a:pt x="182716" y="85212"/>
                  <a:pt x="365433" y="170425"/>
                  <a:pt x="442452" y="324464"/>
                </a:cubicBezTo>
                <a:cubicBezTo>
                  <a:pt x="519471" y="478503"/>
                  <a:pt x="490793" y="701367"/>
                  <a:pt x="462116" y="924232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001729" y="3677265"/>
            <a:ext cx="949318" cy="1897625"/>
          </a:xfrm>
          <a:custGeom>
            <a:avLst/>
            <a:gdLst>
              <a:gd name="connsiteX0" fmla="*/ 825910 w 949318"/>
              <a:gd name="connsiteY0" fmla="*/ 0 h 1897625"/>
              <a:gd name="connsiteX1" fmla="*/ 934065 w 949318"/>
              <a:gd name="connsiteY1" fmla="*/ 393290 h 1897625"/>
              <a:gd name="connsiteX2" fmla="*/ 530942 w 949318"/>
              <a:gd name="connsiteY2" fmla="*/ 1406012 h 1897625"/>
              <a:gd name="connsiteX3" fmla="*/ 0 w 949318"/>
              <a:gd name="connsiteY3" fmla="*/ 1897625 h 189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18" h="1897625">
                <a:moveTo>
                  <a:pt x="825910" y="0"/>
                </a:moveTo>
                <a:cubicBezTo>
                  <a:pt x="904568" y="79477"/>
                  <a:pt x="983226" y="158955"/>
                  <a:pt x="934065" y="393290"/>
                </a:cubicBezTo>
                <a:cubicBezTo>
                  <a:pt x="884904" y="627625"/>
                  <a:pt x="686619" y="1155290"/>
                  <a:pt x="530942" y="1406012"/>
                </a:cubicBezTo>
                <a:cubicBezTo>
                  <a:pt x="375264" y="1656735"/>
                  <a:pt x="187632" y="1777180"/>
                  <a:pt x="0" y="1897625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080387" y="4729316"/>
            <a:ext cx="1394696" cy="1022555"/>
          </a:xfrm>
          <a:custGeom>
            <a:avLst/>
            <a:gdLst>
              <a:gd name="connsiteX0" fmla="*/ 1356852 w 1394696"/>
              <a:gd name="connsiteY0" fmla="*/ 0 h 1022555"/>
              <a:gd name="connsiteX1" fmla="*/ 1356852 w 1394696"/>
              <a:gd name="connsiteY1" fmla="*/ 422787 h 1022555"/>
              <a:gd name="connsiteX2" fmla="*/ 963561 w 1394696"/>
              <a:gd name="connsiteY2" fmla="*/ 747252 h 1022555"/>
              <a:gd name="connsiteX3" fmla="*/ 0 w 1394696"/>
              <a:gd name="connsiteY3" fmla="*/ 1022555 h 1022555"/>
              <a:gd name="connsiteX4" fmla="*/ 0 w 1394696"/>
              <a:gd name="connsiteY4" fmla="*/ 1022555 h 102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696" h="1022555">
                <a:moveTo>
                  <a:pt x="1356852" y="0"/>
                </a:moveTo>
                <a:cubicBezTo>
                  <a:pt x="1389626" y="149122"/>
                  <a:pt x="1422400" y="298245"/>
                  <a:pt x="1356852" y="422787"/>
                </a:cubicBezTo>
                <a:cubicBezTo>
                  <a:pt x="1291304" y="547329"/>
                  <a:pt x="1189703" y="647291"/>
                  <a:pt x="963561" y="747252"/>
                </a:cubicBezTo>
                <a:cubicBezTo>
                  <a:pt x="737419" y="847213"/>
                  <a:pt x="0" y="1022555"/>
                  <a:pt x="0" y="1022555"/>
                </a:cubicBezTo>
                <a:lnTo>
                  <a:pt x="0" y="1022555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6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8"/>
                <a:stretch>
                  <a:fillRect l="-1382" t="-563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05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8"/>
                <a:stretch>
                  <a:fillRect l="-1382" t="-563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91465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061607" y="2367444"/>
            <a:ext cx="376484" cy="351263"/>
          </a:xfrm>
          <a:custGeom>
            <a:avLst/>
            <a:gdLst>
              <a:gd name="connsiteX0" fmla="*/ 0 w 376484"/>
              <a:gd name="connsiteY0" fmla="*/ 261456 h 351263"/>
              <a:gd name="connsiteX1" fmla="*/ 277586 w 376484"/>
              <a:gd name="connsiteY1" fmla="*/ 199 h 351263"/>
              <a:gd name="connsiteX2" fmla="*/ 367393 w 376484"/>
              <a:gd name="connsiteY2" fmla="*/ 220635 h 351263"/>
              <a:gd name="connsiteX3" fmla="*/ 81643 w 376484"/>
              <a:gd name="connsiteY3" fmla="*/ 351263 h 35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84" h="351263">
                <a:moveTo>
                  <a:pt x="0" y="261456"/>
                </a:moveTo>
                <a:cubicBezTo>
                  <a:pt x="108177" y="134229"/>
                  <a:pt x="216354" y="7003"/>
                  <a:pt x="277586" y="199"/>
                </a:cubicBezTo>
                <a:cubicBezTo>
                  <a:pt x="338818" y="-6605"/>
                  <a:pt x="400050" y="162124"/>
                  <a:pt x="367393" y="220635"/>
                </a:cubicBezTo>
                <a:cubicBezTo>
                  <a:pt x="334736" y="279146"/>
                  <a:pt x="208189" y="315204"/>
                  <a:pt x="81643" y="351263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351314" y="2947307"/>
            <a:ext cx="563336" cy="906236"/>
          </a:xfrm>
          <a:custGeom>
            <a:avLst/>
            <a:gdLst>
              <a:gd name="connsiteX0" fmla="*/ 563336 w 563336"/>
              <a:gd name="connsiteY0" fmla="*/ 0 h 906236"/>
              <a:gd name="connsiteX1" fmla="*/ 0 w 563336"/>
              <a:gd name="connsiteY1" fmla="*/ 906236 h 90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336" h="906236">
                <a:moveTo>
                  <a:pt x="563336" y="0"/>
                </a:moveTo>
                <a:lnTo>
                  <a:pt x="0" y="906236"/>
                </a:ln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363436" y="3216729"/>
            <a:ext cx="653143" cy="767442"/>
          </a:xfrm>
          <a:custGeom>
            <a:avLst/>
            <a:gdLst>
              <a:gd name="connsiteX0" fmla="*/ 653143 w 653143"/>
              <a:gd name="connsiteY0" fmla="*/ 767442 h 767442"/>
              <a:gd name="connsiteX1" fmla="*/ 114300 w 653143"/>
              <a:gd name="connsiteY1" fmla="*/ 530678 h 767442"/>
              <a:gd name="connsiteX2" fmla="*/ 0 w 653143"/>
              <a:gd name="connsiteY2" fmla="*/ 0 h 76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767442">
                <a:moveTo>
                  <a:pt x="653143" y="767442"/>
                </a:moveTo>
                <a:cubicBezTo>
                  <a:pt x="438150" y="713013"/>
                  <a:pt x="223157" y="658585"/>
                  <a:pt x="114300" y="530678"/>
                </a:cubicBezTo>
                <a:cubicBezTo>
                  <a:pt x="5443" y="402771"/>
                  <a:pt x="2721" y="201385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0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9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1" i="1">
                            <a:latin typeface="Cambria Math"/>
                          </a:rPr>
                          <m:t>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8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						iff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such that a, b, c is a path</a:t>
                </a:r>
                <a:endParaRPr lang="en-US" sz="2000" dirty="0"/>
              </a:p>
            </p:txBody>
          </p:sp>
        </mc:Choice>
        <mc:Fallback xmlns="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blipFill>
                <a:blip r:embed="rId10"/>
                <a:stretch>
                  <a:fillRect t="-12698" b="-15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9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9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6987649" y="2800349"/>
            <a:ext cx="556149" cy="993151"/>
          </a:xfrm>
          <a:custGeom>
            <a:avLst/>
            <a:gdLst>
              <a:gd name="connsiteX0" fmla="*/ 0 w 751114"/>
              <a:gd name="connsiteY0" fmla="*/ 0 h 914400"/>
              <a:gd name="connsiteX1" fmla="*/ 751114 w 751114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114" h="914400">
                <a:moveTo>
                  <a:pt x="0" y="0"/>
                </a:moveTo>
                <a:lnTo>
                  <a:pt x="751114" y="91440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1" i="1">
                            <a:latin typeface="Cambria Math"/>
                          </a:rPr>
                          <m:t>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8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						iff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such that a, b, c is a path</a:t>
                </a:r>
                <a:endParaRPr lang="en-US" sz="2000" dirty="0"/>
              </a:p>
            </p:txBody>
          </p:sp>
        </mc:Choice>
        <mc:Fallback xmlns="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blipFill>
                <a:blip r:embed="rId10"/>
                <a:stretch>
                  <a:fillRect t="-12698" b="-15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A3C8E641-1438-80F1-FBAA-4EAAF2E74DFB}"/>
              </a:ext>
            </a:extLst>
          </p:cNvPr>
          <p:cNvSpPr/>
          <p:nvPr/>
        </p:nvSpPr>
        <p:spPr>
          <a:xfrm>
            <a:off x="7138918" y="2288118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8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10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5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6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7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2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3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4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6987649" y="2800349"/>
            <a:ext cx="556149" cy="993151"/>
          </a:xfrm>
          <a:custGeom>
            <a:avLst/>
            <a:gdLst>
              <a:gd name="connsiteX0" fmla="*/ 0 w 751114"/>
              <a:gd name="connsiteY0" fmla="*/ 0 h 914400"/>
              <a:gd name="connsiteX1" fmla="*/ 751114 w 751114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114" h="914400">
                <a:moveTo>
                  <a:pt x="0" y="0"/>
                </a:moveTo>
                <a:lnTo>
                  <a:pt x="751114" y="91440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CF2AE-A4B0-5598-AA15-2F198AB6447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84577" y="4964017"/>
                <a:ext cx="7574845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Special case: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is paths of length 2.</a:t>
                </a:r>
              </a:p>
              <a:p>
                <a:pPr eaLnBrk="1" hangingPunct="1"/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is paths of length 1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is paths of length 0 (can’t go anywhere)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 err="1">
                    <a:latin typeface="Franklin Gothic Medium" panose="020B0603020102020204" pitchFamily="34" charset="0"/>
                  </a:rPr>
                  <a:t>etc</a:t>
                </a:r>
                <a:r>
                  <a:rPr lang="en-US" dirty="0">
                    <a:latin typeface="Franklin Gothic Medium" panose="020B0603020102020204" pitchFamily="34" charset="0"/>
                  </a:rPr>
                  <a:t>, so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paths of length 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CF2AE-A4B0-5598-AA15-2F198AB64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84577" y="4964017"/>
                <a:ext cx="7574845" cy="1754326"/>
              </a:xfrm>
              <a:prstGeom prst="rect">
                <a:avLst/>
              </a:prstGeom>
              <a:blipFill>
                <a:blip r:embed="rId12"/>
                <a:stretch>
                  <a:fillRect l="-1171" t="-2878" b="-79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A65C7CB5-3A68-67A2-8613-F3F172DDF444}"/>
              </a:ext>
            </a:extLst>
          </p:cNvPr>
          <p:cNvSpPr/>
          <p:nvPr/>
        </p:nvSpPr>
        <p:spPr>
          <a:xfrm>
            <a:off x="7138918" y="2288118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Alternative Set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34"/>
            <a:ext cx="8229600" cy="51583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We defined Cartesian Product as</a:t>
            </a: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Alternative notation for this is</a:t>
            </a: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“The set of all (a, b) such that a ∈ A and b ∈ B”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2D03AA-C5E7-07F0-0571-511159822E26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19409" y="2023286"/>
                <a:ext cx="750518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)) 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2D03AA-C5E7-07F0-0571-511159822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19409" y="2023286"/>
                <a:ext cx="7505182" cy="584775"/>
              </a:xfrm>
              <a:prstGeom prst="rect">
                <a:avLst/>
              </a:prstGeom>
              <a:blipFill>
                <a:blip r:embed="rId5"/>
                <a:stretch>
                  <a:fillRect l="-505" r="-1010" b="-22917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686BE-B57C-EED9-54AB-E8B67E061355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719973" y="4416541"/>
                <a:ext cx="5704054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 :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686BE-B57C-EED9-54AB-E8B67E061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719973" y="4416541"/>
                <a:ext cx="5704054" cy="584775"/>
              </a:xfrm>
              <a:prstGeom prst="rect">
                <a:avLst/>
              </a:prstGeom>
              <a:blipFill>
                <a:blip r:embed="rId7"/>
                <a:stretch>
                  <a:fillRect b="-18750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827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Paths in Relations and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7700" y="3189464"/>
                <a:ext cx="7848600" cy="95410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be a relation on a set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𝑨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  There is a path of length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from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a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to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b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if and only if (</a:t>
                </a:r>
                <a:r>
                  <a:rPr lang="en-US" sz="2800" b="1" dirty="0" err="1">
                    <a:ea typeface="MS PGothic" pitchFamily="34" charset="-128"/>
                    <a:cs typeface="+mn-cs"/>
                  </a:rPr>
                  <a:t>a,b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 </m:t>
                    </m:r>
                    <m:r>
                      <a:rPr lang="en-US" sz="2800" b="1" i="1" dirty="0" err="1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𝑹</m:t>
                    </m:r>
                    <m:r>
                      <a:rPr lang="en-US" sz="2800" b="1" i="1" baseline="30000" dirty="0" err="1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𝒏</m:t>
                    </m:r>
                  </m:oMath>
                </a14:m>
                <a:endParaRPr lang="en-US" sz="2800" b="1" baseline="30000" dirty="0">
                  <a:ea typeface="MS PGothic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189464"/>
                <a:ext cx="784860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392" t="-4321" b="-14815"/>
                </a:stretch>
              </a:blipFill>
              <a:ln w="28575">
                <a:solidFill>
                  <a:schemeClr val="tx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7700" y="1590254"/>
            <a:ext cx="80391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ea typeface="MS PGothic" pitchFamily="34" charset="-128"/>
                <a:cs typeface="+mn-cs"/>
              </a:rPr>
              <a:t>Def</a:t>
            </a:r>
            <a:r>
              <a:rPr lang="en-US" sz="2800" dirty="0">
                <a:ea typeface="MS PGothic" pitchFamily="34" charset="-128"/>
                <a:cs typeface="+mn-cs"/>
              </a:rPr>
              <a:t>: The </a:t>
            </a:r>
            <a:r>
              <a:rPr lang="en-US" sz="2800" b="1" dirty="0">
                <a:ea typeface="MS PGothic" pitchFamily="34" charset="-128"/>
                <a:cs typeface="+mn-cs"/>
              </a:rPr>
              <a:t>length</a:t>
            </a:r>
            <a:r>
              <a:rPr lang="en-US" sz="2800" dirty="0">
                <a:ea typeface="MS PGothic" pitchFamily="34" charset="-128"/>
                <a:cs typeface="+mn-cs"/>
              </a:rPr>
              <a:t> of a path in a graph is the number of edges in it (counting repetitions if edge used &gt; once).</a:t>
            </a:r>
            <a:endParaRPr lang="en-US" sz="2800" baseline="30000" dirty="0"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2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Connectivity In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9778" y="3045084"/>
                <a:ext cx="8229600" cy="13849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be a relation on a set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𝑨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  The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connectivity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  <m:t>𝑹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consists of the pairs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𝑎</m:t>
                    </m:r>
                  </m:oMath>
                </a14:m>
                <a:r>
                  <a:rPr lang="en-US" sz="2800" dirty="0" err="1">
                    <a:ea typeface="MS PGothic" pitchFamily="34" charset="-128"/>
                    <a:cs typeface="+mn-cs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 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) such that there is a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𝑎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8" y="3045084"/>
                <a:ext cx="8229600" cy="1384995"/>
              </a:xfrm>
              <a:prstGeom prst="rect">
                <a:avLst/>
              </a:prstGeom>
              <a:blipFill>
                <a:blip r:embed="rId2"/>
                <a:stretch>
                  <a:fillRect l="-1382" t="-3571" r="-1382" b="-8929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1331"/>
            <a:ext cx="31051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0978" y="6060340"/>
            <a:ext cx="565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 The text uses the wrong definition of this quantity.</a:t>
            </a:r>
          </a:p>
          <a:p>
            <a:r>
              <a:rPr lang="en-US" b="1" dirty="0"/>
              <a:t>What the text defines (ignoring k=0) is usually called R</a:t>
            </a:r>
            <a:r>
              <a:rPr lang="en-US" b="1" baseline="300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778" y="1363107"/>
            <a:ext cx="82296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ea typeface="MS PGothic" pitchFamily="34" charset="-128"/>
                <a:cs typeface="+mn-cs"/>
              </a:rPr>
              <a:t>Def</a:t>
            </a:r>
            <a:r>
              <a:rPr lang="en-US" sz="2800" dirty="0">
                <a:ea typeface="MS PGothic" pitchFamily="34" charset="-128"/>
                <a:cs typeface="+mn-cs"/>
              </a:rPr>
              <a:t>: Two vertices in a graph are </a:t>
            </a:r>
            <a:r>
              <a:rPr lang="en-US" sz="2800" b="1" dirty="0">
                <a:ea typeface="MS PGothic" pitchFamily="34" charset="-128"/>
                <a:cs typeface="+mn-cs"/>
              </a:rPr>
              <a:t>connected</a:t>
            </a:r>
            <a:r>
              <a:rPr lang="en-US" sz="2800" dirty="0">
                <a:ea typeface="MS PGothic" pitchFamily="34" charset="-128"/>
                <a:cs typeface="+mn-cs"/>
              </a:rPr>
              <a:t> iff there is a path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922591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Properties of Relations show up in Graphs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01606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39042" y="161919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39043" y="285790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(b, a)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39042" y="5380178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(b, c)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(a, c)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270" t="-12088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525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Properties of Relations show up in Graphs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01606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39042" y="161919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39043" y="285790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(b, a)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39042" y="5380178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(b, c)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(a, c)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blipFill rotWithShape="0">
                <a:blip r:embed="rId23"/>
                <a:stretch>
                  <a:fillRect l="-1270" t="-12088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43251" y="23910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357053" y="2323986"/>
            <a:ext cx="286198" cy="207945"/>
          </a:xfrm>
          <a:custGeom>
            <a:avLst/>
            <a:gdLst>
              <a:gd name="connsiteX0" fmla="*/ 533524 w 602349"/>
              <a:gd name="connsiteY0" fmla="*/ 255412 h 393899"/>
              <a:gd name="connsiteX1" fmla="*/ 12414 w 602349"/>
              <a:gd name="connsiteY1" fmla="*/ 383231 h 393899"/>
              <a:gd name="connsiteX2" fmla="*/ 199227 w 602349"/>
              <a:gd name="connsiteY2" fmla="*/ 9605 h 393899"/>
              <a:gd name="connsiteX3" fmla="*/ 602349 w 602349"/>
              <a:gd name="connsiteY3" fmla="*/ 147257 h 3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49" h="393899">
                <a:moveTo>
                  <a:pt x="533524" y="255412"/>
                </a:moveTo>
                <a:cubicBezTo>
                  <a:pt x="300827" y="339805"/>
                  <a:pt x="68130" y="424199"/>
                  <a:pt x="12414" y="383231"/>
                </a:cubicBezTo>
                <a:cubicBezTo>
                  <a:pt x="-43302" y="342263"/>
                  <a:pt x="100905" y="48934"/>
                  <a:pt x="199227" y="9605"/>
                </a:cubicBezTo>
                <a:cubicBezTo>
                  <a:pt x="297549" y="-29724"/>
                  <a:pt x="449949" y="58766"/>
                  <a:pt x="602349" y="147257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99673" y="2197125"/>
            <a:ext cx="197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at every node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45903" y="3671658"/>
            <a:ext cx="763647" cy="102650"/>
            <a:chOff x="2345903" y="3671658"/>
            <a:chExt cx="763647" cy="102650"/>
          </a:xfrm>
        </p:grpSpPr>
        <p:sp>
          <p:nvSpPr>
            <p:cNvPr id="23" name="Oval 22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82882" y="3506507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1999" y="3686014"/>
            <a:ext cx="763647" cy="102650"/>
            <a:chOff x="2345903" y="3671658"/>
            <a:chExt cx="763647" cy="102650"/>
          </a:xfrm>
        </p:grpSpPr>
        <p:sp>
          <p:nvSpPr>
            <p:cNvPr id="28" name="Oval 27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 flipV="1">
            <a:off x="4642515" y="3610212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4646233" y="3778959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69999" y="6180904"/>
            <a:ext cx="763647" cy="102650"/>
            <a:chOff x="2345903" y="3671658"/>
            <a:chExt cx="763647" cy="102650"/>
          </a:xfrm>
        </p:grpSpPr>
        <p:sp>
          <p:nvSpPr>
            <p:cNvPr id="43" name="Oval 42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7" name="Oval 4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366709" y="655820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 flipV="1">
            <a:off x="3350978" y="6073739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43" idx="5"/>
            <a:endCxn id="47" idx="1"/>
          </p:cNvCxnSpPr>
          <p:nvPr/>
        </p:nvCxnSpPr>
        <p:spPr>
          <a:xfrm>
            <a:off x="4020255" y="6258953"/>
            <a:ext cx="359845" cy="312642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4" idx="5"/>
          </p:cNvCxnSpPr>
          <p:nvPr/>
        </p:nvCxnSpPr>
        <p:spPr>
          <a:xfrm>
            <a:off x="3348048" y="6270163"/>
            <a:ext cx="955595" cy="328156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F2B6AD-B574-8E4E-A66F-DB4894A485A9}"/>
              </a:ext>
            </a:extLst>
          </p:cNvPr>
          <p:cNvGrpSpPr/>
          <p:nvPr/>
        </p:nvGrpSpPr>
        <p:grpSpPr>
          <a:xfrm>
            <a:off x="2345903" y="4928476"/>
            <a:ext cx="763647" cy="102650"/>
            <a:chOff x="2345903" y="3671658"/>
            <a:chExt cx="763647" cy="10265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5BEC7DD-04BA-1D4E-B9FC-D47FECD9FD3C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C0F5116-C85B-7C4A-92EA-765CF6F18176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FA7F7E-FB3E-FA41-B4DE-000EFD3A6DDB}"/>
              </a:ext>
            </a:extLst>
          </p:cNvPr>
          <p:cNvGrpSpPr/>
          <p:nvPr/>
        </p:nvGrpSpPr>
        <p:grpSpPr>
          <a:xfrm>
            <a:off x="4571999" y="4942832"/>
            <a:ext cx="763647" cy="102650"/>
            <a:chOff x="2345903" y="3671658"/>
            <a:chExt cx="763647" cy="1026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01B48F-AF31-0B42-AFCC-875773C50B5C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9509D24-184A-0B49-99D2-496F39131015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D22CF95C-35B4-F04D-B14D-29621C730BC3}"/>
              </a:ext>
            </a:extLst>
          </p:cNvPr>
          <p:cNvSpPr/>
          <p:nvPr/>
        </p:nvSpPr>
        <p:spPr>
          <a:xfrm flipV="1">
            <a:off x="4642515" y="4867030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02BADA-1CB5-3E4C-8B9C-F2ECBA2ACBEA}"/>
              </a:ext>
            </a:extLst>
          </p:cNvPr>
          <p:cNvSpPr txBox="1"/>
          <p:nvPr/>
        </p:nvSpPr>
        <p:spPr>
          <a:xfrm>
            <a:off x="3579489" y="477451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F550A5-8999-724F-B1A2-50E248131C2F}"/>
              </a:ext>
            </a:extLst>
          </p:cNvPr>
          <p:cNvSpPr txBox="1"/>
          <p:nvPr/>
        </p:nvSpPr>
        <p:spPr>
          <a:xfrm>
            <a:off x="5707899" y="477453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FF3A70A-4687-4948-833D-3E12B87EE5C7}"/>
              </a:ext>
            </a:extLst>
          </p:cNvPr>
          <p:cNvGrpSpPr/>
          <p:nvPr/>
        </p:nvGrpSpPr>
        <p:grpSpPr>
          <a:xfrm>
            <a:off x="6697016" y="4954042"/>
            <a:ext cx="763647" cy="102650"/>
            <a:chOff x="2345903" y="3671658"/>
            <a:chExt cx="763647" cy="10265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BD61F33-79A0-D54B-BBB9-8C7C634AB1EE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476F407-4FF7-B14E-A1F5-C3C4BF729EC1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0" name="Freeform 59">
            <a:extLst>
              <a:ext uri="{FF2B5EF4-FFF2-40B4-BE49-F238E27FC236}">
                <a16:creationId xmlns:a16="http://schemas.microsoft.com/office/drawing/2014/main" id="{1C3470B7-02CA-134F-8DF3-947C52A36A5A}"/>
              </a:ext>
            </a:extLst>
          </p:cNvPr>
          <p:cNvSpPr/>
          <p:nvPr/>
        </p:nvSpPr>
        <p:spPr>
          <a:xfrm>
            <a:off x="6771250" y="5046987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04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Transitive-Reflexive Closure</a:t>
            </a:r>
          </a:p>
        </p:txBody>
      </p:sp>
      <p:sp>
        <p:nvSpPr>
          <p:cNvPr id="12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3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2422" y="1952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1622" y="33245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20822" y="3553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8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8422" y="1648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9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30622" y="13433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0" name="Oval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78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97222" y="3476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7" name="Line 2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323973" y="2824842"/>
            <a:ext cx="1125360" cy="5262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2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354715" y="2899312"/>
            <a:ext cx="11430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4" name="Line 2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30222" y="3553173"/>
            <a:ext cx="9906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5" name="Line 2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73222" y="2943573"/>
            <a:ext cx="76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6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49422" y="3629373"/>
            <a:ext cx="14478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7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149622" y="2943573"/>
            <a:ext cx="3048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0" name="Line 3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97022" y="1800573"/>
            <a:ext cx="1295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" name="Line 3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5921022" y="15719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2" name="Line 6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5844822" y="14957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322" y="4479895"/>
            <a:ext cx="798547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  <a:cs typeface="+mn-cs"/>
              </a:rPr>
              <a:t>Add the </a:t>
            </a:r>
            <a:r>
              <a:rPr lang="en-US" sz="2400" b="1" dirty="0">
                <a:ea typeface="MS PGothic" pitchFamily="34" charset="-128"/>
                <a:cs typeface="+mn-cs"/>
              </a:rPr>
              <a:t>minimum possible</a:t>
            </a:r>
            <a:r>
              <a:rPr lang="en-US" sz="2400" dirty="0">
                <a:ea typeface="MS PGothic" pitchFamily="34" charset="-128"/>
                <a:cs typeface="+mn-cs"/>
              </a:rPr>
              <a:t> number of edges to make the relation transitive and reflexive.</a:t>
            </a:r>
          </a:p>
        </p:txBody>
      </p:sp>
    </p:spTree>
    <p:extLst>
      <p:ext uri="{BB962C8B-B14F-4D97-AF65-F5344CB8AC3E}">
        <p14:creationId xmlns:p14="http://schemas.microsoft.com/office/powerpoint/2010/main" val="1937306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Transitive-Reflexive Closure</a:t>
            </a:r>
          </a:p>
        </p:txBody>
      </p:sp>
      <p:sp>
        <p:nvSpPr>
          <p:cNvPr id="12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3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2422" y="1952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1622" y="33245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20822" y="3553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8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8422" y="1648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9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30622" y="13433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0" name="Oval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78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97222" y="3476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7" name="Line 2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323973" y="2824842"/>
            <a:ext cx="1125360" cy="5262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2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354715" y="2899312"/>
            <a:ext cx="11430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4" name="Line 2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30222" y="3553173"/>
            <a:ext cx="9906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5" name="Line 2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73222" y="2943573"/>
            <a:ext cx="76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6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49422" y="3629373"/>
            <a:ext cx="14478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7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149622" y="2943573"/>
            <a:ext cx="3048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0" name="Line 3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97022" y="1800573"/>
            <a:ext cx="1295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" name="Line 3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5921022" y="15719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2" name="Line 6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5844822" y="14957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322" y="4479895"/>
            <a:ext cx="798547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  <a:cs typeface="+mn-cs"/>
              </a:rPr>
              <a:t>Relation with the </a:t>
            </a:r>
            <a:r>
              <a:rPr lang="en-US" sz="2400" b="1" dirty="0">
                <a:ea typeface="MS PGothic" pitchFamily="34" charset="-128"/>
                <a:cs typeface="+mn-cs"/>
              </a:rPr>
              <a:t>minimum possible</a:t>
            </a:r>
            <a:r>
              <a:rPr lang="en-US" sz="2400" dirty="0">
                <a:ea typeface="MS PGothic" pitchFamily="34" charset="-128"/>
                <a:cs typeface="+mn-cs"/>
              </a:rPr>
              <a:t> number of </a:t>
            </a:r>
            <a:r>
              <a:rPr lang="en-US" sz="2400" b="1" dirty="0">
                <a:ea typeface="MS PGothic" pitchFamily="34" charset="-128"/>
                <a:cs typeface="+mn-cs"/>
              </a:rPr>
              <a:t>extra edges </a:t>
            </a:r>
            <a:r>
              <a:rPr lang="en-US" sz="2400" dirty="0">
                <a:ea typeface="MS PGothic" pitchFamily="34" charset="-128"/>
                <a:cs typeface="+mn-cs"/>
              </a:rPr>
              <a:t>to make the relation both transitive and reflexive.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5800" y="5562600"/>
                <a:ext cx="8001000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ea typeface="MS PGothic" pitchFamily="34" charset="-128"/>
                    <a:cs typeface="+mn-cs"/>
                  </a:rPr>
                  <a:t>The </a:t>
                </a:r>
                <a:r>
                  <a:rPr lang="en-US" sz="2400" b="1" dirty="0">
                    <a:ea typeface="MS PGothic" pitchFamily="34" charset="-128"/>
                    <a:cs typeface="+mn-cs"/>
                  </a:rPr>
                  <a:t>transitive-reflexive closure</a:t>
                </a:r>
                <a:r>
                  <a:rPr lang="en-US" sz="2400" dirty="0">
                    <a:ea typeface="MS PGothic" pitchFamily="34" charset="-128"/>
                    <a:cs typeface="+mn-cs"/>
                  </a:rPr>
                  <a:t> of a relation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400" dirty="0">
                    <a:ea typeface="MS PGothic" pitchFamily="34" charset="-128"/>
                    <a:cs typeface="+mn-cs"/>
                  </a:rPr>
                  <a:t> is the connectivity relation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400" dirty="0">
                    <a:ea typeface="MS PGothic" pitchFamily="34" charset="-128"/>
                    <a:cs typeface="+mn-cs"/>
                  </a:rPr>
                  <a:t>*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62600"/>
                <a:ext cx="8001000" cy="830997"/>
              </a:xfrm>
              <a:prstGeom prst="rect">
                <a:avLst/>
              </a:prstGeom>
              <a:blipFill rotWithShape="0">
                <a:blip r:embed="rId30"/>
                <a:stretch>
                  <a:fillRect l="-1141" t="-5036" b="-13669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6776357" y="1315469"/>
            <a:ext cx="294480" cy="309195"/>
          </a:xfrm>
          <a:custGeom>
            <a:avLst/>
            <a:gdLst>
              <a:gd name="connsiteX0" fmla="*/ 0 w 294480"/>
              <a:gd name="connsiteY0" fmla="*/ 64295 h 309195"/>
              <a:gd name="connsiteX1" fmla="*/ 285750 w 294480"/>
              <a:gd name="connsiteY1" fmla="*/ 15310 h 309195"/>
              <a:gd name="connsiteX2" fmla="*/ 204107 w 294480"/>
              <a:gd name="connsiteY2" fmla="*/ 301060 h 309195"/>
              <a:gd name="connsiteX3" fmla="*/ 32657 w 294480"/>
              <a:gd name="connsiteY3" fmla="*/ 203088 h 30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480" h="309195">
                <a:moveTo>
                  <a:pt x="0" y="64295"/>
                </a:moveTo>
                <a:cubicBezTo>
                  <a:pt x="125866" y="20072"/>
                  <a:pt x="251732" y="-24151"/>
                  <a:pt x="285750" y="15310"/>
                </a:cubicBezTo>
                <a:cubicBezTo>
                  <a:pt x="319768" y="54771"/>
                  <a:pt x="246289" y="269764"/>
                  <a:pt x="204107" y="301060"/>
                </a:cubicBezTo>
                <a:cubicBezTo>
                  <a:pt x="161925" y="332356"/>
                  <a:pt x="97291" y="267722"/>
                  <a:pt x="32657" y="2030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4157" y="1454488"/>
            <a:ext cx="2057400" cy="226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791528" y="2188029"/>
            <a:ext cx="275928" cy="234943"/>
          </a:xfrm>
          <a:custGeom>
            <a:avLst/>
            <a:gdLst>
              <a:gd name="connsiteX0" fmla="*/ 13279 w 275928"/>
              <a:gd name="connsiteY0" fmla="*/ 16328 h 234943"/>
              <a:gd name="connsiteX1" fmla="*/ 29608 w 275928"/>
              <a:gd name="connsiteY1" fmla="*/ 228600 h 234943"/>
              <a:gd name="connsiteX2" fmla="*/ 274536 w 275928"/>
              <a:gd name="connsiteY2" fmla="*/ 163285 h 234943"/>
              <a:gd name="connsiteX3" fmla="*/ 111251 w 275928"/>
              <a:gd name="connsiteY3" fmla="*/ 0 h 2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928" h="234943">
                <a:moveTo>
                  <a:pt x="13279" y="16328"/>
                </a:moveTo>
                <a:cubicBezTo>
                  <a:pt x="-328" y="110217"/>
                  <a:pt x="-13935" y="204107"/>
                  <a:pt x="29608" y="228600"/>
                </a:cubicBezTo>
                <a:cubicBezTo>
                  <a:pt x="73151" y="253093"/>
                  <a:pt x="260929" y="201385"/>
                  <a:pt x="274536" y="163285"/>
                </a:cubicBezTo>
                <a:cubicBezTo>
                  <a:pt x="288143" y="125185"/>
                  <a:pt x="199697" y="62592"/>
                  <a:pt x="11125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165712" y="1379537"/>
            <a:ext cx="283621" cy="261484"/>
          </a:xfrm>
          <a:custGeom>
            <a:avLst/>
            <a:gdLst>
              <a:gd name="connsiteX0" fmla="*/ 112374 w 283621"/>
              <a:gd name="connsiteY0" fmla="*/ 253320 h 261484"/>
              <a:gd name="connsiteX1" fmla="*/ 6238 w 283621"/>
              <a:gd name="connsiteY1" fmla="*/ 24720 h 261484"/>
              <a:gd name="connsiteX2" fmla="*/ 275659 w 283621"/>
              <a:gd name="connsiteY2" fmla="*/ 32884 h 261484"/>
              <a:gd name="connsiteX3" fmla="*/ 185852 w 283621"/>
              <a:gd name="connsiteY3" fmla="*/ 261484 h 26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621" h="261484">
                <a:moveTo>
                  <a:pt x="112374" y="253320"/>
                </a:moveTo>
                <a:cubicBezTo>
                  <a:pt x="45699" y="157389"/>
                  <a:pt x="-20976" y="61459"/>
                  <a:pt x="6238" y="24720"/>
                </a:cubicBezTo>
                <a:cubicBezTo>
                  <a:pt x="33452" y="-12019"/>
                  <a:pt x="245723" y="-6577"/>
                  <a:pt x="275659" y="32884"/>
                </a:cubicBezTo>
                <a:cubicBezTo>
                  <a:pt x="305595" y="72345"/>
                  <a:pt x="245723" y="166914"/>
                  <a:pt x="185852" y="26148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30795" y="3336491"/>
            <a:ext cx="253685" cy="248604"/>
          </a:xfrm>
          <a:custGeom>
            <a:avLst/>
            <a:gdLst>
              <a:gd name="connsiteX0" fmla="*/ 147550 w 253685"/>
              <a:gd name="connsiteY0" fmla="*/ 248604 h 248604"/>
              <a:gd name="connsiteX1" fmla="*/ 592 w 253685"/>
              <a:gd name="connsiteY1" fmla="*/ 93482 h 248604"/>
              <a:gd name="connsiteX2" fmla="*/ 196535 w 253685"/>
              <a:gd name="connsiteY2" fmla="*/ 3675 h 248604"/>
              <a:gd name="connsiteX3" fmla="*/ 253685 w 253685"/>
              <a:gd name="connsiteY3" fmla="*/ 215947 h 24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685" h="248604">
                <a:moveTo>
                  <a:pt x="147550" y="248604"/>
                </a:moveTo>
                <a:cubicBezTo>
                  <a:pt x="69989" y="191454"/>
                  <a:pt x="-7572" y="134304"/>
                  <a:pt x="592" y="93482"/>
                </a:cubicBezTo>
                <a:cubicBezTo>
                  <a:pt x="8756" y="52660"/>
                  <a:pt x="154353" y="-16736"/>
                  <a:pt x="196535" y="3675"/>
                </a:cubicBezTo>
                <a:cubicBezTo>
                  <a:pt x="238717" y="24086"/>
                  <a:pt x="246201" y="120016"/>
                  <a:pt x="253685" y="21594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864619" y="3036076"/>
            <a:ext cx="318904" cy="319332"/>
          </a:xfrm>
          <a:custGeom>
            <a:avLst/>
            <a:gdLst>
              <a:gd name="connsiteX0" fmla="*/ 180111 w 318904"/>
              <a:gd name="connsiteY0" fmla="*/ 319332 h 319332"/>
              <a:gd name="connsiteX1" fmla="*/ 496 w 318904"/>
              <a:gd name="connsiteY1" fmla="*/ 180539 h 319332"/>
              <a:gd name="connsiteX2" fmla="*/ 229096 w 318904"/>
              <a:gd name="connsiteY2" fmla="*/ 925 h 319332"/>
              <a:gd name="connsiteX3" fmla="*/ 318904 w 318904"/>
              <a:gd name="connsiteY3" fmla="*/ 262182 h 3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904" h="319332">
                <a:moveTo>
                  <a:pt x="180111" y="319332"/>
                </a:moveTo>
                <a:cubicBezTo>
                  <a:pt x="86221" y="276469"/>
                  <a:pt x="-7668" y="233607"/>
                  <a:pt x="496" y="180539"/>
                </a:cubicBezTo>
                <a:cubicBezTo>
                  <a:pt x="8660" y="127471"/>
                  <a:pt x="176028" y="-12682"/>
                  <a:pt x="229096" y="925"/>
                </a:cubicBezTo>
                <a:cubicBezTo>
                  <a:pt x="282164" y="14532"/>
                  <a:pt x="300534" y="138357"/>
                  <a:pt x="318904" y="26218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637564" y="2679179"/>
            <a:ext cx="310986" cy="277505"/>
          </a:xfrm>
          <a:custGeom>
            <a:avLst/>
            <a:gdLst>
              <a:gd name="connsiteX0" fmla="*/ 0 w 310986"/>
              <a:gd name="connsiteY0" fmla="*/ 96678 h 277505"/>
              <a:gd name="connsiteX1" fmla="*/ 220436 w 310986"/>
              <a:gd name="connsiteY1" fmla="*/ 6871 h 277505"/>
              <a:gd name="connsiteX2" fmla="*/ 302079 w 310986"/>
              <a:gd name="connsiteY2" fmla="*/ 259964 h 277505"/>
              <a:gd name="connsiteX3" fmla="*/ 24493 w 310986"/>
              <a:gd name="connsiteY3" fmla="*/ 235471 h 2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86" h="277505">
                <a:moveTo>
                  <a:pt x="0" y="96678"/>
                </a:moveTo>
                <a:cubicBezTo>
                  <a:pt x="85045" y="38167"/>
                  <a:pt x="170090" y="-20343"/>
                  <a:pt x="220436" y="6871"/>
                </a:cubicBezTo>
                <a:cubicBezTo>
                  <a:pt x="270782" y="34085"/>
                  <a:pt x="334736" y="221864"/>
                  <a:pt x="302079" y="259964"/>
                </a:cubicBezTo>
                <a:cubicBezTo>
                  <a:pt x="269422" y="298064"/>
                  <a:pt x="146957" y="266767"/>
                  <a:pt x="24493" y="2354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196693" y="3560429"/>
            <a:ext cx="278157" cy="264358"/>
          </a:xfrm>
          <a:custGeom>
            <a:avLst/>
            <a:gdLst>
              <a:gd name="connsiteX0" fmla="*/ 40821 w 278157"/>
              <a:gd name="connsiteY0" fmla="*/ 7364 h 264358"/>
              <a:gd name="connsiteX1" fmla="*/ 244928 w 278157"/>
              <a:gd name="connsiteY1" fmla="*/ 31857 h 264358"/>
              <a:gd name="connsiteX2" fmla="*/ 253093 w 278157"/>
              <a:gd name="connsiteY2" fmla="*/ 260457 h 264358"/>
              <a:gd name="connsiteX3" fmla="*/ 0 w 278157"/>
              <a:gd name="connsiteY3" fmla="*/ 154321 h 26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57" h="264358">
                <a:moveTo>
                  <a:pt x="40821" y="7364"/>
                </a:moveTo>
                <a:cubicBezTo>
                  <a:pt x="125185" y="-1481"/>
                  <a:pt x="209549" y="-10325"/>
                  <a:pt x="244928" y="31857"/>
                </a:cubicBezTo>
                <a:cubicBezTo>
                  <a:pt x="280307" y="74039"/>
                  <a:pt x="293914" y="240046"/>
                  <a:pt x="253093" y="260457"/>
                </a:cubicBezTo>
                <a:cubicBezTo>
                  <a:pt x="212272" y="280868"/>
                  <a:pt x="106136" y="217594"/>
                  <a:pt x="0" y="15432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661807" y="2500868"/>
            <a:ext cx="337311" cy="261506"/>
          </a:xfrm>
          <a:custGeom>
            <a:avLst/>
            <a:gdLst>
              <a:gd name="connsiteX0" fmla="*/ 0 w 337311"/>
              <a:gd name="connsiteY0" fmla="*/ 163534 h 261506"/>
              <a:gd name="connsiteX1" fmla="*/ 163286 w 337311"/>
              <a:gd name="connsiteY1" fmla="*/ 249 h 261506"/>
              <a:gd name="connsiteX2" fmla="*/ 334736 w 337311"/>
              <a:gd name="connsiteY2" fmla="*/ 196192 h 261506"/>
              <a:gd name="connsiteX3" fmla="*/ 24493 w 337311"/>
              <a:gd name="connsiteY3" fmla="*/ 261506 h 26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311" h="261506">
                <a:moveTo>
                  <a:pt x="0" y="163534"/>
                </a:moveTo>
                <a:cubicBezTo>
                  <a:pt x="53748" y="79170"/>
                  <a:pt x="107497" y="-5194"/>
                  <a:pt x="163286" y="249"/>
                </a:cubicBezTo>
                <a:cubicBezTo>
                  <a:pt x="219075" y="5692"/>
                  <a:pt x="357868" y="152649"/>
                  <a:pt x="334736" y="196192"/>
                </a:cubicBezTo>
                <a:cubicBezTo>
                  <a:pt x="311604" y="239735"/>
                  <a:pt x="168048" y="250620"/>
                  <a:pt x="24493" y="2615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555671" y="2971800"/>
            <a:ext cx="81643" cy="620486"/>
          </a:xfrm>
          <a:custGeom>
            <a:avLst/>
            <a:gdLst>
              <a:gd name="connsiteX0" fmla="*/ 0 w 81643"/>
              <a:gd name="connsiteY0" fmla="*/ 620486 h 620486"/>
              <a:gd name="connsiteX1" fmla="*/ 81643 w 81643"/>
              <a:gd name="connsiteY1" fmla="*/ 0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43" h="620486">
                <a:moveTo>
                  <a:pt x="0" y="620486"/>
                </a:moveTo>
                <a:lnTo>
                  <a:pt x="81643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322864" y="3641271"/>
            <a:ext cx="987879" cy="138793"/>
          </a:xfrm>
          <a:custGeom>
            <a:avLst/>
            <a:gdLst>
              <a:gd name="connsiteX0" fmla="*/ 0 w 987879"/>
              <a:gd name="connsiteY0" fmla="*/ 0 h 138793"/>
              <a:gd name="connsiteX1" fmla="*/ 987879 w 987879"/>
              <a:gd name="connsiteY1" fmla="*/ 138793 h 13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7879" h="138793">
                <a:moveTo>
                  <a:pt x="0" y="0"/>
                </a:moveTo>
                <a:lnTo>
                  <a:pt x="987879" y="138793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661807" y="2873829"/>
            <a:ext cx="1698172" cy="718457"/>
          </a:xfrm>
          <a:custGeom>
            <a:avLst/>
            <a:gdLst>
              <a:gd name="connsiteX0" fmla="*/ 1698172 w 1698172"/>
              <a:gd name="connsiteY0" fmla="*/ 0 h 718457"/>
              <a:gd name="connsiteX1" fmla="*/ 0 w 1698172"/>
              <a:gd name="connsiteY1" fmla="*/ 718457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2" h="718457">
                <a:moveTo>
                  <a:pt x="1698172" y="0"/>
                </a:moveTo>
                <a:lnTo>
                  <a:pt x="0" y="71845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735286" y="2784021"/>
            <a:ext cx="1592035" cy="130629"/>
          </a:xfrm>
          <a:custGeom>
            <a:avLst/>
            <a:gdLst>
              <a:gd name="connsiteX0" fmla="*/ 1592035 w 1592035"/>
              <a:gd name="connsiteY0" fmla="*/ 0 h 130629"/>
              <a:gd name="connsiteX1" fmla="*/ 0 w 1592035"/>
              <a:gd name="connsiteY1" fmla="*/ 130629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2035" h="130629">
                <a:moveTo>
                  <a:pt x="1592035" y="0"/>
                </a:moveTo>
                <a:lnTo>
                  <a:pt x="0" y="13062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767943" y="3004457"/>
            <a:ext cx="1200150" cy="506186"/>
          </a:xfrm>
          <a:custGeom>
            <a:avLst/>
            <a:gdLst>
              <a:gd name="connsiteX0" fmla="*/ 1200150 w 1200150"/>
              <a:gd name="connsiteY0" fmla="*/ 506186 h 506186"/>
              <a:gd name="connsiteX1" fmla="*/ 0 w 1200150"/>
              <a:gd name="connsiteY1" fmla="*/ 0 h 50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506186">
                <a:moveTo>
                  <a:pt x="1200150" y="506186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208564" y="3682093"/>
            <a:ext cx="2841172" cy="506329"/>
          </a:xfrm>
          <a:custGeom>
            <a:avLst/>
            <a:gdLst>
              <a:gd name="connsiteX0" fmla="*/ 2841172 w 2841172"/>
              <a:gd name="connsiteY0" fmla="*/ 40821 h 506329"/>
              <a:gd name="connsiteX1" fmla="*/ 1665515 w 2841172"/>
              <a:gd name="connsiteY1" fmla="*/ 506186 h 506329"/>
              <a:gd name="connsiteX2" fmla="*/ 0 w 2841172"/>
              <a:gd name="connsiteY2" fmla="*/ 0 h 50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172" h="506329">
                <a:moveTo>
                  <a:pt x="2841172" y="40821"/>
                </a:moveTo>
                <a:cubicBezTo>
                  <a:pt x="2490108" y="276905"/>
                  <a:pt x="2139044" y="512989"/>
                  <a:pt x="1665515" y="506186"/>
                </a:cubicBezTo>
                <a:cubicBezTo>
                  <a:pt x="1191986" y="499383"/>
                  <a:pt x="595993" y="24969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273879" y="2241583"/>
            <a:ext cx="3086100" cy="1024131"/>
          </a:xfrm>
          <a:custGeom>
            <a:avLst/>
            <a:gdLst>
              <a:gd name="connsiteX0" fmla="*/ 3086100 w 3086100"/>
              <a:gd name="connsiteY0" fmla="*/ 452631 h 1024131"/>
              <a:gd name="connsiteX1" fmla="*/ 1771650 w 3086100"/>
              <a:gd name="connsiteY1" fmla="*/ 85238 h 1024131"/>
              <a:gd name="connsiteX2" fmla="*/ 1004207 w 3086100"/>
              <a:gd name="connsiteY2" fmla="*/ 85238 h 1024131"/>
              <a:gd name="connsiteX3" fmla="*/ 0 w 3086100"/>
              <a:gd name="connsiteY3" fmla="*/ 1024131 h 102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1024131">
                <a:moveTo>
                  <a:pt x="3086100" y="452631"/>
                </a:moveTo>
                <a:cubicBezTo>
                  <a:pt x="2602366" y="299550"/>
                  <a:pt x="2118632" y="146470"/>
                  <a:pt x="1771650" y="85238"/>
                </a:cubicBezTo>
                <a:cubicBezTo>
                  <a:pt x="1424668" y="24006"/>
                  <a:pt x="1299482" y="-71244"/>
                  <a:pt x="1004207" y="85238"/>
                </a:cubicBezTo>
                <a:cubicBezTo>
                  <a:pt x="708932" y="241720"/>
                  <a:pt x="354466" y="632925"/>
                  <a:pt x="0" y="102413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0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09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Relations</a:t>
                </a:r>
              </a:p>
            </p:txBody>
          </p:sp>
        </mc:Choice>
        <mc:Fallback xmlns="">
          <p:sp>
            <p:nvSpPr>
              <p:cNvPr id="1740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 rotWithShape="0">
                <a:blip r:embed="rId5"/>
                <a:stretch>
                  <a:fillRect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32178" y="1233310"/>
                <a:ext cx="6073970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𝑨𝒏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sets.  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relation on </a:t>
                </a:r>
              </a:p>
              <a:p>
                <a:pPr eaLnBrk="1" hangingPunct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these sets is a subset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⋯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32178" y="1233310"/>
                <a:ext cx="6073970" cy="830997"/>
              </a:xfrm>
              <a:prstGeom prst="rect">
                <a:avLst/>
              </a:prstGeom>
              <a:blipFill>
                <a:blip r:embed="rId7"/>
                <a:stretch>
                  <a:fillRect l="-1247" t="-2941" b="-13235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363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872440"/>
              </p:ext>
            </p:extLst>
          </p:nvPr>
        </p:nvGraphicFramePr>
        <p:xfrm>
          <a:off x="1562100" y="1995488"/>
          <a:ext cx="6019800" cy="296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Von </a:t>
                      </a:r>
                      <a:r>
                        <a:rPr lang="en-US" sz="1800" dirty="0" err="1"/>
                        <a:t>Neuman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Einstein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238001920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Newton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Bernoulli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84" name="TextBox 5"/>
          <p:cNvSpPr txBox="1">
            <a:spLocks noChangeArrowheads="1"/>
          </p:cNvSpPr>
          <p:nvPr/>
        </p:nvSpPr>
        <p:spPr bwMode="auto">
          <a:xfrm>
            <a:off x="1582738" y="1582738"/>
            <a:ext cx="1064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anose="020F0502020204030204" pitchFamily="34" charset="0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965677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Database Operations: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TextBox 4"/>
              <p:cNvSpPr txBox="1">
                <a:spLocks noChangeArrowheads="1"/>
              </p:cNvSpPr>
              <p:nvPr/>
            </p:nvSpPr>
            <p:spPr bwMode="auto">
              <a:xfrm>
                <a:off x="984955" y="1686398"/>
                <a:ext cx="47282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anose="020F0502020204030204" pitchFamily="34" charset="0"/>
                  </a:rPr>
                  <a:t>Find all offices: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𝚷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𝐎𝐟𝐟𝐢𝐜𝐞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STUDENT</m:t>
                        </m:r>
                      </m:e>
                    </m:d>
                  </m:oMath>
                </a14:m>
                <a:endParaRPr lang="en-US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50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955" y="1686398"/>
                <a:ext cx="472828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65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2873637"/>
              </p:ext>
            </p:extLst>
          </p:nvPr>
        </p:nvGraphicFramePr>
        <p:xfrm>
          <a:off x="6307667" y="1538111"/>
          <a:ext cx="762000" cy="14843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522" name="TextBox 10"/>
              <p:cNvSpPr txBox="1">
                <a:spLocks noChangeArrowheads="1"/>
              </p:cNvSpPr>
              <p:nvPr/>
            </p:nvSpPr>
            <p:spPr bwMode="auto">
              <a:xfrm>
                <a:off x="204108" y="4207532"/>
                <a:ext cx="6162713" cy="477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anose="020F0502020204030204" pitchFamily="34" charset="0"/>
                  </a:rPr>
                  <a:t>Find offices and GPAs:</a:t>
                </a:r>
                <a:r>
                  <a:rPr lang="en-US" b="1" dirty="0">
                    <a:latin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𝚷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𝐎𝐟𝐟𝐢𝐜𝐞</m:t>
                        </m:r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𝐆𝐏𝐀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STUDENT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5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108" y="4207532"/>
                <a:ext cx="6162713" cy="477888"/>
              </a:xfrm>
              <a:prstGeom prst="rect">
                <a:avLst/>
              </a:prstGeom>
              <a:blipFill rotWithShape="0">
                <a:blip r:embed="rId6"/>
                <a:stretch>
                  <a:fillRect l="-1484" t="-8861" b="-25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99820178"/>
              </p:ext>
            </p:extLst>
          </p:nvPr>
        </p:nvGraphicFramePr>
        <p:xfrm>
          <a:off x="6307667" y="3412066"/>
          <a:ext cx="1790700" cy="296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877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Database Operations: Selection</a:t>
            </a:r>
          </a:p>
        </p:txBody>
      </p:sp>
      <p:sp>
        <p:nvSpPr>
          <p:cNvPr id="22533" name="TextBox 8"/>
          <p:cNvSpPr txBox="1">
            <a:spLocks noChangeArrowheads="1"/>
          </p:cNvSpPr>
          <p:nvPr/>
        </p:nvSpPr>
        <p:spPr bwMode="auto">
          <a:xfrm>
            <a:off x="533400" y="1340236"/>
            <a:ext cx="6194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Find students with GPA &gt; 3.9 : </a:t>
            </a:r>
            <a:r>
              <a:rPr lang="en-US" b="1" dirty="0" err="1">
                <a:latin typeface="Calibri" panose="020F0502020204030204" pitchFamily="34" charset="0"/>
              </a:rPr>
              <a:t>σ</a:t>
            </a:r>
            <a:r>
              <a:rPr lang="en-US" b="1" baseline="-25000" dirty="0" err="1">
                <a:latin typeface="Calibri" panose="020F0502020204030204" pitchFamily="34" charset="0"/>
              </a:rPr>
              <a:t>GPA</a:t>
            </a:r>
            <a:r>
              <a:rPr lang="en-US" b="1" baseline="-25000" dirty="0">
                <a:latin typeface="Calibri" panose="020F0502020204030204" pitchFamily="34" charset="0"/>
              </a:rPr>
              <a:t>&gt;3.9</a:t>
            </a:r>
            <a:r>
              <a:rPr lang="en-US" dirty="0">
                <a:latin typeface="Calibri" panose="020F0502020204030204" pitchFamily="34" charset="0"/>
              </a:rPr>
              <a:t>(STUDENT)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5415095"/>
              </p:ext>
            </p:extLst>
          </p:nvPr>
        </p:nvGraphicFramePr>
        <p:xfrm>
          <a:off x="1600200" y="2105025"/>
          <a:ext cx="6019800" cy="11128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56" name="TextBox 11"/>
          <p:cNvSpPr txBox="1">
            <a:spLocks noChangeArrowheads="1"/>
          </p:cNvSpPr>
          <p:nvPr/>
        </p:nvSpPr>
        <p:spPr bwMode="auto">
          <a:xfrm>
            <a:off x="666044" y="3824111"/>
            <a:ext cx="7139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Retrieve the name and GPA for students with GPA &gt; 3.9: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Π</a:t>
            </a:r>
            <a:r>
              <a:rPr lang="en-US" b="1" baseline="-25000" dirty="0" err="1">
                <a:latin typeface="Calibri" panose="020F0502020204030204" pitchFamily="34" charset="0"/>
              </a:rPr>
              <a:t>Student_Name,GPA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σ</a:t>
            </a:r>
            <a:r>
              <a:rPr lang="en-US" b="1" baseline="-25000" dirty="0" err="1">
                <a:latin typeface="Calibri" panose="020F0502020204030204" pitchFamily="34" charset="0"/>
              </a:rPr>
              <a:t>GPA</a:t>
            </a:r>
            <a:r>
              <a:rPr lang="en-US" b="1" baseline="-25000" dirty="0">
                <a:latin typeface="Calibri" panose="020F0502020204030204" pitchFamily="34" charset="0"/>
              </a:rPr>
              <a:t>&gt;3.9</a:t>
            </a:r>
            <a:r>
              <a:rPr lang="en-US" dirty="0">
                <a:latin typeface="Calibri" panose="020F0502020204030204" pitchFamily="34" charset="0"/>
              </a:rPr>
              <a:t>(STUDENT))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92856121"/>
              </p:ext>
            </p:extLst>
          </p:nvPr>
        </p:nvGraphicFramePr>
        <p:xfrm>
          <a:off x="3141133" y="4951060"/>
          <a:ext cx="2952750" cy="11128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3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824088" y="1396998"/>
            <a:ext cx="79248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A and B be sets,  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binary relation from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 is a subset of A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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824088" y="3869275"/>
            <a:ext cx="68580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A be a set,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binary relation 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is a subset of A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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818443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1594330"/>
              </p:ext>
            </p:extLst>
          </p:nvPr>
        </p:nvGraphicFramePr>
        <p:xfrm>
          <a:off x="685800" y="1371600"/>
          <a:ext cx="7315200" cy="48212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Course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Von </a:t>
                      </a:r>
                      <a:r>
                        <a:rPr lang="en-US" sz="1800" dirty="0" err="1"/>
                        <a:t>Neuman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CSE344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Newton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CSE344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Bernoulli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95600" y="6324600"/>
            <a:ext cx="2227405" cy="40011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</a:rPr>
              <a:t>What’s not so nice?</a:t>
            </a:r>
          </a:p>
        </p:txBody>
      </p:sp>
      <p:sp>
        <p:nvSpPr>
          <p:cNvPr id="19545" name="TextBox 7"/>
          <p:cNvSpPr txBox="1">
            <a:spLocks noChangeArrowheads="1"/>
          </p:cNvSpPr>
          <p:nvPr/>
        </p:nvSpPr>
        <p:spPr bwMode="auto">
          <a:xfrm>
            <a:off x="533400" y="990600"/>
            <a:ext cx="1064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anose="020F0502020204030204" pitchFamily="34" charset="0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667945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7077018"/>
              </p:ext>
            </p:extLst>
          </p:nvPr>
        </p:nvGraphicFramePr>
        <p:xfrm>
          <a:off x="6248400" y="1583796"/>
          <a:ext cx="2362200" cy="48212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9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Course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CSE344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CSE344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6019800"/>
            <a:ext cx="831850" cy="40005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</a:rPr>
              <a:t>Better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22429175"/>
              </p:ext>
            </p:extLst>
          </p:nvPr>
        </p:nvGraphicFramePr>
        <p:xfrm>
          <a:off x="778938" y="1608663"/>
          <a:ext cx="4724400" cy="296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Von </a:t>
                      </a:r>
                      <a:r>
                        <a:rPr lang="en-US" sz="1800" dirty="0" err="1"/>
                        <a:t>Neuman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Einstein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238001920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Newton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Bernoulli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574" name="TextBox 6"/>
          <p:cNvSpPr txBox="1">
            <a:spLocks noChangeArrowheads="1"/>
          </p:cNvSpPr>
          <p:nvPr/>
        </p:nvSpPr>
        <p:spPr bwMode="auto">
          <a:xfrm>
            <a:off x="799576" y="1194326"/>
            <a:ext cx="1064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anose="020F0502020204030204" pitchFamily="34" charset="0"/>
              </a:rPr>
              <a:t>STUDENT</a:t>
            </a:r>
          </a:p>
        </p:txBody>
      </p:sp>
      <p:sp>
        <p:nvSpPr>
          <p:cNvPr id="20575" name="TextBox 7"/>
          <p:cNvSpPr txBox="1">
            <a:spLocks noChangeArrowheads="1"/>
          </p:cNvSpPr>
          <p:nvPr/>
        </p:nvSpPr>
        <p:spPr bwMode="auto">
          <a:xfrm>
            <a:off x="6248400" y="1213908"/>
            <a:ext cx="747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anose="020F0502020204030204" pitchFamily="34" charset="0"/>
              </a:rPr>
              <a:t>TAKES</a:t>
            </a:r>
          </a:p>
        </p:txBody>
      </p:sp>
    </p:spTree>
    <p:extLst>
      <p:ext uri="{BB962C8B-B14F-4D97-AF65-F5344CB8AC3E}">
        <p14:creationId xmlns:p14="http://schemas.microsoft.com/office/powerpoint/2010/main" val="3743629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Database Operations: Natural Join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7789648"/>
              </p:ext>
            </p:extLst>
          </p:nvPr>
        </p:nvGraphicFramePr>
        <p:xfrm>
          <a:off x="750714" y="1645353"/>
          <a:ext cx="7315200" cy="48212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Course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Von </a:t>
                      </a:r>
                      <a:r>
                        <a:rPr lang="en-US" sz="1800" dirty="0" err="1"/>
                        <a:t>Neuman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CSE344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Newton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CSE344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Bernoulli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640" name="TextBox 4"/>
          <p:cNvSpPr txBox="1">
            <a:spLocks noChangeArrowheads="1"/>
          </p:cNvSpPr>
          <p:nvPr/>
        </p:nvSpPr>
        <p:spPr bwMode="auto">
          <a:xfrm>
            <a:off x="750714" y="1001706"/>
            <a:ext cx="25830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Student ⋈ Takes</a:t>
            </a:r>
          </a:p>
        </p:txBody>
      </p:sp>
    </p:spTree>
    <p:extLst>
      <p:ext uri="{BB962C8B-B14F-4D97-AF65-F5344CB8AC3E}">
        <p14:creationId xmlns:p14="http://schemas.microsoft.com/office/powerpoint/2010/main" val="338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You Already Know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≥</a:t>
                </a:r>
                <a:r>
                  <a:rPr lang="en-US" sz="2800" dirty="0">
                    <a:solidFill>
                      <a:prstClr val="black"/>
                    </a:solidFill>
                  </a:rPr>
                  <a:t> on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lvl="0"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	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That is: {(</a:t>
                </a:r>
                <a:r>
                  <a:rPr lang="en-US" sz="2800" dirty="0" err="1">
                    <a:solidFill>
                      <a:prstClr val="black"/>
                    </a:solidFill>
                    <a:latin typeface="Calibri"/>
                  </a:rPr>
                  <a:t>x,y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) : x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≥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y and x, y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}</a:t>
                </a:r>
              </a:p>
              <a:p>
                <a:pPr lvl="0">
                  <a:buNone/>
                </a:pPr>
                <a:endParaRPr lang="en-US" sz="1400" dirty="0"/>
              </a:p>
              <a:p>
                <a:pPr>
                  <a:buFont typeface="Arial" pitchFamily="34" charset="0"/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sz="2800" dirty="0"/>
                  <a:t> on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endParaRPr lang="en-US" sz="2800" dirty="0"/>
              </a:p>
              <a:p>
                <a:pPr>
                  <a:buFont typeface="Arial" pitchFamily="34" charset="0"/>
                  <a:buNone/>
                </a:pPr>
                <a:r>
                  <a:rPr lang="en-US" sz="2800" dirty="0"/>
                  <a:t>	</a:t>
                </a:r>
                <a:r>
                  <a:rPr lang="en-US" sz="2800" dirty="0">
                    <a:latin typeface="+mj-lt"/>
                  </a:rPr>
                  <a:t>That is: {(</a:t>
                </a:r>
                <a:r>
                  <a:rPr lang="en-US" sz="2800" dirty="0" err="1">
                    <a:latin typeface="+mj-lt"/>
                  </a:rPr>
                  <a:t>x,y</a:t>
                </a:r>
                <a:r>
                  <a:rPr lang="en-US" sz="2800" dirty="0">
                    <a:latin typeface="+mj-lt"/>
                  </a:rPr>
                  <a:t>) : x &lt; y and x, y 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  <a:cs typeface="Calibri" panose="020F0502020204030204" pitchFamily="34" charset="0"/>
                  </a:rPr>
                  <a:t>ℝ</a:t>
                </a:r>
                <a:r>
                  <a:rPr lang="en-US" sz="2800" dirty="0">
                    <a:latin typeface="+mj-lt"/>
                  </a:rPr>
                  <a:t>}</a:t>
                </a:r>
              </a:p>
              <a:p>
                <a:pPr>
                  <a:buFont typeface="Arial" pitchFamily="34" charset="0"/>
                  <a:buNone/>
                </a:pPr>
                <a:endParaRPr lang="en-US" sz="1400" dirty="0"/>
              </a:p>
              <a:p>
                <a:pPr>
                  <a:buFont typeface="Arial" pitchFamily="34" charset="0"/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800" dirty="0"/>
                  <a:t> on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</a:p>
              <a:p>
                <a:pPr>
                  <a:buFont typeface="Arial" pitchFamily="34" charset="0"/>
                  <a:buNone/>
                </a:pPr>
                <a:r>
                  <a:rPr lang="en-US" sz="2800" dirty="0">
                    <a:latin typeface="+mj-lt"/>
                  </a:rPr>
                  <a:t>	That is: {(</a:t>
                </a:r>
                <a:r>
                  <a:rPr lang="en-US" sz="2800" dirty="0" err="1">
                    <a:latin typeface="+mj-lt"/>
                  </a:rPr>
                  <a:t>x,y</a:t>
                </a:r>
                <a:r>
                  <a:rPr lang="en-US" sz="2800" dirty="0">
                    <a:latin typeface="+mj-lt"/>
                  </a:rPr>
                  <a:t>) : x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800" dirty="0">
                    <a:latin typeface="+mj-lt"/>
                  </a:rPr>
                  <a:t> y and x, y 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*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</a:rPr>
                  <a:t>}</a:t>
                </a:r>
              </a:p>
              <a:p>
                <a:pPr>
                  <a:buFont typeface="Arial" pitchFamily="34" charset="0"/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</m:oMath>
                </a14:m>
                <a:r>
                  <a:rPr lang="en-US" dirty="0"/>
                  <a:t> on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𝓟</a:t>
                </a:r>
                <a:r>
                  <a:rPr lang="en-US" dirty="0"/>
                  <a:t>(U) for universe U</a:t>
                </a:r>
              </a:p>
              <a:p>
                <a:pPr lvl="0">
                  <a:buNone/>
                </a:pPr>
                <a:r>
                  <a:rPr lang="en-US" sz="2800" dirty="0"/>
                  <a:t>   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That is: {(A,B) :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B and A, B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+mn-lt"/>
                    <a:ea typeface="Cambria Math" panose="02040503050406030204" pitchFamily="18" charset="0"/>
                  </a:rPr>
                  <a:t>𝓟(U)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1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  <a:blipFill rotWithShape="0">
                <a:blip r:embed="rId3"/>
                <a:stretch>
                  <a:fillRect l="-1481" t="-1305" b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0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Relation Examples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750714" y="1334472"/>
            <a:ext cx="8229600" cy="5140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800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 = </a:t>
            </a:r>
            <a:r>
              <a:rPr lang="en-US" sz="2800" dirty="0">
                <a:latin typeface="+mn-lt"/>
              </a:rPr>
              <a:t>{(a, 1),  (a, 2), (b, 1), (b, 3), (c, 3)}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r>
              <a:rPr lang="en-US" sz="2800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 = </a:t>
            </a:r>
            <a:r>
              <a:rPr lang="en-US" sz="2800" dirty="0">
                <a:latin typeface="+mn-lt"/>
                <a:ea typeface="Cambria Math" panose="02040503050406030204" pitchFamily="18" charset="0"/>
              </a:rPr>
              <a:t>{(x, y) : x ≡</a:t>
            </a:r>
            <a:r>
              <a:rPr lang="en-US" sz="2800" baseline="-25000" dirty="0">
                <a:latin typeface="+mn-lt"/>
                <a:ea typeface="Cambria Math" panose="02040503050406030204" pitchFamily="18" charset="0"/>
              </a:rPr>
              <a:t>5</a:t>
            </a:r>
            <a:r>
              <a:rPr lang="en-US" sz="2800" dirty="0">
                <a:latin typeface="+mn-lt"/>
                <a:ea typeface="Cambria Math" panose="02040503050406030204" pitchFamily="18" charset="0"/>
              </a:rPr>
              <a:t> y }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r>
              <a:rPr lang="en-US" sz="2800" dirty="0"/>
              <a:t>R</a:t>
            </a:r>
            <a:r>
              <a:rPr lang="en-US" sz="2800" baseline="-25000" dirty="0"/>
              <a:t>3</a:t>
            </a:r>
            <a:r>
              <a:rPr lang="en-US" sz="2800" dirty="0"/>
              <a:t> = </a:t>
            </a:r>
            <a:r>
              <a:rPr lang="en-US" sz="2800" dirty="0">
                <a:latin typeface="+mn-lt"/>
              </a:rPr>
              <a:t>{(c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, c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 : c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 is a prerequisite of c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 }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r>
              <a:rPr lang="en-US" sz="2800" dirty="0"/>
              <a:t>R</a:t>
            </a:r>
            <a:r>
              <a:rPr lang="en-US" sz="2800" baseline="-25000" dirty="0"/>
              <a:t>4</a:t>
            </a:r>
            <a:r>
              <a:rPr lang="en-US" sz="2800" dirty="0"/>
              <a:t> = </a:t>
            </a:r>
            <a:r>
              <a:rPr lang="en-US" sz="2800" dirty="0">
                <a:latin typeface="+mn-lt"/>
              </a:rPr>
              <a:t>{(s, c) : student s has taken course c }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06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26153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20885" y="213603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620886" y="322579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iff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b,a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67553" y="4354689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67553" y="4354689"/>
                <a:ext cx="860611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270" t="-10989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457200" y="5562603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iff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b,c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4706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relations have which properties?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≥</a:t>
                </a:r>
                <a:r>
                  <a:rPr lang="en-US" sz="2400" dirty="0">
                    <a:solidFill>
                      <a:prstClr val="black"/>
                    </a:solidFill>
                  </a:rPr>
                  <a:t> on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 : 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1200" dirty="0">
                  <a:solidFill>
                    <a:srgbClr val="7030A0"/>
                  </a:solidFill>
                  <a:latin typeface="Franklin Gothic Medium" panose="020B0603020102020204" pitchFamily="34" charset="0"/>
                </a:endParaRPr>
              </a:p>
              <a:p>
                <a:pPr lvl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sz="2400" dirty="0"/>
                  <a:t> on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 : 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2400" dirty="0"/>
              </a:p>
              <a:p>
                <a:pPr>
                  <a:buFont typeface="Arial" pitchFamily="34" charset="0"/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/>
                  <a:t> 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</m:oMath>
                </a14:m>
                <a:r>
                  <a:rPr lang="en-US" sz="2800" dirty="0"/>
                  <a:t> on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𝓟</a:t>
                </a:r>
                <a:r>
                  <a:rPr lang="en-US" sz="2800" dirty="0"/>
                  <a:t>(U):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2800" dirty="0"/>
              </a:p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{(x, y) : x ≡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5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y}: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{(c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,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) :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is a prerequisite of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}: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lvl="0">
                  <a:buNone/>
                </a:pPr>
                <a:r>
                  <a:rPr lang="en-US" sz="2800" dirty="0"/>
                  <a:t>    </a:t>
                </a:r>
              </a:p>
            </p:txBody>
          </p:sp>
        </mc:Choice>
        <mc:Fallback xmlns="">
          <p:sp>
            <p:nvSpPr>
              <p:cNvPr id="51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  <a:blipFill>
                <a:blip r:embed="rId3"/>
                <a:stretch>
                  <a:fillRect l="-1233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04672" y="4641365"/>
                <a:ext cx="6164248" cy="132343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cs typeface="Calibri" panose="020F0502020204030204" pitchFamily="34" charset="0"/>
                  </a:rPr>
                  <a:t>reflexive</a:t>
                </a:r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cs typeface="Calibri" panose="020F0502020204030204" pitchFamily="34" charset="0"/>
                  </a:rPr>
                  <a:t>a,a</a:t>
                </a:r>
                <a:r>
                  <a:rPr lang="en-US" sz="2000" dirty="0"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cs typeface="Calibri" panose="020F0502020204030204" pitchFamily="34" charset="0"/>
                  </a:rPr>
                  <a:t> R for every a </a:t>
                </a:r>
                <a:r>
                  <a:rPr lang="en-US" sz="2000" dirty="0"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cs typeface="Calibri" panose="020F0502020204030204" pitchFamily="34" charset="0"/>
                  </a:rPr>
                  <a:t> A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symmetric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implies (b, a)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transitive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and (b, c)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</a:t>
                </a:r>
                <a:r>
                  <a:rPr lang="en-US" sz="2000" dirty="0">
                    <a:solidFill>
                      <a:prstClr val="black"/>
                    </a:solidFill>
                    <a:cs typeface="Calibri" panose="020F0502020204030204" pitchFamily="34" charset="0"/>
                    <a:sym typeface="Symbol"/>
                  </a:rPr>
                  <a:t>implies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(a, c)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04672" y="4641365"/>
                <a:ext cx="6164248" cy="1323439"/>
              </a:xfrm>
              <a:prstGeom prst="rect">
                <a:avLst/>
              </a:prstGeom>
              <a:blipFill>
                <a:blip r:embed="rId5"/>
                <a:stretch>
                  <a:fillRect l="-787" t="-2252" b="-5856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6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relations have which properties?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≥</a:t>
                </a:r>
                <a:r>
                  <a:rPr lang="en-US" sz="2400" dirty="0">
                    <a:solidFill>
                      <a:prstClr val="black"/>
                    </a:solidFill>
                  </a:rPr>
                  <a:t> on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 : 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Reflexive, Antisymmetric, Transitive</a:t>
                </a:r>
                <a:endParaRPr lang="en-US" sz="1200" dirty="0">
                  <a:solidFill>
                    <a:srgbClr val="7030A0"/>
                  </a:solidFill>
                  <a:latin typeface="Franklin Gothic Medium" panose="020B0603020102020204" pitchFamily="34" charset="0"/>
                </a:endParaRPr>
              </a:p>
              <a:p>
                <a:pPr lvl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sz="2400" dirty="0"/>
                  <a:t> on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 : 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Antisymmetric, Transitive</a:t>
                </a:r>
                <a:endParaRPr lang="en-US" sz="2400" dirty="0"/>
              </a:p>
              <a:p>
                <a:pPr>
                  <a:buFont typeface="Arial" pitchFamily="34" charset="0"/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/>
                  <a:t> 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Reflexive, Symmetric, Antisymmetric, Transitive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</m:oMath>
                </a14:m>
                <a:r>
                  <a:rPr lang="en-US" sz="2800" dirty="0"/>
                  <a:t> on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𝓟</a:t>
                </a:r>
                <a:r>
                  <a:rPr lang="en-US" sz="2800" dirty="0"/>
                  <a:t>(U):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Reflexive, Antisymmetric, Transitive</a:t>
                </a:r>
                <a:endParaRPr lang="en-US" sz="2800" dirty="0"/>
              </a:p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{(x, y) : x ≡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5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y}: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Reflexive, Symmetric, Transitive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{(c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,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) :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is a prerequisite of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}: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Antisymmetric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lvl="0">
                  <a:buNone/>
                </a:pPr>
                <a:r>
                  <a:rPr lang="en-US" sz="2800" dirty="0"/>
                  <a:t>    </a:t>
                </a:r>
              </a:p>
            </p:txBody>
          </p:sp>
        </mc:Choice>
        <mc:Fallback xmlns="">
          <p:sp>
            <p:nvSpPr>
              <p:cNvPr id="51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  <a:blipFill>
                <a:blip r:embed="rId3"/>
                <a:stretch>
                  <a:fillRect l="-1233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04672" y="4641365"/>
                <a:ext cx="6164248" cy="132343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cs typeface="Calibri" panose="020F0502020204030204" pitchFamily="34" charset="0"/>
                  </a:rPr>
                  <a:t>reflexive</a:t>
                </a:r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cs typeface="Calibri" panose="020F0502020204030204" pitchFamily="34" charset="0"/>
                  </a:rPr>
                  <a:t>a,a</a:t>
                </a:r>
                <a:r>
                  <a:rPr lang="en-US" sz="2000" dirty="0"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cs typeface="Calibri" panose="020F0502020204030204" pitchFamily="34" charset="0"/>
                  </a:rPr>
                  <a:t> R for every a </a:t>
                </a:r>
                <a:r>
                  <a:rPr lang="en-US" sz="2000" dirty="0"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cs typeface="Calibri" panose="020F0502020204030204" pitchFamily="34" charset="0"/>
                  </a:rPr>
                  <a:t> A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symmetric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implies (b, a)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transitive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and (b, c)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</a:t>
                </a:r>
                <a:r>
                  <a:rPr lang="en-US" sz="2000" dirty="0">
                    <a:solidFill>
                      <a:prstClr val="black"/>
                    </a:solidFill>
                    <a:cs typeface="Calibri" panose="020F0502020204030204" pitchFamily="34" charset="0"/>
                    <a:sym typeface="Symbol"/>
                  </a:rPr>
                  <a:t>implies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(a, c)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04672" y="4641365"/>
                <a:ext cx="6164248" cy="1323439"/>
              </a:xfrm>
              <a:prstGeom prst="rect">
                <a:avLst/>
              </a:prstGeom>
              <a:blipFill>
                <a:blip r:embed="rId5"/>
                <a:stretch>
                  <a:fillRect l="-787" t="-2252" b="-5856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242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14840</TotalTime>
  <Words>2991</Words>
  <Application>Microsoft Macintosh PowerPoint</Application>
  <PresentationFormat>On-screen Show (4:3)</PresentationFormat>
  <Paragraphs>611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Franklin Gothic Medium</vt:lpstr>
      <vt:lpstr>System Font Regular</vt:lpstr>
      <vt:lpstr>Times New Roman</vt:lpstr>
      <vt:lpstr>Office Theme</vt:lpstr>
      <vt:lpstr>CSE 311: Foundations of Computing</vt:lpstr>
      <vt:lpstr>Last time: Languages — REs and CFGs</vt:lpstr>
      <vt:lpstr>Alternative Set Notation</vt:lpstr>
      <vt:lpstr>Relations</vt:lpstr>
      <vt:lpstr>Relations You Already Know</vt:lpstr>
      <vt:lpstr>More Relation Examples</vt:lpstr>
      <vt:lpstr>Properties of Relations</vt:lpstr>
      <vt:lpstr>Which relations have which properties?</vt:lpstr>
      <vt:lpstr>Which relations have which properties?</vt:lpstr>
      <vt:lpstr>Combining Relations</vt:lpstr>
      <vt:lpstr>Examples</vt:lpstr>
      <vt:lpstr>Examples</vt:lpstr>
      <vt:lpstr>Powers of a Relation</vt:lpstr>
      <vt:lpstr>Non-constructive Definitions</vt:lpstr>
      <vt:lpstr>Functions</vt:lpstr>
      <vt:lpstr>Functions</vt:lpstr>
      <vt:lpstr>Matrix Representation</vt:lpstr>
      <vt:lpstr>Directed Graphs</vt:lpstr>
      <vt:lpstr>Directed Graphs</vt:lpstr>
      <vt:lpstr>Directed Graphs</vt:lpstr>
      <vt:lpstr>Directed Graphs</vt:lpstr>
      <vt:lpstr>Directed Graphs</vt:lpstr>
      <vt:lpstr>Representation of Relations</vt:lpstr>
      <vt:lpstr>Representation of Relations</vt:lpstr>
      <vt:lpstr>Relational Composition using Digraphs</vt:lpstr>
      <vt:lpstr>Relational Composition using Digraphs</vt:lpstr>
      <vt:lpstr>Relational Composition using Digraphs</vt:lpstr>
      <vt:lpstr>Relational Composition using Digraphs</vt:lpstr>
      <vt:lpstr>Relational Composition using Digraphs</vt:lpstr>
      <vt:lpstr>Paths in Relations and Graphs</vt:lpstr>
      <vt:lpstr>Connectivity In Graphs</vt:lpstr>
      <vt:lpstr>How Properties of Relations show up in Graphs</vt:lpstr>
      <vt:lpstr>How Properties of Relations show up in Graphs</vt:lpstr>
      <vt:lpstr>Transitive-Reflexive Closure</vt:lpstr>
      <vt:lpstr>Transitive-Reflexive Closure</vt:lpstr>
      <vt:lpstr>n-ary Relations</vt:lpstr>
      <vt:lpstr>Relational Databases</vt:lpstr>
      <vt:lpstr>Database Operations: Projection</vt:lpstr>
      <vt:lpstr>Database Operations: Selection</vt:lpstr>
      <vt:lpstr>Relational Databases</vt:lpstr>
      <vt:lpstr>Relational Databases</vt:lpstr>
      <vt:lpstr>Database Operations: Natural Join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513</cp:revision>
  <cp:lastPrinted>2022-11-21T21:01:08Z</cp:lastPrinted>
  <dcterms:created xsi:type="dcterms:W3CDTF">2013-01-07T07:20:47Z</dcterms:created>
  <dcterms:modified xsi:type="dcterms:W3CDTF">2022-11-21T21:01:12Z</dcterms:modified>
</cp:coreProperties>
</file>