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notesSlides/notesSlide2.xml" ContentType="application/vnd.openxmlformats-officedocument.presentationml.notesSlide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notesSlides/notesSlide3.xml" ContentType="application/vnd.openxmlformats-officedocument.presentationml.notesSlide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notesSlides/notesSlide4.xml" ContentType="application/vnd.openxmlformats-officedocument.presentationml.notesSlide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notesSlides/notesSlide5.xml" ContentType="application/vnd.openxmlformats-officedocument.presentationml.notesSlide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ags/tag341.xml" ContentType="application/vnd.openxmlformats-officedocument.presentationml.tags+xml"/>
  <Override PartName="/ppt/tags/tag680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9"/>
  </p:notesMasterIdLst>
  <p:handoutMasterIdLst>
    <p:handoutMasterId r:id="rId60"/>
  </p:handoutMasterIdLst>
  <p:sldIdLst>
    <p:sldId id="258" r:id="rId2"/>
    <p:sldId id="629" r:id="rId3"/>
    <p:sldId id="590" r:id="rId4"/>
    <p:sldId id="675" r:id="rId5"/>
    <p:sldId id="676" r:id="rId6"/>
    <p:sldId id="644" r:id="rId7"/>
    <p:sldId id="583" r:id="rId8"/>
    <p:sldId id="642" r:id="rId9"/>
    <p:sldId id="547" r:id="rId10"/>
    <p:sldId id="594" r:id="rId11"/>
    <p:sldId id="677" r:id="rId12"/>
    <p:sldId id="645" r:id="rId13"/>
    <p:sldId id="552" r:id="rId14"/>
    <p:sldId id="553" r:id="rId15"/>
    <p:sldId id="586" r:id="rId16"/>
    <p:sldId id="587" r:id="rId17"/>
    <p:sldId id="562" r:id="rId18"/>
    <p:sldId id="563" r:id="rId19"/>
    <p:sldId id="578" r:id="rId20"/>
    <p:sldId id="678" r:id="rId21"/>
    <p:sldId id="591" r:id="rId22"/>
    <p:sldId id="673" r:id="rId23"/>
    <p:sldId id="631" r:id="rId24"/>
    <p:sldId id="632" r:id="rId25"/>
    <p:sldId id="614" r:id="rId26"/>
    <p:sldId id="633" r:id="rId27"/>
    <p:sldId id="634" r:id="rId28"/>
    <p:sldId id="635" r:id="rId29"/>
    <p:sldId id="615" r:id="rId30"/>
    <p:sldId id="616" r:id="rId31"/>
    <p:sldId id="636" r:id="rId32"/>
    <p:sldId id="622" r:id="rId33"/>
    <p:sldId id="666" r:id="rId34"/>
    <p:sldId id="663" r:id="rId35"/>
    <p:sldId id="643" r:id="rId36"/>
    <p:sldId id="637" r:id="rId37"/>
    <p:sldId id="671" r:id="rId38"/>
    <p:sldId id="665" r:id="rId39"/>
    <p:sldId id="674" r:id="rId40"/>
    <p:sldId id="623" r:id="rId41"/>
    <p:sldId id="641" r:id="rId42"/>
    <p:sldId id="668" r:id="rId43"/>
    <p:sldId id="670" r:id="rId44"/>
    <p:sldId id="617" r:id="rId45"/>
    <p:sldId id="639" r:id="rId46"/>
    <p:sldId id="669" r:id="rId47"/>
    <p:sldId id="656" r:id="rId48"/>
    <p:sldId id="658" r:id="rId49"/>
    <p:sldId id="647" r:id="rId50"/>
    <p:sldId id="659" r:id="rId51"/>
    <p:sldId id="660" r:id="rId52"/>
    <p:sldId id="649" r:id="rId53"/>
    <p:sldId id="655" r:id="rId54"/>
    <p:sldId id="651" r:id="rId55"/>
    <p:sldId id="652" r:id="rId56"/>
    <p:sldId id="653" r:id="rId57"/>
    <p:sldId id="654" r:id="rId58"/>
  </p:sldIdLst>
  <p:sldSz cx="9144000" cy="6858000" type="screen4x3"/>
  <p:notesSz cx="9601200" cy="7315200"/>
  <p:custDataLst>
    <p:tags r:id="rId6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14F"/>
    <a:srgbClr val="A3F5CE"/>
    <a:srgbClr val="FFFFFF"/>
    <a:srgbClr val="33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668" autoAdjust="0"/>
    <p:restoredTop sz="90476" autoAdjust="0"/>
  </p:normalViewPr>
  <p:slideViewPr>
    <p:cSldViewPr snapToGrid="0" snapToObjects="1">
      <p:cViewPr varScale="1">
        <p:scale>
          <a:sx n="115" d="100"/>
          <a:sy n="115" d="100"/>
        </p:scale>
        <p:origin x="1584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681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tags" Target="tags/tag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438180" y="0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CE7665-BAAC-42B1-B972-C861D7B9B2E6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948715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438180" y="6948715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7FE06F-56D1-4639-A659-DFBB24ACC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0680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458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63FB922-F127-5E47-9B2E-CA730A74DCAB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8458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4FE1A22D-B0DA-7946-9107-1C35E13A8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08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0337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What information are we going to keep track of in a state?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8819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What information are we going to keep track of in a state?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4140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What information are we going to keep track of in a state?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4548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Q: Keep track of what?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2676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Q: Keep track of what? (Last 3 digits)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784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Any edge can be used either as the first step or the second step.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0751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9304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Any edge can be used either as the first step or the second step.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9363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Example: transitive closure of prerequisites from course catalog is </a:t>
            </a:r>
            <a:r>
              <a:rPr lang="en-US" b="1" dirty="0"/>
              <a:t>everything</a:t>
            </a:r>
            <a:r>
              <a:rPr lang="en-US" dirty="0"/>
              <a:t> you must take before that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0299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Example: 1101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2374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information are we going to keep track of in a state?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1020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What information are we going to keep track of in a state?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6849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What information are we going to keep track of in a state?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247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958037"/>
            <a:ext cx="7772400" cy="815815"/>
          </a:xfrm>
          <a:prstGeom prst="rect">
            <a:avLst/>
          </a:prstGeom>
        </p:spPr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27174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664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4160"/>
            <a:ext cx="8229600" cy="5140800"/>
          </a:xfrm>
          <a:prstGeom prst="rect">
            <a:avLst/>
          </a:prstGeom>
        </p:spPr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  <a:lvl2pPr>
              <a:defRPr>
                <a:latin typeface="Franklin Gothic Medium"/>
                <a:cs typeface="Franklin Gothic Medium"/>
              </a:defRPr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88128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5649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664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88128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158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82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tags" Target="../tags/tag99.xml"/><Relationship Id="rId18" Type="http://schemas.openxmlformats.org/officeDocument/2006/relationships/tags" Target="../tags/tag104.xml"/><Relationship Id="rId26" Type="http://schemas.openxmlformats.org/officeDocument/2006/relationships/tags" Target="../tags/tag112.xml"/><Relationship Id="rId39" Type="http://schemas.openxmlformats.org/officeDocument/2006/relationships/tags" Target="../tags/tag125.xml"/><Relationship Id="rId21" Type="http://schemas.openxmlformats.org/officeDocument/2006/relationships/tags" Target="../tags/tag107.xml"/><Relationship Id="rId34" Type="http://schemas.openxmlformats.org/officeDocument/2006/relationships/tags" Target="../tags/tag120.xml"/><Relationship Id="rId42" Type="http://schemas.openxmlformats.org/officeDocument/2006/relationships/notesSlide" Target="../notesSlides/notesSlide3.xml"/><Relationship Id="rId7" Type="http://schemas.openxmlformats.org/officeDocument/2006/relationships/tags" Target="../tags/tag93.xml"/><Relationship Id="rId2" Type="http://schemas.openxmlformats.org/officeDocument/2006/relationships/tags" Target="../tags/tag88.xml"/><Relationship Id="rId16" Type="http://schemas.openxmlformats.org/officeDocument/2006/relationships/tags" Target="../tags/tag102.xml"/><Relationship Id="rId20" Type="http://schemas.openxmlformats.org/officeDocument/2006/relationships/tags" Target="../tags/tag106.xml"/><Relationship Id="rId29" Type="http://schemas.openxmlformats.org/officeDocument/2006/relationships/tags" Target="../tags/tag115.xml"/><Relationship Id="rId41" Type="http://schemas.openxmlformats.org/officeDocument/2006/relationships/slideLayout" Target="../slideLayouts/slideLayout3.xml"/><Relationship Id="rId1" Type="http://schemas.openxmlformats.org/officeDocument/2006/relationships/tags" Target="../tags/tag87.xml"/><Relationship Id="rId6" Type="http://schemas.openxmlformats.org/officeDocument/2006/relationships/tags" Target="../tags/tag92.xml"/><Relationship Id="rId11" Type="http://schemas.openxmlformats.org/officeDocument/2006/relationships/tags" Target="../tags/tag97.xml"/><Relationship Id="rId24" Type="http://schemas.openxmlformats.org/officeDocument/2006/relationships/tags" Target="../tags/tag110.xml"/><Relationship Id="rId32" Type="http://schemas.openxmlformats.org/officeDocument/2006/relationships/tags" Target="../tags/tag118.xml"/><Relationship Id="rId37" Type="http://schemas.openxmlformats.org/officeDocument/2006/relationships/tags" Target="../tags/tag123.xml"/><Relationship Id="rId40" Type="http://schemas.openxmlformats.org/officeDocument/2006/relationships/tags" Target="../tags/tag126.xml"/><Relationship Id="rId5" Type="http://schemas.openxmlformats.org/officeDocument/2006/relationships/tags" Target="../tags/tag91.xml"/><Relationship Id="rId15" Type="http://schemas.openxmlformats.org/officeDocument/2006/relationships/tags" Target="../tags/tag101.xml"/><Relationship Id="rId23" Type="http://schemas.openxmlformats.org/officeDocument/2006/relationships/tags" Target="../tags/tag109.xml"/><Relationship Id="rId28" Type="http://schemas.openxmlformats.org/officeDocument/2006/relationships/tags" Target="../tags/tag114.xml"/><Relationship Id="rId36" Type="http://schemas.openxmlformats.org/officeDocument/2006/relationships/tags" Target="../tags/tag122.xml"/><Relationship Id="rId10" Type="http://schemas.openxmlformats.org/officeDocument/2006/relationships/tags" Target="../tags/tag96.xml"/><Relationship Id="rId19" Type="http://schemas.openxmlformats.org/officeDocument/2006/relationships/tags" Target="../tags/tag105.xml"/><Relationship Id="rId31" Type="http://schemas.openxmlformats.org/officeDocument/2006/relationships/tags" Target="../tags/tag117.xml"/><Relationship Id="rId4" Type="http://schemas.openxmlformats.org/officeDocument/2006/relationships/tags" Target="../tags/tag90.xml"/><Relationship Id="rId9" Type="http://schemas.openxmlformats.org/officeDocument/2006/relationships/tags" Target="../tags/tag95.xml"/><Relationship Id="rId14" Type="http://schemas.openxmlformats.org/officeDocument/2006/relationships/tags" Target="../tags/tag100.xml"/><Relationship Id="rId22" Type="http://schemas.openxmlformats.org/officeDocument/2006/relationships/tags" Target="../tags/tag108.xml"/><Relationship Id="rId27" Type="http://schemas.openxmlformats.org/officeDocument/2006/relationships/tags" Target="../tags/tag113.xml"/><Relationship Id="rId30" Type="http://schemas.openxmlformats.org/officeDocument/2006/relationships/tags" Target="../tags/tag116.xml"/><Relationship Id="rId35" Type="http://schemas.openxmlformats.org/officeDocument/2006/relationships/tags" Target="../tags/tag121.xml"/><Relationship Id="rId8" Type="http://schemas.openxmlformats.org/officeDocument/2006/relationships/tags" Target="../tags/tag94.xml"/><Relationship Id="rId3" Type="http://schemas.openxmlformats.org/officeDocument/2006/relationships/tags" Target="../tags/tag89.xml"/><Relationship Id="rId12" Type="http://schemas.openxmlformats.org/officeDocument/2006/relationships/tags" Target="../tags/tag98.xml"/><Relationship Id="rId17" Type="http://schemas.openxmlformats.org/officeDocument/2006/relationships/tags" Target="../tags/tag103.xml"/><Relationship Id="rId25" Type="http://schemas.openxmlformats.org/officeDocument/2006/relationships/tags" Target="../tags/tag111.xml"/><Relationship Id="rId33" Type="http://schemas.openxmlformats.org/officeDocument/2006/relationships/tags" Target="../tags/tag119.xml"/><Relationship Id="rId38" Type="http://schemas.openxmlformats.org/officeDocument/2006/relationships/tags" Target="../tags/tag12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3" Type="http://schemas.openxmlformats.org/officeDocument/2006/relationships/tags" Target="../tags/tag129.xml"/><Relationship Id="rId7" Type="http://schemas.openxmlformats.org/officeDocument/2006/relationships/slideLayout" Target="../slideLayouts/slideLayout3.xml"/><Relationship Id="rId2" Type="http://schemas.openxmlformats.org/officeDocument/2006/relationships/tags" Target="../tags/tag128.xml"/><Relationship Id="rId1" Type="http://schemas.openxmlformats.org/officeDocument/2006/relationships/tags" Target="../tags/tag127.xml"/><Relationship Id="rId6" Type="http://schemas.openxmlformats.org/officeDocument/2006/relationships/tags" Target="../tags/tag132.xml"/><Relationship Id="rId5" Type="http://schemas.openxmlformats.org/officeDocument/2006/relationships/tags" Target="../tags/tag131.xml"/><Relationship Id="rId10" Type="http://schemas.openxmlformats.org/officeDocument/2006/relationships/image" Target="../media/image7.png"/><Relationship Id="rId4" Type="http://schemas.openxmlformats.org/officeDocument/2006/relationships/tags" Target="../tags/tag130.xml"/><Relationship Id="rId9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13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33.xml"/><Relationship Id="rId4" Type="http://schemas.openxmlformats.org/officeDocument/2006/relationships/image" Target="../media/image7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141.xml"/><Relationship Id="rId13" Type="http://schemas.openxmlformats.org/officeDocument/2006/relationships/tags" Target="../tags/tag146.xml"/><Relationship Id="rId18" Type="http://schemas.openxmlformats.org/officeDocument/2006/relationships/slideLayout" Target="../slideLayouts/slideLayout3.xml"/><Relationship Id="rId3" Type="http://schemas.openxmlformats.org/officeDocument/2006/relationships/tags" Target="../tags/tag136.xml"/><Relationship Id="rId7" Type="http://schemas.openxmlformats.org/officeDocument/2006/relationships/tags" Target="../tags/tag140.xml"/><Relationship Id="rId12" Type="http://schemas.openxmlformats.org/officeDocument/2006/relationships/tags" Target="../tags/tag145.xml"/><Relationship Id="rId17" Type="http://schemas.openxmlformats.org/officeDocument/2006/relationships/tags" Target="../tags/tag150.xml"/><Relationship Id="rId2" Type="http://schemas.openxmlformats.org/officeDocument/2006/relationships/tags" Target="../tags/tag135.xml"/><Relationship Id="rId16" Type="http://schemas.openxmlformats.org/officeDocument/2006/relationships/tags" Target="../tags/tag149.xml"/><Relationship Id="rId1" Type="http://schemas.openxmlformats.org/officeDocument/2006/relationships/tags" Target="../tags/tag134.xml"/><Relationship Id="rId6" Type="http://schemas.openxmlformats.org/officeDocument/2006/relationships/tags" Target="../tags/tag139.xml"/><Relationship Id="rId11" Type="http://schemas.openxmlformats.org/officeDocument/2006/relationships/tags" Target="../tags/tag144.xml"/><Relationship Id="rId5" Type="http://schemas.openxmlformats.org/officeDocument/2006/relationships/tags" Target="../tags/tag138.xml"/><Relationship Id="rId15" Type="http://schemas.openxmlformats.org/officeDocument/2006/relationships/tags" Target="../tags/tag148.xml"/><Relationship Id="rId10" Type="http://schemas.openxmlformats.org/officeDocument/2006/relationships/tags" Target="../tags/tag143.xml"/><Relationship Id="rId19" Type="http://schemas.openxmlformats.org/officeDocument/2006/relationships/notesSlide" Target="../notesSlides/notesSlide5.xml"/><Relationship Id="rId4" Type="http://schemas.openxmlformats.org/officeDocument/2006/relationships/tags" Target="../tags/tag137.xml"/><Relationship Id="rId9" Type="http://schemas.openxmlformats.org/officeDocument/2006/relationships/tags" Target="../tags/tag142.xml"/><Relationship Id="rId14" Type="http://schemas.openxmlformats.org/officeDocument/2006/relationships/tags" Target="../tags/tag14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158.xml"/><Relationship Id="rId13" Type="http://schemas.openxmlformats.org/officeDocument/2006/relationships/tags" Target="../tags/tag163.xml"/><Relationship Id="rId18" Type="http://schemas.openxmlformats.org/officeDocument/2006/relationships/slideLayout" Target="../slideLayouts/slideLayout3.xml"/><Relationship Id="rId3" Type="http://schemas.openxmlformats.org/officeDocument/2006/relationships/tags" Target="../tags/tag153.xml"/><Relationship Id="rId7" Type="http://schemas.openxmlformats.org/officeDocument/2006/relationships/tags" Target="../tags/tag157.xml"/><Relationship Id="rId12" Type="http://schemas.openxmlformats.org/officeDocument/2006/relationships/tags" Target="../tags/tag162.xml"/><Relationship Id="rId17" Type="http://schemas.openxmlformats.org/officeDocument/2006/relationships/tags" Target="../tags/tag167.xml"/><Relationship Id="rId2" Type="http://schemas.openxmlformats.org/officeDocument/2006/relationships/tags" Target="../tags/tag152.xml"/><Relationship Id="rId16" Type="http://schemas.openxmlformats.org/officeDocument/2006/relationships/tags" Target="../tags/tag166.xml"/><Relationship Id="rId1" Type="http://schemas.openxmlformats.org/officeDocument/2006/relationships/tags" Target="../tags/tag151.xml"/><Relationship Id="rId6" Type="http://schemas.openxmlformats.org/officeDocument/2006/relationships/tags" Target="../tags/tag156.xml"/><Relationship Id="rId11" Type="http://schemas.openxmlformats.org/officeDocument/2006/relationships/tags" Target="../tags/tag161.xml"/><Relationship Id="rId5" Type="http://schemas.openxmlformats.org/officeDocument/2006/relationships/tags" Target="../tags/tag155.xml"/><Relationship Id="rId15" Type="http://schemas.openxmlformats.org/officeDocument/2006/relationships/tags" Target="../tags/tag165.xml"/><Relationship Id="rId10" Type="http://schemas.openxmlformats.org/officeDocument/2006/relationships/tags" Target="../tags/tag160.xml"/><Relationship Id="rId4" Type="http://schemas.openxmlformats.org/officeDocument/2006/relationships/tags" Target="../tags/tag154.xml"/><Relationship Id="rId9" Type="http://schemas.openxmlformats.org/officeDocument/2006/relationships/tags" Target="../tags/tag159.xml"/><Relationship Id="rId14" Type="http://schemas.openxmlformats.org/officeDocument/2006/relationships/tags" Target="../tags/tag164.xml"/><Relationship Id="rId30" Type="http://schemas.openxmlformats.org/officeDocument/2006/relationships/image" Target="../media/image9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50.png"/><Relationship Id="rId2" Type="http://schemas.openxmlformats.org/officeDocument/2006/relationships/tags" Target="../tags/tag169.xml"/><Relationship Id="rId1" Type="http://schemas.openxmlformats.org/officeDocument/2006/relationships/tags" Target="../tags/tag168.xml"/><Relationship Id="rId6" Type="http://schemas.openxmlformats.org/officeDocument/2006/relationships/tags" Target="../tags/tag169.xml"/><Relationship Id="rId5" Type="http://schemas.openxmlformats.org/officeDocument/2006/relationships/image" Target="../media/image101.png"/><Relationship Id="rId4" Type="http://schemas.openxmlformats.org/officeDocument/2006/relationships/tags" Target="../tags/tag16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71.xml"/><Relationship Id="rId1" Type="http://schemas.openxmlformats.org/officeDocument/2006/relationships/tags" Target="../tags/tag17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tags" Target="../tags/tag17.xml"/><Relationship Id="rId18" Type="http://schemas.openxmlformats.org/officeDocument/2006/relationships/tags" Target="../tags/tag22.xml"/><Relationship Id="rId26" Type="http://schemas.openxmlformats.org/officeDocument/2006/relationships/tags" Target="../tags/tag30.xml"/><Relationship Id="rId39" Type="http://schemas.openxmlformats.org/officeDocument/2006/relationships/tags" Target="../tags/tag43.xml"/><Relationship Id="rId21" Type="http://schemas.openxmlformats.org/officeDocument/2006/relationships/tags" Target="../tags/tag25.xml"/><Relationship Id="rId34" Type="http://schemas.openxmlformats.org/officeDocument/2006/relationships/tags" Target="../tags/tag38.xml"/><Relationship Id="rId7" Type="http://schemas.openxmlformats.org/officeDocument/2006/relationships/tags" Target="../tags/tag11.xml"/><Relationship Id="rId2" Type="http://schemas.openxmlformats.org/officeDocument/2006/relationships/tags" Target="../tags/tag6.xml"/><Relationship Id="rId16" Type="http://schemas.openxmlformats.org/officeDocument/2006/relationships/tags" Target="../tags/tag20.xml"/><Relationship Id="rId20" Type="http://schemas.openxmlformats.org/officeDocument/2006/relationships/tags" Target="../tags/tag24.xml"/><Relationship Id="rId29" Type="http://schemas.openxmlformats.org/officeDocument/2006/relationships/tags" Target="../tags/tag33.xml"/><Relationship Id="rId41" Type="http://schemas.openxmlformats.org/officeDocument/2006/relationships/slideLayout" Target="../slideLayouts/slideLayout3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11" Type="http://schemas.openxmlformats.org/officeDocument/2006/relationships/tags" Target="../tags/tag15.xml"/><Relationship Id="rId24" Type="http://schemas.openxmlformats.org/officeDocument/2006/relationships/tags" Target="../tags/tag28.xml"/><Relationship Id="rId32" Type="http://schemas.openxmlformats.org/officeDocument/2006/relationships/tags" Target="../tags/tag36.xml"/><Relationship Id="rId37" Type="http://schemas.openxmlformats.org/officeDocument/2006/relationships/tags" Target="../tags/tag41.xml"/><Relationship Id="rId40" Type="http://schemas.openxmlformats.org/officeDocument/2006/relationships/tags" Target="../tags/tag44.xml"/><Relationship Id="rId5" Type="http://schemas.openxmlformats.org/officeDocument/2006/relationships/tags" Target="../tags/tag9.xml"/><Relationship Id="rId15" Type="http://schemas.openxmlformats.org/officeDocument/2006/relationships/tags" Target="../tags/tag19.xml"/><Relationship Id="rId23" Type="http://schemas.openxmlformats.org/officeDocument/2006/relationships/tags" Target="../tags/tag27.xml"/><Relationship Id="rId28" Type="http://schemas.openxmlformats.org/officeDocument/2006/relationships/tags" Target="../tags/tag32.xml"/><Relationship Id="rId36" Type="http://schemas.openxmlformats.org/officeDocument/2006/relationships/tags" Target="../tags/tag40.xml"/><Relationship Id="rId10" Type="http://schemas.openxmlformats.org/officeDocument/2006/relationships/tags" Target="../tags/tag14.xml"/><Relationship Id="rId19" Type="http://schemas.openxmlformats.org/officeDocument/2006/relationships/tags" Target="../tags/tag23.xml"/><Relationship Id="rId31" Type="http://schemas.openxmlformats.org/officeDocument/2006/relationships/tags" Target="../tags/tag35.xml"/><Relationship Id="rId4" Type="http://schemas.openxmlformats.org/officeDocument/2006/relationships/tags" Target="../tags/tag8.xml"/><Relationship Id="rId9" Type="http://schemas.openxmlformats.org/officeDocument/2006/relationships/tags" Target="../tags/tag13.xml"/><Relationship Id="rId14" Type="http://schemas.openxmlformats.org/officeDocument/2006/relationships/tags" Target="../tags/tag18.xml"/><Relationship Id="rId22" Type="http://schemas.openxmlformats.org/officeDocument/2006/relationships/tags" Target="../tags/tag26.xml"/><Relationship Id="rId27" Type="http://schemas.openxmlformats.org/officeDocument/2006/relationships/tags" Target="../tags/tag31.xml"/><Relationship Id="rId30" Type="http://schemas.openxmlformats.org/officeDocument/2006/relationships/tags" Target="../tags/tag34.xml"/><Relationship Id="rId35" Type="http://schemas.openxmlformats.org/officeDocument/2006/relationships/tags" Target="../tags/tag39.xml"/><Relationship Id="rId8" Type="http://schemas.openxmlformats.org/officeDocument/2006/relationships/tags" Target="../tags/tag12.xml"/><Relationship Id="rId3" Type="http://schemas.openxmlformats.org/officeDocument/2006/relationships/tags" Target="../tags/tag7.xml"/><Relationship Id="rId12" Type="http://schemas.openxmlformats.org/officeDocument/2006/relationships/tags" Target="../tags/tag16.xml"/><Relationship Id="rId17" Type="http://schemas.openxmlformats.org/officeDocument/2006/relationships/tags" Target="../tags/tag21.xml"/><Relationship Id="rId25" Type="http://schemas.openxmlformats.org/officeDocument/2006/relationships/tags" Target="../tags/tag29.xml"/><Relationship Id="rId33" Type="http://schemas.openxmlformats.org/officeDocument/2006/relationships/tags" Target="../tags/tag37.xml"/><Relationship Id="rId38" Type="http://schemas.openxmlformats.org/officeDocument/2006/relationships/tags" Target="../tags/tag4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341.xml"/><Relationship Id="rId3" Type="http://schemas.openxmlformats.org/officeDocument/2006/relationships/tags" Target="../tags/tag47.xml"/><Relationship Id="rId7" Type="http://schemas.openxmlformats.org/officeDocument/2006/relationships/slideLayout" Target="../slideLayouts/slideLayout3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tags" Target="../tags/tag50.xml"/><Relationship Id="rId5" Type="http://schemas.openxmlformats.org/officeDocument/2006/relationships/tags" Target="../tags/tag49.xml"/><Relationship Id="rId4" Type="http://schemas.openxmlformats.org/officeDocument/2006/relationships/tags" Target="../tags/tag48.xml"/><Relationship Id="rId9" Type="http://schemas.openxmlformats.org/officeDocument/2006/relationships/image" Target="../media/image80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58.xml"/><Relationship Id="rId13" Type="http://schemas.openxmlformats.org/officeDocument/2006/relationships/tags" Target="../tags/tag63.xml"/><Relationship Id="rId18" Type="http://schemas.openxmlformats.org/officeDocument/2006/relationships/tags" Target="../tags/tag68.xml"/><Relationship Id="rId3" Type="http://schemas.openxmlformats.org/officeDocument/2006/relationships/tags" Target="../tags/tag53.xml"/><Relationship Id="rId21" Type="http://schemas.openxmlformats.org/officeDocument/2006/relationships/slideLayout" Target="../slideLayouts/slideLayout3.xml"/><Relationship Id="rId7" Type="http://schemas.openxmlformats.org/officeDocument/2006/relationships/tags" Target="../tags/tag57.xml"/><Relationship Id="rId12" Type="http://schemas.openxmlformats.org/officeDocument/2006/relationships/tags" Target="../tags/tag62.xml"/><Relationship Id="rId17" Type="http://schemas.openxmlformats.org/officeDocument/2006/relationships/tags" Target="../tags/tag67.xml"/><Relationship Id="rId2" Type="http://schemas.openxmlformats.org/officeDocument/2006/relationships/tags" Target="../tags/tag52.xml"/><Relationship Id="rId16" Type="http://schemas.openxmlformats.org/officeDocument/2006/relationships/tags" Target="../tags/tag66.xml"/><Relationship Id="rId20" Type="http://schemas.openxmlformats.org/officeDocument/2006/relationships/tags" Target="../tags/tag70.xml"/><Relationship Id="rId1" Type="http://schemas.openxmlformats.org/officeDocument/2006/relationships/tags" Target="../tags/tag51.xml"/><Relationship Id="rId6" Type="http://schemas.openxmlformats.org/officeDocument/2006/relationships/tags" Target="../tags/tag56.xml"/><Relationship Id="rId11" Type="http://schemas.openxmlformats.org/officeDocument/2006/relationships/tags" Target="../tags/tag61.xml"/><Relationship Id="rId5" Type="http://schemas.openxmlformats.org/officeDocument/2006/relationships/tags" Target="../tags/tag55.xml"/><Relationship Id="rId15" Type="http://schemas.openxmlformats.org/officeDocument/2006/relationships/tags" Target="../tags/tag65.xml"/><Relationship Id="rId23" Type="http://schemas.openxmlformats.org/officeDocument/2006/relationships/image" Target="../media/image800.png"/><Relationship Id="rId10" Type="http://schemas.openxmlformats.org/officeDocument/2006/relationships/tags" Target="../tags/tag60.xml"/><Relationship Id="rId19" Type="http://schemas.openxmlformats.org/officeDocument/2006/relationships/tags" Target="../tags/tag69.xml"/><Relationship Id="rId4" Type="http://schemas.openxmlformats.org/officeDocument/2006/relationships/tags" Target="../tags/tag54.xml"/><Relationship Id="rId9" Type="http://schemas.openxmlformats.org/officeDocument/2006/relationships/tags" Target="../tags/tag59.xml"/><Relationship Id="rId14" Type="http://schemas.openxmlformats.org/officeDocument/2006/relationships/tags" Target="../tags/tag64.xml"/><Relationship Id="rId22" Type="http://schemas.openxmlformats.org/officeDocument/2006/relationships/tags" Target="../tags/tag680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jpe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5" Type="http://schemas.openxmlformats.org/officeDocument/2006/relationships/image" Target="../media/image2.png"/><Relationship Id="rId4" Type="http://schemas.openxmlformats.org/officeDocument/2006/relationships/tags" Target="../tags/tag7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75.xml"/><Relationship Id="rId7" Type="http://schemas.openxmlformats.org/officeDocument/2006/relationships/slideLayout" Target="../slideLayouts/slideLayout3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6" Type="http://schemas.openxmlformats.org/officeDocument/2006/relationships/tags" Target="../tags/tag78.xml"/><Relationship Id="rId5" Type="http://schemas.openxmlformats.org/officeDocument/2006/relationships/tags" Target="../tags/tag77.xml"/><Relationship Id="rId4" Type="http://schemas.openxmlformats.org/officeDocument/2006/relationships/tags" Target="../tags/tag7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3" Type="http://schemas.openxmlformats.org/officeDocument/2006/relationships/tags" Target="../tags/tag81.xml"/><Relationship Id="rId7" Type="http://schemas.openxmlformats.org/officeDocument/2006/relationships/slideLayout" Target="../slideLayouts/slideLayout3.xml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6" Type="http://schemas.openxmlformats.org/officeDocument/2006/relationships/tags" Target="../tags/tag84.xml"/><Relationship Id="rId5" Type="http://schemas.openxmlformats.org/officeDocument/2006/relationships/tags" Target="../tags/tag83.xml"/><Relationship Id="rId10" Type="http://schemas.openxmlformats.org/officeDocument/2006/relationships/image" Target="../media/image3.png"/><Relationship Id="rId4" Type="http://schemas.openxmlformats.org/officeDocument/2006/relationships/tags" Target="../tags/tag82.xml"/><Relationship Id="rId9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86.xml"/><Relationship Id="rId1" Type="http://schemas.openxmlformats.org/officeDocument/2006/relationships/tags" Target="../tags/tag85.xml"/><Relationship Id="rId5" Type="http://schemas.openxmlformats.org/officeDocument/2006/relationships/image" Target="../media/image6.png"/><Relationship Id="rId4" Type="http://schemas.openxmlformats.org/officeDocument/2006/relationships/tags" Target="../tags/tag8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CSE 311: Foundations of Computing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199" y="1149953"/>
            <a:ext cx="847231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C00000"/>
                </a:solidFill>
                <a:latin typeface="Franklin Gothic Medium"/>
                <a:cs typeface="Franklin Gothic Medium"/>
              </a:rPr>
              <a:t>Lecture 23:  Finite State Machines</a:t>
            </a: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2346" y="2097587"/>
            <a:ext cx="3930582" cy="3500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0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Medium" panose="020B0603020102020204" pitchFamily="34" charset="0"/>
              </a:rPr>
              <a:t>Last time: Paths in Directed Graphs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928991" y="3548945"/>
            <a:ext cx="5562600" cy="2590800"/>
            <a:chOff x="914400" y="3810000"/>
            <a:chExt cx="5562600" cy="2590800"/>
          </a:xfrm>
        </p:grpSpPr>
        <p:sp>
          <p:nvSpPr>
            <p:cNvPr id="50" name="Oval 4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1219200" y="48768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51" name="Oval 5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3124200" y="53340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52" name="Oval 6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914400" y="59436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53" name="Oval 7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4343400" y="45720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54" name="Oval 8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2209800" y="51054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55" name="Oval 9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1752600" y="59436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56" name="Oval 10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2971800" y="61722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57" name="Oval 11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2819400" y="42672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58" name="Oval 12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5181600" y="39624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59" name="Oval 13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5029200" y="53340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60" name="Oval 14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1981200" y="42672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61" name="Oval 15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4648200" y="60960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62" name="Line 16"/>
            <p:cNvSpPr>
              <a:spLocks noChangeShapeType="1"/>
            </p:cNvSpPr>
            <p:nvPr>
              <p:custDataLst>
                <p:tags r:id="rId13"/>
              </p:custDataLst>
            </p:nvPr>
          </p:nvSpPr>
          <p:spPr bwMode="auto">
            <a:xfrm flipV="1">
              <a:off x="1143000" y="5257800"/>
              <a:ext cx="1066800" cy="76200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 type="triangle" w="med" len="med"/>
              <a:tailEnd type="non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63" name="Line 17"/>
            <p:cNvSpPr>
              <a:spLocks noChangeShapeType="1"/>
            </p:cNvSpPr>
            <p:nvPr>
              <p:custDataLst>
                <p:tags r:id="rId14"/>
              </p:custDataLst>
            </p:nvPr>
          </p:nvSpPr>
          <p:spPr bwMode="auto">
            <a:xfrm flipV="1">
              <a:off x="1981200" y="5334000"/>
              <a:ext cx="304800" cy="60960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64" name="Line 18"/>
            <p:cNvSpPr>
              <a:spLocks noChangeShapeType="1"/>
            </p:cNvSpPr>
            <p:nvPr>
              <p:custDataLst>
                <p:tags r:id="rId15"/>
              </p:custDataLst>
            </p:nvPr>
          </p:nvSpPr>
          <p:spPr bwMode="auto">
            <a:xfrm flipV="1">
              <a:off x="1143000" y="6096000"/>
              <a:ext cx="6096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65" name="Line 19"/>
            <p:cNvSpPr>
              <a:spLocks noChangeShapeType="1"/>
            </p:cNvSpPr>
            <p:nvPr>
              <p:custDataLst>
                <p:tags r:id="rId16"/>
              </p:custDataLst>
            </p:nvPr>
          </p:nvSpPr>
          <p:spPr bwMode="auto">
            <a:xfrm flipV="1">
              <a:off x="1066800" y="5105400"/>
              <a:ext cx="228600" cy="838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66" name="Line 20"/>
            <p:cNvSpPr>
              <a:spLocks noChangeShapeType="1"/>
            </p:cNvSpPr>
            <p:nvPr>
              <p:custDataLst>
                <p:tags r:id="rId17"/>
              </p:custDataLst>
            </p:nvPr>
          </p:nvSpPr>
          <p:spPr bwMode="auto">
            <a:xfrm flipV="1">
              <a:off x="1371600" y="4419600"/>
              <a:ext cx="609600" cy="457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67" name="Line 21"/>
            <p:cNvSpPr>
              <a:spLocks noChangeShapeType="1"/>
            </p:cNvSpPr>
            <p:nvPr>
              <p:custDataLst>
                <p:tags r:id="rId18"/>
              </p:custDataLst>
            </p:nvPr>
          </p:nvSpPr>
          <p:spPr bwMode="auto">
            <a:xfrm>
              <a:off x="1447800" y="5029200"/>
              <a:ext cx="762000" cy="15240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68" name="Line 22"/>
            <p:cNvSpPr>
              <a:spLocks noChangeShapeType="1"/>
            </p:cNvSpPr>
            <p:nvPr>
              <p:custDataLst>
                <p:tags r:id="rId19"/>
              </p:custDataLst>
            </p:nvPr>
          </p:nvSpPr>
          <p:spPr bwMode="auto">
            <a:xfrm>
              <a:off x="2133600" y="4495800"/>
              <a:ext cx="228600" cy="6096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69" name="Line 23"/>
            <p:cNvSpPr>
              <a:spLocks noChangeShapeType="1"/>
            </p:cNvSpPr>
            <p:nvPr>
              <p:custDataLst>
                <p:tags r:id="rId20"/>
              </p:custDataLst>
            </p:nvPr>
          </p:nvSpPr>
          <p:spPr bwMode="auto">
            <a:xfrm flipV="1">
              <a:off x="2438400" y="4495800"/>
              <a:ext cx="457200" cy="609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70" name="Line 24"/>
            <p:cNvSpPr>
              <a:spLocks noChangeShapeType="1"/>
            </p:cNvSpPr>
            <p:nvPr>
              <p:custDataLst>
                <p:tags r:id="rId21"/>
              </p:custDataLst>
            </p:nvPr>
          </p:nvSpPr>
          <p:spPr bwMode="auto">
            <a:xfrm>
              <a:off x="2438400" y="5257800"/>
              <a:ext cx="685800" cy="15240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71" name="Line 25"/>
            <p:cNvSpPr>
              <a:spLocks noChangeShapeType="1"/>
            </p:cNvSpPr>
            <p:nvPr>
              <p:custDataLst>
                <p:tags r:id="rId22"/>
              </p:custDataLst>
            </p:nvPr>
          </p:nvSpPr>
          <p:spPr bwMode="auto">
            <a:xfrm flipV="1">
              <a:off x="1981200" y="5486400"/>
              <a:ext cx="1143000" cy="53340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72" name="Line 26"/>
            <p:cNvSpPr>
              <a:spLocks noChangeShapeType="1"/>
            </p:cNvSpPr>
            <p:nvPr>
              <p:custDataLst>
                <p:tags r:id="rId23"/>
              </p:custDataLst>
            </p:nvPr>
          </p:nvSpPr>
          <p:spPr bwMode="auto">
            <a:xfrm flipV="1">
              <a:off x="1981200" y="5486400"/>
              <a:ext cx="3048000" cy="6096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73" name="Line 27"/>
            <p:cNvSpPr>
              <a:spLocks noChangeShapeType="1"/>
            </p:cNvSpPr>
            <p:nvPr>
              <p:custDataLst>
                <p:tags r:id="rId24"/>
              </p:custDataLst>
            </p:nvPr>
          </p:nvSpPr>
          <p:spPr bwMode="auto">
            <a:xfrm>
              <a:off x="1981200" y="6172200"/>
              <a:ext cx="990600" cy="152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74" name="Line 28"/>
            <p:cNvSpPr>
              <a:spLocks noChangeShapeType="1"/>
            </p:cNvSpPr>
            <p:nvPr>
              <p:custDataLst>
                <p:tags r:id="rId25"/>
              </p:custDataLst>
            </p:nvPr>
          </p:nvSpPr>
          <p:spPr bwMode="auto">
            <a:xfrm flipH="1">
              <a:off x="3124200" y="5562600"/>
              <a:ext cx="76200" cy="609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75" name="Line 29"/>
            <p:cNvSpPr>
              <a:spLocks noChangeShapeType="1"/>
            </p:cNvSpPr>
            <p:nvPr>
              <p:custDataLst>
                <p:tags r:id="rId26"/>
              </p:custDataLst>
            </p:nvPr>
          </p:nvSpPr>
          <p:spPr bwMode="auto">
            <a:xfrm flipV="1">
              <a:off x="3200400" y="6172200"/>
              <a:ext cx="1447800" cy="76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76" name="Line 30"/>
            <p:cNvSpPr>
              <a:spLocks noChangeShapeType="1"/>
            </p:cNvSpPr>
            <p:nvPr>
              <p:custDataLst>
                <p:tags r:id="rId27"/>
              </p:custDataLst>
            </p:nvPr>
          </p:nvSpPr>
          <p:spPr bwMode="auto">
            <a:xfrm flipV="1">
              <a:off x="4800600" y="5562600"/>
              <a:ext cx="304800" cy="5334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77" name="Line 31"/>
            <p:cNvSpPr>
              <a:spLocks noChangeShapeType="1"/>
            </p:cNvSpPr>
            <p:nvPr>
              <p:custDataLst>
                <p:tags r:id="rId28"/>
              </p:custDataLst>
            </p:nvPr>
          </p:nvSpPr>
          <p:spPr bwMode="auto">
            <a:xfrm flipH="1" flipV="1">
              <a:off x="3352800" y="5486400"/>
              <a:ext cx="1295400" cy="6858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78" name="Line 32"/>
            <p:cNvSpPr>
              <a:spLocks noChangeShapeType="1"/>
            </p:cNvSpPr>
            <p:nvPr>
              <p:custDataLst>
                <p:tags r:id="rId29"/>
              </p:custDataLst>
            </p:nvPr>
          </p:nvSpPr>
          <p:spPr bwMode="auto">
            <a:xfrm flipV="1">
              <a:off x="3352800" y="4724400"/>
              <a:ext cx="990600" cy="6096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79" name="Line 33"/>
            <p:cNvSpPr>
              <a:spLocks noChangeShapeType="1"/>
            </p:cNvSpPr>
            <p:nvPr>
              <p:custDataLst>
                <p:tags r:id="rId30"/>
              </p:custDataLst>
            </p:nvPr>
          </p:nvSpPr>
          <p:spPr bwMode="auto">
            <a:xfrm>
              <a:off x="3048000" y="4419600"/>
              <a:ext cx="1295400" cy="2286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 type="non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80" name="Line 34"/>
            <p:cNvSpPr>
              <a:spLocks noChangeShapeType="1"/>
            </p:cNvSpPr>
            <p:nvPr>
              <p:custDataLst>
                <p:tags r:id="rId31"/>
              </p:custDataLst>
            </p:nvPr>
          </p:nvSpPr>
          <p:spPr bwMode="auto">
            <a:xfrm flipH="1">
              <a:off x="4572000" y="4191000"/>
              <a:ext cx="685800" cy="457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81" name="Oval 35"/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6248400" y="38100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82" name="Oval 36"/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6019800" y="45720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83" name="Line 37"/>
            <p:cNvSpPr>
              <a:spLocks noChangeShapeType="1"/>
            </p:cNvSpPr>
            <p:nvPr>
              <p:custDataLst>
                <p:tags r:id="rId34"/>
              </p:custDataLst>
            </p:nvPr>
          </p:nvSpPr>
          <p:spPr bwMode="auto">
            <a:xfrm>
              <a:off x="5410200" y="4191000"/>
              <a:ext cx="609600" cy="457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84" name="Line 38"/>
            <p:cNvSpPr>
              <a:spLocks noChangeShapeType="1"/>
            </p:cNvSpPr>
            <p:nvPr>
              <p:custDataLst>
                <p:tags r:id="rId35"/>
              </p:custDataLst>
            </p:nvPr>
          </p:nvSpPr>
          <p:spPr bwMode="auto">
            <a:xfrm flipV="1">
              <a:off x="5410200" y="3962400"/>
              <a:ext cx="838200" cy="76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85" name="Line 39"/>
            <p:cNvSpPr>
              <a:spLocks noChangeShapeType="1"/>
            </p:cNvSpPr>
            <p:nvPr>
              <p:custDataLst>
                <p:tags r:id="rId36"/>
              </p:custDataLst>
            </p:nvPr>
          </p:nvSpPr>
          <p:spPr bwMode="auto">
            <a:xfrm flipH="1">
              <a:off x="6172200" y="4038600"/>
              <a:ext cx="228600" cy="5334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90" name="Line 63"/>
            <p:cNvSpPr>
              <a:spLocks noChangeShapeType="1"/>
            </p:cNvSpPr>
            <p:nvPr>
              <p:custDataLst>
                <p:tags r:id="rId37"/>
              </p:custDataLst>
            </p:nvPr>
          </p:nvSpPr>
          <p:spPr bwMode="auto">
            <a:xfrm flipH="1">
              <a:off x="4495800" y="4114800"/>
              <a:ext cx="685800" cy="457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91" name="Line 64"/>
            <p:cNvSpPr>
              <a:spLocks noChangeShapeType="1"/>
            </p:cNvSpPr>
            <p:nvPr>
              <p:custDataLst>
                <p:tags r:id="rId38"/>
              </p:custDataLst>
            </p:nvPr>
          </p:nvSpPr>
          <p:spPr bwMode="auto">
            <a:xfrm flipH="1">
              <a:off x="6096000" y="4038600"/>
              <a:ext cx="228600" cy="5334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92" name="Line 66"/>
            <p:cNvSpPr>
              <a:spLocks noChangeShapeType="1"/>
            </p:cNvSpPr>
            <p:nvPr>
              <p:custDataLst>
                <p:tags r:id="rId39"/>
              </p:custDataLst>
            </p:nvPr>
          </p:nvSpPr>
          <p:spPr bwMode="auto">
            <a:xfrm flipV="1">
              <a:off x="3200400" y="6248400"/>
              <a:ext cx="1447800" cy="76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93" name="Line 68"/>
            <p:cNvSpPr>
              <a:spLocks noChangeShapeType="1"/>
            </p:cNvSpPr>
            <p:nvPr>
              <p:custDataLst>
                <p:tags r:id="rId40"/>
              </p:custDataLst>
            </p:nvPr>
          </p:nvSpPr>
          <p:spPr bwMode="auto">
            <a:xfrm flipV="1">
              <a:off x="1447800" y="4495800"/>
              <a:ext cx="609600" cy="457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</p:grpSp>
      <p:sp>
        <p:nvSpPr>
          <p:cNvPr id="10286" name="Rectangle 93"/>
          <p:cNvSpPr>
            <a:spLocks noChangeArrowheads="1"/>
          </p:cNvSpPr>
          <p:nvPr/>
        </p:nvSpPr>
        <p:spPr bwMode="auto">
          <a:xfrm>
            <a:off x="733776" y="2108196"/>
            <a:ext cx="6248400" cy="395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dirty="0">
                <a:solidFill>
                  <a:srgbClr val="C00000"/>
                </a:solidFill>
              </a:rPr>
              <a:t>Path</a:t>
            </a:r>
            <a:r>
              <a:rPr lang="en-US" sz="2400" dirty="0">
                <a:solidFill>
                  <a:srgbClr val="C00000"/>
                </a:solidFill>
              </a:rPr>
              <a:t>:  v</a:t>
            </a:r>
            <a:r>
              <a:rPr lang="en-US" sz="2400" baseline="-25000" dirty="0">
                <a:solidFill>
                  <a:srgbClr val="C00000"/>
                </a:solidFill>
              </a:rPr>
              <a:t>0</a:t>
            </a:r>
            <a:r>
              <a:rPr lang="en-US" sz="2400" dirty="0">
                <a:solidFill>
                  <a:srgbClr val="C00000"/>
                </a:solidFill>
              </a:rPr>
              <a:t>, v</a:t>
            </a:r>
            <a:r>
              <a:rPr lang="en-US" sz="2400" baseline="-25000" dirty="0">
                <a:solidFill>
                  <a:srgbClr val="C00000"/>
                </a:solidFill>
              </a:rPr>
              <a:t>1</a:t>
            </a:r>
            <a:r>
              <a:rPr lang="en-US" sz="2400" dirty="0">
                <a:solidFill>
                  <a:srgbClr val="C00000"/>
                </a:solidFill>
              </a:rPr>
              <a:t>, …, </a:t>
            </a:r>
            <a:r>
              <a:rPr lang="en-US" sz="2400" dirty="0" err="1">
                <a:solidFill>
                  <a:srgbClr val="C00000"/>
                </a:solidFill>
              </a:rPr>
              <a:t>v</a:t>
            </a:r>
            <a:r>
              <a:rPr lang="en-US" sz="2400" baseline="-25000" dirty="0" err="1">
                <a:solidFill>
                  <a:srgbClr val="C00000"/>
                </a:solidFill>
              </a:rPr>
              <a:t>k</a:t>
            </a:r>
            <a:r>
              <a:rPr lang="en-US" sz="2400" dirty="0">
                <a:solidFill>
                  <a:srgbClr val="C00000"/>
                </a:solidFill>
              </a:rPr>
              <a:t>  with each (v</a:t>
            </a:r>
            <a:r>
              <a:rPr lang="en-US" sz="2400" baseline="-25000" dirty="0">
                <a:solidFill>
                  <a:srgbClr val="C00000"/>
                </a:solidFill>
              </a:rPr>
              <a:t>i</a:t>
            </a:r>
            <a:r>
              <a:rPr lang="en-US" sz="2400" dirty="0">
                <a:solidFill>
                  <a:srgbClr val="C00000"/>
                </a:solidFill>
              </a:rPr>
              <a:t>, v</a:t>
            </a:r>
            <a:r>
              <a:rPr lang="en-US" sz="2400" baseline="-25000" dirty="0">
                <a:solidFill>
                  <a:srgbClr val="C00000"/>
                </a:solidFill>
              </a:rPr>
              <a:t>i+1</a:t>
            </a:r>
            <a:r>
              <a:rPr lang="en-US" sz="2400" dirty="0">
                <a:solidFill>
                  <a:srgbClr val="C00000"/>
                </a:solidFill>
              </a:rPr>
              <a:t>) in E</a:t>
            </a:r>
          </a:p>
        </p:txBody>
      </p:sp>
      <p:sp>
        <p:nvSpPr>
          <p:cNvPr id="10287" name="Rectangle 94"/>
          <p:cNvSpPr>
            <a:spLocks noChangeArrowheads="1"/>
          </p:cNvSpPr>
          <p:nvPr/>
        </p:nvSpPr>
        <p:spPr bwMode="auto">
          <a:xfrm>
            <a:off x="711198" y="1216377"/>
            <a:ext cx="6096000" cy="395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dirty="0"/>
              <a:t>G = (V, E)</a:t>
            </a:r>
          </a:p>
        </p:txBody>
      </p:sp>
      <p:sp>
        <p:nvSpPr>
          <p:cNvPr id="3" name="Rectangle 2"/>
          <p:cNvSpPr/>
          <p:nvPr/>
        </p:nvSpPr>
        <p:spPr>
          <a:xfrm>
            <a:off x="2171696" y="1213473"/>
            <a:ext cx="5503333" cy="6906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80000"/>
              </a:lnSpc>
            </a:pPr>
            <a:r>
              <a:rPr lang="en-US" sz="2400" dirty="0"/>
              <a:t>V – vertices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E – edges 		(relation on vertices)</a:t>
            </a:r>
          </a:p>
        </p:txBody>
      </p:sp>
    </p:spTree>
    <p:extLst>
      <p:ext uri="{BB962C8B-B14F-4D97-AF65-F5344CB8AC3E}">
        <p14:creationId xmlns:p14="http://schemas.microsoft.com/office/powerpoint/2010/main" val="3894884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Relational Composition using Digraphs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57200" y="1114778"/>
                <a:ext cx="8266558" cy="892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600" dirty="0">
                    <a:latin typeface="Franklin Gothic Medium" panose="020B060302010202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6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sz="2600" b="1" i="1" smtClean="0">
                        <a:solidFill>
                          <a:srgbClr val="00B050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6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6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2600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sz="2600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𝟐</m:t>
                            </m:r>
                          </m:e>
                        </m:d>
                        <m:r>
                          <a:rPr lang="en-US" sz="2600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, </m:t>
                        </m:r>
                        <m:d>
                          <m:dPr>
                            <m:ctrlPr>
                              <a:rPr lang="en-US" sz="26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𝟐</m:t>
                            </m:r>
                            <m:r>
                              <a:rPr lang="en-US" sz="2600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sz="26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  <m:r>
                          <a:rPr lang="en-US" sz="2600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, </m:t>
                        </m:r>
                        <m:d>
                          <m:dPr>
                            <m:ctrlPr>
                              <a:rPr lang="en-US" sz="26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2600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sz="26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600" dirty="0">
                    <a:latin typeface="Franklin Gothic Medium" panose="020B06030201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600" b="1" i="1" smtClean="0">
                        <a:solidFill>
                          <a:srgbClr val="7030A0"/>
                        </a:solidFill>
                        <a:latin typeface="Cambria Math"/>
                      </a:rPr>
                      <m:t>𝑹</m:t>
                    </m:r>
                    <m:r>
                      <a:rPr lang="en-US" sz="2600" b="1" i="1" smtClean="0">
                        <a:solidFill>
                          <a:srgbClr val="7030A0"/>
                        </a:solidFill>
                        <a:latin typeface="Cambria Math"/>
                      </a:rPr>
                      <m:t>={</m:t>
                    </m:r>
                    <m:d>
                      <m:dPr>
                        <m:ctrlPr>
                          <a:rPr lang="en-US" sz="26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26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6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𝟐</m:t>
                        </m:r>
                      </m:e>
                    </m:d>
                    <m:r>
                      <a:rPr lang="en-US" sz="2600" b="1" i="1" smtClean="0">
                        <a:solidFill>
                          <a:srgbClr val="7030A0"/>
                        </a:solidFill>
                        <a:latin typeface="Cambria Math"/>
                      </a:rPr>
                      <m:t>,</m:t>
                    </m:r>
                    <m:d>
                      <m:dPr>
                        <m:ctrlPr>
                          <a:rPr lang="en-US" sz="26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𝟐</m:t>
                        </m:r>
                        <m:r>
                          <a:rPr lang="en-US" sz="26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6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e>
                    </m:d>
                    <m:r>
                      <a:rPr lang="en-US" sz="2600" b="1" i="1" smtClean="0">
                        <a:solidFill>
                          <a:srgbClr val="7030A0"/>
                        </a:solidFill>
                        <a:latin typeface="Cambria Math"/>
                      </a:rPr>
                      <m:t>,</m:t>
                    </m:r>
                    <m:d>
                      <m:dPr>
                        <m:ctrlPr>
                          <a:rPr lang="en-US" sz="26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26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6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𝟑</m:t>
                        </m:r>
                      </m:e>
                    </m:d>
                    <m:r>
                      <a:rPr lang="en-US" sz="2600" b="1" i="1" smtClean="0">
                        <a:solidFill>
                          <a:srgbClr val="7030A0"/>
                        </a:solidFill>
                        <a:latin typeface="Cambria Math"/>
                      </a:rPr>
                      <m:t>}</m:t>
                    </m:r>
                  </m:oMath>
                </a14:m>
                <a:endParaRPr lang="en-US" sz="2600" b="1" dirty="0">
                  <a:latin typeface="Franklin Gothic Medium" panose="020B0603020102020204" pitchFamily="34" charset="0"/>
                </a:endParaRPr>
              </a:p>
              <a:p>
                <a:r>
                  <a:rPr lang="en-US" sz="2600" dirty="0">
                    <a:solidFill>
                      <a:srgbClr val="C00000"/>
                    </a:solidFill>
                    <a:latin typeface="Franklin Gothic Medium" panose="020B0603020102020204" pitchFamily="34" charset="0"/>
                  </a:rPr>
                  <a:t>Compute </a:t>
                </a:r>
                <a14:m>
                  <m:oMath xmlns:m="http://schemas.openxmlformats.org/officeDocument/2006/math">
                    <m:r>
                      <a:rPr lang="en-US" sz="2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sz="2600" b="1" i="1" smtClean="0">
                        <a:solidFill>
                          <a:srgbClr val="C00000"/>
                        </a:solidFill>
                        <a:latin typeface="Cambria Math"/>
                      </a:rPr>
                      <m:t>∘</m:t>
                    </m:r>
                    <m:r>
                      <a:rPr lang="en-US" sz="2600" b="1" i="1" smtClean="0">
                        <a:solidFill>
                          <a:srgbClr val="C00000"/>
                        </a:solidFill>
                        <a:latin typeface="Cambria Math"/>
                      </a:rPr>
                      <m:t>𝑹</m:t>
                    </m:r>
                  </m:oMath>
                </a14:m>
                <a:endParaRPr lang="en-US" sz="2600" b="1" dirty="0">
                  <a:solidFill>
                    <a:srgbClr val="C00000"/>
                  </a:solidFill>
                  <a:latin typeface="Franklin Gothic Medium" panose="020B0603020102020204" pitchFamily="34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14778"/>
                <a:ext cx="8266558" cy="892552"/>
              </a:xfrm>
              <a:prstGeom prst="rect">
                <a:avLst/>
              </a:prstGeom>
              <a:blipFill>
                <a:blip r:embed="rId9"/>
                <a:stretch>
                  <a:fillRect l="-1382" t="-5634" r="-154" b="-14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977523" y="2626480"/>
            <a:ext cx="2432505" cy="1829812"/>
            <a:chOff x="1065970" y="2512180"/>
            <a:chExt cx="2432505" cy="1829812"/>
          </a:xfrm>
        </p:grpSpPr>
        <p:sp>
          <p:nvSpPr>
            <p:cNvPr id="4" name="Oval 3"/>
            <p:cNvSpPr/>
            <p:nvPr>
              <p:custDataLst>
                <p:tags r:id="rId4"/>
              </p:custDataLst>
            </p:nvPr>
          </p:nvSpPr>
          <p:spPr>
            <a:xfrm>
              <a:off x="2904069" y="251218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" name="Oval 4"/>
            <p:cNvSpPr/>
            <p:nvPr>
              <p:custDataLst>
                <p:tags r:id="rId5"/>
              </p:custDataLst>
            </p:nvPr>
          </p:nvSpPr>
          <p:spPr>
            <a:xfrm>
              <a:off x="1203176" y="262648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" name="Oval 6"/>
            <p:cNvSpPr/>
            <p:nvPr>
              <p:custDataLst>
                <p:tags r:id="rId6"/>
              </p:custDataLst>
            </p:nvPr>
          </p:nvSpPr>
          <p:spPr>
            <a:xfrm>
              <a:off x="2193776" y="3771168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065970" y="2855080"/>
              <a:ext cx="365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1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422376" y="3880327"/>
              <a:ext cx="365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3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132669" y="2644854"/>
              <a:ext cx="365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2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684008" y="2534513"/>
            <a:ext cx="2432505" cy="1829812"/>
            <a:chOff x="1065970" y="2512180"/>
            <a:chExt cx="2432505" cy="1829812"/>
          </a:xfrm>
        </p:grpSpPr>
        <p:sp>
          <p:nvSpPr>
            <p:cNvPr id="13" name="Oval 12"/>
            <p:cNvSpPr/>
            <p:nvPr>
              <p:custDataLst>
                <p:tags r:id="rId1"/>
              </p:custDataLst>
            </p:nvPr>
          </p:nvSpPr>
          <p:spPr>
            <a:xfrm>
              <a:off x="2904069" y="251218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" name="Oval 13"/>
            <p:cNvSpPr/>
            <p:nvPr>
              <p:custDataLst>
                <p:tags r:id="rId2"/>
              </p:custDataLst>
            </p:nvPr>
          </p:nvSpPr>
          <p:spPr>
            <a:xfrm>
              <a:off x="1203176" y="262648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" name="Oval 14"/>
            <p:cNvSpPr/>
            <p:nvPr>
              <p:custDataLst>
                <p:tags r:id="rId3"/>
              </p:custDataLst>
            </p:nvPr>
          </p:nvSpPr>
          <p:spPr>
            <a:xfrm>
              <a:off x="2193776" y="3771168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065970" y="2855080"/>
              <a:ext cx="365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1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422376" y="3880327"/>
              <a:ext cx="365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3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132669" y="2644854"/>
              <a:ext cx="365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2</a:t>
              </a:r>
            </a:p>
          </p:txBody>
        </p:sp>
      </p:grpSp>
      <p:sp>
        <p:nvSpPr>
          <p:cNvPr id="20" name="Freeform 19"/>
          <p:cNvSpPr/>
          <p:nvPr/>
        </p:nvSpPr>
        <p:spPr>
          <a:xfrm>
            <a:off x="1387929" y="2674915"/>
            <a:ext cx="1420585" cy="166256"/>
          </a:xfrm>
          <a:custGeom>
            <a:avLst/>
            <a:gdLst>
              <a:gd name="connsiteX0" fmla="*/ 0 w 1420585"/>
              <a:gd name="connsiteY0" fmla="*/ 166256 h 166256"/>
              <a:gd name="connsiteX1" fmla="*/ 604157 w 1420585"/>
              <a:gd name="connsiteY1" fmla="*/ 2971 h 166256"/>
              <a:gd name="connsiteX2" fmla="*/ 1420585 w 1420585"/>
              <a:gd name="connsiteY2" fmla="*/ 76449 h 166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20585" h="166256">
                <a:moveTo>
                  <a:pt x="0" y="166256"/>
                </a:moveTo>
                <a:cubicBezTo>
                  <a:pt x="183696" y="92097"/>
                  <a:pt x="367393" y="17939"/>
                  <a:pt x="604157" y="2971"/>
                </a:cubicBezTo>
                <a:cubicBezTo>
                  <a:pt x="840921" y="-11997"/>
                  <a:pt x="1130753" y="32226"/>
                  <a:pt x="1420585" y="76449"/>
                </a:cubicBezTo>
              </a:path>
            </a:pathLst>
          </a:custGeom>
          <a:noFill/>
          <a:ln>
            <a:solidFill>
              <a:srgbClr val="7030A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1404257" y="2884833"/>
            <a:ext cx="1412422" cy="204672"/>
          </a:xfrm>
          <a:custGeom>
            <a:avLst/>
            <a:gdLst>
              <a:gd name="connsiteX0" fmla="*/ 1412422 w 1412422"/>
              <a:gd name="connsiteY0" fmla="*/ 0 h 204672"/>
              <a:gd name="connsiteX1" fmla="*/ 604157 w 1412422"/>
              <a:gd name="connsiteY1" fmla="*/ 204107 h 204672"/>
              <a:gd name="connsiteX2" fmla="*/ 0 w 1412422"/>
              <a:gd name="connsiteY2" fmla="*/ 48986 h 204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12422" h="204672">
                <a:moveTo>
                  <a:pt x="1412422" y="0"/>
                </a:moveTo>
                <a:cubicBezTo>
                  <a:pt x="1125991" y="97971"/>
                  <a:pt x="839561" y="195943"/>
                  <a:pt x="604157" y="204107"/>
                </a:cubicBezTo>
                <a:cubicBezTo>
                  <a:pt x="368753" y="212271"/>
                  <a:pt x="184376" y="130628"/>
                  <a:pt x="0" y="48986"/>
                </a:cubicBezTo>
              </a:path>
            </a:pathLst>
          </a:custGeom>
          <a:noFill/>
          <a:ln>
            <a:solidFill>
              <a:srgbClr val="7030A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1396093" y="3110593"/>
            <a:ext cx="710293" cy="783771"/>
          </a:xfrm>
          <a:custGeom>
            <a:avLst/>
            <a:gdLst>
              <a:gd name="connsiteX0" fmla="*/ 0 w 710293"/>
              <a:gd name="connsiteY0" fmla="*/ 0 h 783771"/>
              <a:gd name="connsiteX1" fmla="*/ 710293 w 710293"/>
              <a:gd name="connsiteY1" fmla="*/ 783771 h 783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10293" h="783771">
                <a:moveTo>
                  <a:pt x="0" y="0"/>
                </a:moveTo>
                <a:lnTo>
                  <a:pt x="710293" y="783771"/>
                </a:lnTo>
              </a:path>
            </a:pathLst>
          </a:custGeom>
          <a:noFill/>
          <a:ln>
            <a:solidFill>
              <a:srgbClr val="7030A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 flipH="1">
            <a:off x="6987649" y="2800349"/>
            <a:ext cx="556149" cy="993151"/>
          </a:xfrm>
          <a:custGeom>
            <a:avLst/>
            <a:gdLst>
              <a:gd name="connsiteX0" fmla="*/ 0 w 751114"/>
              <a:gd name="connsiteY0" fmla="*/ 0 h 914400"/>
              <a:gd name="connsiteX1" fmla="*/ 751114 w 751114"/>
              <a:gd name="connsiteY1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51114" h="914400">
                <a:moveTo>
                  <a:pt x="0" y="0"/>
                </a:moveTo>
                <a:lnTo>
                  <a:pt x="751114" y="914400"/>
                </a:lnTo>
              </a:path>
            </a:pathLst>
          </a:custGeom>
          <a:noFill/>
          <a:ln>
            <a:solidFill>
              <a:srgbClr val="C0000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5438025" y="2391793"/>
            <a:ext cx="366782" cy="408557"/>
          </a:xfrm>
          <a:custGeom>
            <a:avLst/>
            <a:gdLst>
              <a:gd name="connsiteX0" fmla="*/ 325961 w 366782"/>
              <a:gd name="connsiteY0" fmla="*/ 408557 h 408557"/>
              <a:gd name="connsiteX1" fmla="*/ 7554 w 366782"/>
              <a:gd name="connsiteY1" fmla="*/ 318750 h 408557"/>
              <a:gd name="connsiteX2" fmla="*/ 121854 w 366782"/>
              <a:gd name="connsiteY2" fmla="*/ 343 h 408557"/>
              <a:gd name="connsiteX3" fmla="*/ 366782 w 366782"/>
              <a:gd name="connsiteY3" fmla="*/ 269764 h 408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6782" h="408557">
                <a:moveTo>
                  <a:pt x="325961" y="408557"/>
                </a:moveTo>
                <a:cubicBezTo>
                  <a:pt x="183766" y="397671"/>
                  <a:pt x="41572" y="386786"/>
                  <a:pt x="7554" y="318750"/>
                </a:cubicBezTo>
                <a:cubicBezTo>
                  <a:pt x="-26464" y="250714"/>
                  <a:pt x="61983" y="8507"/>
                  <a:pt x="121854" y="343"/>
                </a:cubicBezTo>
                <a:cubicBezTo>
                  <a:pt x="181725" y="-7821"/>
                  <a:pt x="274253" y="130971"/>
                  <a:pt x="366782" y="269764"/>
                </a:cubicBezTo>
              </a:path>
            </a:pathLst>
          </a:custGeom>
          <a:noFill/>
          <a:ln>
            <a:solidFill>
              <a:srgbClr val="C0000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47385B3C-4A88-CA4A-B72D-319AA43BFB34}"/>
              </a:ext>
            </a:extLst>
          </p:cNvPr>
          <p:cNvSpPr/>
          <p:nvPr/>
        </p:nvSpPr>
        <p:spPr>
          <a:xfrm>
            <a:off x="1339819" y="3183403"/>
            <a:ext cx="710293" cy="783771"/>
          </a:xfrm>
          <a:custGeom>
            <a:avLst/>
            <a:gdLst>
              <a:gd name="connsiteX0" fmla="*/ 0 w 710293"/>
              <a:gd name="connsiteY0" fmla="*/ 0 h 783771"/>
              <a:gd name="connsiteX1" fmla="*/ 710293 w 710293"/>
              <a:gd name="connsiteY1" fmla="*/ 783771 h 783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10293" h="783771">
                <a:moveTo>
                  <a:pt x="0" y="0"/>
                </a:moveTo>
                <a:lnTo>
                  <a:pt x="710293" y="783771"/>
                </a:lnTo>
              </a:path>
            </a:pathLst>
          </a:custGeom>
          <a:noFill/>
          <a:ln>
            <a:solidFill>
              <a:srgbClr val="00B14F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F4420DE5-51D2-4B44-9D69-A3313BCC4218}"/>
              </a:ext>
            </a:extLst>
          </p:cNvPr>
          <p:cNvSpPr/>
          <p:nvPr/>
        </p:nvSpPr>
        <p:spPr>
          <a:xfrm>
            <a:off x="1387929" y="2558255"/>
            <a:ext cx="1420585" cy="166256"/>
          </a:xfrm>
          <a:custGeom>
            <a:avLst/>
            <a:gdLst>
              <a:gd name="connsiteX0" fmla="*/ 0 w 1420585"/>
              <a:gd name="connsiteY0" fmla="*/ 166256 h 166256"/>
              <a:gd name="connsiteX1" fmla="*/ 604157 w 1420585"/>
              <a:gd name="connsiteY1" fmla="*/ 2971 h 166256"/>
              <a:gd name="connsiteX2" fmla="*/ 1420585 w 1420585"/>
              <a:gd name="connsiteY2" fmla="*/ 76449 h 166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20585" h="166256">
                <a:moveTo>
                  <a:pt x="0" y="166256"/>
                </a:moveTo>
                <a:cubicBezTo>
                  <a:pt x="183696" y="92097"/>
                  <a:pt x="367393" y="17939"/>
                  <a:pt x="604157" y="2971"/>
                </a:cubicBezTo>
                <a:cubicBezTo>
                  <a:pt x="840921" y="-11997"/>
                  <a:pt x="1130753" y="32226"/>
                  <a:pt x="1420585" y="76449"/>
                </a:cubicBezTo>
              </a:path>
            </a:pathLst>
          </a:custGeom>
          <a:noFill/>
          <a:ln>
            <a:solidFill>
              <a:srgbClr val="00B14F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121B9AB3-0C43-7F40-9C22-DC6F58E7878B}"/>
              </a:ext>
            </a:extLst>
          </p:cNvPr>
          <p:cNvSpPr/>
          <p:nvPr/>
        </p:nvSpPr>
        <p:spPr>
          <a:xfrm>
            <a:off x="1387929" y="2995540"/>
            <a:ext cx="1412422" cy="204672"/>
          </a:xfrm>
          <a:custGeom>
            <a:avLst/>
            <a:gdLst>
              <a:gd name="connsiteX0" fmla="*/ 1412422 w 1412422"/>
              <a:gd name="connsiteY0" fmla="*/ 0 h 204672"/>
              <a:gd name="connsiteX1" fmla="*/ 604157 w 1412422"/>
              <a:gd name="connsiteY1" fmla="*/ 204107 h 204672"/>
              <a:gd name="connsiteX2" fmla="*/ 0 w 1412422"/>
              <a:gd name="connsiteY2" fmla="*/ 48986 h 204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12422" h="204672">
                <a:moveTo>
                  <a:pt x="1412422" y="0"/>
                </a:moveTo>
                <a:cubicBezTo>
                  <a:pt x="1125991" y="97971"/>
                  <a:pt x="839561" y="195943"/>
                  <a:pt x="604157" y="204107"/>
                </a:cubicBezTo>
                <a:cubicBezTo>
                  <a:pt x="368753" y="212271"/>
                  <a:pt x="184376" y="130628"/>
                  <a:pt x="0" y="48986"/>
                </a:cubicBezTo>
              </a:path>
            </a:pathLst>
          </a:custGeom>
          <a:noFill/>
          <a:ln>
            <a:solidFill>
              <a:srgbClr val="00B14F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93">
                <a:extLst>
                  <a:ext uri="{FF2B5EF4-FFF2-40B4-BE49-F238E27FC236}">
                    <a16:creationId xmlns:a16="http://schemas.microsoft.com/office/drawing/2014/main" id="{A898C620-D878-5A43-893D-A44E384C39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7522" y="5257586"/>
                <a:ext cx="7823577" cy="7881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80000"/>
                  </a:lnSpc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US" sz="2400" b="1" i="1">
                            <a:latin typeface="Cambria Math"/>
                          </a:rPr>
                          <m:t>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	iff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⋀ 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>
                  <a:lnSpc>
                    <a:spcPct val="80000"/>
                  </a:lnSpc>
                </a:pPr>
                <a:endParaRPr lang="en-US" sz="800" dirty="0"/>
              </a:p>
              <a:p>
                <a:pPr>
                  <a:lnSpc>
                    <a:spcPct val="80000"/>
                  </a:lnSpc>
                </a:pPr>
                <a:r>
                  <a:rPr lang="en-US" sz="2400" dirty="0"/>
                  <a:t>						iff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sz="24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</a:rPr>
                  <a:t> such that a, b, c is a path</a:t>
                </a:r>
                <a:endParaRPr lang="en-US" sz="2000" dirty="0"/>
              </a:p>
            </p:txBody>
          </p:sp>
        </mc:Choice>
        <mc:Fallback xmlns="">
          <p:sp>
            <p:nvSpPr>
              <p:cNvPr id="35" name="Rectangle 93">
                <a:extLst>
                  <a:ext uri="{FF2B5EF4-FFF2-40B4-BE49-F238E27FC236}">
                    <a16:creationId xmlns:a16="http://schemas.microsoft.com/office/drawing/2014/main" id="{A898C620-D878-5A43-893D-A44E384C39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7522" y="5257586"/>
                <a:ext cx="7823577" cy="788164"/>
              </a:xfrm>
              <a:prstGeom prst="rect">
                <a:avLst/>
              </a:prstGeom>
              <a:blipFill>
                <a:blip r:embed="rId10"/>
                <a:stretch>
                  <a:fillRect t="-12500" b="-1562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Freeform 18">
            <a:extLst>
              <a:ext uri="{FF2B5EF4-FFF2-40B4-BE49-F238E27FC236}">
                <a16:creationId xmlns:a16="http://schemas.microsoft.com/office/drawing/2014/main" id="{F7725CB9-9C0C-CD94-E85F-94077A6F13B3}"/>
              </a:ext>
            </a:extLst>
          </p:cNvPr>
          <p:cNvSpPr/>
          <p:nvPr/>
        </p:nvSpPr>
        <p:spPr>
          <a:xfrm rot="4624398">
            <a:off x="7609545" y="2093158"/>
            <a:ext cx="366782" cy="408557"/>
          </a:xfrm>
          <a:custGeom>
            <a:avLst/>
            <a:gdLst>
              <a:gd name="connsiteX0" fmla="*/ 325961 w 366782"/>
              <a:gd name="connsiteY0" fmla="*/ 408557 h 408557"/>
              <a:gd name="connsiteX1" fmla="*/ 7554 w 366782"/>
              <a:gd name="connsiteY1" fmla="*/ 318750 h 408557"/>
              <a:gd name="connsiteX2" fmla="*/ 121854 w 366782"/>
              <a:gd name="connsiteY2" fmla="*/ 343 h 408557"/>
              <a:gd name="connsiteX3" fmla="*/ 366782 w 366782"/>
              <a:gd name="connsiteY3" fmla="*/ 269764 h 408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6782" h="408557">
                <a:moveTo>
                  <a:pt x="325961" y="408557"/>
                </a:moveTo>
                <a:cubicBezTo>
                  <a:pt x="183766" y="397671"/>
                  <a:pt x="41572" y="386786"/>
                  <a:pt x="7554" y="318750"/>
                </a:cubicBezTo>
                <a:cubicBezTo>
                  <a:pt x="-26464" y="250714"/>
                  <a:pt x="61983" y="8507"/>
                  <a:pt x="121854" y="343"/>
                </a:cubicBezTo>
                <a:cubicBezTo>
                  <a:pt x="181725" y="-7821"/>
                  <a:pt x="274253" y="130971"/>
                  <a:pt x="366782" y="269764"/>
                </a:cubicBezTo>
              </a:path>
            </a:pathLst>
          </a:custGeom>
          <a:noFill/>
          <a:ln>
            <a:solidFill>
              <a:srgbClr val="C0000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670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Medium" panose="020B0603020102020204" pitchFamily="34" charset="0"/>
              </a:rPr>
              <a:t>Paths in Relations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7700" y="1590254"/>
            <a:ext cx="8039100" cy="95410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dirty="0">
                <a:ea typeface="MS PGothic" pitchFamily="34" charset="-128"/>
                <a:cs typeface="+mn-cs"/>
              </a:rPr>
              <a:t>Def: The </a:t>
            </a:r>
            <a:r>
              <a:rPr lang="en-US" sz="2800" b="1" dirty="0">
                <a:ea typeface="MS PGothic" pitchFamily="34" charset="-128"/>
                <a:cs typeface="+mn-cs"/>
              </a:rPr>
              <a:t>length</a:t>
            </a:r>
            <a:r>
              <a:rPr lang="en-US" sz="2800" dirty="0">
                <a:ea typeface="MS PGothic" pitchFamily="34" charset="-128"/>
                <a:cs typeface="+mn-cs"/>
              </a:rPr>
              <a:t> of a path in a graph is the number of edges in it (counting repetitions if edge used &gt; once).</a:t>
            </a:r>
            <a:endParaRPr lang="en-US" sz="2800" baseline="30000" dirty="0">
              <a:ea typeface="MS PGothic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2">
                <a:extLst>
                  <a:ext uri="{FF2B5EF4-FFF2-40B4-BE49-F238E27FC236}">
                    <a16:creationId xmlns:a16="http://schemas.microsoft.com/office/drawing/2014/main" id="{FDB29F19-D8F3-C64B-BA1B-0DA7005AD47A}"/>
                  </a:ext>
                </a:extLst>
              </p:cNvPr>
              <p:cNvSpPr txBox="1">
                <a:spLocks noChangeArrowheads="1"/>
              </p:cNvSpPr>
              <p:nvPr>
                <p:custDataLst>
                  <p:tags r:id="rId1"/>
                </p:custDataLst>
              </p:nvPr>
            </p:nvSpPr>
            <p:spPr bwMode="auto">
              <a:xfrm>
                <a:off x="1842686" y="3672373"/>
                <a:ext cx="6095969" cy="15638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r>
                  <a:rPr lang="en-US" sz="2200" dirty="0">
                    <a:latin typeface="Franklin Gothic Medium" panose="020B0603020102020204" pitchFamily="34" charset="0"/>
                  </a:rPr>
                  <a:t>Elements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/>
                          </a:rPr>
                          <m:t>𝑹</m:t>
                        </m:r>
                      </m:e>
                      <m:sup>
                        <m:r>
                          <a:rPr lang="en-US" b="1" i="1">
                            <a:latin typeface="Cambria Math"/>
                          </a:rPr>
                          <m:t>𝟎</m:t>
                        </m:r>
                      </m:sup>
                    </m:sSup>
                  </m:oMath>
                </a14:m>
                <a:r>
                  <a:rPr lang="en-US" sz="2200" dirty="0">
                    <a:latin typeface="Franklin Gothic Medium" panose="020B0603020102020204" pitchFamily="34" charset="0"/>
                  </a:rPr>
                  <a:t> correspond to paths of length 0.</a:t>
                </a:r>
              </a:p>
              <a:p>
                <a:pPr eaLnBrk="1" hangingPunct="1"/>
                <a:r>
                  <a:rPr lang="en-US" sz="2200" dirty="0">
                    <a:latin typeface="Franklin Gothic Medium" panose="020B0603020102020204" pitchFamily="34" charset="0"/>
                  </a:rPr>
                  <a:t>Elements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/>
                          </a:rPr>
                          <m:t>𝑹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en-US" sz="2200" dirty="0">
                    <a:latin typeface="Franklin Gothic Medium" panose="020B0603020102020204" pitchFamily="34" charset="0"/>
                  </a:rPr>
                  <a:t> are paths of length 1.</a:t>
                </a:r>
              </a:p>
              <a:p>
                <a:pPr eaLnBrk="1" hangingPunct="1"/>
                <a:r>
                  <a:rPr lang="en-US" sz="2200" dirty="0">
                    <a:latin typeface="Franklin Gothic Medium" panose="020B0603020102020204" pitchFamily="34" charset="0"/>
                  </a:rPr>
                  <a:t>Elements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/>
                          </a:rPr>
                          <m:t>𝑹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200" dirty="0">
                    <a:latin typeface="Franklin Gothic Medium" panose="020B0603020102020204" pitchFamily="34" charset="0"/>
                  </a:rPr>
                  <a:t> are paths of length 2.</a:t>
                </a:r>
              </a:p>
              <a:p>
                <a:pPr eaLnBrk="1" hangingPunct="1"/>
                <a:r>
                  <a:rPr lang="en-US" sz="2200" dirty="0">
                    <a:latin typeface="Franklin Gothic Medium" panose="020B0603020102020204" pitchFamily="34" charset="0"/>
                  </a:rPr>
                  <a:t>...</a:t>
                </a:r>
                <a:endParaRPr lang="en-US" sz="2200" dirty="0">
                  <a:latin typeface="+mn-lt"/>
                </a:endParaRPr>
              </a:p>
            </p:txBody>
          </p:sp>
        </mc:Choice>
        <mc:Fallback xmlns="">
          <p:sp>
            <p:nvSpPr>
              <p:cNvPr id="6" name="TextBox 2">
                <a:extLst>
                  <a:ext uri="{FF2B5EF4-FFF2-40B4-BE49-F238E27FC236}">
                    <a16:creationId xmlns:a16="http://schemas.microsoft.com/office/drawing/2014/main" id="{FDB29F19-D8F3-C64B-BA1B-0DA7005AD4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3"/>
                </p:custDataLst>
              </p:nvPr>
            </p:nvSpPr>
            <p:spPr bwMode="auto">
              <a:xfrm>
                <a:off x="1842686" y="3672373"/>
                <a:ext cx="6095969" cy="1563890"/>
              </a:xfrm>
              <a:prstGeom prst="rect">
                <a:avLst/>
              </a:prstGeom>
              <a:blipFill>
                <a:blip r:embed="rId4"/>
                <a:stretch>
                  <a:fillRect l="-1040" b="-645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0832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Medium" panose="020B0603020102020204" pitchFamily="34" charset="0"/>
              </a:rPr>
              <a:t>Paths in Relations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47700" y="3189464"/>
                <a:ext cx="7848600" cy="150810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28575">
                <a:solidFill>
                  <a:schemeClr val="tx2">
                    <a:lumMod val="50000"/>
                  </a:schemeClr>
                </a:solidFill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sz="2800" dirty="0">
                    <a:ea typeface="MS PGothic" pitchFamily="34" charset="-128"/>
                    <a:cs typeface="+mn-cs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latin typeface="Cambria Math" panose="02040503050406030204" pitchFamily="18" charset="0"/>
                        <a:ea typeface="MS PGothic" pitchFamily="34" charset="-128"/>
                        <a:cs typeface="+mn-cs"/>
                      </a:rPr>
                      <m:t>𝑹</m:t>
                    </m:r>
                  </m:oMath>
                </a14:m>
                <a:r>
                  <a:rPr lang="en-US" sz="2800" dirty="0">
                    <a:ea typeface="MS PGothic" pitchFamily="34" charset="-128"/>
                    <a:cs typeface="+mn-cs"/>
                  </a:rPr>
                  <a:t> be a relation on a set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latin typeface="Cambria Math" panose="02040503050406030204" pitchFamily="18" charset="0"/>
                        <a:ea typeface="MS PGothic" pitchFamily="34" charset="-128"/>
                        <a:cs typeface="+mn-cs"/>
                      </a:rPr>
                      <m:t>𝑨</m:t>
                    </m:r>
                  </m:oMath>
                </a14:m>
                <a:r>
                  <a:rPr lang="en-US" sz="2800" dirty="0">
                    <a:ea typeface="MS PGothic" pitchFamily="34" charset="-128"/>
                    <a:cs typeface="+mn-cs"/>
                  </a:rPr>
                  <a:t>.</a:t>
                </a:r>
              </a:p>
              <a:p>
                <a:pPr>
                  <a:defRPr/>
                </a:pPr>
                <a:endParaRPr lang="en-US" sz="800" dirty="0">
                  <a:ea typeface="MS PGothic" pitchFamily="34" charset="-128"/>
                  <a:cs typeface="+mn-cs"/>
                </a:endParaRPr>
              </a:p>
              <a:p>
                <a:pPr>
                  <a:defRPr/>
                </a:pPr>
                <a:r>
                  <a:rPr lang="en-US" sz="2800" dirty="0">
                    <a:ea typeface="MS PGothic" pitchFamily="34" charset="-128"/>
                    <a:cs typeface="+mn-cs"/>
                  </a:rPr>
                  <a:t>There is a path of length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latin typeface="Cambria Math" panose="02040503050406030204" pitchFamily="18" charset="0"/>
                        <a:ea typeface="MS PGothic" pitchFamily="34" charset="-128"/>
                        <a:cs typeface="+mn-cs"/>
                      </a:rPr>
                      <m:t>𝒏</m:t>
                    </m:r>
                  </m:oMath>
                </a14:m>
                <a:r>
                  <a:rPr lang="en-US" sz="2800" dirty="0">
                    <a:ea typeface="MS PGothic" pitchFamily="34" charset="-128"/>
                    <a:cs typeface="+mn-cs"/>
                  </a:rPr>
                  <a:t> from </a:t>
                </a:r>
                <a:r>
                  <a:rPr lang="en-US" sz="2800" b="1" dirty="0">
                    <a:ea typeface="MS PGothic" pitchFamily="34" charset="-128"/>
                    <a:cs typeface="+mn-cs"/>
                  </a:rPr>
                  <a:t>a</a:t>
                </a:r>
                <a:r>
                  <a:rPr lang="en-US" sz="2800" dirty="0">
                    <a:ea typeface="MS PGothic" pitchFamily="34" charset="-128"/>
                    <a:cs typeface="+mn-cs"/>
                  </a:rPr>
                  <a:t> to </a:t>
                </a:r>
                <a:r>
                  <a:rPr lang="en-US" sz="2800" b="1" dirty="0">
                    <a:ea typeface="MS PGothic" pitchFamily="34" charset="-128"/>
                    <a:cs typeface="+mn-cs"/>
                  </a:rPr>
                  <a:t>b</a:t>
                </a:r>
                <a:r>
                  <a:rPr lang="en-US" sz="2800" dirty="0">
                    <a:ea typeface="MS PGothic" pitchFamily="34" charset="-128"/>
                    <a:cs typeface="+mn-cs"/>
                  </a:rPr>
                  <a:t> in the digraph for 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MS PGothic" pitchFamily="34" charset="-128"/>
                      </a:rPr>
                      <m:t>𝑹</m:t>
                    </m:r>
                  </m:oMath>
                </a14:m>
                <a:r>
                  <a:rPr lang="en-US" sz="2800" dirty="0">
                    <a:ea typeface="MS PGothic" pitchFamily="34" charset="-128"/>
                    <a:cs typeface="+mn-cs"/>
                  </a:rPr>
                  <a:t> if and only if (</a:t>
                </a:r>
                <a:r>
                  <a:rPr lang="en-US" sz="2800" b="1" dirty="0" err="1">
                    <a:ea typeface="MS PGothic" pitchFamily="34" charset="-128"/>
                    <a:cs typeface="+mn-cs"/>
                  </a:rPr>
                  <a:t>a,b</a:t>
                </a:r>
                <a:r>
                  <a:rPr lang="en-US" sz="2800" dirty="0">
                    <a:ea typeface="MS PGothic" pitchFamily="34" charset="-128"/>
                    <a:cs typeface="+mn-cs"/>
                  </a:rPr>
                  <a:t>)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latin typeface="Cambria Math" panose="02040503050406030204" pitchFamily="18" charset="0"/>
                        <a:ea typeface="MS PGothic" pitchFamily="34" charset="-128"/>
                        <a:cs typeface="+mn-cs"/>
                        <a:sym typeface="Symbol"/>
                      </a:rPr>
                      <m:t> </m:t>
                    </m:r>
                    <m:r>
                      <a:rPr lang="en-US" sz="2800" b="1" i="1" dirty="0" err="1" smtClean="0">
                        <a:latin typeface="Cambria Math" panose="02040503050406030204" pitchFamily="18" charset="0"/>
                        <a:ea typeface="MS PGothic" pitchFamily="34" charset="-128"/>
                        <a:cs typeface="+mn-cs"/>
                        <a:sym typeface="Symbol"/>
                      </a:rPr>
                      <m:t>𝑹</m:t>
                    </m:r>
                    <m:r>
                      <a:rPr lang="en-US" sz="2800" b="1" i="1" baseline="30000" dirty="0" err="1" smtClean="0">
                        <a:latin typeface="Cambria Math" panose="02040503050406030204" pitchFamily="18" charset="0"/>
                        <a:ea typeface="MS PGothic" pitchFamily="34" charset="-128"/>
                        <a:cs typeface="+mn-cs"/>
                        <a:sym typeface="Symbol"/>
                      </a:rPr>
                      <m:t>𝒏</m:t>
                    </m:r>
                  </m:oMath>
                </a14:m>
                <a:endParaRPr lang="en-US" sz="2800" b="1" baseline="30000" dirty="0">
                  <a:ea typeface="MS PGothic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" y="3189464"/>
                <a:ext cx="7848600" cy="1508105"/>
              </a:xfrm>
              <a:prstGeom prst="rect">
                <a:avLst/>
              </a:prstGeom>
              <a:blipFill>
                <a:blip r:embed="rId3"/>
                <a:stretch>
                  <a:fillRect l="-1449" t="-3279" r="-1449" b="-9016"/>
                </a:stretch>
              </a:blipFill>
              <a:ln w="28575">
                <a:solidFill>
                  <a:schemeClr val="tx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647700" y="1590254"/>
            <a:ext cx="8039100" cy="95410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dirty="0">
                <a:ea typeface="MS PGothic" pitchFamily="34" charset="-128"/>
                <a:cs typeface="+mn-cs"/>
              </a:rPr>
              <a:t>Def: The </a:t>
            </a:r>
            <a:r>
              <a:rPr lang="en-US" sz="2800" b="1" dirty="0">
                <a:ea typeface="MS PGothic" pitchFamily="34" charset="-128"/>
                <a:cs typeface="+mn-cs"/>
              </a:rPr>
              <a:t>length</a:t>
            </a:r>
            <a:r>
              <a:rPr lang="en-US" sz="2800" dirty="0">
                <a:ea typeface="MS PGothic" pitchFamily="34" charset="-128"/>
                <a:cs typeface="+mn-cs"/>
              </a:rPr>
              <a:t> of a path in a graph is the number of edges in it (counting repetitions if edge used &gt; once).</a:t>
            </a:r>
            <a:endParaRPr lang="en-US" sz="2800" baseline="30000" dirty="0">
              <a:ea typeface="MS PGothic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920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Medium" panose="020B0603020102020204" pitchFamily="34" charset="0"/>
              </a:rPr>
              <a:t>Connectivity In Graphs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79778" y="3045084"/>
                <a:ext cx="8229600" cy="138499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9050">
                <a:solidFill>
                  <a:schemeClr val="bg2">
                    <a:lumMod val="25000"/>
                  </a:schemeClr>
                </a:solidFill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sz="2800" dirty="0">
                    <a:ea typeface="MS PGothic" pitchFamily="34" charset="-128"/>
                    <a:cs typeface="+mn-cs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latin typeface="Cambria Math" panose="02040503050406030204" pitchFamily="18" charset="0"/>
                        <a:ea typeface="MS PGothic" pitchFamily="34" charset="-128"/>
                        <a:cs typeface="+mn-cs"/>
                      </a:rPr>
                      <m:t>𝑹</m:t>
                    </m:r>
                  </m:oMath>
                </a14:m>
                <a:r>
                  <a:rPr lang="en-US" sz="2800" dirty="0">
                    <a:ea typeface="MS PGothic" pitchFamily="34" charset="-128"/>
                    <a:cs typeface="+mn-cs"/>
                  </a:rPr>
                  <a:t> be a relation on a set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latin typeface="Cambria Math" panose="02040503050406030204" pitchFamily="18" charset="0"/>
                        <a:ea typeface="MS PGothic" pitchFamily="34" charset="-128"/>
                        <a:cs typeface="+mn-cs"/>
                      </a:rPr>
                      <m:t>𝑨</m:t>
                    </m:r>
                  </m:oMath>
                </a14:m>
                <a:r>
                  <a:rPr lang="en-US" sz="2800" dirty="0">
                    <a:ea typeface="MS PGothic" pitchFamily="34" charset="-128"/>
                    <a:cs typeface="+mn-cs"/>
                  </a:rPr>
                  <a:t>.  The </a:t>
                </a:r>
                <a:r>
                  <a:rPr lang="en-US" sz="2800" b="1" dirty="0">
                    <a:ea typeface="MS PGothic" pitchFamily="34" charset="-128"/>
                    <a:cs typeface="+mn-cs"/>
                  </a:rPr>
                  <a:t>connectivity</a:t>
                </a:r>
                <a:r>
                  <a:rPr lang="en-US" sz="2800" dirty="0">
                    <a:ea typeface="MS PGothic" pitchFamily="34" charset="-128"/>
                    <a:cs typeface="+mn-cs"/>
                  </a:rPr>
                  <a:t> relation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dirty="0" smtClean="0">
                            <a:latin typeface="Cambria Math" panose="02040503050406030204" pitchFamily="18" charset="0"/>
                            <a:ea typeface="MS PGothic" pitchFamily="34" charset="-128"/>
                            <a:cs typeface="+mn-cs"/>
                          </a:rPr>
                        </m:ctrlPr>
                      </m:sSupPr>
                      <m:e>
                        <m:r>
                          <a:rPr lang="en-US" sz="2800" b="1" i="1" dirty="0" smtClean="0">
                            <a:latin typeface="Cambria Math" panose="02040503050406030204" pitchFamily="18" charset="0"/>
                            <a:ea typeface="MS PGothic" pitchFamily="34" charset="-128"/>
                            <a:cs typeface="+mn-cs"/>
                          </a:rPr>
                          <m:t>𝑹</m:t>
                        </m:r>
                      </m:e>
                      <m:sup>
                        <m:r>
                          <a:rPr lang="en-US" sz="2800" b="1" i="1" dirty="0" smtClean="0">
                            <a:latin typeface="Cambria Math" panose="02040503050406030204" pitchFamily="18" charset="0"/>
                            <a:ea typeface="MS PGothic" pitchFamily="34" charset="-128"/>
                            <a:cs typeface="+mn-cs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800" dirty="0">
                    <a:ea typeface="MS PGothic" pitchFamily="34" charset="-128"/>
                    <a:cs typeface="+mn-cs"/>
                  </a:rPr>
                  <a:t> consists of the pairs (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ea typeface="MS PGothic" pitchFamily="34" charset="-128"/>
                        <a:cs typeface="+mn-cs"/>
                      </a:rPr>
                      <m:t>𝑎</m:t>
                    </m:r>
                  </m:oMath>
                </a14:m>
                <a:r>
                  <a:rPr lang="en-US" sz="2800" dirty="0" err="1">
                    <a:ea typeface="MS PGothic" pitchFamily="34" charset="-128"/>
                    <a:cs typeface="+mn-cs"/>
                  </a:rPr>
                  <a:t>,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  <a:ea typeface="MS PGothic" pitchFamily="34" charset="-128"/>
                        <a:cs typeface="+mn-cs"/>
                      </a:rPr>
                      <m:t>𝑏</m:t>
                    </m:r>
                  </m:oMath>
                </a14:m>
                <a:r>
                  <a:rPr lang="en-US" sz="2800" dirty="0">
                    <a:ea typeface="MS PGothic" pitchFamily="34" charset="-128"/>
                    <a:cs typeface="+mn-cs"/>
                  </a:rPr>
                  <a:t>) such that there is a path from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ea typeface="MS PGothic" pitchFamily="34" charset="-128"/>
                        <a:cs typeface="+mn-cs"/>
                      </a:rPr>
                      <m:t>𝑎</m:t>
                    </m:r>
                  </m:oMath>
                </a14:m>
                <a:r>
                  <a:rPr lang="en-US" sz="2800" dirty="0">
                    <a:ea typeface="MS PGothic" pitchFamily="34" charset="-128"/>
                    <a:cs typeface="+mn-cs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ea typeface="MS PGothic" pitchFamily="34" charset="-128"/>
                        <a:cs typeface="+mn-cs"/>
                      </a:rPr>
                      <m:t>𝑏</m:t>
                    </m:r>
                  </m:oMath>
                </a14:m>
                <a:r>
                  <a:rPr lang="en-US" sz="2800" dirty="0">
                    <a:ea typeface="MS PGothic" pitchFamily="34" charset="-128"/>
                    <a:cs typeface="+mn-cs"/>
                  </a:rPr>
                  <a:t> in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latin typeface="Cambria Math" panose="02040503050406030204" pitchFamily="18" charset="0"/>
                        <a:ea typeface="MS PGothic" pitchFamily="34" charset="-128"/>
                        <a:cs typeface="+mn-cs"/>
                      </a:rPr>
                      <m:t>𝑹</m:t>
                    </m:r>
                  </m:oMath>
                </a14:m>
                <a:r>
                  <a:rPr lang="en-US" sz="2800" dirty="0">
                    <a:ea typeface="MS PGothic" pitchFamily="34" charset="-128"/>
                    <a:cs typeface="+mn-cs"/>
                  </a:rPr>
                  <a:t>.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778" y="3045084"/>
                <a:ext cx="8229600" cy="1384995"/>
              </a:xfrm>
              <a:prstGeom prst="rect">
                <a:avLst/>
              </a:prstGeom>
              <a:blipFill rotWithShape="0">
                <a:blip r:embed="rId2"/>
                <a:stretch>
                  <a:fillRect l="-1478" t="-3913" r="-517" b="-10870"/>
                </a:stretch>
              </a:blipFill>
              <a:ln w="19050"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3264185" y="6060340"/>
            <a:ext cx="58798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Note:  Rosen text uses the wrong definition of this quantity.</a:t>
            </a:r>
          </a:p>
          <a:p>
            <a:r>
              <a:rPr lang="en-US" b="1" dirty="0"/>
              <a:t>What the text defines (ignoring k=0) is usually called R</a:t>
            </a:r>
            <a:r>
              <a:rPr lang="en-US" b="1" baseline="30000" dirty="0"/>
              <a:t>+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9778" y="1363107"/>
            <a:ext cx="8229600" cy="95410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bg2">
                <a:lumMod val="25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800" dirty="0">
                <a:ea typeface="MS PGothic" pitchFamily="34" charset="-128"/>
                <a:cs typeface="+mn-cs"/>
              </a:rPr>
              <a:t>Def: Two vertices in a graph are </a:t>
            </a:r>
            <a:r>
              <a:rPr lang="en-US" sz="2800" b="1" dirty="0">
                <a:ea typeface="MS PGothic" pitchFamily="34" charset="-128"/>
                <a:cs typeface="+mn-cs"/>
              </a:rPr>
              <a:t>connected</a:t>
            </a:r>
            <a:r>
              <a:rPr lang="en-US" sz="2800" dirty="0">
                <a:ea typeface="MS PGothic" pitchFamily="34" charset="-128"/>
                <a:cs typeface="+mn-cs"/>
              </a:rPr>
              <a:t> iff there is a path between them.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138030" y="4763554"/>
                <a:ext cx="2507481" cy="15197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p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3600" b="0" i="1" smtClean="0">
                          <a:latin typeface="Cambria Math" panose="02040503050406030204" pitchFamily="18" charset="0"/>
                          <a:cs typeface="Franklin Gothic Medium"/>
                        </a:rPr>
                        <m:t>=</m:t>
                      </m:r>
                      <m:nary>
                        <m:naryPr>
                          <m:chr m:val="⋃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1" i="1" smtClean="0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dirty="0">
                  <a:latin typeface="Franklin Gothic Medium"/>
                  <a:cs typeface="Franklin Gothic Medium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030" y="4763554"/>
                <a:ext cx="2507481" cy="15197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25917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Medium" panose="020B0603020102020204" pitchFamily="34" charset="0"/>
              </a:rPr>
              <a:t>Transitive-Reflexive Closure</a:t>
            </a:r>
          </a:p>
        </p:txBody>
      </p:sp>
      <p:sp>
        <p:nvSpPr>
          <p:cNvPr id="12" name="Oval 5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473222" y="2714973"/>
            <a:ext cx="228600" cy="228600"/>
          </a:xfrm>
          <a:prstGeom prst="ellipse">
            <a:avLst/>
          </a:prstGeom>
          <a:solidFill>
            <a:srgbClr val="BBE0E3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ea typeface="MS PGothic" pitchFamily="34" charset="-128"/>
              <a:cs typeface="+mn-cs"/>
            </a:endParaRPr>
          </a:p>
        </p:txBody>
      </p:sp>
      <p:sp>
        <p:nvSpPr>
          <p:cNvPr id="14" name="Oval 7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692422" y="1952973"/>
            <a:ext cx="228600" cy="228600"/>
          </a:xfrm>
          <a:prstGeom prst="ellipse">
            <a:avLst/>
          </a:prstGeom>
          <a:solidFill>
            <a:srgbClr val="BBE0E3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ea typeface="MS PGothic" pitchFamily="34" charset="-128"/>
              <a:cs typeface="+mn-cs"/>
            </a:endParaRPr>
          </a:p>
        </p:txBody>
      </p:sp>
      <p:sp>
        <p:nvSpPr>
          <p:cNvPr id="16" name="Oval 9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101622" y="3324573"/>
            <a:ext cx="228600" cy="228600"/>
          </a:xfrm>
          <a:prstGeom prst="ellipse">
            <a:avLst/>
          </a:prstGeom>
          <a:solidFill>
            <a:srgbClr val="BBE0E3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ea typeface="MS PGothic" pitchFamily="34" charset="-128"/>
              <a:cs typeface="+mn-cs"/>
            </a:endParaRPr>
          </a:p>
        </p:txBody>
      </p:sp>
      <p:sp>
        <p:nvSpPr>
          <p:cNvPr id="17" name="Oval 10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320822" y="3553173"/>
            <a:ext cx="228600" cy="228600"/>
          </a:xfrm>
          <a:prstGeom prst="ellipse">
            <a:avLst/>
          </a:prstGeom>
          <a:solidFill>
            <a:srgbClr val="BBE0E3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ea typeface="MS PGothic" pitchFamily="34" charset="-128"/>
              <a:cs typeface="+mn-cs"/>
            </a:endParaRPr>
          </a:p>
        </p:txBody>
      </p:sp>
      <p:sp>
        <p:nvSpPr>
          <p:cNvPr id="18" name="Oval 11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168422" y="1648173"/>
            <a:ext cx="228600" cy="228600"/>
          </a:xfrm>
          <a:prstGeom prst="ellipse">
            <a:avLst/>
          </a:prstGeom>
          <a:solidFill>
            <a:srgbClr val="BBE0E3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ea typeface="MS PGothic" pitchFamily="34" charset="-128"/>
              <a:cs typeface="+mn-cs"/>
            </a:endParaRPr>
          </a:p>
        </p:txBody>
      </p:sp>
      <p:sp>
        <p:nvSpPr>
          <p:cNvPr id="19" name="Oval 12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530622" y="1343373"/>
            <a:ext cx="228600" cy="228600"/>
          </a:xfrm>
          <a:prstGeom prst="ellipse">
            <a:avLst/>
          </a:prstGeom>
          <a:solidFill>
            <a:srgbClr val="BBE0E3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ea typeface="MS PGothic" pitchFamily="34" charset="-128"/>
              <a:cs typeface="+mn-cs"/>
            </a:endParaRPr>
          </a:p>
        </p:txBody>
      </p:sp>
      <p:sp>
        <p:nvSpPr>
          <p:cNvPr id="20" name="Oval 13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6378222" y="2714973"/>
            <a:ext cx="228600" cy="228600"/>
          </a:xfrm>
          <a:prstGeom prst="ellipse">
            <a:avLst/>
          </a:prstGeom>
          <a:solidFill>
            <a:srgbClr val="BBE0E3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ea typeface="MS PGothic" pitchFamily="34" charset="-128"/>
              <a:cs typeface="+mn-cs"/>
            </a:endParaRPr>
          </a:p>
        </p:txBody>
      </p:sp>
      <p:sp>
        <p:nvSpPr>
          <p:cNvPr id="22" name="Oval 15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997222" y="3476973"/>
            <a:ext cx="228600" cy="228600"/>
          </a:xfrm>
          <a:prstGeom prst="ellipse">
            <a:avLst/>
          </a:prstGeom>
          <a:solidFill>
            <a:srgbClr val="BBE0E3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ea typeface="MS PGothic" pitchFamily="34" charset="-128"/>
              <a:cs typeface="+mn-cs"/>
            </a:endParaRPr>
          </a:p>
        </p:txBody>
      </p:sp>
      <p:sp>
        <p:nvSpPr>
          <p:cNvPr id="27" name="Line 20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 flipV="1">
            <a:off x="3323973" y="2824842"/>
            <a:ext cx="1125360" cy="526246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ea typeface="MS PGothic" pitchFamily="34" charset="-128"/>
              <a:cs typeface="+mn-cs"/>
            </a:endParaRPr>
          </a:p>
        </p:txBody>
      </p:sp>
      <p:sp>
        <p:nvSpPr>
          <p:cNvPr id="32" name="Line 25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 flipV="1">
            <a:off x="3354715" y="2899312"/>
            <a:ext cx="1143000" cy="5334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ea typeface="MS PGothic" pitchFamily="34" charset="-128"/>
              <a:cs typeface="+mn-cs"/>
            </a:endParaRPr>
          </a:p>
        </p:txBody>
      </p:sp>
      <p:sp>
        <p:nvSpPr>
          <p:cNvPr id="34" name="Line 27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3330222" y="3553173"/>
            <a:ext cx="990600" cy="1524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ea typeface="MS PGothic" pitchFamily="34" charset="-128"/>
              <a:cs typeface="+mn-cs"/>
            </a:endParaRPr>
          </a:p>
        </p:txBody>
      </p:sp>
      <p:sp>
        <p:nvSpPr>
          <p:cNvPr id="35" name="Line 28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 flipH="1">
            <a:off x="4473222" y="2943573"/>
            <a:ext cx="76200" cy="6096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ea typeface="MS PGothic" pitchFamily="34" charset="-128"/>
              <a:cs typeface="+mn-cs"/>
            </a:endParaRPr>
          </a:p>
        </p:txBody>
      </p:sp>
      <p:sp>
        <p:nvSpPr>
          <p:cNvPr id="36" name="Line 29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 flipV="1">
            <a:off x="4549422" y="3629373"/>
            <a:ext cx="1447800" cy="762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ea typeface="MS PGothic" pitchFamily="34" charset="-128"/>
              <a:cs typeface="+mn-cs"/>
            </a:endParaRPr>
          </a:p>
        </p:txBody>
      </p:sp>
      <p:sp>
        <p:nvSpPr>
          <p:cNvPr id="37" name="Line 30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 flipV="1">
            <a:off x="6149622" y="2943573"/>
            <a:ext cx="304800" cy="5334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ea typeface="MS PGothic" pitchFamily="34" charset="-128"/>
              <a:cs typeface="+mn-cs"/>
            </a:endParaRPr>
          </a:p>
        </p:txBody>
      </p:sp>
      <p:sp>
        <p:nvSpPr>
          <p:cNvPr id="40" name="Line 33"/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>
            <a:off x="4397022" y="1800573"/>
            <a:ext cx="1295400" cy="2286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 type="none" w="med" len="med"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ea typeface="MS PGothic" pitchFamily="34" charset="-128"/>
              <a:cs typeface="+mn-cs"/>
            </a:endParaRPr>
          </a:p>
        </p:txBody>
      </p:sp>
      <p:sp>
        <p:nvSpPr>
          <p:cNvPr id="41" name="Line 34"/>
          <p:cNvSpPr>
            <a:spLocks noChangeShapeType="1"/>
          </p:cNvSpPr>
          <p:nvPr>
            <p:custDataLst>
              <p:tags r:id="rId16"/>
            </p:custDataLst>
          </p:nvPr>
        </p:nvSpPr>
        <p:spPr bwMode="auto">
          <a:xfrm flipH="1">
            <a:off x="5921022" y="1571973"/>
            <a:ext cx="685800" cy="4572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ea typeface="MS PGothic" pitchFamily="34" charset="-128"/>
              <a:cs typeface="+mn-cs"/>
            </a:endParaRPr>
          </a:p>
        </p:txBody>
      </p:sp>
      <p:sp>
        <p:nvSpPr>
          <p:cNvPr id="42" name="Line 63"/>
          <p:cNvSpPr>
            <a:spLocks noChangeShapeType="1"/>
          </p:cNvSpPr>
          <p:nvPr>
            <p:custDataLst>
              <p:tags r:id="rId17"/>
            </p:custDataLst>
          </p:nvPr>
        </p:nvSpPr>
        <p:spPr bwMode="auto">
          <a:xfrm flipH="1">
            <a:off x="5844822" y="1495773"/>
            <a:ext cx="685800" cy="4572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ea typeface="MS PGothic" pitchFamily="34" charset="-128"/>
              <a:cs typeface="+mn-c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01322" y="4479895"/>
            <a:ext cx="7985478" cy="8309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bg2">
                <a:lumMod val="2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>
                <a:ea typeface="MS PGothic" pitchFamily="34" charset="-128"/>
                <a:cs typeface="+mn-cs"/>
              </a:rPr>
              <a:t>Add the </a:t>
            </a:r>
            <a:r>
              <a:rPr lang="en-US" sz="2400" b="1" dirty="0">
                <a:ea typeface="MS PGothic" pitchFamily="34" charset="-128"/>
                <a:cs typeface="+mn-cs"/>
              </a:rPr>
              <a:t>minimum possible</a:t>
            </a:r>
            <a:r>
              <a:rPr lang="en-US" sz="2400" dirty="0">
                <a:ea typeface="MS PGothic" pitchFamily="34" charset="-128"/>
                <a:cs typeface="+mn-cs"/>
              </a:rPr>
              <a:t> number of edges to make the relation transitive and reflexive.</a:t>
            </a:r>
          </a:p>
        </p:txBody>
      </p:sp>
    </p:spTree>
    <p:extLst>
      <p:ext uri="{BB962C8B-B14F-4D97-AF65-F5344CB8AC3E}">
        <p14:creationId xmlns:p14="http://schemas.microsoft.com/office/powerpoint/2010/main" val="19373065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Medium" panose="020B0603020102020204" pitchFamily="34" charset="0"/>
              </a:rPr>
              <a:t>Transitive-Reflexive Closure</a:t>
            </a:r>
          </a:p>
        </p:txBody>
      </p:sp>
      <p:sp>
        <p:nvSpPr>
          <p:cNvPr id="12" name="Oval 5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473222" y="2714973"/>
            <a:ext cx="228600" cy="228600"/>
          </a:xfrm>
          <a:prstGeom prst="ellipse">
            <a:avLst/>
          </a:prstGeom>
          <a:solidFill>
            <a:srgbClr val="BBE0E3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ea typeface="MS PGothic" pitchFamily="34" charset="-128"/>
              <a:cs typeface="+mn-cs"/>
            </a:endParaRPr>
          </a:p>
        </p:txBody>
      </p:sp>
      <p:sp>
        <p:nvSpPr>
          <p:cNvPr id="14" name="Oval 7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692422" y="1952973"/>
            <a:ext cx="228600" cy="228600"/>
          </a:xfrm>
          <a:prstGeom prst="ellipse">
            <a:avLst/>
          </a:prstGeom>
          <a:solidFill>
            <a:srgbClr val="BBE0E3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ea typeface="MS PGothic" pitchFamily="34" charset="-128"/>
              <a:cs typeface="+mn-cs"/>
            </a:endParaRPr>
          </a:p>
        </p:txBody>
      </p:sp>
      <p:sp>
        <p:nvSpPr>
          <p:cNvPr id="16" name="Oval 9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101622" y="3324573"/>
            <a:ext cx="228600" cy="228600"/>
          </a:xfrm>
          <a:prstGeom prst="ellipse">
            <a:avLst/>
          </a:prstGeom>
          <a:solidFill>
            <a:srgbClr val="BBE0E3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ea typeface="MS PGothic" pitchFamily="34" charset="-128"/>
              <a:cs typeface="+mn-cs"/>
            </a:endParaRPr>
          </a:p>
        </p:txBody>
      </p:sp>
      <p:sp>
        <p:nvSpPr>
          <p:cNvPr id="17" name="Oval 10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320822" y="3553173"/>
            <a:ext cx="228600" cy="228600"/>
          </a:xfrm>
          <a:prstGeom prst="ellipse">
            <a:avLst/>
          </a:prstGeom>
          <a:solidFill>
            <a:srgbClr val="BBE0E3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ea typeface="MS PGothic" pitchFamily="34" charset="-128"/>
              <a:cs typeface="+mn-cs"/>
            </a:endParaRPr>
          </a:p>
        </p:txBody>
      </p:sp>
      <p:sp>
        <p:nvSpPr>
          <p:cNvPr id="18" name="Oval 11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168422" y="1648173"/>
            <a:ext cx="228600" cy="228600"/>
          </a:xfrm>
          <a:prstGeom prst="ellipse">
            <a:avLst/>
          </a:prstGeom>
          <a:solidFill>
            <a:srgbClr val="BBE0E3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ea typeface="MS PGothic" pitchFamily="34" charset="-128"/>
              <a:cs typeface="+mn-cs"/>
            </a:endParaRPr>
          </a:p>
        </p:txBody>
      </p:sp>
      <p:sp>
        <p:nvSpPr>
          <p:cNvPr id="19" name="Oval 12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530622" y="1343373"/>
            <a:ext cx="228600" cy="228600"/>
          </a:xfrm>
          <a:prstGeom prst="ellipse">
            <a:avLst/>
          </a:prstGeom>
          <a:solidFill>
            <a:srgbClr val="BBE0E3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ea typeface="MS PGothic" pitchFamily="34" charset="-128"/>
              <a:cs typeface="+mn-cs"/>
            </a:endParaRPr>
          </a:p>
        </p:txBody>
      </p:sp>
      <p:sp>
        <p:nvSpPr>
          <p:cNvPr id="20" name="Oval 13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6378222" y="2714973"/>
            <a:ext cx="228600" cy="228600"/>
          </a:xfrm>
          <a:prstGeom prst="ellipse">
            <a:avLst/>
          </a:prstGeom>
          <a:solidFill>
            <a:srgbClr val="BBE0E3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ea typeface="MS PGothic" pitchFamily="34" charset="-128"/>
              <a:cs typeface="+mn-cs"/>
            </a:endParaRPr>
          </a:p>
        </p:txBody>
      </p:sp>
      <p:sp>
        <p:nvSpPr>
          <p:cNvPr id="22" name="Oval 15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997222" y="3476973"/>
            <a:ext cx="228600" cy="228600"/>
          </a:xfrm>
          <a:prstGeom prst="ellipse">
            <a:avLst/>
          </a:prstGeom>
          <a:solidFill>
            <a:srgbClr val="BBE0E3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ea typeface="MS PGothic" pitchFamily="34" charset="-128"/>
              <a:cs typeface="+mn-cs"/>
            </a:endParaRPr>
          </a:p>
        </p:txBody>
      </p:sp>
      <p:sp>
        <p:nvSpPr>
          <p:cNvPr id="27" name="Line 20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 flipV="1">
            <a:off x="3323973" y="2824842"/>
            <a:ext cx="1125360" cy="526246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ea typeface="MS PGothic" pitchFamily="34" charset="-128"/>
              <a:cs typeface="+mn-cs"/>
            </a:endParaRPr>
          </a:p>
        </p:txBody>
      </p:sp>
      <p:sp>
        <p:nvSpPr>
          <p:cNvPr id="32" name="Line 25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 flipV="1">
            <a:off x="3354715" y="2899312"/>
            <a:ext cx="1143000" cy="5334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ea typeface="MS PGothic" pitchFamily="34" charset="-128"/>
              <a:cs typeface="+mn-cs"/>
            </a:endParaRPr>
          </a:p>
        </p:txBody>
      </p:sp>
      <p:sp>
        <p:nvSpPr>
          <p:cNvPr id="34" name="Line 27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3330222" y="3553173"/>
            <a:ext cx="990600" cy="1524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ea typeface="MS PGothic" pitchFamily="34" charset="-128"/>
              <a:cs typeface="+mn-cs"/>
            </a:endParaRPr>
          </a:p>
        </p:txBody>
      </p:sp>
      <p:sp>
        <p:nvSpPr>
          <p:cNvPr id="35" name="Line 28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 flipH="1">
            <a:off x="4473222" y="2943573"/>
            <a:ext cx="76200" cy="6096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ea typeface="MS PGothic" pitchFamily="34" charset="-128"/>
              <a:cs typeface="+mn-cs"/>
            </a:endParaRPr>
          </a:p>
        </p:txBody>
      </p:sp>
      <p:sp>
        <p:nvSpPr>
          <p:cNvPr id="36" name="Line 29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 flipV="1">
            <a:off x="4549422" y="3629373"/>
            <a:ext cx="1447800" cy="762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ea typeface="MS PGothic" pitchFamily="34" charset="-128"/>
              <a:cs typeface="+mn-cs"/>
            </a:endParaRPr>
          </a:p>
        </p:txBody>
      </p:sp>
      <p:sp>
        <p:nvSpPr>
          <p:cNvPr id="37" name="Line 30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 flipV="1">
            <a:off x="6149622" y="2943573"/>
            <a:ext cx="304800" cy="5334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ea typeface="MS PGothic" pitchFamily="34" charset="-128"/>
              <a:cs typeface="+mn-cs"/>
            </a:endParaRPr>
          </a:p>
        </p:txBody>
      </p:sp>
      <p:sp>
        <p:nvSpPr>
          <p:cNvPr id="40" name="Line 33"/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>
            <a:off x="4397022" y="1800573"/>
            <a:ext cx="1295400" cy="2286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 type="none" w="med" len="med"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ea typeface="MS PGothic" pitchFamily="34" charset="-128"/>
              <a:cs typeface="+mn-cs"/>
            </a:endParaRPr>
          </a:p>
        </p:txBody>
      </p:sp>
      <p:sp>
        <p:nvSpPr>
          <p:cNvPr id="41" name="Line 34"/>
          <p:cNvSpPr>
            <a:spLocks noChangeShapeType="1"/>
          </p:cNvSpPr>
          <p:nvPr>
            <p:custDataLst>
              <p:tags r:id="rId16"/>
            </p:custDataLst>
          </p:nvPr>
        </p:nvSpPr>
        <p:spPr bwMode="auto">
          <a:xfrm flipH="1">
            <a:off x="5921022" y="1571973"/>
            <a:ext cx="685800" cy="4572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ea typeface="MS PGothic" pitchFamily="34" charset="-128"/>
              <a:cs typeface="+mn-cs"/>
            </a:endParaRPr>
          </a:p>
        </p:txBody>
      </p:sp>
      <p:sp>
        <p:nvSpPr>
          <p:cNvPr id="42" name="Line 63"/>
          <p:cNvSpPr>
            <a:spLocks noChangeShapeType="1"/>
          </p:cNvSpPr>
          <p:nvPr>
            <p:custDataLst>
              <p:tags r:id="rId17"/>
            </p:custDataLst>
          </p:nvPr>
        </p:nvSpPr>
        <p:spPr bwMode="auto">
          <a:xfrm flipH="1">
            <a:off x="5844822" y="1495773"/>
            <a:ext cx="685800" cy="4572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ea typeface="MS PGothic" pitchFamily="34" charset="-128"/>
              <a:cs typeface="+mn-c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01322" y="4479895"/>
            <a:ext cx="7985478" cy="8309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bg2">
                <a:lumMod val="2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>
                <a:ea typeface="MS PGothic" pitchFamily="34" charset="-128"/>
                <a:cs typeface="+mn-cs"/>
              </a:rPr>
              <a:t>Relation with the </a:t>
            </a:r>
            <a:r>
              <a:rPr lang="en-US" sz="2400" b="1" dirty="0">
                <a:ea typeface="MS PGothic" pitchFamily="34" charset="-128"/>
                <a:cs typeface="+mn-cs"/>
              </a:rPr>
              <a:t>minimum possible</a:t>
            </a:r>
            <a:r>
              <a:rPr lang="en-US" sz="2400" dirty="0">
                <a:ea typeface="MS PGothic" pitchFamily="34" charset="-128"/>
                <a:cs typeface="+mn-cs"/>
              </a:rPr>
              <a:t> number of </a:t>
            </a:r>
            <a:r>
              <a:rPr lang="en-US" sz="2400" b="1" dirty="0">
                <a:ea typeface="MS PGothic" pitchFamily="34" charset="-128"/>
                <a:cs typeface="+mn-cs"/>
              </a:rPr>
              <a:t>extra edges </a:t>
            </a:r>
            <a:r>
              <a:rPr lang="en-US" sz="2400" dirty="0">
                <a:ea typeface="MS PGothic" pitchFamily="34" charset="-128"/>
                <a:cs typeface="+mn-cs"/>
              </a:rPr>
              <a:t>to make the relation both transitive and reflexive.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685800" y="5562600"/>
                <a:ext cx="8001000" cy="830997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9050">
                <a:solidFill>
                  <a:schemeClr val="bg2">
                    <a:lumMod val="2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sz="2400" dirty="0">
                    <a:ea typeface="MS PGothic" pitchFamily="34" charset="-128"/>
                    <a:cs typeface="+mn-cs"/>
                  </a:rPr>
                  <a:t>The </a:t>
                </a:r>
                <a:r>
                  <a:rPr lang="en-US" sz="2400" b="1" dirty="0">
                    <a:ea typeface="MS PGothic" pitchFamily="34" charset="-128"/>
                    <a:cs typeface="+mn-cs"/>
                  </a:rPr>
                  <a:t>transitive-reflexive closure</a:t>
                </a:r>
                <a:r>
                  <a:rPr lang="en-US" sz="2400" dirty="0">
                    <a:ea typeface="MS PGothic" pitchFamily="34" charset="-128"/>
                    <a:cs typeface="+mn-cs"/>
                  </a:rPr>
                  <a:t> of a relation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  <a:ea typeface="MS PGothic" pitchFamily="34" charset="-128"/>
                        <a:cs typeface="+mn-cs"/>
                      </a:rPr>
                      <m:t>𝑹</m:t>
                    </m:r>
                  </m:oMath>
                </a14:m>
                <a:r>
                  <a:rPr lang="en-US" sz="2400" dirty="0">
                    <a:ea typeface="MS PGothic" pitchFamily="34" charset="-128"/>
                    <a:cs typeface="+mn-cs"/>
                  </a:rPr>
                  <a:t> is the connectivity relation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  <a:ea typeface="MS PGothic" pitchFamily="34" charset="-128"/>
                        <a:cs typeface="+mn-cs"/>
                      </a:rPr>
                      <m:t>𝑹</m:t>
                    </m:r>
                  </m:oMath>
                </a14:m>
                <a:r>
                  <a:rPr lang="en-US" sz="2400" dirty="0">
                    <a:ea typeface="MS PGothic" pitchFamily="34" charset="-128"/>
                    <a:cs typeface="+mn-cs"/>
                  </a:rPr>
                  <a:t>*</a:t>
                </a: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5562600"/>
                <a:ext cx="8001000" cy="830997"/>
              </a:xfrm>
              <a:prstGeom prst="rect">
                <a:avLst/>
              </a:prstGeom>
              <a:blipFill rotWithShape="0">
                <a:blip r:embed="rId30"/>
                <a:stretch>
                  <a:fillRect l="-1141" t="-5036" b="-13669"/>
                </a:stretch>
              </a:blipFill>
              <a:ln w="19050"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 3"/>
          <p:cNvSpPr/>
          <p:nvPr/>
        </p:nvSpPr>
        <p:spPr>
          <a:xfrm>
            <a:off x="6776357" y="1315469"/>
            <a:ext cx="294480" cy="309195"/>
          </a:xfrm>
          <a:custGeom>
            <a:avLst/>
            <a:gdLst>
              <a:gd name="connsiteX0" fmla="*/ 0 w 294480"/>
              <a:gd name="connsiteY0" fmla="*/ 64295 h 309195"/>
              <a:gd name="connsiteX1" fmla="*/ 285750 w 294480"/>
              <a:gd name="connsiteY1" fmla="*/ 15310 h 309195"/>
              <a:gd name="connsiteX2" fmla="*/ 204107 w 294480"/>
              <a:gd name="connsiteY2" fmla="*/ 301060 h 309195"/>
              <a:gd name="connsiteX3" fmla="*/ 32657 w 294480"/>
              <a:gd name="connsiteY3" fmla="*/ 203088 h 309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480" h="309195">
                <a:moveTo>
                  <a:pt x="0" y="64295"/>
                </a:moveTo>
                <a:cubicBezTo>
                  <a:pt x="125866" y="20072"/>
                  <a:pt x="251732" y="-24151"/>
                  <a:pt x="285750" y="15310"/>
                </a:cubicBezTo>
                <a:cubicBezTo>
                  <a:pt x="319768" y="54771"/>
                  <a:pt x="246289" y="269764"/>
                  <a:pt x="204107" y="301060"/>
                </a:cubicBezTo>
                <a:cubicBezTo>
                  <a:pt x="161925" y="332356"/>
                  <a:pt x="97291" y="267722"/>
                  <a:pt x="32657" y="203088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414157" y="1454488"/>
            <a:ext cx="2057400" cy="2268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Freeform 9"/>
          <p:cNvSpPr/>
          <p:nvPr/>
        </p:nvSpPr>
        <p:spPr>
          <a:xfrm>
            <a:off x="5791528" y="2188029"/>
            <a:ext cx="275928" cy="234943"/>
          </a:xfrm>
          <a:custGeom>
            <a:avLst/>
            <a:gdLst>
              <a:gd name="connsiteX0" fmla="*/ 13279 w 275928"/>
              <a:gd name="connsiteY0" fmla="*/ 16328 h 234943"/>
              <a:gd name="connsiteX1" fmla="*/ 29608 w 275928"/>
              <a:gd name="connsiteY1" fmla="*/ 228600 h 234943"/>
              <a:gd name="connsiteX2" fmla="*/ 274536 w 275928"/>
              <a:gd name="connsiteY2" fmla="*/ 163285 h 234943"/>
              <a:gd name="connsiteX3" fmla="*/ 111251 w 275928"/>
              <a:gd name="connsiteY3" fmla="*/ 0 h 234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5928" h="234943">
                <a:moveTo>
                  <a:pt x="13279" y="16328"/>
                </a:moveTo>
                <a:cubicBezTo>
                  <a:pt x="-328" y="110217"/>
                  <a:pt x="-13935" y="204107"/>
                  <a:pt x="29608" y="228600"/>
                </a:cubicBezTo>
                <a:cubicBezTo>
                  <a:pt x="73151" y="253093"/>
                  <a:pt x="260929" y="201385"/>
                  <a:pt x="274536" y="163285"/>
                </a:cubicBezTo>
                <a:cubicBezTo>
                  <a:pt x="288143" y="125185"/>
                  <a:pt x="199697" y="62592"/>
                  <a:pt x="111251" y="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4165712" y="1379537"/>
            <a:ext cx="283621" cy="261484"/>
          </a:xfrm>
          <a:custGeom>
            <a:avLst/>
            <a:gdLst>
              <a:gd name="connsiteX0" fmla="*/ 112374 w 283621"/>
              <a:gd name="connsiteY0" fmla="*/ 253320 h 261484"/>
              <a:gd name="connsiteX1" fmla="*/ 6238 w 283621"/>
              <a:gd name="connsiteY1" fmla="*/ 24720 h 261484"/>
              <a:gd name="connsiteX2" fmla="*/ 275659 w 283621"/>
              <a:gd name="connsiteY2" fmla="*/ 32884 h 261484"/>
              <a:gd name="connsiteX3" fmla="*/ 185852 w 283621"/>
              <a:gd name="connsiteY3" fmla="*/ 261484 h 26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621" h="261484">
                <a:moveTo>
                  <a:pt x="112374" y="253320"/>
                </a:moveTo>
                <a:cubicBezTo>
                  <a:pt x="45699" y="157389"/>
                  <a:pt x="-20976" y="61459"/>
                  <a:pt x="6238" y="24720"/>
                </a:cubicBezTo>
                <a:cubicBezTo>
                  <a:pt x="33452" y="-12019"/>
                  <a:pt x="245723" y="-6577"/>
                  <a:pt x="275659" y="32884"/>
                </a:cubicBezTo>
                <a:cubicBezTo>
                  <a:pt x="305595" y="72345"/>
                  <a:pt x="245723" y="166914"/>
                  <a:pt x="185852" y="261484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4130795" y="3336491"/>
            <a:ext cx="253685" cy="248604"/>
          </a:xfrm>
          <a:custGeom>
            <a:avLst/>
            <a:gdLst>
              <a:gd name="connsiteX0" fmla="*/ 147550 w 253685"/>
              <a:gd name="connsiteY0" fmla="*/ 248604 h 248604"/>
              <a:gd name="connsiteX1" fmla="*/ 592 w 253685"/>
              <a:gd name="connsiteY1" fmla="*/ 93482 h 248604"/>
              <a:gd name="connsiteX2" fmla="*/ 196535 w 253685"/>
              <a:gd name="connsiteY2" fmla="*/ 3675 h 248604"/>
              <a:gd name="connsiteX3" fmla="*/ 253685 w 253685"/>
              <a:gd name="connsiteY3" fmla="*/ 215947 h 248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3685" h="248604">
                <a:moveTo>
                  <a:pt x="147550" y="248604"/>
                </a:moveTo>
                <a:cubicBezTo>
                  <a:pt x="69989" y="191454"/>
                  <a:pt x="-7572" y="134304"/>
                  <a:pt x="592" y="93482"/>
                </a:cubicBezTo>
                <a:cubicBezTo>
                  <a:pt x="8756" y="52660"/>
                  <a:pt x="154353" y="-16736"/>
                  <a:pt x="196535" y="3675"/>
                </a:cubicBezTo>
                <a:cubicBezTo>
                  <a:pt x="238717" y="24086"/>
                  <a:pt x="246201" y="120016"/>
                  <a:pt x="253685" y="215947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/>
          <p:cNvSpPr/>
          <p:nvPr/>
        </p:nvSpPr>
        <p:spPr>
          <a:xfrm>
            <a:off x="2864619" y="3036076"/>
            <a:ext cx="318904" cy="319332"/>
          </a:xfrm>
          <a:custGeom>
            <a:avLst/>
            <a:gdLst>
              <a:gd name="connsiteX0" fmla="*/ 180111 w 318904"/>
              <a:gd name="connsiteY0" fmla="*/ 319332 h 319332"/>
              <a:gd name="connsiteX1" fmla="*/ 496 w 318904"/>
              <a:gd name="connsiteY1" fmla="*/ 180539 h 319332"/>
              <a:gd name="connsiteX2" fmla="*/ 229096 w 318904"/>
              <a:gd name="connsiteY2" fmla="*/ 925 h 319332"/>
              <a:gd name="connsiteX3" fmla="*/ 318904 w 318904"/>
              <a:gd name="connsiteY3" fmla="*/ 262182 h 31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8904" h="319332">
                <a:moveTo>
                  <a:pt x="180111" y="319332"/>
                </a:moveTo>
                <a:cubicBezTo>
                  <a:pt x="86221" y="276469"/>
                  <a:pt x="-7668" y="233607"/>
                  <a:pt x="496" y="180539"/>
                </a:cubicBezTo>
                <a:cubicBezTo>
                  <a:pt x="8660" y="127471"/>
                  <a:pt x="176028" y="-12682"/>
                  <a:pt x="229096" y="925"/>
                </a:cubicBezTo>
                <a:cubicBezTo>
                  <a:pt x="282164" y="14532"/>
                  <a:pt x="300534" y="138357"/>
                  <a:pt x="318904" y="262182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42"/>
          <p:cNvSpPr/>
          <p:nvPr/>
        </p:nvSpPr>
        <p:spPr>
          <a:xfrm>
            <a:off x="6637564" y="2679179"/>
            <a:ext cx="310986" cy="277505"/>
          </a:xfrm>
          <a:custGeom>
            <a:avLst/>
            <a:gdLst>
              <a:gd name="connsiteX0" fmla="*/ 0 w 310986"/>
              <a:gd name="connsiteY0" fmla="*/ 96678 h 277505"/>
              <a:gd name="connsiteX1" fmla="*/ 220436 w 310986"/>
              <a:gd name="connsiteY1" fmla="*/ 6871 h 277505"/>
              <a:gd name="connsiteX2" fmla="*/ 302079 w 310986"/>
              <a:gd name="connsiteY2" fmla="*/ 259964 h 277505"/>
              <a:gd name="connsiteX3" fmla="*/ 24493 w 310986"/>
              <a:gd name="connsiteY3" fmla="*/ 235471 h 277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0986" h="277505">
                <a:moveTo>
                  <a:pt x="0" y="96678"/>
                </a:moveTo>
                <a:cubicBezTo>
                  <a:pt x="85045" y="38167"/>
                  <a:pt x="170090" y="-20343"/>
                  <a:pt x="220436" y="6871"/>
                </a:cubicBezTo>
                <a:cubicBezTo>
                  <a:pt x="270782" y="34085"/>
                  <a:pt x="334736" y="221864"/>
                  <a:pt x="302079" y="259964"/>
                </a:cubicBezTo>
                <a:cubicBezTo>
                  <a:pt x="269422" y="298064"/>
                  <a:pt x="146957" y="266767"/>
                  <a:pt x="24493" y="235471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6"/>
          <p:cNvSpPr/>
          <p:nvPr/>
        </p:nvSpPr>
        <p:spPr>
          <a:xfrm>
            <a:off x="6196693" y="3560429"/>
            <a:ext cx="278157" cy="264358"/>
          </a:xfrm>
          <a:custGeom>
            <a:avLst/>
            <a:gdLst>
              <a:gd name="connsiteX0" fmla="*/ 40821 w 278157"/>
              <a:gd name="connsiteY0" fmla="*/ 7364 h 264358"/>
              <a:gd name="connsiteX1" fmla="*/ 244928 w 278157"/>
              <a:gd name="connsiteY1" fmla="*/ 31857 h 264358"/>
              <a:gd name="connsiteX2" fmla="*/ 253093 w 278157"/>
              <a:gd name="connsiteY2" fmla="*/ 260457 h 264358"/>
              <a:gd name="connsiteX3" fmla="*/ 0 w 278157"/>
              <a:gd name="connsiteY3" fmla="*/ 154321 h 264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8157" h="264358">
                <a:moveTo>
                  <a:pt x="40821" y="7364"/>
                </a:moveTo>
                <a:cubicBezTo>
                  <a:pt x="125185" y="-1481"/>
                  <a:pt x="209549" y="-10325"/>
                  <a:pt x="244928" y="31857"/>
                </a:cubicBezTo>
                <a:cubicBezTo>
                  <a:pt x="280307" y="74039"/>
                  <a:pt x="293914" y="240046"/>
                  <a:pt x="253093" y="260457"/>
                </a:cubicBezTo>
                <a:cubicBezTo>
                  <a:pt x="212272" y="280868"/>
                  <a:pt x="106136" y="217594"/>
                  <a:pt x="0" y="154321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 47"/>
          <p:cNvSpPr/>
          <p:nvPr/>
        </p:nvSpPr>
        <p:spPr>
          <a:xfrm>
            <a:off x="4661807" y="2500868"/>
            <a:ext cx="337311" cy="261506"/>
          </a:xfrm>
          <a:custGeom>
            <a:avLst/>
            <a:gdLst>
              <a:gd name="connsiteX0" fmla="*/ 0 w 337311"/>
              <a:gd name="connsiteY0" fmla="*/ 163534 h 261506"/>
              <a:gd name="connsiteX1" fmla="*/ 163286 w 337311"/>
              <a:gd name="connsiteY1" fmla="*/ 249 h 261506"/>
              <a:gd name="connsiteX2" fmla="*/ 334736 w 337311"/>
              <a:gd name="connsiteY2" fmla="*/ 196192 h 261506"/>
              <a:gd name="connsiteX3" fmla="*/ 24493 w 337311"/>
              <a:gd name="connsiteY3" fmla="*/ 261506 h 261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311" h="261506">
                <a:moveTo>
                  <a:pt x="0" y="163534"/>
                </a:moveTo>
                <a:cubicBezTo>
                  <a:pt x="53748" y="79170"/>
                  <a:pt x="107497" y="-5194"/>
                  <a:pt x="163286" y="249"/>
                </a:cubicBezTo>
                <a:cubicBezTo>
                  <a:pt x="219075" y="5692"/>
                  <a:pt x="357868" y="152649"/>
                  <a:pt x="334736" y="196192"/>
                </a:cubicBezTo>
                <a:cubicBezTo>
                  <a:pt x="311604" y="239735"/>
                  <a:pt x="168048" y="250620"/>
                  <a:pt x="24493" y="261506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 51"/>
          <p:cNvSpPr/>
          <p:nvPr/>
        </p:nvSpPr>
        <p:spPr>
          <a:xfrm>
            <a:off x="4555671" y="2971800"/>
            <a:ext cx="81643" cy="620486"/>
          </a:xfrm>
          <a:custGeom>
            <a:avLst/>
            <a:gdLst>
              <a:gd name="connsiteX0" fmla="*/ 0 w 81643"/>
              <a:gd name="connsiteY0" fmla="*/ 620486 h 620486"/>
              <a:gd name="connsiteX1" fmla="*/ 81643 w 81643"/>
              <a:gd name="connsiteY1" fmla="*/ 0 h 620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1643" h="620486">
                <a:moveTo>
                  <a:pt x="0" y="620486"/>
                </a:moveTo>
                <a:lnTo>
                  <a:pt x="81643" y="0"/>
                </a:ln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 52"/>
          <p:cNvSpPr/>
          <p:nvPr/>
        </p:nvSpPr>
        <p:spPr>
          <a:xfrm>
            <a:off x="3322864" y="3641271"/>
            <a:ext cx="987879" cy="138793"/>
          </a:xfrm>
          <a:custGeom>
            <a:avLst/>
            <a:gdLst>
              <a:gd name="connsiteX0" fmla="*/ 0 w 987879"/>
              <a:gd name="connsiteY0" fmla="*/ 0 h 138793"/>
              <a:gd name="connsiteX1" fmla="*/ 987879 w 987879"/>
              <a:gd name="connsiteY1" fmla="*/ 138793 h 138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87879" h="138793">
                <a:moveTo>
                  <a:pt x="0" y="0"/>
                </a:moveTo>
                <a:lnTo>
                  <a:pt x="987879" y="138793"/>
                </a:ln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53"/>
          <p:cNvSpPr/>
          <p:nvPr/>
        </p:nvSpPr>
        <p:spPr>
          <a:xfrm>
            <a:off x="4661807" y="2873829"/>
            <a:ext cx="1698172" cy="718457"/>
          </a:xfrm>
          <a:custGeom>
            <a:avLst/>
            <a:gdLst>
              <a:gd name="connsiteX0" fmla="*/ 1698172 w 1698172"/>
              <a:gd name="connsiteY0" fmla="*/ 0 h 718457"/>
              <a:gd name="connsiteX1" fmla="*/ 0 w 1698172"/>
              <a:gd name="connsiteY1" fmla="*/ 718457 h 718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98172" h="718457">
                <a:moveTo>
                  <a:pt x="1698172" y="0"/>
                </a:moveTo>
                <a:lnTo>
                  <a:pt x="0" y="718457"/>
                </a:ln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 55"/>
          <p:cNvSpPr/>
          <p:nvPr/>
        </p:nvSpPr>
        <p:spPr>
          <a:xfrm>
            <a:off x="4735286" y="2784021"/>
            <a:ext cx="1592035" cy="130629"/>
          </a:xfrm>
          <a:custGeom>
            <a:avLst/>
            <a:gdLst>
              <a:gd name="connsiteX0" fmla="*/ 1592035 w 1592035"/>
              <a:gd name="connsiteY0" fmla="*/ 0 h 130629"/>
              <a:gd name="connsiteX1" fmla="*/ 0 w 1592035"/>
              <a:gd name="connsiteY1" fmla="*/ 130629 h 13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92035" h="130629">
                <a:moveTo>
                  <a:pt x="1592035" y="0"/>
                </a:moveTo>
                <a:lnTo>
                  <a:pt x="0" y="130629"/>
                </a:ln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 56"/>
          <p:cNvSpPr/>
          <p:nvPr/>
        </p:nvSpPr>
        <p:spPr>
          <a:xfrm>
            <a:off x="4767943" y="3004457"/>
            <a:ext cx="1200150" cy="506186"/>
          </a:xfrm>
          <a:custGeom>
            <a:avLst/>
            <a:gdLst>
              <a:gd name="connsiteX0" fmla="*/ 1200150 w 1200150"/>
              <a:gd name="connsiteY0" fmla="*/ 506186 h 506186"/>
              <a:gd name="connsiteX1" fmla="*/ 0 w 1200150"/>
              <a:gd name="connsiteY1" fmla="*/ 0 h 506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00150" h="506186">
                <a:moveTo>
                  <a:pt x="1200150" y="506186"/>
                </a:moveTo>
                <a:lnTo>
                  <a:pt x="0" y="0"/>
                </a:ln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 57"/>
          <p:cNvSpPr/>
          <p:nvPr/>
        </p:nvSpPr>
        <p:spPr>
          <a:xfrm>
            <a:off x="3208564" y="3682093"/>
            <a:ext cx="2841172" cy="506329"/>
          </a:xfrm>
          <a:custGeom>
            <a:avLst/>
            <a:gdLst>
              <a:gd name="connsiteX0" fmla="*/ 2841172 w 2841172"/>
              <a:gd name="connsiteY0" fmla="*/ 40821 h 506329"/>
              <a:gd name="connsiteX1" fmla="*/ 1665515 w 2841172"/>
              <a:gd name="connsiteY1" fmla="*/ 506186 h 506329"/>
              <a:gd name="connsiteX2" fmla="*/ 0 w 2841172"/>
              <a:gd name="connsiteY2" fmla="*/ 0 h 506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41172" h="506329">
                <a:moveTo>
                  <a:pt x="2841172" y="40821"/>
                </a:moveTo>
                <a:cubicBezTo>
                  <a:pt x="2490108" y="276905"/>
                  <a:pt x="2139044" y="512989"/>
                  <a:pt x="1665515" y="506186"/>
                </a:cubicBezTo>
                <a:cubicBezTo>
                  <a:pt x="1191986" y="499383"/>
                  <a:pt x="595993" y="249691"/>
                  <a:pt x="0" y="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 58"/>
          <p:cNvSpPr/>
          <p:nvPr/>
        </p:nvSpPr>
        <p:spPr>
          <a:xfrm>
            <a:off x="3273879" y="2241583"/>
            <a:ext cx="3086100" cy="1024131"/>
          </a:xfrm>
          <a:custGeom>
            <a:avLst/>
            <a:gdLst>
              <a:gd name="connsiteX0" fmla="*/ 3086100 w 3086100"/>
              <a:gd name="connsiteY0" fmla="*/ 452631 h 1024131"/>
              <a:gd name="connsiteX1" fmla="*/ 1771650 w 3086100"/>
              <a:gd name="connsiteY1" fmla="*/ 85238 h 1024131"/>
              <a:gd name="connsiteX2" fmla="*/ 1004207 w 3086100"/>
              <a:gd name="connsiteY2" fmla="*/ 85238 h 1024131"/>
              <a:gd name="connsiteX3" fmla="*/ 0 w 3086100"/>
              <a:gd name="connsiteY3" fmla="*/ 1024131 h 1024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86100" h="1024131">
                <a:moveTo>
                  <a:pt x="3086100" y="452631"/>
                </a:moveTo>
                <a:cubicBezTo>
                  <a:pt x="2602366" y="299550"/>
                  <a:pt x="2118632" y="146470"/>
                  <a:pt x="1771650" y="85238"/>
                </a:cubicBezTo>
                <a:cubicBezTo>
                  <a:pt x="1424668" y="24006"/>
                  <a:pt x="1299482" y="-71244"/>
                  <a:pt x="1004207" y="85238"/>
                </a:cubicBezTo>
                <a:cubicBezTo>
                  <a:pt x="708932" y="241720"/>
                  <a:pt x="354466" y="632925"/>
                  <a:pt x="0" y="1024131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860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409" name="Title 1"/>
              <p:cNvSpPr>
                <a:spLocks noGrp="1"/>
              </p:cNvSpPr>
              <p:nvPr>
                <p:ph type="title"/>
                <p:custDataLst>
                  <p:tags r:id="rId1"/>
                </p:custDataLst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ary</a:t>
                </a:r>
                <a:r>
                  <a:rPr lang="en-US" dirty="0"/>
                  <a:t> Relations</a:t>
                </a:r>
              </a:p>
            </p:txBody>
          </p:sp>
        </mc:Choice>
        <mc:Fallback xmlns="">
          <p:sp>
            <p:nvSpPr>
              <p:cNvPr id="17409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  <p:custDataLst>
                  <p:tags r:id="rId4"/>
                </p:custDataLst>
              </p:nvPr>
            </p:nvSpPr>
            <p:spPr>
              <a:blipFill rotWithShape="0">
                <a:blip r:embed="rId5"/>
                <a:stretch>
                  <a:fillRect t="-12000" b="-29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632178" y="1233310"/>
                <a:ext cx="6206251" cy="830997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28575">
                <a:solidFill>
                  <a:schemeClr val="accent2">
                    <a:lumMod val="75000"/>
                  </a:schemeClr>
                </a:solidFill>
              </a:ln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𝑨</m:t>
                    </m:r>
                    <m:r>
                      <a:rPr lang="en-US" b="1" i="1" baseline="-250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𝟏</m:t>
                    </m:r>
                    <m:r>
                      <a:rPr lang="en-US" b="1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 </m:t>
                    </m:r>
                    <m:r>
                      <a:rPr lang="en-US" b="1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𝑨</m:t>
                    </m:r>
                    <m:r>
                      <a:rPr lang="en-US" b="1" i="1" baseline="-250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𝟐</m:t>
                    </m:r>
                    <m:r>
                      <a:rPr lang="en-US" b="1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 …, </m:t>
                    </m:r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𝑨</m:t>
                        </m:r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be sets.  An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𝒏</m:t>
                    </m:r>
                  </m:oMath>
                </a14:m>
                <a:r>
                  <a:rPr lang="en-US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-</a:t>
                </a:r>
                <a:r>
                  <a:rPr lang="en-US" b="1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ary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relation on </a:t>
                </a:r>
              </a:p>
              <a:p>
                <a:pPr eaLnBrk="1" hangingPunct="1"/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these sets is a subset of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𝑨</m:t>
                    </m:r>
                    <m:r>
                      <a:rPr lang="en-US" b="1" i="1" baseline="-250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𝟏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cs typeface="Calibri" panose="020F0502020204030204" pitchFamily="34" charset="0"/>
                    <a:sym typeface="Symbol" pitchFamily="18" charset="2"/>
                  </a:rPr>
                  <a:t>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𝑨</m:t>
                    </m:r>
                    <m:r>
                      <a:rPr lang="en-US" b="1" i="1" baseline="-25000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𝟐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cs typeface="Calibri" panose="020F0502020204030204" pitchFamily="34" charset="0"/>
                    <a:sym typeface="Symbol" pitchFamily="18" charset="2"/>
                  </a:rPr>
                  <a:t>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cs typeface="Arial" pitchFamily="34" charset="0"/>
                      </a:rPr>
                      <m:t>⋯ 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cs typeface="Calibri" panose="020F0502020204030204" pitchFamily="34" charset="0"/>
                    <a:sym typeface="Symbol" pitchFamily="18" charset="2"/>
                  </a:rPr>
                  <a:t>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𝑨</m:t>
                    </m:r>
                    <m:r>
                      <a:rPr lang="en-US" b="1" i="1" baseline="-250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𝒏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6"/>
                </p:custDataLst>
              </p:nvPr>
            </p:nvSpPr>
            <p:spPr>
              <a:xfrm>
                <a:off x="632178" y="1233310"/>
                <a:ext cx="6206251" cy="830997"/>
              </a:xfrm>
              <a:prstGeom prst="rect">
                <a:avLst/>
              </a:prstGeom>
              <a:blipFill>
                <a:blip r:embed="rId7"/>
                <a:stretch>
                  <a:fillRect l="-1369" t="-4225" b="-12676"/>
                </a:stretch>
              </a:blipFill>
              <a:ln w="28575"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73633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Relational Databases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3872440"/>
              </p:ext>
            </p:extLst>
          </p:nvPr>
        </p:nvGraphicFramePr>
        <p:xfrm>
          <a:off x="1562100" y="1995488"/>
          <a:ext cx="6019800" cy="2967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80">
                <a:tc>
                  <a:txBody>
                    <a:bodyPr/>
                    <a:lstStyle/>
                    <a:p>
                      <a:r>
                        <a:rPr lang="en-US" sz="1800" dirty="0" err="1"/>
                        <a:t>Student_Name</a:t>
                      </a:r>
                      <a:endParaRPr 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ID_Number</a:t>
                      </a:r>
                      <a:endParaRPr 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Office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GPA</a:t>
                      </a:r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en-US" sz="1800" dirty="0"/>
                        <a:t>Knuth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328012098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022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4.00</a:t>
                      </a:r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en-US" sz="1800" dirty="0"/>
                        <a:t>Von </a:t>
                      </a:r>
                      <a:r>
                        <a:rPr lang="en-US" sz="1800" dirty="0" err="1"/>
                        <a:t>Neuman</a:t>
                      </a:r>
                      <a:endParaRPr 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481080220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555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3.78</a:t>
                      </a:r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en-US" sz="1800" dirty="0"/>
                        <a:t>Russell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238082388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022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3.85</a:t>
                      </a:r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en-US" sz="1800" dirty="0"/>
                        <a:t>Einstein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238001920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022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2.11</a:t>
                      </a:r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en-US" sz="1800" dirty="0"/>
                        <a:t>Newton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1727017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333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3.61</a:t>
                      </a:r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en-US" sz="1800" dirty="0"/>
                        <a:t>Karp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348882811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022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3.98</a:t>
                      </a:r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en-US" sz="1800" dirty="0"/>
                        <a:t>Bernoulli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2921938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022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3.21</a:t>
                      </a:r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8484" name="TextBox 5"/>
          <p:cNvSpPr txBox="1">
            <a:spLocks noChangeArrowheads="1"/>
          </p:cNvSpPr>
          <p:nvPr/>
        </p:nvSpPr>
        <p:spPr bwMode="auto">
          <a:xfrm>
            <a:off x="1582738" y="1582738"/>
            <a:ext cx="106471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800" dirty="0">
                <a:latin typeface="Calibri" panose="020F0502020204030204" pitchFamily="34" charset="0"/>
              </a:rPr>
              <a:t>STUDENT</a:t>
            </a:r>
          </a:p>
        </p:txBody>
      </p:sp>
    </p:spTree>
    <p:extLst>
      <p:ext uri="{BB962C8B-B14F-4D97-AF65-F5344CB8AC3E}">
        <p14:creationId xmlns:p14="http://schemas.microsoft.com/office/powerpoint/2010/main" val="19656770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Languages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102090-AC67-B24F-9997-6CF91D001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1143000"/>
            <a:ext cx="8128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623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Last time: Relations &amp; Composition</a:t>
            </a:r>
          </a:p>
        </p:txBody>
      </p:sp>
      <p:sp>
        <p:nvSpPr>
          <p:cNvPr id="4" name="TextBox 3"/>
          <p:cNvSpPr txBox="1"/>
          <p:nvPr>
            <p:custDataLst>
              <p:tags r:id="rId2"/>
            </p:custDataLst>
          </p:nvPr>
        </p:nvSpPr>
        <p:spPr>
          <a:xfrm>
            <a:off x="824088" y="1396998"/>
            <a:ext cx="7924800" cy="954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Let A and B be sets,  </a:t>
            </a:r>
          </a:p>
          <a:p>
            <a:pPr>
              <a:defRPr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binary relation from</a:t>
            </a:r>
            <a:r>
              <a:rPr lang="en-US" sz="2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B is a subset of A </a:t>
            </a:r>
            <a:r>
              <a:rPr lang="en-US" sz="2800" dirty="0">
                <a:latin typeface="Cambria Math" panose="02040503050406030204" pitchFamily="18" charset="0"/>
                <a:cs typeface="Calibri" panose="020F0502020204030204" pitchFamily="34" charset="0"/>
                <a:sym typeface="Symbol"/>
              </a:rPr>
              <a:t>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B</a:t>
            </a:r>
          </a:p>
        </p:txBody>
      </p:sp>
      <p:sp>
        <p:nvSpPr>
          <p:cNvPr id="5" name="TextBox 4"/>
          <p:cNvSpPr txBox="1"/>
          <p:nvPr>
            <p:custDataLst>
              <p:tags r:id="rId3"/>
            </p:custDataLst>
          </p:nvPr>
        </p:nvSpPr>
        <p:spPr>
          <a:xfrm>
            <a:off x="824088" y="2669125"/>
            <a:ext cx="6858000" cy="954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Let A be a set,</a:t>
            </a:r>
          </a:p>
          <a:p>
            <a:pPr>
              <a:defRPr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binary relation on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 is a subset of A </a:t>
            </a:r>
            <a:r>
              <a:rPr lang="en-US" sz="2800" dirty="0">
                <a:latin typeface="Cambria Math" panose="02040503050406030204" pitchFamily="18" charset="0"/>
                <a:cs typeface="Calibri" panose="020F0502020204030204" pitchFamily="34" charset="0"/>
                <a:sym typeface="Symbol"/>
              </a:rPr>
              <a:t>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A</a:t>
            </a:r>
          </a:p>
        </p:txBody>
      </p:sp>
    </p:spTree>
    <p:extLst>
      <p:ext uri="{BB962C8B-B14F-4D97-AF65-F5344CB8AC3E}">
        <p14:creationId xmlns:p14="http://schemas.microsoft.com/office/powerpoint/2010/main" val="38184430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25820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72500" cy="606642"/>
          </a:xfrm>
        </p:spPr>
        <p:txBody>
          <a:bodyPr>
            <a:normAutofit fontScale="90000"/>
          </a:bodyPr>
          <a:lstStyle/>
          <a:p>
            <a:r>
              <a:rPr lang="en-US" dirty="0"/>
              <a:t>Selecting strings using labeled graphs as “machines”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0892" y="1131375"/>
            <a:ext cx="2915587" cy="519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0251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State Machines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0892" y="1131375"/>
            <a:ext cx="2915587" cy="5191791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2420912" y="3507699"/>
            <a:ext cx="472190" cy="539646"/>
          </a:xfrm>
          <a:prstGeom prst="ellipse">
            <a:avLst/>
          </a:prstGeom>
          <a:solidFill>
            <a:srgbClr val="FFFF00">
              <a:alpha val="14000"/>
            </a:srgbClr>
          </a:solidFill>
          <a:ln>
            <a:solidFill>
              <a:schemeClr val="tx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91522" y="3423579"/>
            <a:ext cx="959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Franklin Gothic Medium"/>
                <a:cs typeface="Franklin Gothic Medium"/>
              </a:rPr>
              <a:t>“Start here”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7352" y="4381560"/>
            <a:ext cx="36813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Franklin Gothic Medium"/>
                <a:cs typeface="Franklin Gothic Medium"/>
              </a:rPr>
              <a:t>“If I get this symbol, follow the arrow…”</a:t>
            </a:r>
          </a:p>
        </p:txBody>
      </p:sp>
      <p:sp>
        <p:nvSpPr>
          <p:cNvPr id="9" name="Oval 8"/>
          <p:cNvSpPr/>
          <p:nvPr/>
        </p:nvSpPr>
        <p:spPr>
          <a:xfrm>
            <a:off x="3994881" y="4859312"/>
            <a:ext cx="1510258" cy="911901"/>
          </a:xfrm>
          <a:prstGeom prst="ellipse">
            <a:avLst/>
          </a:prstGeom>
          <a:solidFill>
            <a:srgbClr val="FFFF00">
              <a:alpha val="14000"/>
            </a:srgbClr>
          </a:solidFill>
          <a:ln>
            <a:solidFill>
              <a:schemeClr val="tx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03264" y="4831831"/>
            <a:ext cx="34077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Franklin Gothic Medium"/>
                <a:cs typeface="Franklin Gothic Medium"/>
              </a:rPr>
              <a:t>The circles are called “states”</a:t>
            </a:r>
          </a:p>
          <a:p>
            <a:r>
              <a:rPr lang="en-US" sz="2000" dirty="0">
                <a:solidFill>
                  <a:srgbClr val="C00000"/>
                </a:solidFill>
                <a:latin typeface="Franklin Gothic Medium"/>
                <a:cs typeface="Franklin Gothic Medium"/>
              </a:rPr>
              <a:t>We’re only in a single state at any point in time…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05467" y="1591536"/>
            <a:ext cx="3905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Franklin Gothic Medium"/>
                <a:cs typeface="Franklin Gothic Medium"/>
              </a:rPr>
              <a:t>The “double circle” means “the input is good if it ends here”</a:t>
            </a:r>
          </a:p>
        </p:txBody>
      </p:sp>
    </p:spTree>
    <p:extLst>
      <p:ext uri="{BB962C8B-B14F-4D97-AF65-F5344CB8AC3E}">
        <p14:creationId xmlns:p14="http://schemas.microsoft.com/office/powerpoint/2010/main" val="1040234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8" grpId="0"/>
      <p:bldP spid="9" grpId="0" animBg="1"/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72500" cy="606642"/>
          </a:xfrm>
        </p:spPr>
        <p:txBody>
          <a:bodyPr>
            <a:normAutofit/>
          </a:bodyPr>
          <a:lstStyle/>
          <a:p>
            <a:r>
              <a:rPr lang="en-US" dirty="0"/>
              <a:t>Which strings does this machine say are OK?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0892" y="1131375"/>
            <a:ext cx="2915587" cy="519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9425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72500" cy="606642"/>
          </a:xfrm>
        </p:spPr>
        <p:txBody>
          <a:bodyPr>
            <a:normAutofit/>
          </a:bodyPr>
          <a:lstStyle/>
          <a:p>
            <a:r>
              <a:rPr lang="en-US" dirty="0"/>
              <a:t>Which strings does this machine say are OK?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0892" y="1131375"/>
            <a:ext cx="2915587" cy="519179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992585" y="4359728"/>
            <a:ext cx="29269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The set of all binary strings that end in 0</a:t>
            </a:r>
          </a:p>
        </p:txBody>
      </p:sp>
    </p:spTree>
    <p:extLst>
      <p:ext uri="{BB962C8B-B14F-4D97-AF65-F5344CB8AC3E}">
        <p14:creationId xmlns:p14="http://schemas.microsoft.com/office/powerpoint/2010/main" val="30886306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State Machines</a:t>
            </a:r>
          </a:p>
        </p:txBody>
      </p:sp>
      <p:sp>
        <p:nvSpPr>
          <p:cNvPr id="5123" name="Content Placeholder 5"/>
          <p:cNvSpPr>
            <a:spLocks noGrp="1"/>
          </p:cNvSpPr>
          <p:nvPr>
            <p:ph idx="1"/>
          </p:nvPr>
        </p:nvSpPr>
        <p:spPr>
          <a:xfrm>
            <a:off x="457200" y="1069617"/>
            <a:ext cx="8229600" cy="2971800"/>
          </a:xfrm>
        </p:spPr>
        <p:txBody>
          <a:bodyPr/>
          <a:lstStyle/>
          <a:p>
            <a:r>
              <a:rPr lang="en-US" sz="2800" dirty="0"/>
              <a:t>States</a:t>
            </a:r>
          </a:p>
          <a:p>
            <a:r>
              <a:rPr lang="en-US" sz="2800" dirty="0"/>
              <a:t>Transitions on input symbols</a:t>
            </a:r>
          </a:p>
          <a:p>
            <a:r>
              <a:rPr lang="en-US" sz="2800" dirty="0"/>
              <a:t>Start state and final states</a:t>
            </a:r>
          </a:p>
          <a:p>
            <a:r>
              <a:rPr lang="en-US" sz="2800" dirty="0"/>
              <a:t>The “language recognized” by the machine is the set of strings that reach a final state from the start</a:t>
            </a:r>
          </a:p>
        </p:txBody>
      </p:sp>
      <p:sp>
        <p:nvSpPr>
          <p:cNvPr id="7" name="Oval 6"/>
          <p:cNvSpPr/>
          <p:nvPr/>
        </p:nvSpPr>
        <p:spPr>
          <a:xfrm>
            <a:off x="4572000" y="4738506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prstClr val="black"/>
                </a:solidFill>
              </a:rPr>
              <a:t>s</a:t>
            </a:r>
            <a:r>
              <a:rPr lang="en-US" sz="2000" b="1" baseline="-25000" dirty="0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8" name="Oval 7"/>
          <p:cNvSpPr/>
          <p:nvPr/>
        </p:nvSpPr>
        <p:spPr>
          <a:xfrm>
            <a:off x="7010400" y="4738506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prstClr val="black"/>
                </a:solidFill>
              </a:rPr>
              <a:t>s</a:t>
            </a:r>
            <a:r>
              <a:rPr lang="en-US" sz="2000" b="1" baseline="-25000" dirty="0">
                <a:solidFill>
                  <a:prstClr val="black"/>
                </a:solidFill>
              </a:rPr>
              <a:t>2</a:t>
            </a:r>
          </a:p>
        </p:txBody>
      </p:sp>
      <p:sp>
        <p:nvSpPr>
          <p:cNvPr id="9" name="Oval 8"/>
          <p:cNvSpPr/>
          <p:nvPr/>
        </p:nvSpPr>
        <p:spPr>
          <a:xfrm>
            <a:off x="8229600" y="4738506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prstClr val="black"/>
                </a:solidFill>
              </a:rPr>
              <a:t>s</a:t>
            </a:r>
            <a:r>
              <a:rPr lang="en-US" sz="2000" b="1" baseline="-25000" dirty="0">
                <a:solidFill>
                  <a:prstClr val="black"/>
                </a:solidFill>
              </a:rPr>
              <a:t>3</a:t>
            </a:r>
          </a:p>
        </p:txBody>
      </p:sp>
      <p:sp>
        <p:nvSpPr>
          <p:cNvPr id="10" name="Oval 9"/>
          <p:cNvSpPr/>
          <p:nvPr/>
        </p:nvSpPr>
        <p:spPr>
          <a:xfrm>
            <a:off x="5791200" y="4738506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prstClr val="black"/>
                </a:solidFill>
              </a:rPr>
              <a:t>s</a:t>
            </a:r>
            <a:r>
              <a:rPr lang="en-US" sz="2000" b="1" baseline="-25000" dirty="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5131" name="TextBox 14"/>
          <p:cNvSpPr txBox="1">
            <a:spLocks noChangeArrowheads="1"/>
          </p:cNvSpPr>
          <p:nvPr/>
        </p:nvSpPr>
        <p:spPr bwMode="auto">
          <a:xfrm>
            <a:off x="7555089" y="4628439"/>
            <a:ext cx="228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00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5132" name="TextBox 15"/>
          <p:cNvSpPr txBox="1">
            <a:spLocks noChangeArrowheads="1"/>
          </p:cNvSpPr>
          <p:nvPr/>
        </p:nvSpPr>
        <p:spPr bwMode="auto">
          <a:xfrm>
            <a:off x="6400800" y="4617150"/>
            <a:ext cx="228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000">
                <a:solidFill>
                  <a:prstClr val="black"/>
                </a:solidFill>
              </a:rPr>
              <a:t>1</a:t>
            </a:r>
          </a:p>
        </p:txBody>
      </p:sp>
      <p:cxnSp>
        <p:nvCxnSpPr>
          <p:cNvPr id="15" name="Straight Arrow Connector 14"/>
          <p:cNvCxnSpPr>
            <a:stCxn id="7" idx="6"/>
            <a:endCxn id="10" idx="2"/>
          </p:cNvCxnSpPr>
          <p:nvPr/>
        </p:nvCxnSpPr>
        <p:spPr>
          <a:xfrm>
            <a:off x="5105400" y="5005206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34" name="TextBox 18"/>
          <p:cNvSpPr txBox="1">
            <a:spLocks noChangeArrowheads="1"/>
          </p:cNvSpPr>
          <p:nvPr/>
        </p:nvSpPr>
        <p:spPr bwMode="auto">
          <a:xfrm>
            <a:off x="5150556" y="4651017"/>
            <a:ext cx="228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000" dirty="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5136" name="TextBox 23"/>
          <p:cNvSpPr txBox="1">
            <a:spLocks noChangeArrowheads="1"/>
          </p:cNvSpPr>
          <p:nvPr/>
        </p:nvSpPr>
        <p:spPr bwMode="auto">
          <a:xfrm>
            <a:off x="8229599" y="5599284"/>
            <a:ext cx="80151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000">
                <a:solidFill>
                  <a:prstClr val="black"/>
                </a:solidFill>
              </a:rPr>
              <a:t>0,1</a:t>
            </a:r>
          </a:p>
        </p:txBody>
      </p:sp>
      <p:sp>
        <p:nvSpPr>
          <p:cNvPr id="5137" name="TextBox 24"/>
          <p:cNvSpPr txBox="1">
            <a:spLocks noChangeArrowheads="1"/>
          </p:cNvSpPr>
          <p:nvPr/>
        </p:nvSpPr>
        <p:spPr bwMode="auto">
          <a:xfrm>
            <a:off x="7086600" y="4030128"/>
            <a:ext cx="228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000" dirty="0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5138" name="TextBox 27"/>
          <p:cNvSpPr txBox="1">
            <a:spLocks noChangeArrowheads="1"/>
          </p:cNvSpPr>
          <p:nvPr/>
        </p:nvSpPr>
        <p:spPr bwMode="auto">
          <a:xfrm>
            <a:off x="4690533" y="5633151"/>
            <a:ext cx="228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000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5139" name="TextBox 28"/>
          <p:cNvSpPr txBox="1">
            <a:spLocks noChangeArrowheads="1"/>
          </p:cNvSpPr>
          <p:nvPr/>
        </p:nvSpPr>
        <p:spPr bwMode="auto">
          <a:xfrm>
            <a:off x="5791200" y="4159950"/>
            <a:ext cx="228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000" dirty="0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27" name="Arc 26"/>
          <p:cNvSpPr/>
          <p:nvPr/>
        </p:nvSpPr>
        <p:spPr>
          <a:xfrm>
            <a:off x="4953000" y="4390844"/>
            <a:ext cx="1066800" cy="652462"/>
          </a:xfrm>
          <a:prstGeom prst="arc">
            <a:avLst>
              <a:gd name="adj1" fmla="val 10855616"/>
              <a:gd name="adj2" fmla="val 0"/>
            </a:avLst>
          </a:prstGeom>
          <a:ln w="28575">
            <a:solidFill>
              <a:schemeClr val="tx1"/>
            </a:solidFill>
            <a:headEnd type="stealth" w="lg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8" name="Arc 27"/>
          <p:cNvSpPr/>
          <p:nvPr/>
        </p:nvSpPr>
        <p:spPr>
          <a:xfrm>
            <a:off x="4724400" y="3976506"/>
            <a:ext cx="2590800" cy="1447800"/>
          </a:xfrm>
          <a:prstGeom prst="arc">
            <a:avLst>
              <a:gd name="adj1" fmla="val 10677123"/>
              <a:gd name="adj2" fmla="val 0"/>
            </a:avLst>
          </a:prstGeom>
          <a:ln w="28575">
            <a:solidFill>
              <a:schemeClr val="tx1"/>
            </a:solidFill>
            <a:headEnd type="stealth" w="lg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000">
              <a:solidFill>
                <a:prstClr val="black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6324600" y="4967106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7543800" y="4967106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Arc 32"/>
          <p:cNvSpPr/>
          <p:nvPr/>
        </p:nvSpPr>
        <p:spPr>
          <a:xfrm rot="14988361">
            <a:off x="4670425" y="5294131"/>
            <a:ext cx="381000" cy="381000"/>
          </a:xfrm>
          <a:prstGeom prst="arc">
            <a:avLst>
              <a:gd name="adj1" fmla="val 1453660"/>
              <a:gd name="adj2" fmla="val 0"/>
            </a:avLst>
          </a:prstGeom>
          <a:ln w="28575">
            <a:solidFill>
              <a:schemeClr val="tx1"/>
            </a:solidFill>
            <a:headEnd type="none" w="med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34" name="Arc 33"/>
          <p:cNvSpPr/>
          <p:nvPr/>
        </p:nvSpPr>
        <p:spPr>
          <a:xfrm rot="14988361">
            <a:off x="8283575" y="5249681"/>
            <a:ext cx="381000" cy="381000"/>
          </a:xfrm>
          <a:prstGeom prst="arc">
            <a:avLst>
              <a:gd name="adj1" fmla="val 1453660"/>
              <a:gd name="adj2" fmla="val 0"/>
            </a:avLst>
          </a:prstGeom>
          <a:ln w="28575">
            <a:solidFill>
              <a:schemeClr val="tx1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000">
              <a:solidFill>
                <a:prstClr val="black"/>
              </a:solidFill>
            </a:endParaRPr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1776902"/>
              </p:ext>
            </p:extLst>
          </p:nvPr>
        </p:nvGraphicFramePr>
        <p:xfrm>
          <a:off x="342901" y="4237650"/>
          <a:ext cx="3376788" cy="213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777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34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55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98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Old 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8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</a:t>
                      </a:r>
                      <a:r>
                        <a:rPr lang="en-US" sz="2200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</a:t>
                      </a:r>
                      <a:r>
                        <a:rPr lang="en-US" sz="2200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</a:t>
                      </a:r>
                      <a:r>
                        <a:rPr lang="en-US" sz="2200" baseline="-25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8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</a:t>
                      </a:r>
                      <a:r>
                        <a:rPr lang="en-US" sz="2200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</a:t>
                      </a:r>
                      <a:r>
                        <a:rPr lang="en-US" sz="2200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</a:t>
                      </a:r>
                      <a:r>
                        <a:rPr lang="en-US" sz="2200" baseline="-250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8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</a:t>
                      </a:r>
                      <a:r>
                        <a:rPr lang="en-US" sz="2200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</a:t>
                      </a:r>
                      <a:r>
                        <a:rPr lang="en-US" sz="2200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</a:t>
                      </a:r>
                      <a:r>
                        <a:rPr lang="en-US" sz="2200" baseline="-250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98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</a:t>
                      </a:r>
                      <a:r>
                        <a:rPr lang="en-US" sz="2200" baseline="-25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</a:t>
                      </a:r>
                      <a:r>
                        <a:rPr lang="en-US" sz="2200" baseline="-25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</a:t>
                      </a:r>
                      <a:r>
                        <a:rPr lang="en-US" sz="2200" baseline="-250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29" name="Straight Arrow Connector 28"/>
          <p:cNvCxnSpPr/>
          <p:nvPr/>
        </p:nvCxnSpPr>
        <p:spPr>
          <a:xfrm>
            <a:off x="4267200" y="4967106"/>
            <a:ext cx="304800" cy="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05798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426368"/>
              </p:ext>
            </p:extLst>
          </p:nvPr>
        </p:nvGraphicFramePr>
        <p:xfrm>
          <a:off x="342901" y="4237650"/>
          <a:ext cx="3376788" cy="213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777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34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55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98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Old 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8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</a:t>
                      </a:r>
                      <a:r>
                        <a:rPr lang="en-US" sz="2200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</a:t>
                      </a:r>
                      <a:r>
                        <a:rPr lang="en-US" sz="2200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</a:t>
                      </a:r>
                      <a:r>
                        <a:rPr lang="en-US" sz="2200" baseline="-25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8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</a:t>
                      </a:r>
                      <a:r>
                        <a:rPr lang="en-US" sz="2200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</a:t>
                      </a:r>
                      <a:r>
                        <a:rPr lang="en-US" sz="2200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</a:t>
                      </a:r>
                      <a:r>
                        <a:rPr lang="en-US" sz="2200" baseline="-250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8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</a:t>
                      </a:r>
                      <a:r>
                        <a:rPr lang="en-US" sz="2200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</a:t>
                      </a:r>
                      <a:r>
                        <a:rPr lang="en-US" sz="2200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</a:t>
                      </a:r>
                      <a:r>
                        <a:rPr lang="en-US" sz="2200" baseline="-250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98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</a:t>
                      </a:r>
                      <a:r>
                        <a:rPr lang="en-US" sz="2200" baseline="-25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</a:t>
                      </a:r>
                      <a:r>
                        <a:rPr lang="en-US" sz="2200" baseline="-25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</a:t>
                      </a:r>
                      <a:r>
                        <a:rPr lang="en-US" sz="2200" baseline="-250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State Machines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3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9617"/>
                <a:ext cx="8229600" cy="2971800"/>
              </a:xfrm>
            </p:spPr>
            <p:txBody>
              <a:bodyPr/>
              <a:lstStyle/>
              <a:p>
                <a:r>
                  <a:rPr lang="en-US" sz="2800" dirty="0"/>
                  <a:t>Each machine designed for strings over some fixed alphabet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Σ</m:t>
                    </m:r>
                  </m:oMath>
                </a14:m>
                <a:r>
                  <a:rPr lang="en-US" sz="2800" dirty="0"/>
                  <a:t>.</a:t>
                </a:r>
              </a:p>
              <a:p>
                <a:endParaRPr lang="en-US" sz="2800" dirty="0"/>
              </a:p>
              <a:p>
                <a:r>
                  <a:rPr lang="en-US" sz="2800" dirty="0"/>
                  <a:t>Must have a transition defined from each state for </a:t>
                </a:r>
                <a:r>
                  <a:rPr lang="en-US" sz="2800" b="1" i="1" dirty="0"/>
                  <a:t>every</a:t>
                </a:r>
                <a:r>
                  <a:rPr lang="en-US" sz="2800" dirty="0"/>
                  <a:t> symbol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Σ</m:t>
                    </m:r>
                  </m:oMath>
                </a14:m>
                <a:r>
                  <a:rPr lang="en-US" sz="2800" dirty="0"/>
                  <a:t>.</a:t>
                </a:r>
              </a:p>
            </p:txBody>
          </p:sp>
        </mc:Choice>
        <mc:Fallback xmlns="">
          <p:sp>
            <p:nvSpPr>
              <p:cNvPr id="5123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9617"/>
                <a:ext cx="8229600" cy="2971800"/>
              </a:xfrm>
              <a:blipFill rotWithShape="0">
                <a:blip r:embed="rId2"/>
                <a:stretch>
                  <a:fillRect l="-1333" t="-1844" r="-1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/>
          <p:cNvSpPr/>
          <p:nvPr/>
        </p:nvSpPr>
        <p:spPr>
          <a:xfrm>
            <a:off x="4572000" y="4738506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prstClr val="black"/>
                </a:solidFill>
              </a:rPr>
              <a:t>s</a:t>
            </a:r>
            <a:r>
              <a:rPr lang="en-US" sz="2000" b="1" baseline="-25000" dirty="0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8" name="Oval 7"/>
          <p:cNvSpPr/>
          <p:nvPr/>
        </p:nvSpPr>
        <p:spPr>
          <a:xfrm>
            <a:off x="7010400" y="4738506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prstClr val="black"/>
                </a:solidFill>
              </a:rPr>
              <a:t>s</a:t>
            </a:r>
            <a:r>
              <a:rPr lang="en-US" sz="2000" b="1" baseline="-25000" dirty="0">
                <a:solidFill>
                  <a:prstClr val="black"/>
                </a:solidFill>
              </a:rPr>
              <a:t>2</a:t>
            </a:r>
          </a:p>
        </p:txBody>
      </p:sp>
      <p:sp>
        <p:nvSpPr>
          <p:cNvPr id="9" name="Oval 8"/>
          <p:cNvSpPr/>
          <p:nvPr/>
        </p:nvSpPr>
        <p:spPr>
          <a:xfrm>
            <a:off x="8229600" y="4738506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prstClr val="black"/>
                </a:solidFill>
              </a:rPr>
              <a:t>s</a:t>
            </a:r>
            <a:r>
              <a:rPr lang="en-US" sz="2000" b="1" baseline="-25000" dirty="0">
                <a:solidFill>
                  <a:prstClr val="black"/>
                </a:solidFill>
              </a:rPr>
              <a:t>3</a:t>
            </a:r>
          </a:p>
        </p:txBody>
      </p:sp>
      <p:sp>
        <p:nvSpPr>
          <p:cNvPr id="10" name="Oval 9"/>
          <p:cNvSpPr/>
          <p:nvPr/>
        </p:nvSpPr>
        <p:spPr>
          <a:xfrm>
            <a:off x="5791200" y="4738506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prstClr val="black"/>
                </a:solidFill>
              </a:rPr>
              <a:t>s</a:t>
            </a:r>
            <a:r>
              <a:rPr lang="en-US" sz="2000" b="1" baseline="-25000" dirty="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5131" name="TextBox 14"/>
          <p:cNvSpPr txBox="1">
            <a:spLocks noChangeArrowheads="1"/>
          </p:cNvSpPr>
          <p:nvPr/>
        </p:nvSpPr>
        <p:spPr bwMode="auto">
          <a:xfrm>
            <a:off x="7555089" y="4628439"/>
            <a:ext cx="228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00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5132" name="TextBox 15"/>
          <p:cNvSpPr txBox="1">
            <a:spLocks noChangeArrowheads="1"/>
          </p:cNvSpPr>
          <p:nvPr/>
        </p:nvSpPr>
        <p:spPr bwMode="auto">
          <a:xfrm>
            <a:off x="6400800" y="4617150"/>
            <a:ext cx="228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000">
                <a:solidFill>
                  <a:prstClr val="black"/>
                </a:solidFill>
              </a:rPr>
              <a:t>1</a:t>
            </a:r>
          </a:p>
        </p:txBody>
      </p:sp>
      <p:cxnSp>
        <p:nvCxnSpPr>
          <p:cNvPr id="15" name="Straight Arrow Connector 14"/>
          <p:cNvCxnSpPr>
            <a:stCxn id="7" idx="6"/>
            <a:endCxn id="10" idx="2"/>
          </p:cNvCxnSpPr>
          <p:nvPr/>
        </p:nvCxnSpPr>
        <p:spPr>
          <a:xfrm>
            <a:off x="5105400" y="5005206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34" name="TextBox 18"/>
          <p:cNvSpPr txBox="1">
            <a:spLocks noChangeArrowheads="1"/>
          </p:cNvSpPr>
          <p:nvPr/>
        </p:nvSpPr>
        <p:spPr bwMode="auto">
          <a:xfrm>
            <a:off x="5150556" y="4651017"/>
            <a:ext cx="228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000" dirty="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5136" name="TextBox 23"/>
          <p:cNvSpPr txBox="1">
            <a:spLocks noChangeArrowheads="1"/>
          </p:cNvSpPr>
          <p:nvPr/>
        </p:nvSpPr>
        <p:spPr bwMode="auto">
          <a:xfrm>
            <a:off x="8229599" y="5599284"/>
            <a:ext cx="80151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000">
                <a:solidFill>
                  <a:prstClr val="black"/>
                </a:solidFill>
              </a:rPr>
              <a:t>0,1</a:t>
            </a:r>
          </a:p>
        </p:txBody>
      </p:sp>
      <p:sp>
        <p:nvSpPr>
          <p:cNvPr id="5137" name="TextBox 24"/>
          <p:cNvSpPr txBox="1">
            <a:spLocks noChangeArrowheads="1"/>
          </p:cNvSpPr>
          <p:nvPr/>
        </p:nvSpPr>
        <p:spPr bwMode="auto">
          <a:xfrm>
            <a:off x="7086600" y="4030128"/>
            <a:ext cx="228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000" dirty="0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5138" name="TextBox 27"/>
          <p:cNvSpPr txBox="1">
            <a:spLocks noChangeArrowheads="1"/>
          </p:cNvSpPr>
          <p:nvPr/>
        </p:nvSpPr>
        <p:spPr bwMode="auto">
          <a:xfrm>
            <a:off x="4690533" y="5633151"/>
            <a:ext cx="228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000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5139" name="TextBox 28"/>
          <p:cNvSpPr txBox="1">
            <a:spLocks noChangeArrowheads="1"/>
          </p:cNvSpPr>
          <p:nvPr/>
        </p:nvSpPr>
        <p:spPr bwMode="auto">
          <a:xfrm>
            <a:off x="5791200" y="4159950"/>
            <a:ext cx="228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000" dirty="0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27" name="Arc 26"/>
          <p:cNvSpPr/>
          <p:nvPr/>
        </p:nvSpPr>
        <p:spPr>
          <a:xfrm>
            <a:off x="4953000" y="4390844"/>
            <a:ext cx="1066800" cy="652462"/>
          </a:xfrm>
          <a:prstGeom prst="arc">
            <a:avLst>
              <a:gd name="adj1" fmla="val 10855616"/>
              <a:gd name="adj2" fmla="val 0"/>
            </a:avLst>
          </a:prstGeom>
          <a:ln w="28575">
            <a:solidFill>
              <a:schemeClr val="tx1"/>
            </a:solidFill>
            <a:headEnd type="stealth" w="lg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8" name="Arc 27"/>
          <p:cNvSpPr/>
          <p:nvPr/>
        </p:nvSpPr>
        <p:spPr>
          <a:xfrm>
            <a:off x="4724400" y="3976506"/>
            <a:ext cx="2590800" cy="1447800"/>
          </a:xfrm>
          <a:prstGeom prst="arc">
            <a:avLst>
              <a:gd name="adj1" fmla="val 10677123"/>
              <a:gd name="adj2" fmla="val 0"/>
            </a:avLst>
          </a:prstGeom>
          <a:ln w="28575">
            <a:solidFill>
              <a:schemeClr val="tx1"/>
            </a:solidFill>
            <a:headEnd type="stealth" w="lg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000">
              <a:solidFill>
                <a:prstClr val="black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6324600" y="4967106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7543800" y="4967106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Arc 32"/>
          <p:cNvSpPr/>
          <p:nvPr/>
        </p:nvSpPr>
        <p:spPr>
          <a:xfrm rot="14988361">
            <a:off x="4670425" y="5294131"/>
            <a:ext cx="381000" cy="381000"/>
          </a:xfrm>
          <a:prstGeom prst="arc">
            <a:avLst>
              <a:gd name="adj1" fmla="val 1453660"/>
              <a:gd name="adj2" fmla="val 0"/>
            </a:avLst>
          </a:prstGeom>
          <a:ln w="28575">
            <a:solidFill>
              <a:schemeClr val="tx1"/>
            </a:solidFill>
            <a:headEnd type="none" w="med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34" name="Arc 33"/>
          <p:cNvSpPr/>
          <p:nvPr/>
        </p:nvSpPr>
        <p:spPr>
          <a:xfrm rot="14988361">
            <a:off x="8283575" y="5249681"/>
            <a:ext cx="381000" cy="381000"/>
          </a:xfrm>
          <a:prstGeom prst="arc">
            <a:avLst>
              <a:gd name="adj1" fmla="val 1453660"/>
              <a:gd name="adj2" fmla="val 0"/>
            </a:avLst>
          </a:prstGeom>
          <a:ln w="28575">
            <a:solidFill>
              <a:schemeClr val="tx1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000">
              <a:solidFill>
                <a:prstClr val="black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4267200" y="4967106"/>
            <a:ext cx="304800" cy="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32353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426368"/>
              </p:ext>
            </p:extLst>
          </p:nvPr>
        </p:nvGraphicFramePr>
        <p:xfrm>
          <a:off x="342901" y="4237650"/>
          <a:ext cx="3376788" cy="213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777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34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55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98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Old 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8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</a:t>
                      </a:r>
                      <a:r>
                        <a:rPr lang="en-US" sz="2200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</a:t>
                      </a:r>
                      <a:r>
                        <a:rPr lang="en-US" sz="2200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</a:t>
                      </a:r>
                      <a:r>
                        <a:rPr lang="en-US" sz="2200" baseline="-25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8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</a:t>
                      </a:r>
                      <a:r>
                        <a:rPr lang="en-US" sz="2200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</a:t>
                      </a:r>
                      <a:r>
                        <a:rPr lang="en-US" sz="2200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</a:t>
                      </a:r>
                      <a:r>
                        <a:rPr lang="en-US" sz="2200" baseline="-250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8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</a:t>
                      </a:r>
                      <a:r>
                        <a:rPr lang="en-US" sz="2200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</a:t>
                      </a:r>
                      <a:r>
                        <a:rPr lang="en-US" sz="2200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</a:t>
                      </a:r>
                      <a:r>
                        <a:rPr lang="en-US" sz="2200" baseline="-250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98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</a:t>
                      </a:r>
                      <a:r>
                        <a:rPr lang="en-US" sz="2200" baseline="-25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</a:t>
                      </a:r>
                      <a:r>
                        <a:rPr lang="en-US" sz="2200" baseline="-25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</a:t>
                      </a:r>
                      <a:r>
                        <a:rPr lang="en-US" sz="2200" baseline="-250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language does this machine recognize?</a:t>
            </a:r>
          </a:p>
        </p:txBody>
      </p:sp>
      <p:sp>
        <p:nvSpPr>
          <p:cNvPr id="7" name="Oval 6"/>
          <p:cNvSpPr/>
          <p:nvPr/>
        </p:nvSpPr>
        <p:spPr>
          <a:xfrm>
            <a:off x="4572000" y="4738506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prstClr val="black"/>
                </a:solidFill>
              </a:rPr>
              <a:t>s</a:t>
            </a:r>
            <a:r>
              <a:rPr lang="en-US" sz="2000" b="1" baseline="-25000" dirty="0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8" name="Oval 7"/>
          <p:cNvSpPr/>
          <p:nvPr/>
        </p:nvSpPr>
        <p:spPr>
          <a:xfrm>
            <a:off x="7010400" y="4738506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prstClr val="black"/>
                </a:solidFill>
              </a:rPr>
              <a:t>s</a:t>
            </a:r>
            <a:r>
              <a:rPr lang="en-US" sz="2000" b="1" baseline="-25000" dirty="0">
                <a:solidFill>
                  <a:prstClr val="black"/>
                </a:solidFill>
              </a:rPr>
              <a:t>2</a:t>
            </a:r>
          </a:p>
        </p:txBody>
      </p:sp>
      <p:sp>
        <p:nvSpPr>
          <p:cNvPr id="9" name="Oval 8"/>
          <p:cNvSpPr/>
          <p:nvPr/>
        </p:nvSpPr>
        <p:spPr>
          <a:xfrm>
            <a:off x="8229600" y="4738506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prstClr val="black"/>
                </a:solidFill>
              </a:rPr>
              <a:t>s</a:t>
            </a:r>
            <a:r>
              <a:rPr lang="en-US" sz="2000" b="1" baseline="-25000" dirty="0">
                <a:solidFill>
                  <a:prstClr val="black"/>
                </a:solidFill>
              </a:rPr>
              <a:t>3</a:t>
            </a:r>
          </a:p>
        </p:txBody>
      </p:sp>
      <p:sp>
        <p:nvSpPr>
          <p:cNvPr id="10" name="Oval 9"/>
          <p:cNvSpPr/>
          <p:nvPr/>
        </p:nvSpPr>
        <p:spPr>
          <a:xfrm>
            <a:off x="5791200" y="4738506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prstClr val="black"/>
                </a:solidFill>
              </a:rPr>
              <a:t>s</a:t>
            </a:r>
            <a:r>
              <a:rPr lang="en-US" sz="2000" b="1" baseline="-25000" dirty="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5131" name="TextBox 14"/>
          <p:cNvSpPr txBox="1">
            <a:spLocks noChangeArrowheads="1"/>
          </p:cNvSpPr>
          <p:nvPr/>
        </p:nvSpPr>
        <p:spPr bwMode="auto">
          <a:xfrm>
            <a:off x="7555089" y="4628439"/>
            <a:ext cx="228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00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5132" name="TextBox 15"/>
          <p:cNvSpPr txBox="1">
            <a:spLocks noChangeArrowheads="1"/>
          </p:cNvSpPr>
          <p:nvPr/>
        </p:nvSpPr>
        <p:spPr bwMode="auto">
          <a:xfrm>
            <a:off x="6400800" y="4617150"/>
            <a:ext cx="228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000">
                <a:solidFill>
                  <a:prstClr val="black"/>
                </a:solidFill>
              </a:rPr>
              <a:t>1</a:t>
            </a:r>
          </a:p>
        </p:txBody>
      </p:sp>
      <p:cxnSp>
        <p:nvCxnSpPr>
          <p:cNvPr id="15" name="Straight Arrow Connector 14"/>
          <p:cNvCxnSpPr>
            <a:stCxn id="7" idx="6"/>
            <a:endCxn id="10" idx="2"/>
          </p:cNvCxnSpPr>
          <p:nvPr/>
        </p:nvCxnSpPr>
        <p:spPr>
          <a:xfrm>
            <a:off x="5105400" y="5005206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34" name="TextBox 18"/>
          <p:cNvSpPr txBox="1">
            <a:spLocks noChangeArrowheads="1"/>
          </p:cNvSpPr>
          <p:nvPr/>
        </p:nvSpPr>
        <p:spPr bwMode="auto">
          <a:xfrm>
            <a:off x="5150556" y="4651017"/>
            <a:ext cx="228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000" dirty="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5136" name="TextBox 23"/>
          <p:cNvSpPr txBox="1">
            <a:spLocks noChangeArrowheads="1"/>
          </p:cNvSpPr>
          <p:nvPr/>
        </p:nvSpPr>
        <p:spPr bwMode="auto">
          <a:xfrm>
            <a:off x="8229599" y="5599284"/>
            <a:ext cx="80151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000">
                <a:solidFill>
                  <a:prstClr val="black"/>
                </a:solidFill>
              </a:rPr>
              <a:t>0,1</a:t>
            </a:r>
          </a:p>
        </p:txBody>
      </p:sp>
      <p:sp>
        <p:nvSpPr>
          <p:cNvPr id="5137" name="TextBox 24"/>
          <p:cNvSpPr txBox="1">
            <a:spLocks noChangeArrowheads="1"/>
          </p:cNvSpPr>
          <p:nvPr/>
        </p:nvSpPr>
        <p:spPr bwMode="auto">
          <a:xfrm>
            <a:off x="7086600" y="4030128"/>
            <a:ext cx="228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000" dirty="0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5138" name="TextBox 27"/>
          <p:cNvSpPr txBox="1">
            <a:spLocks noChangeArrowheads="1"/>
          </p:cNvSpPr>
          <p:nvPr/>
        </p:nvSpPr>
        <p:spPr bwMode="auto">
          <a:xfrm>
            <a:off x="4690533" y="5633151"/>
            <a:ext cx="228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000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5139" name="TextBox 28"/>
          <p:cNvSpPr txBox="1">
            <a:spLocks noChangeArrowheads="1"/>
          </p:cNvSpPr>
          <p:nvPr/>
        </p:nvSpPr>
        <p:spPr bwMode="auto">
          <a:xfrm>
            <a:off x="5791200" y="4159950"/>
            <a:ext cx="228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000" dirty="0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27" name="Arc 26"/>
          <p:cNvSpPr/>
          <p:nvPr/>
        </p:nvSpPr>
        <p:spPr>
          <a:xfrm>
            <a:off x="4953000" y="4390844"/>
            <a:ext cx="1066800" cy="652462"/>
          </a:xfrm>
          <a:prstGeom prst="arc">
            <a:avLst>
              <a:gd name="adj1" fmla="val 10855616"/>
              <a:gd name="adj2" fmla="val 0"/>
            </a:avLst>
          </a:prstGeom>
          <a:ln w="28575">
            <a:solidFill>
              <a:schemeClr val="tx1"/>
            </a:solidFill>
            <a:headEnd type="stealth" w="lg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8" name="Arc 27"/>
          <p:cNvSpPr/>
          <p:nvPr/>
        </p:nvSpPr>
        <p:spPr>
          <a:xfrm>
            <a:off x="4724400" y="3976506"/>
            <a:ext cx="2590800" cy="1447800"/>
          </a:xfrm>
          <a:prstGeom prst="arc">
            <a:avLst>
              <a:gd name="adj1" fmla="val 10677123"/>
              <a:gd name="adj2" fmla="val 0"/>
            </a:avLst>
          </a:prstGeom>
          <a:ln w="28575">
            <a:solidFill>
              <a:schemeClr val="tx1"/>
            </a:solidFill>
            <a:headEnd type="stealth" w="lg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000">
              <a:solidFill>
                <a:prstClr val="black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6324600" y="4967106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7543800" y="4967106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Arc 32"/>
          <p:cNvSpPr/>
          <p:nvPr/>
        </p:nvSpPr>
        <p:spPr>
          <a:xfrm rot="14988361">
            <a:off x="4670425" y="5294131"/>
            <a:ext cx="381000" cy="381000"/>
          </a:xfrm>
          <a:prstGeom prst="arc">
            <a:avLst>
              <a:gd name="adj1" fmla="val 1453660"/>
              <a:gd name="adj2" fmla="val 0"/>
            </a:avLst>
          </a:prstGeom>
          <a:ln w="28575">
            <a:solidFill>
              <a:schemeClr val="tx1"/>
            </a:solidFill>
            <a:headEnd type="none" w="med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34" name="Arc 33"/>
          <p:cNvSpPr/>
          <p:nvPr/>
        </p:nvSpPr>
        <p:spPr>
          <a:xfrm rot="14988361">
            <a:off x="8283575" y="5249681"/>
            <a:ext cx="381000" cy="381000"/>
          </a:xfrm>
          <a:prstGeom prst="arc">
            <a:avLst>
              <a:gd name="adj1" fmla="val 1453660"/>
              <a:gd name="adj2" fmla="val 0"/>
            </a:avLst>
          </a:prstGeom>
          <a:ln w="28575">
            <a:solidFill>
              <a:schemeClr val="tx1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000">
              <a:solidFill>
                <a:prstClr val="black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4267200" y="4967106"/>
            <a:ext cx="304800" cy="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62041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426368"/>
              </p:ext>
            </p:extLst>
          </p:nvPr>
        </p:nvGraphicFramePr>
        <p:xfrm>
          <a:off x="342901" y="4237650"/>
          <a:ext cx="3376788" cy="213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777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34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55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98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Old 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8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</a:t>
                      </a:r>
                      <a:r>
                        <a:rPr lang="en-US" sz="2200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</a:t>
                      </a:r>
                      <a:r>
                        <a:rPr lang="en-US" sz="2200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</a:t>
                      </a:r>
                      <a:r>
                        <a:rPr lang="en-US" sz="2200" baseline="-25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8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</a:t>
                      </a:r>
                      <a:r>
                        <a:rPr lang="en-US" sz="2200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</a:t>
                      </a:r>
                      <a:r>
                        <a:rPr lang="en-US" sz="2200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</a:t>
                      </a:r>
                      <a:r>
                        <a:rPr lang="en-US" sz="2200" baseline="-250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8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</a:t>
                      </a:r>
                      <a:r>
                        <a:rPr lang="en-US" sz="2200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</a:t>
                      </a:r>
                      <a:r>
                        <a:rPr lang="en-US" sz="2200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</a:t>
                      </a:r>
                      <a:r>
                        <a:rPr lang="en-US" sz="2200" baseline="-250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98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</a:t>
                      </a:r>
                      <a:r>
                        <a:rPr lang="en-US" sz="2200" baseline="-25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</a:t>
                      </a:r>
                      <a:r>
                        <a:rPr lang="en-US" sz="2200" baseline="-25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</a:t>
                      </a:r>
                      <a:r>
                        <a:rPr lang="en-US" sz="2200" baseline="-250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language does this machine recognize?</a:t>
            </a:r>
          </a:p>
        </p:txBody>
      </p:sp>
      <p:sp>
        <p:nvSpPr>
          <p:cNvPr id="7" name="Oval 6"/>
          <p:cNvSpPr/>
          <p:nvPr/>
        </p:nvSpPr>
        <p:spPr>
          <a:xfrm>
            <a:off x="4572000" y="4738506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prstClr val="black"/>
                </a:solidFill>
              </a:rPr>
              <a:t>s</a:t>
            </a:r>
            <a:r>
              <a:rPr lang="en-US" sz="2000" b="1" baseline="-25000" dirty="0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8" name="Oval 7"/>
          <p:cNvSpPr/>
          <p:nvPr/>
        </p:nvSpPr>
        <p:spPr>
          <a:xfrm>
            <a:off x="7010400" y="4738506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prstClr val="black"/>
                </a:solidFill>
              </a:rPr>
              <a:t>s</a:t>
            </a:r>
            <a:r>
              <a:rPr lang="en-US" sz="2000" b="1" baseline="-25000" dirty="0">
                <a:solidFill>
                  <a:prstClr val="black"/>
                </a:solidFill>
              </a:rPr>
              <a:t>2</a:t>
            </a:r>
          </a:p>
        </p:txBody>
      </p:sp>
      <p:sp>
        <p:nvSpPr>
          <p:cNvPr id="9" name="Oval 8"/>
          <p:cNvSpPr/>
          <p:nvPr/>
        </p:nvSpPr>
        <p:spPr>
          <a:xfrm>
            <a:off x="8229600" y="4738506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prstClr val="black"/>
                </a:solidFill>
              </a:rPr>
              <a:t>s</a:t>
            </a:r>
            <a:r>
              <a:rPr lang="en-US" sz="2000" b="1" baseline="-25000" dirty="0">
                <a:solidFill>
                  <a:prstClr val="black"/>
                </a:solidFill>
              </a:rPr>
              <a:t>3</a:t>
            </a:r>
          </a:p>
        </p:txBody>
      </p:sp>
      <p:sp>
        <p:nvSpPr>
          <p:cNvPr id="10" name="Oval 9"/>
          <p:cNvSpPr/>
          <p:nvPr/>
        </p:nvSpPr>
        <p:spPr>
          <a:xfrm>
            <a:off x="5791200" y="4738506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prstClr val="black"/>
                </a:solidFill>
              </a:rPr>
              <a:t>s</a:t>
            </a:r>
            <a:r>
              <a:rPr lang="en-US" sz="2000" b="1" baseline="-25000" dirty="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5131" name="TextBox 14"/>
          <p:cNvSpPr txBox="1">
            <a:spLocks noChangeArrowheads="1"/>
          </p:cNvSpPr>
          <p:nvPr/>
        </p:nvSpPr>
        <p:spPr bwMode="auto">
          <a:xfrm>
            <a:off x="7555089" y="4628439"/>
            <a:ext cx="228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00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5132" name="TextBox 15"/>
          <p:cNvSpPr txBox="1">
            <a:spLocks noChangeArrowheads="1"/>
          </p:cNvSpPr>
          <p:nvPr/>
        </p:nvSpPr>
        <p:spPr bwMode="auto">
          <a:xfrm>
            <a:off x="6400800" y="4617150"/>
            <a:ext cx="228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000">
                <a:solidFill>
                  <a:prstClr val="black"/>
                </a:solidFill>
              </a:rPr>
              <a:t>1</a:t>
            </a:r>
          </a:p>
        </p:txBody>
      </p:sp>
      <p:cxnSp>
        <p:nvCxnSpPr>
          <p:cNvPr id="15" name="Straight Arrow Connector 14"/>
          <p:cNvCxnSpPr>
            <a:stCxn id="7" idx="6"/>
            <a:endCxn id="10" idx="2"/>
          </p:cNvCxnSpPr>
          <p:nvPr/>
        </p:nvCxnSpPr>
        <p:spPr>
          <a:xfrm>
            <a:off x="5105400" y="5005206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34" name="TextBox 18"/>
          <p:cNvSpPr txBox="1">
            <a:spLocks noChangeArrowheads="1"/>
          </p:cNvSpPr>
          <p:nvPr/>
        </p:nvSpPr>
        <p:spPr bwMode="auto">
          <a:xfrm>
            <a:off x="5150556" y="4651017"/>
            <a:ext cx="228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000" dirty="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5136" name="TextBox 23"/>
          <p:cNvSpPr txBox="1">
            <a:spLocks noChangeArrowheads="1"/>
          </p:cNvSpPr>
          <p:nvPr/>
        </p:nvSpPr>
        <p:spPr bwMode="auto">
          <a:xfrm>
            <a:off x="8229599" y="5599284"/>
            <a:ext cx="80151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000">
                <a:solidFill>
                  <a:prstClr val="black"/>
                </a:solidFill>
              </a:rPr>
              <a:t>0,1</a:t>
            </a:r>
          </a:p>
        </p:txBody>
      </p:sp>
      <p:sp>
        <p:nvSpPr>
          <p:cNvPr id="5137" name="TextBox 24"/>
          <p:cNvSpPr txBox="1">
            <a:spLocks noChangeArrowheads="1"/>
          </p:cNvSpPr>
          <p:nvPr/>
        </p:nvSpPr>
        <p:spPr bwMode="auto">
          <a:xfrm>
            <a:off x="7086600" y="4030128"/>
            <a:ext cx="228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000" dirty="0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5138" name="TextBox 27"/>
          <p:cNvSpPr txBox="1">
            <a:spLocks noChangeArrowheads="1"/>
          </p:cNvSpPr>
          <p:nvPr/>
        </p:nvSpPr>
        <p:spPr bwMode="auto">
          <a:xfrm>
            <a:off x="4690533" y="5633151"/>
            <a:ext cx="228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000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5139" name="TextBox 28"/>
          <p:cNvSpPr txBox="1">
            <a:spLocks noChangeArrowheads="1"/>
          </p:cNvSpPr>
          <p:nvPr/>
        </p:nvSpPr>
        <p:spPr bwMode="auto">
          <a:xfrm>
            <a:off x="5791200" y="4159950"/>
            <a:ext cx="228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000" dirty="0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27" name="Arc 26"/>
          <p:cNvSpPr/>
          <p:nvPr/>
        </p:nvSpPr>
        <p:spPr>
          <a:xfrm>
            <a:off x="4953000" y="4390844"/>
            <a:ext cx="1066800" cy="652462"/>
          </a:xfrm>
          <a:prstGeom prst="arc">
            <a:avLst>
              <a:gd name="adj1" fmla="val 10855616"/>
              <a:gd name="adj2" fmla="val 0"/>
            </a:avLst>
          </a:prstGeom>
          <a:ln w="28575">
            <a:solidFill>
              <a:schemeClr val="tx1"/>
            </a:solidFill>
            <a:headEnd type="stealth" w="lg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8" name="Arc 27"/>
          <p:cNvSpPr/>
          <p:nvPr/>
        </p:nvSpPr>
        <p:spPr>
          <a:xfrm>
            <a:off x="4724400" y="3976506"/>
            <a:ext cx="2590800" cy="1447800"/>
          </a:xfrm>
          <a:prstGeom prst="arc">
            <a:avLst>
              <a:gd name="adj1" fmla="val 10677123"/>
              <a:gd name="adj2" fmla="val 0"/>
            </a:avLst>
          </a:prstGeom>
          <a:ln w="28575">
            <a:solidFill>
              <a:schemeClr val="tx1"/>
            </a:solidFill>
            <a:headEnd type="stealth" w="lg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000">
              <a:solidFill>
                <a:prstClr val="black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6324600" y="4967106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7543800" y="4967106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Arc 32"/>
          <p:cNvSpPr/>
          <p:nvPr/>
        </p:nvSpPr>
        <p:spPr>
          <a:xfrm rot="14988361">
            <a:off x="4670425" y="5294131"/>
            <a:ext cx="381000" cy="381000"/>
          </a:xfrm>
          <a:prstGeom prst="arc">
            <a:avLst>
              <a:gd name="adj1" fmla="val 1453660"/>
              <a:gd name="adj2" fmla="val 0"/>
            </a:avLst>
          </a:prstGeom>
          <a:ln w="28575">
            <a:solidFill>
              <a:schemeClr val="tx1"/>
            </a:solidFill>
            <a:headEnd type="none" w="med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34" name="Arc 33"/>
          <p:cNvSpPr/>
          <p:nvPr/>
        </p:nvSpPr>
        <p:spPr>
          <a:xfrm rot="14988361">
            <a:off x="8283575" y="5249681"/>
            <a:ext cx="381000" cy="381000"/>
          </a:xfrm>
          <a:prstGeom prst="arc">
            <a:avLst>
              <a:gd name="adj1" fmla="val 1453660"/>
              <a:gd name="adj2" fmla="val 0"/>
            </a:avLst>
          </a:prstGeom>
          <a:ln w="28575">
            <a:solidFill>
              <a:schemeClr val="tx1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000">
              <a:solidFill>
                <a:prstClr val="black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4267200" y="4967106"/>
            <a:ext cx="304800" cy="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788238" y="2293194"/>
            <a:ext cx="60139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The set of all binary strings that contain 111</a:t>
            </a:r>
          </a:p>
          <a:p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or don’t end in 1</a:t>
            </a:r>
          </a:p>
        </p:txBody>
      </p:sp>
    </p:spTree>
    <p:extLst>
      <p:ext uri="{BB962C8B-B14F-4D97-AF65-F5344CB8AC3E}">
        <p14:creationId xmlns:p14="http://schemas.microsoft.com/office/powerpoint/2010/main" val="28993156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Applications of FSMs (a.k.a. Finite Automata)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156" y="1162752"/>
            <a:ext cx="8229600" cy="45259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dirty="0"/>
              <a:t>Implementation of regular expression matching in programs like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grep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2800" dirty="0"/>
              <a:t>Control structures for sequential logic in digital circuits</a:t>
            </a:r>
          </a:p>
          <a:p>
            <a:pPr>
              <a:defRPr/>
            </a:pPr>
            <a:r>
              <a:rPr lang="en-US" sz="2800" dirty="0"/>
              <a:t>Algorithms for communication and cache-coherence protocols</a:t>
            </a:r>
          </a:p>
          <a:p>
            <a:pPr lvl="1">
              <a:defRPr/>
            </a:pPr>
            <a:r>
              <a:rPr lang="en-US" dirty="0"/>
              <a:t>Each agent runs its own FSM</a:t>
            </a:r>
          </a:p>
          <a:p>
            <a:pPr>
              <a:defRPr/>
            </a:pPr>
            <a:r>
              <a:rPr lang="en-US" sz="2800" dirty="0"/>
              <a:t>Design specifications for reactive systems</a:t>
            </a:r>
          </a:p>
          <a:p>
            <a:pPr lvl="1">
              <a:defRPr/>
            </a:pPr>
            <a:r>
              <a:rPr lang="en-US" dirty="0"/>
              <a:t>Components are communicating FSMs</a:t>
            </a:r>
          </a:p>
        </p:txBody>
      </p:sp>
    </p:spTree>
    <p:extLst>
      <p:ext uri="{BB962C8B-B14F-4D97-AF65-F5344CB8AC3E}">
        <p14:creationId xmlns:p14="http://schemas.microsoft.com/office/powerpoint/2010/main" val="647692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time</a:t>
            </a:r>
            <a:r>
              <a:rPr lang="en-US" dirty="0">
                <a:latin typeface="Franklin Gothic Medium" panose="020B0603020102020204" pitchFamily="34" charset="0"/>
              </a:rPr>
              <a:t>: Directed Graphs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790700" y="2674302"/>
            <a:ext cx="5562600" cy="2590800"/>
            <a:chOff x="914400" y="3810000"/>
            <a:chExt cx="5562600" cy="2590800"/>
          </a:xfrm>
        </p:grpSpPr>
        <p:sp>
          <p:nvSpPr>
            <p:cNvPr id="50" name="Oval 4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1219200" y="48768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51" name="Oval 5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3124200" y="53340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52" name="Oval 6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914400" y="59436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53" name="Oval 7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4343400" y="45720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54" name="Oval 8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2209800" y="51054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55" name="Oval 9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1752600" y="59436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56" name="Oval 10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2971800" y="61722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57" name="Oval 11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2819400" y="42672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58" name="Oval 12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5181600" y="39624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59" name="Oval 13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5029200" y="53340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60" name="Oval 14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1981200" y="42672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61" name="Oval 15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4648200" y="60960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62" name="Line 16"/>
            <p:cNvSpPr>
              <a:spLocks noChangeShapeType="1"/>
            </p:cNvSpPr>
            <p:nvPr>
              <p:custDataLst>
                <p:tags r:id="rId13"/>
              </p:custDataLst>
            </p:nvPr>
          </p:nvSpPr>
          <p:spPr bwMode="auto">
            <a:xfrm flipV="1">
              <a:off x="1143000" y="5257800"/>
              <a:ext cx="1066800" cy="7620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 type="non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63" name="Line 17"/>
            <p:cNvSpPr>
              <a:spLocks noChangeShapeType="1"/>
            </p:cNvSpPr>
            <p:nvPr>
              <p:custDataLst>
                <p:tags r:id="rId14"/>
              </p:custDataLst>
            </p:nvPr>
          </p:nvSpPr>
          <p:spPr bwMode="auto">
            <a:xfrm flipV="1">
              <a:off x="1981200" y="5334000"/>
              <a:ext cx="304800" cy="609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64" name="Line 18"/>
            <p:cNvSpPr>
              <a:spLocks noChangeShapeType="1"/>
            </p:cNvSpPr>
            <p:nvPr>
              <p:custDataLst>
                <p:tags r:id="rId15"/>
              </p:custDataLst>
            </p:nvPr>
          </p:nvSpPr>
          <p:spPr bwMode="auto">
            <a:xfrm flipV="1">
              <a:off x="1143000" y="6096000"/>
              <a:ext cx="6096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65" name="Line 19"/>
            <p:cNvSpPr>
              <a:spLocks noChangeShapeType="1"/>
            </p:cNvSpPr>
            <p:nvPr>
              <p:custDataLst>
                <p:tags r:id="rId16"/>
              </p:custDataLst>
            </p:nvPr>
          </p:nvSpPr>
          <p:spPr bwMode="auto">
            <a:xfrm flipV="1">
              <a:off x="1066800" y="5105400"/>
              <a:ext cx="228600" cy="838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66" name="Line 20"/>
            <p:cNvSpPr>
              <a:spLocks noChangeShapeType="1"/>
            </p:cNvSpPr>
            <p:nvPr>
              <p:custDataLst>
                <p:tags r:id="rId17"/>
              </p:custDataLst>
            </p:nvPr>
          </p:nvSpPr>
          <p:spPr bwMode="auto">
            <a:xfrm flipV="1">
              <a:off x="1371600" y="4419600"/>
              <a:ext cx="609600" cy="457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67" name="Line 21"/>
            <p:cNvSpPr>
              <a:spLocks noChangeShapeType="1"/>
            </p:cNvSpPr>
            <p:nvPr>
              <p:custDataLst>
                <p:tags r:id="rId18"/>
              </p:custDataLst>
            </p:nvPr>
          </p:nvSpPr>
          <p:spPr bwMode="auto">
            <a:xfrm>
              <a:off x="1447800" y="5029200"/>
              <a:ext cx="762000" cy="1524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68" name="Line 22"/>
            <p:cNvSpPr>
              <a:spLocks noChangeShapeType="1"/>
            </p:cNvSpPr>
            <p:nvPr>
              <p:custDataLst>
                <p:tags r:id="rId19"/>
              </p:custDataLst>
            </p:nvPr>
          </p:nvSpPr>
          <p:spPr bwMode="auto">
            <a:xfrm>
              <a:off x="2133600" y="4495800"/>
              <a:ext cx="228600" cy="6096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69" name="Line 23"/>
            <p:cNvSpPr>
              <a:spLocks noChangeShapeType="1"/>
            </p:cNvSpPr>
            <p:nvPr>
              <p:custDataLst>
                <p:tags r:id="rId20"/>
              </p:custDataLst>
            </p:nvPr>
          </p:nvSpPr>
          <p:spPr bwMode="auto">
            <a:xfrm flipV="1">
              <a:off x="2438400" y="4495800"/>
              <a:ext cx="457200" cy="6096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70" name="Line 24"/>
            <p:cNvSpPr>
              <a:spLocks noChangeShapeType="1"/>
            </p:cNvSpPr>
            <p:nvPr>
              <p:custDataLst>
                <p:tags r:id="rId21"/>
              </p:custDataLst>
            </p:nvPr>
          </p:nvSpPr>
          <p:spPr bwMode="auto">
            <a:xfrm>
              <a:off x="2438400" y="5257800"/>
              <a:ext cx="685800" cy="152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71" name="Line 25"/>
            <p:cNvSpPr>
              <a:spLocks noChangeShapeType="1"/>
            </p:cNvSpPr>
            <p:nvPr>
              <p:custDataLst>
                <p:tags r:id="rId22"/>
              </p:custDataLst>
            </p:nvPr>
          </p:nvSpPr>
          <p:spPr bwMode="auto">
            <a:xfrm flipV="1">
              <a:off x="1981200" y="5486400"/>
              <a:ext cx="1143000" cy="533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72" name="Line 26"/>
            <p:cNvSpPr>
              <a:spLocks noChangeShapeType="1"/>
            </p:cNvSpPr>
            <p:nvPr>
              <p:custDataLst>
                <p:tags r:id="rId23"/>
              </p:custDataLst>
            </p:nvPr>
          </p:nvSpPr>
          <p:spPr bwMode="auto">
            <a:xfrm flipV="1">
              <a:off x="1981200" y="5486400"/>
              <a:ext cx="3048000" cy="609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73" name="Line 27"/>
            <p:cNvSpPr>
              <a:spLocks noChangeShapeType="1"/>
            </p:cNvSpPr>
            <p:nvPr>
              <p:custDataLst>
                <p:tags r:id="rId24"/>
              </p:custDataLst>
            </p:nvPr>
          </p:nvSpPr>
          <p:spPr bwMode="auto">
            <a:xfrm>
              <a:off x="1981200" y="6172200"/>
              <a:ext cx="990600" cy="152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74" name="Line 28"/>
            <p:cNvSpPr>
              <a:spLocks noChangeShapeType="1"/>
            </p:cNvSpPr>
            <p:nvPr>
              <p:custDataLst>
                <p:tags r:id="rId25"/>
              </p:custDataLst>
            </p:nvPr>
          </p:nvSpPr>
          <p:spPr bwMode="auto">
            <a:xfrm flipH="1">
              <a:off x="3124200" y="5562600"/>
              <a:ext cx="76200" cy="6096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75" name="Line 29"/>
            <p:cNvSpPr>
              <a:spLocks noChangeShapeType="1"/>
            </p:cNvSpPr>
            <p:nvPr>
              <p:custDataLst>
                <p:tags r:id="rId26"/>
              </p:custDataLst>
            </p:nvPr>
          </p:nvSpPr>
          <p:spPr bwMode="auto">
            <a:xfrm flipV="1">
              <a:off x="3200400" y="6172200"/>
              <a:ext cx="1447800" cy="76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76" name="Line 30"/>
            <p:cNvSpPr>
              <a:spLocks noChangeShapeType="1"/>
            </p:cNvSpPr>
            <p:nvPr>
              <p:custDataLst>
                <p:tags r:id="rId27"/>
              </p:custDataLst>
            </p:nvPr>
          </p:nvSpPr>
          <p:spPr bwMode="auto">
            <a:xfrm flipV="1">
              <a:off x="4800600" y="5562600"/>
              <a:ext cx="304800" cy="533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77" name="Line 31"/>
            <p:cNvSpPr>
              <a:spLocks noChangeShapeType="1"/>
            </p:cNvSpPr>
            <p:nvPr>
              <p:custDataLst>
                <p:tags r:id="rId28"/>
              </p:custDataLst>
            </p:nvPr>
          </p:nvSpPr>
          <p:spPr bwMode="auto">
            <a:xfrm flipH="1" flipV="1">
              <a:off x="3352800" y="5486400"/>
              <a:ext cx="1295400" cy="6858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78" name="Line 32"/>
            <p:cNvSpPr>
              <a:spLocks noChangeShapeType="1"/>
            </p:cNvSpPr>
            <p:nvPr>
              <p:custDataLst>
                <p:tags r:id="rId29"/>
              </p:custDataLst>
            </p:nvPr>
          </p:nvSpPr>
          <p:spPr bwMode="auto">
            <a:xfrm flipV="1">
              <a:off x="3352800" y="4724400"/>
              <a:ext cx="990600" cy="609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79" name="Line 33"/>
            <p:cNvSpPr>
              <a:spLocks noChangeShapeType="1"/>
            </p:cNvSpPr>
            <p:nvPr>
              <p:custDataLst>
                <p:tags r:id="rId30"/>
              </p:custDataLst>
            </p:nvPr>
          </p:nvSpPr>
          <p:spPr bwMode="auto">
            <a:xfrm>
              <a:off x="3048000" y="4419600"/>
              <a:ext cx="1295400" cy="2286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 type="non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80" name="Line 34"/>
            <p:cNvSpPr>
              <a:spLocks noChangeShapeType="1"/>
            </p:cNvSpPr>
            <p:nvPr>
              <p:custDataLst>
                <p:tags r:id="rId31"/>
              </p:custDataLst>
            </p:nvPr>
          </p:nvSpPr>
          <p:spPr bwMode="auto">
            <a:xfrm flipH="1">
              <a:off x="4572000" y="4191000"/>
              <a:ext cx="685800" cy="457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81" name="Oval 35"/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6248400" y="38100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82" name="Oval 36"/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6019800" y="45720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83" name="Line 37"/>
            <p:cNvSpPr>
              <a:spLocks noChangeShapeType="1"/>
            </p:cNvSpPr>
            <p:nvPr>
              <p:custDataLst>
                <p:tags r:id="rId34"/>
              </p:custDataLst>
            </p:nvPr>
          </p:nvSpPr>
          <p:spPr bwMode="auto">
            <a:xfrm>
              <a:off x="5410200" y="4191000"/>
              <a:ext cx="609600" cy="457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84" name="Line 38"/>
            <p:cNvSpPr>
              <a:spLocks noChangeShapeType="1"/>
            </p:cNvSpPr>
            <p:nvPr>
              <p:custDataLst>
                <p:tags r:id="rId35"/>
              </p:custDataLst>
            </p:nvPr>
          </p:nvSpPr>
          <p:spPr bwMode="auto">
            <a:xfrm flipV="1">
              <a:off x="5410200" y="3962400"/>
              <a:ext cx="838200" cy="76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85" name="Line 39"/>
            <p:cNvSpPr>
              <a:spLocks noChangeShapeType="1"/>
            </p:cNvSpPr>
            <p:nvPr>
              <p:custDataLst>
                <p:tags r:id="rId36"/>
              </p:custDataLst>
            </p:nvPr>
          </p:nvSpPr>
          <p:spPr bwMode="auto">
            <a:xfrm flipH="1">
              <a:off x="6172200" y="4038600"/>
              <a:ext cx="228600" cy="5334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90" name="Line 63"/>
            <p:cNvSpPr>
              <a:spLocks noChangeShapeType="1"/>
            </p:cNvSpPr>
            <p:nvPr>
              <p:custDataLst>
                <p:tags r:id="rId37"/>
              </p:custDataLst>
            </p:nvPr>
          </p:nvSpPr>
          <p:spPr bwMode="auto">
            <a:xfrm flipH="1">
              <a:off x="4495800" y="4114800"/>
              <a:ext cx="685800" cy="45720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91" name="Line 64"/>
            <p:cNvSpPr>
              <a:spLocks noChangeShapeType="1"/>
            </p:cNvSpPr>
            <p:nvPr>
              <p:custDataLst>
                <p:tags r:id="rId38"/>
              </p:custDataLst>
            </p:nvPr>
          </p:nvSpPr>
          <p:spPr bwMode="auto">
            <a:xfrm flipH="1">
              <a:off x="6096000" y="4038600"/>
              <a:ext cx="228600" cy="5334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92" name="Line 66"/>
            <p:cNvSpPr>
              <a:spLocks noChangeShapeType="1"/>
            </p:cNvSpPr>
            <p:nvPr>
              <p:custDataLst>
                <p:tags r:id="rId39"/>
              </p:custDataLst>
            </p:nvPr>
          </p:nvSpPr>
          <p:spPr bwMode="auto">
            <a:xfrm flipV="1">
              <a:off x="3200400" y="6248400"/>
              <a:ext cx="1447800" cy="76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93" name="Line 68"/>
            <p:cNvSpPr>
              <a:spLocks noChangeShapeType="1"/>
            </p:cNvSpPr>
            <p:nvPr>
              <p:custDataLst>
                <p:tags r:id="rId40"/>
              </p:custDataLst>
            </p:nvPr>
          </p:nvSpPr>
          <p:spPr bwMode="auto">
            <a:xfrm flipV="1">
              <a:off x="1447800" y="4495800"/>
              <a:ext cx="609600" cy="457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</p:grpSp>
      <p:sp>
        <p:nvSpPr>
          <p:cNvPr id="10287" name="Rectangle 94"/>
          <p:cNvSpPr>
            <a:spLocks noChangeArrowheads="1"/>
          </p:cNvSpPr>
          <p:nvPr/>
        </p:nvSpPr>
        <p:spPr bwMode="auto">
          <a:xfrm>
            <a:off x="711198" y="1216377"/>
            <a:ext cx="6096000" cy="395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dirty="0"/>
              <a:t>G = (V, E)</a:t>
            </a:r>
          </a:p>
        </p:txBody>
      </p:sp>
      <p:sp>
        <p:nvSpPr>
          <p:cNvPr id="3" name="Rectangle 2"/>
          <p:cNvSpPr/>
          <p:nvPr/>
        </p:nvSpPr>
        <p:spPr>
          <a:xfrm>
            <a:off x="2171696" y="1213473"/>
            <a:ext cx="5503333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80000"/>
              </a:lnSpc>
            </a:pPr>
            <a:r>
              <a:rPr lang="en-US" sz="2400" dirty="0"/>
              <a:t>V – vertices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E – edges</a:t>
            </a:r>
            <a:r>
              <a:rPr lang="en-US" sz="2400"/>
              <a:t>, ordered </a:t>
            </a:r>
            <a:r>
              <a:rPr lang="en-US" sz="2400" dirty="0"/>
              <a:t>pairs of vertices </a:t>
            </a:r>
          </a:p>
        </p:txBody>
      </p:sp>
    </p:spTree>
    <p:extLst>
      <p:ext uri="{BB962C8B-B14F-4D97-AF65-F5344CB8AC3E}">
        <p14:creationId xmlns:p14="http://schemas.microsoft.com/office/powerpoint/2010/main" val="13493799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Applications of FSMs (a.k.a. Finite Automata)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516468" y="1061151"/>
            <a:ext cx="8229600" cy="4525963"/>
          </a:xfrm>
        </p:spPr>
        <p:txBody>
          <a:bodyPr/>
          <a:lstStyle/>
          <a:p>
            <a:r>
              <a:rPr lang="en-US" sz="2800" dirty="0"/>
              <a:t>Formal verification of systems</a:t>
            </a:r>
          </a:p>
          <a:p>
            <a:pPr lvl="1"/>
            <a:r>
              <a:rPr lang="en-US" dirty="0"/>
              <a:t>Is an unsafe state reachable?</a:t>
            </a:r>
          </a:p>
          <a:p>
            <a:r>
              <a:rPr lang="en-US" sz="2800" dirty="0"/>
              <a:t>Computer games</a:t>
            </a:r>
          </a:p>
          <a:p>
            <a:pPr lvl="1"/>
            <a:r>
              <a:rPr lang="en-US" dirty="0"/>
              <a:t>FSMs implement non-player characters</a:t>
            </a:r>
          </a:p>
          <a:p>
            <a:r>
              <a:rPr lang="en-US" sz="2800" dirty="0"/>
              <a:t>Minimization algorithms for FSMs can be extended to more general models used in</a:t>
            </a:r>
          </a:p>
          <a:p>
            <a:pPr lvl="1"/>
            <a:r>
              <a:rPr lang="en-US" dirty="0"/>
              <a:t>Text prediction</a:t>
            </a:r>
          </a:p>
          <a:p>
            <a:pPr lvl="1"/>
            <a:r>
              <a:rPr lang="en-US" dirty="0"/>
              <a:t>Speech recognition</a:t>
            </a:r>
          </a:p>
        </p:txBody>
      </p:sp>
    </p:spTree>
    <p:extLst>
      <p:ext uri="{BB962C8B-B14F-4D97-AF65-F5344CB8AC3E}">
        <p14:creationId xmlns:p14="http://schemas.microsoft.com/office/powerpoint/2010/main" val="34132638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over </a:t>
            </a:r>
            <a:r>
              <a:rPr lang="en-US" dirty="0">
                <a:latin typeface="+mn-lt"/>
              </a:rPr>
              <a:t>{0, 1, 2}</a:t>
            </a:r>
          </a:p>
        </p:txBody>
      </p:sp>
      <p:sp>
        <p:nvSpPr>
          <p:cNvPr id="13315" name="Content Placeholder 5"/>
          <p:cNvSpPr>
            <a:spLocks noGrp="1"/>
          </p:cNvSpPr>
          <p:nvPr>
            <p:ph idx="1"/>
          </p:nvPr>
        </p:nvSpPr>
        <p:spPr>
          <a:xfrm>
            <a:off x="479778" y="1040958"/>
            <a:ext cx="8229600" cy="5140800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sz="2800" dirty="0"/>
              <a:t>M</a:t>
            </a:r>
            <a:r>
              <a:rPr lang="en-US" sz="2800" baseline="-25000" dirty="0"/>
              <a:t>1</a:t>
            </a:r>
            <a:r>
              <a:rPr lang="en-US" sz="2800" dirty="0"/>
              <a:t>: Strings with an even number of </a:t>
            </a:r>
            <a:r>
              <a:rPr lang="en-US" sz="2800" dirty="0">
                <a:latin typeface="+mn-lt"/>
              </a:rPr>
              <a:t>2</a:t>
            </a:r>
            <a:r>
              <a:rPr lang="en-US" sz="2800" dirty="0"/>
              <a:t>’s</a:t>
            </a:r>
          </a:p>
          <a:p>
            <a:pPr marL="0" indent="0">
              <a:buFont typeface="Arial" charset="0"/>
              <a:buNone/>
            </a:pPr>
            <a:endParaRPr lang="en-US" dirty="0"/>
          </a:p>
          <a:p>
            <a:pPr marL="0" indent="0">
              <a:buFont typeface="Arial" charset="0"/>
              <a:buNone/>
            </a:pPr>
            <a:endParaRPr lang="en-US" dirty="0"/>
          </a:p>
          <a:p>
            <a:pPr marL="0" indent="0">
              <a:buFont typeface="Arial" charset="0"/>
              <a:buNone/>
            </a:pP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946402" y="2359374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schemeClr val="tx1"/>
                </a:solidFill>
              </a:rPr>
              <a:t>s</a:t>
            </a:r>
            <a:r>
              <a:rPr lang="en-US" sz="2000" b="1" baseline="-25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Oval 7"/>
          <p:cNvSpPr/>
          <p:nvPr/>
        </p:nvSpPr>
        <p:spPr>
          <a:xfrm>
            <a:off x="5080002" y="2367312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schemeClr val="tx1"/>
                </a:solidFill>
              </a:rPr>
              <a:t>s</a:t>
            </a:r>
            <a:r>
              <a:rPr lang="en-US" sz="2000" b="1" baseline="-250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520246" y="2638068"/>
            <a:ext cx="381000" cy="0"/>
          </a:xfrm>
          <a:prstGeom prst="straightConnector1">
            <a:avLst/>
          </a:prstGeom>
          <a:ln w="571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66514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over </a:t>
            </a:r>
            <a:r>
              <a:rPr lang="en-US" dirty="0">
                <a:latin typeface="+mn-lt"/>
              </a:rPr>
              <a:t>{0, 1, 2}</a:t>
            </a:r>
          </a:p>
        </p:txBody>
      </p:sp>
      <p:sp>
        <p:nvSpPr>
          <p:cNvPr id="13315" name="Content Placeholder 5"/>
          <p:cNvSpPr>
            <a:spLocks noGrp="1"/>
          </p:cNvSpPr>
          <p:nvPr>
            <p:ph idx="1"/>
          </p:nvPr>
        </p:nvSpPr>
        <p:spPr>
          <a:xfrm>
            <a:off x="479778" y="1040958"/>
            <a:ext cx="8229600" cy="5140800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sz="2800" dirty="0"/>
              <a:t>M</a:t>
            </a:r>
            <a:r>
              <a:rPr lang="en-US" sz="2800" baseline="-25000" dirty="0"/>
              <a:t>1</a:t>
            </a:r>
            <a:r>
              <a:rPr lang="en-US" sz="2800" dirty="0"/>
              <a:t>: Strings with an even number of </a:t>
            </a:r>
            <a:r>
              <a:rPr lang="en-US" sz="2800" dirty="0">
                <a:latin typeface="+mn-lt"/>
              </a:rPr>
              <a:t>2</a:t>
            </a:r>
            <a:r>
              <a:rPr lang="en-US" sz="2800" dirty="0"/>
              <a:t>’s</a:t>
            </a:r>
          </a:p>
          <a:p>
            <a:pPr marL="0" indent="0">
              <a:buFont typeface="Arial" charset="0"/>
              <a:buNone/>
            </a:pPr>
            <a:endParaRPr lang="en-US" dirty="0"/>
          </a:p>
          <a:p>
            <a:pPr marL="0" indent="0">
              <a:buFont typeface="Arial" charset="0"/>
              <a:buNone/>
            </a:pPr>
            <a:endParaRPr lang="en-US" dirty="0"/>
          </a:p>
          <a:p>
            <a:pPr marL="0" indent="0">
              <a:buFont typeface="Arial" charset="0"/>
              <a:buNone/>
            </a:pP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946402" y="2359374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srgbClr val="002060"/>
                </a:solidFill>
              </a:rPr>
              <a:t>s</a:t>
            </a:r>
            <a:r>
              <a:rPr lang="en-US" sz="2000" b="1" baseline="-25000" dirty="0">
                <a:solidFill>
                  <a:srgbClr val="002060"/>
                </a:solidFill>
              </a:rPr>
              <a:t>0</a:t>
            </a:r>
          </a:p>
        </p:txBody>
      </p:sp>
      <p:sp>
        <p:nvSpPr>
          <p:cNvPr id="8" name="Oval 7"/>
          <p:cNvSpPr/>
          <p:nvPr/>
        </p:nvSpPr>
        <p:spPr>
          <a:xfrm>
            <a:off x="5080002" y="2367312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srgbClr val="002060"/>
                </a:solidFill>
              </a:rPr>
              <a:t>s</a:t>
            </a:r>
            <a:r>
              <a:rPr lang="en-US" sz="2000" b="1" baseline="-25000" dirty="0">
                <a:solidFill>
                  <a:srgbClr val="002060"/>
                </a:solidFill>
              </a:rPr>
              <a:t>1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520246" y="2638068"/>
            <a:ext cx="381000" cy="0"/>
          </a:xfrm>
          <a:prstGeom prst="straightConnector1">
            <a:avLst/>
          </a:prstGeom>
          <a:ln w="571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rc 16"/>
          <p:cNvSpPr/>
          <p:nvPr/>
        </p:nvSpPr>
        <p:spPr>
          <a:xfrm rot="6000954">
            <a:off x="5376930" y="2016781"/>
            <a:ext cx="381000" cy="381000"/>
          </a:xfrm>
          <a:prstGeom prst="arc">
            <a:avLst>
              <a:gd name="adj1" fmla="val 1453660"/>
              <a:gd name="adj2" fmla="val 0"/>
            </a:avLst>
          </a:prstGeom>
          <a:ln w="28575">
            <a:solidFill>
              <a:srgbClr val="7030A0"/>
            </a:solidFill>
            <a:headEnd type="none" w="med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18" name="Arc 17"/>
          <p:cNvSpPr/>
          <p:nvPr/>
        </p:nvSpPr>
        <p:spPr>
          <a:xfrm rot="3229459">
            <a:off x="2820111" y="1977389"/>
            <a:ext cx="381000" cy="385253"/>
          </a:xfrm>
          <a:prstGeom prst="arc">
            <a:avLst>
              <a:gd name="adj1" fmla="val 1453660"/>
              <a:gd name="adj2" fmla="val 0"/>
            </a:avLst>
          </a:prstGeom>
          <a:ln w="28575">
            <a:solidFill>
              <a:srgbClr val="7030A0"/>
            </a:solidFill>
            <a:headEnd type="none" w="med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000">
              <a:solidFill>
                <a:srgbClr val="7030A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178259" y="178687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cs typeface="Franklin Gothic Medium"/>
              </a:rPr>
              <a:t>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45171" y="1939182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cs typeface="Franklin Gothic Medium"/>
              </a:rPr>
              <a:t>0,1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225331" y="1935668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cs typeface="Franklin Gothic Medium"/>
              </a:rPr>
              <a:t>0,1</a:t>
            </a:r>
          </a:p>
        </p:txBody>
      </p:sp>
      <p:sp>
        <p:nvSpPr>
          <p:cNvPr id="19" name="Freeform 18"/>
          <p:cNvSpPr/>
          <p:nvPr/>
        </p:nvSpPr>
        <p:spPr>
          <a:xfrm>
            <a:off x="3429000" y="2245349"/>
            <a:ext cx="1709530" cy="199677"/>
          </a:xfrm>
          <a:custGeom>
            <a:avLst/>
            <a:gdLst>
              <a:gd name="connsiteX0" fmla="*/ 0 w 1709530"/>
              <a:gd name="connsiteY0" fmla="*/ 140042 h 199677"/>
              <a:gd name="connsiteX1" fmla="*/ 944217 w 1709530"/>
              <a:gd name="connsiteY1" fmla="*/ 894 h 199677"/>
              <a:gd name="connsiteX2" fmla="*/ 1709530 w 1709530"/>
              <a:gd name="connsiteY2" fmla="*/ 199677 h 199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09530" h="199677">
                <a:moveTo>
                  <a:pt x="0" y="140042"/>
                </a:moveTo>
                <a:cubicBezTo>
                  <a:pt x="329647" y="65498"/>
                  <a:pt x="659295" y="-9045"/>
                  <a:pt x="944217" y="894"/>
                </a:cubicBezTo>
                <a:cubicBezTo>
                  <a:pt x="1229139" y="10833"/>
                  <a:pt x="1469334" y="105255"/>
                  <a:pt x="1709530" y="199677"/>
                </a:cubicBezTo>
              </a:path>
            </a:pathLst>
          </a:custGeom>
          <a:noFill/>
          <a:ln>
            <a:solidFill>
              <a:srgbClr val="7030A0"/>
            </a:solidFill>
            <a:headEnd type="none" w="lg" len="lg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 rot="10800000">
            <a:off x="3396025" y="2785730"/>
            <a:ext cx="1709530" cy="199677"/>
          </a:xfrm>
          <a:custGeom>
            <a:avLst/>
            <a:gdLst>
              <a:gd name="connsiteX0" fmla="*/ 0 w 1709530"/>
              <a:gd name="connsiteY0" fmla="*/ 140042 h 199677"/>
              <a:gd name="connsiteX1" fmla="*/ 944217 w 1709530"/>
              <a:gd name="connsiteY1" fmla="*/ 894 h 199677"/>
              <a:gd name="connsiteX2" fmla="*/ 1709530 w 1709530"/>
              <a:gd name="connsiteY2" fmla="*/ 199677 h 199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09530" h="199677">
                <a:moveTo>
                  <a:pt x="0" y="140042"/>
                </a:moveTo>
                <a:cubicBezTo>
                  <a:pt x="329647" y="65498"/>
                  <a:pt x="659295" y="-9045"/>
                  <a:pt x="944217" y="894"/>
                </a:cubicBezTo>
                <a:cubicBezTo>
                  <a:pt x="1229139" y="10833"/>
                  <a:pt x="1469334" y="105255"/>
                  <a:pt x="1709530" y="199677"/>
                </a:cubicBezTo>
              </a:path>
            </a:pathLst>
          </a:custGeom>
          <a:noFill/>
          <a:ln>
            <a:solidFill>
              <a:srgbClr val="7030A0"/>
            </a:solidFill>
            <a:headEnd type="none" w="lg" len="lg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164433" y="295593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cs typeface="Franklin Gothic Medium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2366412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over </a:t>
            </a:r>
            <a:r>
              <a:rPr lang="en-US" dirty="0">
                <a:latin typeface="+mn-lt"/>
              </a:rPr>
              <a:t>{0, 1, 2}</a:t>
            </a:r>
          </a:p>
        </p:txBody>
      </p:sp>
      <p:sp>
        <p:nvSpPr>
          <p:cNvPr id="13315" name="Content Placeholder 5"/>
          <p:cNvSpPr>
            <a:spLocks noGrp="1"/>
          </p:cNvSpPr>
          <p:nvPr>
            <p:ph idx="1"/>
          </p:nvPr>
        </p:nvSpPr>
        <p:spPr>
          <a:xfrm>
            <a:off x="479778" y="1040958"/>
            <a:ext cx="8229600" cy="5140800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sz="2800" dirty="0"/>
              <a:t>M</a:t>
            </a:r>
            <a:r>
              <a:rPr lang="en-US" sz="2800" baseline="-25000" dirty="0"/>
              <a:t>2</a:t>
            </a:r>
            <a:r>
              <a:rPr lang="en-US" sz="2800" dirty="0"/>
              <a:t>: Strings where the sum of digits mod </a:t>
            </a:r>
            <a:r>
              <a:rPr lang="en-US" sz="2800" dirty="0">
                <a:latin typeface="+mn-lt"/>
              </a:rPr>
              <a:t>3</a:t>
            </a:r>
            <a:r>
              <a:rPr lang="en-US" sz="2800" dirty="0"/>
              <a:t> is </a:t>
            </a:r>
            <a:r>
              <a:rPr lang="en-US" sz="2800" dirty="0">
                <a:latin typeface="+mn-lt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8032871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FSM as abstraction of Java code</a:t>
            </a:r>
            <a:endParaRPr lang="en-US" dirty="0">
              <a:latin typeface="+mn-lt"/>
            </a:endParaRPr>
          </a:p>
        </p:txBody>
      </p:sp>
      <p:sp>
        <p:nvSpPr>
          <p:cNvPr id="13315" name="Content Placeholder 5"/>
          <p:cNvSpPr>
            <a:spLocks noGrp="1"/>
          </p:cNvSpPr>
          <p:nvPr>
            <p:ph idx="1"/>
          </p:nvPr>
        </p:nvSpPr>
        <p:spPr>
          <a:xfrm>
            <a:off x="479778" y="1040958"/>
            <a:ext cx="8441198" cy="5140800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err="1">
                <a:latin typeface="Lucida Sans Typewriter" panose="020B0509030504030204" pitchFamily="49" charset="77"/>
              </a:rPr>
              <a:t>boolean</a:t>
            </a:r>
            <a:r>
              <a:rPr lang="en-US" sz="2400" dirty="0">
                <a:latin typeface="Lucida Sans Typewriter" panose="020B0509030504030204" pitchFamily="49" charset="77"/>
              </a:rPr>
              <a:t> </a:t>
            </a:r>
            <a:r>
              <a:rPr lang="en-US" sz="2400" dirty="0" err="1">
                <a:latin typeface="Lucida Sans Typewriter" panose="020B0509030504030204" pitchFamily="49" charset="77"/>
              </a:rPr>
              <a:t>sumCongruentToZero</a:t>
            </a:r>
            <a:r>
              <a:rPr lang="en-US" sz="2400" dirty="0">
                <a:latin typeface="Lucida Sans Typewriter" panose="020B0509030504030204" pitchFamily="49" charset="77"/>
              </a:rPr>
              <a:t>(</a:t>
            </a:r>
            <a:r>
              <a:rPr lang="en-US" sz="2400" b="1" dirty="0">
                <a:latin typeface="Lucida Sans Typewriter" panose="020B0509030504030204" pitchFamily="49" charset="77"/>
              </a:rPr>
              <a:t>String</a:t>
            </a:r>
            <a:r>
              <a:rPr lang="en-US" sz="2400" dirty="0">
                <a:latin typeface="Lucida Sans Typewriter" panose="020B0509030504030204" pitchFamily="49" charset="77"/>
              </a:rPr>
              <a:t> str) {</a:t>
            </a:r>
          </a:p>
          <a:p>
            <a:pPr marL="0" indent="0">
              <a:buNone/>
            </a:pPr>
            <a:r>
              <a:rPr lang="en-US" sz="2400" dirty="0">
                <a:latin typeface="Lucida Sans Typewriter" panose="020B0509030504030204" pitchFamily="49" charset="77"/>
              </a:rPr>
              <a:t>   </a:t>
            </a:r>
            <a:r>
              <a:rPr lang="en-US" sz="2400" b="1" dirty="0">
                <a:latin typeface="Lucida Sans Typewriter" panose="020B0509030504030204" pitchFamily="49" charset="77"/>
              </a:rPr>
              <a:t>int</a:t>
            </a:r>
            <a:r>
              <a:rPr lang="en-US" sz="2400" dirty="0">
                <a:latin typeface="Lucida Sans Typewriter" panose="020B0509030504030204" pitchFamily="49" charset="77"/>
              </a:rPr>
              <a:t> sum = 0;</a:t>
            </a:r>
          </a:p>
          <a:p>
            <a:pPr marL="0" indent="0">
              <a:buNone/>
            </a:pPr>
            <a:r>
              <a:rPr lang="en-US" sz="2400" dirty="0">
                <a:latin typeface="Lucida Sans Typewriter" panose="020B0509030504030204" pitchFamily="49" charset="77"/>
              </a:rPr>
              <a:t>   </a:t>
            </a:r>
            <a:r>
              <a:rPr lang="en-US" sz="2400" b="1" dirty="0">
                <a:latin typeface="Lucida Sans Typewriter" panose="020B0509030504030204" pitchFamily="49" charset="77"/>
              </a:rPr>
              <a:t>for</a:t>
            </a:r>
            <a:r>
              <a:rPr lang="en-US" sz="2400" dirty="0">
                <a:latin typeface="Lucida Sans Typewriter" panose="020B0509030504030204" pitchFamily="49" charset="77"/>
              </a:rPr>
              <a:t> (</a:t>
            </a:r>
            <a:r>
              <a:rPr lang="en-US" sz="2400" b="1" dirty="0">
                <a:latin typeface="Lucida Sans Typewriter" panose="020B0509030504030204" pitchFamily="49" charset="77"/>
              </a:rPr>
              <a:t>int</a:t>
            </a:r>
            <a:r>
              <a:rPr lang="en-US" sz="2400" dirty="0">
                <a:latin typeface="Lucida Sans Typewriter" panose="020B0509030504030204" pitchFamily="49" charset="77"/>
              </a:rPr>
              <a:t> </a:t>
            </a:r>
            <a:r>
              <a:rPr lang="en-US" sz="2400" dirty="0" err="1">
                <a:latin typeface="Lucida Sans Typewriter" panose="020B0509030504030204" pitchFamily="49" charset="77"/>
              </a:rPr>
              <a:t>i</a:t>
            </a:r>
            <a:r>
              <a:rPr lang="en-US" sz="2400" dirty="0">
                <a:latin typeface="Lucida Sans Typewriter" panose="020B0509030504030204" pitchFamily="49" charset="77"/>
              </a:rPr>
              <a:t> = 0; </a:t>
            </a:r>
            <a:r>
              <a:rPr lang="en-US" sz="2400" dirty="0" err="1">
                <a:latin typeface="Lucida Sans Typewriter" panose="020B0509030504030204" pitchFamily="49" charset="77"/>
              </a:rPr>
              <a:t>i</a:t>
            </a:r>
            <a:r>
              <a:rPr lang="en-US" sz="2400" dirty="0">
                <a:latin typeface="Lucida Sans Typewriter" panose="020B0509030504030204" pitchFamily="49" charset="77"/>
              </a:rPr>
              <a:t> &lt; </a:t>
            </a:r>
            <a:r>
              <a:rPr lang="en-US" sz="2400" dirty="0" err="1">
                <a:latin typeface="Lucida Sans Typewriter" panose="020B0509030504030204" pitchFamily="49" charset="77"/>
              </a:rPr>
              <a:t>str.length</a:t>
            </a:r>
            <a:r>
              <a:rPr lang="en-US" sz="2400" dirty="0">
                <a:latin typeface="Lucida Sans Typewriter" panose="020B0509030504030204" pitchFamily="49" charset="77"/>
              </a:rPr>
              <a:t>(); </a:t>
            </a:r>
            <a:r>
              <a:rPr lang="en-US" sz="2400" dirty="0" err="1">
                <a:latin typeface="Lucida Sans Typewriter" panose="020B0509030504030204" pitchFamily="49" charset="77"/>
              </a:rPr>
              <a:t>i</a:t>
            </a:r>
            <a:r>
              <a:rPr lang="en-US" sz="2400" dirty="0">
                <a:latin typeface="Lucida Sans Typewriter" panose="020B0509030504030204" pitchFamily="49" charset="77"/>
              </a:rPr>
              <a:t>++) {</a:t>
            </a:r>
          </a:p>
          <a:p>
            <a:pPr marL="0" indent="0">
              <a:buNone/>
            </a:pPr>
            <a:r>
              <a:rPr lang="en-US" sz="2400" dirty="0">
                <a:latin typeface="Lucida Sans Typewriter" panose="020B0509030504030204" pitchFamily="49" charset="77"/>
              </a:rPr>
              <a:t>      </a:t>
            </a:r>
            <a:r>
              <a:rPr lang="en-US" sz="2400" b="1" dirty="0">
                <a:latin typeface="Lucida Sans Typewriter" panose="020B0509030504030204" pitchFamily="49" charset="77"/>
              </a:rPr>
              <a:t>if</a:t>
            </a:r>
            <a:r>
              <a:rPr lang="en-US" sz="2400" dirty="0">
                <a:latin typeface="Lucida Sans Typewriter" panose="020B0509030504030204" pitchFamily="49" charset="77"/>
              </a:rPr>
              <a:t> (</a:t>
            </a:r>
            <a:r>
              <a:rPr lang="en-US" sz="2400" dirty="0" err="1">
                <a:latin typeface="Lucida Sans Typewriter" panose="020B0509030504030204" pitchFamily="49" charset="77"/>
              </a:rPr>
              <a:t>str.charAt</a:t>
            </a:r>
            <a:r>
              <a:rPr lang="en-US" sz="2400" dirty="0">
                <a:latin typeface="Lucida Sans Typewriter" panose="020B0509030504030204" pitchFamily="49" charset="77"/>
              </a:rPr>
              <a:t>(</a:t>
            </a:r>
            <a:r>
              <a:rPr lang="en-US" sz="2400" dirty="0" err="1">
                <a:latin typeface="Lucida Sans Typewriter" panose="020B0509030504030204" pitchFamily="49" charset="77"/>
              </a:rPr>
              <a:t>i</a:t>
            </a:r>
            <a:r>
              <a:rPr lang="en-US" sz="2400" dirty="0">
                <a:latin typeface="Lucida Sans Typewriter" panose="020B0509030504030204" pitchFamily="49" charset="77"/>
              </a:rPr>
              <a:t>) == '2’)</a:t>
            </a:r>
          </a:p>
          <a:p>
            <a:pPr marL="0" indent="0">
              <a:buNone/>
            </a:pPr>
            <a:r>
              <a:rPr lang="en-US" sz="2400" dirty="0">
                <a:latin typeface="Lucida Sans Typewriter" panose="020B0509030504030204" pitchFamily="49" charset="77"/>
              </a:rPr>
              <a:t>         sum = (sum + 2) % 3;</a:t>
            </a:r>
          </a:p>
          <a:p>
            <a:pPr marL="0" indent="0">
              <a:buNone/>
            </a:pPr>
            <a:r>
              <a:rPr lang="en-US" sz="2400" dirty="0">
                <a:latin typeface="Lucida Sans Typewriter" panose="020B0509030504030204" pitchFamily="49" charset="77"/>
              </a:rPr>
              <a:t>      </a:t>
            </a:r>
            <a:r>
              <a:rPr lang="en-US" sz="2400" b="1" dirty="0">
                <a:latin typeface="Lucida Sans Typewriter" panose="020B0509030504030204" pitchFamily="49" charset="77"/>
              </a:rPr>
              <a:t>if</a:t>
            </a:r>
            <a:r>
              <a:rPr lang="en-US" sz="2400" dirty="0">
                <a:latin typeface="Lucida Sans Typewriter" panose="020B0509030504030204" pitchFamily="49" charset="77"/>
              </a:rPr>
              <a:t> (</a:t>
            </a:r>
            <a:r>
              <a:rPr lang="en-US" sz="2400" dirty="0" err="1">
                <a:latin typeface="Lucida Sans Typewriter" panose="020B0509030504030204" pitchFamily="49" charset="77"/>
              </a:rPr>
              <a:t>str.charAt</a:t>
            </a:r>
            <a:r>
              <a:rPr lang="en-US" sz="2400" dirty="0">
                <a:latin typeface="Lucida Sans Typewriter" panose="020B0509030504030204" pitchFamily="49" charset="77"/>
              </a:rPr>
              <a:t>(</a:t>
            </a:r>
            <a:r>
              <a:rPr lang="en-US" sz="2400" dirty="0" err="1">
                <a:latin typeface="Lucida Sans Typewriter" panose="020B0509030504030204" pitchFamily="49" charset="77"/>
              </a:rPr>
              <a:t>i</a:t>
            </a:r>
            <a:r>
              <a:rPr lang="en-US" sz="2400" dirty="0">
                <a:latin typeface="Lucida Sans Typewriter" panose="020B0509030504030204" pitchFamily="49" charset="77"/>
              </a:rPr>
              <a:t>) == '1’)</a:t>
            </a:r>
          </a:p>
          <a:p>
            <a:pPr marL="0" indent="0">
              <a:buNone/>
            </a:pPr>
            <a:r>
              <a:rPr lang="en-US" sz="2400" dirty="0">
                <a:latin typeface="Lucida Sans Typewriter" panose="020B0509030504030204" pitchFamily="49" charset="77"/>
              </a:rPr>
              <a:t>         sum = (sum + 1) % 3;</a:t>
            </a:r>
          </a:p>
          <a:p>
            <a:pPr marL="0" indent="0">
              <a:buNone/>
            </a:pPr>
            <a:r>
              <a:rPr lang="en-US" sz="2400" dirty="0">
                <a:latin typeface="Lucida Sans Typewriter" panose="020B0509030504030204" pitchFamily="49" charset="77"/>
              </a:rPr>
              <a:t>   }</a:t>
            </a:r>
          </a:p>
          <a:p>
            <a:pPr marL="0" indent="0">
              <a:buNone/>
            </a:pPr>
            <a:r>
              <a:rPr lang="en-US" sz="2400" dirty="0">
                <a:latin typeface="Lucida Sans Typewriter" panose="020B0509030504030204" pitchFamily="49" charset="77"/>
              </a:rPr>
              <a:t>   </a:t>
            </a:r>
            <a:r>
              <a:rPr lang="en-US" sz="2400" b="1" dirty="0">
                <a:latin typeface="Lucida Sans Typewriter" panose="020B0509030504030204" pitchFamily="49" charset="77"/>
              </a:rPr>
              <a:t>return</a:t>
            </a:r>
            <a:r>
              <a:rPr lang="en-US" sz="2400" dirty="0">
                <a:latin typeface="Lucida Sans Typewriter" panose="020B0509030504030204" pitchFamily="49" charset="77"/>
              </a:rPr>
              <a:t> sum == 0;</a:t>
            </a:r>
          </a:p>
          <a:p>
            <a:pPr marL="0" indent="0">
              <a:buNone/>
            </a:pPr>
            <a:r>
              <a:rPr lang="en-US" sz="2400" dirty="0">
                <a:latin typeface="Lucida Sans Typewriter" panose="020B0509030504030204" pitchFamily="49" charset="7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070337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over </a:t>
            </a:r>
            <a:r>
              <a:rPr lang="en-US" dirty="0">
                <a:latin typeface="+mn-lt"/>
              </a:rPr>
              <a:t>{0, 1, 2}</a:t>
            </a:r>
          </a:p>
        </p:txBody>
      </p:sp>
      <p:sp>
        <p:nvSpPr>
          <p:cNvPr id="13315" name="Content Placeholder 5"/>
          <p:cNvSpPr>
            <a:spLocks noGrp="1"/>
          </p:cNvSpPr>
          <p:nvPr>
            <p:ph idx="1"/>
          </p:nvPr>
        </p:nvSpPr>
        <p:spPr>
          <a:xfrm>
            <a:off x="479778" y="1040958"/>
            <a:ext cx="8229600" cy="5140800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sz="2800" dirty="0"/>
              <a:t>M</a:t>
            </a:r>
            <a:r>
              <a:rPr lang="en-US" sz="2800" baseline="-25000" dirty="0"/>
              <a:t>2</a:t>
            </a:r>
            <a:r>
              <a:rPr lang="en-US" sz="2800" dirty="0"/>
              <a:t>: Strings where the sum of digits mod </a:t>
            </a:r>
            <a:r>
              <a:rPr lang="en-US" sz="2800" dirty="0">
                <a:latin typeface="+mn-lt"/>
              </a:rPr>
              <a:t>3</a:t>
            </a:r>
            <a:r>
              <a:rPr lang="en-US" sz="2800" dirty="0"/>
              <a:t> is </a:t>
            </a:r>
            <a:r>
              <a:rPr lang="en-US" sz="2800" dirty="0">
                <a:latin typeface="+mn-lt"/>
              </a:rPr>
              <a:t>0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50C5F63-F77E-0B45-ACF7-1719E19F342E}"/>
              </a:ext>
            </a:extLst>
          </p:cNvPr>
          <p:cNvSpPr/>
          <p:nvPr/>
        </p:nvSpPr>
        <p:spPr>
          <a:xfrm>
            <a:off x="3323212" y="4079833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srgbClr val="002060"/>
                </a:solidFill>
              </a:rPr>
              <a:t>t</a:t>
            </a:r>
            <a:r>
              <a:rPr lang="en-US" sz="2000" b="1" baseline="-25000" dirty="0">
                <a:solidFill>
                  <a:srgbClr val="002060"/>
                </a:solidFill>
              </a:rPr>
              <a:t>0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9ABDB3D-1785-1546-A308-EB2837AF0BBF}"/>
              </a:ext>
            </a:extLst>
          </p:cNvPr>
          <p:cNvSpPr/>
          <p:nvPr/>
        </p:nvSpPr>
        <p:spPr>
          <a:xfrm>
            <a:off x="5456812" y="4087771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srgbClr val="002060"/>
                </a:solidFill>
              </a:rPr>
              <a:t>t</a:t>
            </a:r>
            <a:r>
              <a:rPr lang="en-US" sz="2000" b="1" baseline="-25000" dirty="0">
                <a:solidFill>
                  <a:srgbClr val="002060"/>
                </a:solidFill>
              </a:rPr>
              <a:t>2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9A0CDFD-7B9B-FF44-9572-C9A4DD2A8EE5}"/>
              </a:ext>
            </a:extLst>
          </p:cNvPr>
          <p:cNvCxnSpPr/>
          <p:nvPr/>
        </p:nvCxnSpPr>
        <p:spPr>
          <a:xfrm>
            <a:off x="2897056" y="4369816"/>
            <a:ext cx="381000" cy="0"/>
          </a:xfrm>
          <a:prstGeom prst="straightConnector1">
            <a:avLst/>
          </a:prstGeom>
          <a:ln w="571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98807D47-BB24-AF46-B8FA-9839B088A9BD}"/>
              </a:ext>
            </a:extLst>
          </p:cNvPr>
          <p:cNvSpPr/>
          <p:nvPr/>
        </p:nvSpPr>
        <p:spPr>
          <a:xfrm>
            <a:off x="4305874" y="2936833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srgbClr val="002060"/>
                </a:solidFill>
              </a:rPr>
              <a:t>t</a:t>
            </a:r>
            <a:r>
              <a:rPr lang="en-US" sz="2000" b="1" baseline="-25000" dirty="0">
                <a:solidFill>
                  <a:srgbClr val="00206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115523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over </a:t>
            </a:r>
            <a:r>
              <a:rPr lang="en-US" dirty="0">
                <a:latin typeface="+mn-lt"/>
              </a:rPr>
              <a:t>{0, 1, 2}</a:t>
            </a:r>
          </a:p>
        </p:txBody>
      </p:sp>
      <p:sp>
        <p:nvSpPr>
          <p:cNvPr id="13315" name="Content Placeholder 5"/>
          <p:cNvSpPr>
            <a:spLocks noGrp="1"/>
          </p:cNvSpPr>
          <p:nvPr>
            <p:ph idx="1"/>
          </p:nvPr>
        </p:nvSpPr>
        <p:spPr>
          <a:xfrm>
            <a:off x="479778" y="1040958"/>
            <a:ext cx="8229600" cy="5140800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sz="2800" dirty="0"/>
              <a:t>M</a:t>
            </a:r>
            <a:r>
              <a:rPr lang="en-US" sz="2800" baseline="-25000" dirty="0"/>
              <a:t>2</a:t>
            </a:r>
            <a:r>
              <a:rPr lang="en-US" sz="2800" dirty="0"/>
              <a:t>: Strings where the sum of digits mod </a:t>
            </a:r>
            <a:r>
              <a:rPr lang="en-US" sz="2800" dirty="0">
                <a:latin typeface="+mn-lt"/>
              </a:rPr>
              <a:t>3</a:t>
            </a:r>
            <a:r>
              <a:rPr lang="en-US" sz="2800" dirty="0"/>
              <a:t> is </a:t>
            </a:r>
            <a:r>
              <a:rPr lang="en-US" sz="2800" dirty="0">
                <a:latin typeface="+mn-lt"/>
              </a:rPr>
              <a:t>0</a:t>
            </a:r>
          </a:p>
        </p:txBody>
      </p:sp>
      <p:sp>
        <p:nvSpPr>
          <p:cNvPr id="13" name="Oval 12"/>
          <p:cNvSpPr/>
          <p:nvPr/>
        </p:nvSpPr>
        <p:spPr>
          <a:xfrm>
            <a:off x="3316072" y="4066718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srgbClr val="7030A0"/>
                </a:solidFill>
              </a:rPr>
              <a:t>t</a:t>
            </a:r>
            <a:r>
              <a:rPr lang="en-US" sz="2000" b="1" baseline="-25000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14" name="Oval 13"/>
          <p:cNvSpPr/>
          <p:nvPr/>
        </p:nvSpPr>
        <p:spPr>
          <a:xfrm>
            <a:off x="5456238" y="4046538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srgbClr val="7030A0"/>
                </a:solidFill>
              </a:rPr>
              <a:t>t</a:t>
            </a:r>
            <a:r>
              <a:rPr lang="en-US" sz="2000" b="1" baseline="-25000" dirty="0">
                <a:solidFill>
                  <a:srgbClr val="7030A0"/>
                </a:solidFill>
              </a:rPr>
              <a:t>2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896482" y="4328583"/>
            <a:ext cx="381000" cy="0"/>
          </a:xfrm>
          <a:prstGeom prst="straightConnector1">
            <a:avLst/>
          </a:prstGeom>
          <a:ln w="571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4305300" y="2895600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srgbClr val="7030A0"/>
                </a:solidFill>
              </a:rPr>
              <a:t>t</a:t>
            </a:r>
            <a:r>
              <a:rPr lang="en-US" sz="2000" b="1" baseline="-25000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21" name="Arc 20"/>
          <p:cNvSpPr/>
          <p:nvPr/>
        </p:nvSpPr>
        <p:spPr>
          <a:xfrm rot="3229459">
            <a:off x="4199964" y="2520674"/>
            <a:ext cx="381000" cy="385253"/>
          </a:xfrm>
          <a:prstGeom prst="arc">
            <a:avLst>
              <a:gd name="adj1" fmla="val 1453660"/>
              <a:gd name="adj2" fmla="val 0"/>
            </a:avLst>
          </a:prstGeom>
          <a:ln w="28575">
            <a:solidFill>
              <a:srgbClr val="7030A0"/>
            </a:solidFill>
            <a:headEnd type="none" w="med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000">
              <a:solidFill>
                <a:srgbClr val="7030A0"/>
              </a:solidFill>
            </a:endParaRPr>
          </a:p>
        </p:txBody>
      </p:sp>
      <p:sp>
        <p:nvSpPr>
          <p:cNvPr id="23" name="Arc 22"/>
          <p:cNvSpPr/>
          <p:nvPr/>
        </p:nvSpPr>
        <p:spPr>
          <a:xfrm rot="7971470">
            <a:off x="5898333" y="3845973"/>
            <a:ext cx="381000" cy="385253"/>
          </a:xfrm>
          <a:prstGeom prst="arc">
            <a:avLst>
              <a:gd name="adj1" fmla="val 1453660"/>
              <a:gd name="adj2" fmla="val 0"/>
            </a:avLst>
          </a:prstGeom>
          <a:ln w="28575">
            <a:solidFill>
              <a:srgbClr val="7030A0"/>
            </a:solidFill>
            <a:headEnd type="none" w="med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000">
              <a:solidFill>
                <a:srgbClr val="7030A0"/>
              </a:solidFill>
            </a:endParaRPr>
          </a:p>
        </p:txBody>
      </p:sp>
      <p:sp>
        <p:nvSpPr>
          <p:cNvPr id="26" name="Arc 25"/>
          <p:cNvSpPr/>
          <p:nvPr/>
        </p:nvSpPr>
        <p:spPr>
          <a:xfrm rot="3229459">
            <a:off x="3164418" y="3667903"/>
            <a:ext cx="381000" cy="385253"/>
          </a:xfrm>
          <a:prstGeom prst="arc">
            <a:avLst>
              <a:gd name="adj1" fmla="val 1453660"/>
              <a:gd name="adj2" fmla="val 0"/>
            </a:avLst>
          </a:prstGeom>
          <a:ln w="28575">
            <a:solidFill>
              <a:srgbClr val="7030A0"/>
            </a:solidFill>
            <a:headEnd type="none" w="med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000">
              <a:solidFill>
                <a:srgbClr val="7030A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301492" y="380776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cs typeface="Franklin Gothic Medium"/>
              </a:rPr>
              <a:t>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873756" y="248246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cs typeface="Franklin Gothic Medium"/>
              </a:rPr>
              <a:t>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854006" y="357693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cs typeface="Franklin Gothic Medium"/>
              </a:rPr>
              <a:t>0</a:t>
            </a:r>
          </a:p>
        </p:txBody>
      </p:sp>
      <p:sp>
        <p:nvSpPr>
          <p:cNvPr id="30" name="Freeform 29"/>
          <p:cNvSpPr/>
          <p:nvPr/>
        </p:nvSpPr>
        <p:spPr>
          <a:xfrm rot="18413297">
            <a:off x="3490680" y="3558625"/>
            <a:ext cx="987666" cy="116161"/>
          </a:xfrm>
          <a:custGeom>
            <a:avLst/>
            <a:gdLst>
              <a:gd name="connsiteX0" fmla="*/ 0 w 1709530"/>
              <a:gd name="connsiteY0" fmla="*/ 140042 h 199677"/>
              <a:gd name="connsiteX1" fmla="*/ 944217 w 1709530"/>
              <a:gd name="connsiteY1" fmla="*/ 894 h 199677"/>
              <a:gd name="connsiteX2" fmla="*/ 1709530 w 1709530"/>
              <a:gd name="connsiteY2" fmla="*/ 199677 h 199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09530" h="199677">
                <a:moveTo>
                  <a:pt x="0" y="140042"/>
                </a:moveTo>
                <a:cubicBezTo>
                  <a:pt x="329647" y="65498"/>
                  <a:pt x="659295" y="-9045"/>
                  <a:pt x="944217" y="894"/>
                </a:cubicBezTo>
                <a:cubicBezTo>
                  <a:pt x="1229139" y="10833"/>
                  <a:pt x="1469334" y="105255"/>
                  <a:pt x="1709530" y="199677"/>
                </a:cubicBezTo>
              </a:path>
            </a:pathLst>
          </a:custGeom>
          <a:noFill/>
          <a:ln>
            <a:solidFill>
              <a:srgbClr val="7030A0"/>
            </a:solidFill>
            <a:headEnd type="none" w="lg" len="lg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 rot="2820000">
            <a:off x="4743814" y="3537283"/>
            <a:ext cx="1130183" cy="137420"/>
          </a:xfrm>
          <a:custGeom>
            <a:avLst/>
            <a:gdLst>
              <a:gd name="connsiteX0" fmla="*/ 0 w 1709530"/>
              <a:gd name="connsiteY0" fmla="*/ 140042 h 199677"/>
              <a:gd name="connsiteX1" fmla="*/ 944217 w 1709530"/>
              <a:gd name="connsiteY1" fmla="*/ 894 h 199677"/>
              <a:gd name="connsiteX2" fmla="*/ 1709530 w 1709530"/>
              <a:gd name="connsiteY2" fmla="*/ 199677 h 199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09530" h="199677">
                <a:moveTo>
                  <a:pt x="0" y="140042"/>
                </a:moveTo>
                <a:cubicBezTo>
                  <a:pt x="329647" y="65498"/>
                  <a:pt x="659295" y="-9045"/>
                  <a:pt x="944217" y="894"/>
                </a:cubicBezTo>
                <a:cubicBezTo>
                  <a:pt x="1229139" y="10833"/>
                  <a:pt x="1469334" y="105255"/>
                  <a:pt x="1709530" y="199677"/>
                </a:cubicBezTo>
              </a:path>
            </a:pathLst>
          </a:custGeom>
          <a:noFill/>
          <a:ln w="25400">
            <a:solidFill>
              <a:srgbClr val="7030A0"/>
            </a:solidFill>
            <a:headEnd type="none" w="lg" len="lg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>
            <a:off x="3853846" y="4183621"/>
            <a:ext cx="1630617" cy="244247"/>
          </a:xfrm>
          <a:custGeom>
            <a:avLst/>
            <a:gdLst>
              <a:gd name="connsiteX0" fmla="*/ 0 w 1709530"/>
              <a:gd name="connsiteY0" fmla="*/ 140042 h 199677"/>
              <a:gd name="connsiteX1" fmla="*/ 944217 w 1709530"/>
              <a:gd name="connsiteY1" fmla="*/ 894 h 199677"/>
              <a:gd name="connsiteX2" fmla="*/ 1709530 w 1709530"/>
              <a:gd name="connsiteY2" fmla="*/ 199677 h 199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09530" h="199677">
                <a:moveTo>
                  <a:pt x="0" y="140042"/>
                </a:moveTo>
                <a:cubicBezTo>
                  <a:pt x="329647" y="65498"/>
                  <a:pt x="659295" y="-9045"/>
                  <a:pt x="944217" y="894"/>
                </a:cubicBezTo>
                <a:cubicBezTo>
                  <a:pt x="1229139" y="10833"/>
                  <a:pt x="1469334" y="105255"/>
                  <a:pt x="1709530" y="199677"/>
                </a:cubicBezTo>
              </a:path>
            </a:pathLst>
          </a:custGeom>
          <a:noFill/>
          <a:ln w="25400">
            <a:solidFill>
              <a:srgbClr val="7030A0"/>
            </a:solidFill>
            <a:headEnd type="none" w="lg" len="lg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662089" y="310381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cs typeface="Franklin Gothic Medium"/>
              </a:rPr>
              <a:t>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312733" y="313581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cs typeface="Franklin Gothic Medium"/>
              </a:rPr>
              <a:t>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584473" y="465775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cs typeface="Franklin Gothic Medium"/>
              </a:rPr>
              <a:t>1</a:t>
            </a:r>
          </a:p>
        </p:txBody>
      </p:sp>
      <p:sp>
        <p:nvSpPr>
          <p:cNvPr id="36" name="Freeform 35"/>
          <p:cNvSpPr/>
          <p:nvPr/>
        </p:nvSpPr>
        <p:spPr>
          <a:xfrm rot="7620000">
            <a:off x="3643080" y="3711025"/>
            <a:ext cx="987666" cy="116161"/>
          </a:xfrm>
          <a:custGeom>
            <a:avLst/>
            <a:gdLst>
              <a:gd name="connsiteX0" fmla="*/ 0 w 1709530"/>
              <a:gd name="connsiteY0" fmla="*/ 140042 h 199677"/>
              <a:gd name="connsiteX1" fmla="*/ 944217 w 1709530"/>
              <a:gd name="connsiteY1" fmla="*/ 894 h 199677"/>
              <a:gd name="connsiteX2" fmla="*/ 1709530 w 1709530"/>
              <a:gd name="connsiteY2" fmla="*/ 199677 h 199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09530" h="199677">
                <a:moveTo>
                  <a:pt x="0" y="140042"/>
                </a:moveTo>
                <a:cubicBezTo>
                  <a:pt x="329647" y="65498"/>
                  <a:pt x="659295" y="-9045"/>
                  <a:pt x="944217" y="894"/>
                </a:cubicBezTo>
                <a:cubicBezTo>
                  <a:pt x="1229139" y="10833"/>
                  <a:pt x="1469334" y="105255"/>
                  <a:pt x="1709530" y="199677"/>
                </a:cubicBezTo>
              </a:path>
            </a:pathLst>
          </a:custGeom>
          <a:noFill/>
          <a:ln>
            <a:solidFill>
              <a:srgbClr val="7030A0"/>
            </a:solidFill>
            <a:headEnd type="none" w="lg" len="lg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4192030" y="356547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cs typeface="Franklin Gothic Medium"/>
              </a:rPr>
              <a:t>2</a:t>
            </a:r>
          </a:p>
        </p:txBody>
      </p:sp>
      <p:sp>
        <p:nvSpPr>
          <p:cNvPr id="38" name="Freeform 37"/>
          <p:cNvSpPr/>
          <p:nvPr/>
        </p:nvSpPr>
        <p:spPr>
          <a:xfrm rot="13620000">
            <a:off x="4539707" y="3709572"/>
            <a:ext cx="1130183" cy="137420"/>
          </a:xfrm>
          <a:custGeom>
            <a:avLst/>
            <a:gdLst>
              <a:gd name="connsiteX0" fmla="*/ 0 w 1709530"/>
              <a:gd name="connsiteY0" fmla="*/ 140042 h 199677"/>
              <a:gd name="connsiteX1" fmla="*/ 944217 w 1709530"/>
              <a:gd name="connsiteY1" fmla="*/ 894 h 199677"/>
              <a:gd name="connsiteX2" fmla="*/ 1709530 w 1709530"/>
              <a:gd name="connsiteY2" fmla="*/ 199677 h 199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09530" h="199677">
                <a:moveTo>
                  <a:pt x="0" y="140042"/>
                </a:moveTo>
                <a:cubicBezTo>
                  <a:pt x="329647" y="65498"/>
                  <a:pt x="659295" y="-9045"/>
                  <a:pt x="944217" y="894"/>
                </a:cubicBezTo>
                <a:cubicBezTo>
                  <a:pt x="1229139" y="10833"/>
                  <a:pt x="1469334" y="105255"/>
                  <a:pt x="1709530" y="199677"/>
                </a:cubicBezTo>
              </a:path>
            </a:pathLst>
          </a:custGeom>
          <a:noFill/>
          <a:ln w="25400">
            <a:solidFill>
              <a:srgbClr val="7030A0"/>
            </a:solidFill>
            <a:headEnd type="none" w="lg" len="lg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4651957" y="35371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cs typeface="Franklin Gothic Medium"/>
              </a:rPr>
              <a:t>2</a:t>
            </a:r>
          </a:p>
        </p:txBody>
      </p:sp>
      <p:sp>
        <p:nvSpPr>
          <p:cNvPr id="40" name="Freeform 39"/>
          <p:cNvSpPr/>
          <p:nvPr/>
        </p:nvSpPr>
        <p:spPr>
          <a:xfrm rot="10513883">
            <a:off x="3846387" y="4474135"/>
            <a:ext cx="1630617" cy="247356"/>
          </a:xfrm>
          <a:custGeom>
            <a:avLst/>
            <a:gdLst>
              <a:gd name="connsiteX0" fmla="*/ 0 w 1709530"/>
              <a:gd name="connsiteY0" fmla="*/ 140042 h 199677"/>
              <a:gd name="connsiteX1" fmla="*/ 944217 w 1709530"/>
              <a:gd name="connsiteY1" fmla="*/ 894 h 199677"/>
              <a:gd name="connsiteX2" fmla="*/ 1709530 w 1709530"/>
              <a:gd name="connsiteY2" fmla="*/ 199677 h 199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09530" h="199677">
                <a:moveTo>
                  <a:pt x="0" y="140042"/>
                </a:moveTo>
                <a:cubicBezTo>
                  <a:pt x="329647" y="65498"/>
                  <a:pt x="659295" y="-9045"/>
                  <a:pt x="944217" y="894"/>
                </a:cubicBezTo>
                <a:cubicBezTo>
                  <a:pt x="1229139" y="10833"/>
                  <a:pt x="1469334" y="105255"/>
                  <a:pt x="1709530" y="199677"/>
                </a:cubicBezTo>
              </a:path>
            </a:pathLst>
          </a:custGeom>
          <a:noFill/>
          <a:ln w="25400">
            <a:solidFill>
              <a:srgbClr val="7030A0"/>
            </a:solidFill>
            <a:headEnd type="none" w="lg" len="lg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4475764" y="413834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cs typeface="Franklin Gothic Medium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5572848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FSM as abstraction of Java code</a:t>
            </a:r>
            <a:endParaRPr lang="en-US" dirty="0">
              <a:latin typeface="+mn-lt"/>
            </a:endParaRPr>
          </a:p>
        </p:txBody>
      </p:sp>
      <p:sp>
        <p:nvSpPr>
          <p:cNvPr id="13315" name="Content Placeholder 5"/>
          <p:cNvSpPr>
            <a:spLocks noGrp="1"/>
          </p:cNvSpPr>
          <p:nvPr>
            <p:ph idx="1"/>
          </p:nvPr>
        </p:nvSpPr>
        <p:spPr>
          <a:xfrm>
            <a:off x="479778" y="1040958"/>
            <a:ext cx="8441198" cy="5140800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err="1">
                <a:latin typeface="Lucida Sans Typewriter" panose="020B0509030504030204" pitchFamily="49" charset="77"/>
              </a:rPr>
              <a:t>boolean</a:t>
            </a:r>
            <a:r>
              <a:rPr lang="en-US" sz="2400" dirty="0">
                <a:latin typeface="Lucida Sans Typewriter" panose="020B0509030504030204" pitchFamily="49" charset="77"/>
              </a:rPr>
              <a:t> </a:t>
            </a:r>
            <a:r>
              <a:rPr lang="en-US" sz="2400" dirty="0" err="1">
                <a:latin typeface="Lucida Sans Typewriter" panose="020B0509030504030204" pitchFamily="49" charset="77"/>
              </a:rPr>
              <a:t>sumCongruentToZero</a:t>
            </a:r>
            <a:r>
              <a:rPr lang="en-US" sz="2400" dirty="0">
                <a:latin typeface="Lucida Sans Typewriter" panose="020B0509030504030204" pitchFamily="49" charset="77"/>
              </a:rPr>
              <a:t>(</a:t>
            </a:r>
            <a:r>
              <a:rPr lang="en-US" sz="2400" b="1" dirty="0">
                <a:latin typeface="Lucida Sans Typewriter" panose="020B0509030504030204" pitchFamily="49" charset="77"/>
              </a:rPr>
              <a:t>String</a:t>
            </a:r>
            <a:r>
              <a:rPr lang="en-US" sz="2400" dirty="0">
                <a:latin typeface="Lucida Sans Typewriter" panose="020B0509030504030204" pitchFamily="49" charset="77"/>
              </a:rPr>
              <a:t> str) {</a:t>
            </a:r>
          </a:p>
          <a:p>
            <a:pPr marL="0" indent="0">
              <a:buNone/>
            </a:pPr>
            <a:r>
              <a:rPr lang="en-US" sz="2400" dirty="0">
                <a:latin typeface="Lucida Sans Typewriter" panose="020B0509030504030204" pitchFamily="49" charset="77"/>
              </a:rPr>
              <a:t>   </a:t>
            </a:r>
            <a:r>
              <a:rPr lang="en-US" sz="2400" b="1" dirty="0">
                <a:latin typeface="Lucida Sans Typewriter" panose="020B0509030504030204" pitchFamily="49" charset="77"/>
              </a:rPr>
              <a:t>int</a:t>
            </a:r>
            <a:r>
              <a:rPr lang="en-US" sz="2400" dirty="0">
                <a:latin typeface="Lucida Sans Typewriter" panose="020B0509030504030204" pitchFamily="49" charset="77"/>
              </a:rPr>
              <a:t> sum = 0;  // state</a:t>
            </a:r>
          </a:p>
          <a:p>
            <a:pPr marL="0" indent="0">
              <a:buNone/>
            </a:pPr>
            <a:r>
              <a:rPr lang="en-US" sz="2400" dirty="0">
                <a:latin typeface="Lucida Sans Typewriter" panose="020B0509030504030204" pitchFamily="49" charset="77"/>
              </a:rPr>
              <a:t>   </a:t>
            </a:r>
            <a:r>
              <a:rPr lang="en-US" sz="2400" b="1" dirty="0">
                <a:latin typeface="Lucida Sans Typewriter" panose="020B0509030504030204" pitchFamily="49" charset="77"/>
              </a:rPr>
              <a:t>for</a:t>
            </a:r>
            <a:r>
              <a:rPr lang="en-US" sz="2400" dirty="0">
                <a:latin typeface="Lucida Sans Typewriter" panose="020B0509030504030204" pitchFamily="49" charset="77"/>
              </a:rPr>
              <a:t> (</a:t>
            </a:r>
            <a:r>
              <a:rPr lang="en-US" sz="2400" b="1" dirty="0">
                <a:latin typeface="Lucida Sans Typewriter" panose="020B0509030504030204" pitchFamily="49" charset="77"/>
              </a:rPr>
              <a:t>int</a:t>
            </a:r>
            <a:r>
              <a:rPr lang="en-US" sz="2400" dirty="0">
                <a:latin typeface="Lucida Sans Typewriter" panose="020B0509030504030204" pitchFamily="49" charset="77"/>
              </a:rPr>
              <a:t> </a:t>
            </a:r>
            <a:r>
              <a:rPr lang="en-US" sz="2400" dirty="0" err="1">
                <a:latin typeface="Lucida Sans Typewriter" panose="020B0509030504030204" pitchFamily="49" charset="77"/>
              </a:rPr>
              <a:t>i</a:t>
            </a:r>
            <a:r>
              <a:rPr lang="en-US" sz="2400" dirty="0">
                <a:latin typeface="Lucida Sans Typewriter" panose="020B0509030504030204" pitchFamily="49" charset="77"/>
              </a:rPr>
              <a:t> = 0; </a:t>
            </a:r>
            <a:r>
              <a:rPr lang="en-US" sz="2400" dirty="0" err="1">
                <a:latin typeface="Lucida Sans Typewriter" panose="020B0509030504030204" pitchFamily="49" charset="77"/>
              </a:rPr>
              <a:t>i</a:t>
            </a:r>
            <a:r>
              <a:rPr lang="en-US" sz="2400" dirty="0">
                <a:latin typeface="Lucida Sans Typewriter" panose="020B0509030504030204" pitchFamily="49" charset="77"/>
              </a:rPr>
              <a:t> &lt; </a:t>
            </a:r>
            <a:r>
              <a:rPr lang="en-US" sz="2400" dirty="0" err="1">
                <a:latin typeface="Lucida Sans Typewriter" panose="020B0509030504030204" pitchFamily="49" charset="77"/>
              </a:rPr>
              <a:t>str.length</a:t>
            </a:r>
            <a:r>
              <a:rPr lang="en-US" sz="2400" dirty="0">
                <a:latin typeface="Lucida Sans Typewriter" panose="020B0509030504030204" pitchFamily="49" charset="77"/>
              </a:rPr>
              <a:t>(); </a:t>
            </a:r>
            <a:r>
              <a:rPr lang="en-US" sz="2400" dirty="0" err="1">
                <a:latin typeface="Lucida Sans Typewriter" panose="020B0509030504030204" pitchFamily="49" charset="77"/>
              </a:rPr>
              <a:t>i</a:t>
            </a:r>
            <a:r>
              <a:rPr lang="en-US" sz="2400" dirty="0">
                <a:latin typeface="Lucida Sans Typewriter" panose="020B0509030504030204" pitchFamily="49" charset="77"/>
              </a:rPr>
              <a:t>++) {</a:t>
            </a:r>
          </a:p>
          <a:p>
            <a:pPr marL="0" indent="0">
              <a:buNone/>
            </a:pPr>
            <a:r>
              <a:rPr lang="en-US" sz="2400" dirty="0">
                <a:latin typeface="Lucida Sans Typewriter" panose="020B0509030504030204" pitchFamily="49" charset="77"/>
              </a:rPr>
              <a:t>      </a:t>
            </a:r>
            <a:r>
              <a:rPr lang="en-US" sz="2400" b="1" dirty="0">
                <a:latin typeface="Lucida Sans Typewriter" panose="020B0509030504030204" pitchFamily="49" charset="77"/>
              </a:rPr>
              <a:t>if</a:t>
            </a:r>
            <a:r>
              <a:rPr lang="en-US" sz="2400" dirty="0">
                <a:latin typeface="Lucida Sans Typewriter" panose="020B0509030504030204" pitchFamily="49" charset="77"/>
              </a:rPr>
              <a:t> (</a:t>
            </a:r>
            <a:r>
              <a:rPr lang="en-US" sz="2400" dirty="0" err="1">
                <a:latin typeface="Lucida Sans Typewriter" panose="020B0509030504030204" pitchFamily="49" charset="77"/>
              </a:rPr>
              <a:t>str.charAt</a:t>
            </a:r>
            <a:r>
              <a:rPr lang="en-US" sz="2400" dirty="0">
                <a:latin typeface="Lucida Sans Typewriter" panose="020B0509030504030204" pitchFamily="49" charset="77"/>
              </a:rPr>
              <a:t>(</a:t>
            </a:r>
            <a:r>
              <a:rPr lang="en-US" sz="2400" dirty="0" err="1">
                <a:latin typeface="Lucida Sans Typewriter" panose="020B0509030504030204" pitchFamily="49" charset="77"/>
              </a:rPr>
              <a:t>i</a:t>
            </a:r>
            <a:r>
              <a:rPr lang="en-US" sz="2400" dirty="0">
                <a:latin typeface="Lucida Sans Typewriter" panose="020B0509030504030204" pitchFamily="49" charset="77"/>
              </a:rPr>
              <a:t>) == '2’)</a:t>
            </a:r>
          </a:p>
          <a:p>
            <a:pPr marL="0" indent="0">
              <a:buNone/>
            </a:pPr>
            <a:r>
              <a:rPr lang="en-US" sz="2400" dirty="0">
                <a:latin typeface="Lucida Sans Typewriter" panose="020B0509030504030204" pitchFamily="49" charset="77"/>
              </a:rPr>
              <a:t>         sum = (sum + 2) % 3;</a:t>
            </a:r>
          </a:p>
          <a:p>
            <a:pPr marL="0" indent="0">
              <a:buNone/>
            </a:pPr>
            <a:r>
              <a:rPr lang="en-US" sz="2400" dirty="0">
                <a:latin typeface="Lucida Sans Typewriter" panose="020B0509030504030204" pitchFamily="49" charset="77"/>
              </a:rPr>
              <a:t>      </a:t>
            </a:r>
            <a:r>
              <a:rPr lang="en-US" sz="2400" b="1" dirty="0">
                <a:latin typeface="Lucida Sans Typewriter" panose="020B0509030504030204" pitchFamily="49" charset="77"/>
              </a:rPr>
              <a:t>if</a:t>
            </a:r>
            <a:r>
              <a:rPr lang="en-US" sz="2400" dirty="0">
                <a:latin typeface="Lucida Sans Typewriter" panose="020B0509030504030204" pitchFamily="49" charset="77"/>
              </a:rPr>
              <a:t> (</a:t>
            </a:r>
            <a:r>
              <a:rPr lang="en-US" sz="2400" dirty="0" err="1">
                <a:latin typeface="Lucida Sans Typewriter" panose="020B0509030504030204" pitchFamily="49" charset="77"/>
              </a:rPr>
              <a:t>str.charAt</a:t>
            </a:r>
            <a:r>
              <a:rPr lang="en-US" sz="2400" dirty="0">
                <a:latin typeface="Lucida Sans Typewriter" panose="020B0509030504030204" pitchFamily="49" charset="77"/>
              </a:rPr>
              <a:t>(</a:t>
            </a:r>
            <a:r>
              <a:rPr lang="en-US" sz="2400" dirty="0" err="1">
                <a:latin typeface="Lucida Sans Typewriter" panose="020B0509030504030204" pitchFamily="49" charset="77"/>
              </a:rPr>
              <a:t>i</a:t>
            </a:r>
            <a:r>
              <a:rPr lang="en-US" sz="2400" dirty="0">
                <a:latin typeface="Lucida Sans Typewriter" panose="020B0509030504030204" pitchFamily="49" charset="77"/>
              </a:rPr>
              <a:t>) == '1’)</a:t>
            </a:r>
          </a:p>
          <a:p>
            <a:pPr marL="0" indent="0">
              <a:buNone/>
            </a:pPr>
            <a:r>
              <a:rPr lang="en-US" sz="2400" dirty="0">
                <a:latin typeface="Lucida Sans Typewriter" panose="020B0509030504030204" pitchFamily="49" charset="77"/>
              </a:rPr>
              <a:t>         sum = (sum + 1) % 3;</a:t>
            </a:r>
          </a:p>
          <a:p>
            <a:pPr marL="0" indent="0">
              <a:buNone/>
            </a:pPr>
            <a:r>
              <a:rPr lang="en-US" sz="2400" dirty="0">
                <a:latin typeface="Lucida Sans Typewriter" panose="020B0509030504030204" pitchFamily="49" charset="77"/>
              </a:rPr>
              <a:t>   }</a:t>
            </a:r>
          </a:p>
          <a:p>
            <a:pPr marL="0" indent="0">
              <a:buNone/>
            </a:pPr>
            <a:r>
              <a:rPr lang="en-US" sz="2400" dirty="0">
                <a:latin typeface="Lucida Sans Typewriter" panose="020B0509030504030204" pitchFamily="49" charset="77"/>
              </a:rPr>
              <a:t>   </a:t>
            </a:r>
            <a:r>
              <a:rPr lang="en-US" sz="2400" b="1" dirty="0">
                <a:latin typeface="Lucida Sans Typewriter" panose="020B0509030504030204" pitchFamily="49" charset="77"/>
              </a:rPr>
              <a:t>return</a:t>
            </a:r>
            <a:r>
              <a:rPr lang="en-US" sz="2400" dirty="0">
                <a:latin typeface="Lucida Sans Typewriter" panose="020B0509030504030204" pitchFamily="49" charset="77"/>
              </a:rPr>
              <a:t> sum == 0;</a:t>
            </a:r>
          </a:p>
          <a:p>
            <a:pPr marL="0" indent="0">
              <a:buNone/>
            </a:pPr>
            <a:r>
              <a:rPr lang="en-US" sz="2400" dirty="0">
                <a:latin typeface="Lucida Sans Typewriter" panose="020B0509030504030204" pitchFamily="49" charset="77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FDAEB4-CD29-394F-9F48-DB6FB5E90D45}"/>
              </a:ext>
            </a:extLst>
          </p:cNvPr>
          <p:cNvSpPr txBox="1"/>
          <p:nvPr/>
        </p:nvSpPr>
        <p:spPr>
          <a:xfrm>
            <a:off x="3825800" y="5383033"/>
            <a:ext cx="5095176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Franklin Gothic Medium"/>
                <a:cs typeface="Franklin Gothic Medium"/>
              </a:rPr>
              <a:t>FSMs can model Java code with</a:t>
            </a:r>
          </a:p>
          <a:p>
            <a:pPr algn="ctr"/>
            <a:r>
              <a:rPr lang="en-US" sz="2400" dirty="0">
                <a:latin typeface="Franklin Gothic Medium"/>
                <a:cs typeface="Franklin Gothic Medium"/>
              </a:rPr>
              <a:t>a </a:t>
            </a:r>
            <a:r>
              <a:rPr lang="en-US" sz="2400" b="1" dirty="0">
                <a:latin typeface="Franklin Gothic Medium"/>
                <a:cs typeface="Franklin Gothic Medium"/>
              </a:rPr>
              <a:t>finite</a:t>
            </a:r>
            <a:r>
              <a:rPr lang="en-US" sz="2400" dirty="0">
                <a:latin typeface="Franklin Gothic Medium"/>
                <a:cs typeface="Franklin Gothic Medium"/>
              </a:rPr>
              <a:t> number of </a:t>
            </a:r>
            <a:r>
              <a:rPr lang="en-US" sz="2400" b="1" dirty="0">
                <a:latin typeface="Franklin Gothic Medium"/>
                <a:cs typeface="Franklin Gothic Medium"/>
              </a:rPr>
              <a:t>fixed-size </a:t>
            </a:r>
            <a:r>
              <a:rPr lang="en-US" sz="2400" dirty="0">
                <a:latin typeface="Franklin Gothic Medium"/>
                <a:cs typeface="Franklin Gothic Medium"/>
              </a:rPr>
              <a:t>variables</a:t>
            </a:r>
          </a:p>
          <a:p>
            <a:pPr algn="ctr"/>
            <a:r>
              <a:rPr lang="en-US" sz="2400" dirty="0">
                <a:latin typeface="Franklin Gothic Medium"/>
                <a:cs typeface="Franklin Gothic Medium"/>
              </a:rPr>
              <a:t>that makes </a:t>
            </a:r>
            <a:r>
              <a:rPr lang="en-US" sz="2400" b="1" dirty="0">
                <a:latin typeface="Franklin Gothic Medium"/>
                <a:cs typeface="Franklin Gothic Medium"/>
              </a:rPr>
              <a:t>one pass</a:t>
            </a:r>
            <a:r>
              <a:rPr lang="en-US" sz="2400" dirty="0">
                <a:latin typeface="Franklin Gothic Medium"/>
                <a:cs typeface="Franklin Gothic Medium"/>
              </a:rPr>
              <a:t> through input</a:t>
            </a:r>
          </a:p>
        </p:txBody>
      </p:sp>
    </p:spTree>
    <p:extLst>
      <p:ext uri="{BB962C8B-B14F-4D97-AF65-F5344CB8AC3E}">
        <p14:creationId xmlns:p14="http://schemas.microsoft.com/office/powerpoint/2010/main" val="25117447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FSM to Java code</a:t>
            </a:r>
            <a:endParaRPr lang="en-US" dirty="0">
              <a:latin typeface="+mn-lt"/>
            </a:endParaRPr>
          </a:p>
        </p:txBody>
      </p:sp>
      <p:sp>
        <p:nvSpPr>
          <p:cNvPr id="13315" name="Content Placeholder 5"/>
          <p:cNvSpPr>
            <a:spLocks noGrp="1"/>
          </p:cNvSpPr>
          <p:nvPr>
            <p:ph idx="1"/>
          </p:nvPr>
        </p:nvSpPr>
        <p:spPr>
          <a:xfrm>
            <a:off x="479778" y="1040958"/>
            <a:ext cx="8441198" cy="5140800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latin typeface="Lucida Sans Typewriter" panose="020B0509030504030204" pitchFamily="49" charset="77"/>
              </a:rPr>
              <a:t>int[][] </a:t>
            </a:r>
            <a:r>
              <a:rPr lang="en-US" sz="2400" dirty="0">
                <a:latin typeface="Lucida Sans Typewriter" panose="020B0509030504030204" pitchFamily="49" charset="77"/>
              </a:rPr>
              <a:t>TRANSITION = {...};</a:t>
            </a:r>
            <a:endParaRPr lang="en-US" sz="2400" b="1" dirty="0">
              <a:latin typeface="Lucida Sans Typewriter" panose="020B0509030504030204" pitchFamily="49" charset="77"/>
            </a:endParaRPr>
          </a:p>
          <a:p>
            <a:pPr marL="0" indent="0">
              <a:buNone/>
            </a:pPr>
            <a:endParaRPr lang="en-US" sz="2400" b="1" dirty="0">
              <a:latin typeface="Lucida Sans Typewriter" panose="020B0509030504030204" pitchFamily="49" charset="77"/>
            </a:endParaRPr>
          </a:p>
          <a:p>
            <a:pPr marL="0" indent="0">
              <a:buNone/>
            </a:pPr>
            <a:r>
              <a:rPr lang="en-US" sz="2400" b="1" dirty="0" err="1">
                <a:latin typeface="Lucida Sans Typewriter" panose="020B0509030504030204" pitchFamily="49" charset="77"/>
              </a:rPr>
              <a:t>boolean</a:t>
            </a:r>
            <a:r>
              <a:rPr lang="en-US" sz="2400" dirty="0">
                <a:latin typeface="Lucida Sans Typewriter" panose="020B0509030504030204" pitchFamily="49" charset="77"/>
              </a:rPr>
              <a:t> </a:t>
            </a:r>
            <a:r>
              <a:rPr lang="en-US" sz="2400" dirty="0" err="1">
                <a:latin typeface="Lucida Sans Typewriter" panose="020B0509030504030204" pitchFamily="49" charset="77"/>
              </a:rPr>
              <a:t>sumCongruentToZero</a:t>
            </a:r>
            <a:r>
              <a:rPr lang="en-US" sz="2400" dirty="0">
                <a:latin typeface="Lucida Sans Typewriter" panose="020B0509030504030204" pitchFamily="49" charset="77"/>
              </a:rPr>
              <a:t>(</a:t>
            </a:r>
            <a:r>
              <a:rPr lang="en-US" sz="2400" b="1" dirty="0">
                <a:latin typeface="Lucida Sans Typewriter" panose="020B0509030504030204" pitchFamily="49" charset="77"/>
              </a:rPr>
              <a:t>String</a:t>
            </a:r>
            <a:r>
              <a:rPr lang="en-US" sz="2400" dirty="0">
                <a:latin typeface="Lucida Sans Typewriter" panose="020B0509030504030204" pitchFamily="49" charset="77"/>
              </a:rPr>
              <a:t> str) {</a:t>
            </a:r>
          </a:p>
          <a:p>
            <a:pPr marL="0" indent="0">
              <a:buNone/>
            </a:pPr>
            <a:r>
              <a:rPr lang="en-US" sz="2400" dirty="0">
                <a:latin typeface="Lucida Sans Typewriter" panose="020B0509030504030204" pitchFamily="49" charset="77"/>
              </a:rPr>
              <a:t>   </a:t>
            </a:r>
            <a:r>
              <a:rPr lang="en-US" sz="2400" b="1" dirty="0">
                <a:latin typeface="Lucida Sans Typewriter" panose="020B0509030504030204" pitchFamily="49" charset="77"/>
              </a:rPr>
              <a:t>int</a:t>
            </a:r>
            <a:r>
              <a:rPr lang="en-US" sz="2400" dirty="0">
                <a:latin typeface="Lucida Sans Typewriter" panose="020B0509030504030204" pitchFamily="49" charset="77"/>
              </a:rPr>
              <a:t> state = 0;</a:t>
            </a:r>
          </a:p>
          <a:p>
            <a:pPr marL="0" indent="0">
              <a:buNone/>
            </a:pPr>
            <a:r>
              <a:rPr lang="en-US" sz="2400" dirty="0">
                <a:latin typeface="Lucida Sans Typewriter" panose="020B0509030504030204" pitchFamily="49" charset="77"/>
              </a:rPr>
              <a:t>   </a:t>
            </a:r>
            <a:r>
              <a:rPr lang="en-US" sz="2400" b="1" dirty="0">
                <a:latin typeface="Lucida Sans Typewriter" panose="020B0509030504030204" pitchFamily="49" charset="77"/>
              </a:rPr>
              <a:t>for</a:t>
            </a:r>
            <a:r>
              <a:rPr lang="en-US" sz="2400" dirty="0">
                <a:latin typeface="Lucida Sans Typewriter" panose="020B0509030504030204" pitchFamily="49" charset="77"/>
              </a:rPr>
              <a:t> (</a:t>
            </a:r>
            <a:r>
              <a:rPr lang="en-US" sz="2400" b="1" dirty="0">
                <a:latin typeface="Lucida Sans Typewriter" panose="020B0509030504030204" pitchFamily="49" charset="77"/>
              </a:rPr>
              <a:t>int</a:t>
            </a:r>
            <a:r>
              <a:rPr lang="en-US" sz="2400" dirty="0">
                <a:latin typeface="Lucida Sans Typewriter" panose="020B0509030504030204" pitchFamily="49" charset="77"/>
              </a:rPr>
              <a:t> </a:t>
            </a:r>
            <a:r>
              <a:rPr lang="en-US" sz="2400" dirty="0" err="1">
                <a:latin typeface="Lucida Sans Typewriter" panose="020B0509030504030204" pitchFamily="49" charset="77"/>
              </a:rPr>
              <a:t>i</a:t>
            </a:r>
            <a:r>
              <a:rPr lang="en-US" sz="2400" dirty="0">
                <a:latin typeface="Lucida Sans Typewriter" panose="020B0509030504030204" pitchFamily="49" charset="77"/>
              </a:rPr>
              <a:t> = 0; </a:t>
            </a:r>
            <a:r>
              <a:rPr lang="en-US" sz="2400" dirty="0" err="1">
                <a:latin typeface="Lucida Sans Typewriter" panose="020B0509030504030204" pitchFamily="49" charset="77"/>
              </a:rPr>
              <a:t>i</a:t>
            </a:r>
            <a:r>
              <a:rPr lang="en-US" sz="2400" dirty="0">
                <a:latin typeface="Lucida Sans Typewriter" panose="020B0509030504030204" pitchFamily="49" charset="77"/>
              </a:rPr>
              <a:t> &lt; </a:t>
            </a:r>
            <a:r>
              <a:rPr lang="en-US" sz="2400" dirty="0" err="1">
                <a:latin typeface="Lucida Sans Typewriter" panose="020B0509030504030204" pitchFamily="49" charset="77"/>
              </a:rPr>
              <a:t>str.length</a:t>
            </a:r>
            <a:r>
              <a:rPr lang="en-US" sz="2400" dirty="0">
                <a:latin typeface="Lucida Sans Typewriter" panose="020B0509030504030204" pitchFamily="49" charset="77"/>
              </a:rPr>
              <a:t>(); </a:t>
            </a:r>
            <a:r>
              <a:rPr lang="en-US" sz="2400" dirty="0" err="1">
                <a:latin typeface="Lucida Sans Typewriter" panose="020B0509030504030204" pitchFamily="49" charset="77"/>
              </a:rPr>
              <a:t>i</a:t>
            </a:r>
            <a:r>
              <a:rPr lang="en-US" sz="2400" dirty="0">
                <a:latin typeface="Lucida Sans Typewriter" panose="020B0509030504030204" pitchFamily="49" charset="77"/>
              </a:rPr>
              <a:t>++) {</a:t>
            </a:r>
          </a:p>
          <a:p>
            <a:pPr marL="0" indent="0">
              <a:buNone/>
            </a:pPr>
            <a:r>
              <a:rPr lang="en-US" sz="2400" dirty="0">
                <a:latin typeface="Lucida Sans Typewriter" panose="020B0509030504030204" pitchFamily="49" charset="77"/>
              </a:rPr>
              <a:t>      </a:t>
            </a:r>
            <a:r>
              <a:rPr lang="en-US" sz="2400" b="1" dirty="0">
                <a:latin typeface="Lucida Sans Typewriter" panose="020B0509030504030204" pitchFamily="49" charset="77"/>
              </a:rPr>
              <a:t>int</a:t>
            </a:r>
            <a:r>
              <a:rPr lang="en-US" sz="2400" dirty="0">
                <a:latin typeface="Lucida Sans Typewriter" panose="020B0509030504030204" pitchFamily="49" charset="77"/>
              </a:rPr>
              <a:t> d = </a:t>
            </a:r>
            <a:r>
              <a:rPr lang="en-US" sz="2400" dirty="0" err="1">
                <a:latin typeface="Lucida Sans Typewriter" panose="020B0509030504030204" pitchFamily="49" charset="77"/>
              </a:rPr>
              <a:t>str.charAt</a:t>
            </a:r>
            <a:r>
              <a:rPr lang="en-US" sz="2400" dirty="0">
                <a:latin typeface="Lucida Sans Typewriter" panose="020B0509030504030204" pitchFamily="49" charset="77"/>
              </a:rPr>
              <a:t>(</a:t>
            </a:r>
            <a:r>
              <a:rPr lang="en-US" sz="2400" dirty="0" err="1">
                <a:latin typeface="Lucida Sans Typewriter" panose="020B0509030504030204" pitchFamily="49" charset="77"/>
              </a:rPr>
              <a:t>i</a:t>
            </a:r>
            <a:r>
              <a:rPr lang="en-US" sz="2400" dirty="0">
                <a:latin typeface="Lucida Sans Typewriter" panose="020B0509030504030204" pitchFamily="49" charset="77"/>
              </a:rPr>
              <a:t>) - ‘0’;</a:t>
            </a:r>
          </a:p>
          <a:p>
            <a:pPr marL="0" indent="0">
              <a:buNone/>
            </a:pPr>
            <a:r>
              <a:rPr lang="en-US" sz="2400" dirty="0">
                <a:latin typeface="Lucida Sans Typewriter" panose="020B0509030504030204" pitchFamily="49" charset="77"/>
              </a:rPr>
              <a:t>      state = TRANSITION[state][d];</a:t>
            </a:r>
          </a:p>
          <a:p>
            <a:pPr marL="0" indent="0">
              <a:buNone/>
            </a:pPr>
            <a:r>
              <a:rPr lang="en-US" sz="2400" dirty="0">
                <a:latin typeface="Lucida Sans Typewriter" panose="020B0509030504030204" pitchFamily="49" charset="77"/>
              </a:rPr>
              <a:t>   }</a:t>
            </a:r>
          </a:p>
          <a:p>
            <a:pPr marL="0" indent="0">
              <a:buNone/>
            </a:pPr>
            <a:r>
              <a:rPr lang="en-US" sz="2400" dirty="0">
                <a:latin typeface="Lucida Sans Typewriter" panose="020B0509030504030204" pitchFamily="49" charset="77"/>
              </a:rPr>
              <a:t>   </a:t>
            </a:r>
            <a:r>
              <a:rPr lang="en-US" sz="2400" b="1" dirty="0">
                <a:latin typeface="Lucida Sans Typewriter" panose="020B0509030504030204" pitchFamily="49" charset="77"/>
              </a:rPr>
              <a:t>return</a:t>
            </a:r>
            <a:r>
              <a:rPr lang="en-US" sz="2400" dirty="0">
                <a:latin typeface="Lucida Sans Typewriter" panose="020B0509030504030204" pitchFamily="49" charset="77"/>
              </a:rPr>
              <a:t> state == 0;</a:t>
            </a:r>
          </a:p>
          <a:p>
            <a:pPr marL="0" indent="0">
              <a:buNone/>
            </a:pPr>
            <a:r>
              <a:rPr lang="en-US" sz="2400" dirty="0">
                <a:latin typeface="Lucida Sans Typewriter" panose="020B0509030504030204" pitchFamily="49" charset="7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759199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over </a:t>
            </a:r>
            <a:r>
              <a:rPr lang="en-US" dirty="0">
                <a:latin typeface="+mn-lt"/>
              </a:rPr>
              <a:t>{0, 1, 2}</a:t>
            </a:r>
          </a:p>
        </p:txBody>
      </p:sp>
      <p:sp>
        <p:nvSpPr>
          <p:cNvPr id="13315" name="Content Placeholder 5"/>
          <p:cNvSpPr>
            <a:spLocks noGrp="1"/>
          </p:cNvSpPr>
          <p:nvPr>
            <p:ph idx="1"/>
          </p:nvPr>
        </p:nvSpPr>
        <p:spPr>
          <a:xfrm>
            <a:off x="479778" y="1040958"/>
            <a:ext cx="8229600" cy="51408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M</a:t>
            </a:r>
            <a:r>
              <a:rPr lang="en-US" sz="2800" baseline="-25000" dirty="0"/>
              <a:t>1</a:t>
            </a:r>
            <a:r>
              <a:rPr lang="en-US" sz="2800" dirty="0"/>
              <a:t>: Strings with an even number of 2’s</a:t>
            </a:r>
          </a:p>
          <a:p>
            <a:pPr marL="0" indent="0">
              <a:buFont typeface="Arial" charset="0"/>
              <a:buNone/>
            </a:pPr>
            <a:endParaRPr lang="en-US" sz="2800" dirty="0"/>
          </a:p>
          <a:p>
            <a:pPr marL="0" indent="0">
              <a:buFont typeface="Arial" charset="0"/>
              <a:buNone/>
            </a:pPr>
            <a:endParaRPr lang="en-US" sz="2800" dirty="0"/>
          </a:p>
          <a:p>
            <a:pPr marL="0" indent="0">
              <a:buFont typeface="Arial" charset="0"/>
              <a:buNone/>
            </a:pPr>
            <a:endParaRPr lang="en-US" sz="2800" dirty="0"/>
          </a:p>
          <a:p>
            <a:pPr marL="0" indent="0">
              <a:buFont typeface="Arial" charset="0"/>
              <a:buNone/>
            </a:pPr>
            <a:endParaRPr lang="en-US" sz="2000" dirty="0"/>
          </a:p>
          <a:p>
            <a:pPr marL="0" indent="0">
              <a:buFont typeface="Arial" charset="0"/>
              <a:buNone/>
            </a:pPr>
            <a:r>
              <a:rPr lang="en-US" sz="2800" dirty="0"/>
              <a:t>M</a:t>
            </a:r>
            <a:r>
              <a:rPr lang="en-US" sz="2800" baseline="-25000" dirty="0"/>
              <a:t>2</a:t>
            </a:r>
            <a:r>
              <a:rPr lang="en-US" sz="2800" dirty="0"/>
              <a:t>: Strings where the sum of digits mod </a:t>
            </a:r>
            <a:r>
              <a:rPr lang="en-US" sz="2800" dirty="0">
                <a:latin typeface="+mn-lt"/>
              </a:rPr>
              <a:t>3</a:t>
            </a:r>
            <a:r>
              <a:rPr lang="en-US" sz="2800" dirty="0"/>
              <a:t> is </a:t>
            </a:r>
            <a:r>
              <a:rPr lang="en-US" sz="2800" dirty="0">
                <a:latin typeface="+mn-lt"/>
              </a:rPr>
              <a:t>0</a:t>
            </a:r>
          </a:p>
        </p:txBody>
      </p:sp>
      <p:sp>
        <p:nvSpPr>
          <p:cNvPr id="13" name="Oval 12"/>
          <p:cNvSpPr/>
          <p:nvPr/>
        </p:nvSpPr>
        <p:spPr>
          <a:xfrm>
            <a:off x="2996044" y="5695945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srgbClr val="7030A0"/>
                </a:solidFill>
              </a:rPr>
              <a:t>t</a:t>
            </a:r>
            <a:r>
              <a:rPr lang="en-US" sz="2000" b="1" baseline="-25000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14" name="Oval 13"/>
          <p:cNvSpPr/>
          <p:nvPr/>
        </p:nvSpPr>
        <p:spPr>
          <a:xfrm>
            <a:off x="5136210" y="5675765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srgbClr val="7030A0"/>
                </a:solidFill>
              </a:rPr>
              <a:t>t</a:t>
            </a:r>
            <a:r>
              <a:rPr lang="en-US" sz="2000" b="1" baseline="-25000" dirty="0">
                <a:solidFill>
                  <a:srgbClr val="7030A0"/>
                </a:solidFill>
              </a:rPr>
              <a:t>2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576454" y="5957810"/>
            <a:ext cx="381000" cy="0"/>
          </a:xfrm>
          <a:prstGeom prst="straightConnector1">
            <a:avLst/>
          </a:prstGeom>
          <a:ln w="571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3985272" y="4524827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srgbClr val="7030A0"/>
                </a:solidFill>
              </a:rPr>
              <a:t>t</a:t>
            </a:r>
            <a:r>
              <a:rPr lang="en-US" sz="2000" b="1" baseline="-25000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21" name="Arc 20"/>
          <p:cNvSpPr/>
          <p:nvPr/>
        </p:nvSpPr>
        <p:spPr>
          <a:xfrm rot="3229459">
            <a:off x="3879936" y="4149901"/>
            <a:ext cx="381000" cy="385253"/>
          </a:xfrm>
          <a:prstGeom prst="arc">
            <a:avLst>
              <a:gd name="adj1" fmla="val 1453660"/>
              <a:gd name="adj2" fmla="val 0"/>
            </a:avLst>
          </a:prstGeom>
          <a:ln w="28575">
            <a:solidFill>
              <a:srgbClr val="7030A0"/>
            </a:solidFill>
            <a:headEnd type="none" w="med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000">
              <a:solidFill>
                <a:srgbClr val="7030A0"/>
              </a:solidFill>
            </a:endParaRPr>
          </a:p>
        </p:txBody>
      </p:sp>
      <p:sp>
        <p:nvSpPr>
          <p:cNvPr id="23" name="Arc 22"/>
          <p:cNvSpPr/>
          <p:nvPr/>
        </p:nvSpPr>
        <p:spPr>
          <a:xfrm rot="7971470">
            <a:off x="5578305" y="5475200"/>
            <a:ext cx="381000" cy="385253"/>
          </a:xfrm>
          <a:prstGeom prst="arc">
            <a:avLst>
              <a:gd name="adj1" fmla="val 1453660"/>
              <a:gd name="adj2" fmla="val 0"/>
            </a:avLst>
          </a:prstGeom>
          <a:ln w="28575">
            <a:solidFill>
              <a:srgbClr val="7030A0"/>
            </a:solidFill>
            <a:headEnd type="none" w="med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000">
              <a:solidFill>
                <a:srgbClr val="7030A0"/>
              </a:solidFill>
            </a:endParaRPr>
          </a:p>
        </p:txBody>
      </p:sp>
      <p:sp>
        <p:nvSpPr>
          <p:cNvPr id="26" name="Arc 25"/>
          <p:cNvSpPr/>
          <p:nvPr/>
        </p:nvSpPr>
        <p:spPr>
          <a:xfrm rot="3229459">
            <a:off x="2844390" y="5297130"/>
            <a:ext cx="381000" cy="385253"/>
          </a:xfrm>
          <a:prstGeom prst="arc">
            <a:avLst>
              <a:gd name="adj1" fmla="val 1453660"/>
              <a:gd name="adj2" fmla="val 0"/>
            </a:avLst>
          </a:prstGeom>
          <a:ln w="28575">
            <a:solidFill>
              <a:srgbClr val="7030A0"/>
            </a:solidFill>
            <a:headEnd type="none" w="med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000">
              <a:solidFill>
                <a:srgbClr val="7030A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981464" y="543699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cs typeface="Franklin Gothic Medium"/>
              </a:rPr>
              <a:t>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553728" y="411169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cs typeface="Franklin Gothic Medium"/>
              </a:rPr>
              <a:t>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533978" y="520616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cs typeface="Franklin Gothic Medium"/>
              </a:rPr>
              <a:t>0</a:t>
            </a:r>
          </a:p>
        </p:txBody>
      </p:sp>
      <p:sp>
        <p:nvSpPr>
          <p:cNvPr id="30" name="Freeform 29"/>
          <p:cNvSpPr/>
          <p:nvPr/>
        </p:nvSpPr>
        <p:spPr>
          <a:xfrm rot="18413297">
            <a:off x="3170652" y="5187852"/>
            <a:ext cx="987666" cy="116161"/>
          </a:xfrm>
          <a:custGeom>
            <a:avLst/>
            <a:gdLst>
              <a:gd name="connsiteX0" fmla="*/ 0 w 1709530"/>
              <a:gd name="connsiteY0" fmla="*/ 140042 h 199677"/>
              <a:gd name="connsiteX1" fmla="*/ 944217 w 1709530"/>
              <a:gd name="connsiteY1" fmla="*/ 894 h 199677"/>
              <a:gd name="connsiteX2" fmla="*/ 1709530 w 1709530"/>
              <a:gd name="connsiteY2" fmla="*/ 199677 h 199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09530" h="199677">
                <a:moveTo>
                  <a:pt x="0" y="140042"/>
                </a:moveTo>
                <a:cubicBezTo>
                  <a:pt x="329647" y="65498"/>
                  <a:pt x="659295" y="-9045"/>
                  <a:pt x="944217" y="894"/>
                </a:cubicBezTo>
                <a:cubicBezTo>
                  <a:pt x="1229139" y="10833"/>
                  <a:pt x="1469334" y="105255"/>
                  <a:pt x="1709530" y="199677"/>
                </a:cubicBezTo>
              </a:path>
            </a:pathLst>
          </a:custGeom>
          <a:noFill/>
          <a:ln>
            <a:solidFill>
              <a:srgbClr val="7030A0"/>
            </a:solidFill>
            <a:headEnd type="none" w="lg" len="lg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 rot="2820000">
            <a:off x="4423786" y="5166510"/>
            <a:ext cx="1130183" cy="137420"/>
          </a:xfrm>
          <a:custGeom>
            <a:avLst/>
            <a:gdLst>
              <a:gd name="connsiteX0" fmla="*/ 0 w 1709530"/>
              <a:gd name="connsiteY0" fmla="*/ 140042 h 199677"/>
              <a:gd name="connsiteX1" fmla="*/ 944217 w 1709530"/>
              <a:gd name="connsiteY1" fmla="*/ 894 h 199677"/>
              <a:gd name="connsiteX2" fmla="*/ 1709530 w 1709530"/>
              <a:gd name="connsiteY2" fmla="*/ 199677 h 199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09530" h="199677">
                <a:moveTo>
                  <a:pt x="0" y="140042"/>
                </a:moveTo>
                <a:cubicBezTo>
                  <a:pt x="329647" y="65498"/>
                  <a:pt x="659295" y="-9045"/>
                  <a:pt x="944217" y="894"/>
                </a:cubicBezTo>
                <a:cubicBezTo>
                  <a:pt x="1229139" y="10833"/>
                  <a:pt x="1469334" y="105255"/>
                  <a:pt x="1709530" y="199677"/>
                </a:cubicBezTo>
              </a:path>
            </a:pathLst>
          </a:custGeom>
          <a:noFill/>
          <a:ln w="25400">
            <a:solidFill>
              <a:srgbClr val="7030A0"/>
            </a:solidFill>
            <a:headEnd type="none" w="lg" len="lg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>
            <a:off x="3533818" y="5812848"/>
            <a:ext cx="1630617" cy="244247"/>
          </a:xfrm>
          <a:custGeom>
            <a:avLst/>
            <a:gdLst>
              <a:gd name="connsiteX0" fmla="*/ 0 w 1709530"/>
              <a:gd name="connsiteY0" fmla="*/ 140042 h 199677"/>
              <a:gd name="connsiteX1" fmla="*/ 944217 w 1709530"/>
              <a:gd name="connsiteY1" fmla="*/ 894 h 199677"/>
              <a:gd name="connsiteX2" fmla="*/ 1709530 w 1709530"/>
              <a:gd name="connsiteY2" fmla="*/ 199677 h 199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09530" h="199677">
                <a:moveTo>
                  <a:pt x="0" y="140042"/>
                </a:moveTo>
                <a:cubicBezTo>
                  <a:pt x="329647" y="65498"/>
                  <a:pt x="659295" y="-9045"/>
                  <a:pt x="944217" y="894"/>
                </a:cubicBezTo>
                <a:cubicBezTo>
                  <a:pt x="1229139" y="10833"/>
                  <a:pt x="1469334" y="105255"/>
                  <a:pt x="1709530" y="199677"/>
                </a:cubicBezTo>
              </a:path>
            </a:pathLst>
          </a:custGeom>
          <a:noFill/>
          <a:ln w="25400">
            <a:solidFill>
              <a:srgbClr val="7030A0"/>
            </a:solidFill>
            <a:headEnd type="none" w="lg" len="lg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342061" y="473303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cs typeface="Franklin Gothic Medium"/>
              </a:rPr>
              <a:t>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992705" y="476504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cs typeface="Franklin Gothic Medium"/>
              </a:rPr>
              <a:t>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264445" y="628698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cs typeface="Franklin Gothic Medium"/>
              </a:rPr>
              <a:t>1</a:t>
            </a:r>
          </a:p>
        </p:txBody>
      </p:sp>
      <p:sp>
        <p:nvSpPr>
          <p:cNvPr id="36" name="Freeform 35"/>
          <p:cNvSpPr/>
          <p:nvPr/>
        </p:nvSpPr>
        <p:spPr>
          <a:xfrm rot="7620000">
            <a:off x="3323052" y="5340252"/>
            <a:ext cx="987666" cy="116161"/>
          </a:xfrm>
          <a:custGeom>
            <a:avLst/>
            <a:gdLst>
              <a:gd name="connsiteX0" fmla="*/ 0 w 1709530"/>
              <a:gd name="connsiteY0" fmla="*/ 140042 h 199677"/>
              <a:gd name="connsiteX1" fmla="*/ 944217 w 1709530"/>
              <a:gd name="connsiteY1" fmla="*/ 894 h 199677"/>
              <a:gd name="connsiteX2" fmla="*/ 1709530 w 1709530"/>
              <a:gd name="connsiteY2" fmla="*/ 199677 h 199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09530" h="199677">
                <a:moveTo>
                  <a:pt x="0" y="140042"/>
                </a:moveTo>
                <a:cubicBezTo>
                  <a:pt x="329647" y="65498"/>
                  <a:pt x="659295" y="-9045"/>
                  <a:pt x="944217" y="894"/>
                </a:cubicBezTo>
                <a:cubicBezTo>
                  <a:pt x="1229139" y="10833"/>
                  <a:pt x="1469334" y="105255"/>
                  <a:pt x="1709530" y="199677"/>
                </a:cubicBezTo>
              </a:path>
            </a:pathLst>
          </a:custGeom>
          <a:noFill/>
          <a:ln>
            <a:solidFill>
              <a:srgbClr val="7030A0"/>
            </a:solidFill>
            <a:headEnd type="none" w="lg" len="lg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3872002" y="519470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cs typeface="Franklin Gothic Medium"/>
              </a:rPr>
              <a:t>2</a:t>
            </a:r>
          </a:p>
        </p:txBody>
      </p:sp>
      <p:sp>
        <p:nvSpPr>
          <p:cNvPr id="38" name="Freeform 37"/>
          <p:cNvSpPr/>
          <p:nvPr/>
        </p:nvSpPr>
        <p:spPr>
          <a:xfrm rot="13620000">
            <a:off x="4219679" y="5338799"/>
            <a:ext cx="1130183" cy="137420"/>
          </a:xfrm>
          <a:custGeom>
            <a:avLst/>
            <a:gdLst>
              <a:gd name="connsiteX0" fmla="*/ 0 w 1709530"/>
              <a:gd name="connsiteY0" fmla="*/ 140042 h 199677"/>
              <a:gd name="connsiteX1" fmla="*/ 944217 w 1709530"/>
              <a:gd name="connsiteY1" fmla="*/ 894 h 199677"/>
              <a:gd name="connsiteX2" fmla="*/ 1709530 w 1709530"/>
              <a:gd name="connsiteY2" fmla="*/ 199677 h 199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09530" h="199677">
                <a:moveTo>
                  <a:pt x="0" y="140042"/>
                </a:moveTo>
                <a:cubicBezTo>
                  <a:pt x="329647" y="65498"/>
                  <a:pt x="659295" y="-9045"/>
                  <a:pt x="944217" y="894"/>
                </a:cubicBezTo>
                <a:cubicBezTo>
                  <a:pt x="1229139" y="10833"/>
                  <a:pt x="1469334" y="105255"/>
                  <a:pt x="1709530" y="199677"/>
                </a:cubicBezTo>
              </a:path>
            </a:pathLst>
          </a:custGeom>
          <a:noFill/>
          <a:ln w="25400">
            <a:solidFill>
              <a:srgbClr val="7030A0"/>
            </a:solidFill>
            <a:headEnd type="none" w="lg" len="lg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4331929" y="516632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cs typeface="Franklin Gothic Medium"/>
              </a:rPr>
              <a:t>2</a:t>
            </a:r>
          </a:p>
        </p:txBody>
      </p:sp>
      <p:sp>
        <p:nvSpPr>
          <p:cNvPr id="40" name="Freeform 39"/>
          <p:cNvSpPr/>
          <p:nvPr/>
        </p:nvSpPr>
        <p:spPr>
          <a:xfrm rot="10513883">
            <a:off x="3526359" y="6103362"/>
            <a:ext cx="1630617" cy="247356"/>
          </a:xfrm>
          <a:custGeom>
            <a:avLst/>
            <a:gdLst>
              <a:gd name="connsiteX0" fmla="*/ 0 w 1709530"/>
              <a:gd name="connsiteY0" fmla="*/ 140042 h 199677"/>
              <a:gd name="connsiteX1" fmla="*/ 944217 w 1709530"/>
              <a:gd name="connsiteY1" fmla="*/ 894 h 199677"/>
              <a:gd name="connsiteX2" fmla="*/ 1709530 w 1709530"/>
              <a:gd name="connsiteY2" fmla="*/ 199677 h 199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09530" h="199677">
                <a:moveTo>
                  <a:pt x="0" y="140042"/>
                </a:moveTo>
                <a:cubicBezTo>
                  <a:pt x="329647" y="65498"/>
                  <a:pt x="659295" y="-9045"/>
                  <a:pt x="944217" y="894"/>
                </a:cubicBezTo>
                <a:cubicBezTo>
                  <a:pt x="1229139" y="10833"/>
                  <a:pt x="1469334" y="105255"/>
                  <a:pt x="1709530" y="199677"/>
                </a:cubicBezTo>
              </a:path>
            </a:pathLst>
          </a:custGeom>
          <a:noFill/>
          <a:ln w="25400">
            <a:solidFill>
              <a:srgbClr val="7030A0"/>
            </a:solidFill>
            <a:headEnd type="none" w="lg" len="lg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4155736" y="576757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cs typeface="Franklin Gothic Medium"/>
              </a:rPr>
              <a:t>2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D802AA4D-6B8A-BA46-ADDB-6B4D78EB78B1}"/>
              </a:ext>
            </a:extLst>
          </p:cNvPr>
          <p:cNvSpPr/>
          <p:nvPr/>
        </p:nvSpPr>
        <p:spPr>
          <a:xfrm>
            <a:off x="2946402" y="2359374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srgbClr val="002060"/>
                </a:solidFill>
              </a:rPr>
              <a:t>s</a:t>
            </a:r>
            <a:r>
              <a:rPr lang="en-US" sz="2000" b="1" baseline="-25000" dirty="0">
                <a:solidFill>
                  <a:srgbClr val="002060"/>
                </a:solidFill>
              </a:rPr>
              <a:t>0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E0C9134-0FF2-1A45-A6B0-D1A70D0ED5E3}"/>
              </a:ext>
            </a:extLst>
          </p:cNvPr>
          <p:cNvSpPr/>
          <p:nvPr/>
        </p:nvSpPr>
        <p:spPr>
          <a:xfrm>
            <a:off x="5080002" y="2367312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srgbClr val="002060"/>
                </a:solidFill>
              </a:rPr>
              <a:t>s</a:t>
            </a:r>
            <a:r>
              <a:rPr lang="en-US" sz="2000" b="1" baseline="-25000" dirty="0">
                <a:solidFill>
                  <a:srgbClr val="002060"/>
                </a:solidFill>
              </a:rPr>
              <a:t>1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E55F901-49FA-524D-BFFD-094240DAA3F3}"/>
              </a:ext>
            </a:extLst>
          </p:cNvPr>
          <p:cNvCxnSpPr/>
          <p:nvPr/>
        </p:nvCxnSpPr>
        <p:spPr>
          <a:xfrm>
            <a:off x="2520246" y="2638068"/>
            <a:ext cx="381000" cy="0"/>
          </a:xfrm>
          <a:prstGeom prst="straightConnector1">
            <a:avLst/>
          </a:prstGeom>
          <a:ln w="571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Arc 44">
            <a:extLst>
              <a:ext uri="{FF2B5EF4-FFF2-40B4-BE49-F238E27FC236}">
                <a16:creationId xmlns:a16="http://schemas.microsoft.com/office/drawing/2014/main" id="{46886CC3-73CA-4248-ABC3-719EAC364797}"/>
              </a:ext>
            </a:extLst>
          </p:cNvPr>
          <p:cNvSpPr/>
          <p:nvPr/>
        </p:nvSpPr>
        <p:spPr>
          <a:xfrm rot="6000954">
            <a:off x="5376930" y="2016781"/>
            <a:ext cx="381000" cy="381000"/>
          </a:xfrm>
          <a:prstGeom prst="arc">
            <a:avLst>
              <a:gd name="adj1" fmla="val 1453660"/>
              <a:gd name="adj2" fmla="val 0"/>
            </a:avLst>
          </a:prstGeom>
          <a:ln w="28575">
            <a:solidFill>
              <a:srgbClr val="7030A0"/>
            </a:solidFill>
            <a:headEnd type="none" w="med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46" name="Arc 45">
            <a:extLst>
              <a:ext uri="{FF2B5EF4-FFF2-40B4-BE49-F238E27FC236}">
                <a16:creationId xmlns:a16="http://schemas.microsoft.com/office/drawing/2014/main" id="{07066F59-44CC-974B-A902-44A443904F54}"/>
              </a:ext>
            </a:extLst>
          </p:cNvPr>
          <p:cNvSpPr/>
          <p:nvPr/>
        </p:nvSpPr>
        <p:spPr>
          <a:xfrm rot="3229459">
            <a:off x="2820111" y="1977389"/>
            <a:ext cx="381000" cy="385253"/>
          </a:xfrm>
          <a:prstGeom prst="arc">
            <a:avLst>
              <a:gd name="adj1" fmla="val 1453660"/>
              <a:gd name="adj2" fmla="val 0"/>
            </a:avLst>
          </a:prstGeom>
          <a:ln w="28575">
            <a:solidFill>
              <a:srgbClr val="7030A0"/>
            </a:solidFill>
            <a:headEnd type="none" w="med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000">
              <a:solidFill>
                <a:srgbClr val="7030A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24A4042-7568-1448-BB69-C7EBB0B823FE}"/>
              </a:ext>
            </a:extLst>
          </p:cNvPr>
          <p:cNvSpPr txBox="1"/>
          <p:nvPr/>
        </p:nvSpPr>
        <p:spPr>
          <a:xfrm>
            <a:off x="4178259" y="178687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cs typeface="Franklin Gothic Medium"/>
              </a:rPr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957BAA0-3607-1641-9437-5E1FAA877BF5}"/>
              </a:ext>
            </a:extLst>
          </p:cNvPr>
          <p:cNvSpPr txBox="1"/>
          <p:nvPr/>
        </p:nvSpPr>
        <p:spPr>
          <a:xfrm>
            <a:off x="5745171" y="1939182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cs typeface="Franklin Gothic Medium"/>
              </a:rPr>
              <a:t>0,1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6C8B9F2-5953-3141-9C33-0AB270990F15}"/>
              </a:ext>
            </a:extLst>
          </p:cNvPr>
          <p:cNvSpPr txBox="1"/>
          <p:nvPr/>
        </p:nvSpPr>
        <p:spPr>
          <a:xfrm>
            <a:off x="2225331" y="1935668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cs typeface="Franklin Gothic Medium"/>
              </a:rPr>
              <a:t>0,1</a:t>
            </a:r>
          </a:p>
        </p:txBody>
      </p:sp>
      <p:sp>
        <p:nvSpPr>
          <p:cNvPr id="50" name="Freeform 49">
            <a:extLst>
              <a:ext uri="{FF2B5EF4-FFF2-40B4-BE49-F238E27FC236}">
                <a16:creationId xmlns:a16="http://schemas.microsoft.com/office/drawing/2014/main" id="{334B83DF-B5E1-CA49-9BCB-955CE8F1B47C}"/>
              </a:ext>
            </a:extLst>
          </p:cNvPr>
          <p:cNvSpPr/>
          <p:nvPr/>
        </p:nvSpPr>
        <p:spPr>
          <a:xfrm>
            <a:off x="3429000" y="2245349"/>
            <a:ext cx="1709530" cy="199677"/>
          </a:xfrm>
          <a:custGeom>
            <a:avLst/>
            <a:gdLst>
              <a:gd name="connsiteX0" fmla="*/ 0 w 1709530"/>
              <a:gd name="connsiteY0" fmla="*/ 140042 h 199677"/>
              <a:gd name="connsiteX1" fmla="*/ 944217 w 1709530"/>
              <a:gd name="connsiteY1" fmla="*/ 894 h 199677"/>
              <a:gd name="connsiteX2" fmla="*/ 1709530 w 1709530"/>
              <a:gd name="connsiteY2" fmla="*/ 199677 h 199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09530" h="199677">
                <a:moveTo>
                  <a:pt x="0" y="140042"/>
                </a:moveTo>
                <a:cubicBezTo>
                  <a:pt x="329647" y="65498"/>
                  <a:pt x="659295" y="-9045"/>
                  <a:pt x="944217" y="894"/>
                </a:cubicBezTo>
                <a:cubicBezTo>
                  <a:pt x="1229139" y="10833"/>
                  <a:pt x="1469334" y="105255"/>
                  <a:pt x="1709530" y="199677"/>
                </a:cubicBezTo>
              </a:path>
            </a:pathLst>
          </a:custGeom>
          <a:noFill/>
          <a:ln>
            <a:solidFill>
              <a:srgbClr val="7030A0"/>
            </a:solidFill>
            <a:headEnd type="none" w="lg" len="lg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 50">
            <a:extLst>
              <a:ext uri="{FF2B5EF4-FFF2-40B4-BE49-F238E27FC236}">
                <a16:creationId xmlns:a16="http://schemas.microsoft.com/office/drawing/2014/main" id="{91CAA26E-5D0C-4847-BC6F-FD71BE371AB5}"/>
              </a:ext>
            </a:extLst>
          </p:cNvPr>
          <p:cNvSpPr/>
          <p:nvPr/>
        </p:nvSpPr>
        <p:spPr>
          <a:xfrm rot="10800000">
            <a:off x="3396025" y="2785730"/>
            <a:ext cx="1709530" cy="199677"/>
          </a:xfrm>
          <a:custGeom>
            <a:avLst/>
            <a:gdLst>
              <a:gd name="connsiteX0" fmla="*/ 0 w 1709530"/>
              <a:gd name="connsiteY0" fmla="*/ 140042 h 199677"/>
              <a:gd name="connsiteX1" fmla="*/ 944217 w 1709530"/>
              <a:gd name="connsiteY1" fmla="*/ 894 h 199677"/>
              <a:gd name="connsiteX2" fmla="*/ 1709530 w 1709530"/>
              <a:gd name="connsiteY2" fmla="*/ 199677 h 199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09530" h="199677">
                <a:moveTo>
                  <a:pt x="0" y="140042"/>
                </a:moveTo>
                <a:cubicBezTo>
                  <a:pt x="329647" y="65498"/>
                  <a:pt x="659295" y="-9045"/>
                  <a:pt x="944217" y="894"/>
                </a:cubicBezTo>
                <a:cubicBezTo>
                  <a:pt x="1229139" y="10833"/>
                  <a:pt x="1469334" y="105255"/>
                  <a:pt x="1709530" y="199677"/>
                </a:cubicBezTo>
              </a:path>
            </a:pathLst>
          </a:custGeom>
          <a:noFill/>
          <a:ln>
            <a:solidFill>
              <a:srgbClr val="7030A0"/>
            </a:solidFill>
            <a:headEnd type="none" w="lg" len="lg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E97F2C9-70A8-D948-B97D-2F538772AA54}"/>
              </a:ext>
            </a:extLst>
          </p:cNvPr>
          <p:cNvSpPr txBox="1"/>
          <p:nvPr/>
        </p:nvSpPr>
        <p:spPr>
          <a:xfrm>
            <a:off x="4164433" y="295593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cs typeface="Franklin Gothic Medium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047411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Properties of Relations show up in Graphs</a:t>
            </a:r>
          </a:p>
        </p:txBody>
      </p:sp>
      <p:sp>
        <p:nvSpPr>
          <p:cNvPr id="6146" name="Text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8533" y="1016063"/>
            <a:ext cx="366491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800" dirty="0">
                <a:latin typeface="Calibri" panose="020F0502020204030204" pitchFamily="34" charset="0"/>
              </a:rPr>
              <a:t>Let R be a relation on A.</a:t>
            </a:r>
          </a:p>
        </p:txBody>
      </p:sp>
      <p:sp>
        <p:nvSpPr>
          <p:cNvPr id="5" name="TextBox 4"/>
          <p:cNvSpPr txBox="1"/>
          <p:nvPr>
            <p:custDataLst>
              <p:tags r:id="rId3"/>
            </p:custDataLst>
          </p:nvPr>
        </p:nvSpPr>
        <p:spPr>
          <a:xfrm>
            <a:off x="539042" y="1619195"/>
            <a:ext cx="8065915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dirty="0">
                <a:cs typeface="Calibri" panose="020F0502020204030204" pitchFamily="34" charset="0"/>
              </a:rPr>
              <a:t>R is </a:t>
            </a:r>
            <a:r>
              <a:rPr lang="en-US" sz="2800" b="1" dirty="0">
                <a:cs typeface="Calibri" panose="020F0502020204030204" pitchFamily="34" charset="0"/>
              </a:rPr>
              <a:t>reflexive</a:t>
            </a:r>
            <a:r>
              <a:rPr lang="en-US" sz="2800" dirty="0">
                <a:cs typeface="Calibri" panose="020F0502020204030204" pitchFamily="34" charset="0"/>
              </a:rPr>
              <a:t> </a:t>
            </a:r>
            <a:r>
              <a:rPr lang="en-US" sz="2800" dirty="0" err="1">
                <a:cs typeface="Calibri" panose="020F0502020204030204" pitchFamily="34" charset="0"/>
              </a:rPr>
              <a:t>iff</a:t>
            </a:r>
            <a:r>
              <a:rPr lang="en-US" sz="2800" dirty="0">
                <a:cs typeface="Calibri" panose="020F0502020204030204" pitchFamily="34" charset="0"/>
              </a:rPr>
              <a:t> (</a:t>
            </a:r>
            <a:r>
              <a:rPr lang="en-US" sz="2800" dirty="0" err="1">
                <a:cs typeface="Calibri" panose="020F0502020204030204" pitchFamily="34" charset="0"/>
              </a:rPr>
              <a:t>a,a</a:t>
            </a:r>
            <a:r>
              <a:rPr lang="en-US" sz="2800" dirty="0">
                <a:cs typeface="Calibri" panose="020F0502020204030204" pitchFamily="34" charset="0"/>
              </a:rPr>
              <a:t>) </a:t>
            </a:r>
            <a:r>
              <a:rPr lang="en-US" sz="2800" dirty="0">
                <a:cs typeface="Calibri" panose="020F0502020204030204" pitchFamily="34" charset="0"/>
                <a:sym typeface="Symbol"/>
              </a:rPr>
              <a:t></a:t>
            </a:r>
            <a:r>
              <a:rPr lang="en-US" sz="2800" dirty="0">
                <a:cs typeface="Calibri" panose="020F0502020204030204" pitchFamily="34" charset="0"/>
              </a:rPr>
              <a:t> R for every a </a:t>
            </a:r>
            <a:r>
              <a:rPr lang="en-US" sz="2800" dirty="0">
                <a:cs typeface="Calibri" panose="020F0502020204030204" pitchFamily="34" charset="0"/>
                <a:sym typeface="Symbol"/>
              </a:rPr>
              <a:t></a:t>
            </a:r>
            <a:r>
              <a:rPr lang="en-US" sz="2800" dirty="0">
                <a:cs typeface="Calibri" panose="020F0502020204030204" pitchFamily="34" charset="0"/>
              </a:rPr>
              <a:t> A</a:t>
            </a:r>
          </a:p>
        </p:txBody>
      </p:sp>
      <p:sp>
        <p:nvSpPr>
          <p:cNvPr id="6" name="TextBox 5"/>
          <p:cNvSpPr txBox="1"/>
          <p:nvPr>
            <p:custDataLst>
              <p:tags r:id="rId4"/>
            </p:custDataLst>
          </p:nvPr>
        </p:nvSpPr>
        <p:spPr>
          <a:xfrm>
            <a:off x="539043" y="2857908"/>
            <a:ext cx="8065914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R is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symmetric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iff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a,b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sz="2800" dirty="0">
                <a:latin typeface="Cambria Math" panose="02040503050406030204" pitchFamily="18" charset="0"/>
                <a:cs typeface="Calibri" panose="020F0502020204030204" pitchFamily="34" charset="0"/>
                <a:sym typeface="Symbol"/>
              </a:rPr>
              <a:t>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R implies (b, a)</a:t>
            </a:r>
            <a:r>
              <a:rPr lang="en-US" sz="2800" dirty="0">
                <a:latin typeface="Cambria Math" panose="02040503050406030204" pitchFamily="18" charset="0"/>
                <a:cs typeface="Calibri" panose="020F0502020204030204" pitchFamily="34" charset="0"/>
                <a:sym typeface="Symbol"/>
              </a:rPr>
              <a:t>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R</a:t>
            </a:r>
          </a:p>
        </p:txBody>
      </p:sp>
      <p:sp>
        <p:nvSpPr>
          <p:cNvPr id="8" name="TextBox 7"/>
          <p:cNvSpPr txBox="1"/>
          <p:nvPr>
            <p:custDataLst>
              <p:tags r:id="rId5"/>
            </p:custDataLst>
          </p:nvPr>
        </p:nvSpPr>
        <p:spPr>
          <a:xfrm>
            <a:off x="539042" y="5380178"/>
            <a:ext cx="8426824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R is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transitive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iff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a,b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sz="2800" dirty="0">
                <a:latin typeface="Cambria Math" panose="02040503050406030204" pitchFamily="18" charset="0"/>
                <a:cs typeface="Calibri" panose="020F0502020204030204" pitchFamily="34" charset="0"/>
                <a:sym typeface="Symbol"/>
              </a:rPr>
              <a:t>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R and (b, c)</a:t>
            </a:r>
            <a:r>
              <a:rPr lang="en-US" sz="2800" dirty="0">
                <a:latin typeface="Cambria Math" panose="02040503050406030204" pitchFamily="18" charset="0"/>
                <a:cs typeface="Calibri" panose="020F0502020204030204" pitchFamily="34" charset="0"/>
                <a:sym typeface="Symbol"/>
              </a:rPr>
              <a:t>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R </a:t>
            </a:r>
            <a:r>
              <a:rPr lang="en-US" sz="2800" dirty="0">
                <a:cs typeface="Calibri" panose="020F0502020204030204" pitchFamily="34" charset="0"/>
                <a:sym typeface="Symbol"/>
              </a:rPr>
              <a:t>implies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(a, c) </a:t>
            </a:r>
            <a:r>
              <a:rPr lang="en-US" sz="2800" dirty="0">
                <a:latin typeface="Cambria Math" panose="02040503050406030204" pitchFamily="18" charset="0"/>
                <a:cs typeface="Calibri" panose="020F0502020204030204" pitchFamily="34" charset="0"/>
                <a:sym typeface="Symbol"/>
              </a:rPr>
              <a:t>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359748" y="4162037"/>
                <a:ext cx="8606118" cy="52322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28575">
                <a:solidFill>
                  <a:schemeClr val="bg2">
                    <a:lumMod val="2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R is </a:t>
                </a:r>
                <a:r>
                  <a:rPr lang="en-US" sz="2800" b="1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antisymmetric</a:t>
                </a:r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iff</a:t>
                </a:r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(</a:t>
                </a:r>
                <a:r>
                  <a:rPr lang="en-US" sz="2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a,b</a:t>
                </a:r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 </a:t>
                </a:r>
                <a:r>
                  <a:rPr lang="en-US" sz="2800" dirty="0">
                    <a:latin typeface="Cambria Math" panose="02040503050406030204" pitchFamily="18" charset="0"/>
                    <a:cs typeface="Calibri" panose="020F0502020204030204" pitchFamily="34" charset="0"/>
                    <a:sym typeface="Symbol"/>
                  </a:rPr>
                  <a:t></a:t>
                </a:r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R and a </a:t>
                </a:r>
                <a:r>
                  <a:rPr lang="en-US" sz="2800" dirty="0">
                    <a:latin typeface="Cambria Math" panose="02040503050406030204" pitchFamily="18" charset="0"/>
                    <a:cs typeface="Calibri" panose="020F0502020204030204" pitchFamily="34" charset="0"/>
                    <a:sym typeface="Symbol"/>
                  </a:rPr>
                  <a:t></a:t>
                </a:r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b implies (</a:t>
                </a:r>
                <a:r>
                  <a:rPr lang="en-US" sz="2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b,a</a:t>
                </a:r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  <a:cs typeface="Arial" charset="0"/>
                      </a:rPr>
                      <m:t>∉</m:t>
                    </m:r>
                  </m:oMath>
                </a14:m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R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8"/>
                </p:custDataLst>
              </p:nvPr>
            </p:nvSpPr>
            <p:spPr>
              <a:xfrm>
                <a:off x="359748" y="4162037"/>
                <a:ext cx="8606118" cy="523220"/>
              </a:xfrm>
              <a:prstGeom prst="rect">
                <a:avLst/>
              </a:prstGeom>
              <a:blipFill rotWithShape="0">
                <a:blip r:embed="rId9"/>
                <a:stretch>
                  <a:fillRect l="-1270" t="-12088" b="-27473"/>
                </a:stretch>
              </a:blipFill>
              <a:ln w="28575"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85619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288235" y="230342"/>
            <a:ext cx="8776251" cy="481718"/>
          </a:xfrm>
        </p:spPr>
        <p:txBody>
          <a:bodyPr>
            <a:noAutofit/>
          </a:bodyPr>
          <a:lstStyle/>
          <a:p>
            <a:r>
              <a:rPr lang="en-US" sz="2600" dirty="0"/>
              <a:t>Strings over </a:t>
            </a:r>
            <a:r>
              <a:rPr lang="en-US" sz="2600" dirty="0">
                <a:latin typeface="+mn-lt"/>
              </a:rPr>
              <a:t>{0,1,2} </a:t>
            </a:r>
            <a:r>
              <a:rPr lang="en-US" sz="2600" dirty="0"/>
              <a:t>w/ even number of </a:t>
            </a:r>
            <a:r>
              <a:rPr lang="en-US" sz="2600" dirty="0">
                <a:latin typeface="+mn-lt"/>
              </a:rPr>
              <a:t>2</a:t>
            </a:r>
            <a:r>
              <a:rPr lang="en-US" sz="2600" dirty="0"/>
              <a:t>’s AND mod </a:t>
            </a:r>
            <a:r>
              <a:rPr lang="en-US" sz="2600" dirty="0">
                <a:latin typeface="+mj-lt"/>
              </a:rPr>
              <a:t>3</a:t>
            </a:r>
            <a:r>
              <a:rPr lang="en-US" sz="2600" dirty="0"/>
              <a:t> sum </a:t>
            </a:r>
            <a:r>
              <a:rPr lang="en-US" sz="2600" dirty="0">
                <a:latin typeface="+mn-lt"/>
              </a:rPr>
              <a:t>0</a:t>
            </a:r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5050949" y="1493121"/>
            <a:ext cx="822960" cy="8229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200" b="1" dirty="0">
                <a:solidFill>
                  <a:schemeClr val="tx1"/>
                </a:solidFill>
              </a:rPr>
              <a:t>s</a:t>
            </a:r>
            <a:r>
              <a:rPr lang="en-US" sz="2200" b="1" baseline="-25000" dirty="0">
                <a:solidFill>
                  <a:schemeClr val="tx1"/>
                </a:solidFill>
              </a:rPr>
              <a:t>0</a:t>
            </a:r>
            <a:r>
              <a:rPr lang="en-US" sz="2200" b="1" dirty="0">
                <a:solidFill>
                  <a:schemeClr val="tx1"/>
                </a:solidFill>
              </a:rPr>
              <a:t>t</a:t>
            </a:r>
            <a:r>
              <a:rPr lang="en-US" sz="2200" b="1" baseline="-25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7821548" y="1500653"/>
            <a:ext cx="822960" cy="8229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200" b="1" dirty="0">
                <a:solidFill>
                  <a:schemeClr val="tx1"/>
                </a:solidFill>
              </a:rPr>
              <a:t>s</a:t>
            </a:r>
            <a:r>
              <a:rPr lang="en-US" sz="2200" b="1" baseline="-25000" dirty="0">
                <a:solidFill>
                  <a:schemeClr val="tx1"/>
                </a:solidFill>
              </a:rPr>
              <a:t>1</a:t>
            </a:r>
            <a:r>
              <a:rPr lang="en-US" sz="2200" b="1" dirty="0">
                <a:solidFill>
                  <a:schemeClr val="tx1"/>
                </a:solidFill>
              </a:rPr>
              <a:t>t</a:t>
            </a:r>
            <a:r>
              <a:rPr lang="en-US" sz="2200" b="1" baseline="-25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5050949" y="3336046"/>
            <a:ext cx="822960" cy="8229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200" b="1" dirty="0">
                <a:solidFill>
                  <a:schemeClr val="tx1"/>
                </a:solidFill>
              </a:rPr>
              <a:t>s</a:t>
            </a:r>
            <a:r>
              <a:rPr lang="en-US" sz="2200" b="1" baseline="-25000" dirty="0">
                <a:solidFill>
                  <a:schemeClr val="tx1"/>
                </a:solidFill>
              </a:rPr>
              <a:t>0</a:t>
            </a:r>
            <a:r>
              <a:rPr lang="en-US" sz="2200" b="1" dirty="0">
                <a:solidFill>
                  <a:schemeClr val="tx1"/>
                </a:solidFill>
              </a:rPr>
              <a:t>t</a:t>
            </a:r>
            <a:r>
              <a:rPr lang="en-US" sz="2200" b="1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5050949" y="5178971"/>
            <a:ext cx="822960" cy="8229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200" b="1" dirty="0">
                <a:solidFill>
                  <a:schemeClr val="tx1"/>
                </a:solidFill>
              </a:rPr>
              <a:t>s</a:t>
            </a:r>
            <a:r>
              <a:rPr lang="en-US" sz="2200" b="1" baseline="-25000" dirty="0">
                <a:solidFill>
                  <a:schemeClr val="tx1"/>
                </a:solidFill>
              </a:rPr>
              <a:t>0</a:t>
            </a:r>
            <a:r>
              <a:rPr lang="en-US" sz="2200" b="1" dirty="0">
                <a:solidFill>
                  <a:schemeClr val="tx1"/>
                </a:solidFill>
              </a:rPr>
              <a:t>t</a:t>
            </a:r>
            <a:r>
              <a:rPr lang="en-US" sz="2200" b="1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7821548" y="3343578"/>
            <a:ext cx="822960" cy="8229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200" b="1" dirty="0">
                <a:solidFill>
                  <a:schemeClr val="tx1"/>
                </a:solidFill>
              </a:rPr>
              <a:t>s</a:t>
            </a:r>
            <a:r>
              <a:rPr lang="en-US" sz="2200" b="1" baseline="-25000" dirty="0">
                <a:solidFill>
                  <a:schemeClr val="tx1"/>
                </a:solidFill>
              </a:rPr>
              <a:t>1</a:t>
            </a:r>
            <a:r>
              <a:rPr lang="en-US" sz="2200" b="1" dirty="0">
                <a:solidFill>
                  <a:schemeClr val="tx1"/>
                </a:solidFill>
              </a:rPr>
              <a:t>t</a:t>
            </a:r>
            <a:r>
              <a:rPr lang="en-US" sz="2200" b="1" baseline="-250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548101" y="1900070"/>
            <a:ext cx="502848" cy="1"/>
          </a:xfrm>
          <a:prstGeom prst="straightConnector1">
            <a:avLst/>
          </a:prstGeom>
          <a:ln w="571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Oval 204"/>
          <p:cNvSpPr>
            <a:spLocks noChangeAspect="1"/>
          </p:cNvSpPr>
          <p:nvPr/>
        </p:nvSpPr>
        <p:spPr>
          <a:xfrm>
            <a:off x="7821548" y="5178971"/>
            <a:ext cx="822960" cy="8229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200" b="1" dirty="0">
                <a:solidFill>
                  <a:schemeClr val="tx1"/>
                </a:solidFill>
              </a:rPr>
              <a:t>s</a:t>
            </a:r>
            <a:r>
              <a:rPr lang="en-US" sz="2200" b="1" baseline="-25000" dirty="0">
                <a:solidFill>
                  <a:schemeClr val="tx1"/>
                </a:solidFill>
              </a:rPr>
              <a:t>1</a:t>
            </a:r>
            <a:r>
              <a:rPr lang="en-US" sz="2200" b="1" dirty="0">
                <a:solidFill>
                  <a:schemeClr val="tx1"/>
                </a:solidFill>
              </a:rPr>
              <a:t>t</a:t>
            </a:r>
            <a:r>
              <a:rPr lang="en-US" sz="2200" b="1" baseline="-25000" dirty="0">
                <a:solidFill>
                  <a:schemeClr val="tx1"/>
                </a:solidFill>
              </a:rPr>
              <a:t>2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6A37741-6624-1E56-A1DE-0E44B8839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492" y="1944648"/>
            <a:ext cx="3431394" cy="140076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7B64681-61F2-F9B8-FDED-CA3007C412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658" y="3620128"/>
            <a:ext cx="3681593" cy="246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3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2" grpId="0" animBg="1"/>
      <p:bldP spid="20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288235" y="230342"/>
            <a:ext cx="8776251" cy="481718"/>
          </a:xfrm>
        </p:spPr>
        <p:txBody>
          <a:bodyPr>
            <a:noAutofit/>
          </a:bodyPr>
          <a:lstStyle/>
          <a:p>
            <a:r>
              <a:rPr lang="en-US" sz="2600" dirty="0"/>
              <a:t>Strings over </a:t>
            </a:r>
            <a:r>
              <a:rPr lang="en-US" sz="2600" dirty="0">
                <a:latin typeface="+mn-lt"/>
              </a:rPr>
              <a:t>{0,1,2} </a:t>
            </a:r>
            <a:r>
              <a:rPr lang="en-US" sz="2600" dirty="0"/>
              <a:t>w/ even number of </a:t>
            </a:r>
            <a:r>
              <a:rPr lang="en-US" sz="2600" dirty="0">
                <a:latin typeface="+mn-lt"/>
              </a:rPr>
              <a:t>2</a:t>
            </a:r>
            <a:r>
              <a:rPr lang="en-US" sz="2600" dirty="0"/>
              <a:t>’s AND mod </a:t>
            </a:r>
            <a:r>
              <a:rPr lang="en-US" sz="2600" dirty="0">
                <a:latin typeface="+mj-lt"/>
              </a:rPr>
              <a:t>3</a:t>
            </a:r>
            <a:r>
              <a:rPr lang="en-US" sz="2600" dirty="0"/>
              <a:t> sum </a:t>
            </a:r>
            <a:r>
              <a:rPr lang="en-US" sz="2600" dirty="0">
                <a:latin typeface="+mn-lt"/>
              </a:rPr>
              <a:t>0</a:t>
            </a:r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2854162" y="1493121"/>
            <a:ext cx="822960" cy="8229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200" b="1" dirty="0">
                <a:solidFill>
                  <a:srgbClr val="7030A0"/>
                </a:solidFill>
              </a:rPr>
              <a:t>s</a:t>
            </a:r>
            <a:r>
              <a:rPr lang="en-US" sz="2200" b="1" baseline="-25000" dirty="0">
                <a:solidFill>
                  <a:srgbClr val="7030A0"/>
                </a:solidFill>
              </a:rPr>
              <a:t>0</a:t>
            </a:r>
            <a:r>
              <a:rPr lang="en-US" sz="2200" b="1" dirty="0">
                <a:solidFill>
                  <a:srgbClr val="7030A0"/>
                </a:solidFill>
              </a:rPr>
              <a:t>t</a:t>
            </a:r>
            <a:r>
              <a:rPr lang="en-US" sz="2200" b="1" baseline="-25000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6115414" y="1500653"/>
            <a:ext cx="822960" cy="8229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200" b="1" dirty="0">
                <a:solidFill>
                  <a:srgbClr val="7030A0"/>
                </a:solidFill>
              </a:rPr>
              <a:t>s</a:t>
            </a:r>
            <a:r>
              <a:rPr lang="en-US" sz="2200" b="1" baseline="-25000" dirty="0">
                <a:solidFill>
                  <a:srgbClr val="7030A0"/>
                </a:solidFill>
              </a:rPr>
              <a:t>1</a:t>
            </a:r>
            <a:r>
              <a:rPr lang="en-US" sz="2200" b="1" dirty="0">
                <a:solidFill>
                  <a:srgbClr val="7030A0"/>
                </a:solidFill>
              </a:rPr>
              <a:t>t</a:t>
            </a:r>
            <a:r>
              <a:rPr lang="en-US" sz="2200" b="1" baseline="-25000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2854162" y="3336046"/>
            <a:ext cx="822960" cy="8229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200" b="1" dirty="0">
                <a:solidFill>
                  <a:srgbClr val="7030A0"/>
                </a:solidFill>
              </a:rPr>
              <a:t>s</a:t>
            </a:r>
            <a:r>
              <a:rPr lang="en-US" sz="2200" b="1" baseline="-25000" dirty="0">
                <a:solidFill>
                  <a:srgbClr val="7030A0"/>
                </a:solidFill>
              </a:rPr>
              <a:t>0</a:t>
            </a:r>
            <a:r>
              <a:rPr lang="en-US" sz="2200" b="1" dirty="0">
                <a:solidFill>
                  <a:srgbClr val="7030A0"/>
                </a:solidFill>
              </a:rPr>
              <a:t>t</a:t>
            </a:r>
            <a:r>
              <a:rPr lang="en-US" sz="2200" b="1" baseline="-25000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2854162" y="5178971"/>
            <a:ext cx="822960" cy="8229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200" b="1" dirty="0">
                <a:solidFill>
                  <a:srgbClr val="7030A0"/>
                </a:solidFill>
              </a:rPr>
              <a:t>s</a:t>
            </a:r>
            <a:r>
              <a:rPr lang="en-US" sz="2200" b="1" baseline="-25000" dirty="0">
                <a:solidFill>
                  <a:srgbClr val="7030A0"/>
                </a:solidFill>
              </a:rPr>
              <a:t>0</a:t>
            </a:r>
            <a:r>
              <a:rPr lang="en-US" sz="2200" b="1" dirty="0">
                <a:solidFill>
                  <a:srgbClr val="7030A0"/>
                </a:solidFill>
              </a:rPr>
              <a:t>t</a:t>
            </a:r>
            <a:r>
              <a:rPr lang="en-US" sz="2200" b="1" baseline="-25000" dirty="0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6115414" y="3343578"/>
            <a:ext cx="822960" cy="8229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200" b="1" dirty="0">
                <a:solidFill>
                  <a:srgbClr val="7030A0"/>
                </a:solidFill>
              </a:rPr>
              <a:t>s</a:t>
            </a:r>
            <a:r>
              <a:rPr lang="en-US" sz="2200" b="1" baseline="-25000" dirty="0">
                <a:solidFill>
                  <a:srgbClr val="7030A0"/>
                </a:solidFill>
              </a:rPr>
              <a:t>1</a:t>
            </a:r>
            <a:r>
              <a:rPr lang="en-US" sz="2200" b="1" dirty="0">
                <a:solidFill>
                  <a:srgbClr val="7030A0"/>
                </a:solidFill>
              </a:rPr>
              <a:t>t</a:t>
            </a:r>
            <a:r>
              <a:rPr lang="en-US" sz="2200" b="1" baseline="-25000" dirty="0">
                <a:solidFill>
                  <a:srgbClr val="7030A0"/>
                </a:solidFill>
              </a:rPr>
              <a:t>1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351314" y="1900070"/>
            <a:ext cx="502848" cy="1"/>
          </a:xfrm>
          <a:prstGeom prst="straightConnector1">
            <a:avLst/>
          </a:prstGeom>
          <a:ln w="571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Oval 204"/>
          <p:cNvSpPr>
            <a:spLocks noChangeAspect="1"/>
          </p:cNvSpPr>
          <p:nvPr/>
        </p:nvSpPr>
        <p:spPr>
          <a:xfrm>
            <a:off x="6115414" y="5178971"/>
            <a:ext cx="822960" cy="8229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200" b="1" dirty="0">
                <a:solidFill>
                  <a:srgbClr val="7030A0"/>
                </a:solidFill>
              </a:rPr>
              <a:t>s</a:t>
            </a:r>
            <a:r>
              <a:rPr lang="en-US" sz="2200" b="1" baseline="-25000" dirty="0">
                <a:solidFill>
                  <a:srgbClr val="7030A0"/>
                </a:solidFill>
              </a:rPr>
              <a:t>1</a:t>
            </a:r>
            <a:r>
              <a:rPr lang="en-US" sz="2200" b="1" dirty="0">
                <a:solidFill>
                  <a:srgbClr val="7030A0"/>
                </a:solidFill>
              </a:rPr>
              <a:t>t</a:t>
            </a:r>
            <a:r>
              <a:rPr lang="en-US" sz="2200" b="1" baseline="-25000" dirty="0">
                <a:solidFill>
                  <a:srgbClr val="7030A0"/>
                </a:solidFill>
              </a:rPr>
              <a:t>2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287781" y="1134216"/>
            <a:ext cx="756882" cy="510888"/>
            <a:chOff x="2287781" y="1288183"/>
            <a:chExt cx="756882" cy="510888"/>
          </a:xfrm>
        </p:grpSpPr>
        <p:sp>
          <p:nvSpPr>
            <p:cNvPr id="15" name="Arc 14"/>
            <p:cNvSpPr/>
            <p:nvPr/>
          </p:nvSpPr>
          <p:spPr>
            <a:xfrm rot="1877194">
              <a:off x="2663663" y="1413818"/>
              <a:ext cx="381000" cy="385253"/>
            </a:xfrm>
            <a:prstGeom prst="arc">
              <a:avLst>
                <a:gd name="adj1" fmla="val 1453660"/>
                <a:gd name="adj2" fmla="val 0"/>
              </a:avLst>
            </a:prstGeom>
            <a:ln w="28575">
              <a:solidFill>
                <a:srgbClr val="7030A0"/>
              </a:solidFill>
              <a:headEnd type="none" w="med" len="med"/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>
                <a:solidFill>
                  <a:srgbClr val="7030A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287781" y="1288183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7030A0"/>
                  </a:solidFill>
                  <a:cs typeface="Franklin Gothic Medium"/>
                </a:rPr>
                <a:t>0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751394" y="1188932"/>
            <a:ext cx="711649" cy="461665"/>
            <a:chOff x="6890187" y="1435617"/>
            <a:chExt cx="711649" cy="461665"/>
          </a:xfrm>
        </p:grpSpPr>
        <p:sp>
          <p:nvSpPr>
            <p:cNvPr id="18" name="Arc 17"/>
            <p:cNvSpPr>
              <a:spLocks noChangeAspect="1"/>
            </p:cNvSpPr>
            <p:nvPr/>
          </p:nvSpPr>
          <p:spPr>
            <a:xfrm rot="19722806" flipH="1">
              <a:off x="6890187" y="1500933"/>
              <a:ext cx="381000" cy="385253"/>
            </a:xfrm>
            <a:prstGeom prst="arc">
              <a:avLst>
                <a:gd name="adj1" fmla="val 1453660"/>
                <a:gd name="adj2" fmla="val 0"/>
              </a:avLst>
            </a:prstGeom>
            <a:ln w="28575">
              <a:solidFill>
                <a:srgbClr val="7030A0"/>
              </a:solidFill>
              <a:headEnd type="none" w="med" len="med"/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>
                <a:solidFill>
                  <a:srgbClr val="7030A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261678" y="1435617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7030A0"/>
                  </a:solidFill>
                  <a:cs typeface="Franklin Gothic Medium"/>
                </a:rPr>
                <a:t>0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673439" y="2316081"/>
            <a:ext cx="1592203" cy="1656529"/>
            <a:chOff x="1673439" y="2316081"/>
            <a:chExt cx="1592203" cy="1656529"/>
          </a:xfrm>
        </p:grpSpPr>
        <p:cxnSp>
          <p:nvCxnSpPr>
            <p:cNvPr id="20" name="Straight Arrow Connector 19"/>
            <p:cNvCxnSpPr>
              <a:stCxn id="7" idx="4"/>
              <a:endCxn id="10" idx="0"/>
            </p:cNvCxnSpPr>
            <p:nvPr/>
          </p:nvCxnSpPr>
          <p:spPr>
            <a:xfrm>
              <a:off x="3265642" y="2316081"/>
              <a:ext cx="0" cy="1019965"/>
            </a:xfrm>
            <a:prstGeom prst="straightConnector1">
              <a:avLst/>
            </a:prstGeom>
            <a:ln>
              <a:solidFill>
                <a:srgbClr val="7030A0"/>
              </a:solidFill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2925484" y="2466334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7030A0"/>
                  </a:solidFill>
                  <a:cs typeface="Franklin Gothic Medium"/>
                </a:rPr>
                <a:t>1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673439" y="3510945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7030A0"/>
                  </a:solidFill>
                  <a:cs typeface="Franklin Gothic Medium"/>
                </a:rPr>
                <a:t>1</a:t>
              </a:r>
            </a:p>
          </p:txBody>
        </p:sp>
      </p:grpSp>
      <p:cxnSp>
        <p:nvCxnSpPr>
          <p:cNvPr id="22" name="Straight Arrow Connector 21"/>
          <p:cNvCxnSpPr>
            <a:stCxn id="10" idx="4"/>
            <a:endCxn id="11" idx="0"/>
          </p:cNvCxnSpPr>
          <p:nvPr/>
        </p:nvCxnSpPr>
        <p:spPr>
          <a:xfrm>
            <a:off x="3265642" y="4159006"/>
            <a:ext cx="0" cy="1019965"/>
          </a:xfrm>
          <a:prstGeom prst="straightConnector1">
            <a:avLst/>
          </a:prstGeom>
          <a:ln>
            <a:solidFill>
              <a:srgbClr val="7030A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946917" y="430582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cs typeface="Franklin Gothic Medium"/>
              </a:rPr>
              <a:t>1</a:t>
            </a:r>
          </a:p>
        </p:txBody>
      </p:sp>
      <p:cxnSp>
        <p:nvCxnSpPr>
          <p:cNvPr id="27" name="Straight Arrow Connector 26"/>
          <p:cNvCxnSpPr>
            <a:stCxn id="9" idx="4"/>
            <a:endCxn id="12" idx="0"/>
          </p:cNvCxnSpPr>
          <p:nvPr/>
        </p:nvCxnSpPr>
        <p:spPr>
          <a:xfrm>
            <a:off x="6526894" y="2323613"/>
            <a:ext cx="0" cy="1019965"/>
          </a:xfrm>
          <a:prstGeom prst="straightConnector1">
            <a:avLst/>
          </a:prstGeom>
          <a:ln>
            <a:solidFill>
              <a:srgbClr val="7030A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508982" y="2534100"/>
            <a:ext cx="340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cs typeface="Franklin Gothic Medium"/>
              </a:rPr>
              <a:t>1</a:t>
            </a:r>
          </a:p>
        </p:txBody>
      </p:sp>
      <p:cxnSp>
        <p:nvCxnSpPr>
          <p:cNvPr id="36" name="Straight Arrow Connector 35"/>
          <p:cNvCxnSpPr>
            <a:stCxn id="12" idx="4"/>
            <a:endCxn id="205" idx="0"/>
          </p:cNvCxnSpPr>
          <p:nvPr/>
        </p:nvCxnSpPr>
        <p:spPr>
          <a:xfrm>
            <a:off x="6526894" y="4166538"/>
            <a:ext cx="0" cy="1012433"/>
          </a:xfrm>
          <a:prstGeom prst="straightConnector1">
            <a:avLst/>
          </a:prstGeom>
          <a:ln>
            <a:solidFill>
              <a:srgbClr val="7030A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2422436" y="3132283"/>
            <a:ext cx="418193" cy="786210"/>
            <a:chOff x="752729" y="3135534"/>
            <a:chExt cx="418193" cy="786210"/>
          </a:xfrm>
        </p:grpSpPr>
        <p:sp>
          <p:nvSpPr>
            <p:cNvPr id="41" name="Arc 40"/>
            <p:cNvSpPr/>
            <p:nvPr/>
          </p:nvSpPr>
          <p:spPr>
            <a:xfrm>
              <a:off x="789922" y="3536491"/>
              <a:ext cx="381000" cy="385253"/>
            </a:xfrm>
            <a:prstGeom prst="arc">
              <a:avLst>
                <a:gd name="adj1" fmla="val 1453660"/>
                <a:gd name="adj2" fmla="val 0"/>
              </a:avLst>
            </a:prstGeom>
            <a:ln w="28575">
              <a:solidFill>
                <a:srgbClr val="7030A0"/>
              </a:solidFill>
              <a:headEnd type="none" w="med" len="med"/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>
                <a:solidFill>
                  <a:srgbClr val="7030A0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52729" y="3135534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7030A0"/>
                  </a:solidFill>
                  <a:cs typeface="Franklin Gothic Medium"/>
                </a:rPr>
                <a:t>0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2265714" y="5658170"/>
            <a:ext cx="724449" cy="530784"/>
            <a:chOff x="2248362" y="5781810"/>
            <a:chExt cx="724449" cy="530784"/>
          </a:xfrm>
        </p:grpSpPr>
        <p:sp>
          <p:nvSpPr>
            <p:cNvPr id="44" name="Arc 43"/>
            <p:cNvSpPr>
              <a:spLocks noChangeAspect="1"/>
            </p:cNvSpPr>
            <p:nvPr/>
          </p:nvSpPr>
          <p:spPr>
            <a:xfrm rot="19722806" flipV="1">
              <a:off x="2591811" y="5927341"/>
              <a:ext cx="381000" cy="385253"/>
            </a:xfrm>
            <a:prstGeom prst="arc">
              <a:avLst>
                <a:gd name="adj1" fmla="val 1453660"/>
                <a:gd name="adj2" fmla="val 0"/>
              </a:avLst>
            </a:prstGeom>
            <a:ln w="28575">
              <a:solidFill>
                <a:srgbClr val="7030A0"/>
              </a:solidFill>
              <a:headEnd type="none" w="med" len="med"/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>
                <a:solidFill>
                  <a:srgbClr val="7030A0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248362" y="578181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7030A0"/>
                  </a:solidFill>
                  <a:cs typeface="Franklin Gothic Medium"/>
                </a:rPr>
                <a:t>0</a:t>
              </a:r>
            </a:p>
          </p:txBody>
        </p:sp>
      </p:grpSp>
      <p:sp>
        <p:nvSpPr>
          <p:cNvPr id="47" name="Arc 46"/>
          <p:cNvSpPr/>
          <p:nvPr/>
        </p:nvSpPr>
        <p:spPr>
          <a:xfrm rot="1877194" flipH="1" flipV="1">
            <a:off x="6855065" y="5792495"/>
            <a:ext cx="381000" cy="385253"/>
          </a:xfrm>
          <a:prstGeom prst="arc">
            <a:avLst>
              <a:gd name="adj1" fmla="val 1453660"/>
              <a:gd name="adj2" fmla="val 0"/>
            </a:avLst>
          </a:prstGeom>
          <a:ln w="28575">
            <a:solidFill>
              <a:srgbClr val="7030A0"/>
            </a:solidFill>
            <a:headEnd type="none" w="med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000">
              <a:solidFill>
                <a:srgbClr val="7030A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227279" y="565658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cs typeface="Franklin Gothic Medium"/>
              </a:rPr>
              <a:t>0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6991306" y="3068788"/>
            <a:ext cx="406052" cy="849705"/>
            <a:chOff x="8604936" y="3209791"/>
            <a:chExt cx="406052" cy="849705"/>
          </a:xfrm>
        </p:grpSpPr>
        <p:sp>
          <p:nvSpPr>
            <p:cNvPr id="50" name="Arc 49"/>
            <p:cNvSpPr/>
            <p:nvPr/>
          </p:nvSpPr>
          <p:spPr>
            <a:xfrm rot="9582308">
              <a:off x="8604936" y="3674243"/>
              <a:ext cx="381000" cy="385253"/>
            </a:xfrm>
            <a:prstGeom prst="arc">
              <a:avLst>
                <a:gd name="adj1" fmla="val 1453660"/>
                <a:gd name="adj2" fmla="val 0"/>
              </a:avLst>
            </a:prstGeom>
            <a:ln w="28575">
              <a:solidFill>
                <a:srgbClr val="7030A0"/>
              </a:solidFill>
              <a:headEnd type="none" w="med" len="med"/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>
                <a:solidFill>
                  <a:srgbClr val="7030A0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8670830" y="3209791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7030A0"/>
                  </a:solidFill>
                  <a:cs typeface="Franklin Gothic Medium"/>
                </a:rPr>
                <a:t>0</a:t>
              </a: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6526893" y="4305825"/>
            <a:ext cx="340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cs typeface="Franklin Gothic Medium"/>
              </a:rPr>
              <a:t>1</a:t>
            </a:r>
          </a:p>
        </p:txBody>
      </p:sp>
      <p:sp>
        <p:nvSpPr>
          <p:cNvPr id="39" name="Freeform 38"/>
          <p:cNvSpPr/>
          <p:nvPr/>
        </p:nvSpPr>
        <p:spPr>
          <a:xfrm>
            <a:off x="2024732" y="2179864"/>
            <a:ext cx="947068" cy="3167743"/>
          </a:xfrm>
          <a:custGeom>
            <a:avLst/>
            <a:gdLst>
              <a:gd name="connsiteX0" fmla="*/ 930739 w 947068"/>
              <a:gd name="connsiteY0" fmla="*/ 3167743 h 3167743"/>
              <a:gd name="connsiteX1" fmla="*/ 11 w 947068"/>
              <a:gd name="connsiteY1" fmla="*/ 1502229 h 3167743"/>
              <a:gd name="connsiteX2" fmla="*/ 947068 w 947068"/>
              <a:gd name="connsiteY2" fmla="*/ 0 h 3167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7068" h="3167743">
                <a:moveTo>
                  <a:pt x="930739" y="3167743"/>
                </a:moveTo>
                <a:cubicBezTo>
                  <a:pt x="464014" y="2598964"/>
                  <a:pt x="-2710" y="2030186"/>
                  <a:pt x="11" y="1502229"/>
                </a:cubicBezTo>
                <a:cubicBezTo>
                  <a:pt x="2732" y="974272"/>
                  <a:pt x="474900" y="487136"/>
                  <a:pt x="947068" y="0"/>
                </a:cubicBezTo>
              </a:path>
            </a:pathLst>
          </a:custGeom>
          <a:noFill/>
          <a:ln>
            <a:solidFill>
              <a:srgbClr val="7030A0"/>
            </a:solidFill>
            <a:headEnd type="none" w="med" len="med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 55"/>
          <p:cNvSpPr/>
          <p:nvPr/>
        </p:nvSpPr>
        <p:spPr>
          <a:xfrm flipH="1">
            <a:off x="6867051" y="2121901"/>
            <a:ext cx="991198" cy="3225706"/>
          </a:xfrm>
          <a:custGeom>
            <a:avLst/>
            <a:gdLst>
              <a:gd name="connsiteX0" fmla="*/ 930739 w 947068"/>
              <a:gd name="connsiteY0" fmla="*/ 3167743 h 3167743"/>
              <a:gd name="connsiteX1" fmla="*/ 11 w 947068"/>
              <a:gd name="connsiteY1" fmla="*/ 1502229 h 3167743"/>
              <a:gd name="connsiteX2" fmla="*/ 947068 w 947068"/>
              <a:gd name="connsiteY2" fmla="*/ 0 h 3167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7068" h="3167743">
                <a:moveTo>
                  <a:pt x="930739" y="3167743"/>
                </a:moveTo>
                <a:cubicBezTo>
                  <a:pt x="464014" y="2598964"/>
                  <a:pt x="-2710" y="2030186"/>
                  <a:pt x="11" y="1502229"/>
                </a:cubicBezTo>
                <a:cubicBezTo>
                  <a:pt x="2732" y="974272"/>
                  <a:pt x="474900" y="487136"/>
                  <a:pt x="947068" y="0"/>
                </a:cubicBezTo>
              </a:path>
            </a:pathLst>
          </a:custGeom>
          <a:noFill/>
          <a:ln>
            <a:solidFill>
              <a:srgbClr val="7030A0"/>
            </a:solidFill>
            <a:headEnd type="none" w="med" len="med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7888158" y="3544739"/>
            <a:ext cx="340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cs typeface="Franklin Gothic Medium"/>
              </a:rPr>
              <a:t>1</a:t>
            </a:r>
          </a:p>
        </p:txBody>
      </p:sp>
      <p:cxnSp>
        <p:nvCxnSpPr>
          <p:cNvPr id="58" name="Straight Arrow Connector 57"/>
          <p:cNvCxnSpPr>
            <a:stCxn id="9" idx="3"/>
            <a:endCxn id="11" idx="7"/>
          </p:cNvCxnSpPr>
          <p:nvPr/>
        </p:nvCxnSpPr>
        <p:spPr>
          <a:xfrm flipH="1">
            <a:off x="3556602" y="2203093"/>
            <a:ext cx="2679332" cy="3096398"/>
          </a:xfrm>
          <a:prstGeom prst="straightConnector1">
            <a:avLst/>
          </a:prstGeom>
          <a:ln>
            <a:solidFill>
              <a:srgbClr val="7030A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7" idx="5"/>
            <a:endCxn id="205" idx="1"/>
          </p:cNvCxnSpPr>
          <p:nvPr/>
        </p:nvCxnSpPr>
        <p:spPr>
          <a:xfrm>
            <a:off x="3556602" y="2195561"/>
            <a:ext cx="2679332" cy="3103930"/>
          </a:xfrm>
          <a:prstGeom prst="straightConnector1">
            <a:avLst/>
          </a:prstGeom>
          <a:ln>
            <a:solidFill>
              <a:srgbClr val="7030A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0" idx="7"/>
            <a:endCxn id="9" idx="2"/>
          </p:cNvCxnSpPr>
          <p:nvPr/>
        </p:nvCxnSpPr>
        <p:spPr>
          <a:xfrm flipV="1">
            <a:off x="3556602" y="1912133"/>
            <a:ext cx="2558812" cy="1544433"/>
          </a:xfrm>
          <a:prstGeom prst="straightConnector1">
            <a:avLst/>
          </a:prstGeom>
          <a:ln>
            <a:solidFill>
              <a:srgbClr val="7030A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2" idx="1"/>
            <a:endCxn id="7" idx="6"/>
          </p:cNvCxnSpPr>
          <p:nvPr/>
        </p:nvCxnSpPr>
        <p:spPr>
          <a:xfrm flipH="1" flipV="1">
            <a:off x="3677122" y="1904601"/>
            <a:ext cx="2558812" cy="1559497"/>
          </a:xfrm>
          <a:prstGeom prst="straightConnector1">
            <a:avLst/>
          </a:prstGeom>
          <a:ln>
            <a:solidFill>
              <a:srgbClr val="7030A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1" idx="6"/>
            <a:endCxn id="12" idx="3"/>
          </p:cNvCxnSpPr>
          <p:nvPr/>
        </p:nvCxnSpPr>
        <p:spPr>
          <a:xfrm flipV="1">
            <a:off x="3677122" y="4046018"/>
            <a:ext cx="2558812" cy="1544433"/>
          </a:xfrm>
          <a:prstGeom prst="straightConnector1">
            <a:avLst/>
          </a:prstGeom>
          <a:ln>
            <a:solidFill>
              <a:srgbClr val="7030A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205" idx="2"/>
            <a:endCxn id="10" idx="5"/>
          </p:cNvCxnSpPr>
          <p:nvPr/>
        </p:nvCxnSpPr>
        <p:spPr>
          <a:xfrm flipH="1" flipV="1">
            <a:off x="3556602" y="4038486"/>
            <a:ext cx="2558812" cy="1551965"/>
          </a:xfrm>
          <a:prstGeom prst="straightConnector1">
            <a:avLst/>
          </a:prstGeom>
          <a:ln>
            <a:solidFill>
              <a:srgbClr val="7030A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3726680" y="206247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cs typeface="Franklin Gothic Medium"/>
              </a:rPr>
              <a:t>2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779463" y="324829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cs typeface="Franklin Gothic Medium"/>
              </a:rPr>
              <a:t>2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847102" y="497091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cs typeface="Franklin Gothic Medium"/>
              </a:rPr>
              <a:t>2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5665437" y="497091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cs typeface="Franklin Gothic Medium"/>
              </a:rPr>
              <a:t>2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5664590" y="324828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cs typeface="Franklin Gothic Medium"/>
              </a:rPr>
              <a:t>2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663743" y="207243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cs typeface="Franklin Gothic Medium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2686786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288235" y="230342"/>
            <a:ext cx="8776251" cy="481718"/>
          </a:xfrm>
        </p:spPr>
        <p:txBody>
          <a:bodyPr>
            <a:noAutofit/>
          </a:bodyPr>
          <a:lstStyle/>
          <a:p>
            <a:r>
              <a:rPr lang="en-US" sz="2600" dirty="0"/>
              <a:t>Strings over </a:t>
            </a:r>
            <a:r>
              <a:rPr lang="en-US" sz="2600" dirty="0">
                <a:latin typeface="+mn-lt"/>
              </a:rPr>
              <a:t>{0,1,2} </a:t>
            </a:r>
            <a:r>
              <a:rPr lang="en-US" sz="2600" dirty="0"/>
              <a:t>w/ even number of </a:t>
            </a:r>
            <a:r>
              <a:rPr lang="en-US" sz="2600" dirty="0">
                <a:latin typeface="+mn-lt"/>
              </a:rPr>
              <a:t>2</a:t>
            </a:r>
            <a:r>
              <a:rPr lang="en-US" sz="2600" dirty="0"/>
              <a:t>’s OR mod </a:t>
            </a:r>
            <a:r>
              <a:rPr lang="en-US" sz="2600" dirty="0">
                <a:latin typeface="+mj-lt"/>
              </a:rPr>
              <a:t>3</a:t>
            </a:r>
            <a:r>
              <a:rPr lang="en-US" sz="2600" dirty="0"/>
              <a:t> sum </a:t>
            </a:r>
            <a:r>
              <a:rPr lang="en-US" sz="2600" dirty="0">
                <a:latin typeface="+mn-lt"/>
              </a:rPr>
              <a:t>0</a:t>
            </a:r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2854162" y="1493121"/>
            <a:ext cx="822960" cy="8229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200" b="1" dirty="0">
                <a:solidFill>
                  <a:srgbClr val="7030A0"/>
                </a:solidFill>
              </a:rPr>
              <a:t>s</a:t>
            </a:r>
            <a:r>
              <a:rPr lang="en-US" sz="2200" b="1" baseline="-25000" dirty="0">
                <a:solidFill>
                  <a:srgbClr val="7030A0"/>
                </a:solidFill>
              </a:rPr>
              <a:t>0</a:t>
            </a:r>
            <a:r>
              <a:rPr lang="en-US" sz="2200" b="1" dirty="0">
                <a:solidFill>
                  <a:srgbClr val="7030A0"/>
                </a:solidFill>
              </a:rPr>
              <a:t>t</a:t>
            </a:r>
            <a:r>
              <a:rPr lang="en-US" sz="2200" b="1" baseline="-25000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6115414" y="1500653"/>
            <a:ext cx="822960" cy="8229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200" b="1" dirty="0">
                <a:solidFill>
                  <a:srgbClr val="7030A0"/>
                </a:solidFill>
              </a:rPr>
              <a:t>s</a:t>
            </a:r>
            <a:r>
              <a:rPr lang="en-US" sz="2200" b="1" baseline="-25000" dirty="0">
                <a:solidFill>
                  <a:srgbClr val="7030A0"/>
                </a:solidFill>
              </a:rPr>
              <a:t>1</a:t>
            </a:r>
            <a:r>
              <a:rPr lang="en-US" sz="2200" b="1" dirty="0">
                <a:solidFill>
                  <a:srgbClr val="7030A0"/>
                </a:solidFill>
              </a:rPr>
              <a:t>t</a:t>
            </a:r>
            <a:r>
              <a:rPr lang="en-US" sz="2200" b="1" baseline="-25000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2854162" y="3336046"/>
            <a:ext cx="822960" cy="8229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200" b="1" dirty="0">
                <a:solidFill>
                  <a:srgbClr val="7030A0"/>
                </a:solidFill>
              </a:rPr>
              <a:t>s</a:t>
            </a:r>
            <a:r>
              <a:rPr lang="en-US" sz="2200" b="1" baseline="-25000" dirty="0">
                <a:solidFill>
                  <a:srgbClr val="7030A0"/>
                </a:solidFill>
              </a:rPr>
              <a:t>0</a:t>
            </a:r>
            <a:r>
              <a:rPr lang="en-US" sz="2200" b="1" dirty="0">
                <a:solidFill>
                  <a:srgbClr val="7030A0"/>
                </a:solidFill>
              </a:rPr>
              <a:t>t</a:t>
            </a:r>
            <a:r>
              <a:rPr lang="en-US" sz="2200" b="1" baseline="-25000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2854162" y="5178971"/>
            <a:ext cx="822960" cy="8229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200" b="1" dirty="0">
                <a:solidFill>
                  <a:srgbClr val="7030A0"/>
                </a:solidFill>
              </a:rPr>
              <a:t>s</a:t>
            </a:r>
            <a:r>
              <a:rPr lang="en-US" sz="2200" b="1" baseline="-25000" dirty="0">
                <a:solidFill>
                  <a:srgbClr val="7030A0"/>
                </a:solidFill>
              </a:rPr>
              <a:t>0</a:t>
            </a:r>
            <a:r>
              <a:rPr lang="en-US" sz="2200" b="1" dirty="0">
                <a:solidFill>
                  <a:srgbClr val="7030A0"/>
                </a:solidFill>
              </a:rPr>
              <a:t>t</a:t>
            </a:r>
            <a:r>
              <a:rPr lang="en-US" sz="2200" b="1" baseline="-25000" dirty="0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6115414" y="3343578"/>
            <a:ext cx="822960" cy="8229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200" b="1" dirty="0">
                <a:solidFill>
                  <a:srgbClr val="7030A0"/>
                </a:solidFill>
              </a:rPr>
              <a:t>s</a:t>
            </a:r>
            <a:r>
              <a:rPr lang="en-US" sz="2200" b="1" baseline="-25000" dirty="0">
                <a:solidFill>
                  <a:srgbClr val="7030A0"/>
                </a:solidFill>
              </a:rPr>
              <a:t>1</a:t>
            </a:r>
            <a:r>
              <a:rPr lang="en-US" sz="2200" b="1" dirty="0">
                <a:solidFill>
                  <a:srgbClr val="7030A0"/>
                </a:solidFill>
              </a:rPr>
              <a:t>t</a:t>
            </a:r>
            <a:r>
              <a:rPr lang="en-US" sz="2200" b="1" baseline="-25000" dirty="0">
                <a:solidFill>
                  <a:srgbClr val="7030A0"/>
                </a:solidFill>
              </a:rPr>
              <a:t>1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351314" y="1900070"/>
            <a:ext cx="502848" cy="1"/>
          </a:xfrm>
          <a:prstGeom prst="straightConnector1">
            <a:avLst/>
          </a:prstGeom>
          <a:ln w="571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Oval 204"/>
          <p:cNvSpPr>
            <a:spLocks noChangeAspect="1"/>
          </p:cNvSpPr>
          <p:nvPr/>
        </p:nvSpPr>
        <p:spPr>
          <a:xfrm>
            <a:off x="6115414" y="5178971"/>
            <a:ext cx="822960" cy="8229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200" b="1" dirty="0">
                <a:solidFill>
                  <a:srgbClr val="7030A0"/>
                </a:solidFill>
              </a:rPr>
              <a:t>s</a:t>
            </a:r>
            <a:r>
              <a:rPr lang="en-US" sz="2200" b="1" baseline="-25000" dirty="0">
                <a:solidFill>
                  <a:srgbClr val="7030A0"/>
                </a:solidFill>
              </a:rPr>
              <a:t>1</a:t>
            </a:r>
            <a:r>
              <a:rPr lang="en-US" sz="2200" b="1" dirty="0">
                <a:solidFill>
                  <a:srgbClr val="7030A0"/>
                </a:solidFill>
              </a:rPr>
              <a:t>t</a:t>
            </a:r>
            <a:r>
              <a:rPr lang="en-US" sz="2200" b="1" baseline="-25000" dirty="0">
                <a:solidFill>
                  <a:srgbClr val="7030A0"/>
                </a:solidFill>
              </a:rPr>
              <a:t>2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287781" y="1134216"/>
            <a:ext cx="756882" cy="510888"/>
            <a:chOff x="2287781" y="1288183"/>
            <a:chExt cx="756882" cy="510888"/>
          </a:xfrm>
        </p:grpSpPr>
        <p:sp>
          <p:nvSpPr>
            <p:cNvPr id="15" name="Arc 14"/>
            <p:cNvSpPr/>
            <p:nvPr/>
          </p:nvSpPr>
          <p:spPr>
            <a:xfrm rot="1877194">
              <a:off x="2663663" y="1413818"/>
              <a:ext cx="381000" cy="385253"/>
            </a:xfrm>
            <a:prstGeom prst="arc">
              <a:avLst>
                <a:gd name="adj1" fmla="val 1453660"/>
                <a:gd name="adj2" fmla="val 0"/>
              </a:avLst>
            </a:prstGeom>
            <a:ln w="28575">
              <a:solidFill>
                <a:srgbClr val="7030A0"/>
              </a:solidFill>
              <a:headEnd type="none" w="med" len="med"/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>
                <a:solidFill>
                  <a:srgbClr val="7030A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287781" y="1288183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7030A0"/>
                  </a:solidFill>
                  <a:cs typeface="Franklin Gothic Medium"/>
                </a:rPr>
                <a:t>0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751394" y="1188932"/>
            <a:ext cx="711649" cy="461665"/>
            <a:chOff x="6890187" y="1435617"/>
            <a:chExt cx="711649" cy="461665"/>
          </a:xfrm>
        </p:grpSpPr>
        <p:sp>
          <p:nvSpPr>
            <p:cNvPr id="18" name="Arc 17"/>
            <p:cNvSpPr>
              <a:spLocks noChangeAspect="1"/>
            </p:cNvSpPr>
            <p:nvPr/>
          </p:nvSpPr>
          <p:spPr>
            <a:xfrm rot="19722806" flipH="1">
              <a:off x="6890187" y="1500933"/>
              <a:ext cx="381000" cy="385253"/>
            </a:xfrm>
            <a:prstGeom prst="arc">
              <a:avLst>
                <a:gd name="adj1" fmla="val 1453660"/>
                <a:gd name="adj2" fmla="val 0"/>
              </a:avLst>
            </a:prstGeom>
            <a:ln w="28575">
              <a:solidFill>
                <a:srgbClr val="7030A0"/>
              </a:solidFill>
              <a:headEnd type="none" w="med" len="med"/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>
                <a:solidFill>
                  <a:srgbClr val="7030A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261678" y="1435617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7030A0"/>
                  </a:solidFill>
                  <a:cs typeface="Franklin Gothic Medium"/>
                </a:rPr>
                <a:t>0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673439" y="2316081"/>
            <a:ext cx="1592203" cy="1656529"/>
            <a:chOff x="1673439" y="2316081"/>
            <a:chExt cx="1592203" cy="1656529"/>
          </a:xfrm>
        </p:grpSpPr>
        <p:cxnSp>
          <p:nvCxnSpPr>
            <p:cNvPr id="20" name="Straight Arrow Connector 19"/>
            <p:cNvCxnSpPr>
              <a:stCxn id="7" idx="4"/>
              <a:endCxn id="10" idx="0"/>
            </p:cNvCxnSpPr>
            <p:nvPr/>
          </p:nvCxnSpPr>
          <p:spPr>
            <a:xfrm>
              <a:off x="3265642" y="2316081"/>
              <a:ext cx="0" cy="1019965"/>
            </a:xfrm>
            <a:prstGeom prst="straightConnector1">
              <a:avLst/>
            </a:prstGeom>
            <a:ln>
              <a:solidFill>
                <a:srgbClr val="7030A0"/>
              </a:solidFill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2925484" y="2466334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7030A0"/>
                  </a:solidFill>
                  <a:cs typeface="Franklin Gothic Medium"/>
                </a:rPr>
                <a:t>1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673439" y="3510945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7030A0"/>
                  </a:solidFill>
                  <a:cs typeface="Franklin Gothic Medium"/>
                </a:rPr>
                <a:t>1</a:t>
              </a:r>
            </a:p>
          </p:txBody>
        </p:sp>
      </p:grpSp>
      <p:cxnSp>
        <p:nvCxnSpPr>
          <p:cNvPr id="22" name="Straight Arrow Connector 21"/>
          <p:cNvCxnSpPr>
            <a:stCxn id="10" idx="4"/>
            <a:endCxn id="11" idx="0"/>
          </p:cNvCxnSpPr>
          <p:nvPr/>
        </p:nvCxnSpPr>
        <p:spPr>
          <a:xfrm>
            <a:off x="3265642" y="4159006"/>
            <a:ext cx="0" cy="1019965"/>
          </a:xfrm>
          <a:prstGeom prst="straightConnector1">
            <a:avLst/>
          </a:prstGeom>
          <a:ln>
            <a:solidFill>
              <a:srgbClr val="7030A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946917" y="430582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cs typeface="Franklin Gothic Medium"/>
              </a:rPr>
              <a:t>1</a:t>
            </a:r>
          </a:p>
        </p:txBody>
      </p:sp>
      <p:cxnSp>
        <p:nvCxnSpPr>
          <p:cNvPr id="27" name="Straight Arrow Connector 26"/>
          <p:cNvCxnSpPr>
            <a:stCxn id="9" idx="4"/>
            <a:endCxn id="12" idx="0"/>
          </p:cNvCxnSpPr>
          <p:nvPr/>
        </p:nvCxnSpPr>
        <p:spPr>
          <a:xfrm>
            <a:off x="6526894" y="2323613"/>
            <a:ext cx="0" cy="1019965"/>
          </a:xfrm>
          <a:prstGeom prst="straightConnector1">
            <a:avLst/>
          </a:prstGeom>
          <a:ln>
            <a:solidFill>
              <a:srgbClr val="7030A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508982" y="2534100"/>
            <a:ext cx="340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cs typeface="Franklin Gothic Medium"/>
              </a:rPr>
              <a:t>1</a:t>
            </a:r>
          </a:p>
        </p:txBody>
      </p:sp>
      <p:cxnSp>
        <p:nvCxnSpPr>
          <p:cNvPr id="36" name="Straight Arrow Connector 35"/>
          <p:cNvCxnSpPr>
            <a:stCxn id="12" idx="4"/>
            <a:endCxn id="205" idx="0"/>
          </p:cNvCxnSpPr>
          <p:nvPr/>
        </p:nvCxnSpPr>
        <p:spPr>
          <a:xfrm>
            <a:off x="6526894" y="4166538"/>
            <a:ext cx="0" cy="1012433"/>
          </a:xfrm>
          <a:prstGeom prst="straightConnector1">
            <a:avLst/>
          </a:prstGeom>
          <a:ln>
            <a:solidFill>
              <a:srgbClr val="7030A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2422436" y="3132283"/>
            <a:ext cx="418193" cy="786210"/>
            <a:chOff x="752729" y="3135534"/>
            <a:chExt cx="418193" cy="786210"/>
          </a:xfrm>
        </p:grpSpPr>
        <p:sp>
          <p:nvSpPr>
            <p:cNvPr id="41" name="Arc 40"/>
            <p:cNvSpPr/>
            <p:nvPr/>
          </p:nvSpPr>
          <p:spPr>
            <a:xfrm>
              <a:off x="789922" y="3536491"/>
              <a:ext cx="381000" cy="385253"/>
            </a:xfrm>
            <a:prstGeom prst="arc">
              <a:avLst>
                <a:gd name="adj1" fmla="val 1453660"/>
                <a:gd name="adj2" fmla="val 0"/>
              </a:avLst>
            </a:prstGeom>
            <a:ln w="28575">
              <a:solidFill>
                <a:srgbClr val="7030A0"/>
              </a:solidFill>
              <a:headEnd type="none" w="med" len="med"/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>
                <a:solidFill>
                  <a:srgbClr val="7030A0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52729" y="3135534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7030A0"/>
                  </a:solidFill>
                  <a:cs typeface="Franklin Gothic Medium"/>
                </a:rPr>
                <a:t>0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2265714" y="5658170"/>
            <a:ext cx="724449" cy="530784"/>
            <a:chOff x="2248362" y="5781810"/>
            <a:chExt cx="724449" cy="530784"/>
          </a:xfrm>
        </p:grpSpPr>
        <p:sp>
          <p:nvSpPr>
            <p:cNvPr id="44" name="Arc 43"/>
            <p:cNvSpPr>
              <a:spLocks noChangeAspect="1"/>
            </p:cNvSpPr>
            <p:nvPr/>
          </p:nvSpPr>
          <p:spPr>
            <a:xfrm rot="19722806" flipV="1">
              <a:off x="2591811" y="5927341"/>
              <a:ext cx="381000" cy="385253"/>
            </a:xfrm>
            <a:prstGeom prst="arc">
              <a:avLst>
                <a:gd name="adj1" fmla="val 1453660"/>
                <a:gd name="adj2" fmla="val 0"/>
              </a:avLst>
            </a:prstGeom>
            <a:ln w="28575">
              <a:solidFill>
                <a:srgbClr val="7030A0"/>
              </a:solidFill>
              <a:headEnd type="none" w="med" len="med"/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>
                <a:solidFill>
                  <a:srgbClr val="7030A0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248362" y="578181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7030A0"/>
                  </a:solidFill>
                  <a:cs typeface="Franklin Gothic Medium"/>
                </a:rPr>
                <a:t>0</a:t>
              </a:r>
            </a:p>
          </p:txBody>
        </p:sp>
      </p:grpSp>
      <p:sp>
        <p:nvSpPr>
          <p:cNvPr id="47" name="Arc 46"/>
          <p:cNvSpPr/>
          <p:nvPr/>
        </p:nvSpPr>
        <p:spPr>
          <a:xfrm rot="1877194" flipH="1" flipV="1">
            <a:off x="6855065" y="5792495"/>
            <a:ext cx="381000" cy="385253"/>
          </a:xfrm>
          <a:prstGeom prst="arc">
            <a:avLst>
              <a:gd name="adj1" fmla="val 1453660"/>
              <a:gd name="adj2" fmla="val 0"/>
            </a:avLst>
          </a:prstGeom>
          <a:ln w="28575">
            <a:solidFill>
              <a:srgbClr val="7030A0"/>
            </a:solidFill>
            <a:headEnd type="none" w="med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000">
              <a:solidFill>
                <a:srgbClr val="7030A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227279" y="565658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cs typeface="Franklin Gothic Medium"/>
              </a:rPr>
              <a:t>0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6991306" y="3068788"/>
            <a:ext cx="406052" cy="849705"/>
            <a:chOff x="8604936" y="3209791"/>
            <a:chExt cx="406052" cy="849705"/>
          </a:xfrm>
        </p:grpSpPr>
        <p:sp>
          <p:nvSpPr>
            <p:cNvPr id="50" name="Arc 49"/>
            <p:cNvSpPr/>
            <p:nvPr/>
          </p:nvSpPr>
          <p:spPr>
            <a:xfrm rot="9582308">
              <a:off x="8604936" y="3674243"/>
              <a:ext cx="381000" cy="385253"/>
            </a:xfrm>
            <a:prstGeom prst="arc">
              <a:avLst>
                <a:gd name="adj1" fmla="val 1453660"/>
                <a:gd name="adj2" fmla="val 0"/>
              </a:avLst>
            </a:prstGeom>
            <a:ln w="28575">
              <a:solidFill>
                <a:srgbClr val="7030A0"/>
              </a:solidFill>
              <a:headEnd type="none" w="med" len="med"/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>
                <a:solidFill>
                  <a:srgbClr val="7030A0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8670830" y="3209791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7030A0"/>
                  </a:solidFill>
                  <a:cs typeface="Franklin Gothic Medium"/>
                </a:rPr>
                <a:t>0</a:t>
              </a: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6526893" y="4305825"/>
            <a:ext cx="340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cs typeface="Franklin Gothic Medium"/>
              </a:rPr>
              <a:t>1</a:t>
            </a:r>
          </a:p>
        </p:txBody>
      </p:sp>
      <p:sp>
        <p:nvSpPr>
          <p:cNvPr id="39" name="Freeform 38"/>
          <p:cNvSpPr/>
          <p:nvPr/>
        </p:nvSpPr>
        <p:spPr>
          <a:xfrm>
            <a:off x="2024732" y="2179864"/>
            <a:ext cx="947068" cy="3167743"/>
          </a:xfrm>
          <a:custGeom>
            <a:avLst/>
            <a:gdLst>
              <a:gd name="connsiteX0" fmla="*/ 930739 w 947068"/>
              <a:gd name="connsiteY0" fmla="*/ 3167743 h 3167743"/>
              <a:gd name="connsiteX1" fmla="*/ 11 w 947068"/>
              <a:gd name="connsiteY1" fmla="*/ 1502229 h 3167743"/>
              <a:gd name="connsiteX2" fmla="*/ 947068 w 947068"/>
              <a:gd name="connsiteY2" fmla="*/ 0 h 3167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7068" h="3167743">
                <a:moveTo>
                  <a:pt x="930739" y="3167743"/>
                </a:moveTo>
                <a:cubicBezTo>
                  <a:pt x="464014" y="2598964"/>
                  <a:pt x="-2710" y="2030186"/>
                  <a:pt x="11" y="1502229"/>
                </a:cubicBezTo>
                <a:cubicBezTo>
                  <a:pt x="2732" y="974272"/>
                  <a:pt x="474900" y="487136"/>
                  <a:pt x="947068" y="0"/>
                </a:cubicBezTo>
              </a:path>
            </a:pathLst>
          </a:custGeom>
          <a:noFill/>
          <a:ln>
            <a:solidFill>
              <a:srgbClr val="7030A0"/>
            </a:solidFill>
            <a:headEnd type="none" w="med" len="med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 55"/>
          <p:cNvSpPr/>
          <p:nvPr/>
        </p:nvSpPr>
        <p:spPr>
          <a:xfrm flipH="1">
            <a:off x="6867051" y="2121901"/>
            <a:ext cx="991198" cy="3225706"/>
          </a:xfrm>
          <a:custGeom>
            <a:avLst/>
            <a:gdLst>
              <a:gd name="connsiteX0" fmla="*/ 930739 w 947068"/>
              <a:gd name="connsiteY0" fmla="*/ 3167743 h 3167743"/>
              <a:gd name="connsiteX1" fmla="*/ 11 w 947068"/>
              <a:gd name="connsiteY1" fmla="*/ 1502229 h 3167743"/>
              <a:gd name="connsiteX2" fmla="*/ 947068 w 947068"/>
              <a:gd name="connsiteY2" fmla="*/ 0 h 3167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7068" h="3167743">
                <a:moveTo>
                  <a:pt x="930739" y="3167743"/>
                </a:moveTo>
                <a:cubicBezTo>
                  <a:pt x="464014" y="2598964"/>
                  <a:pt x="-2710" y="2030186"/>
                  <a:pt x="11" y="1502229"/>
                </a:cubicBezTo>
                <a:cubicBezTo>
                  <a:pt x="2732" y="974272"/>
                  <a:pt x="474900" y="487136"/>
                  <a:pt x="947068" y="0"/>
                </a:cubicBezTo>
              </a:path>
            </a:pathLst>
          </a:custGeom>
          <a:noFill/>
          <a:ln>
            <a:solidFill>
              <a:srgbClr val="7030A0"/>
            </a:solidFill>
            <a:headEnd type="none" w="med" len="med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7888158" y="3544739"/>
            <a:ext cx="340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cs typeface="Franklin Gothic Medium"/>
              </a:rPr>
              <a:t>1</a:t>
            </a:r>
          </a:p>
        </p:txBody>
      </p:sp>
      <p:cxnSp>
        <p:nvCxnSpPr>
          <p:cNvPr id="58" name="Straight Arrow Connector 57"/>
          <p:cNvCxnSpPr>
            <a:stCxn id="9" idx="3"/>
            <a:endCxn id="11" idx="7"/>
          </p:cNvCxnSpPr>
          <p:nvPr/>
        </p:nvCxnSpPr>
        <p:spPr>
          <a:xfrm flipH="1">
            <a:off x="3556602" y="2203093"/>
            <a:ext cx="2679332" cy="3096398"/>
          </a:xfrm>
          <a:prstGeom prst="straightConnector1">
            <a:avLst/>
          </a:prstGeom>
          <a:ln>
            <a:solidFill>
              <a:srgbClr val="7030A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7" idx="5"/>
            <a:endCxn id="205" idx="1"/>
          </p:cNvCxnSpPr>
          <p:nvPr/>
        </p:nvCxnSpPr>
        <p:spPr>
          <a:xfrm>
            <a:off x="3556602" y="2195561"/>
            <a:ext cx="2679332" cy="3103930"/>
          </a:xfrm>
          <a:prstGeom prst="straightConnector1">
            <a:avLst/>
          </a:prstGeom>
          <a:ln>
            <a:solidFill>
              <a:srgbClr val="7030A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0" idx="7"/>
            <a:endCxn id="9" idx="2"/>
          </p:cNvCxnSpPr>
          <p:nvPr/>
        </p:nvCxnSpPr>
        <p:spPr>
          <a:xfrm flipV="1">
            <a:off x="3556602" y="1912133"/>
            <a:ext cx="2558812" cy="1544433"/>
          </a:xfrm>
          <a:prstGeom prst="straightConnector1">
            <a:avLst/>
          </a:prstGeom>
          <a:ln>
            <a:solidFill>
              <a:srgbClr val="7030A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2" idx="1"/>
            <a:endCxn id="7" idx="6"/>
          </p:cNvCxnSpPr>
          <p:nvPr/>
        </p:nvCxnSpPr>
        <p:spPr>
          <a:xfrm flipH="1" flipV="1">
            <a:off x="3677122" y="1904601"/>
            <a:ext cx="2558812" cy="1559497"/>
          </a:xfrm>
          <a:prstGeom prst="straightConnector1">
            <a:avLst/>
          </a:prstGeom>
          <a:ln>
            <a:solidFill>
              <a:srgbClr val="7030A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1" idx="6"/>
            <a:endCxn id="12" idx="3"/>
          </p:cNvCxnSpPr>
          <p:nvPr/>
        </p:nvCxnSpPr>
        <p:spPr>
          <a:xfrm flipV="1">
            <a:off x="3677122" y="4046018"/>
            <a:ext cx="2558812" cy="1544433"/>
          </a:xfrm>
          <a:prstGeom prst="straightConnector1">
            <a:avLst/>
          </a:prstGeom>
          <a:ln>
            <a:solidFill>
              <a:srgbClr val="7030A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205" idx="2"/>
            <a:endCxn id="10" idx="5"/>
          </p:cNvCxnSpPr>
          <p:nvPr/>
        </p:nvCxnSpPr>
        <p:spPr>
          <a:xfrm flipH="1" flipV="1">
            <a:off x="3556602" y="4038486"/>
            <a:ext cx="2558812" cy="1551965"/>
          </a:xfrm>
          <a:prstGeom prst="straightConnector1">
            <a:avLst/>
          </a:prstGeom>
          <a:ln>
            <a:solidFill>
              <a:srgbClr val="7030A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3726680" y="206247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cs typeface="Franklin Gothic Medium"/>
              </a:rPr>
              <a:t>2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779463" y="324829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cs typeface="Franklin Gothic Medium"/>
              </a:rPr>
              <a:t>2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847102" y="497091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cs typeface="Franklin Gothic Medium"/>
              </a:rPr>
              <a:t>2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5665437" y="497091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cs typeface="Franklin Gothic Medium"/>
              </a:rPr>
              <a:t>2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5664590" y="324828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cs typeface="Franklin Gothic Medium"/>
              </a:rPr>
              <a:t>2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663743" y="207243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cs typeface="Franklin Gothic Medium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2642740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288235" y="230342"/>
            <a:ext cx="8776251" cy="481718"/>
          </a:xfrm>
        </p:spPr>
        <p:txBody>
          <a:bodyPr>
            <a:noAutofit/>
          </a:bodyPr>
          <a:lstStyle/>
          <a:p>
            <a:r>
              <a:rPr lang="en-US" sz="2600" dirty="0"/>
              <a:t>Strings over </a:t>
            </a:r>
            <a:r>
              <a:rPr lang="en-US" sz="2600" dirty="0">
                <a:latin typeface="+mn-lt"/>
              </a:rPr>
              <a:t>{0,1,2} </a:t>
            </a:r>
            <a:r>
              <a:rPr lang="en-US" sz="2600" dirty="0"/>
              <a:t>w/ even number of </a:t>
            </a:r>
            <a:r>
              <a:rPr lang="en-US" sz="2600" dirty="0">
                <a:latin typeface="+mn-lt"/>
              </a:rPr>
              <a:t>2</a:t>
            </a:r>
            <a:r>
              <a:rPr lang="en-US" sz="2600" dirty="0"/>
              <a:t>’s XOR mod </a:t>
            </a:r>
            <a:r>
              <a:rPr lang="en-US" sz="2600" dirty="0">
                <a:latin typeface="+mj-lt"/>
              </a:rPr>
              <a:t>3</a:t>
            </a:r>
            <a:r>
              <a:rPr lang="en-US" sz="2600" dirty="0"/>
              <a:t> sum </a:t>
            </a:r>
            <a:r>
              <a:rPr lang="en-US" sz="2600" dirty="0">
                <a:latin typeface="+mn-lt"/>
              </a:rPr>
              <a:t>0</a:t>
            </a:r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2854162" y="1493121"/>
            <a:ext cx="822960" cy="8229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200" b="1" dirty="0">
                <a:solidFill>
                  <a:srgbClr val="7030A0"/>
                </a:solidFill>
              </a:rPr>
              <a:t>s</a:t>
            </a:r>
            <a:r>
              <a:rPr lang="en-US" sz="2200" b="1" baseline="-25000" dirty="0">
                <a:solidFill>
                  <a:srgbClr val="7030A0"/>
                </a:solidFill>
              </a:rPr>
              <a:t>0</a:t>
            </a:r>
            <a:r>
              <a:rPr lang="en-US" sz="2200" b="1" dirty="0">
                <a:solidFill>
                  <a:srgbClr val="7030A0"/>
                </a:solidFill>
              </a:rPr>
              <a:t>t</a:t>
            </a:r>
            <a:r>
              <a:rPr lang="en-US" sz="2200" b="1" baseline="-25000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6115414" y="1500653"/>
            <a:ext cx="822960" cy="8229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200" b="1" dirty="0">
                <a:solidFill>
                  <a:srgbClr val="7030A0"/>
                </a:solidFill>
              </a:rPr>
              <a:t>s</a:t>
            </a:r>
            <a:r>
              <a:rPr lang="en-US" sz="2200" b="1" baseline="-25000" dirty="0">
                <a:solidFill>
                  <a:srgbClr val="7030A0"/>
                </a:solidFill>
              </a:rPr>
              <a:t>1</a:t>
            </a:r>
            <a:r>
              <a:rPr lang="en-US" sz="2200" b="1" dirty="0">
                <a:solidFill>
                  <a:srgbClr val="7030A0"/>
                </a:solidFill>
              </a:rPr>
              <a:t>t</a:t>
            </a:r>
            <a:r>
              <a:rPr lang="en-US" sz="2200" b="1" baseline="-25000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2854162" y="3336046"/>
            <a:ext cx="822960" cy="8229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200" b="1" dirty="0">
                <a:solidFill>
                  <a:srgbClr val="7030A0"/>
                </a:solidFill>
              </a:rPr>
              <a:t>s</a:t>
            </a:r>
            <a:r>
              <a:rPr lang="en-US" sz="2200" b="1" baseline="-25000" dirty="0">
                <a:solidFill>
                  <a:srgbClr val="7030A0"/>
                </a:solidFill>
              </a:rPr>
              <a:t>0</a:t>
            </a:r>
            <a:r>
              <a:rPr lang="en-US" sz="2200" b="1" dirty="0">
                <a:solidFill>
                  <a:srgbClr val="7030A0"/>
                </a:solidFill>
              </a:rPr>
              <a:t>t</a:t>
            </a:r>
            <a:r>
              <a:rPr lang="en-US" sz="2200" b="1" baseline="-25000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2854162" y="5178971"/>
            <a:ext cx="822960" cy="8229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200" b="1" dirty="0">
                <a:solidFill>
                  <a:srgbClr val="7030A0"/>
                </a:solidFill>
              </a:rPr>
              <a:t>s</a:t>
            </a:r>
            <a:r>
              <a:rPr lang="en-US" sz="2200" b="1" baseline="-25000" dirty="0">
                <a:solidFill>
                  <a:srgbClr val="7030A0"/>
                </a:solidFill>
              </a:rPr>
              <a:t>0</a:t>
            </a:r>
            <a:r>
              <a:rPr lang="en-US" sz="2200" b="1" dirty="0">
                <a:solidFill>
                  <a:srgbClr val="7030A0"/>
                </a:solidFill>
              </a:rPr>
              <a:t>t</a:t>
            </a:r>
            <a:r>
              <a:rPr lang="en-US" sz="2200" b="1" baseline="-25000" dirty="0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6115414" y="3343578"/>
            <a:ext cx="822960" cy="8229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200" b="1" dirty="0">
                <a:solidFill>
                  <a:srgbClr val="7030A0"/>
                </a:solidFill>
              </a:rPr>
              <a:t>s</a:t>
            </a:r>
            <a:r>
              <a:rPr lang="en-US" sz="2200" b="1" baseline="-25000" dirty="0">
                <a:solidFill>
                  <a:srgbClr val="7030A0"/>
                </a:solidFill>
              </a:rPr>
              <a:t>1</a:t>
            </a:r>
            <a:r>
              <a:rPr lang="en-US" sz="2200" b="1" dirty="0">
                <a:solidFill>
                  <a:srgbClr val="7030A0"/>
                </a:solidFill>
              </a:rPr>
              <a:t>t</a:t>
            </a:r>
            <a:r>
              <a:rPr lang="en-US" sz="2200" b="1" baseline="-25000" dirty="0">
                <a:solidFill>
                  <a:srgbClr val="7030A0"/>
                </a:solidFill>
              </a:rPr>
              <a:t>1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351314" y="1900070"/>
            <a:ext cx="502848" cy="1"/>
          </a:xfrm>
          <a:prstGeom prst="straightConnector1">
            <a:avLst/>
          </a:prstGeom>
          <a:ln w="571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Oval 204"/>
          <p:cNvSpPr>
            <a:spLocks noChangeAspect="1"/>
          </p:cNvSpPr>
          <p:nvPr/>
        </p:nvSpPr>
        <p:spPr>
          <a:xfrm>
            <a:off x="6115414" y="5178971"/>
            <a:ext cx="822960" cy="8229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200" b="1" dirty="0">
                <a:solidFill>
                  <a:srgbClr val="7030A0"/>
                </a:solidFill>
              </a:rPr>
              <a:t>s</a:t>
            </a:r>
            <a:r>
              <a:rPr lang="en-US" sz="2200" b="1" baseline="-25000" dirty="0">
                <a:solidFill>
                  <a:srgbClr val="7030A0"/>
                </a:solidFill>
              </a:rPr>
              <a:t>1</a:t>
            </a:r>
            <a:r>
              <a:rPr lang="en-US" sz="2200" b="1" dirty="0">
                <a:solidFill>
                  <a:srgbClr val="7030A0"/>
                </a:solidFill>
              </a:rPr>
              <a:t>t</a:t>
            </a:r>
            <a:r>
              <a:rPr lang="en-US" sz="2200" b="1" baseline="-25000" dirty="0">
                <a:solidFill>
                  <a:srgbClr val="7030A0"/>
                </a:solidFill>
              </a:rPr>
              <a:t>2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287781" y="1134216"/>
            <a:ext cx="756882" cy="510888"/>
            <a:chOff x="2287781" y="1288183"/>
            <a:chExt cx="756882" cy="510888"/>
          </a:xfrm>
        </p:grpSpPr>
        <p:sp>
          <p:nvSpPr>
            <p:cNvPr id="15" name="Arc 14"/>
            <p:cNvSpPr/>
            <p:nvPr/>
          </p:nvSpPr>
          <p:spPr>
            <a:xfrm rot="1877194">
              <a:off x="2663663" y="1413818"/>
              <a:ext cx="381000" cy="385253"/>
            </a:xfrm>
            <a:prstGeom prst="arc">
              <a:avLst>
                <a:gd name="adj1" fmla="val 1453660"/>
                <a:gd name="adj2" fmla="val 0"/>
              </a:avLst>
            </a:prstGeom>
            <a:ln w="28575">
              <a:solidFill>
                <a:srgbClr val="7030A0"/>
              </a:solidFill>
              <a:headEnd type="none" w="med" len="med"/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>
                <a:solidFill>
                  <a:srgbClr val="7030A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287781" y="1288183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7030A0"/>
                  </a:solidFill>
                  <a:cs typeface="Franklin Gothic Medium"/>
                </a:rPr>
                <a:t>0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751394" y="1188932"/>
            <a:ext cx="711649" cy="461665"/>
            <a:chOff x="6890187" y="1435617"/>
            <a:chExt cx="711649" cy="461665"/>
          </a:xfrm>
        </p:grpSpPr>
        <p:sp>
          <p:nvSpPr>
            <p:cNvPr id="18" name="Arc 17"/>
            <p:cNvSpPr>
              <a:spLocks noChangeAspect="1"/>
            </p:cNvSpPr>
            <p:nvPr/>
          </p:nvSpPr>
          <p:spPr>
            <a:xfrm rot="19722806" flipH="1">
              <a:off x="6890187" y="1500933"/>
              <a:ext cx="381000" cy="385253"/>
            </a:xfrm>
            <a:prstGeom prst="arc">
              <a:avLst>
                <a:gd name="adj1" fmla="val 1453660"/>
                <a:gd name="adj2" fmla="val 0"/>
              </a:avLst>
            </a:prstGeom>
            <a:ln w="28575">
              <a:solidFill>
                <a:srgbClr val="7030A0"/>
              </a:solidFill>
              <a:headEnd type="none" w="med" len="med"/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>
                <a:solidFill>
                  <a:srgbClr val="7030A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261678" y="1435617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7030A0"/>
                  </a:solidFill>
                  <a:cs typeface="Franklin Gothic Medium"/>
                </a:rPr>
                <a:t>0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673439" y="2316081"/>
            <a:ext cx="1592203" cy="1656529"/>
            <a:chOff x="1673439" y="2316081"/>
            <a:chExt cx="1592203" cy="1656529"/>
          </a:xfrm>
        </p:grpSpPr>
        <p:cxnSp>
          <p:nvCxnSpPr>
            <p:cNvPr id="20" name="Straight Arrow Connector 19"/>
            <p:cNvCxnSpPr>
              <a:stCxn id="7" idx="4"/>
              <a:endCxn id="10" idx="0"/>
            </p:cNvCxnSpPr>
            <p:nvPr/>
          </p:nvCxnSpPr>
          <p:spPr>
            <a:xfrm>
              <a:off x="3265642" y="2316081"/>
              <a:ext cx="0" cy="1019965"/>
            </a:xfrm>
            <a:prstGeom prst="straightConnector1">
              <a:avLst/>
            </a:prstGeom>
            <a:ln>
              <a:solidFill>
                <a:srgbClr val="7030A0"/>
              </a:solidFill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2925484" y="2466334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7030A0"/>
                  </a:solidFill>
                  <a:cs typeface="Franklin Gothic Medium"/>
                </a:rPr>
                <a:t>1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673439" y="3510945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7030A0"/>
                  </a:solidFill>
                  <a:cs typeface="Franklin Gothic Medium"/>
                </a:rPr>
                <a:t>1</a:t>
              </a:r>
            </a:p>
          </p:txBody>
        </p:sp>
      </p:grpSp>
      <p:cxnSp>
        <p:nvCxnSpPr>
          <p:cNvPr id="22" name="Straight Arrow Connector 21"/>
          <p:cNvCxnSpPr>
            <a:stCxn id="10" idx="4"/>
            <a:endCxn id="11" idx="0"/>
          </p:cNvCxnSpPr>
          <p:nvPr/>
        </p:nvCxnSpPr>
        <p:spPr>
          <a:xfrm>
            <a:off x="3265642" y="4159006"/>
            <a:ext cx="0" cy="1019965"/>
          </a:xfrm>
          <a:prstGeom prst="straightConnector1">
            <a:avLst/>
          </a:prstGeom>
          <a:ln>
            <a:solidFill>
              <a:srgbClr val="7030A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946917" y="430582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cs typeface="Franklin Gothic Medium"/>
              </a:rPr>
              <a:t>1</a:t>
            </a:r>
          </a:p>
        </p:txBody>
      </p:sp>
      <p:cxnSp>
        <p:nvCxnSpPr>
          <p:cNvPr id="27" name="Straight Arrow Connector 26"/>
          <p:cNvCxnSpPr>
            <a:stCxn id="9" idx="4"/>
            <a:endCxn id="12" idx="0"/>
          </p:cNvCxnSpPr>
          <p:nvPr/>
        </p:nvCxnSpPr>
        <p:spPr>
          <a:xfrm>
            <a:off x="6526894" y="2323613"/>
            <a:ext cx="0" cy="1019965"/>
          </a:xfrm>
          <a:prstGeom prst="straightConnector1">
            <a:avLst/>
          </a:prstGeom>
          <a:ln>
            <a:solidFill>
              <a:srgbClr val="7030A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508982" y="2534100"/>
            <a:ext cx="340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cs typeface="Franklin Gothic Medium"/>
              </a:rPr>
              <a:t>1</a:t>
            </a:r>
          </a:p>
        </p:txBody>
      </p:sp>
      <p:cxnSp>
        <p:nvCxnSpPr>
          <p:cNvPr id="36" name="Straight Arrow Connector 35"/>
          <p:cNvCxnSpPr>
            <a:stCxn id="12" idx="4"/>
            <a:endCxn id="205" idx="0"/>
          </p:cNvCxnSpPr>
          <p:nvPr/>
        </p:nvCxnSpPr>
        <p:spPr>
          <a:xfrm>
            <a:off x="6526894" y="4166538"/>
            <a:ext cx="0" cy="1012433"/>
          </a:xfrm>
          <a:prstGeom prst="straightConnector1">
            <a:avLst/>
          </a:prstGeom>
          <a:ln>
            <a:solidFill>
              <a:srgbClr val="7030A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2422436" y="3132283"/>
            <a:ext cx="418193" cy="786210"/>
            <a:chOff x="752729" y="3135534"/>
            <a:chExt cx="418193" cy="786210"/>
          </a:xfrm>
        </p:grpSpPr>
        <p:sp>
          <p:nvSpPr>
            <p:cNvPr id="41" name="Arc 40"/>
            <p:cNvSpPr/>
            <p:nvPr/>
          </p:nvSpPr>
          <p:spPr>
            <a:xfrm>
              <a:off x="789922" y="3536491"/>
              <a:ext cx="381000" cy="385253"/>
            </a:xfrm>
            <a:prstGeom prst="arc">
              <a:avLst>
                <a:gd name="adj1" fmla="val 1453660"/>
                <a:gd name="adj2" fmla="val 0"/>
              </a:avLst>
            </a:prstGeom>
            <a:ln w="28575">
              <a:solidFill>
                <a:srgbClr val="7030A0"/>
              </a:solidFill>
              <a:headEnd type="none" w="med" len="med"/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>
                <a:solidFill>
                  <a:srgbClr val="7030A0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52729" y="3135534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7030A0"/>
                  </a:solidFill>
                  <a:cs typeface="Franklin Gothic Medium"/>
                </a:rPr>
                <a:t>0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2265714" y="5658170"/>
            <a:ext cx="724449" cy="530784"/>
            <a:chOff x="2248362" y="5781810"/>
            <a:chExt cx="724449" cy="530784"/>
          </a:xfrm>
        </p:grpSpPr>
        <p:sp>
          <p:nvSpPr>
            <p:cNvPr id="44" name="Arc 43"/>
            <p:cNvSpPr>
              <a:spLocks noChangeAspect="1"/>
            </p:cNvSpPr>
            <p:nvPr/>
          </p:nvSpPr>
          <p:spPr>
            <a:xfrm rot="19722806" flipV="1">
              <a:off x="2591811" y="5927341"/>
              <a:ext cx="381000" cy="385253"/>
            </a:xfrm>
            <a:prstGeom prst="arc">
              <a:avLst>
                <a:gd name="adj1" fmla="val 1453660"/>
                <a:gd name="adj2" fmla="val 0"/>
              </a:avLst>
            </a:prstGeom>
            <a:ln w="28575">
              <a:solidFill>
                <a:srgbClr val="7030A0"/>
              </a:solidFill>
              <a:headEnd type="none" w="med" len="med"/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>
                <a:solidFill>
                  <a:srgbClr val="7030A0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248362" y="578181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7030A0"/>
                  </a:solidFill>
                  <a:cs typeface="Franklin Gothic Medium"/>
                </a:rPr>
                <a:t>0</a:t>
              </a:r>
            </a:p>
          </p:txBody>
        </p:sp>
      </p:grpSp>
      <p:sp>
        <p:nvSpPr>
          <p:cNvPr id="47" name="Arc 46"/>
          <p:cNvSpPr/>
          <p:nvPr/>
        </p:nvSpPr>
        <p:spPr>
          <a:xfrm rot="1877194" flipH="1" flipV="1">
            <a:off x="6855065" y="5792495"/>
            <a:ext cx="381000" cy="385253"/>
          </a:xfrm>
          <a:prstGeom prst="arc">
            <a:avLst>
              <a:gd name="adj1" fmla="val 1453660"/>
              <a:gd name="adj2" fmla="val 0"/>
            </a:avLst>
          </a:prstGeom>
          <a:ln w="28575">
            <a:solidFill>
              <a:srgbClr val="7030A0"/>
            </a:solidFill>
            <a:headEnd type="none" w="med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000">
              <a:solidFill>
                <a:srgbClr val="7030A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227279" y="565658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cs typeface="Franklin Gothic Medium"/>
              </a:rPr>
              <a:t>0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6991306" y="3068788"/>
            <a:ext cx="406052" cy="849705"/>
            <a:chOff x="8604936" y="3209791"/>
            <a:chExt cx="406052" cy="849705"/>
          </a:xfrm>
        </p:grpSpPr>
        <p:sp>
          <p:nvSpPr>
            <p:cNvPr id="50" name="Arc 49"/>
            <p:cNvSpPr/>
            <p:nvPr/>
          </p:nvSpPr>
          <p:spPr>
            <a:xfrm rot="9582308">
              <a:off x="8604936" y="3674243"/>
              <a:ext cx="381000" cy="385253"/>
            </a:xfrm>
            <a:prstGeom prst="arc">
              <a:avLst>
                <a:gd name="adj1" fmla="val 1453660"/>
                <a:gd name="adj2" fmla="val 0"/>
              </a:avLst>
            </a:prstGeom>
            <a:ln w="28575">
              <a:solidFill>
                <a:srgbClr val="7030A0"/>
              </a:solidFill>
              <a:headEnd type="none" w="med" len="med"/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>
                <a:solidFill>
                  <a:srgbClr val="7030A0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8670830" y="3209791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7030A0"/>
                  </a:solidFill>
                  <a:cs typeface="Franklin Gothic Medium"/>
                </a:rPr>
                <a:t>0</a:t>
              </a: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6526893" y="4305825"/>
            <a:ext cx="340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cs typeface="Franklin Gothic Medium"/>
              </a:rPr>
              <a:t>1</a:t>
            </a:r>
          </a:p>
        </p:txBody>
      </p:sp>
      <p:sp>
        <p:nvSpPr>
          <p:cNvPr id="39" name="Freeform 38"/>
          <p:cNvSpPr/>
          <p:nvPr/>
        </p:nvSpPr>
        <p:spPr>
          <a:xfrm>
            <a:off x="2024732" y="2179864"/>
            <a:ext cx="947068" cy="3167743"/>
          </a:xfrm>
          <a:custGeom>
            <a:avLst/>
            <a:gdLst>
              <a:gd name="connsiteX0" fmla="*/ 930739 w 947068"/>
              <a:gd name="connsiteY0" fmla="*/ 3167743 h 3167743"/>
              <a:gd name="connsiteX1" fmla="*/ 11 w 947068"/>
              <a:gd name="connsiteY1" fmla="*/ 1502229 h 3167743"/>
              <a:gd name="connsiteX2" fmla="*/ 947068 w 947068"/>
              <a:gd name="connsiteY2" fmla="*/ 0 h 3167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7068" h="3167743">
                <a:moveTo>
                  <a:pt x="930739" y="3167743"/>
                </a:moveTo>
                <a:cubicBezTo>
                  <a:pt x="464014" y="2598964"/>
                  <a:pt x="-2710" y="2030186"/>
                  <a:pt x="11" y="1502229"/>
                </a:cubicBezTo>
                <a:cubicBezTo>
                  <a:pt x="2732" y="974272"/>
                  <a:pt x="474900" y="487136"/>
                  <a:pt x="947068" y="0"/>
                </a:cubicBezTo>
              </a:path>
            </a:pathLst>
          </a:custGeom>
          <a:noFill/>
          <a:ln>
            <a:solidFill>
              <a:srgbClr val="7030A0"/>
            </a:solidFill>
            <a:headEnd type="none" w="med" len="med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 55"/>
          <p:cNvSpPr/>
          <p:nvPr/>
        </p:nvSpPr>
        <p:spPr>
          <a:xfrm flipH="1">
            <a:off x="6867051" y="2121901"/>
            <a:ext cx="991198" cy="3225706"/>
          </a:xfrm>
          <a:custGeom>
            <a:avLst/>
            <a:gdLst>
              <a:gd name="connsiteX0" fmla="*/ 930739 w 947068"/>
              <a:gd name="connsiteY0" fmla="*/ 3167743 h 3167743"/>
              <a:gd name="connsiteX1" fmla="*/ 11 w 947068"/>
              <a:gd name="connsiteY1" fmla="*/ 1502229 h 3167743"/>
              <a:gd name="connsiteX2" fmla="*/ 947068 w 947068"/>
              <a:gd name="connsiteY2" fmla="*/ 0 h 3167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7068" h="3167743">
                <a:moveTo>
                  <a:pt x="930739" y="3167743"/>
                </a:moveTo>
                <a:cubicBezTo>
                  <a:pt x="464014" y="2598964"/>
                  <a:pt x="-2710" y="2030186"/>
                  <a:pt x="11" y="1502229"/>
                </a:cubicBezTo>
                <a:cubicBezTo>
                  <a:pt x="2732" y="974272"/>
                  <a:pt x="474900" y="487136"/>
                  <a:pt x="947068" y="0"/>
                </a:cubicBezTo>
              </a:path>
            </a:pathLst>
          </a:custGeom>
          <a:noFill/>
          <a:ln>
            <a:solidFill>
              <a:srgbClr val="7030A0"/>
            </a:solidFill>
            <a:headEnd type="none" w="med" len="med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7888158" y="3544739"/>
            <a:ext cx="340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cs typeface="Franklin Gothic Medium"/>
              </a:rPr>
              <a:t>1</a:t>
            </a:r>
          </a:p>
        </p:txBody>
      </p:sp>
      <p:cxnSp>
        <p:nvCxnSpPr>
          <p:cNvPr id="58" name="Straight Arrow Connector 57"/>
          <p:cNvCxnSpPr>
            <a:stCxn id="9" idx="3"/>
            <a:endCxn id="11" idx="7"/>
          </p:cNvCxnSpPr>
          <p:nvPr/>
        </p:nvCxnSpPr>
        <p:spPr>
          <a:xfrm flipH="1">
            <a:off x="3556602" y="2203093"/>
            <a:ext cx="2679332" cy="3096398"/>
          </a:xfrm>
          <a:prstGeom prst="straightConnector1">
            <a:avLst/>
          </a:prstGeom>
          <a:ln>
            <a:solidFill>
              <a:srgbClr val="7030A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7" idx="5"/>
            <a:endCxn id="205" idx="1"/>
          </p:cNvCxnSpPr>
          <p:nvPr/>
        </p:nvCxnSpPr>
        <p:spPr>
          <a:xfrm>
            <a:off x="3556602" y="2195561"/>
            <a:ext cx="2679332" cy="3103930"/>
          </a:xfrm>
          <a:prstGeom prst="straightConnector1">
            <a:avLst/>
          </a:prstGeom>
          <a:ln>
            <a:solidFill>
              <a:srgbClr val="7030A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0" idx="7"/>
            <a:endCxn id="9" idx="2"/>
          </p:cNvCxnSpPr>
          <p:nvPr/>
        </p:nvCxnSpPr>
        <p:spPr>
          <a:xfrm flipV="1">
            <a:off x="3556602" y="1912133"/>
            <a:ext cx="2558812" cy="1544433"/>
          </a:xfrm>
          <a:prstGeom prst="straightConnector1">
            <a:avLst/>
          </a:prstGeom>
          <a:ln>
            <a:solidFill>
              <a:srgbClr val="7030A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2" idx="1"/>
            <a:endCxn id="7" idx="6"/>
          </p:cNvCxnSpPr>
          <p:nvPr/>
        </p:nvCxnSpPr>
        <p:spPr>
          <a:xfrm flipH="1" flipV="1">
            <a:off x="3677122" y="1904601"/>
            <a:ext cx="2558812" cy="1559497"/>
          </a:xfrm>
          <a:prstGeom prst="straightConnector1">
            <a:avLst/>
          </a:prstGeom>
          <a:ln>
            <a:solidFill>
              <a:srgbClr val="7030A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1" idx="6"/>
            <a:endCxn id="12" idx="3"/>
          </p:cNvCxnSpPr>
          <p:nvPr/>
        </p:nvCxnSpPr>
        <p:spPr>
          <a:xfrm flipV="1">
            <a:off x="3677122" y="4046018"/>
            <a:ext cx="2558812" cy="1544433"/>
          </a:xfrm>
          <a:prstGeom prst="straightConnector1">
            <a:avLst/>
          </a:prstGeom>
          <a:ln>
            <a:solidFill>
              <a:srgbClr val="7030A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205" idx="2"/>
            <a:endCxn id="10" idx="5"/>
          </p:cNvCxnSpPr>
          <p:nvPr/>
        </p:nvCxnSpPr>
        <p:spPr>
          <a:xfrm flipH="1" flipV="1">
            <a:off x="3556602" y="4038486"/>
            <a:ext cx="2558812" cy="1551965"/>
          </a:xfrm>
          <a:prstGeom prst="straightConnector1">
            <a:avLst/>
          </a:prstGeom>
          <a:ln>
            <a:solidFill>
              <a:srgbClr val="7030A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3726680" y="206247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cs typeface="Franklin Gothic Medium"/>
              </a:rPr>
              <a:t>2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779463" y="324829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cs typeface="Franklin Gothic Medium"/>
              </a:rPr>
              <a:t>2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847102" y="497091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cs typeface="Franklin Gothic Medium"/>
              </a:rPr>
              <a:t>2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5665437" y="497091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cs typeface="Franklin Gothic Medium"/>
              </a:rPr>
              <a:t>2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5664590" y="324828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cs typeface="Franklin Gothic Medium"/>
              </a:rPr>
              <a:t>2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663743" y="207243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cs typeface="Franklin Gothic Medium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3439866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language does this machine recognize?</a:t>
            </a:r>
          </a:p>
        </p:txBody>
      </p:sp>
      <p:sp>
        <p:nvSpPr>
          <p:cNvPr id="7" name="Oval 6"/>
          <p:cNvSpPr/>
          <p:nvPr/>
        </p:nvSpPr>
        <p:spPr>
          <a:xfrm>
            <a:off x="1271411" y="1634861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prstClr val="black"/>
                </a:solidFill>
              </a:rPr>
              <a:t>s</a:t>
            </a:r>
            <a:r>
              <a:rPr lang="en-US" sz="2000" b="1" baseline="-25000" dirty="0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8" name="Oval 7"/>
          <p:cNvSpPr/>
          <p:nvPr/>
        </p:nvSpPr>
        <p:spPr>
          <a:xfrm>
            <a:off x="1271411" y="3463661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prstClr val="black"/>
                </a:solidFill>
              </a:rPr>
              <a:t>s</a:t>
            </a:r>
            <a:r>
              <a:rPr lang="en-US" sz="2000" b="1" baseline="-25000" dirty="0">
                <a:solidFill>
                  <a:prstClr val="black"/>
                </a:solidFill>
              </a:rPr>
              <a:t>2</a:t>
            </a:r>
          </a:p>
        </p:txBody>
      </p:sp>
      <p:sp>
        <p:nvSpPr>
          <p:cNvPr id="9" name="Oval 8"/>
          <p:cNvSpPr/>
          <p:nvPr/>
        </p:nvSpPr>
        <p:spPr>
          <a:xfrm>
            <a:off x="3100211" y="3463661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prstClr val="black"/>
                </a:solidFill>
              </a:rPr>
              <a:t>s</a:t>
            </a:r>
            <a:r>
              <a:rPr lang="en-US" sz="2000" b="1" baseline="-25000" dirty="0">
                <a:solidFill>
                  <a:prstClr val="black"/>
                </a:solidFill>
              </a:rPr>
              <a:t>3</a:t>
            </a:r>
          </a:p>
        </p:txBody>
      </p:sp>
      <p:sp>
        <p:nvSpPr>
          <p:cNvPr id="10" name="Oval 9"/>
          <p:cNvSpPr/>
          <p:nvPr/>
        </p:nvSpPr>
        <p:spPr>
          <a:xfrm>
            <a:off x="3100211" y="1634861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prstClr val="black"/>
                </a:solidFill>
              </a:rPr>
              <a:t>s</a:t>
            </a:r>
            <a:r>
              <a:rPr lang="en-US" sz="2000" b="1" baseline="-25000" dirty="0">
                <a:solidFill>
                  <a:prstClr val="black"/>
                </a:solidFill>
              </a:rPr>
              <a:t>1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1881011" y="1787261"/>
            <a:ext cx="1219200" cy="158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1881011" y="2015861"/>
            <a:ext cx="1219200" cy="1587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04" name="TextBox 14"/>
          <p:cNvSpPr txBox="1">
            <a:spLocks noChangeArrowheads="1"/>
          </p:cNvSpPr>
          <p:nvPr/>
        </p:nvSpPr>
        <p:spPr bwMode="auto">
          <a:xfrm>
            <a:off x="2033411" y="1406261"/>
            <a:ext cx="228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00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8205" name="TextBox 15"/>
          <p:cNvSpPr txBox="1">
            <a:spLocks noChangeArrowheads="1"/>
          </p:cNvSpPr>
          <p:nvPr/>
        </p:nvSpPr>
        <p:spPr bwMode="auto">
          <a:xfrm>
            <a:off x="2719211" y="2092061"/>
            <a:ext cx="228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000">
                <a:solidFill>
                  <a:prstClr val="black"/>
                </a:solidFill>
              </a:rPr>
              <a:t>1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1881011" y="3616061"/>
            <a:ext cx="1219200" cy="158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1881011" y="3844661"/>
            <a:ext cx="1219200" cy="1587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08" name="TextBox 18"/>
          <p:cNvSpPr txBox="1">
            <a:spLocks noChangeArrowheads="1"/>
          </p:cNvSpPr>
          <p:nvPr/>
        </p:nvSpPr>
        <p:spPr bwMode="auto">
          <a:xfrm>
            <a:off x="2033411" y="3235061"/>
            <a:ext cx="228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00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8209" name="TextBox 19"/>
          <p:cNvSpPr txBox="1">
            <a:spLocks noChangeArrowheads="1"/>
          </p:cNvSpPr>
          <p:nvPr/>
        </p:nvSpPr>
        <p:spPr bwMode="auto">
          <a:xfrm>
            <a:off x="2795411" y="3920861"/>
            <a:ext cx="228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000">
                <a:solidFill>
                  <a:prstClr val="black"/>
                </a:solidFill>
              </a:rPr>
              <a:t>1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481211" y="2246048"/>
            <a:ext cx="0" cy="114141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252611" y="2244461"/>
            <a:ext cx="0" cy="1141412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12" name="TextBox 23"/>
          <p:cNvSpPr txBox="1">
            <a:spLocks noChangeArrowheads="1"/>
          </p:cNvSpPr>
          <p:nvPr/>
        </p:nvSpPr>
        <p:spPr bwMode="auto">
          <a:xfrm>
            <a:off x="3557411" y="2244461"/>
            <a:ext cx="228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000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8213" name="TextBox 24"/>
          <p:cNvSpPr txBox="1">
            <a:spLocks noChangeArrowheads="1"/>
          </p:cNvSpPr>
          <p:nvPr/>
        </p:nvSpPr>
        <p:spPr bwMode="auto">
          <a:xfrm>
            <a:off x="2947811" y="2854061"/>
            <a:ext cx="228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000">
                <a:solidFill>
                  <a:prstClr val="black"/>
                </a:solidFill>
              </a:rPr>
              <a:t>0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1652411" y="2246048"/>
            <a:ext cx="0" cy="114141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1423811" y="2244461"/>
            <a:ext cx="0" cy="1141412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16" name="TextBox 27"/>
          <p:cNvSpPr txBox="1">
            <a:spLocks noChangeArrowheads="1"/>
          </p:cNvSpPr>
          <p:nvPr/>
        </p:nvSpPr>
        <p:spPr bwMode="auto">
          <a:xfrm>
            <a:off x="1728611" y="2244461"/>
            <a:ext cx="228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000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8217" name="TextBox 28"/>
          <p:cNvSpPr txBox="1">
            <a:spLocks noChangeArrowheads="1"/>
          </p:cNvSpPr>
          <p:nvPr/>
        </p:nvSpPr>
        <p:spPr bwMode="auto">
          <a:xfrm>
            <a:off x="1119011" y="2854061"/>
            <a:ext cx="228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000">
                <a:solidFill>
                  <a:prstClr val="black"/>
                </a:solidFill>
              </a:rPr>
              <a:t>0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972961" y="1896798"/>
            <a:ext cx="3048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375525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language does this machine recognize?</a:t>
            </a:r>
          </a:p>
        </p:txBody>
      </p:sp>
      <p:sp>
        <p:nvSpPr>
          <p:cNvPr id="7" name="Oval 6"/>
          <p:cNvSpPr/>
          <p:nvPr/>
        </p:nvSpPr>
        <p:spPr>
          <a:xfrm>
            <a:off x="1271411" y="1634861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prstClr val="black"/>
                </a:solidFill>
              </a:rPr>
              <a:t>s</a:t>
            </a:r>
            <a:r>
              <a:rPr lang="en-US" sz="2000" b="1" baseline="-25000" dirty="0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8" name="Oval 7"/>
          <p:cNvSpPr/>
          <p:nvPr/>
        </p:nvSpPr>
        <p:spPr>
          <a:xfrm>
            <a:off x="1271411" y="3463661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prstClr val="black"/>
                </a:solidFill>
              </a:rPr>
              <a:t>s</a:t>
            </a:r>
            <a:r>
              <a:rPr lang="en-US" sz="2000" b="1" baseline="-25000" dirty="0">
                <a:solidFill>
                  <a:prstClr val="black"/>
                </a:solidFill>
              </a:rPr>
              <a:t>2</a:t>
            </a:r>
          </a:p>
        </p:txBody>
      </p:sp>
      <p:sp>
        <p:nvSpPr>
          <p:cNvPr id="9" name="Oval 8"/>
          <p:cNvSpPr/>
          <p:nvPr/>
        </p:nvSpPr>
        <p:spPr>
          <a:xfrm>
            <a:off x="3100211" y="3463661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prstClr val="black"/>
                </a:solidFill>
              </a:rPr>
              <a:t>s</a:t>
            </a:r>
            <a:r>
              <a:rPr lang="en-US" sz="2000" b="1" baseline="-25000" dirty="0">
                <a:solidFill>
                  <a:prstClr val="black"/>
                </a:solidFill>
              </a:rPr>
              <a:t>3</a:t>
            </a:r>
          </a:p>
        </p:txBody>
      </p:sp>
      <p:sp>
        <p:nvSpPr>
          <p:cNvPr id="10" name="Oval 9"/>
          <p:cNvSpPr/>
          <p:nvPr/>
        </p:nvSpPr>
        <p:spPr>
          <a:xfrm>
            <a:off x="3100211" y="1634861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prstClr val="black"/>
                </a:solidFill>
              </a:rPr>
              <a:t>s</a:t>
            </a:r>
            <a:r>
              <a:rPr lang="en-US" sz="2000" b="1" baseline="-25000" dirty="0">
                <a:solidFill>
                  <a:prstClr val="black"/>
                </a:solidFill>
              </a:rPr>
              <a:t>1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1881011" y="1787261"/>
            <a:ext cx="1219200" cy="158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1881011" y="2015861"/>
            <a:ext cx="1219200" cy="1587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04" name="TextBox 14"/>
          <p:cNvSpPr txBox="1">
            <a:spLocks noChangeArrowheads="1"/>
          </p:cNvSpPr>
          <p:nvPr/>
        </p:nvSpPr>
        <p:spPr bwMode="auto">
          <a:xfrm>
            <a:off x="2033411" y="1406261"/>
            <a:ext cx="228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00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8205" name="TextBox 15"/>
          <p:cNvSpPr txBox="1">
            <a:spLocks noChangeArrowheads="1"/>
          </p:cNvSpPr>
          <p:nvPr/>
        </p:nvSpPr>
        <p:spPr bwMode="auto">
          <a:xfrm>
            <a:off x="2719211" y="2092061"/>
            <a:ext cx="228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000">
                <a:solidFill>
                  <a:prstClr val="black"/>
                </a:solidFill>
              </a:rPr>
              <a:t>1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1881011" y="3616061"/>
            <a:ext cx="1219200" cy="158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1881011" y="3844661"/>
            <a:ext cx="1219200" cy="1587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08" name="TextBox 18"/>
          <p:cNvSpPr txBox="1">
            <a:spLocks noChangeArrowheads="1"/>
          </p:cNvSpPr>
          <p:nvPr/>
        </p:nvSpPr>
        <p:spPr bwMode="auto">
          <a:xfrm>
            <a:off x="2033411" y="3235061"/>
            <a:ext cx="228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00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8209" name="TextBox 19"/>
          <p:cNvSpPr txBox="1">
            <a:spLocks noChangeArrowheads="1"/>
          </p:cNvSpPr>
          <p:nvPr/>
        </p:nvSpPr>
        <p:spPr bwMode="auto">
          <a:xfrm>
            <a:off x="2795411" y="3920861"/>
            <a:ext cx="228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000">
                <a:solidFill>
                  <a:prstClr val="black"/>
                </a:solidFill>
              </a:rPr>
              <a:t>1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481211" y="2246048"/>
            <a:ext cx="0" cy="114141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252611" y="2244461"/>
            <a:ext cx="0" cy="1141412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12" name="TextBox 23"/>
          <p:cNvSpPr txBox="1">
            <a:spLocks noChangeArrowheads="1"/>
          </p:cNvSpPr>
          <p:nvPr/>
        </p:nvSpPr>
        <p:spPr bwMode="auto">
          <a:xfrm>
            <a:off x="3557411" y="2244461"/>
            <a:ext cx="228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000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8213" name="TextBox 24"/>
          <p:cNvSpPr txBox="1">
            <a:spLocks noChangeArrowheads="1"/>
          </p:cNvSpPr>
          <p:nvPr/>
        </p:nvSpPr>
        <p:spPr bwMode="auto">
          <a:xfrm>
            <a:off x="2947811" y="2854061"/>
            <a:ext cx="228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000">
                <a:solidFill>
                  <a:prstClr val="black"/>
                </a:solidFill>
              </a:rPr>
              <a:t>0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1652411" y="2246048"/>
            <a:ext cx="0" cy="114141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1423811" y="2244461"/>
            <a:ext cx="0" cy="1141412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16" name="TextBox 27"/>
          <p:cNvSpPr txBox="1">
            <a:spLocks noChangeArrowheads="1"/>
          </p:cNvSpPr>
          <p:nvPr/>
        </p:nvSpPr>
        <p:spPr bwMode="auto">
          <a:xfrm>
            <a:off x="1728611" y="2244461"/>
            <a:ext cx="228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000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8217" name="TextBox 28"/>
          <p:cNvSpPr txBox="1">
            <a:spLocks noChangeArrowheads="1"/>
          </p:cNvSpPr>
          <p:nvPr/>
        </p:nvSpPr>
        <p:spPr bwMode="auto">
          <a:xfrm>
            <a:off x="1119011" y="2854061"/>
            <a:ext cx="228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000">
                <a:solidFill>
                  <a:prstClr val="black"/>
                </a:solidFill>
              </a:rPr>
              <a:t>0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972961" y="1896798"/>
            <a:ext cx="3048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15617" y="4589138"/>
            <a:ext cx="79711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The set of all binary strings with # of 1’s </a:t>
            </a:r>
            <a:r>
              <a:rPr lang="en-US" sz="24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Franklin Gothic Medium"/>
              </a:rPr>
              <a:t>≣</a:t>
            </a:r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 # of 0’s (mod 2)</a:t>
            </a:r>
          </a:p>
          <a:p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(both are even or both are odd).</a:t>
            </a:r>
          </a:p>
        </p:txBody>
      </p:sp>
    </p:spTree>
    <p:extLst>
      <p:ext uri="{BB962C8B-B14F-4D97-AF65-F5344CB8AC3E}">
        <p14:creationId xmlns:p14="http://schemas.microsoft.com/office/powerpoint/2010/main" val="40896923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420513" y="364950"/>
            <a:ext cx="8686800" cy="470429"/>
          </a:xfrm>
        </p:spPr>
        <p:txBody>
          <a:bodyPr>
            <a:normAutofit/>
          </a:bodyPr>
          <a:lstStyle/>
          <a:p>
            <a:r>
              <a:rPr lang="en-US" sz="2200" dirty="0"/>
              <a:t>The set of binary strings with a 1 in the 3</a:t>
            </a:r>
            <a:r>
              <a:rPr lang="en-US" sz="2200" baseline="30000" dirty="0"/>
              <a:t>rd</a:t>
            </a:r>
            <a:r>
              <a:rPr lang="en-US" sz="2200" dirty="0"/>
              <a:t> position from the start</a:t>
            </a:r>
          </a:p>
        </p:txBody>
      </p:sp>
    </p:spTree>
    <p:extLst>
      <p:ext uri="{BB962C8B-B14F-4D97-AF65-F5344CB8AC3E}">
        <p14:creationId xmlns:p14="http://schemas.microsoft.com/office/powerpoint/2010/main" val="99113572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420513" y="364950"/>
            <a:ext cx="8686800" cy="470429"/>
          </a:xfrm>
        </p:spPr>
        <p:txBody>
          <a:bodyPr>
            <a:normAutofit/>
          </a:bodyPr>
          <a:lstStyle/>
          <a:p>
            <a:r>
              <a:rPr lang="en-US" sz="2200" dirty="0"/>
              <a:t>The set of binary strings with a 1 in the 3</a:t>
            </a:r>
            <a:r>
              <a:rPr lang="en-US" sz="2200" baseline="30000" dirty="0"/>
              <a:t>rd</a:t>
            </a:r>
            <a:r>
              <a:rPr lang="en-US" sz="2200" dirty="0"/>
              <a:t> position from the start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177489" y="1800139"/>
            <a:ext cx="4978878" cy="2314212"/>
            <a:chOff x="76200" y="3424238"/>
            <a:chExt cx="3947736" cy="1614730"/>
          </a:xfrm>
        </p:grpSpPr>
        <p:sp>
          <p:nvSpPr>
            <p:cNvPr id="4" name="Oval 3"/>
            <p:cNvSpPr/>
            <p:nvPr/>
          </p:nvSpPr>
          <p:spPr bwMode="auto">
            <a:xfrm>
              <a:off x="319088" y="4360863"/>
              <a:ext cx="425450" cy="38576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b="1" dirty="0">
                  <a:solidFill>
                    <a:srgbClr val="7030A0"/>
                  </a:solidFill>
                </a:rPr>
                <a:t>s</a:t>
              </a:r>
              <a:r>
                <a:rPr lang="en-US" sz="2000" b="1" baseline="-25000" dirty="0">
                  <a:solidFill>
                    <a:srgbClr val="7030A0"/>
                  </a:solidFill>
                </a:rPr>
                <a:t>0</a:t>
              </a:r>
            </a:p>
          </p:txBody>
        </p:sp>
        <p:sp>
          <p:nvSpPr>
            <p:cNvPr id="5" name="Oval 4"/>
            <p:cNvSpPr/>
            <p:nvPr/>
          </p:nvSpPr>
          <p:spPr bwMode="auto">
            <a:xfrm>
              <a:off x="2262188" y="4360863"/>
              <a:ext cx="423862" cy="38576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b="1" dirty="0">
                  <a:solidFill>
                    <a:srgbClr val="7030A0"/>
                  </a:solidFill>
                </a:rPr>
                <a:t>s</a:t>
              </a:r>
              <a:r>
                <a:rPr lang="en-US" sz="2000" b="1" baseline="-25000" dirty="0">
                  <a:solidFill>
                    <a:srgbClr val="7030A0"/>
                  </a:solidFill>
                </a:rPr>
                <a:t>2</a:t>
              </a: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3232150" y="4360863"/>
              <a:ext cx="425450" cy="38576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b="1" dirty="0">
                  <a:solidFill>
                    <a:srgbClr val="7030A0"/>
                  </a:solidFill>
                </a:rPr>
                <a:t>A</a:t>
              </a:r>
              <a:endParaRPr lang="en-US" sz="2000" b="1" baseline="-25000" dirty="0">
                <a:solidFill>
                  <a:srgbClr val="7030A0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1290638" y="4360863"/>
              <a:ext cx="423862" cy="38576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b="1" dirty="0">
                  <a:solidFill>
                    <a:srgbClr val="7030A0"/>
                  </a:solidFill>
                </a:rPr>
                <a:t>s</a:t>
              </a:r>
              <a:r>
                <a:rPr lang="en-US" sz="2000" b="1" baseline="-25000" dirty="0">
                  <a:solidFill>
                    <a:srgbClr val="7030A0"/>
                  </a:solidFill>
                </a:rPr>
                <a:t>1</a:t>
              </a:r>
            </a:p>
          </p:txBody>
        </p:sp>
        <p:sp>
          <p:nvSpPr>
            <p:cNvPr id="8" name="TextBox 14"/>
            <p:cNvSpPr txBox="1">
              <a:spLocks noChangeArrowheads="1"/>
            </p:cNvSpPr>
            <p:nvPr/>
          </p:nvSpPr>
          <p:spPr bwMode="auto">
            <a:xfrm>
              <a:off x="2686373" y="4306080"/>
              <a:ext cx="182105" cy="257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dirty="0">
                  <a:solidFill>
                    <a:srgbClr val="7030A0"/>
                  </a:solidFill>
                </a:rPr>
                <a:t>1</a:t>
              </a:r>
            </a:p>
          </p:txBody>
        </p:sp>
        <p:sp>
          <p:nvSpPr>
            <p:cNvPr id="9" name="TextBox 15"/>
            <p:cNvSpPr txBox="1">
              <a:spLocks noChangeArrowheads="1"/>
            </p:cNvSpPr>
            <p:nvPr/>
          </p:nvSpPr>
          <p:spPr bwMode="auto">
            <a:xfrm>
              <a:off x="1775847" y="4306080"/>
              <a:ext cx="416396" cy="257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dirty="0">
                  <a:solidFill>
                    <a:srgbClr val="7030A0"/>
                  </a:solidFill>
                </a:rPr>
                <a:t>0,1</a:t>
              </a:r>
            </a:p>
          </p:txBody>
        </p:sp>
        <p:cxnSp>
          <p:nvCxnSpPr>
            <p:cNvPr id="10" name="Straight Arrow Connector 9"/>
            <p:cNvCxnSpPr>
              <a:stCxn id="4" idx="6"/>
              <a:endCxn id="7" idx="2"/>
            </p:cNvCxnSpPr>
            <p:nvPr/>
          </p:nvCxnSpPr>
          <p:spPr bwMode="auto">
            <a:xfrm>
              <a:off x="744538" y="4554538"/>
              <a:ext cx="546100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8"/>
            <p:cNvSpPr txBox="1">
              <a:spLocks noChangeArrowheads="1"/>
            </p:cNvSpPr>
            <p:nvPr/>
          </p:nvSpPr>
          <p:spPr bwMode="auto">
            <a:xfrm>
              <a:off x="743919" y="4306080"/>
              <a:ext cx="425662" cy="257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dirty="0">
                  <a:solidFill>
                    <a:srgbClr val="7030A0"/>
                  </a:solidFill>
                </a:rPr>
                <a:t>0,1</a:t>
              </a:r>
            </a:p>
          </p:txBody>
        </p:sp>
        <p:sp>
          <p:nvSpPr>
            <p:cNvPr id="12" name="TextBox 23"/>
            <p:cNvSpPr txBox="1">
              <a:spLocks noChangeArrowheads="1"/>
            </p:cNvSpPr>
            <p:nvPr/>
          </p:nvSpPr>
          <p:spPr bwMode="auto">
            <a:xfrm>
              <a:off x="3599024" y="4781268"/>
              <a:ext cx="424912" cy="257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dirty="0"/>
                <a:t>0,1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 bwMode="auto">
            <a:xfrm>
              <a:off x="1714500" y="4525963"/>
              <a:ext cx="547688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 bwMode="auto">
            <a:xfrm>
              <a:off x="2686050" y="4525963"/>
              <a:ext cx="546100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Arc 14"/>
            <p:cNvSpPr/>
            <p:nvPr/>
          </p:nvSpPr>
          <p:spPr bwMode="auto">
            <a:xfrm rot="14988361">
              <a:off x="3335698" y="4745292"/>
              <a:ext cx="276225" cy="304800"/>
            </a:xfrm>
            <a:prstGeom prst="arc">
              <a:avLst>
                <a:gd name="adj1" fmla="val 1453660"/>
                <a:gd name="adj2" fmla="val 0"/>
              </a:avLst>
            </a:prstGeom>
            <a:ln w="19050">
              <a:solidFill>
                <a:srgbClr val="7030A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100" b="1"/>
            </a:p>
          </p:txBody>
        </p:sp>
        <p:cxnSp>
          <p:nvCxnSpPr>
            <p:cNvPr id="16" name="Straight Arrow Connector 15"/>
            <p:cNvCxnSpPr/>
            <p:nvPr/>
          </p:nvCxnSpPr>
          <p:spPr bwMode="auto">
            <a:xfrm>
              <a:off x="76200" y="4525963"/>
              <a:ext cx="242888" cy="0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 bwMode="auto">
            <a:xfrm>
              <a:off x="3233738" y="3424238"/>
              <a:ext cx="423862" cy="38576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b="1" dirty="0">
                  <a:solidFill>
                    <a:srgbClr val="7030A0"/>
                  </a:solidFill>
                </a:rPr>
                <a:t>R</a:t>
              </a:r>
              <a:endParaRPr lang="en-US" sz="2000" b="1" baseline="-25000" dirty="0">
                <a:solidFill>
                  <a:srgbClr val="7030A0"/>
                </a:solidFill>
              </a:endParaRPr>
            </a:p>
          </p:txBody>
        </p:sp>
        <p:cxnSp>
          <p:nvCxnSpPr>
            <p:cNvPr id="18" name="Straight Arrow Connector 17"/>
            <p:cNvCxnSpPr>
              <a:endCxn id="17" idx="3"/>
            </p:cNvCxnSpPr>
            <p:nvPr/>
          </p:nvCxnSpPr>
          <p:spPr bwMode="auto">
            <a:xfrm flipV="1">
              <a:off x="2565400" y="3753506"/>
              <a:ext cx="730411" cy="612120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4"/>
            <p:cNvSpPr txBox="1">
              <a:spLocks noChangeArrowheads="1"/>
            </p:cNvSpPr>
            <p:nvPr/>
          </p:nvSpPr>
          <p:spPr bwMode="auto">
            <a:xfrm>
              <a:off x="2644365" y="3952526"/>
              <a:ext cx="182105" cy="257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dirty="0">
                  <a:solidFill>
                    <a:srgbClr val="7030A0"/>
                  </a:solidFill>
                </a:rPr>
                <a:t>0</a:t>
              </a:r>
            </a:p>
          </p:txBody>
        </p:sp>
        <p:sp>
          <p:nvSpPr>
            <p:cNvPr id="20" name="TextBox 23"/>
            <p:cNvSpPr txBox="1">
              <a:spLocks noChangeArrowheads="1"/>
            </p:cNvSpPr>
            <p:nvPr/>
          </p:nvSpPr>
          <p:spPr bwMode="auto">
            <a:xfrm>
              <a:off x="3599024" y="3791598"/>
              <a:ext cx="424912" cy="257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dirty="0">
                  <a:solidFill>
                    <a:srgbClr val="7030A0"/>
                  </a:solidFill>
                </a:rPr>
                <a:t>0,1</a:t>
              </a:r>
            </a:p>
          </p:txBody>
        </p:sp>
        <p:sp>
          <p:nvSpPr>
            <p:cNvPr id="21" name="Arc 20"/>
            <p:cNvSpPr/>
            <p:nvPr/>
          </p:nvSpPr>
          <p:spPr bwMode="auto">
            <a:xfrm rot="14988361">
              <a:off x="3333213" y="3800126"/>
              <a:ext cx="276225" cy="304800"/>
            </a:xfrm>
            <a:prstGeom prst="arc">
              <a:avLst>
                <a:gd name="adj1" fmla="val 1453660"/>
                <a:gd name="adj2" fmla="val 0"/>
              </a:avLst>
            </a:prstGeom>
            <a:ln w="19050">
              <a:solidFill>
                <a:srgbClr val="7030A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100" b="1"/>
            </a:p>
          </p:txBody>
        </p:sp>
      </p:grpSp>
    </p:spTree>
    <p:extLst>
      <p:ext uri="{BB962C8B-B14F-4D97-AF65-F5344CB8AC3E}">
        <p14:creationId xmlns:p14="http://schemas.microsoft.com/office/powerpoint/2010/main" val="16866630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420513" y="364950"/>
            <a:ext cx="8686800" cy="470429"/>
          </a:xfrm>
        </p:spPr>
        <p:txBody>
          <a:bodyPr>
            <a:normAutofit/>
          </a:bodyPr>
          <a:lstStyle/>
          <a:p>
            <a:r>
              <a:rPr lang="en-US" sz="2200" dirty="0"/>
              <a:t>The set of binary strings with a 1 in the 3</a:t>
            </a:r>
            <a:r>
              <a:rPr lang="en-US" sz="2200" baseline="30000" dirty="0"/>
              <a:t>rd</a:t>
            </a:r>
            <a:r>
              <a:rPr lang="en-US" sz="2200" dirty="0"/>
              <a:t> position from the end</a:t>
            </a:r>
          </a:p>
        </p:txBody>
      </p:sp>
    </p:spTree>
    <p:extLst>
      <p:ext uri="{BB962C8B-B14F-4D97-AF65-F5344CB8AC3E}">
        <p14:creationId xmlns:p14="http://schemas.microsoft.com/office/powerpoint/2010/main" val="85497831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bit shift register</a:t>
            </a:r>
          </a:p>
        </p:txBody>
      </p:sp>
      <p:grpSp>
        <p:nvGrpSpPr>
          <p:cNvPr id="9222" name="Group 4"/>
          <p:cNvGrpSpPr>
            <a:grpSpLocks/>
          </p:cNvGrpSpPr>
          <p:nvPr/>
        </p:nvGrpSpPr>
        <p:grpSpPr bwMode="auto">
          <a:xfrm>
            <a:off x="1824038" y="3703638"/>
            <a:ext cx="5791200" cy="2438400"/>
            <a:chOff x="1149" y="2333"/>
            <a:chExt cx="3648" cy="1536"/>
          </a:xfrm>
        </p:grpSpPr>
        <p:grpSp>
          <p:nvGrpSpPr>
            <p:cNvPr id="9272" name="Group 5"/>
            <p:cNvGrpSpPr>
              <a:grpSpLocks/>
            </p:cNvGrpSpPr>
            <p:nvPr/>
          </p:nvGrpSpPr>
          <p:grpSpPr bwMode="auto">
            <a:xfrm>
              <a:off x="1725" y="2333"/>
              <a:ext cx="384" cy="384"/>
              <a:chOff x="1725" y="2333"/>
              <a:chExt cx="384" cy="384"/>
            </a:xfrm>
          </p:grpSpPr>
          <p:sp>
            <p:nvSpPr>
              <p:cNvPr id="9294" name="Oval 6"/>
              <p:cNvSpPr>
                <a:spLocks noChangeArrowheads="1"/>
              </p:cNvSpPr>
              <p:nvPr/>
            </p:nvSpPr>
            <p:spPr bwMode="auto">
              <a:xfrm>
                <a:off x="1725" y="2333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95" name="Text Box 7"/>
              <p:cNvSpPr txBox="1">
                <a:spLocks noChangeArrowheads="1"/>
              </p:cNvSpPr>
              <p:nvPr/>
            </p:nvSpPr>
            <p:spPr bwMode="auto">
              <a:xfrm>
                <a:off x="1763" y="2419"/>
                <a:ext cx="328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001</a:t>
                </a:r>
              </a:p>
            </p:txBody>
          </p:sp>
        </p:grpSp>
        <p:grpSp>
          <p:nvGrpSpPr>
            <p:cNvPr id="9273" name="Group 8"/>
            <p:cNvGrpSpPr>
              <a:grpSpLocks/>
            </p:cNvGrpSpPr>
            <p:nvPr/>
          </p:nvGrpSpPr>
          <p:grpSpPr bwMode="auto">
            <a:xfrm>
              <a:off x="3837" y="2333"/>
              <a:ext cx="384" cy="384"/>
              <a:chOff x="3837" y="2333"/>
              <a:chExt cx="384" cy="384"/>
            </a:xfrm>
          </p:grpSpPr>
          <p:sp>
            <p:nvSpPr>
              <p:cNvPr id="9292" name="Oval 9"/>
              <p:cNvSpPr>
                <a:spLocks noChangeArrowheads="1"/>
              </p:cNvSpPr>
              <p:nvPr/>
            </p:nvSpPr>
            <p:spPr bwMode="auto">
              <a:xfrm>
                <a:off x="3837" y="2333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93" name="Text Box 10"/>
              <p:cNvSpPr txBox="1">
                <a:spLocks noChangeArrowheads="1"/>
              </p:cNvSpPr>
              <p:nvPr/>
            </p:nvSpPr>
            <p:spPr bwMode="auto">
              <a:xfrm>
                <a:off x="3867" y="2409"/>
                <a:ext cx="328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011</a:t>
                </a:r>
              </a:p>
            </p:txBody>
          </p:sp>
        </p:grpSp>
        <p:grpSp>
          <p:nvGrpSpPr>
            <p:cNvPr id="9274" name="Group 11"/>
            <p:cNvGrpSpPr>
              <a:grpSpLocks/>
            </p:cNvGrpSpPr>
            <p:nvPr/>
          </p:nvGrpSpPr>
          <p:grpSpPr bwMode="auto">
            <a:xfrm>
              <a:off x="4413" y="2909"/>
              <a:ext cx="384" cy="384"/>
              <a:chOff x="4413" y="2909"/>
              <a:chExt cx="384" cy="384"/>
            </a:xfrm>
          </p:grpSpPr>
          <p:sp>
            <p:nvSpPr>
              <p:cNvPr id="9290" name="Oval 12"/>
              <p:cNvSpPr>
                <a:spLocks noChangeArrowheads="1"/>
              </p:cNvSpPr>
              <p:nvPr/>
            </p:nvSpPr>
            <p:spPr bwMode="auto">
              <a:xfrm>
                <a:off x="4413" y="2909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91" name="Text Box 13"/>
              <p:cNvSpPr txBox="1">
                <a:spLocks noChangeArrowheads="1"/>
              </p:cNvSpPr>
              <p:nvPr/>
            </p:nvSpPr>
            <p:spPr bwMode="auto">
              <a:xfrm>
                <a:off x="4451" y="2987"/>
                <a:ext cx="32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111</a:t>
                </a:r>
              </a:p>
            </p:txBody>
          </p:sp>
        </p:grpSp>
        <p:grpSp>
          <p:nvGrpSpPr>
            <p:cNvPr id="9275" name="Group 14"/>
            <p:cNvGrpSpPr>
              <a:grpSpLocks/>
            </p:cNvGrpSpPr>
            <p:nvPr/>
          </p:nvGrpSpPr>
          <p:grpSpPr bwMode="auto">
            <a:xfrm>
              <a:off x="3837" y="3485"/>
              <a:ext cx="384" cy="384"/>
              <a:chOff x="3837" y="3485"/>
              <a:chExt cx="384" cy="384"/>
            </a:xfrm>
          </p:grpSpPr>
          <p:sp>
            <p:nvSpPr>
              <p:cNvPr id="9288" name="Oval 15"/>
              <p:cNvSpPr>
                <a:spLocks noChangeArrowheads="1"/>
              </p:cNvSpPr>
              <p:nvPr/>
            </p:nvSpPr>
            <p:spPr bwMode="auto">
              <a:xfrm>
                <a:off x="3837" y="3485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89" name="Text Box 16"/>
              <p:cNvSpPr txBox="1">
                <a:spLocks noChangeArrowheads="1"/>
              </p:cNvSpPr>
              <p:nvPr/>
            </p:nvSpPr>
            <p:spPr bwMode="auto">
              <a:xfrm>
                <a:off x="3875" y="3563"/>
                <a:ext cx="328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110</a:t>
                </a:r>
              </a:p>
            </p:txBody>
          </p:sp>
        </p:grpSp>
        <p:grpSp>
          <p:nvGrpSpPr>
            <p:cNvPr id="9276" name="Group 17"/>
            <p:cNvGrpSpPr>
              <a:grpSpLocks/>
            </p:cNvGrpSpPr>
            <p:nvPr/>
          </p:nvGrpSpPr>
          <p:grpSpPr bwMode="auto">
            <a:xfrm>
              <a:off x="3261" y="2909"/>
              <a:ext cx="384" cy="384"/>
              <a:chOff x="3261" y="2909"/>
              <a:chExt cx="384" cy="384"/>
            </a:xfrm>
          </p:grpSpPr>
          <p:sp>
            <p:nvSpPr>
              <p:cNvPr id="9286" name="Oval 18"/>
              <p:cNvSpPr>
                <a:spLocks noChangeArrowheads="1"/>
              </p:cNvSpPr>
              <p:nvPr/>
            </p:nvSpPr>
            <p:spPr bwMode="auto">
              <a:xfrm>
                <a:off x="3261" y="2909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87" name="Text Box 19"/>
              <p:cNvSpPr txBox="1">
                <a:spLocks noChangeArrowheads="1"/>
              </p:cNvSpPr>
              <p:nvPr/>
            </p:nvSpPr>
            <p:spPr bwMode="auto">
              <a:xfrm>
                <a:off x="3289" y="2985"/>
                <a:ext cx="32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101</a:t>
                </a:r>
              </a:p>
            </p:txBody>
          </p:sp>
        </p:grpSp>
        <p:grpSp>
          <p:nvGrpSpPr>
            <p:cNvPr id="9277" name="Group 20"/>
            <p:cNvGrpSpPr>
              <a:grpSpLocks/>
            </p:cNvGrpSpPr>
            <p:nvPr/>
          </p:nvGrpSpPr>
          <p:grpSpPr bwMode="auto">
            <a:xfrm>
              <a:off x="2301" y="2909"/>
              <a:ext cx="384" cy="384"/>
              <a:chOff x="2301" y="2909"/>
              <a:chExt cx="384" cy="384"/>
            </a:xfrm>
          </p:grpSpPr>
          <p:sp>
            <p:nvSpPr>
              <p:cNvPr id="9284" name="Oval 21"/>
              <p:cNvSpPr>
                <a:spLocks noChangeArrowheads="1"/>
              </p:cNvSpPr>
              <p:nvPr/>
            </p:nvSpPr>
            <p:spPr bwMode="auto">
              <a:xfrm>
                <a:off x="2301" y="2909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85" name="Text Box 22"/>
              <p:cNvSpPr txBox="1">
                <a:spLocks noChangeArrowheads="1"/>
              </p:cNvSpPr>
              <p:nvPr/>
            </p:nvSpPr>
            <p:spPr bwMode="auto">
              <a:xfrm>
                <a:off x="2329" y="2985"/>
                <a:ext cx="32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010</a:t>
                </a:r>
              </a:p>
            </p:txBody>
          </p:sp>
        </p:grpSp>
        <p:grpSp>
          <p:nvGrpSpPr>
            <p:cNvPr id="9278" name="Group 23"/>
            <p:cNvGrpSpPr>
              <a:grpSpLocks/>
            </p:cNvGrpSpPr>
            <p:nvPr/>
          </p:nvGrpSpPr>
          <p:grpSpPr bwMode="auto">
            <a:xfrm>
              <a:off x="1149" y="2909"/>
              <a:ext cx="384" cy="384"/>
              <a:chOff x="1149" y="2909"/>
              <a:chExt cx="384" cy="384"/>
            </a:xfrm>
          </p:grpSpPr>
          <p:sp>
            <p:nvSpPr>
              <p:cNvPr id="9282" name="Oval 24"/>
              <p:cNvSpPr>
                <a:spLocks noChangeArrowheads="1"/>
              </p:cNvSpPr>
              <p:nvPr/>
            </p:nvSpPr>
            <p:spPr bwMode="auto">
              <a:xfrm>
                <a:off x="1149" y="2909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83" name="Text Box 25"/>
              <p:cNvSpPr txBox="1">
                <a:spLocks noChangeArrowheads="1"/>
              </p:cNvSpPr>
              <p:nvPr/>
            </p:nvSpPr>
            <p:spPr bwMode="auto">
              <a:xfrm>
                <a:off x="1179" y="2997"/>
                <a:ext cx="32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000</a:t>
                </a:r>
              </a:p>
            </p:txBody>
          </p:sp>
        </p:grpSp>
        <p:grpSp>
          <p:nvGrpSpPr>
            <p:cNvPr id="9279" name="Group 26"/>
            <p:cNvGrpSpPr>
              <a:grpSpLocks/>
            </p:cNvGrpSpPr>
            <p:nvPr/>
          </p:nvGrpSpPr>
          <p:grpSpPr bwMode="auto">
            <a:xfrm>
              <a:off x="1725" y="3485"/>
              <a:ext cx="384" cy="384"/>
              <a:chOff x="1725" y="3485"/>
              <a:chExt cx="384" cy="384"/>
            </a:xfrm>
          </p:grpSpPr>
          <p:sp>
            <p:nvSpPr>
              <p:cNvPr id="9280" name="Oval 27"/>
              <p:cNvSpPr>
                <a:spLocks noChangeArrowheads="1"/>
              </p:cNvSpPr>
              <p:nvPr/>
            </p:nvSpPr>
            <p:spPr bwMode="auto">
              <a:xfrm>
                <a:off x="1725" y="3485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81" name="Text Box 28"/>
              <p:cNvSpPr txBox="1">
                <a:spLocks noChangeArrowheads="1"/>
              </p:cNvSpPr>
              <p:nvPr/>
            </p:nvSpPr>
            <p:spPr bwMode="auto">
              <a:xfrm>
                <a:off x="1763" y="3561"/>
                <a:ext cx="328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100</a:t>
                </a:r>
              </a:p>
            </p:txBody>
          </p:sp>
        </p:grpSp>
      </p:grpSp>
      <p:grpSp>
        <p:nvGrpSpPr>
          <p:cNvPr id="9223" name="Group 29"/>
          <p:cNvGrpSpPr>
            <a:grpSpLocks/>
          </p:cNvGrpSpPr>
          <p:nvPr/>
        </p:nvGrpSpPr>
        <p:grpSpPr bwMode="auto">
          <a:xfrm>
            <a:off x="3348038" y="3721100"/>
            <a:ext cx="2743200" cy="336550"/>
            <a:chOff x="2016" y="2603"/>
            <a:chExt cx="1728" cy="212"/>
          </a:xfrm>
        </p:grpSpPr>
        <p:cxnSp>
          <p:nvCxnSpPr>
            <p:cNvPr id="9270" name="AutoShape 30"/>
            <p:cNvCxnSpPr>
              <a:cxnSpLocks noChangeShapeType="1"/>
              <a:stCxn id="9294" idx="6"/>
              <a:endCxn id="9292" idx="2"/>
            </p:cNvCxnSpPr>
            <p:nvPr/>
          </p:nvCxnSpPr>
          <p:spPr bwMode="auto">
            <a:xfrm>
              <a:off x="2016" y="2784"/>
              <a:ext cx="1728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271" name="Text Box 31"/>
            <p:cNvSpPr txBox="1">
              <a:spLocks noChangeArrowheads="1"/>
            </p:cNvSpPr>
            <p:nvPr/>
          </p:nvSpPr>
          <p:spPr bwMode="auto">
            <a:xfrm>
              <a:off x="2804" y="2603"/>
              <a:ext cx="1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4" tIns="45711" rIns="91424" bIns="4571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r>
                <a:rPr lang="en-US" sz="1600">
                  <a:latin typeface="Tahoma" pitchFamily="34" charset="0"/>
                </a:rPr>
                <a:t>1</a:t>
              </a:r>
            </a:p>
          </p:txBody>
        </p:sp>
      </p:grpSp>
      <p:grpSp>
        <p:nvGrpSpPr>
          <p:cNvPr id="9224" name="Group 32"/>
          <p:cNvGrpSpPr>
            <a:grpSpLocks/>
          </p:cNvGrpSpPr>
          <p:nvPr/>
        </p:nvGrpSpPr>
        <p:grpSpPr bwMode="auto">
          <a:xfrm>
            <a:off x="4173538" y="4349750"/>
            <a:ext cx="1092200" cy="358775"/>
            <a:chOff x="2536" y="2999"/>
            <a:chExt cx="688" cy="226"/>
          </a:xfrm>
        </p:grpSpPr>
        <p:cxnSp>
          <p:nvCxnSpPr>
            <p:cNvPr id="9268" name="AutoShape 33"/>
            <p:cNvCxnSpPr>
              <a:cxnSpLocks noChangeShapeType="1"/>
              <a:stCxn id="9284" idx="7"/>
              <a:endCxn id="9286" idx="1"/>
            </p:cNvCxnSpPr>
            <p:nvPr/>
          </p:nvCxnSpPr>
          <p:spPr bwMode="auto">
            <a:xfrm rot="5400000" flipV="1">
              <a:off x="2879" y="2881"/>
              <a:ext cx="1" cy="688"/>
            </a:xfrm>
            <a:prstGeom prst="curvedConnector3">
              <a:avLst>
                <a:gd name="adj1" fmla="val -20000009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269" name="Text Box 34"/>
            <p:cNvSpPr txBox="1">
              <a:spLocks noChangeArrowheads="1"/>
            </p:cNvSpPr>
            <p:nvPr/>
          </p:nvSpPr>
          <p:spPr bwMode="auto">
            <a:xfrm>
              <a:off x="2810" y="2999"/>
              <a:ext cx="1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4" tIns="45711" rIns="91424" bIns="4571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r>
                <a:rPr lang="en-US" sz="1600">
                  <a:latin typeface="Tahoma" pitchFamily="34" charset="0"/>
                </a:rPr>
                <a:t>1</a:t>
              </a:r>
            </a:p>
          </p:txBody>
        </p:sp>
      </p:grpSp>
      <p:grpSp>
        <p:nvGrpSpPr>
          <p:cNvPr id="9225" name="Group 38"/>
          <p:cNvGrpSpPr>
            <a:grpSpLocks/>
          </p:cNvGrpSpPr>
          <p:nvPr/>
        </p:nvGrpSpPr>
        <p:grpSpPr bwMode="auto">
          <a:xfrm>
            <a:off x="2344738" y="4219575"/>
            <a:ext cx="482600" cy="487363"/>
            <a:chOff x="1384" y="2917"/>
            <a:chExt cx="304" cy="307"/>
          </a:xfrm>
        </p:grpSpPr>
        <p:cxnSp>
          <p:nvCxnSpPr>
            <p:cNvPr id="9266" name="AutoShape 39"/>
            <p:cNvCxnSpPr>
              <a:cxnSpLocks noChangeShapeType="1"/>
              <a:stCxn id="9282" idx="7"/>
              <a:endCxn id="9294" idx="3"/>
            </p:cNvCxnSpPr>
            <p:nvPr/>
          </p:nvCxnSpPr>
          <p:spPr bwMode="auto">
            <a:xfrm flipV="1">
              <a:off x="1384" y="2920"/>
              <a:ext cx="304" cy="30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267" name="Text Box 40"/>
            <p:cNvSpPr txBox="1">
              <a:spLocks noChangeArrowheads="1"/>
            </p:cNvSpPr>
            <p:nvPr/>
          </p:nvSpPr>
          <p:spPr bwMode="auto">
            <a:xfrm>
              <a:off x="1392" y="2917"/>
              <a:ext cx="1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4" tIns="45711" rIns="91424" bIns="4571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r>
                <a:rPr lang="en-US" sz="1600">
                  <a:latin typeface="Tahoma" pitchFamily="34" charset="0"/>
                </a:rPr>
                <a:t>1</a:t>
              </a:r>
            </a:p>
          </p:txBody>
        </p:sp>
      </p:grpSp>
      <p:grpSp>
        <p:nvGrpSpPr>
          <p:cNvPr id="9226" name="Group 44"/>
          <p:cNvGrpSpPr>
            <a:grpSpLocks/>
          </p:cNvGrpSpPr>
          <p:nvPr/>
        </p:nvGrpSpPr>
        <p:grpSpPr bwMode="auto">
          <a:xfrm>
            <a:off x="3259138" y="4186238"/>
            <a:ext cx="482600" cy="520700"/>
            <a:chOff x="1960" y="2896"/>
            <a:chExt cx="304" cy="328"/>
          </a:xfrm>
        </p:grpSpPr>
        <p:cxnSp>
          <p:nvCxnSpPr>
            <p:cNvPr id="9264" name="AutoShape 45"/>
            <p:cNvCxnSpPr>
              <a:cxnSpLocks noChangeShapeType="1"/>
              <a:stCxn id="9294" idx="5"/>
              <a:endCxn id="9284" idx="1"/>
            </p:cNvCxnSpPr>
            <p:nvPr/>
          </p:nvCxnSpPr>
          <p:spPr bwMode="auto">
            <a:xfrm>
              <a:off x="1960" y="2920"/>
              <a:ext cx="304" cy="30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265" name="Text Box 46"/>
            <p:cNvSpPr txBox="1">
              <a:spLocks noChangeArrowheads="1"/>
            </p:cNvSpPr>
            <p:nvPr/>
          </p:nvSpPr>
          <p:spPr bwMode="auto">
            <a:xfrm>
              <a:off x="2063" y="2896"/>
              <a:ext cx="1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4" tIns="45711" rIns="91424" bIns="4571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r>
                <a:rPr lang="en-US" sz="1600">
                  <a:latin typeface="Tahoma" pitchFamily="34" charset="0"/>
                </a:rPr>
                <a:t>0</a:t>
              </a:r>
            </a:p>
          </p:txBody>
        </p:sp>
      </p:grpSp>
      <p:grpSp>
        <p:nvGrpSpPr>
          <p:cNvPr id="9227" name="Group 54"/>
          <p:cNvGrpSpPr>
            <a:grpSpLocks/>
          </p:cNvGrpSpPr>
          <p:nvPr/>
        </p:nvGrpSpPr>
        <p:grpSpPr bwMode="auto">
          <a:xfrm>
            <a:off x="5695950" y="4224338"/>
            <a:ext cx="484188" cy="482600"/>
            <a:chOff x="3495" y="2920"/>
            <a:chExt cx="305" cy="304"/>
          </a:xfrm>
        </p:grpSpPr>
        <p:cxnSp>
          <p:nvCxnSpPr>
            <p:cNvPr id="9262" name="AutoShape 55"/>
            <p:cNvCxnSpPr>
              <a:cxnSpLocks noChangeShapeType="1"/>
              <a:stCxn id="9286" idx="7"/>
              <a:endCxn id="9292" idx="3"/>
            </p:cNvCxnSpPr>
            <p:nvPr/>
          </p:nvCxnSpPr>
          <p:spPr bwMode="auto">
            <a:xfrm flipV="1">
              <a:off x="3496" y="2920"/>
              <a:ext cx="304" cy="30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263" name="Text Box 56"/>
            <p:cNvSpPr txBox="1">
              <a:spLocks noChangeArrowheads="1"/>
            </p:cNvSpPr>
            <p:nvPr/>
          </p:nvSpPr>
          <p:spPr bwMode="auto">
            <a:xfrm>
              <a:off x="3495" y="2950"/>
              <a:ext cx="1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4" tIns="45711" rIns="91424" bIns="4571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r>
                <a:rPr lang="en-US" sz="1600">
                  <a:latin typeface="Tahoma" pitchFamily="34" charset="0"/>
                </a:rPr>
                <a:t>1</a:t>
              </a:r>
            </a:p>
          </p:txBody>
        </p:sp>
      </p:grpSp>
      <p:grpSp>
        <p:nvGrpSpPr>
          <p:cNvPr id="9228" name="Group 57"/>
          <p:cNvGrpSpPr>
            <a:grpSpLocks/>
          </p:cNvGrpSpPr>
          <p:nvPr/>
        </p:nvGrpSpPr>
        <p:grpSpPr bwMode="auto">
          <a:xfrm>
            <a:off x="7526338" y="4706938"/>
            <a:ext cx="620712" cy="431800"/>
            <a:chOff x="4648" y="3224"/>
            <a:chExt cx="391" cy="272"/>
          </a:xfrm>
        </p:grpSpPr>
        <p:cxnSp>
          <p:nvCxnSpPr>
            <p:cNvPr id="9260" name="AutoShape 58"/>
            <p:cNvCxnSpPr>
              <a:cxnSpLocks noChangeShapeType="1"/>
              <a:stCxn id="9290" idx="5"/>
              <a:endCxn id="9290" idx="7"/>
            </p:cNvCxnSpPr>
            <p:nvPr/>
          </p:nvCxnSpPr>
          <p:spPr bwMode="auto">
            <a:xfrm rot="5400000" flipH="1" flipV="1">
              <a:off x="4513" y="3359"/>
              <a:ext cx="272" cy="1"/>
            </a:xfrm>
            <a:prstGeom prst="curvedConnector5">
              <a:avLst>
                <a:gd name="adj1" fmla="val -73528"/>
                <a:gd name="adj2" fmla="val 36399986"/>
                <a:gd name="adj3" fmla="val 173528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261" name="Text Box 59"/>
            <p:cNvSpPr txBox="1">
              <a:spLocks noChangeArrowheads="1"/>
            </p:cNvSpPr>
            <p:nvPr/>
          </p:nvSpPr>
          <p:spPr bwMode="auto">
            <a:xfrm>
              <a:off x="4853" y="3232"/>
              <a:ext cx="1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4" tIns="45711" rIns="91424" bIns="4571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r>
                <a:rPr lang="en-US" sz="1600">
                  <a:latin typeface="Tahoma" pitchFamily="34" charset="0"/>
                </a:rPr>
                <a:t>1</a:t>
              </a:r>
            </a:p>
          </p:txBody>
        </p:sp>
      </p:grpSp>
      <p:grpSp>
        <p:nvGrpSpPr>
          <p:cNvPr id="9229" name="Group 69"/>
          <p:cNvGrpSpPr>
            <a:grpSpLocks/>
          </p:cNvGrpSpPr>
          <p:nvPr/>
        </p:nvGrpSpPr>
        <p:grpSpPr bwMode="auto">
          <a:xfrm>
            <a:off x="6611938" y="4186238"/>
            <a:ext cx="500062" cy="520700"/>
            <a:chOff x="4072" y="2896"/>
            <a:chExt cx="315" cy="328"/>
          </a:xfrm>
        </p:grpSpPr>
        <p:cxnSp>
          <p:nvCxnSpPr>
            <p:cNvPr id="9258" name="AutoShape 70"/>
            <p:cNvCxnSpPr>
              <a:cxnSpLocks noChangeShapeType="1"/>
              <a:stCxn id="9292" idx="5"/>
              <a:endCxn id="9290" idx="1"/>
            </p:cNvCxnSpPr>
            <p:nvPr/>
          </p:nvCxnSpPr>
          <p:spPr bwMode="auto">
            <a:xfrm>
              <a:off x="4072" y="2920"/>
              <a:ext cx="304" cy="30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259" name="Text Box 71"/>
            <p:cNvSpPr txBox="1">
              <a:spLocks noChangeArrowheads="1"/>
            </p:cNvSpPr>
            <p:nvPr/>
          </p:nvSpPr>
          <p:spPr bwMode="auto">
            <a:xfrm>
              <a:off x="4201" y="2896"/>
              <a:ext cx="1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4" tIns="45711" rIns="91424" bIns="4571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r>
                <a:rPr lang="en-US" sz="1600">
                  <a:latin typeface="Tahoma" pitchFamily="34" charset="0"/>
                </a:rPr>
                <a:t>1</a:t>
              </a:r>
            </a:p>
          </p:txBody>
        </p:sp>
      </p:grpSp>
      <p:grpSp>
        <p:nvGrpSpPr>
          <p:cNvPr id="9230" name="Group 126"/>
          <p:cNvGrpSpPr>
            <a:grpSpLocks/>
          </p:cNvGrpSpPr>
          <p:nvPr/>
        </p:nvGrpSpPr>
        <p:grpSpPr bwMode="auto">
          <a:xfrm>
            <a:off x="2344738" y="4313238"/>
            <a:ext cx="4813300" cy="1811337"/>
            <a:chOff x="2344738" y="4313238"/>
            <a:chExt cx="4813300" cy="1811337"/>
          </a:xfrm>
        </p:grpSpPr>
        <p:grpSp>
          <p:nvGrpSpPr>
            <p:cNvPr id="9234" name="Group 35"/>
            <p:cNvGrpSpPr>
              <a:grpSpLocks/>
            </p:cNvGrpSpPr>
            <p:nvPr/>
          </p:nvGrpSpPr>
          <p:grpSpPr bwMode="auto">
            <a:xfrm>
              <a:off x="2797175" y="4313238"/>
              <a:ext cx="295275" cy="1219200"/>
              <a:chOff x="1669" y="2976"/>
              <a:chExt cx="186" cy="768"/>
            </a:xfrm>
          </p:grpSpPr>
          <p:cxnSp>
            <p:nvCxnSpPr>
              <p:cNvPr id="9256" name="AutoShape 36"/>
              <p:cNvCxnSpPr>
                <a:cxnSpLocks noChangeShapeType="1"/>
                <a:stCxn id="9280" idx="0"/>
                <a:endCxn id="9294" idx="4"/>
              </p:cNvCxnSpPr>
              <p:nvPr/>
            </p:nvCxnSpPr>
            <p:spPr bwMode="auto">
              <a:xfrm flipV="1">
                <a:off x="1824" y="2976"/>
                <a:ext cx="0" cy="768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9257" name="Text Box 37"/>
              <p:cNvSpPr txBox="1">
                <a:spLocks noChangeArrowheads="1"/>
              </p:cNvSpPr>
              <p:nvPr/>
            </p:nvSpPr>
            <p:spPr bwMode="auto">
              <a:xfrm>
                <a:off x="1669" y="3255"/>
                <a:ext cx="18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1</a:t>
                </a:r>
              </a:p>
            </p:txBody>
          </p:sp>
        </p:grpSp>
        <p:grpSp>
          <p:nvGrpSpPr>
            <p:cNvPr id="9235" name="Group 41"/>
            <p:cNvGrpSpPr>
              <a:grpSpLocks/>
            </p:cNvGrpSpPr>
            <p:nvPr/>
          </p:nvGrpSpPr>
          <p:grpSpPr bwMode="auto">
            <a:xfrm>
              <a:off x="3259138" y="5138738"/>
              <a:ext cx="482600" cy="512762"/>
              <a:chOff x="1960" y="3496"/>
              <a:chExt cx="304" cy="323"/>
            </a:xfrm>
          </p:grpSpPr>
          <p:cxnSp>
            <p:nvCxnSpPr>
              <p:cNvPr id="9254" name="AutoShape 42"/>
              <p:cNvCxnSpPr>
                <a:cxnSpLocks noChangeShapeType="1"/>
                <a:stCxn id="9284" idx="3"/>
                <a:endCxn id="9280" idx="7"/>
              </p:cNvCxnSpPr>
              <p:nvPr/>
            </p:nvCxnSpPr>
            <p:spPr bwMode="auto">
              <a:xfrm flipH="1">
                <a:off x="1960" y="3496"/>
                <a:ext cx="304" cy="304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9255" name="Text Box 43"/>
              <p:cNvSpPr txBox="1">
                <a:spLocks noChangeArrowheads="1"/>
              </p:cNvSpPr>
              <p:nvPr/>
            </p:nvSpPr>
            <p:spPr bwMode="auto">
              <a:xfrm>
                <a:off x="2071" y="3607"/>
                <a:ext cx="18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0</a:t>
                </a:r>
              </a:p>
            </p:txBody>
          </p:sp>
        </p:grpSp>
        <p:grpSp>
          <p:nvGrpSpPr>
            <p:cNvPr id="9236" name="Group 47"/>
            <p:cNvGrpSpPr>
              <a:grpSpLocks/>
            </p:cNvGrpSpPr>
            <p:nvPr/>
          </p:nvGrpSpPr>
          <p:grpSpPr bwMode="auto">
            <a:xfrm>
              <a:off x="2344738" y="5138738"/>
              <a:ext cx="482600" cy="490537"/>
              <a:chOff x="1384" y="3496"/>
              <a:chExt cx="304" cy="309"/>
            </a:xfrm>
          </p:grpSpPr>
          <p:cxnSp>
            <p:nvCxnSpPr>
              <p:cNvPr id="9252" name="AutoShape 48"/>
              <p:cNvCxnSpPr>
                <a:cxnSpLocks noChangeShapeType="1"/>
                <a:stCxn id="9280" idx="1"/>
                <a:endCxn id="9282" idx="5"/>
              </p:cNvCxnSpPr>
              <p:nvPr/>
            </p:nvCxnSpPr>
            <p:spPr bwMode="auto">
              <a:xfrm flipH="1" flipV="1">
                <a:off x="1384" y="3496"/>
                <a:ext cx="304" cy="304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9253" name="Text Box 49"/>
              <p:cNvSpPr txBox="1">
                <a:spLocks noChangeArrowheads="1"/>
              </p:cNvSpPr>
              <p:nvPr/>
            </p:nvSpPr>
            <p:spPr bwMode="auto">
              <a:xfrm>
                <a:off x="1393" y="3593"/>
                <a:ext cx="18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0</a:t>
                </a:r>
              </a:p>
            </p:txBody>
          </p:sp>
        </p:grpSp>
        <p:grpSp>
          <p:nvGrpSpPr>
            <p:cNvPr id="9237" name="Group 51"/>
            <p:cNvGrpSpPr>
              <a:grpSpLocks/>
            </p:cNvGrpSpPr>
            <p:nvPr/>
          </p:nvGrpSpPr>
          <p:grpSpPr bwMode="auto">
            <a:xfrm>
              <a:off x="4173538" y="5138738"/>
              <a:ext cx="1092200" cy="355600"/>
              <a:chOff x="2536" y="3496"/>
              <a:chExt cx="688" cy="224"/>
            </a:xfrm>
          </p:grpSpPr>
          <p:cxnSp>
            <p:nvCxnSpPr>
              <p:cNvPr id="9250" name="AutoShape 52"/>
              <p:cNvCxnSpPr>
                <a:cxnSpLocks noChangeShapeType="1"/>
                <a:stCxn id="9286" idx="3"/>
                <a:endCxn id="9284" idx="5"/>
              </p:cNvCxnSpPr>
              <p:nvPr/>
            </p:nvCxnSpPr>
            <p:spPr bwMode="auto">
              <a:xfrm rot="5400000">
                <a:off x="2879" y="3153"/>
                <a:ext cx="1" cy="688"/>
              </a:xfrm>
              <a:prstGeom prst="curvedConnector3">
                <a:avLst>
                  <a:gd name="adj1" fmla="val 20000009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9251" name="Text Box 53"/>
              <p:cNvSpPr txBox="1">
                <a:spLocks noChangeArrowheads="1"/>
              </p:cNvSpPr>
              <p:nvPr/>
            </p:nvSpPr>
            <p:spPr bwMode="auto">
              <a:xfrm>
                <a:off x="2810" y="3508"/>
                <a:ext cx="18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0</a:t>
                </a:r>
              </a:p>
            </p:txBody>
          </p:sp>
        </p:grpSp>
        <p:grpSp>
          <p:nvGrpSpPr>
            <p:cNvPr id="9238" name="Group 60"/>
            <p:cNvGrpSpPr>
              <a:grpSpLocks/>
            </p:cNvGrpSpPr>
            <p:nvPr/>
          </p:nvGrpSpPr>
          <p:grpSpPr bwMode="auto">
            <a:xfrm>
              <a:off x="5697538" y="5138738"/>
              <a:ext cx="482600" cy="482600"/>
              <a:chOff x="3496" y="3496"/>
              <a:chExt cx="304" cy="304"/>
            </a:xfrm>
          </p:grpSpPr>
          <p:cxnSp>
            <p:nvCxnSpPr>
              <p:cNvPr id="9248" name="AutoShape 61"/>
              <p:cNvCxnSpPr>
                <a:cxnSpLocks noChangeShapeType="1"/>
                <a:stCxn id="9288" idx="1"/>
                <a:endCxn id="9286" idx="5"/>
              </p:cNvCxnSpPr>
              <p:nvPr/>
            </p:nvCxnSpPr>
            <p:spPr bwMode="auto">
              <a:xfrm flipH="1" flipV="1">
                <a:off x="3496" y="3496"/>
                <a:ext cx="304" cy="304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9249" name="Text Box 62"/>
              <p:cNvSpPr txBox="1">
                <a:spLocks noChangeArrowheads="1"/>
              </p:cNvSpPr>
              <p:nvPr/>
            </p:nvSpPr>
            <p:spPr bwMode="auto">
              <a:xfrm>
                <a:off x="3515" y="3582"/>
                <a:ext cx="18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1</a:t>
                </a:r>
              </a:p>
            </p:txBody>
          </p:sp>
        </p:grpSp>
        <p:grpSp>
          <p:nvGrpSpPr>
            <p:cNvPr id="9239" name="Group 63"/>
            <p:cNvGrpSpPr>
              <a:grpSpLocks/>
            </p:cNvGrpSpPr>
            <p:nvPr/>
          </p:nvGrpSpPr>
          <p:grpSpPr bwMode="auto">
            <a:xfrm>
              <a:off x="3348038" y="5788025"/>
              <a:ext cx="2743200" cy="336550"/>
              <a:chOff x="2016" y="3905"/>
              <a:chExt cx="1728" cy="212"/>
            </a:xfrm>
          </p:grpSpPr>
          <p:cxnSp>
            <p:nvCxnSpPr>
              <p:cNvPr id="9246" name="AutoShape 64"/>
              <p:cNvCxnSpPr>
                <a:cxnSpLocks noChangeShapeType="1"/>
                <a:stCxn id="9288" idx="2"/>
                <a:endCxn id="9280" idx="6"/>
              </p:cNvCxnSpPr>
              <p:nvPr/>
            </p:nvCxnSpPr>
            <p:spPr bwMode="auto">
              <a:xfrm flipH="1">
                <a:off x="2016" y="3936"/>
                <a:ext cx="1728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9247" name="Text Box 65"/>
              <p:cNvSpPr txBox="1">
                <a:spLocks noChangeArrowheads="1"/>
              </p:cNvSpPr>
              <p:nvPr/>
            </p:nvSpPr>
            <p:spPr bwMode="auto">
              <a:xfrm>
                <a:off x="2823" y="3905"/>
                <a:ext cx="18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0</a:t>
                </a:r>
              </a:p>
            </p:txBody>
          </p:sp>
        </p:grpSp>
        <p:grpSp>
          <p:nvGrpSpPr>
            <p:cNvPr id="9240" name="Group 66"/>
            <p:cNvGrpSpPr>
              <a:grpSpLocks/>
            </p:cNvGrpSpPr>
            <p:nvPr/>
          </p:nvGrpSpPr>
          <p:grpSpPr bwMode="auto">
            <a:xfrm>
              <a:off x="6611938" y="5138738"/>
              <a:ext cx="546100" cy="482600"/>
              <a:chOff x="4072" y="3496"/>
              <a:chExt cx="344" cy="304"/>
            </a:xfrm>
          </p:grpSpPr>
          <p:cxnSp>
            <p:nvCxnSpPr>
              <p:cNvPr id="9244" name="AutoShape 67"/>
              <p:cNvCxnSpPr>
                <a:cxnSpLocks noChangeShapeType="1"/>
                <a:stCxn id="9290" idx="3"/>
                <a:endCxn id="9288" idx="7"/>
              </p:cNvCxnSpPr>
              <p:nvPr/>
            </p:nvCxnSpPr>
            <p:spPr bwMode="auto">
              <a:xfrm flipH="1">
                <a:off x="4072" y="3496"/>
                <a:ext cx="304" cy="304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9245" name="Text Box 68"/>
              <p:cNvSpPr txBox="1">
                <a:spLocks noChangeArrowheads="1"/>
              </p:cNvSpPr>
              <p:nvPr/>
            </p:nvSpPr>
            <p:spPr bwMode="auto">
              <a:xfrm>
                <a:off x="4230" y="3586"/>
                <a:ext cx="18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0</a:t>
                </a:r>
              </a:p>
            </p:txBody>
          </p:sp>
        </p:grpSp>
        <p:grpSp>
          <p:nvGrpSpPr>
            <p:cNvPr id="9241" name="Group 72"/>
            <p:cNvGrpSpPr>
              <a:grpSpLocks/>
            </p:cNvGrpSpPr>
            <p:nvPr/>
          </p:nvGrpSpPr>
          <p:grpSpPr bwMode="auto">
            <a:xfrm>
              <a:off x="6361113" y="4313238"/>
              <a:ext cx="295275" cy="1219200"/>
              <a:chOff x="3914" y="2976"/>
              <a:chExt cx="186" cy="768"/>
            </a:xfrm>
          </p:grpSpPr>
          <p:cxnSp>
            <p:nvCxnSpPr>
              <p:cNvPr id="9242" name="AutoShape 73"/>
              <p:cNvCxnSpPr>
                <a:cxnSpLocks noChangeShapeType="1"/>
                <a:stCxn id="9292" idx="4"/>
                <a:endCxn id="9288" idx="0"/>
              </p:cNvCxnSpPr>
              <p:nvPr/>
            </p:nvCxnSpPr>
            <p:spPr bwMode="auto">
              <a:xfrm>
                <a:off x="3936" y="2976"/>
                <a:ext cx="0" cy="768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9243" name="Text Box 74"/>
              <p:cNvSpPr txBox="1">
                <a:spLocks noChangeArrowheads="1"/>
              </p:cNvSpPr>
              <p:nvPr/>
            </p:nvSpPr>
            <p:spPr bwMode="auto">
              <a:xfrm>
                <a:off x="3914" y="3251"/>
                <a:ext cx="18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0</a:t>
                </a:r>
              </a:p>
            </p:txBody>
          </p:sp>
        </p:grpSp>
      </p:grpSp>
      <p:grpSp>
        <p:nvGrpSpPr>
          <p:cNvPr id="9231" name="Group 75"/>
          <p:cNvGrpSpPr>
            <a:grpSpLocks/>
          </p:cNvGrpSpPr>
          <p:nvPr/>
        </p:nvGrpSpPr>
        <p:grpSpPr bwMode="auto">
          <a:xfrm>
            <a:off x="1277938" y="4706938"/>
            <a:ext cx="636587" cy="431800"/>
            <a:chOff x="712" y="3224"/>
            <a:chExt cx="401" cy="272"/>
          </a:xfrm>
        </p:grpSpPr>
        <p:cxnSp>
          <p:nvCxnSpPr>
            <p:cNvPr id="9232" name="AutoShape 76"/>
            <p:cNvCxnSpPr>
              <a:cxnSpLocks noChangeShapeType="1"/>
              <a:stCxn id="9282" idx="3"/>
              <a:endCxn id="9282" idx="1"/>
            </p:cNvCxnSpPr>
            <p:nvPr/>
          </p:nvCxnSpPr>
          <p:spPr bwMode="auto">
            <a:xfrm rot="5400000" flipH="1" flipV="1">
              <a:off x="977" y="3359"/>
              <a:ext cx="272" cy="1"/>
            </a:xfrm>
            <a:prstGeom prst="curvedConnector5">
              <a:avLst>
                <a:gd name="adj1" fmla="val -73528"/>
                <a:gd name="adj2" fmla="val -38800014"/>
                <a:gd name="adj3" fmla="val 173528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233" name="Text Box 77"/>
            <p:cNvSpPr txBox="1">
              <a:spLocks noChangeArrowheads="1"/>
            </p:cNvSpPr>
            <p:nvPr/>
          </p:nvSpPr>
          <p:spPr bwMode="auto">
            <a:xfrm>
              <a:off x="712" y="3265"/>
              <a:ext cx="1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4" tIns="45711" rIns="91424" bIns="4571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r>
                <a:rPr lang="en-US" sz="1600">
                  <a:latin typeface="Tahoma" pitchFamily="34" charset="0"/>
                </a:rPr>
                <a:t>0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951514" y="310484"/>
            <a:ext cx="50373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“Remember the last three bits”</a:t>
            </a:r>
          </a:p>
        </p:txBody>
      </p:sp>
      <p:cxnSp>
        <p:nvCxnSpPr>
          <p:cNvPr id="4" name="Straight Arrow Connector 3"/>
          <p:cNvCxnSpPr>
            <a:endCxn id="9282" idx="0"/>
          </p:cNvCxnSpPr>
          <p:nvPr/>
        </p:nvCxnSpPr>
        <p:spPr>
          <a:xfrm>
            <a:off x="2128838" y="4349750"/>
            <a:ext cx="0" cy="268288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5421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Properties of Relations show up in Graphs</a:t>
            </a:r>
          </a:p>
        </p:txBody>
      </p:sp>
      <p:sp>
        <p:nvSpPr>
          <p:cNvPr id="6146" name="Text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8533" y="1016063"/>
            <a:ext cx="366491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800" dirty="0">
                <a:latin typeface="Calibri" panose="020F0502020204030204" pitchFamily="34" charset="0"/>
              </a:rPr>
              <a:t>Let R be a relation on A.</a:t>
            </a:r>
          </a:p>
        </p:txBody>
      </p:sp>
      <p:sp>
        <p:nvSpPr>
          <p:cNvPr id="5" name="TextBox 4"/>
          <p:cNvSpPr txBox="1"/>
          <p:nvPr>
            <p:custDataLst>
              <p:tags r:id="rId3"/>
            </p:custDataLst>
          </p:nvPr>
        </p:nvSpPr>
        <p:spPr>
          <a:xfrm>
            <a:off x="539042" y="1619195"/>
            <a:ext cx="8065915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dirty="0">
                <a:cs typeface="Calibri" panose="020F0502020204030204" pitchFamily="34" charset="0"/>
              </a:rPr>
              <a:t>R is </a:t>
            </a:r>
            <a:r>
              <a:rPr lang="en-US" sz="2800" b="1" dirty="0">
                <a:cs typeface="Calibri" panose="020F0502020204030204" pitchFamily="34" charset="0"/>
              </a:rPr>
              <a:t>reflexive</a:t>
            </a:r>
            <a:r>
              <a:rPr lang="en-US" sz="2800" dirty="0">
                <a:cs typeface="Calibri" panose="020F0502020204030204" pitchFamily="34" charset="0"/>
              </a:rPr>
              <a:t> </a:t>
            </a:r>
            <a:r>
              <a:rPr lang="en-US" sz="2800" dirty="0" err="1">
                <a:cs typeface="Calibri" panose="020F0502020204030204" pitchFamily="34" charset="0"/>
              </a:rPr>
              <a:t>iff</a:t>
            </a:r>
            <a:r>
              <a:rPr lang="en-US" sz="2800" dirty="0">
                <a:cs typeface="Calibri" panose="020F0502020204030204" pitchFamily="34" charset="0"/>
              </a:rPr>
              <a:t> (</a:t>
            </a:r>
            <a:r>
              <a:rPr lang="en-US" sz="2800" dirty="0" err="1">
                <a:cs typeface="Calibri" panose="020F0502020204030204" pitchFamily="34" charset="0"/>
              </a:rPr>
              <a:t>a,a</a:t>
            </a:r>
            <a:r>
              <a:rPr lang="en-US" sz="2800" dirty="0">
                <a:cs typeface="Calibri" panose="020F0502020204030204" pitchFamily="34" charset="0"/>
              </a:rPr>
              <a:t>) </a:t>
            </a:r>
            <a:r>
              <a:rPr lang="en-US" sz="2800" dirty="0">
                <a:cs typeface="Calibri" panose="020F0502020204030204" pitchFamily="34" charset="0"/>
                <a:sym typeface="Symbol"/>
              </a:rPr>
              <a:t></a:t>
            </a:r>
            <a:r>
              <a:rPr lang="en-US" sz="2800" dirty="0">
                <a:cs typeface="Calibri" panose="020F0502020204030204" pitchFamily="34" charset="0"/>
              </a:rPr>
              <a:t> R for every a </a:t>
            </a:r>
            <a:r>
              <a:rPr lang="en-US" sz="2800" dirty="0">
                <a:cs typeface="Calibri" panose="020F0502020204030204" pitchFamily="34" charset="0"/>
                <a:sym typeface="Symbol"/>
              </a:rPr>
              <a:t></a:t>
            </a:r>
            <a:r>
              <a:rPr lang="en-US" sz="2800" dirty="0">
                <a:cs typeface="Calibri" panose="020F0502020204030204" pitchFamily="34" charset="0"/>
              </a:rPr>
              <a:t> A</a:t>
            </a:r>
          </a:p>
        </p:txBody>
      </p:sp>
      <p:sp>
        <p:nvSpPr>
          <p:cNvPr id="6" name="TextBox 5"/>
          <p:cNvSpPr txBox="1"/>
          <p:nvPr>
            <p:custDataLst>
              <p:tags r:id="rId4"/>
            </p:custDataLst>
          </p:nvPr>
        </p:nvSpPr>
        <p:spPr>
          <a:xfrm>
            <a:off x="539043" y="2857908"/>
            <a:ext cx="8065914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R is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symmetric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iff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a,b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sz="2800" dirty="0">
                <a:latin typeface="Cambria Math" panose="02040503050406030204" pitchFamily="18" charset="0"/>
                <a:cs typeface="Calibri" panose="020F0502020204030204" pitchFamily="34" charset="0"/>
                <a:sym typeface="Symbol"/>
              </a:rPr>
              <a:t>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R implies (b, a)</a:t>
            </a:r>
            <a:r>
              <a:rPr lang="en-US" sz="2800" dirty="0">
                <a:latin typeface="Cambria Math" panose="02040503050406030204" pitchFamily="18" charset="0"/>
                <a:cs typeface="Calibri" panose="020F0502020204030204" pitchFamily="34" charset="0"/>
                <a:sym typeface="Symbol"/>
              </a:rPr>
              <a:t>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R</a:t>
            </a:r>
          </a:p>
        </p:txBody>
      </p:sp>
      <p:sp>
        <p:nvSpPr>
          <p:cNvPr id="8" name="TextBox 7"/>
          <p:cNvSpPr txBox="1"/>
          <p:nvPr>
            <p:custDataLst>
              <p:tags r:id="rId5"/>
            </p:custDataLst>
          </p:nvPr>
        </p:nvSpPr>
        <p:spPr>
          <a:xfrm>
            <a:off x="539042" y="5380178"/>
            <a:ext cx="8426824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R is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transitive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iff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a,b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sz="2800" dirty="0">
                <a:latin typeface="Cambria Math" panose="02040503050406030204" pitchFamily="18" charset="0"/>
                <a:cs typeface="Calibri" panose="020F0502020204030204" pitchFamily="34" charset="0"/>
                <a:sym typeface="Symbol"/>
              </a:rPr>
              <a:t>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R and (b, c)</a:t>
            </a:r>
            <a:r>
              <a:rPr lang="en-US" sz="2800" dirty="0">
                <a:latin typeface="Cambria Math" panose="02040503050406030204" pitchFamily="18" charset="0"/>
                <a:cs typeface="Calibri" panose="020F0502020204030204" pitchFamily="34" charset="0"/>
                <a:sym typeface="Symbol"/>
              </a:rPr>
              <a:t>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R </a:t>
            </a:r>
            <a:r>
              <a:rPr lang="en-US" sz="2800" dirty="0">
                <a:cs typeface="Calibri" panose="020F0502020204030204" pitchFamily="34" charset="0"/>
                <a:sym typeface="Symbol"/>
              </a:rPr>
              <a:t>implies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(a, c) </a:t>
            </a:r>
            <a:r>
              <a:rPr lang="en-US" sz="2800" dirty="0">
                <a:latin typeface="Cambria Math" panose="02040503050406030204" pitchFamily="18" charset="0"/>
                <a:cs typeface="Calibri" panose="020F0502020204030204" pitchFamily="34" charset="0"/>
                <a:sym typeface="Symbol"/>
              </a:rPr>
              <a:t>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359748" y="4162037"/>
                <a:ext cx="8606118" cy="52322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28575">
                <a:solidFill>
                  <a:schemeClr val="bg2">
                    <a:lumMod val="2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R is </a:t>
                </a:r>
                <a:r>
                  <a:rPr lang="en-US" sz="2800" b="1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antisymmetric</a:t>
                </a:r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iff</a:t>
                </a:r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(</a:t>
                </a:r>
                <a:r>
                  <a:rPr lang="en-US" sz="2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a,b</a:t>
                </a:r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 </a:t>
                </a:r>
                <a:r>
                  <a:rPr lang="en-US" sz="2800" dirty="0">
                    <a:latin typeface="Cambria Math" panose="02040503050406030204" pitchFamily="18" charset="0"/>
                    <a:cs typeface="Calibri" panose="020F0502020204030204" pitchFamily="34" charset="0"/>
                    <a:sym typeface="Symbol"/>
                  </a:rPr>
                  <a:t></a:t>
                </a:r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R and a </a:t>
                </a:r>
                <a:r>
                  <a:rPr lang="en-US" sz="2800" dirty="0">
                    <a:latin typeface="Cambria Math" panose="02040503050406030204" pitchFamily="18" charset="0"/>
                    <a:cs typeface="Calibri" panose="020F0502020204030204" pitchFamily="34" charset="0"/>
                    <a:sym typeface="Symbol"/>
                  </a:rPr>
                  <a:t></a:t>
                </a:r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b implies (</a:t>
                </a:r>
                <a:r>
                  <a:rPr lang="en-US" sz="2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b,a</a:t>
                </a:r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  <a:cs typeface="Arial" charset="0"/>
                      </a:rPr>
                      <m:t>∉</m:t>
                    </m:r>
                  </m:oMath>
                </a14:m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R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2"/>
                </p:custDataLst>
              </p:nvPr>
            </p:nvSpPr>
            <p:spPr>
              <a:xfrm>
                <a:off x="359748" y="4162037"/>
                <a:ext cx="8606118" cy="523220"/>
              </a:xfrm>
              <a:prstGeom prst="rect">
                <a:avLst/>
              </a:prstGeom>
              <a:blipFill rotWithShape="0">
                <a:blip r:embed="rId23"/>
                <a:stretch>
                  <a:fillRect l="-1270" t="-12088" b="-27473"/>
                </a:stretch>
              </a:blipFill>
              <a:ln w="28575"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2643251" y="2391019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2357053" y="2323986"/>
            <a:ext cx="286198" cy="207945"/>
          </a:xfrm>
          <a:custGeom>
            <a:avLst/>
            <a:gdLst>
              <a:gd name="connsiteX0" fmla="*/ 533524 w 602349"/>
              <a:gd name="connsiteY0" fmla="*/ 255412 h 393899"/>
              <a:gd name="connsiteX1" fmla="*/ 12414 w 602349"/>
              <a:gd name="connsiteY1" fmla="*/ 383231 h 393899"/>
              <a:gd name="connsiteX2" fmla="*/ 199227 w 602349"/>
              <a:gd name="connsiteY2" fmla="*/ 9605 h 393899"/>
              <a:gd name="connsiteX3" fmla="*/ 602349 w 602349"/>
              <a:gd name="connsiteY3" fmla="*/ 147257 h 393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2349" h="393899">
                <a:moveTo>
                  <a:pt x="533524" y="255412"/>
                </a:moveTo>
                <a:cubicBezTo>
                  <a:pt x="300827" y="339805"/>
                  <a:pt x="68130" y="424199"/>
                  <a:pt x="12414" y="383231"/>
                </a:cubicBezTo>
                <a:cubicBezTo>
                  <a:pt x="-43302" y="342263"/>
                  <a:pt x="100905" y="48934"/>
                  <a:pt x="199227" y="9605"/>
                </a:cubicBezTo>
                <a:cubicBezTo>
                  <a:pt x="297549" y="-29724"/>
                  <a:pt x="449949" y="58766"/>
                  <a:pt x="602349" y="147257"/>
                </a:cubicBezTo>
              </a:path>
            </a:pathLst>
          </a:custGeom>
          <a:noFill/>
          <a:ln>
            <a:solidFill>
              <a:srgbClr val="7030A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799673" y="2197125"/>
            <a:ext cx="19782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at every node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345903" y="3671658"/>
            <a:ext cx="763647" cy="102650"/>
            <a:chOff x="2345903" y="3671658"/>
            <a:chExt cx="763647" cy="102650"/>
          </a:xfrm>
        </p:grpSpPr>
        <p:sp>
          <p:nvSpPr>
            <p:cNvPr id="23" name="Oval 22"/>
            <p:cNvSpPr>
              <a:spLocks noChangeAspect="1"/>
            </p:cNvSpPr>
            <p:nvPr>
              <p:custDataLst>
                <p:tags r:id="rId19"/>
              </p:custDataLst>
            </p:nvPr>
          </p:nvSpPr>
          <p:spPr>
            <a:xfrm>
              <a:off x="3018110" y="3671658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4" name="Oval 23"/>
            <p:cNvSpPr>
              <a:spLocks noChangeAspect="1"/>
            </p:cNvSpPr>
            <p:nvPr>
              <p:custDataLst>
                <p:tags r:id="rId20"/>
              </p:custDataLst>
            </p:nvPr>
          </p:nvSpPr>
          <p:spPr>
            <a:xfrm>
              <a:off x="2345903" y="3682868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3582882" y="3506507"/>
            <a:ext cx="450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or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4571999" y="3686014"/>
            <a:ext cx="763647" cy="102650"/>
            <a:chOff x="2345903" y="3671658"/>
            <a:chExt cx="763647" cy="102650"/>
          </a:xfrm>
        </p:grpSpPr>
        <p:sp>
          <p:nvSpPr>
            <p:cNvPr id="28" name="Oval 27"/>
            <p:cNvSpPr>
              <a:spLocks noChangeAspect="1"/>
            </p:cNvSpPr>
            <p:nvPr>
              <p:custDataLst>
                <p:tags r:id="rId17"/>
              </p:custDataLst>
            </p:nvPr>
          </p:nvSpPr>
          <p:spPr>
            <a:xfrm>
              <a:off x="3018110" y="3671658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9" name="Oval 28"/>
            <p:cNvSpPr>
              <a:spLocks noChangeAspect="1"/>
            </p:cNvSpPr>
            <p:nvPr>
              <p:custDataLst>
                <p:tags r:id="rId18"/>
              </p:custDataLst>
            </p:nvPr>
          </p:nvSpPr>
          <p:spPr>
            <a:xfrm>
              <a:off x="2345903" y="3682868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30" name="Freeform 29"/>
          <p:cNvSpPr/>
          <p:nvPr/>
        </p:nvSpPr>
        <p:spPr>
          <a:xfrm flipV="1">
            <a:off x="4642515" y="3610212"/>
            <a:ext cx="601689" cy="107165"/>
          </a:xfrm>
          <a:custGeom>
            <a:avLst/>
            <a:gdLst>
              <a:gd name="connsiteX0" fmla="*/ 47530 w 612306"/>
              <a:gd name="connsiteY0" fmla="*/ 959223 h 959223"/>
              <a:gd name="connsiteX1" fmla="*/ 56494 w 612306"/>
              <a:gd name="connsiteY1" fmla="*/ 475129 h 959223"/>
              <a:gd name="connsiteX2" fmla="*/ 612306 w 612306"/>
              <a:gd name="connsiteY2" fmla="*/ 0 h 959223"/>
              <a:gd name="connsiteX0" fmla="*/ 4407 w 569183"/>
              <a:gd name="connsiteY0" fmla="*/ 959223 h 959223"/>
              <a:gd name="connsiteX1" fmla="*/ 333735 w 569183"/>
              <a:gd name="connsiteY1" fmla="*/ 697113 h 959223"/>
              <a:gd name="connsiteX2" fmla="*/ 569183 w 569183"/>
              <a:gd name="connsiteY2" fmla="*/ 0 h 959223"/>
              <a:gd name="connsiteX0" fmla="*/ 4190 w 584983"/>
              <a:gd name="connsiteY0" fmla="*/ 348759 h 721952"/>
              <a:gd name="connsiteX1" fmla="*/ 349535 w 584983"/>
              <a:gd name="connsiteY1" fmla="*/ 697113 h 721952"/>
              <a:gd name="connsiteX2" fmla="*/ 584983 w 584983"/>
              <a:gd name="connsiteY2" fmla="*/ 0 h 721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4983" h="721952">
                <a:moveTo>
                  <a:pt x="4190" y="348759"/>
                </a:moveTo>
                <a:cubicBezTo>
                  <a:pt x="-38393" y="186647"/>
                  <a:pt x="255406" y="856984"/>
                  <a:pt x="349535" y="697113"/>
                </a:cubicBezTo>
                <a:cubicBezTo>
                  <a:pt x="443664" y="537242"/>
                  <a:pt x="584983" y="0"/>
                  <a:pt x="584983" y="0"/>
                </a:cubicBezTo>
              </a:path>
            </a:pathLst>
          </a:custGeom>
          <a:noFill/>
          <a:ln>
            <a:solidFill>
              <a:srgbClr val="7030A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reeform 30"/>
          <p:cNvSpPr/>
          <p:nvPr/>
        </p:nvSpPr>
        <p:spPr>
          <a:xfrm>
            <a:off x="4646233" y="3778959"/>
            <a:ext cx="601689" cy="107165"/>
          </a:xfrm>
          <a:custGeom>
            <a:avLst/>
            <a:gdLst>
              <a:gd name="connsiteX0" fmla="*/ 47530 w 612306"/>
              <a:gd name="connsiteY0" fmla="*/ 959223 h 959223"/>
              <a:gd name="connsiteX1" fmla="*/ 56494 w 612306"/>
              <a:gd name="connsiteY1" fmla="*/ 475129 h 959223"/>
              <a:gd name="connsiteX2" fmla="*/ 612306 w 612306"/>
              <a:gd name="connsiteY2" fmla="*/ 0 h 959223"/>
              <a:gd name="connsiteX0" fmla="*/ 4407 w 569183"/>
              <a:gd name="connsiteY0" fmla="*/ 959223 h 959223"/>
              <a:gd name="connsiteX1" fmla="*/ 333735 w 569183"/>
              <a:gd name="connsiteY1" fmla="*/ 697113 h 959223"/>
              <a:gd name="connsiteX2" fmla="*/ 569183 w 569183"/>
              <a:gd name="connsiteY2" fmla="*/ 0 h 959223"/>
              <a:gd name="connsiteX0" fmla="*/ 4190 w 584983"/>
              <a:gd name="connsiteY0" fmla="*/ 348759 h 721952"/>
              <a:gd name="connsiteX1" fmla="*/ 349535 w 584983"/>
              <a:gd name="connsiteY1" fmla="*/ 697113 h 721952"/>
              <a:gd name="connsiteX2" fmla="*/ 584983 w 584983"/>
              <a:gd name="connsiteY2" fmla="*/ 0 h 721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4983" h="721952">
                <a:moveTo>
                  <a:pt x="4190" y="348759"/>
                </a:moveTo>
                <a:cubicBezTo>
                  <a:pt x="-38393" y="186647"/>
                  <a:pt x="255406" y="856984"/>
                  <a:pt x="349535" y="697113"/>
                </a:cubicBezTo>
                <a:cubicBezTo>
                  <a:pt x="443664" y="537242"/>
                  <a:pt x="584983" y="0"/>
                  <a:pt x="584983" y="0"/>
                </a:cubicBezTo>
              </a:path>
            </a:pathLst>
          </a:custGeom>
          <a:noFill/>
          <a:ln>
            <a:solidFill>
              <a:srgbClr val="7030A0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2" name="Group 41"/>
          <p:cNvGrpSpPr/>
          <p:nvPr/>
        </p:nvGrpSpPr>
        <p:grpSpPr>
          <a:xfrm>
            <a:off x="3269999" y="6180904"/>
            <a:ext cx="763647" cy="102650"/>
            <a:chOff x="2345903" y="3671658"/>
            <a:chExt cx="763647" cy="102650"/>
          </a:xfrm>
        </p:grpSpPr>
        <p:sp>
          <p:nvSpPr>
            <p:cNvPr id="43" name="Oval 42"/>
            <p:cNvSpPr>
              <a:spLocks noChangeAspect="1"/>
            </p:cNvSpPr>
            <p:nvPr>
              <p:custDataLst>
                <p:tags r:id="rId15"/>
              </p:custDataLst>
            </p:nvPr>
          </p:nvSpPr>
          <p:spPr>
            <a:xfrm>
              <a:off x="3018110" y="3671658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4" name="Oval 43"/>
            <p:cNvSpPr>
              <a:spLocks noChangeAspect="1"/>
            </p:cNvSpPr>
            <p:nvPr>
              <p:custDataLst>
                <p:tags r:id="rId16"/>
              </p:custDataLst>
            </p:nvPr>
          </p:nvSpPr>
          <p:spPr>
            <a:xfrm>
              <a:off x="2345903" y="3682868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47" name="Oval 46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4366709" y="6558204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8" name="Freeform 47"/>
          <p:cNvSpPr/>
          <p:nvPr/>
        </p:nvSpPr>
        <p:spPr>
          <a:xfrm flipV="1">
            <a:off x="3350978" y="6073739"/>
            <a:ext cx="601689" cy="107165"/>
          </a:xfrm>
          <a:custGeom>
            <a:avLst/>
            <a:gdLst>
              <a:gd name="connsiteX0" fmla="*/ 47530 w 612306"/>
              <a:gd name="connsiteY0" fmla="*/ 959223 h 959223"/>
              <a:gd name="connsiteX1" fmla="*/ 56494 w 612306"/>
              <a:gd name="connsiteY1" fmla="*/ 475129 h 959223"/>
              <a:gd name="connsiteX2" fmla="*/ 612306 w 612306"/>
              <a:gd name="connsiteY2" fmla="*/ 0 h 959223"/>
              <a:gd name="connsiteX0" fmla="*/ 4407 w 569183"/>
              <a:gd name="connsiteY0" fmla="*/ 959223 h 959223"/>
              <a:gd name="connsiteX1" fmla="*/ 333735 w 569183"/>
              <a:gd name="connsiteY1" fmla="*/ 697113 h 959223"/>
              <a:gd name="connsiteX2" fmla="*/ 569183 w 569183"/>
              <a:gd name="connsiteY2" fmla="*/ 0 h 959223"/>
              <a:gd name="connsiteX0" fmla="*/ 4190 w 584983"/>
              <a:gd name="connsiteY0" fmla="*/ 348759 h 721952"/>
              <a:gd name="connsiteX1" fmla="*/ 349535 w 584983"/>
              <a:gd name="connsiteY1" fmla="*/ 697113 h 721952"/>
              <a:gd name="connsiteX2" fmla="*/ 584983 w 584983"/>
              <a:gd name="connsiteY2" fmla="*/ 0 h 721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4983" h="721952">
                <a:moveTo>
                  <a:pt x="4190" y="348759"/>
                </a:moveTo>
                <a:cubicBezTo>
                  <a:pt x="-38393" y="186647"/>
                  <a:pt x="255406" y="856984"/>
                  <a:pt x="349535" y="697113"/>
                </a:cubicBezTo>
                <a:cubicBezTo>
                  <a:pt x="443664" y="537242"/>
                  <a:pt x="584983" y="0"/>
                  <a:pt x="584983" y="0"/>
                </a:cubicBezTo>
              </a:path>
            </a:pathLst>
          </a:custGeom>
          <a:noFill/>
          <a:ln>
            <a:solidFill>
              <a:srgbClr val="7030A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0" name="Straight Arrow Connector 39"/>
          <p:cNvCxnSpPr>
            <a:stCxn id="43" idx="5"/>
            <a:endCxn id="47" idx="1"/>
          </p:cNvCxnSpPr>
          <p:nvPr/>
        </p:nvCxnSpPr>
        <p:spPr>
          <a:xfrm>
            <a:off x="4020255" y="6258953"/>
            <a:ext cx="359845" cy="312642"/>
          </a:xfrm>
          <a:prstGeom prst="straightConnector1">
            <a:avLst/>
          </a:prstGeom>
          <a:ln>
            <a:solidFill>
              <a:srgbClr val="7030A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4" idx="5"/>
          </p:cNvCxnSpPr>
          <p:nvPr/>
        </p:nvCxnSpPr>
        <p:spPr>
          <a:xfrm>
            <a:off x="3348048" y="6270163"/>
            <a:ext cx="955595" cy="328156"/>
          </a:xfrm>
          <a:prstGeom prst="straightConnector1">
            <a:avLst/>
          </a:prstGeom>
          <a:ln>
            <a:solidFill>
              <a:srgbClr val="7030A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2F2B6AD-B574-8E4E-A66F-DB4894A485A9}"/>
              </a:ext>
            </a:extLst>
          </p:cNvPr>
          <p:cNvGrpSpPr/>
          <p:nvPr/>
        </p:nvGrpSpPr>
        <p:grpSpPr>
          <a:xfrm>
            <a:off x="2345903" y="4928476"/>
            <a:ext cx="763647" cy="102650"/>
            <a:chOff x="2345903" y="3671658"/>
            <a:chExt cx="763647" cy="102650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55BEC7DD-04BA-1D4E-B9FC-D47FECD9FD3C}"/>
                </a:ext>
              </a:extLst>
            </p:cNvPr>
            <p:cNvSpPr>
              <a:spLocks noChangeAspect="1"/>
            </p:cNvSpPr>
            <p:nvPr>
              <p:custDataLst>
                <p:tags r:id="rId13"/>
              </p:custDataLst>
            </p:nvPr>
          </p:nvSpPr>
          <p:spPr>
            <a:xfrm>
              <a:off x="3018110" y="3671658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DC0F5116-C85B-7C4A-92EA-765CF6F18176}"/>
                </a:ext>
              </a:extLst>
            </p:cNvPr>
            <p:cNvSpPr>
              <a:spLocks noChangeAspect="1"/>
            </p:cNvSpPr>
            <p:nvPr>
              <p:custDataLst>
                <p:tags r:id="rId14"/>
              </p:custDataLst>
            </p:nvPr>
          </p:nvSpPr>
          <p:spPr>
            <a:xfrm>
              <a:off x="2345903" y="3682868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1FA7F7E-FB3E-FA41-B4DE-000EFD3A6DDB}"/>
              </a:ext>
            </a:extLst>
          </p:cNvPr>
          <p:cNvGrpSpPr/>
          <p:nvPr/>
        </p:nvGrpSpPr>
        <p:grpSpPr>
          <a:xfrm>
            <a:off x="4571999" y="4942832"/>
            <a:ext cx="763647" cy="102650"/>
            <a:chOff x="2345903" y="3671658"/>
            <a:chExt cx="763647" cy="102650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0B01B48F-AF31-0B42-AFCC-875773C50B5C}"/>
                </a:ext>
              </a:extLst>
            </p:cNvPr>
            <p:cNvSpPr>
              <a:spLocks noChangeAspect="1"/>
            </p:cNvSpPr>
            <p:nvPr>
              <p:custDataLst>
                <p:tags r:id="rId11"/>
              </p:custDataLst>
            </p:nvPr>
          </p:nvSpPr>
          <p:spPr>
            <a:xfrm>
              <a:off x="3018110" y="3671658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89509D24-184A-0B49-99D2-496F39131015}"/>
                </a:ext>
              </a:extLst>
            </p:cNvPr>
            <p:cNvSpPr>
              <a:spLocks noChangeAspect="1"/>
            </p:cNvSpPr>
            <p:nvPr>
              <p:custDataLst>
                <p:tags r:id="rId12"/>
              </p:custDataLst>
            </p:nvPr>
          </p:nvSpPr>
          <p:spPr>
            <a:xfrm>
              <a:off x="2345903" y="3682868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52" name="Freeform 51">
            <a:extLst>
              <a:ext uri="{FF2B5EF4-FFF2-40B4-BE49-F238E27FC236}">
                <a16:creationId xmlns:a16="http://schemas.microsoft.com/office/drawing/2014/main" id="{D22CF95C-35B4-F04D-B14D-29621C730BC3}"/>
              </a:ext>
            </a:extLst>
          </p:cNvPr>
          <p:cNvSpPr/>
          <p:nvPr/>
        </p:nvSpPr>
        <p:spPr>
          <a:xfrm flipV="1">
            <a:off x="4642515" y="4867030"/>
            <a:ext cx="601689" cy="107165"/>
          </a:xfrm>
          <a:custGeom>
            <a:avLst/>
            <a:gdLst>
              <a:gd name="connsiteX0" fmla="*/ 47530 w 612306"/>
              <a:gd name="connsiteY0" fmla="*/ 959223 h 959223"/>
              <a:gd name="connsiteX1" fmla="*/ 56494 w 612306"/>
              <a:gd name="connsiteY1" fmla="*/ 475129 h 959223"/>
              <a:gd name="connsiteX2" fmla="*/ 612306 w 612306"/>
              <a:gd name="connsiteY2" fmla="*/ 0 h 959223"/>
              <a:gd name="connsiteX0" fmla="*/ 4407 w 569183"/>
              <a:gd name="connsiteY0" fmla="*/ 959223 h 959223"/>
              <a:gd name="connsiteX1" fmla="*/ 333735 w 569183"/>
              <a:gd name="connsiteY1" fmla="*/ 697113 h 959223"/>
              <a:gd name="connsiteX2" fmla="*/ 569183 w 569183"/>
              <a:gd name="connsiteY2" fmla="*/ 0 h 959223"/>
              <a:gd name="connsiteX0" fmla="*/ 4190 w 584983"/>
              <a:gd name="connsiteY0" fmla="*/ 348759 h 721952"/>
              <a:gd name="connsiteX1" fmla="*/ 349535 w 584983"/>
              <a:gd name="connsiteY1" fmla="*/ 697113 h 721952"/>
              <a:gd name="connsiteX2" fmla="*/ 584983 w 584983"/>
              <a:gd name="connsiteY2" fmla="*/ 0 h 721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4983" h="721952">
                <a:moveTo>
                  <a:pt x="4190" y="348759"/>
                </a:moveTo>
                <a:cubicBezTo>
                  <a:pt x="-38393" y="186647"/>
                  <a:pt x="255406" y="856984"/>
                  <a:pt x="349535" y="697113"/>
                </a:cubicBezTo>
                <a:cubicBezTo>
                  <a:pt x="443664" y="537242"/>
                  <a:pt x="584983" y="0"/>
                  <a:pt x="584983" y="0"/>
                </a:cubicBezTo>
              </a:path>
            </a:pathLst>
          </a:custGeom>
          <a:noFill/>
          <a:ln>
            <a:solidFill>
              <a:srgbClr val="7030A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F02BADA-1CB5-3E4C-8B9C-F2ECBA2ACBEA}"/>
              </a:ext>
            </a:extLst>
          </p:cNvPr>
          <p:cNvSpPr txBox="1"/>
          <p:nvPr/>
        </p:nvSpPr>
        <p:spPr>
          <a:xfrm>
            <a:off x="3579489" y="4774516"/>
            <a:ext cx="450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or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9F550A5-8999-724F-B1A2-50E248131C2F}"/>
              </a:ext>
            </a:extLst>
          </p:cNvPr>
          <p:cNvSpPr txBox="1"/>
          <p:nvPr/>
        </p:nvSpPr>
        <p:spPr>
          <a:xfrm>
            <a:off x="5707899" y="4774535"/>
            <a:ext cx="450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or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FF3A70A-4687-4948-833D-3E12B87EE5C7}"/>
              </a:ext>
            </a:extLst>
          </p:cNvPr>
          <p:cNvGrpSpPr/>
          <p:nvPr/>
        </p:nvGrpSpPr>
        <p:grpSpPr>
          <a:xfrm>
            <a:off x="6697016" y="4954042"/>
            <a:ext cx="763647" cy="102650"/>
            <a:chOff x="2345903" y="3671658"/>
            <a:chExt cx="763647" cy="102650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FBD61F33-79A0-D54B-BBB9-8C7C634AB1EE}"/>
                </a:ext>
              </a:extLst>
            </p:cNvPr>
            <p:cNvSpPr>
              <a:spLocks noChangeAspect="1"/>
            </p:cNvSpPr>
            <p:nvPr>
              <p:custDataLst>
                <p:tags r:id="rId9"/>
              </p:custDataLst>
            </p:nvPr>
          </p:nvSpPr>
          <p:spPr>
            <a:xfrm>
              <a:off x="3018110" y="3671658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B476F407-4FF7-B14E-A1F5-C3C4BF729EC1}"/>
                </a:ext>
              </a:extLst>
            </p:cNvPr>
            <p:cNvSpPr>
              <a:spLocks noChangeAspect="1"/>
            </p:cNvSpPr>
            <p:nvPr>
              <p:custDataLst>
                <p:tags r:id="rId10"/>
              </p:custDataLst>
            </p:nvPr>
          </p:nvSpPr>
          <p:spPr>
            <a:xfrm>
              <a:off x="2345903" y="3682868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60" name="Freeform 59">
            <a:extLst>
              <a:ext uri="{FF2B5EF4-FFF2-40B4-BE49-F238E27FC236}">
                <a16:creationId xmlns:a16="http://schemas.microsoft.com/office/drawing/2014/main" id="{1C3470B7-02CA-134F-8DF3-947C52A36A5A}"/>
              </a:ext>
            </a:extLst>
          </p:cNvPr>
          <p:cNvSpPr/>
          <p:nvPr/>
        </p:nvSpPr>
        <p:spPr>
          <a:xfrm>
            <a:off x="6771250" y="5046987"/>
            <a:ext cx="601689" cy="107165"/>
          </a:xfrm>
          <a:custGeom>
            <a:avLst/>
            <a:gdLst>
              <a:gd name="connsiteX0" fmla="*/ 47530 w 612306"/>
              <a:gd name="connsiteY0" fmla="*/ 959223 h 959223"/>
              <a:gd name="connsiteX1" fmla="*/ 56494 w 612306"/>
              <a:gd name="connsiteY1" fmla="*/ 475129 h 959223"/>
              <a:gd name="connsiteX2" fmla="*/ 612306 w 612306"/>
              <a:gd name="connsiteY2" fmla="*/ 0 h 959223"/>
              <a:gd name="connsiteX0" fmla="*/ 4407 w 569183"/>
              <a:gd name="connsiteY0" fmla="*/ 959223 h 959223"/>
              <a:gd name="connsiteX1" fmla="*/ 333735 w 569183"/>
              <a:gd name="connsiteY1" fmla="*/ 697113 h 959223"/>
              <a:gd name="connsiteX2" fmla="*/ 569183 w 569183"/>
              <a:gd name="connsiteY2" fmla="*/ 0 h 959223"/>
              <a:gd name="connsiteX0" fmla="*/ 4190 w 584983"/>
              <a:gd name="connsiteY0" fmla="*/ 348759 h 721952"/>
              <a:gd name="connsiteX1" fmla="*/ 349535 w 584983"/>
              <a:gd name="connsiteY1" fmla="*/ 697113 h 721952"/>
              <a:gd name="connsiteX2" fmla="*/ 584983 w 584983"/>
              <a:gd name="connsiteY2" fmla="*/ 0 h 721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4983" h="721952">
                <a:moveTo>
                  <a:pt x="4190" y="348759"/>
                </a:moveTo>
                <a:cubicBezTo>
                  <a:pt x="-38393" y="186647"/>
                  <a:pt x="255406" y="856984"/>
                  <a:pt x="349535" y="697113"/>
                </a:cubicBezTo>
                <a:cubicBezTo>
                  <a:pt x="443664" y="537242"/>
                  <a:pt x="584983" y="0"/>
                  <a:pt x="584983" y="0"/>
                </a:cubicBezTo>
              </a:path>
            </a:pathLst>
          </a:custGeom>
          <a:noFill/>
          <a:ln>
            <a:solidFill>
              <a:srgbClr val="7030A0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00482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302544" y="1228727"/>
            <a:ext cx="6869112" cy="5219474"/>
            <a:chOff x="1277938" y="228600"/>
            <a:chExt cx="6869112" cy="5913438"/>
          </a:xfrm>
        </p:grpSpPr>
        <p:grpSp>
          <p:nvGrpSpPr>
            <p:cNvPr id="4" name="Group 5"/>
            <p:cNvGrpSpPr>
              <a:grpSpLocks/>
            </p:cNvGrpSpPr>
            <p:nvPr/>
          </p:nvGrpSpPr>
          <p:grpSpPr bwMode="auto">
            <a:xfrm>
              <a:off x="2738438" y="3703638"/>
              <a:ext cx="609600" cy="609600"/>
              <a:chOff x="1725" y="2333"/>
              <a:chExt cx="384" cy="384"/>
            </a:xfrm>
          </p:grpSpPr>
          <p:sp>
            <p:nvSpPr>
              <p:cNvPr id="123" name="Oval 6"/>
              <p:cNvSpPr>
                <a:spLocks noChangeArrowheads="1"/>
              </p:cNvSpPr>
              <p:nvPr/>
            </p:nvSpPr>
            <p:spPr bwMode="auto">
              <a:xfrm>
                <a:off x="1725" y="2333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" name="Text Box 7"/>
              <p:cNvSpPr txBox="1">
                <a:spLocks noChangeArrowheads="1"/>
              </p:cNvSpPr>
              <p:nvPr/>
            </p:nvSpPr>
            <p:spPr bwMode="auto">
              <a:xfrm>
                <a:off x="1763" y="2419"/>
                <a:ext cx="328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001</a:t>
                </a:r>
              </a:p>
            </p:txBody>
          </p:sp>
        </p:grpSp>
        <p:grpSp>
          <p:nvGrpSpPr>
            <p:cNvPr id="5" name="Group 8"/>
            <p:cNvGrpSpPr>
              <a:grpSpLocks/>
            </p:cNvGrpSpPr>
            <p:nvPr/>
          </p:nvGrpSpPr>
          <p:grpSpPr bwMode="auto">
            <a:xfrm>
              <a:off x="6091238" y="3703638"/>
              <a:ext cx="609600" cy="609600"/>
              <a:chOff x="3837" y="2333"/>
              <a:chExt cx="384" cy="384"/>
            </a:xfrm>
          </p:grpSpPr>
          <p:sp>
            <p:nvSpPr>
              <p:cNvPr id="121" name="Oval 9"/>
              <p:cNvSpPr>
                <a:spLocks noChangeArrowheads="1"/>
              </p:cNvSpPr>
              <p:nvPr/>
            </p:nvSpPr>
            <p:spPr bwMode="auto">
              <a:xfrm>
                <a:off x="3837" y="2333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" name="Text Box 10"/>
              <p:cNvSpPr txBox="1">
                <a:spLocks noChangeArrowheads="1"/>
              </p:cNvSpPr>
              <p:nvPr/>
            </p:nvSpPr>
            <p:spPr bwMode="auto">
              <a:xfrm>
                <a:off x="3867" y="2409"/>
                <a:ext cx="328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011</a:t>
                </a:r>
              </a:p>
            </p:txBody>
          </p:sp>
        </p:grpSp>
        <p:grpSp>
          <p:nvGrpSpPr>
            <p:cNvPr id="6" name="Group 11"/>
            <p:cNvGrpSpPr>
              <a:grpSpLocks/>
            </p:cNvGrpSpPr>
            <p:nvPr/>
          </p:nvGrpSpPr>
          <p:grpSpPr bwMode="auto">
            <a:xfrm>
              <a:off x="7005638" y="4618038"/>
              <a:ext cx="609600" cy="609600"/>
              <a:chOff x="4413" y="2909"/>
              <a:chExt cx="384" cy="384"/>
            </a:xfrm>
          </p:grpSpPr>
          <p:sp>
            <p:nvSpPr>
              <p:cNvPr id="119" name="Oval 12"/>
              <p:cNvSpPr>
                <a:spLocks noChangeArrowheads="1"/>
              </p:cNvSpPr>
              <p:nvPr/>
            </p:nvSpPr>
            <p:spPr bwMode="auto">
              <a:xfrm>
                <a:off x="4413" y="2909"/>
                <a:ext cx="384" cy="384"/>
              </a:xfrm>
              <a:prstGeom prst="ellipse">
                <a:avLst/>
              </a:prstGeom>
              <a:noFill/>
              <a:ln w="38100">
                <a:solidFill>
                  <a:srgbClr val="0070C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" name="Text Box 13"/>
              <p:cNvSpPr txBox="1">
                <a:spLocks noChangeArrowheads="1"/>
              </p:cNvSpPr>
              <p:nvPr/>
            </p:nvSpPr>
            <p:spPr bwMode="auto">
              <a:xfrm>
                <a:off x="4451" y="2987"/>
                <a:ext cx="32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111</a:t>
                </a:r>
              </a:p>
            </p:txBody>
          </p:sp>
        </p:grpSp>
        <p:grpSp>
          <p:nvGrpSpPr>
            <p:cNvPr id="7" name="Group 14"/>
            <p:cNvGrpSpPr>
              <a:grpSpLocks/>
            </p:cNvGrpSpPr>
            <p:nvPr/>
          </p:nvGrpSpPr>
          <p:grpSpPr bwMode="auto">
            <a:xfrm>
              <a:off x="6091238" y="5532438"/>
              <a:ext cx="609600" cy="609600"/>
              <a:chOff x="3837" y="3485"/>
              <a:chExt cx="384" cy="384"/>
            </a:xfrm>
          </p:grpSpPr>
          <p:sp>
            <p:nvSpPr>
              <p:cNvPr id="117" name="Oval 15"/>
              <p:cNvSpPr>
                <a:spLocks noChangeArrowheads="1"/>
              </p:cNvSpPr>
              <p:nvPr/>
            </p:nvSpPr>
            <p:spPr bwMode="auto">
              <a:xfrm>
                <a:off x="3837" y="3485"/>
                <a:ext cx="384" cy="384"/>
              </a:xfrm>
              <a:prstGeom prst="ellipse">
                <a:avLst/>
              </a:prstGeom>
              <a:noFill/>
              <a:ln w="38100">
                <a:solidFill>
                  <a:srgbClr val="0070C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8" name="Text Box 16"/>
              <p:cNvSpPr txBox="1">
                <a:spLocks noChangeArrowheads="1"/>
              </p:cNvSpPr>
              <p:nvPr/>
            </p:nvSpPr>
            <p:spPr bwMode="auto">
              <a:xfrm>
                <a:off x="3875" y="3563"/>
                <a:ext cx="328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110</a:t>
                </a:r>
              </a:p>
            </p:txBody>
          </p:sp>
        </p:grpSp>
        <p:grpSp>
          <p:nvGrpSpPr>
            <p:cNvPr id="8" name="Group 17"/>
            <p:cNvGrpSpPr>
              <a:grpSpLocks/>
            </p:cNvGrpSpPr>
            <p:nvPr/>
          </p:nvGrpSpPr>
          <p:grpSpPr bwMode="auto">
            <a:xfrm>
              <a:off x="5176838" y="4618038"/>
              <a:ext cx="609600" cy="609600"/>
              <a:chOff x="3261" y="2909"/>
              <a:chExt cx="384" cy="384"/>
            </a:xfrm>
          </p:grpSpPr>
          <p:sp>
            <p:nvSpPr>
              <p:cNvPr id="115" name="Oval 18"/>
              <p:cNvSpPr>
                <a:spLocks noChangeArrowheads="1"/>
              </p:cNvSpPr>
              <p:nvPr/>
            </p:nvSpPr>
            <p:spPr bwMode="auto">
              <a:xfrm>
                <a:off x="3261" y="2909"/>
                <a:ext cx="384" cy="384"/>
              </a:xfrm>
              <a:prstGeom prst="ellipse">
                <a:avLst/>
              </a:prstGeom>
              <a:noFill/>
              <a:ln w="38100">
                <a:solidFill>
                  <a:srgbClr val="0070C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" name="Text Box 19"/>
              <p:cNvSpPr txBox="1">
                <a:spLocks noChangeArrowheads="1"/>
              </p:cNvSpPr>
              <p:nvPr/>
            </p:nvSpPr>
            <p:spPr bwMode="auto">
              <a:xfrm>
                <a:off x="3289" y="2985"/>
                <a:ext cx="32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101</a:t>
                </a:r>
              </a:p>
            </p:txBody>
          </p:sp>
        </p:grpSp>
        <p:grpSp>
          <p:nvGrpSpPr>
            <p:cNvPr id="9" name="Group 20"/>
            <p:cNvGrpSpPr>
              <a:grpSpLocks/>
            </p:cNvGrpSpPr>
            <p:nvPr/>
          </p:nvGrpSpPr>
          <p:grpSpPr bwMode="auto">
            <a:xfrm>
              <a:off x="3652838" y="4618038"/>
              <a:ext cx="609600" cy="609600"/>
              <a:chOff x="2301" y="2909"/>
              <a:chExt cx="384" cy="384"/>
            </a:xfrm>
          </p:grpSpPr>
          <p:sp>
            <p:nvSpPr>
              <p:cNvPr id="113" name="Oval 21"/>
              <p:cNvSpPr>
                <a:spLocks noChangeArrowheads="1"/>
              </p:cNvSpPr>
              <p:nvPr/>
            </p:nvSpPr>
            <p:spPr bwMode="auto">
              <a:xfrm>
                <a:off x="2301" y="2909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" name="Text Box 22"/>
              <p:cNvSpPr txBox="1">
                <a:spLocks noChangeArrowheads="1"/>
              </p:cNvSpPr>
              <p:nvPr/>
            </p:nvSpPr>
            <p:spPr bwMode="auto">
              <a:xfrm>
                <a:off x="2329" y="2985"/>
                <a:ext cx="32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010</a:t>
                </a:r>
              </a:p>
            </p:txBody>
          </p:sp>
        </p:grpSp>
        <p:grpSp>
          <p:nvGrpSpPr>
            <p:cNvPr id="10" name="Group 23"/>
            <p:cNvGrpSpPr>
              <a:grpSpLocks/>
            </p:cNvGrpSpPr>
            <p:nvPr/>
          </p:nvGrpSpPr>
          <p:grpSpPr bwMode="auto">
            <a:xfrm>
              <a:off x="1824038" y="4618038"/>
              <a:ext cx="609600" cy="609600"/>
              <a:chOff x="1149" y="2909"/>
              <a:chExt cx="384" cy="384"/>
            </a:xfrm>
          </p:grpSpPr>
          <p:sp>
            <p:nvSpPr>
              <p:cNvPr id="111" name="Oval 24"/>
              <p:cNvSpPr>
                <a:spLocks noChangeArrowheads="1"/>
              </p:cNvSpPr>
              <p:nvPr/>
            </p:nvSpPr>
            <p:spPr bwMode="auto">
              <a:xfrm>
                <a:off x="1149" y="2909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" name="Text Box 25"/>
              <p:cNvSpPr txBox="1">
                <a:spLocks noChangeArrowheads="1"/>
              </p:cNvSpPr>
              <p:nvPr/>
            </p:nvSpPr>
            <p:spPr bwMode="auto">
              <a:xfrm>
                <a:off x="1179" y="2997"/>
                <a:ext cx="32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000</a:t>
                </a:r>
              </a:p>
            </p:txBody>
          </p:sp>
        </p:grpSp>
        <p:grpSp>
          <p:nvGrpSpPr>
            <p:cNvPr id="11" name="Group 26"/>
            <p:cNvGrpSpPr>
              <a:grpSpLocks/>
            </p:cNvGrpSpPr>
            <p:nvPr/>
          </p:nvGrpSpPr>
          <p:grpSpPr bwMode="auto">
            <a:xfrm>
              <a:off x="2738438" y="5532438"/>
              <a:ext cx="609600" cy="609600"/>
              <a:chOff x="1725" y="3485"/>
              <a:chExt cx="384" cy="384"/>
            </a:xfrm>
          </p:grpSpPr>
          <p:sp>
            <p:nvSpPr>
              <p:cNvPr id="109" name="Oval 27"/>
              <p:cNvSpPr>
                <a:spLocks noChangeArrowheads="1"/>
              </p:cNvSpPr>
              <p:nvPr/>
            </p:nvSpPr>
            <p:spPr bwMode="auto">
              <a:xfrm>
                <a:off x="1725" y="3485"/>
                <a:ext cx="384" cy="384"/>
              </a:xfrm>
              <a:prstGeom prst="ellipse">
                <a:avLst/>
              </a:prstGeom>
              <a:noFill/>
              <a:ln w="38100">
                <a:solidFill>
                  <a:srgbClr val="0070C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" name="Text Box 28"/>
              <p:cNvSpPr txBox="1">
                <a:spLocks noChangeArrowheads="1"/>
              </p:cNvSpPr>
              <p:nvPr/>
            </p:nvSpPr>
            <p:spPr bwMode="auto">
              <a:xfrm>
                <a:off x="1763" y="3561"/>
                <a:ext cx="328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100</a:t>
                </a:r>
              </a:p>
            </p:txBody>
          </p:sp>
        </p:grpSp>
        <p:grpSp>
          <p:nvGrpSpPr>
            <p:cNvPr id="12" name="Group 29"/>
            <p:cNvGrpSpPr>
              <a:grpSpLocks/>
            </p:cNvGrpSpPr>
            <p:nvPr/>
          </p:nvGrpSpPr>
          <p:grpSpPr bwMode="auto">
            <a:xfrm>
              <a:off x="3348038" y="3721100"/>
              <a:ext cx="2743200" cy="336550"/>
              <a:chOff x="2016" y="2603"/>
              <a:chExt cx="1728" cy="212"/>
            </a:xfrm>
          </p:grpSpPr>
          <p:cxnSp>
            <p:nvCxnSpPr>
              <p:cNvPr id="107" name="AutoShape 30"/>
              <p:cNvCxnSpPr>
                <a:cxnSpLocks noChangeShapeType="1"/>
                <a:stCxn id="123" idx="6"/>
                <a:endCxn id="121" idx="2"/>
              </p:cNvCxnSpPr>
              <p:nvPr/>
            </p:nvCxnSpPr>
            <p:spPr bwMode="auto">
              <a:xfrm>
                <a:off x="2016" y="2784"/>
                <a:ext cx="1728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08" name="Text Box 31"/>
              <p:cNvSpPr txBox="1">
                <a:spLocks noChangeArrowheads="1"/>
              </p:cNvSpPr>
              <p:nvPr/>
            </p:nvSpPr>
            <p:spPr bwMode="auto">
              <a:xfrm>
                <a:off x="2804" y="2603"/>
                <a:ext cx="18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1</a:t>
                </a:r>
              </a:p>
            </p:txBody>
          </p:sp>
        </p:grpSp>
        <p:grpSp>
          <p:nvGrpSpPr>
            <p:cNvPr id="13" name="Group 32"/>
            <p:cNvGrpSpPr>
              <a:grpSpLocks/>
            </p:cNvGrpSpPr>
            <p:nvPr/>
          </p:nvGrpSpPr>
          <p:grpSpPr bwMode="auto">
            <a:xfrm>
              <a:off x="4173538" y="4349750"/>
              <a:ext cx="1092200" cy="358775"/>
              <a:chOff x="2536" y="2999"/>
              <a:chExt cx="688" cy="226"/>
            </a:xfrm>
          </p:grpSpPr>
          <p:cxnSp>
            <p:nvCxnSpPr>
              <p:cNvPr id="105" name="AutoShape 33"/>
              <p:cNvCxnSpPr>
                <a:cxnSpLocks noChangeShapeType="1"/>
                <a:stCxn id="113" idx="7"/>
                <a:endCxn id="115" idx="1"/>
              </p:cNvCxnSpPr>
              <p:nvPr/>
            </p:nvCxnSpPr>
            <p:spPr bwMode="auto">
              <a:xfrm rot="5400000" flipV="1">
                <a:off x="2879" y="2881"/>
                <a:ext cx="1" cy="688"/>
              </a:xfrm>
              <a:prstGeom prst="curvedConnector3">
                <a:avLst>
                  <a:gd name="adj1" fmla="val -20000009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06" name="Text Box 34"/>
              <p:cNvSpPr txBox="1">
                <a:spLocks noChangeArrowheads="1"/>
              </p:cNvSpPr>
              <p:nvPr/>
            </p:nvSpPr>
            <p:spPr bwMode="auto">
              <a:xfrm>
                <a:off x="2810" y="2999"/>
                <a:ext cx="18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1</a:t>
                </a:r>
              </a:p>
            </p:txBody>
          </p:sp>
        </p:grpSp>
        <p:grpSp>
          <p:nvGrpSpPr>
            <p:cNvPr id="14" name="Group 38"/>
            <p:cNvGrpSpPr>
              <a:grpSpLocks/>
            </p:cNvGrpSpPr>
            <p:nvPr/>
          </p:nvGrpSpPr>
          <p:grpSpPr bwMode="auto">
            <a:xfrm>
              <a:off x="2344738" y="4219575"/>
              <a:ext cx="482600" cy="487363"/>
              <a:chOff x="1384" y="2917"/>
              <a:chExt cx="304" cy="307"/>
            </a:xfrm>
          </p:grpSpPr>
          <p:cxnSp>
            <p:nvCxnSpPr>
              <p:cNvPr id="103" name="AutoShape 39"/>
              <p:cNvCxnSpPr>
                <a:cxnSpLocks noChangeShapeType="1"/>
                <a:stCxn id="111" idx="7"/>
                <a:endCxn id="123" idx="3"/>
              </p:cNvCxnSpPr>
              <p:nvPr/>
            </p:nvCxnSpPr>
            <p:spPr bwMode="auto">
              <a:xfrm flipV="1">
                <a:off x="1384" y="2920"/>
                <a:ext cx="304" cy="304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04" name="Text Box 40"/>
              <p:cNvSpPr txBox="1">
                <a:spLocks noChangeArrowheads="1"/>
              </p:cNvSpPr>
              <p:nvPr/>
            </p:nvSpPr>
            <p:spPr bwMode="auto">
              <a:xfrm>
                <a:off x="1392" y="2917"/>
                <a:ext cx="18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1</a:t>
                </a:r>
              </a:p>
            </p:txBody>
          </p:sp>
        </p:grpSp>
        <p:grpSp>
          <p:nvGrpSpPr>
            <p:cNvPr id="15" name="Group 44"/>
            <p:cNvGrpSpPr>
              <a:grpSpLocks/>
            </p:cNvGrpSpPr>
            <p:nvPr/>
          </p:nvGrpSpPr>
          <p:grpSpPr bwMode="auto">
            <a:xfrm>
              <a:off x="3259138" y="4186238"/>
              <a:ext cx="482600" cy="520700"/>
              <a:chOff x="1960" y="2896"/>
              <a:chExt cx="304" cy="328"/>
            </a:xfrm>
          </p:grpSpPr>
          <p:cxnSp>
            <p:nvCxnSpPr>
              <p:cNvPr id="101" name="AutoShape 45"/>
              <p:cNvCxnSpPr>
                <a:cxnSpLocks noChangeShapeType="1"/>
                <a:stCxn id="123" idx="5"/>
                <a:endCxn id="113" idx="1"/>
              </p:cNvCxnSpPr>
              <p:nvPr/>
            </p:nvCxnSpPr>
            <p:spPr bwMode="auto">
              <a:xfrm>
                <a:off x="1960" y="2920"/>
                <a:ext cx="304" cy="304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02" name="Text Box 46"/>
              <p:cNvSpPr txBox="1">
                <a:spLocks noChangeArrowheads="1"/>
              </p:cNvSpPr>
              <p:nvPr/>
            </p:nvSpPr>
            <p:spPr bwMode="auto">
              <a:xfrm>
                <a:off x="2063" y="2896"/>
                <a:ext cx="18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0</a:t>
                </a:r>
              </a:p>
            </p:txBody>
          </p:sp>
        </p:grpSp>
        <p:grpSp>
          <p:nvGrpSpPr>
            <p:cNvPr id="16" name="Group 54"/>
            <p:cNvGrpSpPr>
              <a:grpSpLocks/>
            </p:cNvGrpSpPr>
            <p:nvPr/>
          </p:nvGrpSpPr>
          <p:grpSpPr bwMode="auto">
            <a:xfrm>
              <a:off x="5695950" y="4224338"/>
              <a:ext cx="484188" cy="482600"/>
              <a:chOff x="3495" y="2920"/>
              <a:chExt cx="305" cy="304"/>
            </a:xfrm>
          </p:grpSpPr>
          <p:cxnSp>
            <p:nvCxnSpPr>
              <p:cNvPr id="99" name="AutoShape 55"/>
              <p:cNvCxnSpPr>
                <a:cxnSpLocks noChangeShapeType="1"/>
                <a:stCxn id="115" idx="7"/>
                <a:endCxn id="121" idx="3"/>
              </p:cNvCxnSpPr>
              <p:nvPr/>
            </p:nvCxnSpPr>
            <p:spPr bwMode="auto">
              <a:xfrm flipV="1">
                <a:off x="3496" y="2920"/>
                <a:ext cx="304" cy="304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00" name="Text Box 56"/>
              <p:cNvSpPr txBox="1">
                <a:spLocks noChangeArrowheads="1"/>
              </p:cNvSpPr>
              <p:nvPr/>
            </p:nvSpPr>
            <p:spPr bwMode="auto">
              <a:xfrm>
                <a:off x="3495" y="2950"/>
                <a:ext cx="18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1</a:t>
                </a:r>
              </a:p>
            </p:txBody>
          </p:sp>
        </p:grpSp>
        <p:grpSp>
          <p:nvGrpSpPr>
            <p:cNvPr id="17" name="Group 57"/>
            <p:cNvGrpSpPr>
              <a:grpSpLocks/>
            </p:cNvGrpSpPr>
            <p:nvPr/>
          </p:nvGrpSpPr>
          <p:grpSpPr bwMode="auto">
            <a:xfrm>
              <a:off x="7526338" y="4706938"/>
              <a:ext cx="620712" cy="431800"/>
              <a:chOff x="4648" y="3224"/>
              <a:chExt cx="391" cy="272"/>
            </a:xfrm>
          </p:grpSpPr>
          <p:cxnSp>
            <p:nvCxnSpPr>
              <p:cNvPr id="97" name="AutoShape 58"/>
              <p:cNvCxnSpPr>
                <a:cxnSpLocks noChangeShapeType="1"/>
                <a:stCxn id="119" idx="5"/>
                <a:endCxn id="119" idx="7"/>
              </p:cNvCxnSpPr>
              <p:nvPr/>
            </p:nvCxnSpPr>
            <p:spPr bwMode="auto">
              <a:xfrm rot="5400000" flipH="1" flipV="1">
                <a:off x="4513" y="3359"/>
                <a:ext cx="272" cy="1"/>
              </a:xfrm>
              <a:prstGeom prst="curvedConnector5">
                <a:avLst>
                  <a:gd name="adj1" fmla="val -73528"/>
                  <a:gd name="adj2" fmla="val 36399986"/>
                  <a:gd name="adj3" fmla="val 173528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98" name="Text Box 59"/>
              <p:cNvSpPr txBox="1">
                <a:spLocks noChangeArrowheads="1"/>
              </p:cNvSpPr>
              <p:nvPr/>
            </p:nvSpPr>
            <p:spPr bwMode="auto">
              <a:xfrm>
                <a:off x="4853" y="3232"/>
                <a:ext cx="18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1</a:t>
                </a:r>
              </a:p>
            </p:txBody>
          </p:sp>
        </p:grpSp>
        <p:grpSp>
          <p:nvGrpSpPr>
            <p:cNvPr id="18" name="Group 69"/>
            <p:cNvGrpSpPr>
              <a:grpSpLocks/>
            </p:cNvGrpSpPr>
            <p:nvPr/>
          </p:nvGrpSpPr>
          <p:grpSpPr bwMode="auto">
            <a:xfrm>
              <a:off x="6611938" y="4186238"/>
              <a:ext cx="500062" cy="520700"/>
              <a:chOff x="4072" y="2896"/>
              <a:chExt cx="315" cy="328"/>
            </a:xfrm>
          </p:grpSpPr>
          <p:cxnSp>
            <p:nvCxnSpPr>
              <p:cNvPr id="95" name="AutoShape 70"/>
              <p:cNvCxnSpPr>
                <a:cxnSpLocks noChangeShapeType="1"/>
                <a:stCxn id="121" idx="5"/>
                <a:endCxn id="119" idx="1"/>
              </p:cNvCxnSpPr>
              <p:nvPr/>
            </p:nvCxnSpPr>
            <p:spPr bwMode="auto">
              <a:xfrm>
                <a:off x="4072" y="2920"/>
                <a:ext cx="304" cy="304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96" name="Text Box 71"/>
              <p:cNvSpPr txBox="1">
                <a:spLocks noChangeArrowheads="1"/>
              </p:cNvSpPr>
              <p:nvPr/>
            </p:nvSpPr>
            <p:spPr bwMode="auto">
              <a:xfrm>
                <a:off x="4201" y="2896"/>
                <a:ext cx="18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1</a:t>
                </a:r>
              </a:p>
            </p:txBody>
          </p:sp>
        </p:grpSp>
        <p:grpSp>
          <p:nvGrpSpPr>
            <p:cNvPr id="19" name="Group 126"/>
            <p:cNvGrpSpPr>
              <a:grpSpLocks/>
            </p:cNvGrpSpPr>
            <p:nvPr/>
          </p:nvGrpSpPr>
          <p:grpSpPr bwMode="auto">
            <a:xfrm>
              <a:off x="2344738" y="4313238"/>
              <a:ext cx="4813300" cy="1811337"/>
              <a:chOff x="2344738" y="4313238"/>
              <a:chExt cx="4813300" cy="1811337"/>
            </a:xfrm>
          </p:grpSpPr>
          <p:grpSp>
            <p:nvGrpSpPr>
              <p:cNvPr id="71" name="Group 35"/>
              <p:cNvGrpSpPr>
                <a:grpSpLocks/>
              </p:cNvGrpSpPr>
              <p:nvPr/>
            </p:nvGrpSpPr>
            <p:grpSpPr bwMode="auto">
              <a:xfrm>
                <a:off x="2797175" y="4313238"/>
                <a:ext cx="295275" cy="1219200"/>
                <a:chOff x="1669" y="2976"/>
                <a:chExt cx="186" cy="768"/>
              </a:xfrm>
            </p:grpSpPr>
            <p:cxnSp>
              <p:nvCxnSpPr>
                <p:cNvPr id="93" name="AutoShape 36"/>
                <p:cNvCxnSpPr>
                  <a:cxnSpLocks noChangeShapeType="1"/>
                  <a:stCxn id="109" idx="0"/>
                  <a:endCxn id="123" idx="4"/>
                </p:cNvCxnSpPr>
                <p:nvPr/>
              </p:nvCxnSpPr>
              <p:spPr bwMode="auto">
                <a:xfrm flipV="1">
                  <a:off x="1824" y="2976"/>
                  <a:ext cx="0" cy="768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94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1669" y="3255"/>
                  <a:ext cx="186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1424" tIns="45711" rIns="91424" bIns="45711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r>
                    <a:rPr lang="en-US" sz="1600">
                      <a:latin typeface="Tahoma" pitchFamily="34" charset="0"/>
                    </a:rPr>
                    <a:t>1</a:t>
                  </a:r>
                </a:p>
              </p:txBody>
            </p:sp>
          </p:grpSp>
          <p:grpSp>
            <p:nvGrpSpPr>
              <p:cNvPr id="72" name="Group 41"/>
              <p:cNvGrpSpPr>
                <a:grpSpLocks/>
              </p:cNvGrpSpPr>
              <p:nvPr/>
            </p:nvGrpSpPr>
            <p:grpSpPr bwMode="auto">
              <a:xfrm>
                <a:off x="3259138" y="5138738"/>
                <a:ext cx="482600" cy="512762"/>
                <a:chOff x="1960" y="3496"/>
                <a:chExt cx="304" cy="323"/>
              </a:xfrm>
            </p:grpSpPr>
            <p:cxnSp>
              <p:nvCxnSpPr>
                <p:cNvPr id="91" name="AutoShape 42"/>
                <p:cNvCxnSpPr>
                  <a:cxnSpLocks noChangeShapeType="1"/>
                  <a:stCxn id="113" idx="3"/>
                  <a:endCxn id="109" idx="7"/>
                </p:cNvCxnSpPr>
                <p:nvPr/>
              </p:nvCxnSpPr>
              <p:spPr bwMode="auto">
                <a:xfrm flipH="1">
                  <a:off x="1960" y="3496"/>
                  <a:ext cx="304" cy="304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92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2071" y="3607"/>
                  <a:ext cx="186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1424" tIns="45711" rIns="91424" bIns="45711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r>
                    <a:rPr lang="en-US" sz="1600">
                      <a:latin typeface="Tahoma" pitchFamily="34" charset="0"/>
                    </a:rPr>
                    <a:t>0</a:t>
                  </a:r>
                </a:p>
              </p:txBody>
            </p:sp>
          </p:grpSp>
          <p:grpSp>
            <p:nvGrpSpPr>
              <p:cNvPr id="73" name="Group 47"/>
              <p:cNvGrpSpPr>
                <a:grpSpLocks/>
              </p:cNvGrpSpPr>
              <p:nvPr/>
            </p:nvGrpSpPr>
            <p:grpSpPr bwMode="auto">
              <a:xfrm>
                <a:off x="2344738" y="5138738"/>
                <a:ext cx="482600" cy="490537"/>
                <a:chOff x="1384" y="3496"/>
                <a:chExt cx="304" cy="309"/>
              </a:xfrm>
            </p:grpSpPr>
            <p:cxnSp>
              <p:nvCxnSpPr>
                <p:cNvPr id="89" name="AutoShape 48"/>
                <p:cNvCxnSpPr>
                  <a:cxnSpLocks noChangeShapeType="1"/>
                  <a:stCxn id="109" idx="1"/>
                  <a:endCxn id="111" idx="5"/>
                </p:cNvCxnSpPr>
                <p:nvPr/>
              </p:nvCxnSpPr>
              <p:spPr bwMode="auto">
                <a:xfrm flipH="1" flipV="1">
                  <a:off x="1384" y="3496"/>
                  <a:ext cx="304" cy="304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90" name="Text Box 49"/>
                <p:cNvSpPr txBox="1">
                  <a:spLocks noChangeArrowheads="1"/>
                </p:cNvSpPr>
                <p:nvPr/>
              </p:nvSpPr>
              <p:spPr bwMode="auto">
                <a:xfrm>
                  <a:off x="1393" y="3593"/>
                  <a:ext cx="186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1424" tIns="45711" rIns="91424" bIns="45711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r>
                    <a:rPr lang="en-US" sz="1600">
                      <a:latin typeface="Tahoma" pitchFamily="34" charset="0"/>
                    </a:rPr>
                    <a:t>0</a:t>
                  </a:r>
                </a:p>
              </p:txBody>
            </p:sp>
          </p:grpSp>
          <p:grpSp>
            <p:nvGrpSpPr>
              <p:cNvPr id="74" name="Group 51"/>
              <p:cNvGrpSpPr>
                <a:grpSpLocks/>
              </p:cNvGrpSpPr>
              <p:nvPr/>
            </p:nvGrpSpPr>
            <p:grpSpPr bwMode="auto">
              <a:xfrm>
                <a:off x="4173538" y="5138738"/>
                <a:ext cx="1092200" cy="355600"/>
                <a:chOff x="2536" y="3496"/>
                <a:chExt cx="688" cy="224"/>
              </a:xfrm>
            </p:grpSpPr>
            <p:cxnSp>
              <p:nvCxnSpPr>
                <p:cNvPr id="87" name="AutoShape 52"/>
                <p:cNvCxnSpPr>
                  <a:cxnSpLocks noChangeShapeType="1"/>
                  <a:stCxn id="115" idx="3"/>
                  <a:endCxn id="113" idx="5"/>
                </p:cNvCxnSpPr>
                <p:nvPr/>
              </p:nvCxnSpPr>
              <p:spPr bwMode="auto">
                <a:xfrm rot="5400000">
                  <a:off x="2879" y="3153"/>
                  <a:ext cx="1" cy="688"/>
                </a:xfrm>
                <a:prstGeom prst="curvedConnector3">
                  <a:avLst>
                    <a:gd name="adj1" fmla="val 20000009"/>
                  </a:avLst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88" name="Text Box 53"/>
                <p:cNvSpPr txBox="1">
                  <a:spLocks noChangeArrowheads="1"/>
                </p:cNvSpPr>
                <p:nvPr/>
              </p:nvSpPr>
              <p:spPr bwMode="auto">
                <a:xfrm>
                  <a:off x="2810" y="3508"/>
                  <a:ext cx="186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1424" tIns="45711" rIns="91424" bIns="45711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r>
                    <a:rPr lang="en-US" sz="1600">
                      <a:latin typeface="Tahoma" pitchFamily="34" charset="0"/>
                    </a:rPr>
                    <a:t>0</a:t>
                  </a:r>
                </a:p>
              </p:txBody>
            </p:sp>
          </p:grpSp>
          <p:grpSp>
            <p:nvGrpSpPr>
              <p:cNvPr id="75" name="Group 60"/>
              <p:cNvGrpSpPr>
                <a:grpSpLocks/>
              </p:cNvGrpSpPr>
              <p:nvPr/>
            </p:nvGrpSpPr>
            <p:grpSpPr bwMode="auto">
              <a:xfrm>
                <a:off x="5697538" y="5138738"/>
                <a:ext cx="482600" cy="482600"/>
                <a:chOff x="3496" y="3496"/>
                <a:chExt cx="304" cy="304"/>
              </a:xfrm>
            </p:grpSpPr>
            <p:cxnSp>
              <p:nvCxnSpPr>
                <p:cNvPr id="85" name="AutoShape 61"/>
                <p:cNvCxnSpPr>
                  <a:cxnSpLocks noChangeShapeType="1"/>
                  <a:stCxn id="117" idx="1"/>
                  <a:endCxn id="115" idx="5"/>
                </p:cNvCxnSpPr>
                <p:nvPr/>
              </p:nvCxnSpPr>
              <p:spPr bwMode="auto">
                <a:xfrm flipH="1" flipV="1">
                  <a:off x="3496" y="3496"/>
                  <a:ext cx="304" cy="304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86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3515" y="3582"/>
                  <a:ext cx="186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1424" tIns="45711" rIns="91424" bIns="45711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r>
                    <a:rPr lang="en-US" sz="1600">
                      <a:latin typeface="Tahoma" pitchFamily="34" charset="0"/>
                    </a:rPr>
                    <a:t>1</a:t>
                  </a:r>
                </a:p>
              </p:txBody>
            </p:sp>
          </p:grpSp>
          <p:grpSp>
            <p:nvGrpSpPr>
              <p:cNvPr id="76" name="Group 63"/>
              <p:cNvGrpSpPr>
                <a:grpSpLocks/>
              </p:cNvGrpSpPr>
              <p:nvPr/>
            </p:nvGrpSpPr>
            <p:grpSpPr bwMode="auto">
              <a:xfrm>
                <a:off x="3348038" y="5788025"/>
                <a:ext cx="2743200" cy="336550"/>
                <a:chOff x="2016" y="3905"/>
                <a:chExt cx="1728" cy="212"/>
              </a:xfrm>
            </p:grpSpPr>
            <p:cxnSp>
              <p:nvCxnSpPr>
                <p:cNvPr id="83" name="AutoShape 64"/>
                <p:cNvCxnSpPr>
                  <a:cxnSpLocks noChangeShapeType="1"/>
                  <a:stCxn id="117" idx="2"/>
                  <a:endCxn id="109" idx="6"/>
                </p:cNvCxnSpPr>
                <p:nvPr/>
              </p:nvCxnSpPr>
              <p:spPr bwMode="auto">
                <a:xfrm flipH="1">
                  <a:off x="2016" y="3936"/>
                  <a:ext cx="1728" cy="0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84" name="Text Box 65"/>
                <p:cNvSpPr txBox="1">
                  <a:spLocks noChangeArrowheads="1"/>
                </p:cNvSpPr>
                <p:nvPr/>
              </p:nvSpPr>
              <p:spPr bwMode="auto">
                <a:xfrm>
                  <a:off x="2823" y="3905"/>
                  <a:ext cx="186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1424" tIns="45711" rIns="91424" bIns="45711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r>
                    <a:rPr lang="en-US" sz="1600">
                      <a:latin typeface="Tahoma" pitchFamily="34" charset="0"/>
                    </a:rPr>
                    <a:t>0</a:t>
                  </a:r>
                </a:p>
              </p:txBody>
            </p:sp>
          </p:grpSp>
          <p:grpSp>
            <p:nvGrpSpPr>
              <p:cNvPr id="77" name="Group 66"/>
              <p:cNvGrpSpPr>
                <a:grpSpLocks/>
              </p:cNvGrpSpPr>
              <p:nvPr/>
            </p:nvGrpSpPr>
            <p:grpSpPr bwMode="auto">
              <a:xfrm>
                <a:off x="6611938" y="5138738"/>
                <a:ext cx="546100" cy="482600"/>
                <a:chOff x="4072" y="3496"/>
                <a:chExt cx="344" cy="304"/>
              </a:xfrm>
            </p:grpSpPr>
            <p:cxnSp>
              <p:nvCxnSpPr>
                <p:cNvPr id="81" name="AutoShape 67"/>
                <p:cNvCxnSpPr>
                  <a:cxnSpLocks noChangeShapeType="1"/>
                  <a:stCxn id="119" idx="3"/>
                  <a:endCxn id="117" idx="7"/>
                </p:cNvCxnSpPr>
                <p:nvPr/>
              </p:nvCxnSpPr>
              <p:spPr bwMode="auto">
                <a:xfrm flipH="1">
                  <a:off x="4072" y="3496"/>
                  <a:ext cx="304" cy="304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82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4230" y="3586"/>
                  <a:ext cx="186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1424" tIns="45711" rIns="91424" bIns="45711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r>
                    <a:rPr lang="en-US" sz="1600">
                      <a:latin typeface="Tahoma" pitchFamily="34" charset="0"/>
                    </a:rPr>
                    <a:t>0</a:t>
                  </a:r>
                </a:p>
              </p:txBody>
            </p:sp>
          </p:grpSp>
          <p:grpSp>
            <p:nvGrpSpPr>
              <p:cNvPr id="78" name="Group 72"/>
              <p:cNvGrpSpPr>
                <a:grpSpLocks/>
              </p:cNvGrpSpPr>
              <p:nvPr/>
            </p:nvGrpSpPr>
            <p:grpSpPr bwMode="auto">
              <a:xfrm>
                <a:off x="6361113" y="4313238"/>
                <a:ext cx="295275" cy="1219200"/>
                <a:chOff x="3914" y="2976"/>
                <a:chExt cx="186" cy="768"/>
              </a:xfrm>
            </p:grpSpPr>
            <p:cxnSp>
              <p:nvCxnSpPr>
                <p:cNvPr id="79" name="AutoShape 73"/>
                <p:cNvCxnSpPr>
                  <a:cxnSpLocks noChangeShapeType="1"/>
                  <a:stCxn id="121" idx="4"/>
                  <a:endCxn id="117" idx="0"/>
                </p:cNvCxnSpPr>
                <p:nvPr/>
              </p:nvCxnSpPr>
              <p:spPr bwMode="auto">
                <a:xfrm>
                  <a:off x="3936" y="2976"/>
                  <a:ext cx="0" cy="768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80" name="Text Box 74"/>
                <p:cNvSpPr txBox="1">
                  <a:spLocks noChangeArrowheads="1"/>
                </p:cNvSpPr>
                <p:nvPr/>
              </p:nvSpPr>
              <p:spPr bwMode="auto">
                <a:xfrm>
                  <a:off x="3914" y="3251"/>
                  <a:ext cx="186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1424" tIns="45711" rIns="91424" bIns="45711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r>
                    <a:rPr lang="en-US" sz="1600">
                      <a:latin typeface="Tahoma" pitchFamily="34" charset="0"/>
                    </a:rPr>
                    <a:t>0</a:t>
                  </a:r>
                </a:p>
              </p:txBody>
            </p:sp>
          </p:grpSp>
        </p:grpSp>
        <p:grpSp>
          <p:nvGrpSpPr>
            <p:cNvPr id="20" name="Group 75"/>
            <p:cNvGrpSpPr>
              <a:grpSpLocks/>
            </p:cNvGrpSpPr>
            <p:nvPr/>
          </p:nvGrpSpPr>
          <p:grpSpPr bwMode="auto">
            <a:xfrm>
              <a:off x="1277938" y="4706938"/>
              <a:ext cx="636587" cy="431800"/>
              <a:chOff x="712" y="3224"/>
              <a:chExt cx="401" cy="272"/>
            </a:xfrm>
          </p:grpSpPr>
          <p:cxnSp>
            <p:nvCxnSpPr>
              <p:cNvPr id="69" name="AutoShape 76"/>
              <p:cNvCxnSpPr>
                <a:cxnSpLocks noChangeShapeType="1"/>
                <a:stCxn id="111" idx="3"/>
                <a:endCxn id="111" idx="1"/>
              </p:cNvCxnSpPr>
              <p:nvPr/>
            </p:nvCxnSpPr>
            <p:spPr bwMode="auto">
              <a:xfrm rot="5400000" flipH="1" flipV="1">
                <a:off x="977" y="3359"/>
                <a:ext cx="272" cy="1"/>
              </a:xfrm>
              <a:prstGeom prst="curvedConnector5">
                <a:avLst>
                  <a:gd name="adj1" fmla="val -73528"/>
                  <a:gd name="adj2" fmla="val -38800014"/>
                  <a:gd name="adj3" fmla="val 173528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70" name="Text Box 77"/>
              <p:cNvSpPr txBox="1">
                <a:spLocks noChangeArrowheads="1"/>
              </p:cNvSpPr>
              <p:nvPr/>
            </p:nvSpPr>
            <p:spPr bwMode="auto">
              <a:xfrm>
                <a:off x="712" y="3265"/>
                <a:ext cx="18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0</a:t>
                </a:r>
              </a:p>
            </p:txBody>
          </p:sp>
        </p:grpSp>
        <p:sp>
          <p:nvSpPr>
            <p:cNvPr id="21" name="Oval 6"/>
            <p:cNvSpPr>
              <a:spLocks noChangeArrowheads="1"/>
            </p:cNvSpPr>
            <p:nvPr/>
          </p:nvSpPr>
          <p:spPr bwMode="auto">
            <a:xfrm>
              <a:off x="4386263" y="228600"/>
              <a:ext cx="609600" cy="6096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ＭＳ Ｐゴシック" pitchFamily="-111" charset="-128"/>
              </a:endParaRPr>
            </a:p>
          </p:txBody>
        </p:sp>
        <p:grpSp>
          <p:nvGrpSpPr>
            <p:cNvPr id="22" name="Group 5"/>
            <p:cNvGrpSpPr>
              <a:grpSpLocks/>
            </p:cNvGrpSpPr>
            <p:nvPr/>
          </p:nvGrpSpPr>
          <p:grpSpPr bwMode="auto">
            <a:xfrm>
              <a:off x="5786438" y="1082675"/>
              <a:ext cx="609600" cy="609600"/>
              <a:chOff x="1725" y="2333"/>
              <a:chExt cx="384" cy="384"/>
            </a:xfrm>
          </p:grpSpPr>
          <p:sp>
            <p:nvSpPr>
              <p:cNvPr id="67" name="Oval 6"/>
              <p:cNvSpPr>
                <a:spLocks noChangeArrowheads="1"/>
              </p:cNvSpPr>
              <p:nvPr/>
            </p:nvSpPr>
            <p:spPr bwMode="auto">
              <a:xfrm>
                <a:off x="1725" y="2333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" name="Text Box 7"/>
              <p:cNvSpPr txBox="1">
                <a:spLocks noChangeArrowheads="1"/>
              </p:cNvSpPr>
              <p:nvPr/>
            </p:nvSpPr>
            <p:spPr bwMode="auto">
              <a:xfrm>
                <a:off x="1837" y="2419"/>
                <a:ext cx="187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1</a:t>
                </a:r>
              </a:p>
            </p:txBody>
          </p:sp>
        </p:grpSp>
        <p:grpSp>
          <p:nvGrpSpPr>
            <p:cNvPr id="23" name="Group 5"/>
            <p:cNvGrpSpPr>
              <a:grpSpLocks/>
            </p:cNvGrpSpPr>
            <p:nvPr/>
          </p:nvGrpSpPr>
          <p:grpSpPr bwMode="auto">
            <a:xfrm>
              <a:off x="2894013" y="1082675"/>
              <a:ext cx="609600" cy="609600"/>
              <a:chOff x="1725" y="2333"/>
              <a:chExt cx="384" cy="384"/>
            </a:xfrm>
          </p:grpSpPr>
          <p:sp>
            <p:nvSpPr>
              <p:cNvPr id="65" name="Oval 6"/>
              <p:cNvSpPr>
                <a:spLocks noChangeArrowheads="1"/>
              </p:cNvSpPr>
              <p:nvPr/>
            </p:nvSpPr>
            <p:spPr bwMode="auto">
              <a:xfrm>
                <a:off x="1725" y="2333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Text Box 7"/>
              <p:cNvSpPr txBox="1">
                <a:spLocks noChangeArrowheads="1"/>
              </p:cNvSpPr>
              <p:nvPr/>
            </p:nvSpPr>
            <p:spPr bwMode="auto">
              <a:xfrm>
                <a:off x="1841" y="2419"/>
                <a:ext cx="187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 dirty="0">
                    <a:latin typeface="Tahoma" pitchFamily="34" charset="0"/>
                  </a:rPr>
                  <a:t>0</a:t>
                </a:r>
              </a:p>
            </p:txBody>
          </p:sp>
        </p:grpSp>
        <p:grpSp>
          <p:nvGrpSpPr>
            <p:cNvPr id="24" name="Group 5"/>
            <p:cNvGrpSpPr>
              <a:grpSpLocks/>
            </p:cNvGrpSpPr>
            <p:nvPr/>
          </p:nvGrpSpPr>
          <p:grpSpPr bwMode="auto">
            <a:xfrm>
              <a:off x="2151063" y="2138363"/>
              <a:ext cx="609600" cy="609600"/>
              <a:chOff x="1725" y="2333"/>
              <a:chExt cx="384" cy="384"/>
            </a:xfrm>
          </p:grpSpPr>
          <p:sp>
            <p:nvSpPr>
              <p:cNvPr id="63" name="Oval 6"/>
              <p:cNvSpPr>
                <a:spLocks noChangeArrowheads="1"/>
              </p:cNvSpPr>
              <p:nvPr/>
            </p:nvSpPr>
            <p:spPr bwMode="auto">
              <a:xfrm>
                <a:off x="1725" y="2333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Text Box 7"/>
              <p:cNvSpPr txBox="1">
                <a:spLocks noChangeArrowheads="1"/>
              </p:cNvSpPr>
              <p:nvPr/>
            </p:nvSpPr>
            <p:spPr bwMode="auto">
              <a:xfrm>
                <a:off x="1763" y="2419"/>
                <a:ext cx="258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00</a:t>
                </a:r>
              </a:p>
            </p:txBody>
          </p:sp>
        </p:grpSp>
        <p:grpSp>
          <p:nvGrpSpPr>
            <p:cNvPr id="25" name="Group 5"/>
            <p:cNvGrpSpPr>
              <a:grpSpLocks/>
            </p:cNvGrpSpPr>
            <p:nvPr/>
          </p:nvGrpSpPr>
          <p:grpSpPr bwMode="auto">
            <a:xfrm>
              <a:off x="3582988" y="2154238"/>
              <a:ext cx="609600" cy="609600"/>
              <a:chOff x="1725" y="2333"/>
              <a:chExt cx="384" cy="384"/>
            </a:xfrm>
          </p:grpSpPr>
          <p:sp>
            <p:nvSpPr>
              <p:cNvPr id="61" name="Oval 6"/>
              <p:cNvSpPr>
                <a:spLocks noChangeArrowheads="1"/>
              </p:cNvSpPr>
              <p:nvPr/>
            </p:nvSpPr>
            <p:spPr bwMode="auto">
              <a:xfrm>
                <a:off x="1725" y="2333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" name="Text Box 7"/>
              <p:cNvSpPr txBox="1">
                <a:spLocks noChangeArrowheads="1"/>
              </p:cNvSpPr>
              <p:nvPr/>
            </p:nvSpPr>
            <p:spPr bwMode="auto">
              <a:xfrm>
                <a:off x="1763" y="2419"/>
                <a:ext cx="258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01</a:t>
                </a:r>
              </a:p>
            </p:txBody>
          </p:sp>
        </p:grpSp>
        <p:grpSp>
          <p:nvGrpSpPr>
            <p:cNvPr id="26" name="Group 5"/>
            <p:cNvGrpSpPr>
              <a:grpSpLocks/>
            </p:cNvGrpSpPr>
            <p:nvPr/>
          </p:nvGrpSpPr>
          <p:grpSpPr bwMode="auto">
            <a:xfrm>
              <a:off x="5129213" y="2114550"/>
              <a:ext cx="609600" cy="609600"/>
              <a:chOff x="1725" y="2333"/>
              <a:chExt cx="384" cy="384"/>
            </a:xfrm>
          </p:grpSpPr>
          <p:sp>
            <p:nvSpPr>
              <p:cNvPr id="59" name="Oval 6"/>
              <p:cNvSpPr>
                <a:spLocks noChangeArrowheads="1"/>
              </p:cNvSpPr>
              <p:nvPr/>
            </p:nvSpPr>
            <p:spPr bwMode="auto">
              <a:xfrm>
                <a:off x="1725" y="2333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" name="Text Box 7"/>
              <p:cNvSpPr txBox="1">
                <a:spLocks noChangeArrowheads="1"/>
              </p:cNvSpPr>
              <p:nvPr/>
            </p:nvSpPr>
            <p:spPr bwMode="auto">
              <a:xfrm>
                <a:off x="1763" y="2419"/>
                <a:ext cx="258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10</a:t>
                </a:r>
              </a:p>
            </p:txBody>
          </p:sp>
        </p:grpSp>
        <p:grpSp>
          <p:nvGrpSpPr>
            <p:cNvPr id="27" name="Group 5"/>
            <p:cNvGrpSpPr>
              <a:grpSpLocks/>
            </p:cNvGrpSpPr>
            <p:nvPr/>
          </p:nvGrpSpPr>
          <p:grpSpPr bwMode="auto">
            <a:xfrm>
              <a:off x="6665913" y="2098675"/>
              <a:ext cx="609600" cy="609600"/>
              <a:chOff x="1725" y="2333"/>
              <a:chExt cx="384" cy="384"/>
            </a:xfrm>
          </p:grpSpPr>
          <p:sp>
            <p:nvSpPr>
              <p:cNvPr id="57" name="Oval 6"/>
              <p:cNvSpPr>
                <a:spLocks noChangeArrowheads="1"/>
              </p:cNvSpPr>
              <p:nvPr/>
            </p:nvSpPr>
            <p:spPr bwMode="auto">
              <a:xfrm>
                <a:off x="1725" y="2333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" name="Text Box 7"/>
              <p:cNvSpPr txBox="1">
                <a:spLocks noChangeArrowheads="1"/>
              </p:cNvSpPr>
              <p:nvPr/>
            </p:nvSpPr>
            <p:spPr bwMode="auto">
              <a:xfrm>
                <a:off x="1763" y="2419"/>
                <a:ext cx="258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11</a:t>
                </a:r>
              </a:p>
            </p:txBody>
          </p:sp>
        </p:grpSp>
        <p:cxnSp>
          <p:nvCxnSpPr>
            <p:cNvPr id="28" name="AutoShape 70"/>
            <p:cNvCxnSpPr>
              <a:cxnSpLocks noChangeShapeType="1"/>
              <a:endCxn id="67" idx="1"/>
            </p:cNvCxnSpPr>
            <p:nvPr/>
          </p:nvCxnSpPr>
          <p:spPr bwMode="auto">
            <a:xfrm>
              <a:off x="4935538" y="711200"/>
              <a:ext cx="939800" cy="46037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" name="AutoShape 70"/>
            <p:cNvCxnSpPr>
              <a:cxnSpLocks noChangeShapeType="1"/>
              <a:endCxn id="57" idx="1"/>
            </p:cNvCxnSpPr>
            <p:nvPr/>
          </p:nvCxnSpPr>
          <p:spPr bwMode="auto">
            <a:xfrm>
              <a:off x="6335713" y="1557338"/>
              <a:ext cx="419100" cy="63023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" name="AutoShape 70"/>
            <p:cNvCxnSpPr>
              <a:cxnSpLocks noChangeShapeType="1"/>
              <a:endCxn id="59" idx="7"/>
            </p:cNvCxnSpPr>
            <p:nvPr/>
          </p:nvCxnSpPr>
          <p:spPr bwMode="auto">
            <a:xfrm flipH="1">
              <a:off x="5649913" y="1643063"/>
              <a:ext cx="265112" cy="56038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" name="AutoShape 70"/>
            <p:cNvCxnSpPr>
              <a:cxnSpLocks noChangeShapeType="1"/>
              <a:endCxn id="65" idx="7"/>
            </p:cNvCxnSpPr>
            <p:nvPr/>
          </p:nvCxnSpPr>
          <p:spPr bwMode="auto">
            <a:xfrm flipH="1">
              <a:off x="3414713" y="669925"/>
              <a:ext cx="1023937" cy="50165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" name="AutoShape 70"/>
            <p:cNvCxnSpPr>
              <a:cxnSpLocks noChangeShapeType="1"/>
              <a:endCxn id="63" idx="0"/>
            </p:cNvCxnSpPr>
            <p:nvPr/>
          </p:nvCxnSpPr>
          <p:spPr bwMode="auto">
            <a:xfrm flipH="1">
              <a:off x="2455863" y="1589088"/>
              <a:ext cx="520700" cy="54927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" name="AutoShape 70"/>
            <p:cNvCxnSpPr>
              <a:cxnSpLocks noChangeShapeType="1"/>
              <a:endCxn id="61" idx="1"/>
            </p:cNvCxnSpPr>
            <p:nvPr/>
          </p:nvCxnSpPr>
          <p:spPr bwMode="auto">
            <a:xfrm>
              <a:off x="3357563" y="1643063"/>
              <a:ext cx="314325" cy="60007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4" name="Text Box 59"/>
            <p:cNvSpPr txBox="1">
              <a:spLocks noChangeArrowheads="1"/>
            </p:cNvSpPr>
            <p:nvPr/>
          </p:nvSpPr>
          <p:spPr bwMode="auto">
            <a:xfrm>
              <a:off x="6440488" y="1573213"/>
              <a:ext cx="2952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4" tIns="45711" rIns="91424" bIns="4571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r>
                <a:rPr lang="en-US" sz="1600">
                  <a:latin typeface="Tahoma" pitchFamily="34" charset="0"/>
                </a:rPr>
                <a:t>1</a:t>
              </a:r>
            </a:p>
          </p:txBody>
        </p:sp>
        <p:sp>
          <p:nvSpPr>
            <p:cNvPr id="35" name="Text Box 59"/>
            <p:cNvSpPr txBox="1">
              <a:spLocks noChangeArrowheads="1"/>
            </p:cNvSpPr>
            <p:nvPr/>
          </p:nvSpPr>
          <p:spPr bwMode="auto">
            <a:xfrm>
              <a:off x="3422650" y="1692275"/>
              <a:ext cx="2952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4" tIns="45711" rIns="91424" bIns="4571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r>
                <a:rPr lang="en-US" sz="1600">
                  <a:latin typeface="Tahoma" pitchFamily="34" charset="0"/>
                </a:rPr>
                <a:t>1</a:t>
              </a:r>
            </a:p>
          </p:txBody>
        </p:sp>
        <p:sp>
          <p:nvSpPr>
            <p:cNvPr id="36" name="Text Box 59"/>
            <p:cNvSpPr txBox="1">
              <a:spLocks noChangeArrowheads="1"/>
            </p:cNvSpPr>
            <p:nvPr/>
          </p:nvSpPr>
          <p:spPr bwMode="auto">
            <a:xfrm>
              <a:off x="4543425" y="2654300"/>
              <a:ext cx="2952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4" tIns="45711" rIns="91424" bIns="4571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r>
                <a:rPr lang="en-US" sz="1600">
                  <a:latin typeface="Tahoma" pitchFamily="34" charset="0"/>
                </a:rPr>
                <a:t>1</a:t>
              </a:r>
            </a:p>
          </p:txBody>
        </p:sp>
        <p:sp>
          <p:nvSpPr>
            <p:cNvPr id="37" name="Text Box 68"/>
            <p:cNvSpPr txBox="1">
              <a:spLocks noChangeArrowheads="1"/>
            </p:cNvSpPr>
            <p:nvPr/>
          </p:nvSpPr>
          <p:spPr bwMode="auto">
            <a:xfrm>
              <a:off x="3686175" y="669925"/>
              <a:ext cx="2952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4" tIns="45711" rIns="91424" bIns="4571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r>
                <a:rPr lang="en-US" sz="1600">
                  <a:latin typeface="Tahoma" pitchFamily="34" charset="0"/>
                </a:rPr>
                <a:t>0</a:t>
              </a:r>
            </a:p>
          </p:txBody>
        </p:sp>
        <p:sp>
          <p:nvSpPr>
            <p:cNvPr id="38" name="Text Box 68"/>
            <p:cNvSpPr txBox="1">
              <a:spLocks noChangeArrowheads="1"/>
            </p:cNvSpPr>
            <p:nvPr/>
          </p:nvSpPr>
          <p:spPr bwMode="auto">
            <a:xfrm>
              <a:off x="2473325" y="1573213"/>
              <a:ext cx="2952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4" tIns="45711" rIns="91424" bIns="4571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r>
                <a:rPr lang="en-US" sz="1600">
                  <a:latin typeface="Tahoma" pitchFamily="34" charset="0"/>
                </a:rPr>
                <a:t>0</a:t>
              </a:r>
            </a:p>
          </p:txBody>
        </p:sp>
        <p:sp>
          <p:nvSpPr>
            <p:cNvPr id="39" name="Text Box 68"/>
            <p:cNvSpPr txBox="1">
              <a:spLocks noChangeArrowheads="1"/>
            </p:cNvSpPr>
            <p:nvPr/>
          </p:nvSpPr>
          <p:spPr bwMode="auto">
            <a:xfrm>
              <a:off x="5549900" y="1633538"/>
              <a:ext cx="2952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4" tIns="45711" rIns="91424" bIns="4571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r>
                <a:rPr lang="en-US" sz="1600">
                  <a:latin typeface="Tahoma" pitchFamily="34" charset="0"/>
                </a:rPr>
                <a:t>0</a:t>
              </a:r>
            </a:p>
          </p:txBody>
        </p:sp>
        <p:cxnSp>
          <p:nvCxnSpPr>
            <p:cNvPr id="40" name="AutoShape 70"/>
            <p:cNvCxnSpPr>
              <a:cxnSpLocks noChangeShapeType="1"/>
              <a:endCxn id="111" idx="0"/>
            </p:cNvCxnSpPr>
            <p:nvPr/>
          </p:nvCxnSpPr>
          <p:spPr bwMode="auto">
            <a:xfrm flipH="1">
              <a:off x="2128838" y="2732088"/>
              <a:ext cx="207962" cy="188595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" name="AutoShape 70"/>
            <p:cNvCxnSpPr>
              <a:cxnSpLocks noChangeShapeType="1"/>
            </p:cNvCxnSpPr>
            <p:nvPr/>
          </p:nvCxnSpPr>
          <p:spPr bwMode="auto">
            <a:xfrm>
              <a:off x="2586038" y="2708275"/>
              <a:ext cx="457200" cy="99536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2" name="Text Box 68"/>
            <p:cNvSpPr txBox="1">
              <a:spLocks noChangeArrowheads="1"/>
            </p:cNvSpPr>
            <p:nvPr/>
          </p:nvSpPr>
          <p:spPr bwMode="auto">
            <a:xfrm>
              <a:off x="1982788" y="3211513"/>
              <a:ext cx="2952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4" tIns="45711" rIns="91424" bIns="4571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r>
                <a:rPr lang="en-US" sz="1600">
                  <a:latin typeface="Tahoma" pitchFamily="34" charset="0"/>
                </a:rPr>
                <a:t>0</a:t>
              </a:r>
            </a:p>
          </p:txBody>
        </p:sp>
        <p:cxnSp>
          <p:nvCxnSpPr>
            <p:cNvPr id="43" name="AutoShape 70"/>
            <p:cNvCxnSpPr>
              <a:cxnSpLocks noChangeShapeType="1"/>
              <a:endCxn id="113" idx="0"/>
            </p:cNvCxnSpPr>
            <p:nvPr/>
          </p:nvCxnSpPr>
          <p:spPr bwMode="auto">
            <a:xfrm>
              <a:off x="3808413" y="2747963"/>
              <a:ext cx="149225" cy="187007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" name="AutoShape 70"/>
            <p:cNvCxnSpPr>
              <a:cxnSpLocks noChangeShapeType="1"/>
            </p:cNvCxnSpPr>
            <p:nvPr/>
          </p:nvCxnSpPr>
          <p:spPr bwMode="auto">
            <a:xfrm>
              <a:off x="4064000" y="2689225"/>
              <a:ext cx="2332038" cy="101441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" name="AutoShape 70"/>
            <p:cNvCxnSpPr>
              <a:cxnSpLocks noChangeShapeType="1"/>
              <a:endCxn id="109" idx="0"/>
            </p:cNvCxnSpPr>
            <p:nvPr/>
          </p:nvCxnSpPr>
          <p:spPr bwMode="auto">
            <a:xfrm flipH="1">
              <a:off x="3043238" y="2676525"/>
              <a:ext cx="2208212" cy="285591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AutoShape 70"/>
            <p:cNvCxnSpPr>
              <a:cxnSpLocks noChangeShapeType="1"/>
              <a:endCxn id="115" idx="0"/>
            </p:cNvCxnSpPr>
            <p:nvPr/>
          </p:nvCxnSpPr>
          <p:spPr bwMode="auto">
            <a:xfrm flipH="1">
              <a:off x="5481638" y="2732088"/>
              <a:ext cx="36512" cy="188595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" name="AutoShape 70"/>
            <p:cNvCxnSpPr>
              <a:cxnSpLocks noChangeShapeType="1"/>
              <a:endCxn id="117" idx="0"/>
            </p:cNvCxnSpPr>
            <p:nvPr/>
          </p:nvCxnSpPr>
          <p:spPr bwMode="auto">
            <a:xfrm flipH="1">
              <a:off x="6396038" y="2676525"/>
              <a:ext cx="460375" cy="285591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AutoShape 70"/>
            <p:cNvCxnSpPr>
              <a:cxnSpLocks noChangeShapeType="1"/>
              <a:endCxn id="119" idx="0"/>
            </p:cNvCxnSpPr>
            <p:nvPr/>
          </p:nvCxnSpPr>
          <p:spPr bwMode="auto">
            <a:xfrm>
              <a:off x="7116763" y="2671763"/>
              <a:ext cx="193675" cy="194627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9" name="Text Box 68"/>
            <p:cNvSpPr txBox="1">
              <a:spLocks noChangeArrowheads="1"/>
            </p:cNvSpPr>
            <p:nvPr/>
          </p:nvSpPr>
          <p:spPr bwMode="auto">
            <a:xfrm>
              <a:off x="3624263" y="3211513"/>
              <a:ext cx="2952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4" tIns="45711" rIns="91424" bIns="4571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r>
                <a:rPr lang="en-US" sz="1600">
                  <a:latin typeface="Tahoma" pitchFamily="34" charset="0"/>
                </a:rPr>
                <a:t>0</a:t>
              </a:r>
            </a:p>
          </p:txBody>
        </p:sp>
        <p:sp>
          <p:nvSpPr>
            <p:cNvPr id="50" name="Text Box 68"/>
            <p:cNvSpPr txBox="1">
              <a:spLocks noChangeArrowheads="1"/>
            </p:cNvSpPr>
            <p:nvPr/>
          </p:nvSpPr>
          <p:spPr bwMode="auto">
            <a:xfrm>
              <a:off x="4441825" y="3211513"/>
              <a:ext cx="2952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4" tIns="45711" rIns="91424" bIns="4571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r>
                <a:rPr lang="en-US" sz="1600">
                  <a:latin typeface="Tahoma" pitchFamily="34" charset="0"/>
                </a:rPr>
                <a:t>0</a:t>
              </a:r>
            </a:p>
          </p:txBody>
        </p:sp>
        <p:sp>
          <p:nvSpPr>
            <p:cNvPr id="51" name="Text Box 68"/>
            <p:cNvSpPr txBox="1">
              <a:spLocks noChangeArrowheads="1"/>
            </p:cNvSpPr>
            <p:nvPr/>
          </p:nvSpPr>
          <p:spPr bwMode="auto">
            <a:xfrm>
              <a:off x="6478588" y="3211513"/>
              <a:ext cx="2952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4" tIns="45711" rIns="91424" bIns="4571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r>
                <a:rPr lang="en-US" sz="1600">
                  <a:latin typeface="Tahoma" pitchFamily="34" charset="0"/>
                </a:rPr>
                <a:t>0</a:t>
              </a:r>
            </a:p>
          </p:txBody>
        </p:sp>
        <p:sp>
          <p:nvSpPr>
            <p:cNvPr id="52" name="Text Box 59"/>
            <p:cNvSpPr txBox="1">
              <a:spLocks noChangeArrowheads="1"/>
            </p:cNvSpPr>
            <p:nvPr/>
          </p:nvSpPr>
          <p:spPr bwMode="auto">
            <a:xfrm>
              <a:off x="2814638" y="3048000"/>
              <a:ext cx="2952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4" tIns="45711" rIns="91424" bIns="4571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r>
                <a:rPr lang="en-US" sz="1600">
                  <a:latin typeface="Tahoma" pitchFamily="34" charset="0"/>
                </a:rPr>
                <a:t>1</a:t>
              </a:r>
            </a:p>
          </p:txBody>
        </p:sp>
        <p:sp>
          <p:nvSpPr>
            <p:cNvPr id="53" name="Text Box 59"/>
            <p:cNvSpPr txBox="1">
              <a:spLocks noChangeArrowheads="1"/>
            </p:cNvSpPr>
            <p:nvPr/>
          </p:nvSpPr>
          <p:spPr bwMode="auto">
            <a:xfrm>
              <a:off x="5481638" y="724958"/>
              <a:ext cx="2952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4" tIns="45711" rIns="91424" bIns="4571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r>
                <a:rPr lang="en-US" sz="1600">
                  <a:latin typeface="Tahoma" pitchFamily="34" charset="0"/>
                </a:rPr>
                <a:t>1</a:t>
              </a:r>
            </a:p>
          </p:txBody>
        </p:sp>
        <p:sp>
          <p:nvSpPr>
            <p:cNvPr id="54" name="Text Box 59"/>
            <p:cNvSpPr txBox="1">
              <a:spLocks noChangeArrowheads="1"/>
            </p:cNvSpPr>
            <p:nvPr/>
          </p:nvSpPr>
          <p:spPr bwMode="auto">
            <a:xfrm>
              <a:off x="5475288" y="2874963"/>
              <a:ext cx="2952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4" tIns="45711" rIns="91424" bIns="4571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r>
                <a:rPr lang="en-US" sz="1600">
                  <a:latin typeface="Tahoma" pitchFamily="34" charset="0"/>
                </a:rPr>
                <a:t>1</a:t>
              </a:r>
            </a:p>
          </p:txBody>
        </p:sp>
        <p:sp>
          <p:nvSpPr>
            <p:cNvPr id="55" name="Text Box 59"/>
            <p:cNvSpPr txBox="1">
              <a:spLocks noChangeArrowheads="1"/>
            </p:cNvSpPr>
            <p:nvPr/>
          </p:nvSpPr>
          <p:spPr bwMode="auto">
            <a:xfrm>
              <a:off x="7162800" y="3195638"/>
              <a:ext cx="2952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4" tIns="45711" rIns="91424" bIns="4571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r>
                <a:rPr lang="en-US" sz="1600">
                  <a:latin typeface="Tahoma" pitchFamily="34" charset="0"/>
                </a:rPr>
                <a:t>1</a:t>
              </a:r>
            </a:p>
          </p:txBody>
        </p:sp>
        <p:cxnSp>
          <p:nvCxnSpPr>
            <p:cNvPr id="56" name="AutoShape 30"/>
            <p:cNvCxnSpPr>
              <a:cxnSpLocks noChangeShapeType="1"/>
            </p:cNvCxnSpPr>
            <p:nvPr/>
          </p:nvCxnSpPr>
          <p:spPr bwMode="auto">
            <a:xfrm>
              <a:off x="3981450" y="457200"/>
              <a:ext cx="361950" cy="0"/>
            </a:xfrm>
            <a:prstGeom prst="straightConnector1">
              <a:avLst/>
            </a:prstGeom>
            <a:noFill/>
            <a:ln w="57150">
              <a:solidFill>
                <a:srgbClr val="0070C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2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The set of binary strings with a 1 in the 3</a:t>
            </a:r>
            <a:r>
              <a:rPr lang="en-US" sz="2200" baseline="30000" dirty="0"/>
              <a:t>rd</a:t>
            </a:r>
            <a:r>
              <a:rPr lang="en-US" sz="2200" dirty="0"/>
              <a:t> position from the end</a:t>
            </a:r>
          </a:p>
        </p:txBody>
      </p:sp>
    </p:spTree>
    <p:extLst>
      <p:ext uri="{BB962C8B-B14F-4D97-AF65-F5344CB8AC3E}">
        <p14:creationId xmlns:p14="http://schemas.microsoft.com/office/powerpoint/2010/main" val="31031029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22" name="Group 4"/>
          <p:cNvGrpSpPr>
            <a:grpSpLocks/>
          </p:cNvGrpSpPr>
          <p:nvPr/>
        </p:nvGrpSpPr>
        <p:grpSpPr bwMode="auto">
          <a:xfrm>
            <a:off x="1824038" y="3703638"/>
            <a:ext cx="5791200" cy="2438400"/>
            <a:chOff x="1149" y="2333"/>
            <a:chExt cx="3648" cy="1536"/>
          </a:xfrm>
        </p:grpSpPr>
        <p:grpSp>
          <p:nvGrpSpPr>
            <p:cNvPr id="9272" name="Group 5"/>
            <p:cNvGrpSpPr>
              <a:grpSpLocks/>
            </p:cNvGrpSpPr>
            <p:nvPr/>
          </p:nvGrpSpPr>
          <p:grpSpPr bwMode="auto">
            <a:xfrm>
              <a:off x="1725" y="2333"/>
              <a:ext cx="384" cy="384"/>
              <a:chOff x="1725" y="2333"/>
              <a:chExt cx="384" cy="384"/>
            </a:xfrm>
          </p:grpSpPr>
          <p:sp>
            <p:nvSpPr>
              <p:cNvPr id="9294" name="Oval 6"/>
              <p:cNvSpPr>
                <a:spLocks noChangeArrowheads="1"/>
              </p:cNvSpPr>
              <p:nvPr/>
            </p:nvSpPr>
            <p:spPr bwMode="auto">
              <a:xfrm>
                <a:off x="1725" y="2333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95" name="Text Box 7"/>
              <p:cNvSpPr txBox="1">
                <a:spLocks noChangeArrowheads="1"/>
              </p:cNvSpPr>
              <p:nvPr/>
            </p:nvSpPr>
            <p:spPr bwMode="auto">
              <a:xfrm>
                <a:off x="1763" y="2419"/>
                <a:ext cx="328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001</a:t>
                </a:r>
              </a:p>
            </p:txBody>
          </p:sp>
        </p:grpSp>
        <p:grpSp>
          <p:nvGrpSpPr>
            <p:cNvPr id="9273" name="Group 8"/>
            <p:cNvGrpSpPr>
              <a:grpSpLocks/>
            </p:cNvGrpSpPr>
            <p:nvPr/>
          </p:nvGrpSpPr>
          <p:grpSpPr bwMode="auto">
            <a:xfrm>
              <a:off x="3837" y="2333"/>
              <a:ext cx="384" cy="384"/>
              <a:chOff x="3837" y="2333"/>
              <a:chExt cx="384" cy="384"/>
            </a:xfrm>
          </p:grpSpPr>
          <p:sp>
            <p:nvSpPr>
              <p:cNvPr id="9292" name="Oval 9"/>
              <p:cNvSpPr>
                <a:spLocks noChangeArrowheads="1"/>
              </p:cNvSpPr>
              <p:nvPr/>
            </p:nvSpPr>
            <p:spPr bwMode="auto">
              <a:xfrm>
                <a:off x="3837" y="2333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93" name="Text Box 10"/>
              <p:cNvSpPr txBox="1">
                <a:spLocks noChangeArrowheads="1"/>
              </p:cNvSpPr>
              <p:nvPr/>
            </p:nvSpPr>
            <p:spPr bwMode="auto">
              <a:xfrm>
                <a:off x="3867" y="2409"/>
                <a:ext cx="328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011</a:t>
                </a:r>
              </a:p>
            </p:txBody>
          </p:sp>
        </p:grpSp>
        <p:grpSp>
          <p:nvGrpSpPr>
            <p:cNvPr id="9274" name="Group 11"/>
            <p:cNvGrpSpPr>
              <a:grpSpLocks/>
            </p:cNvGrpSpPr>
            <p:nvPr/>
          </p:nvGrpSpPr>
          <p:grpSpPr bwMode="auto">
            <a:xfrm>
              <a:off x="4413" y="2909"/>
              <a:ext cx="384" cy="384"/>
              <a:chOff x="4413" y="2909"/>
              <a:chExt cx="384" cy="384"/>
            </a:xfrm>
          </p:grpSpPr>
          <p:sp>
            <p:nvSpPr>
              <p:cNvPr id="9290" name="Oval 12"/>
              <p:cNvSpPr>
                <a:spLocks noChangeArrowheads="1"/>
              </p:cNvSpPr>
              <p:nvPr/>
            </p:nvSpPr>
            <p:spPr bwMode="auto">
              <a:xfrm>
                <a:off x="4413" y="2909"/>
                <a:ext cx="384" cy="384"/>
              </a:xfrm>
              <a:prstGeom prst="ellipse">
                <a:avLst/>
              </a:prstGeom>
              <a:noFill/>
              <a:ln w="57150">
                <a:solidFill>
                  <a:srgbClr val="0070C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91" name="Text Box 13"/>
              <p:cNvSpPr txBox="1">
                <a:spLocks noChangeArrowheads="1"/>
              </p:cNvSpPr>
              <p:nvPr/>
            </p:nvSpPr>
            <p:spPr bwMode="auto">
              <a:xfrm>
                <a:off x="4451" y="2987"/>
                <a:ext cx="32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111</a:t>
                </a:r>
              </a:p>
            </p:txBody>
          </p:sp>
        </p:grpSp>
        <p:grpSp>
          <p:nvGrpSpPr>
            <p:cNvPr id="9275" name="Group 14"/>
            <p:cNvGrpSpPr>
              <a:grpSpLocks/>
            </p:cNvGrpSpPr>
            <p:nvPr/>
          </p:nvGrpSpPr>
          <p:grpSpPr bwMode="auto">
            <a:xfrm>
              <a:off x="3837" y="3485"/>
              <a:ext cx="384" cy="384"/>
              <a:chOff x="3837" y="3485"/>
              <a:chExt cx="384" cy="384"/>
            </a:xfrm>
          </p:grpSpPr>
          <p:sp>
            <p:nvSpPr>
              <p:cNvPr id="9288" name="Oval 15"/>
              <p:cNvSpPr>
                <a:spLocks noChangeArrowheads="1"/>
              </p:cNvSpPr>
              <p:nvPr/>
            </p:nvSpPr>
            <p:spPr bwMode="auto">
              <a:xfrm>
                <a:off x="3837" y="3485"/>
                <a:ext cx="384" cy="384"/>
              </a:xfrm>
              <a:prstGeom prst="ellipse">
                <a:avLst/>
              </a:prstGeom>
              <a:noFill/>
              <a:ln w="57150">
                <a:solidFill>
                  <a:srgbClr val="0070C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89" name="Text Box 16"/>
              <p:cNvSpPr txBox="1">
                <a:spLocks noChangeArrowheads="1"/>
              </p:cNvSpPr>
              <p:nvPr/>
            </p:nvSpPr>
            <p:spPr bwMode="auto">
              <a:xfrm>
                <a:off x="3875" y="3563"/>
                <a:ext cx="328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110</a:t>
                </a:r>
              </a:p>
            </p:txBody>
          </p:sp>
        </p:grpSp>
        <p:grpSp>
          <p:nvGrpSpPr>
            <p:cNvPr id="9276" name="Group 17"/>
            <p:cNvGrpSpPr>
              <a:grpSpLocks/>
            </p:cNvGrpSpPr>
            <p:nvPr/>
          </p:nvGrpSpPr>
          <p:grpSpPr bwMode="auto">
            <a:xfrm>
              <a:off x="3261" y="2909"/>
              <a:ext cx="384" cy="384"/>
              <a:chOff x="3261" y="2909"/>
              <a:chExt cx="384" cy="384"/>
            </a:xfrm>
          </p:grpSpPr>
          <p:sp>
            <p:nvSpPr>
              <p:cNvPr id="9286" name="Oval 18"/>
              <p:cNvSpPr>
                <a:spLocks noChangeArrowheads="1"/>
              </p:cNvSpPr>
              <p:nvPr/>
            </p:nvSpPr>
            <p:spPr bwMode="auto">
              <a:xfrm>
                <a:off x="3261" y="2909"/>
                <a:ext cx="384" cy="384"/>
              </a:xfrm>
              <a:prstGeom prst="ellipse">
                <a:avLst/>
              </a:prstGeom>
              <a:noFill/>
              <a:ln w="57150">
                <a:solidFill>
                  <a:srgbClr val="0070C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87" name="Text Box 19"/>
              <p:cNvSpPr txBox="1">
                <a:spLocks noChangeArrowheads="1"/>
              </p:cNvSpPr>
              <p:nvPr/>
            </p:nvSpPr>
            <p:spPr bwMode="auto">
              <a:xfrm>
                <a:off x="3289" y="2985"/>
                <a:ext cx="32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101</a:t>
                </a:r>
              </a:p>
            </p:txBody>
          </p:sp>
        </p:grpSp>
        <p:grpSp>
          <p:nvGrpSpPr>
            <p:cNvPr id="9277" name="Group 20"/>
            <p:cNvGrpSpPr>
              <a:grpSpLocks/>
            </p:cNvGrpSpPr>
            <p:nvPr/>
          </p:nvGrpSpPr>
          <p:grpSpPr bwMode="auto">
            <a:xfrm>
              <a:off x="2301" y="2909"/>
              <a:ext cx="384" cy="384"/>
              <a:chOff x="2301" y="2909"/>
              <a:chExt cx="384" cy="384"/>
            </a:xfrm>
          </p:grpSpPr>
          <p:sp>
            <p:nvSpPr>
              <p:cNvPr id="9284" name="Oval 21"/>
              <p:cNvSpPr>
                <a:spLocks noChangeArrowheads="1"/>
              </p:cNvSpPr>
              <p:nvPr/>
            </p:nvSpPr>
            <p:spPr bwMode="auto">
              <a:xfrm>
                <a:off x="2301" y="2909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85" name="Text Box 22"/>
              <p:cNvSpPr txBox="1">
                <a:spLocks noChangeArrowheads="1"/>
              </p:cNvSpPr>
              <p:nvPr/>
            </p:nvSpPr>
            <p:spPr bwMode="auto">
              <a:xfrm>
                <a:off x="2329" y="2985"/>
                <a:ext cx="32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010</a:t>
                </a:r>
              </a:p>
            </p:txBody>
          </p:sp>
        </p:grpSp>
        <p:grpSp>
          <p:nvGrpSpPr>
            <p:cNvPr id="9278" name="Group 23"/>
            <p:cNvGrpSpPr>
              <a:grpSpLocks/>
            </p:cNvGrpSpPr>
            <p:nvPr/>
          </p:nvGrpSpPr>
          <p:grpSpPr bwMode="auto">
            <a:xfrm>
              <a:off x="1149" y="2909"/>
              <a:ext cx="384" cy="384"/>
              <a:chOff x="1149" y="2909"/>
              <a:chExt cx="384" cy="384"/>
            </a:xfrm>
          </p:grpSpPr>
          <p:sp>
            <p:nvSpPr>
              <p:cNvPr id="9282" name="Oval 24"/>
              <p:cNvSpPr>
                <a:spLocks noChangeArrowheads="1"/>
              </p:cNvSpPr>
              <p:nvPr/>
            </p:nvSpPr>
            <p:spPr bwMode="auto">
              <a:xfrm>
                <a:off x="1149" y="2909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83" name="Text Box 25"/>
              <p:cNvSpPr txBox="1">
                <a:spLocks noChangeArrowheads="1"/>
              </p:cNvSpPr>
              <p:nvPr/>
            </p:nvSpPr>
            <p:spPr bwMode="auto">
              <a:xfrm>
                <a:off x="1179" y="2997"/>
                <a:ext cx="32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000</a:t>
                </a:r>
              </a:p>
            </p:txBody>
          </p:sp>
        </p:grpSp>
        <p:grpSp>
          <p:nvGrpSpPr>
            <p:cNvPr id="9279" name="Group 26"/>
            <p:cNvGrpSpPr>
              <a:grpSpLocks/>
            </p:cNvGrpSpPr>
            <p:nvPr/>
          </p:nvGrpSpPr>
          <p:grpSpPr bwMode="auto">
            <a:xfrm>
              <a:off x="1725" y="3485"/>
              <a:ext cx="384" cy="384"/>
              <a:chOff x="1725" y="3485"/>
              <a:chExt cx="384" cy="384"/>
            </a:xfrm>
          </p:grpSpPr>
          <p:sp>
            <p:nvSpPr>
              <p:cNvPr id="9280" name="Oval 27"/>
              <p:cNvSpPr>
                <a:spLocks noChangeArrowheads="1"/>
              </p:cNvSpPr>
              <p:nvPr/>
            </p:nvSpPr>
            <p:spPr bwMode="auto">
              <a:xfrm>
                <a:off x="1725" y="3485"/>
                <a:ext cx="384" cy="384"/>
              </a:xfrm>
              <a:prstGeom prst="ellipse">
                <a:avLst/>
              </a:prstGeom>
              <a:noFill/>
              <a:ln w="57150">
                <a:solidFill>
                  <a:srgbClr val="0070C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81" name="Text Box 28"/>
              <p:cNvSpPr txBox="1">
                <a:spLocks noChangeArrowheads="1"/>
              </p:cNvSpPr>
              <p:nvPr/>
            </p:nvSpPr>
            <p:spPr bwMode="auto">
              <a:xfrm>
                <a:off x="1763" y="3561"/>
                <a:ext cx="328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100</a:t>
                </a:r>
              </a:p>
            </p:txBody>
          </p:sp>
        </p:grpSp>
      </p:grpSp>
      <p:grpSp>
        <p:nvGrpSpPr>
          <p:cNvPr id="9223" name="Group 29"/>
          <p:cNvGrpSpPr>
            <a:grpSpLocks/>
          </p:cNvGrpSpPr>
          <p:nvPr/>
        </p:nvGrpSpPr>
        <p:grpSpPr bwMode="auto">
          <a:xfrm>
            <a:off x="3348038" y="3721100"/>
            <a:ext cx="2743200" cy="336550"/>
            <a:chOff x="2016" y="2603"/>
            <a:chExt cx="1728" cy="212"/>
          </a:xfrm>
        </p:grpSpPr>
        <p:cxnSp>
          <p:nvCxnSpPr>
            <p:cNvPr id="9270" name="AutoShape 30"/>
            <p:cNvCxnSpPr>
              <a:cxnSpLocks noChangeShapeType="1"/>
              <a:stCxn id="9294" idx="6"/>
              <a:endCxn id="9292" idx="2"/>
            </p:cNvCxnSpPr>
            <p:nvPr/>
          </p:nvCxnSpPr>
          <p:spPr bwMode="auto">
            <a:xfrm>
              <a:off x="2016" y="2784"/>
              <a:ext cx="1728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271" name="Text Box 31"/>
            <p:cNvSpPr txBox="1">
              <a:spLocks noChangeArrowheads="1"/>
            </p:cNvSpPr>
            <p:nvPr/>
          </p:nvSpPr>
          <p:spPr bwMode="auto">
            <a:xfrm>
              <a:off x="2804" y="2603"/>
              <a:ext cx="1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4" tIns="45711" rIns="91424" bIns="4571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r>
                <a:rPr lang="en-US" sz="1600">
                  <a:latin typeface="Tahoma" pitchFamily="34" charset="0"/>
                </a:rPr>
                <a:t>1</a:t>
              </a:r>
            </a:p>
          </p:txBody>
        </p:sp>
      </p:grpSp>
      <p:grpSp>
        <p:nvGrpSpPr>
          <p:cNvPr id="9224" name="Group 32"/>
          <p:cNvGrpSpPr>
            <a:grpSpLocks/>
          </p:cNvGrpSpPr>
          <p:nvPr/>
        </p:nvGrpSpPr>
        <p:grpSpPr bwMode="auto">
          <a:xfrm>
            <a:off x="4173538" y="4349750"/>
            <a:ext cx="1092200" cy="358775"/>
            <a:chOff x="2536" y="2999"/>
            <a:chExt cx="688" cy="226"/>
          </a:xfrm>
        </p:grpSpPr>
        <p:cxnSp>
          <p:nvCxnSpPr>
            <p:cNvPr id="9268" name="AutoShape 33"/>
            <p:cNvCxnSpPr>
              <a:cxnSpLocks noChangeShapeType="1"/>
              <a:stCxn id="9284" idx="7"/>
              <a:endCxn id="9286" idx="1"/>
            </p:cNvCxnSpPr>
            <p:nvPr/>
          </p:nvCxnSpPr>
          <p:spPr bwMode="auto">
            <a:xfrm rot="5400000" flipV="1">
              <a:off x="2879" y="2881"/>
              <a:ext cx="1" cy="688"/>
            </a:xfrm>
            <a:prstGeom prst="curvedConnector3">
              <a:avLst>
                <a:gd name="adj1" fmla="val -20000009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269" name="Text Box 34"/>
            <p:cNvSpPr txBox="1">
              <a:spLocks noChangeArrowheads="1"/>
            </p:cNvSpPr>
            <p:nvPr/>
          </p:nvSpPr>
          <p:spPr bwMode="auto">
            <a:xfrm>
              <a:off x="2810" y="2999"/>
              <a:ext cx="1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4" tIns="45711" rIns="91424" bIns="4571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r>
                <a:rPr lang="en-US" sz="1600">
                  <a:latin typeface="Tahoma" pitchFamily="34" charset="0"/>
                </a:rPr>
                <a:t>1</a:t>
              </a:r>
            </a:p>
          </p:txBody>
        </p:sp>
      </p:grpSp>
      <p:grpSp>
        <p:nvGrpSpPr>
          <p:cNvPr id="9225" name="Group 38"/>
          <p:cNvGrpSpPr>
            <a:grpSpLocks/>
          </p:cNvGrpSpPr>
          <p:nvPr/>
        </p:nvGrpSpPr>
        <p:grpSpPr bwMode="auto">
          <a:xfrm>
            <a:off x="2344738" y="4219575"/>
            <a:ext cx="482600" cy="487363"/>
            <a:chOff x="1384" y="2917"/>
            <a:chExt cx="304" cy="307"/>
          </a:xfrm>
        </p:grpSpPr>
        <p:cxnSp>
          <p:nvCxnSpPr>
            <p:cNvPr id="9266" name="AutoShape 39"/>
            <p:cNvCxnSpPr>
              <a:cxnSpLocks noChangeShapeType="1"/>
              <a:stCxn id="9282" idx="7"/>
              <a:endCxn id="9294" idx="3"/>
            </p:cNvCxnSpPr>
            <p:nvPr/>
          </p:nvCxnSpPr>
          <p:spPr bwMode="auto">
            <a:xfrm flipV="1">
              <a:off x="1384" y="2920"/>
              <a:ext cx="304" cy="30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267" name="Text Box 40"/>
            <p:cNvSpPr txBox="1">
              <a:spLocks noChangeArrowheads="1"/>
            </p:cNvSpPr>
            <p:nvPr/>
          </p:nvSpPr>
          <p:spPr bwMode="auto">
            <a:xfrm>
              <a:off x="1392" y="2917"/>
              <a:ext cx="1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4" tIns="45711" rIns="91424" bIns="4571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r>
                <a:rPr lang="en-US" sz="1600">
                  <a:latin typeface="Tahoma" pitchFamily="34" charset="0"/>
                </a:rPr>
                <a:t>1</a:t>
              </a:r>
            </a:p>
          </p:txBody>
        </p:sp>
      </p:grpSp>
      <p:grpSp>
        <p:nvGrpSpPr>
          <p:cNvPr id="9226" name="Group 44"/>
          <p:cNvGrpSpPr>
            <a:grpSpLocks/>
          </p:cNvGrpSpPr>
          <p:nvPr/>
        </p:nvGrpSpPr>
        <p:grpSpPr bwMode="auto">
          <a:xfrm>
            <a:off x="3259138" y="4186238"/>
            <a:ext cx="482600" cy="520700"/>
            <a:chOff x="1960" y="2896"/>
            <a:chExt cx="304" cy="328"/>
          </a:xfrm>
        </p:grpSpPr>
        <p:cxnSp>
          <p:nvCxnSpPr>
            <p:cNvPr id="9264" name="AutoShape 45"/>
            <p:cNvCxnSpPr>
              <a:cxnSpLocks noChangeShapeType="1"/>
              <a:stCxn id="9294" idx="5"/>
              <a:endCxn id="9284" idx="1"/>
            </p:cNvCxnSpPr>
            <p:nvPr/>
          </p:nvCxnSpPr>
          <p:spPr bwMode="auto">
            <a:xfrm>
              <a:off x="1960" y="2920"/>
              <a:ext cx="304" cy="30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265" name="Text Box 46"/>
            <p:cNvSpPr txBox="1">
              <a:spLocks noChangeArrowheads="1"/>
            </p:cNvSpPr>
            <p:nvPr/>
          </p:nvSpPr>
          <p:spPr bwMode="auto">
            <a:xfrm>
              <a:off x="2063" y="2896"/>
              <a:ext cx="1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4" tIns="45711" rIns="91424" bIns="4571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r>
                <a:rPr lang="en-US" sz="1600">
                  <a:latin typeface="Tahoma" pitchFamily="34" charset="0"/>
                </a:rPr>
                <a:t>0</a:t>
              </a:r>
            </a:p>
          </p:txBody>
        </p:sp>
      </p:grpSp>
      <p:grpSp>
        <p:nvGrpSpPr>
          <p:cNvPr id="9227" name="Group 54"/>
          <p:cNvGrpSpPr>
            <a:grpSpLocks/>
          </p:cNvGrpSpPr>
          <p:nvPr/>
        </p:nvGrpSpPr>
        <p:grpSpPr bwMode="auto">
          <a:xfrm>
            <a:off x="5695950" y="4224338"/>
            <a:ext cx="484188" cy="482600"/>
            <a:chOff x="3495" y="2920"/>
            <a:chExt cx="305" cy="304"/>
          </a:xfrm>
        </p:grpSpPr>
        <p:cxnSp>
          <p:nvCxnSpPr>
            <p:cNvPr id="9262" name="AutoShape 55"/>
            <p:cNvCxnSpPr>
              <a:cxnSpLocks noChangeShapeType="1"/>
              <a:stCxn id="9286" idx="7"/>
              <a:endCxn id="9292" idx="3"/>
            </p:cNvCxnSpPr>
            <p:nvPr/>
          </p:nvCxnSpPr>
          <p:spPr bwMode="auto">
            <a:xfrm flipV="1">
              <a:off x="3496" y="2920"/>
              <a:ext cx="304" cy="30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263" name="Text Box 56"/>
            <p:cNvSpPr txBox="1">
              <a:spLocks noChangeArrowheads="1"/>
            </p:cNvSpPr>
            <p:nvPr/>
          </p:nvSpPr>
          <p:spPr bwMode="auto">
            <a:xfrm>
              <a:off x="3495" y="2950"/>
              <a:ext cx="1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4" tIns="45711" rIns="91424" bIns="4571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r>
                <a:rPr lang="en-US" sz="1600">
                  <a:latin typeface="Tahoma" pitchFamily="34" charset="0"/>
                </a:rPr>
                <a:t>1</a:t>
              </a:r>
            </a:p>
          </p:txBody>
        </p:sp>
      </p:grpSp>
      <p:grpSp>
        <p:nvGrpSpPr>
          <p:cNvPr id="9228" name="Group 57"/>
          <p:cNvGrpSpPr>
            <a:grpSpLocks/>
          </p:cNvGrpSpPr>
          <p:nvPr/>
        </p:nvGrpSpPr>
        <p:grpSpPr bwMode="auto">
          <a:xfrm>
            <a:off x="7526338" y="4706938"/>
            <a:ext cx="620712" cy="431800"/>
            <a:chOff x="4648" y="3224"/>
            <a:chExt cx="391" cy="272"/>
          </a:xfrm>
        </p:grpSpPr>
        <p:cxnSp>
          <p:nvCxnSpPr>
            <p:cNvPr id="9260" name="AutoShape 58"/>
            <p:cNvCxnSpPr>
              <a:cxnSpLocks noChangeShapeType="1"/>
              <a:stCxn id="9290" idx="5"/>
              <a:endCxn id="9290" idx="7"/>
            </p:cNvCxnSpPr>
            <p:nvPr/>
          </p:nvCxnSpPr>
          <p:spPr bwMode="auto">
            <a:xfrm rot="5400000" flipH="1" flipV="1">
              <a:off x="4513" y="3359"/>
              <a:ext cx="272" cy="1"/>
            </a:xfrm>
            <a:prstGeom prst="curvedConnector5">
              <a:avLst>
                <a:gd name="adj1" fmla="val -73528"/>
                <a:gd name="adj2" fmla="val 36399986"/>
                <a:gd name="adj3" fmla="val 173528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261" name="Text Box 59"/>
            <p:cNvSpPr txBox="1">
              <a:spLocks noChangeArrowheads="1"/>
            </p:cNvSpPr>
            <p:nvPr/>
          </p:nvSpPr>
          <p:spPr bwMode="auto">
            <a:xfrm>
              <a:off x="4853" y="3232"/>
              <a:ext cx="1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4" tIns="45711" rIns="91424" bIns="4571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r>
                <a:rPr lang="en-US" sz="1600">
                  <a:latin typeface="Tahoma" pitchFamily="34" charset="0"/>
                </a:rPr>
                <a:t>1</a:t>
              </a:r>
            </a:p>
          </p:txBody>
        </p:sp>
      </p:grpSp>
      <p:grpSp>
        <p:nvGrpSpPr>
          <p:cNvPr id="9229" name="Group 69"/>
          <p:cNvGrpSpPr>
            <a:grpSpLocks/>
          </p:cNvGrpSpPr>
          <p:nvPr/>
        </p:nvGrpSpPr>
        <p:grpSpPr bwMode="auto">
          <a:xfrm>
            <a:off x="6611938" y="4186238"/>
            <a:ext cx="500062" cy="520700"/>
            <a:chOff x="4072" y="2896"/>
            <a:chExt cx="315" cy="328"/>
          </a:xfrm>
        </p:grpSpPr>
        <p:cxnSp>
          <p:nvCxnSpPr>
            <p:cNvPr id="9258" name="AutoShape 70"/>
            <p:cNvCxnSpPr>
              <a:cxnSpLocks noChangeShapeType="1"/>
              <a:stCxn id="9292" idx="5"/>
              <a:endCxn id="9290" idx="1"/>
            </p:cNvCxnSpPr>
            <p:nvPr/>
          </p:nvCxnSpPr>
          <p:spPr bwMode="auto">
            <a:xfrm>
              <a:off x="4072" y="2920"/>
              <a:ext cx="304" cy="30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259" name="Text Box 71"/>
            <p:cNvSpPr txBox="1">
              <a:spLocks noChangeArrowheads="1"/>
            </p:cNvSpPr>
            <p:nvPr/>
          </p:nvSpPr>
          <p:spPr bwMode="auto">
            <a:xfrm>
              <a:off x="4201" y="2896"/>
              <a:ext cx="1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4" tIns="45711" rIns="91424" bIns="4571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r>
                <a:rPr lang="en-US" sz="1600">
                  <a:latin typeface="Tahoma" pitchFamily="34" charset="0"/>
                </a:rPr>
                <a:t>1</a:t>
              </a:r>
            </a:p>
          </p:txBody>
        </p:sp>
      </p:grpSp>
      <p:grpSp>
        <p:nvGrpSpPr>
          <p:cNvPr id="9230" name="Group 126"/>
          <p:cNvGrpSpPr>
            <a:grpSpLocks/>
          </p:cNvGrpSpPr>
          <p:nvPr/>
        </p:nvGrpSpPr>
        <p:grpSpPr bwMode="auto">
          <a:xfrm>
            <a:off x="2344738" y="4313238"/>
            <a:ext cx="4813300" cy="1811337"/>
            <a:chOff x="2344738" y="4313238"/>
            <a:chExt cx="4813300" cy="1811337"/>
          </a:xfrm>
        </p:grpSpPr>
        <p:grpSp>
          <p:nvGrpSpPr>
            <p:cNvPr id="9234" name="Group 35"/>
            <p:cNvGrpSpPr>
              <a:grpSpLocks/>
            </p:cNvGrpSpPr>
            <p:nvPr/>
          </p:nvGrpSpPr>
          <p:grpSpPr bwMode="auto">
            <a:xfrm>
              <a:off x="2797175" y="4313238"/>
              <a:ext cx="295275" cy="1219200"/>
              <a:chOff x="1669" y="2976"/>
              <a:chExt cx="186" cy="768"/>
            </a:xfrm>
          </p:grpSpPr>
          <p:cxnSp>
            <p:nvCxnSpPr>
              <p:cNvPr id="9256" name="AutoShape 36"/>
              <p:cNvCxnSpPr>
                <a:cxnSpLocks noChangeShapeType="1"/>
                <a:stCxn id="9280" idx="0"/>
                <a:endCxn id="9294" idx="4"/>
              </p:cNvCxnSpPr>
              <p:nvPr/>
            </p:nvCxnSpPr>
            <p:spPr bwMode="auto">
              <a:xfrm flipV="1">
                <a:off x="1824" y="2976"/>
                <a:ext cx="0" cy="768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9257" name="Text Box 37"/>
              <p:cNvSpPr txBox="1">
                <a:spLocks noChangeArrowheads="1"/>
              </p:cNvSpPr>
              <p:nvPr/>
            </p:nvSpPr>
            <p:spPr bwMode="auto">
              <a:xfrm>
                <a:off x="1669" y="3255"/>
                <a:ext cx="18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1</a:t>
                </a:r>
              </a:p>
            </p:txBody>
          </p:sp>
        </p:grpSp>
        <p:grpSp>
          <p:nvGrpSpPr>
            <p:cNvPr id="9235" name="Group 41"/>
            <p:cNvGrpSpPr>
              <a:grpSpLocks/>
            </p:cNvGrpSpPr>
            <p:nvPr/>
          </p:nvGrpSpPr>
          <p:grpSpPr bwMode="auto">
            <a:xfrm>
              <a:off x="3259138" y="5138738"/>
              <a:ext cx="482600" cy="512762"/>
              <a:chOff x="1960" y="3496"/>
              <a:chExt cx="304" cy="323"/>
            </a:xfrm>
          </p:grpSpPr>
          <p:cxnSp>
            <p:nvCxnSpPr>
              <p:cNvPr id="9254" name="AutoShape 42"/>
              <p:cNvCxnSpPr>
                <a:cxnSpLocks noChangeShapeType="1"/>
                <a:stCxn id="9284" idx="3"/>
                <a:endCxn id="9280" idx="7"/>
              </p:cNvCxnSpPr>
              <p:nvPr/>
            </p:nvCxnSpPr>
            <p:spPr bwMode="auto">
              <a:xfrm flipH="1">
                <a:off x="1960" y="3496"/>
                <a:ext cx="304" cy="304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9255" name="Text Box 43"/>
              <p:cNvSpPr txBox="1">
                <a:spLocks noChangeArrowheads="1"/>
              </p:cNvSpPr>
              <p:nvPr/>
            </p:nvSpPr>
            <p:spPr bwMode="auto">
              <a:xfrm>
                <a:off x="2071" y="3607"/>
                <a:ext cx="18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0</a:t>
                </a:r>
              </a:p>
            </p:txBody>
          </p:sp>
        </p:grpSp>
        <p:grpSp>
          <p:nvGrpSpPr>
            <p:cNvPr id="9236" name="Group 47"/>
            <p:cNvGrpSpPr>
              <a:grpSpLocks/>
            </p:cNvGrpSpPr>
            <p:nvPr/>
          </p:nvGrpSpPr>
          <p:grpSpPr bwMode="auto">
            <a:xfrm>
              <a:off x="2344738" y="5138738"/>
              <a:ext cx="482600" cy="490537"/>
              <a:chOff x="1384" y="3496"/>
              <a:chExt cx="304" cy="309"/>
            </a:xfrm>
          </p:grpSpPr>
          <p:cxnSp>
            <p:nvCxnSpPr>
              <p:cNvPr id="9252" name="AutoShape 48"/>
              <p:cNvCxnSpPr>
                <a:cxnSpLocks noChangeShapeType="1"/>
                <a:stCxn id="9280" idx="1"/>
                <a:endCxn id="9282" idx="5"/>
              </p:cNvCxnSpPr>
              <p:nvPr/>
            </p:nvCxnSpPr>
            <p:spPr bwMode="auto">
              <a:xfrm flipH="1" flipV="1">
                <a:off x="1384" y="3496"/>
                <a:ext cx="304" cy="304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9253" name="Text Box 49"/>
              <p:cNvSpPr txBox="1">
                <a:spLocks noChangeArrowheads="1"/>
              </p:cNvSpPr>
              <p:nvPr/>
            </p:nvSpPr>
            <p:spPr bwMode="auto">
              <a:xfrm>
                <a:off x="1393" y="3593"/>
                <a:ext cx="18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0</a:t>
                </a:r>
              </a:p>
            </p:txBody>
          </p:sp>
        </p:grpSp>
        <p:grpSp>
          <p:nvGrpSpPr>
            <p:cNvPr id="9237" name="Group 51"/>
            <p:cNvGrpSpPr>
              <a:grpSpLocks/>
            </p:cNvGrpSpPr>
            <p:nvPr/>
          </p:nvGrpSpPr>
          <p:grpSpPr bwMode="auto">
            <a:xfrm>
              <a:off x="4173538" y="5138738"/>
              <a:ext cx="1092200" cy="355600"/>
              <a:chOff x="2536" y="3496"/>
              <a:chExt cx="688" cy="224"/>
            </a:xfrm>
          </p:grpSpPr>
          <p:cxnSp>
            <p:nvCxnSpPr>
              <p:cNvPr id="9250" name="AutoShape 52"/>
              <p:cNvCxnSpPr>
                <a:cxnSpLocks noChangeShapeType="1"/>
                <a:stCxn id="9286" idx="3"/>
                <a:endCxn id="9284" idx="5"/>
              </p:cNvCxnSpPr>
              <p:nvPr/>
            </p:nvCxnSpPr>
            <p:spPr bwMode="auto">
              <a:xfrm rot="5400000">
                <a:off x="2879" y="3153"/>
                <a:ext cx="1" cy="688"/>
              </a:xfrm>
              <a:prstGeom prst="curvedConnector3">
                <a:avLst>
                  <a:gd name="adj1" fmla="val 20000009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9251" name="Text Box 53"/>
              <p:cNvSpPr txBox="1">
                <a:spLocks noChangeArrowheads="1"/>
              </p:cNvSpPr>
              <p:nvPr/>
            </p:nvSpPr>
            <p:spPr bwMode="auto">
              <a:xfrm>
                <a:off x="2810" y="3508"/>
                <a:ext cx="18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0</a:t>
                </a:r>
              </a:p>
            </p:txBody>
          </p:sp>
        </p:grpSp>
        <p:grpSp>
          <p:nvGrpSpPr>
            <p:cNvPr id="9238" name="Group 60"/>
            <p:cNvGrpSpPr>
              <a:grpSpLocks/>
            </p:cNvGrpSpPr>
            <p:nvPr/>
          </p:nvGrpSpPr>
          <p:grpSpPr bwMode="auto">
            <a:xfrm>
              <a:off x="5697538" y="5138738"/>
              <a:ext cx="482600" cy="482600"/>
              <a:chOff x="3496" y="3496"/>
              <a:chExt cx="304" cy="304"/>
            </a:xfrm>
          </p:grpSpPr>
          <p:cxnSp>
            <p:nvCxnSpPr>
              <p:cNvPr id="9248" name="AutoShape 61"/>
              <p:cNvCxnSpPr>
                <a:cxnSpLocks noChangeShapeType="1"/>
                <a:stCxn id="9288" idx="1"/>
                <a:endCxn id="9286" idx="5"/>
              </p:cNvCxnSpPr>
              <p:nvPr/>
            </p:nvCxnSpPr>
            <p:spPr bwMode="auto">
              <a:xfrm flipH="1" flipV="1">
                <a:off x="3496" y="3496"/>
                <a:ext cx="304" cy="304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9249" name="Text Box 62"/>
              <p:cNvSpPr txBox="1">
                <a:spLocks noChangeArrowheads="1"/>
              </p:cNvSpPr>
              <p:nvPr/>
            </p:nvSpPr>
            <p:spPr bwMode="auto">
              <a:xfrm>
                <a:off x="3515" y="3582"/>
                <a:ext cx="18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1</a:t>
                </a:r>
              </a:p>
            </p:txBody>
          </p:sp>
        </p:grpSp>
        <p:grpSp>
          <p:nvGrpSpPr>
            <p:cNvPr id="9239" name="Group 63"/>
            <p:cNvGrpSpPr>
              <a:grpSpLocks/>
            </p:cNvGrpSpPr>
            <p:nvPr/>
          </p:nvGrpSpPr>
          <p:grpSpPr bwMode="auto">
            <a:xfrm>
              <a:off x="3348038" y="5788025"/>
              <a:ext cx="2743200" cy="336550"/>
              <a:chOff x="2016" y="3905"/>
              <a:chExt cx="1728" cy="212"/>
            </a:xfrm>
          </p:grpSpPr>
          <p:cxnSp>
            <p:nvCxnSpPr>
              <p:cNvPr id="9246" name="AutoShape 64"/>
              <p:cNvCxnSpPr>
                <a:cxnSpLocks noChangeShapeType="1"/>
                <a:stCxn id="9288" idx="2"/>
                <a:endCxn id="9280" idx="6"/>
              </p:cNvCxnSpPr>
              <p:nvPr/>
            </p:nvCxnSpPr>
            <p:spPr bwMode="auto">
              <a:xfrm flipH="1">
                <a:off x="2016" y="3936"/>
                <a:ext cx="1728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9247" name="Text Box 65"/>
              <p:cNvSpPr txBox="1">
                <a:spLocks noChangeArrowheads="1"/>
              </p:cNvSpPr>
              <p:nvPr/>
            </p:nvSpPr>
            <p:spPr bwMode="auto">
              <a:xfrm>
                <a:off x="2823" y="3905"/>
                <a:ext cx="18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0</a:t>
                </a:r>
              </a:p>
            </p:txBody>
          </p:sp>
        </p:grpSp>
        <p:grpSp>
          <p:nvGrpSpPr>
            <p:cNvPr id="9240" name="Group 66"/>
            <p:cNvGrpSpPr>
              <a:grpSpLocks/>
            </p:cNvGrpSpPr>
            <p:nvPr/>
          </p:nvGrpSpPr>
          <p:grpSpPr bwMode="auto">
            <a:xfrm>
              <a:off x="6611938" y="5138738"/>
              <a:ext cx="546100" cy="482600"/>
              <a:chOff x="4072" y="3496"/>
              <a:chExt cx="344" cy="304"/>
            </a:xfrm>
          </p:grpSpPr>
          <p:cxnSp>
            <p:nvCxnSpPr>
              <p:cNvPr id="9244" name="AutoShape 67"/>
              <p:cNvCxnSpPr>
                <a:cxnSpLocks noChangeShapeType="1"/>
                <a:stCxn id="9290" idx="3"/>
                <a:endCxn id="9288" idx="7"/>
              </p:cNvCxnSpPr>
              <p:nvPr/>
            </p:nvCxnSpPr>
            <p:spPr bwMode="auto">
              <a:xfrm flipH="1">
                <a:off x="4072" y="3496"/>
                <a:ext cx="304" cy="304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9245" name="Text Box 68"/>
              <p:cNvSpPr txBox="1">
                <a:spLocks noChangeArrowheads="1"/>
              </p:cNvSpPr>
              <p:nvPr/>
            </p:nvSpPr>
            <p:spPr bwMode="auto">
              <a:xfrm>
                <a:off x="4230" y="3586"/>
                <a:ext cx="18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0</a:t>
                </a:r>
              </a:p>
            </p:txBody>
          </p:sp>
        </p:grpSp>
        <p:grpSp>
          <p:nvGrpSpPr>
            <p:cNvPr id="9241" name="Group 72"/>
            <p:cNvGrpSpPr>
              <a:grpSpLocks/>
            </p:cNvGrpSpPr>
            <p:nvPr/>
          </p:nvGrpSpPr>
          <p:grpSpPr bwMode="auto">
            <a:xfrm>
              <a:off x="6361113" y="4313238"/>
              <a:ext cx="295275" cy="1219200"/>
              <a:chOff x="3914" y="2976"/>
              <a:chExt cx="186" cy="768"/>
            </a:xfrm>
          </p:grpSpPr>
          <p:cxnSp>
            <p:nvCxnSpPr>
              <p:cNvPr id="9242" name="AutoShape 73"/>
              <p:cNvCxnSpPr>
                <a:cxnSpLocks noChangeShapeType="1"/>
                <a:stCxn id="9292" idx="4"/>
                <a:endCxn id="9288" idx="0"/>
              </p:cNvCxnSpPr>
              <p:nvPr/>
            </p:nvCxnSpPr>
            <p:spPr bwMode="auto">
              <a:xfrm>
                <a:off x="3936" y="2976"/>
                <a:ext cx="0" cy="768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9243" name="Text Box 74"/>
              <p:cNvSpPr txBox="1">
                <a:spLocks noChangeArrowheads="1"/>
              </p:cNvSpPr>
              <p:nvPr/>
            </p:nvSpPr>
            <p:spPr bwMode="auto">
              <a:xfrm>
                <a:off x="3914" y="3251"/>
                <a:ext cx="18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0</a:t>
                </a:r>
              </a:p>
            </p:txBody>
          </p:sp>
        </p:grpSp>
      </p:grpSp>
      <p:grpSp>
        <p:nvGrpSpPr>
          <p:cNvPr id="9231" name="Group 75"/>
          <p:cNvGrpSpPr>
            <a:grpSpLocks/>
          </p:cNvGrpSpPr>
          <p:nvPr/>
        </p:nvGrpSpPr>
        <p:grpSpPr bwMode="auto">
          <a:xfrm>
            <a:off x="1277938" y="4706938"/>
            <a:ext cx="636587" cy="431800"/>
            <a:chOff x="712" y="3224"/>
            <a:chExt cx="401" cy="272"/>
          </a:xfrm>
        </p:grpSpPr>
        <p:cxnSp>
          <p:nvCxnSpPr>
            <p:cNvPr id="9232" name="AutoShape 76"/>
            <p:cNvCxnSpPr>
              <a:cxnSpLocks noChangeShapeType="1"/>
              <a:stCxn id="9282" idx="3"/>
              <a:endCxn id="9282" idx="1"/>
            </p:cNvCxnSpPr>
            <p:nvPr/>
          </p:nvCxnSpPr>
          <p:spPr bwMode="auto">
            <a:xfrm rot="5400000" flipH="1" flipV="1">
              <a:off x="977" y="3359"/>
              <a:ext cx="272" cy="1"/>
            </a:xfrm>
            <a:prstGeom prst="curvedConnector5">
              <a:avLst>
                <a:gd name="adj1" fmla="val -73528"/>
                <a:gd name="adj2" fmla="val -38800014"/>
                <a:gd name="adj3" fmla="val 173528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233" name="Text Box 77"/>
            <p:cNvSpPr txBox="1">
              <a:spLocks noChangeArrowheads="1"/>
            </p:cNvSpPr>
            <p:nvPr/>
          </p:nvSpPr>
          <p:spPr bwMode="auto">
            <a:xfrm>
              <a:off x="712" y="3265"/>
              <a:ext cx="1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4" tIns="45711" rIns="91424" bIns="4571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r>
                <a:rPr lang="en-US" sz="1600">
                  <a:latin typeface="Tahoma" pitchFamily="34" charset="0"/>
                </a:rPr>
                <a:t>0</a:t>
              </a:r>
            </a:p>
          </p:txBody>
        </p:sp>
      </p:grpSp>
      <p:cxnSp>
        <p:nvCxnSpPr>
          <p:cNvPr id="4" name="Straight Arrow Connector 3"/>
          <p:cNvCxnSpPr>
            <a:endCxn id="9282" idx="0"/>
          </p:cNvCxnSpPr>
          <p:nvPr/>
        </p:nvCxnSpPr>
        <p:spPr>
          <a:xfrm>
            <a:off x="2128838" y="4349750"/>
            <a:ext cx="0" cy="268288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The set of binary strings with a 1 in the 3</a:t>
            </a:r>
            <a:r>
              <a:rPr lang="en-US" sz="2200" baseline="30000" dirty="0"/>
              <a:t>rd</a:t>
            </a:r>
            <a:r>
              <a:rPr lang="en-US" sz="2200" dirty="0"/>
              <a:t> position from the end</a:t>
            </a:r>
          </a:p>
        </p:txBody>
      </p:sp>
    </p:spTree>
    <p:extLst>
      <p:ext uri="{BB962C8B-B14F-4D97-AF65-F5344CB8AC3E}">
        <p14:creationId xmlns:p14="http://schemas.microsoft.com/office/powerpoint/2010/main" val="345147399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beginning versus the end</a:t>
            </a:r>
          </a:p>
        </p:txBody>
      </p:sp>
      <p:grpSp>
        <p:nvGrpSpPr>
          <p:cNvPr id="4103" name="Group 29"/>
          <p:cNvGrpSpPr>
            <a:grpSpLocks/>
          </p:cNvGrpSpPr>
          <p:nvPr/>
        </p:nvGrpSpPr>
        <p:grpSpPr bwMode="auto">
          <a:xfrm>
            <a:off x="1840089" y="4636911"/>
            <a:ext cx="4800600" cy="1570038"/>
            <a:chOff x="1277938" y="3703638"/>
            <a:chExt cx="6945313" cy="2438400"/>
          </a:xfrm>
        </p:grpSpPr>
        <p:grpSp>
          <p:nvGrpSpPr>
            <p:cNvPr id="4124" name="Group 4"/>
            <p:cNvGrpSpPr>
              <a:grpSpLocks/>
            </p:cNvGrpSpPr>
            <p:nvPr/>
          </p:nvGrpSpPr>
          <p:grpSpPr bwMode="auto">
            <a:xfrm>
              <a:off x="1824038" y="3703638"/>
              <a:ext cx="5824538" cy="2438400"/>
              <a:chOff x="1149" y="2333"/>
              <a:chExt cx="3669" cy="1536"/>
            </a:xfrm>
          </p:grpSpPr>
          <p:grpSp>
            <p:nvGrpSpPr>
              <p:cNvPr id="4175" name="Group 5"/>
              <p:cNvGrpSpPr>
                <a:grpSpLocks/>
              </p:cNvGrpSpPr>
              <p:nvPr/>
            </p:nvGrpSpPr>
            <p:grpSpPr bwMode="auto">
              <a:xfrm>
                <a:off x="1725" y="2333"/>
                <a:ext cx="405" cy="384"/>
                <a:chOff x="1725" y="2333"/>
                <a:chExt cx="405" cy="384"/>
              </a:xfrm>
            </p:grpSpPr>
            <p:sp>
              <p:nvSpPr>
                <p:cNvPr id="4197" name="Oval 6"/>
                <p:cNvSpPr>
                  <a:spLocks noChangeArrowheads="1"/>
                </p:cNvSpPr>
                <p:nvPr/>
              </p:nvSpPr>
              <p:spPr bwMode="auto">
                <a:xfrm>
                  <a:off x="1725" y="2333"/>
                  <a:ext cx="384" cy="384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000" b="1"/>
                </a:p>
              </p:txBody>
            </p:sp>
            <p:sp>
              <p:nvSpPr>
                <p:cNvPr id="4198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1763" y="2419"/>
                  <a:ext cx="367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1424" tIns="45711" rIns="91424" bIns="45711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9pPr>
                </a:lstStyle>
                <a:p>
                  <a:r>
                    <a:rPr lang="en-US" sz="900" b="1">
                      <a:latin typeface="Tahoma" pitchFamily="34" charset="0"/>
                    </a:rPr>
                    <a:t>001</a:t>
                  </a:r>
                </a:p>
              </p:txBody>
            </p:sp>
          </p:grpSp>
          <p:grpSp>
            <p:nvGrpSpPr>
              <p:cNvPr id="4176" name="Group 8"/>
              <p:cNvGrpSpPr>
                <a:grpSpLocks/>
              </p:cNvGrpSpPr>
              <p:nvPr/>
            </p:nvGrpSpPr>
            <p:grpSpPr bwMode="auto">
              <a:xfrm>
                <a:off x="3837" y="2333"/>
                <a:ext cx="397" cy="384"/>
                <a:chOff x="3837" y="2333"/>
                <a:chExt cx="397" cy="384"/>
              </a:xfrm>
            </p:grpSpPr>
            <p:sp>
              <p:nvSpPr>
                <p:cNvPr id="4195" name="Oval 9"/>
                <p:cNvSpPr>
                  <a:spLocks noChangeArrowheads="1"/>
                </p:cNvSpPr>
                <p:nvPr/>
              </p:nvSpPr>
              <p:spPr bwMode="auto">
                <a:xfrm>
                  <a:off x="3837" y="2333"/>
                  <a:ext cx="384" cy="384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000" b="1"/>
                </a:p>
              </p:txBody>
            </p:sp>
            <p:sp>
              <p:nvSpPr>
                <p:cNvPr id="4196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3867" y="2409"/>
                  <a:ext cx="367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1424" tIns="45711" rIns="91424" bIns="45711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9pPr>
                </a:lstStyle>
                <a:p>
                  <a:r>
                    <a:rPr lang="en-US" sz="900" b="1">
                      <a:latin typeface="Tahoma" pitchFamily="34" charset="0"/>
                    </a:rPr>
                    <a:t>011</a:t>
                  </a:r>
                </a:p>
              </p:txBody>
            </p:sp>
          </p:grpSp>
          <p:grpSp>
            <p:nvGrpSpPr>
              <p:cNvPr id="4177" name="Group 11"/>
              <p:cNvGrpSpPr>
                <a:grpSpLocks/>
              </p:cNvGrpSpPr>
              <p:nvPr/>
            </p:nvGrpSpPr>
            <p:grpSpPr bwMode="auto">
              <a:xfrm>
                <a:off x="4413" y="2909"/>
                <a:ext cx="405" cy="384"/>
                <a:chOff x="4413" y="2909"/>
                <a:chExt cx="405" cy="384"/>
              </a:xfrm>
            </p:grpSpPr>
            <p:sp>
              <p:nvSpPr>
                <p:cNvPr id="4193" name="Oval 12"/>
                <p:cNvSpPr>
                  <a:spLocks noChangeArrowheads="1"/>
                </p:cNvSpPr>
                <p:nvPr/>
              </p:nvSpPr>
              <p:spPr bwMode="auto">
                <a:xfrm>
                  <a:off x="4413" y="2909"/>
                  <a:ext cx="384" cy="384"/>
                </a:xfrm>
                <a:prstGeom prst="ellipse">
                  <a:avLst/>
                </a:prstGeom>
                <a:noFill/>
                <a:ln w="57150">
                  <a:solidFill>
                    <a:srgbClr val="0070C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000" b="1"/>
                </a:p>
              </p:txBody>
            </p:sp>
            <p:sp>
              <p:nvSpPr>
                <p:cNvPr id="4194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4451" y="2987"/>
                  <a:ext cx="367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1424" tIns="45711" rIns="91424" bIns="45711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9pPr>
                </a:lstStyle>
                <a:p>
                  <a:r>
                    <a:rPr lang="en-US" sz="900" b="1">
                      <a:latin typeface="Tahoma" pitchFamily="34" charset="0"/>
                    </a:rPr>
                    <a:t>111</a:t>
                  </a:r>
                </a:p>
              </p:txBody>
            </p:sp>
          </p:grpSp>
          <p:grpSp>
            <p:nvGrpSpPr>
              <p:cNvPr id="4178" name="Group 14"/>
              <p:cNvGrpSpPr>
                <a:grpSpLocks/>
              </p:cNvGrpSpPr>
              <p:nvPr/>
            </p:nvGrpSpPr>
            <p:grpSpPr bwMode="auto">
              <a:xfrm>
                <a:off x="3837" y="3485"/>
                <a:ext cx="405" cy="384"/>
                <a:chOff x="3837" y="3485"/>
                <a:chExt cx="405" cy="384"/>
              </a:xfrm>
            </p:grpSpPr>
            <p:sp>
              <p:nvSpPr>
                <p:cNvPr id="4191" name="Oval 15"/>
                <p:cNvSpPr>
                  <a:spLocks noChangeArrowheads="1"/>
                </p:cNvSpPr>
                <p:nvPr/>
              </p:nvSpPr>
              <p:spPr bwMode="auto">
                <a:xfrm>
                  <a:off x="3837" y="3485"/>
                  <a:ext cx="384" cy="384"/>
                </a:xfrm>
                <a:prstGeom prst="ellipse">
                  <a:avLst/>
                </a:prstGeom>
                <a:noFill/>
                <a:ln w="57150">
                  <a:solidFill>
                    <a:srgbClr val="0070C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000" b="1"/>
                </a:p>
              </p:txBody>
            </p:sp>
            <p:sp>
              <p:nvSpPr>
                <p:cNvPr id="4192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3875" y="3563"/>
                  <a:ext cx="367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1424" tIns="45711" rIns="91424" bIns="45711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9pPr>
                </a:lstStyle>
                <a:p>
                  <a:r>
                    <a:rPr lang="en-US" sz="900" b="1">
                      <a:latin typeface="Tahoma" pitchFamily="34" charset="0"/>
                    </a:rPr>
                    <a:t>110</a:t>
                  </a:r>
                </a:p>
              </p:txBody>
            </p:sp>
          </p:grpSp>
          <p:grpSp>
            <p:nvGrpSpPr>
              <p:cNvPr id="4179" name="Group 17"/>
              <p:cNvGrpSpPr>
                <a:grpSpLocks/>
              </p:cNvGrpSpPr>
              <p:nvPr/>
            </p:nvGrpSpPr>
            <p:grpSpPr bwMode="auto">
              <a:xfrm>
                <a:off x="3261" y="2909"/>
                <a:ext cx="395" cy="384"/>
                <a:chOff x="3261" y="2909"/>
                <a:chExt cx="395" cy="384"/>
              </a:xfrm>
            </p:grpSpPr>
            <p:sp>
              <p:nvSpPr>
                <p:cNvPr id="4189" name="Oval 18"/>
                <p:cNvSpPr>
                  <a:spLocks noChangeArrowheads="1"/>
                </p:cNvSpPr>
                <p:nvPr/>
              </p:nvSpPr>
              <p:spPr bwMode="auto">
                <a:xfrm>
                  <a:off x="3261" y="2909"/>
                  <a:ext cx="384" cy="384"/>
                </a:xfrm>
                <a:prstGeom prst="ellipse">
                  <a:avLst/>
                </a:prstGeom>
                <a:noFill/>
                <a:ln w="57150">
                  <a:solidFill>
                    <a:srgbClr val="0070C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000" b="1"/>
                </a:p>
              </p:txBody>
            </p:sp>
            <p:sp>
              <p:nvSpPr>
                <p:cNvPr id="4190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3289" y="2985"/>
                  <a:ext cx="367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1424" tIns="45711" rIns="91424" bIns="45711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9pPr>
                </a:lstStyle>
                <a:p>
                  <a:r>
                    <a:rPr lang="en-US" sz="900" b="1">
                      <a:latin typeface="Tahoma" pitchFamily="34" charset="0"/>
                    </a:rPr>
                    <a:t>101</a:t>
                  </a:r>
                </a:p>
              </p:txBody>
            </p:sp>
          </p:grpSp>
          <p:grpSp>
            <p:nvGrpSpPr>
              <p:cNvPr id="4180" name="Group 20"/>
              <p:cNvGrpSpPr>
                <a:grpSpLocks/>
              </p:cNvGrpSpPr>
              <p:nvPr/>
            </p:nvGrpSpPr>
            <p:grpSpPr bwMode="auto">
              <a:xfrm>
                <a:off x="2301" y="2909"/>
                <a:ext cx="395" cy="384"/>
                <a:chOff x="2301" y="2909"/>
                <a:chExt cx="395" cy="384"/>
              </a:xfrm>
            </p:grpSpPr>
            <p:sp>
              <p:nvSpPr>
                <p:cNvPr id="4187" name="Oval 21"/>
                <p:cNvSpPr>
                  <a:spLocks noChangeArrowheads="1"/>
                </p:cNvSpPr>
                <p:nvPr/>
              </p:nvSpPr>
              <p:spPr bwMode="auto">
                <a:xfrm>
                  <a:off x="2301" y="2909"/>
                  <a:ext cx="384" cy="384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000" b="1"/>
                </a:p>
              </p:txBody>
            </p:sp>
            <p:sp>
              <p:nvSpPr>
                <p:cNvPr id="4188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2329" y="2985"/>
                  <a:ext cx="367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1424" tIns="45711" rIns="91424" bIns="45711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9pPr>
                </a:lstStyle>
                <a:p>
                  <a:r>
                    <a:rPr lang="en-US" sz="900" b="1">
                      <a:latin typeface="Tahoma" pitchFamily="34" charset="0"/>
                    </a:rPr>
                    <a:t>010</a:t>
                  </a:r>
                </a:p>
              </p:txBody>
            </p:sp>
          </p:grpSp>
          <p:grpSp>
            <p:nvGrpSpPr>
              <p:cNvPr id="4181" name="Group 23"/>
              <p:cNvGrpSpPr>
                <a:grpSpLocks/>
              </p:cNvGrpSpPr>
              <p:nvPr/>
            </p:nvGrpSpPr>
            <p:grpSpPr bwMode="auto">
              <a:xfrm>
                <a:off x="1149" y="2909"/>
                <a:ext cx="397" cy="384"/>
                <a:chOff x="1149" y="2909"/>
                <a:chExt cx="397" cy="384"/>
              </a:xfrm>
            </p:grpSpPr>
            <p:sp>
              <p:nvSpPr>
                <p:cNvPr id="4185" name="Oval 24"/>
                <p:cNvSpPr>
                  <a:spLocks noChangeArrowheads="1"/>
                </p:cNvSpPr>
                <p:nvPr/>
              </p:nvSpPr>
              <p:spPr bwMode="auto">
                <a:xfrm>
                  <a:off x="1149" y="2909"/>
                  <a:ext cx="384" cy="384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000" b="1"/>
                </a:p>
              </p:txBody>
            </p:sp>
            <p:sp>
              <p:nvSpPr>
                <p:cNvPr id="4186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1179" y="2997"/>
                  <a:ext cx="367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1424" tIns="45711" rIns="91424" bIns="45711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9pPr>
                </a:lstStyle>
                <a:p>
                  <a:r>
                    <a:rPr lang="en-US" sz="900" b="1">
                      <a:latin typeface="Tahoma" pitchFamily="34" charset="0"/>
                    </a:rPr>
                    <a:t>000</a:t>
                  </a:r>
                </a:p>
              </p:txBody>
            </p:sp>
          </p:grpSp>
          <p:grpSp>
            <p:nvGrpSpPr>
              <p:cNvPr id="4182" name="Group 26"/>
              <p:cNvGrpSpPr>
                <a:grpSpLocks/>
              </p:cNvGrpSpPr>
              <p:nvPr/>
            </p:nvGrpSpPr>
            <p:grpSpPr bwMode="auto">
              <a:xfrm>
                <a:off x="1725" y="3485"/>
                <a:ext cx="405" cy="384"/>
                <a:chOff x="1725" y="3485"/>
                <a:chExt cx="405" cy="384"/>
              </a:xfrm>
            </p:grpSpPr>
            <p:sp>
              <p:nvSpPr>
                <p:cNvPr id="4183" name="Oval 27"/>
                <p:cNvSpPr>
                  <a:spLocks noChangeArrowheads="1"/>
                </p:cNvSpPr>
                <p:nvPr/>
              </p:nvSpPr>
              <p:spPr bwMode="auto">
                <a:xfrm>
                  <a:off x="1725" y="3485"/>
                  <a:ext cx="384" cy="384"/>
                </a:xfrm>
                <a:prstGeom prst="ellipse">
                  <a:avLst/>
                </a:prstGeom>
                <a:noFill/>
                <a:ln w="57150">
                  <a:solidFill>
                    <a:srgbClr val="0070C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000" b="1"/>
                </a:p>
              </p:txBody>
            </p:sp>
            <p:sp>
              <p:nvSpPr>
                <p:cNvPr id="4184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1763" y="3561"/>
                  <a:ext cx="367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1424" tIns="45711" rIns="91424" bIns="45711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9pPr>
                </a:lstStyle>
                <a:p>
                  <a:r>
                    <a:rPr lang="en-US" sz="900" b="1">
                      <a:latin typeface="Tahoma" pitchFamily="34" charset="0"/>
                    </a:rPr>
                    <a:t>100</a:t>
                  </a:r>
                </a:p>
              </p:txBody>
            </p:sp>
          </p:grpSp>
        </p:grpSp>
        <p:grpSp>
          <p:nvGrpSpPr>
            <p:cNvPr id="4125" name="Group 29"/>
            <p:cNvGrpSpPr>
              <a:grpSpLocks/>
            </p:cNvGrpSpPr>
            <p:nvPr/>
          </p:nvGrpSpPr>
          <p:grpSpPr bwMode="auto">
            <a:xfrm>
              <a:off x="3348038" y="3721100"/>
              <a:ext cx="2743200" cy="288925"/>
              <a:chOff x="2016" y="2603"/>
              <a:chExt cx="1728" cy="182"/>
            </a:xfrm>
          </p:grpSpPr>
          <p:cxnSp>
            <p:nvCxnSpPr>
              <p:cNvPr id="4173" name="AutoShape 30"/>
              <p:cNvCxnSpPr>
                <a:cxnSpLocks noChangeShapeType="1"/>
                <a:stCxn id="4197" idx="6"/>
                <a:endCxn id="4195" idx="2"/>
              </p:cNvCxnSpPr>
              <p:nvPr/>
            </p:nvCxnSpPr>
            <p:spPr bwMode="auto">
              <a:xfrm>
                <a:off x="2016" y="2784"/>
                <a:ext cx="1728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174" name="Text Box 31"/>
              <p:cNvSpPr txBox="1">
                <a:spLocks noChangeArrowheads="1"/>
              </p:cNvSpPr>
              <p:nvPr/>
            </p:nvSpPr>
            <p:spPr bwMode="auto">
              <a:xfrm>
                <a:off x="2804" y="2603"/>
                <a:ext cx="234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r>
                  <a:rPr lang="en-US" sz="900" b="1">
                    <a:latin typeface="Tahoma" pitchFamily="34" charset="0"/>
                  </a:rPr>
                  <a:t>1</a:t>
                </a:r>
              </a:p>
            </p:txBody>
          </p:sp>
        </p:grpSp>
        <p:grpSp>
          <p:nvGrpSpPr>
            <p:cNvPr id="4126" name="Group 32"/>
            <p:cNvGrpSpPr>
              <a:grpSpLocks/>
            </p:cNvGrpSpPr>
            <p:nvPr/>
          </p:nvGrpSpPr>
          <p:grpSpPr bwMode="auto">
            <a:xfrm>
              <a:off x="4173538" y="4349750"/>
              <a:ext cx="1092200" cy="358775"/>
              <a:chOff x="2536" y="2999"/>
              <a:chExt cx="688" cy="226"/>
            </a:xfrm>
          </p:grpSpPr>
          <p:cxnSp>
            <p:nvCxnSpPr>
              <p:cNvPr id="4171" name="AutoShape 33"/>
              <p:cNvCxnSpPr>
                <a:cxnSpLocks noChangeShapeType="1"/>
                <a:stCxn id="4187" idx="7"/>
                <a:endCxn id="4189" idx="1"/>
              </p:cNvCxnSpPr>
              <p:nvPr/>
            </p:nvCxnSpPr>
            <p:spPr bwMode="auto">
              <a:xfrm rot="5400000" flipV="1">
                <a:off x="2879" y="2881"/>
                <a:ext cx="1" cy="688"/>
              </a:xfrm>
              <a:prstGeom prst="curvedConnector3">
                <a:avLst>
                  <a:gd name="adj1" fmla="val -20000009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172" name="Text Box 34"/>
              <p:cNvSpPr txBox="1">
                <a:spLocks noChangeArrowheads="1"/>
              </p:cNvSpPr>
              <p:nvPr/>
            </p:nvSpPr>
            <p:spPr bwMode="auto">
              <a:xfrm>
                <a:off x="2810" y="2999"/>
                <a:ext cx="234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r>
                  <a:rPr lang="en-US" sz="900" b="1">
                    <a:latin typeface="Tahoma" pitchFamily="34" charset="0"/>
                  </a:rPr>
                  <a:t>1</a:t>
                </a:r>
              </a:p>
            </p:txBody>
          </p:sp>
        </p:grpSp>
        <p:grpSp>
          <p:nvGrpSpPr>
            <p:cNvPr id="4127" name="Group 38"/>
            <p:cNvGrpSpPr>
              <a:grpSpLocks/>
            </p:cNvGrpSpPr>
            <p:nvPr/>
          </p:nvGrpSpPr>
          <p:grpSpPr bwMode="auto">
            <a:xfrm>
              <a:off x="2344738" y="4219575"/>
              <a:ext cx="482600" cy="487363"/>
              <a:chOff x="1384" y="2917"/>
              <a:chExt cx="304" cy="307"/>
            </a:xfrm>
          </p:grpSpPr>
          <p:cxnSp>
            <p:nvCxnSpPr>
              <p:cNvPr id="4169" name="AutoShape 39"/>
              <p:cNvCxnSpPr>
                <a:cxnSpLocks noChangeShapeType="1"/>
                <a:stCxn id="4185" idx="7"/>
                <a:endCxn id="4197" idx="3"/>
              </p:cNvCxnSpPr>
              <p:nvPr/>
            </p:nvCxnSpPr>
            <p:spPr bwMode="auto">
              <a:xfrm flipV="1">
                <a:off x="1384" y="2920"/>
                <a:ext cx="304" cy="304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170" name="Text Box 40"/>
              <p:cNvSpPr txBox="1">
                <a:spLocks noChangeArrowheads="1"/>
              </p:cNvSpPr>
              <p:nvPr/>
            </p:nvSpPr>
            <p:spPr bwMode="auto">
              <a:xfrm>
                <a:off x="1392" y="2917"/>
                <a:ext cx="234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r>
                  <a:rPr lang="en-US" sz="900" b="1">
                    <a:latin typeface="Tahoma" pitchFamily="34" charset="0"/>
                  </a:rPr>
                  <a:t>1</a:t>
                </a:r>
              </a:p>
            </p:txBody>
          </p:sp>
        </p:grpSp>
        <p:grpSp>
          <p:nvGrpSpPr>
            <p:cNvPr id="4128" name="Group 44"/>
            <p:cNvGrpSpPr>
              <a:grpSpLocks/>
            </p:cNvGrpSpPr>
            <p:nvPr/>
          </p:nvGrpSpPr>
          <p:grpSpPr bwMode="auto">
            <a:xfrm>
              <a:off x="3259141" y="4186238"/>
              <a:ext cx="534988" cy="520700"/>
              <a:chOff x="1960" y="2896"/>
              <a:chExt cx="337" cy="328"/>
            </a:xfrm>
          </p:grpSpPr>
          <p:cxnSp>
            <p:nvCxnSpPr>
              <p:cNvPr id="4167" name="AutoShape 45"/>
              <p:cNvCxnSpPr>
                <a:cxnSpLocks noChangeShapeType="1"/>
                <a:stCxn id="4197" idx="5"/>
                <a:endCxn id="4187" idx="1"/>
              </p:cNvCxnSpPr>
              <p:nvPr/>
            </p:nvCxnSpPr>
            <p:spPr bwMode="auto">
              <a:xfrm>
                <a:off x="1960" y="2920"/>
                <a:ext cx="304" cy="304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168" name="Text Box 46"/>
              <p:cNvSpPr txBox="1">
                <a:spLocks noChangeArrowheads="1"/>
              </p:cNvSpPr>
              <p:nvPr/>
            </p:nvSpPr>
            <p:spPr bwMode="auto">
              <a:xfrm>
                <a:off x="2063" y="2896"/>
                <a:ext cx="234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r>
                  <a:rPr lang="en-US" sz="900" b="1">
                    <a:latin typeface="Tahoma" pitchFamily="34" charset="0"/>
                  </a:rPr>
                  <a:t>0</a:t>
                </a:r>
              </a:p>
            </p:txBody>
          </p:sp>
        </p:grpSp>
        <p:grpSp>
          <p:nvGrpSpPr>
            <p:cNvPr id="4129" name="Group 54"/>
            <p:cNvGrpSpPr>
              <a:grpSpLocks/>
            </p:cNvGrpSpPr>
            <p:nvPr/>
          </p:nvGrpSpPr>
          <p:grpSpPr bwMode="auto">
            <a:xfrm>
              <a:off x="5695950" y="4224338"/>
              <a:ext cx="484188" cy="482600"/>
              <a:chOff x="3495" y="2920"/>
              <a:chExt cx="305" cy="304"/>
            </a:xfrm>
          </p:grpSpPr>
          <p:cxnSp>
            <p:nvCxnSpPr>
              <p:cNvPr id="4165" name="AutoShape 55"/>
              <p:cNvCxnSpPr>
                <a:cxnSpLocks noChangeShapeType="1"/>
                <a:stCxn id="4189" idx="7"/>
                <a:endCxn id="4195" idx="3"/>
              </p:cNvCxnSpPr>
              <p:nvPr/>
            </p:nvCxnSpPr>
            <p:spPr bwMode="auto">
              <a:xfrm flipV="1">
                <a:off x="3496" y="2920"/>
                <a:ext cx="304" cy="304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166" name="Text Box 56"/>
              <p:cNvSpPr txBox="1">
                <a:spLocks noChangeArrowheads="1"/>
              </p:cNvSpPr>
              <p:nvPr/>
            </p:nvSpPr>
            <p:spPr bwMode="auto">
              <a:xfrm>
                <a:off x="3495" y="2950"/>
                <a:ext cx="234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r>
                  <a:rPr lang="en-US" sz="900" b="1">
                    <a:latin typeface="Tahoma" pitchFamily="34" charset="0"/>
                  </a:rPr>
                  <a:t>1</a:t>
                </a:r>
              </a:p>
            </p:txBody>
          </p:sp>
        </p:grpSp>
        <p:grpSp>
          <p:nvGrpSpPr>
            <p:cNvPr id="4130" name="Group 57"/>
            <p:cNvGrpSpPr>
              <a:grpSpLocks/>
            </p:cNvGrpSpPr>
            <p:nvPr/>
          </p:nvGrpSpPr>
          <p:grpSpPr bwMode="auto">
            <a:xfrm>
              <a:off x="7526339" y="4706938"/>
              <a:ext cx="696912" cy="431800"/>
              <a:chOff x="4648" y="3224"/>
              <a:chExt cx="439" cy="272"/>
            </a:xfrm>
          </p:grpSpPr>
          <p:cxnSp>
            <p:nvCxnSpPr>
              <p:cNvPr id="4163" name="AutoShape 58"/>
              <p:cNvCxnSpPr>
                <a:cxnSpLocks noChangeShapeType="1"/>
                <a:stCxn id="4193" idx="5"/>
                <a:endCxn id="4193" idx="7"/>
              </p:cNvCxnSpPr>
              <p:nvPr/>
            </p:nvCxnSpPr>
            <p:spPr bwMode="auto">
              <a:xfrm rot="5400000" flipH="1" flipV="1">
                <a:off x="4513" y="3359"/>
                <a:ext cx="272" cy="1"/>
              </a:xfrm>
              <a:prstGeom prst="curvedConnector5">
                <a:avLst>
                  <a:gd name="adj1" fmla="val -73528"/>
                  <a:gd name="adj2" fmla="val 36399986"/>
                  <a:gd name="adj3" fmla="val 173528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164" name="Text Box 59"/>
              <p:cNvSpPr txBox="1">
                <a:spLocks noChangeArrowheads="1"/>
              </p:cNvSpPr>
              <p:nvPr/>
            </p:nvSpPr>
            <p:spPr bwMode="auto">
              <a:xfrm>
                <a:off x="4853" y="3232"/>
                <a:ext cx="234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r>
                  <a:rPr lang="en-US" sz="900" b="1">
                    <a:latin typeface="Tahoma" pitchFamily="34" charset="0"/>
                  </a:rPr>
                  <a:t>1</a:t>
                </a:r>
              </a:p>
            </p:txBody>
          </p:sp>
        </p:grpSp>
        <p:grpSp>
          <p:nvGrpSpPr>
            <p:cNvPr id="4131" name="Group 69"/>
            <p:cNvGrpSpPr>
              <a:grpSpLocks/>
            </p:cNvGrpSpPr>
            <p:nvPr/>
          </p:nvGrpSpPr>
          <p:grpSpPr bwMode="auto">
            <a:xfrm>
              <a:off x="6611939" y="4186238"/>
              <a:ext cx="576262" cy="520700"/>
              <a:chOff x="4072" y="2896"/>
              <a:chExt cx="363" cy="328"/>
            </a:xfrm>
          </p:grpSpPr>
          <p:cxnSp>
            <p:nvCxnSpPr>
              <p:cNvPr id="4161" name="AutoShape 70"/>
              <p:cNvCxnSpPr>
                <a:cxnSpLocks noChangeShapeType="1"/>
                <a:stCxn id="4195" idx="5"/>
                <a:endCxn id="4193" idx="1"/>
              </p:cNvCxnSpPr>
              <p:nvPr/>
            </p:nvCxnSpPr>
            <p:spPr bwMode="auto">
              <a:xfrm>
                <a:off x="4072" y="2920"/>
                <a:ext cx="304" cy="304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162" name="Text Box 71"/>
              <p:cNvSpPr txBox="1">
                <a:spLocks noChangeArrowheads="1"/>
              </p:cNvSpPr>
              <p:nvPr/>
            </p:nvSpPr>
            <p:spPr bwMode="auto">
              <a:xfrm>
                <a:off x="4201" y="2896"/>
                <a:ext cx="234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r>
                  <a:rPr lang="en-US" sz="900" b="1">
                    <a:latin typeface="Tahoma" pitchFamily="34" charset="0"/>
                  </a:rPr>
                  <a:t>1</a:t>
                </a:r>
              </a:p>
            </p:txBody>
          </p:sp>
        </p:grpSp>
        <p:grpSp>
          <p:nvGrpSpPr>
            <p:cNvPr id="4132" name="Group 126"/>
            <p:cNvGrpSpPr>
              <a:grpSpLocks/>
            </p:cNvGrpSpPr>
            <p:nvPr/>
          </p:nvGrpSpPr>
          <p:grpSpPr bwMode="auto">
            <a:xfrm>
              <a:off x="2344738" y="4313238"/>
              <a:ext cx="4889501" cy="1763712"/>
              <a:chOff x="2344738" y="4313238"/>
              <a:chExt cx="4889501" cy="1763712"/>
            </a:xfrm>
          </p:grpSpPr>
          <p:grpSp>
            <p:nvGrpSpPr>
              <p:cNvPr id="4137" name="Group 35"/>
              <p:cNvGrpSpPr>
                <a:grpSpLocks/>
              </p:cNvGrpSpPr>
              <p:nvPr/>
            </p:nvGrpSpPr>
            <p:grpSpPr bwMode="auto">
              <a:xfrm>
                <a:off x="2797175" y="4313238"/>
                <a:ext cx="371475" cy="1219200"/>
                <a:chOff x="1669" y="2976"/>
                <a:chExt cx="234" cy="768"/>
              </a:xfrm>
            </p:grpSpPr>
            <p:cxnSp>
              <p:nvCxnSpPr>
                <p:cNvPr id="4159" name="AutoShape 36"/>
                <p:cNvCxnSpPr>
                  <a:cxnSpLocks noChangeShapeType="1"/>
                  <a:stCxn id="4183" idx="0"/>
                  <a:endCxn id="4197" idx="4"/>
                </p:cNvCxnSpPr>
                <p:nvPr/>
              </p:nvCxnSpPr>
              <p:spPr bwMode="auto">
                <a:xfrm flipV="1">
                  <a:off x="1824" y="2976"/>
                  <a:ext cx="0" cy="768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4160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1669" y="3255"/>
                  <a:ext cx="234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1424" tIns="45711" rIns="91424" bIns="45711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9pPr>
                </a:lstStyle>
                <a:p>
                  <a:r>
                    <a:rPr lang="en-US" sz="900" b="1">
                      <a:latin typeface="Tahoma" pitchFamily="34" charset="0"/>
                    </a:rPr>
                    <a:t>1</a:t>
                  </a:r>
                </a:p>
              </p:txBody>
            </p:sp>
          </p:grpSp>
          <p:grpSp>
            <p:nvGrpSpPr>
              <p:cNvPr id="4138" name="Group 41"/>
              <p:cNvGrpSpPr>
                <a:grpSpLocks/>
              </p:cNvGrpSpPr>
              <p:nvPr/>
            </p:nvGrpSpPr>
            <p:grpSpPr bwMode="auto">
              <a:xfrm>
                <a:off x="3259141" y="5138744"/>
                <a:ext cx="547688" cy="482600"/>
                <a:chOff x="1960" y="3496"/>
                <a:chExt cx="345" cy="304"/>
              </a:xfrm>
            </p:grpSpPr>
            <p:cxnSp>
              <p:nvCxnSpPr>
                <p:cNvPr id="4157" name="AutoShape 42"/>
                <p:cNvCxnSpPr>
                  <a:cxnSpLocks noChangeShapeType="1"/>
                  <a:stCxn id="4187" idx="3"/>
                  <a:endCxn id="4183" idx="7"/>
                </p:cNvCxnSpPr>
                <p:nvPr/>
              </p:nvCxnSpPr>
              <p:spPr bwMode="auto">
                <a:xfrm flipH="1">
                  <a:off x="1960" y="3496"/>
                  <a:ext cx="304" cy="304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4158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2071" y="3607"/>
                  <a:ext cx="234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1424" tIns="45711" rIns="91424" bIns="45711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9pPr>
                </a:lstStyle>
                <a:p>
                  <a:r>
                    <a:rPr lang="en-US" sz="900" b="1">
                      <a:latin typeface="Tahoma" pitchFamily="34" charset="0"/>
                    </a:rPr>
                    <a:t>0</a:t>
                  </a:r>
                </a:p>
              </p:txBody>
            </p:sp>
          </p:grpSp>
          <p:grpSp>
            <p:nvGrpSpPr>
              <p:cNvPr id="4139" name="Group 47"/>
              <p:cNvGrpSpPr>
                <a:grpSpLocks/>
              </p:cNvGrpSpPr>
              <p:nvPr/>
            </p:nvGrpSpPr>
            <p:grpSpPr bwMode="auto">
              <a:xfrm>
                <a:off x="2344738" y="5138744"/>
                <a:ext cx="482600" cy="482600"/>
                <a:chOff x="1384" y="3496"/>
                <a:chExt cx="304" cy="304"/>
              </a:xfrm>
            </p:grpSpPr>
            <p:cxnSp>
              <p:nvCxnSpPr>
                <p:cNvPr id="4155" name="AutoShape 48"/>
                <p:cNvCxnSpPr>
                  <a:cxnSpLocks noChangeShapeType="1"/>
                  <a:stCxn id="4183" idx="1"/>
                  <a:endCxn id="4185" idx="5"/>
                </p:cNvCxnSpPr>
                <p:nvPr/>
              </p:nvCxnSpPr>
              <p:spPr bwMode="auto">
                <a:xfrm flipH="1" flipV="1">
                  <a:off x="1384" y="3496"/>
                  <a:ext cx="304" cy="304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4156" name="Text Box 49"/>
                <p:cNvSpPr txBox="1">
                  <a:spLocks noChangeArrowheads="1"/>
                </p:cNvSpPr>
                <p:nvPr/>
              </p:nvSpPr>
              <p:spPr bwMode="auto">
                <a:xfrm>
                  <a:off x="1393" y="3593"/>
                  <a:ext cx="234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1424" tIns="45711" rIns="91424" bIns="45711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9pPr>
                </a:lstStyle>
                <a:p>
                  <a:r>
                    <a:rPr lang="en-US" sz="900" b="1">
                      <a:latin typeface="Tahoma" pitchFamily="34" charset="0"/>
                    </a:rPr>
                    <a:t>0</a:t>
                  </a:r>
                </a:p>
              </p:txBody>
            </p:sp>
          </p:grpSp>
          <p:grpSp>
            <p:nvGrpSpPr>
              <p:cNvPr id="4140" name="Group 51"/>
              <p:cNvGrpSpPr>
                <a:grpSpLocks/>
              </p:cNvGrpSpPr>
              <p:nvPr/>
            </p:nvGrpSpPr>
            <p:grpSpPr bwMode="auto">
              <a:xfrm>
                <a:off x="4173538" y="5138738"/>
                <a:ext cx="1092200" cy="307975"/>
                <a:chOff x="2536" y="3496"/>
                <a:chExt cx="688" cy="194"/>
              </a:xfrm>
            </p:grpSpPr>
            <p:cxnSp>
              <p:nvCxnSpPr>
                <p:cNvPr id="4153" name="AutoShape 52"/>
                <p:cNvCxnSpPr>
                  <a:cxnSpLocks noChangeShapeType="1"/>
                  <a:stCxn id="4189" idx="3"/>
                  <a:endCxn id="4187" idx="5"/>
                </p:cNvCxnSpPr>
                <p:nvPr/>
              </p:nvCxnSpPr>
              <p:spPr bwMode="auto">
                <a:xfrm rot="5400000">
                  <a:off x="2879" y="3153"/>
                  <a:ext cx="1" cy="688"/>
                </a:xfrm>
                <a:prstGeom prst="curvedConnector3">
                  <a:avLst>
                    <a:gd name="adj1" fmla="val 20000009"/>
                  </a:avLst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4154" name="Text Box 53"/>
                <p:cNvSpPr txBox="1">
                  <a:spLocks noChangeArrowheads="1"/>
                </p:cNvSpPr>
                <p:nvPr/>
              </p:nvSpPr>
              <p:spPr bwMode="auto">
                <a:xfrm>
                  <a:off x="2810" y="3508"/>
                  <a:ext cx="234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1424" tIns="45711" rIns="91424" bIns="45711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9pPr>
                </a:lstStyle>
                <a:p>
                  <a:r>
                    <a:rPr lang="en-US" sz="900" b="1">
                      <a:latin typeface="Tahoma" pitchFamily="34" charset="0"/>
                    </a:rPr>
                    <a:t>0</a:t>
                  </a:r>
                </a:p>
              </p:txBody>
            </p:sp>
          </p:grpSp>
          <p:grpSp>
            <p:nvGrpSpPr>
              <p:cNvPr id="4141" name="Group 60"/>
              <p:cNvGrpSpPr>
                <a:grpSpLocks/>
              </p:cNvGrpSpPr>
              <p:nvPr/>
            </p:nvGrpSpPr>
            <p:grpSpPr bwMode="auto">
              <a:xfrm>
                <a:off x="5697538" y="5138738"/>
                <a:ext cx="482600" cy="482600"/>
                <a:chOff x="3496" y="3496"/>
                <a:chExt cx="304" cy="304"/>
              </a:xfrm>
            </p:grpSpPr>
            <p:cxnSp>
              <p:nvCxnSpPr>
                <p:cNvPr id="4151" name="AutoShape 61"/>
                <p:cNvCxnSpPr>
                  <a:cxnSpLocks noChangeShapeType="1"/>
                  <a:stCxn id="4191" idx="1"/>
                  <a:endCxn id="4189" idx="5"/>
                </p:cNvCxnSpPr>
                <p:nvPr/>
              </p:nvCxnSpPr>
              <p:spPr bwMode="auto">
                <a:xfrm flipH="1" flipV="1">
                  <a:off x="3496" y="3496"/>
                  <a:ext cx="304" cy="304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4152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3515" y="3582"/>
                  <a:ext cx="234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1424" tIns="45711" rIns="91424" bIns="45711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9pPr>
                </a:lstStyle>
                <a:p>
                  <a:r>
                    <a:rPr lang="en-US" sz="900" b="1">
                      <a:latin typeface="Tahoma" pitchFamily="34" charset="0"/>
                    </a:rPr>
                    <a:t>1</a:t>
                  </a:r>
                </a:p>
              </p:txBody>
            </p:sp>
          </p:grpSp>
          <p:grpSp>
            <p:nvGrpSpPr>
              <p:cNvPr id="4142" name="Group 63"/>
              <p:cNvGrpSpPr>
                <a:grpSpLocks/>
              </p:cNvGrpSpPr>
              <p:nvPr/>
            </p:nvGrpSpPr>
            <p:grpSpPr bwMode="auto">
              <a:xfrm>
                <a:off x="3348038" y="5788025"/>
                <a:ext cx="2743200" cy="288925"/>
                <a:chOff x="2016" y="3905"/>
                <a:chExt cx="1728" cy="182"/>
              </a:xfrm>
            </p:grpSpPr>
            <p:cxnSp>
              <p:nvCxnSpPr>
                <p:cNvPr id="4149" name="AutoShape 64"/>
                <p:cNvCxnSpPr>
                  <a:cxnSpLocks noChangeShapeType="1"/>
                  <a:stCxn id="4191" idx="2"/>
                  <a:endCxn id="4183" idx="6"/>
                </p:cNvCxnSpPr>
                <p:nvPr/>
              </p:nvCxnSpPr>
              <p:spPr bwMode="auto">
                <a:xfrm flipH="1">
                  <a:off x="2016" y="3936"/>
                  <a:ext cx="1728" cy="0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4150" name="Text Box 65"/>
                <p:cNvSpPr txBox="1">
                  <a:spLocks noChangeArrowheads="1"/>
                </p:cNvSpPr>
                <p:nvPr/>
              </p:nvSpPr>
              <p:spPr bwMode="auto">
                <a:xfrm>
                  <a:off x="2823" y="3905"/>
                  <a:ext cx="234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1424" tIns="45711" rIns="91424" bIns="45711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9pPr>
                </a:lstStyle>
                <a:p>
                  <a:r>
                    <a:rPr lang="en-US" sz="900" b="1">
                      <a:latin typeface="Tahoma" pitchFamily="34" charset="0"/>
                    </a:rPr>
                    <a:t>0</a:t>
                  </a:r>
                </a:p>
              </p:txBody>
            </p:sp>
          </p:grpSp>
          <p:grpSp>
            <p:nvGrpSpPr>
              <p:cNvPr id="4143" name="Group 66"/>
              <p:cNvGrpSpPr>
                <a:grpSpLocks/>
              </p:cNvGrpSpPr>
              <p:nvPr/>
            </p:nvGrpSpPr>
            <p:grpSpPr bwMode="auto">
              <a:xfrm>
                <a:off x="6611939" y="5138738"/>
                <a:ext cx="622300" cy="482600"/>
                <a:chOff x="4072" y="3496"/>
                <a:chExt cx="392" cy="304"/>
              </a:xfrm>
            </p:grpSpPr>
            <p:cxnSp>
              <p:nvCxnSpPr>
                <p:cNvPr id="4147" name="AutoShape 67"/>
                <p:cNvCxnSpPr>
                  <a:cxnSpLocks noChangeShapeType="1"/>
                  <a:stCxn id="4193" idx="3"/>
                  <a:endCxn id="4191" idx="7"/>
                </p:cNvCxnSpPr>
                <p:nvPr/>
              </p:nvCxnSpPr>
              <p:spPr bwMode="auto">
                <a:xfrm flipH="1">
                  <a:off x="4072" y="3496"/>
                  <a:ext cx="304" cy="304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4148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4230" y="3586"/>
                  <a:ext cx="234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1424" tIns="45711" rIns="91424" bIns="45711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9pPr>
                </a:lstStyle>
                <a:p>
                  <a:r>
                    <a:rPr lang="en-US" sz="900" b="1">
                      <a:latin typeface="Tahoma" pitchFamily="34" charset="0"/>
                    </a:rPr>
                    <a:t>0</a:t>
                  </a:r>
                </a:p>
              </p:txBody>
            </p:sp>
          </p:grpSp>
          <p:grpSp>
            <p:nvGrpSpPr>
              <p:cNvPr id="4144" name="Group 72"/>
              <p:cNvGrpSpPr>
                <a:grpSpLocks/>
              </p:cNvGrpSpPr>
              <p:nvPr/>
            </p:nvGrpSpPr>
            <p:grpSpPr bwMode="auto">
              <a:xfrm>
                <a:off x="6361113" y="4313238"/>
                <a:ext cx="371475" cy="1219200"/>
                <a:chOff x="3914" y="2976"/>
                <a:chExt cx="234" cy="768"/>
              </a:xfrm>
            </p:grpSpPr>
            <p:cxnSp>
              <p:nvCxnSpPr>
                <p:cNvPr id="4145" name="AutoShape 73"/>
                <p:cNvCxnSpPr>
                  <a:cxnSpLocks noChangeShapeType="1"/>
                  <a:stCxn id="4195" idx="4"/>
                  <a:endCxn id="4191" idx="0"/>
                </p:cNvCxnSpPr>
                <p:nvPr/>
              </p:nvCxnSpPr>
              <p:spPr bwMode="auto">
                <a:xfrm>
                  <a:off x="3936" y="2976"/>
                  <a:ext cx="0" cy="768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4146" name="Text Box 74"/>
                <p:cNvSpPr txBox="1">
                  <a:spLocks noChangeArrowheads="1"/>
                </p:cNvSpPr>
                <p:nvPr/>
              </p:nvSpPr>
              <p:spPr bwMode="auto">
                <a:xfrm>
                  <a:off x="3914" y="3251"/>
                  <a:ext cx="234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1424" tIns="45711" rIns="91424" bIns="45711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9pPr>
                </a:lstStyle>
                <a:p>
                  <a:r>
                    <a:rPr lang="en-US" sz="900" b="1">
                      <a:latin typeface="Tahoma" pitchFamily="34" charset="0"/>
                    </a:rPr>
                    <a:t>0</a:t>
                  </a:r>
                </a:p>
              </p:txBody>
            </p:sp>
          </p:grpSp>
        </p:grpSp>
        <p:grpSp>
          <p:nvGrpSpPr>
            <p:cNvPr id="4133" name="Group 75"/>
            <p:cNvGrpSpPr>
              <a:grpSpLocks/>
            </p:cNvGrpSpPr>
            <p:nvPr/>
          </p:nvGrpSpPr>
          <p:grpSpPr bwMode="auto">
            <a:xfrm>
              <a:off x="1277938" y="4706938"/>
              <a:ext cx="636587" cy="431800"/>
              <a:chOff x="712" y="3224"/>
              <a:chExt cx="401" cy="272"/>
            </a:xfrm>
          </p:grpSpPr>
          <p:cxnSp>
            <p:nvCxnSpPr>
              <p:cNvPr id="4135" name="AutoShape 76"/>
              <p:cNvCxnSpPr>
                <a:cxnSpLocks noChangeShapeType="1"/>
                <a:stCxn id="4185" idx="3"/>
                <a:endCxn id="4185" idx="1"/>
              </p:cNvCxnSpPr>
              <p:nvPr/>
            </p:nvCxnSpPr>
            <p:spPr bwMode="auto">
              <a:xfrm rot="5400000" flipH="1" flipV="1">
                <a:off x="977" y="3359"/>
                <a:ext cx="272" cy="1"/>
              </a:xfrm>
              <a:prstGeom prst="curvedConnector5">
                <a:avLst>
                  <a:gd name="adj1" fmla="val -73528"/>
                  <a:gd name="adj2" fmla="val -38800014"/>
                  <a:gd name="adj3" fmla="val 173528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136" name="Text Box 77"/>
              <p:cNvSpPr txBox="1">
                <a:spLocks noChangeArrowheads="1"/>
              </p:cNvSpPr>
              <p:nvPr/>
            </p:nvSpPr>
            <p:spPr bwMode="auto">
              <a:xfrm>
                <a:off x="712" y="3265"/>
                <a:ext cx="234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r>
                  <a:rPr lang="en-US" sz="900" b="1">
                    <a:latin typeface="Tahoma" pitchFamily="34" charset="0"/>
                  </a:rPr>
                  <a:t>0</a:t>
                </a:r>
              </a:p>
            </p:txBody>
          </p:sp>
        </p:grpSp>
        <p:cxnSp>
          <p:nvCxnSpPr>
            <p:cNvPr id="4134" name="AutoShape 30"/>
            <p:cNvCxnSpPr>
              <a:cxnSpLocks noChangeShapeType="1"/>
            </p:cNvCxnSpPr>
            <p:nvPr/>
          </p:nvCxnSpPr>
          <p:spPr bwMode="auto">
            <a:xfrm flipH="1">
              <a:off x="2133600" y="4267200"/>
              <a:ext cx="1588" cy="381000"/>
            </a:xfrm>
            <a:prstGeom prst="straightConnector1">
              <a:avLst/>
            </a:prstGeom>
            <a:noFill/>
            <a:ln w="57150">
              <a:solidFill>
                <a:srgbClr val="0070C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22" name="Group 121"/>
          <p:cNvGrpSpPr/>
          <p:nvPr/>
        </p:nvGrpSpPr>
        <p:grpSpPr>
          <a:xfrm>
            <a:off x="2171568" y="1906412"/>
            <a:ext cx="3625312" cy="1757362"/>
            <a:chOff x="76200" y="3424238"/>
            <a:chExt cx="3625312" cy="1757362"/>
          </a:xfrm>
        </p:grpSpPr>
        <p:sp>
          <p:nvSpPr>
            <p:cNvPr id="123" name="Oval 122"/>
            <p:cNvSpPr/>
            <p:nvPr/>
          </p:nvSpPr>
          <p:spPr bwMode="auto">
            <a:xfrm>
              <a:off x="319088" y="4360863"/>
              <a:ext cx="425450" cy="385762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b="1" dirty="0">
                  <a:solidFill>
                    <a:schemeClr val="tx1"/>
                  </a:solidFill>
                </a:rPr>
                <a:t>s</a:t>
              </a:r>
              <a:r>
                <a:rPr lang="en-US" sz="1200" b="1" baseline="-250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24" name="Oval 123"/>
            <p:cNvSpPr/>
            <p:nvPr/>
          </p:nvSpPr>
          <p:spPr bwMode="auto">
            <a:xfrm>
              <a:off x="2262188" y="4360863"/>
              <a:ext cx="423862" cy="385762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b="1" dirty="0">
                  <a:solidFill>
                    <a:schemeClr val="tx1"/>
                  </a:solidFill>
                </a:rPr>
                <a:t>s</a:t>
              </a:r>
              <a:r>
                <a:rPr lang="en-US" sz="1200" b="1" baseline="-25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25" name="Oval 124"/>
            <p:cNvSpPr/>
            <p:nvPr/>
          </p:nvSpPr>
          <p:spPr bwMode="auto">
            <a:xfrm>
              <a:off x="3232150" y="4360863"/>
              <a:ext cx="425450" cy="385762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  <a:endParaRPr lang="en-US" sz="1200" b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26" name="Oval 125"/>
            <p:cNvSpPr/>
            <p:nvPr/>
          </p:nvSpPr>
          <p:spPr bwMode="auto">
            <a:xfrm>
              <a:off x="1290638" y="4360863"/>
              <a:ext cx="423862" cy="385762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b="1" dirty="0">
                  <a:solidFill>
                    <a:schemeClr val="tx1"/>
                  </a:solidFill>
                </a:rPr>
                <a:t>s</a:t>
              </a:r>
              <a:r>
                <a:rPr lang="en-US" sz="1200" b="1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27" name="TextBox 14"/>
            <p:cNvSpPr txBox="1">
              <a:spLocks noChangeArrowheads="1"/>
            </p:cNvSpPr>
            <p:nvPr/>
          </p:nvSpPr>
          <p:spPr bwMode="auto">
            <a:xfrm>
              <a:off x="2686373" y="4306080"/>
              <a:ext cx="182105" cy="2140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sz="1100" b="1" dirty="0"/>
                <a:t>1</a:t>
              </a:r>
            </a:p>
          </p:txBody>
        </p:sp>
        <p:sp>
          <p:nvSpPr>
            <p:cNvPr id="128" name="TextBox 15"/>
            <p:cNvSpPr txBox="1">
              <a:spLocks noChangeArrowheads="1"/>
            </p:cNvSpPr>
            <p:nvPr/>
          </p:nvSpPr>
          <p:spPr bwMode="auto">
            <a:xfrm>
              <a:off x="1775847" y="4306080"/>
              <a:ext cx="416396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sz="1100" b="1" dirty="0"/>
                <a:t>0,1</a:t>
              </a:r>
            </a:p>
          </p:txBody>
        </p:sp>
        <p:cxnSp>
          <p:nvCxnSpPr>
            <p:cNvPr id="129" name="Straight Arrow Connector 128"/>
            <p:cNvCxnSpPr>
              <a:stCxn id="123" idx="6"/>
              <a:endCxn id="126" idx="2"/>
            </p:cNvCxnSpPr>
            <p:nvPr/>
          </p:nvCxnSpPr>
          <p:spPr bwMode="auto">
            <a:xfrm>
              <a:off x="744538" y="4554538"/>
              <a:ext cx="5461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8"/>
            <p:cNvSpPr txBox="1">
              <a:spLocks noChangeArrowheads="1"/>
            </p:cNvSpPr>
            <p:nvPr/>
          </p:nvSpPr>
          <p:spPr bwMode="auto">
            <a:xfrm>
              <a:off x="743919" y="4306080"/>
              <a:ext cx="425662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sz="1100" b="1" dirty="0"/>
                <a:t>0,1</a:t>
              </a:r>
            </a:p>
          </p:txBody>
        </p:sp>
        <p:sp>
          <p:nvSpPr>
            <p:cNvPr id="131" name="TextBox 23"/>
            <p:cNvSpPr txBox="1">
              <a:spLocks noChangeArrowheads="1"/>
            </p:cNvSpPr>
            <p:nvPr/>
          </p:nvSpPr>
          <p:spPr bwMode="auto">
            <a:xfrm>
              <a:off x="3232688" y="4967521"/>
              <a:ext cx="424912" cy="2140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sz="1100" b="1" dirty="0"/>
                <a:t>0,1</a:t>
              </a:r>
            </a:p>
          </p:txBody>
        </p:sp>
        <p:cxnSp>
          <p:nvCxnSpPr>
            <p:cNvPr id="132" name="Straight Arrow Connector 131"/>
            <p:cNvCxnSpPr/>
            <p:nvPr/>
          </p:nvCxnSpPr>
          <p:spPr bwMode="auto">
            <a:xfrm>
              <a:off x="1714500" y="4525963"/>
              <a:ext cx="54768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/>
            <p:nvPr/>
          </p:nvCxnSpPr>
          <p:spPr bwMode="auto">
            <a:xfrm>
              <a:off x="2686050" y="4525963"/>
              <a:ext cx="5461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Arc 133"/>
            <p:cNvSpPr/>
            <p:nvPr/>
          </p:nvSpPr>
          <p:spPr bwMode="auto">
            <a:xfrm rot="14988361">
              <a:off x="3289300" y="4716463"/>
              <a:ext cx="276225" cy="304800"/>
            </a:xfrm>
            <a:prstGeom prst="arc">
              <a:avLst>
                <a:gd name="adj1" fmla="val 1453660"/>
                <a:gd name="adj2" fmla="val 0"/>
              </a:avLst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100" b="1"/>
            </a:p>
          </p:txBody>
        </p:sp>
        <p:cxnSp>
          <p:nvCxnSpPr>
            <p:cNvPr id="135" name="Straight Arrow Connector 134"/>
            <p:cNvCxnSpPr/>
            <p:nvPr/>
          </p:nvCxnSpPr>
          <p:spPr bwMode="auto">
            <a:xfrm>
              <a:off x="76200" y="4525963"/>
              <a:ext cx="242888" cy="0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Oval 135"/>
            <p:cNvSpPr/>
            <p:nvPr/>
          </p:nvSpPr>
          <p:spPr bwMode="auto">
            <a:xfrm>
              <a:off x="3233738" y="3424238"/>
              <a:ext cx="423862" cy="385762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b="1" dirty="0">
                  <a:solidFill>
                    <a:schemeClr val="tx1"/>
                  </a:solidFill>
                </a:rPr>
                <a:t>R</a:t>
              </a:r>
              <a:endParaRPr lang="en-US" sz="1200" b="1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137" name="Straight Arrow Connector 136"/>
            <p:cNvCxnSpPr>
              <a:endCxn id="136" idx="3"/>
            </p:cNvCxnSpPr>
            <p:nvPr/>
          </p:nvCxnSpPr>
          <p:spPr bwMode="auto">
            <a:xfrm flipV="1">
              <a:off x="2565400" y="3753506"/>
              <a:ext cx="730411" cy="6121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TextBox 14"/>
            <p:cNvSpPr txBox="1">
              <a:spLocks noChangeArrowheads="1"/>
            </p:cNvSpPr>
            <p:nvPr/>
          </p:nvSpPr>
          <p:spPr bwMode="auto">
            <a:xfrm>
              <a:off x="2644365" y="3952526"/>
              <a:ext cx="182105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sz="1100" b="1" dirty="0"/>
                <a:t>0</a:t>
              </a:r>
            </a:p>
          </p:txBody>
        </p:sp>
        <p:sp>
          <p:nvSpPr>
            <p:cNvPr id="139" name="TextBox 23"/>
            <p:cNvSpPr txBox="1">
              <a:spLocks noChangeArrowheads="1"/>
            </p:cNvSpPr>
            <p:nvPr/>
          </p:nvSpPr>
          <p:spPr bwMode="auto">
            <a:xfrm>
              <a:off x="3276600" y="4014690"/>
              <a:ext cx="424912" cy="2140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sz="1100" b="1" dirty="0"/>
                <a:t>0,1</a:t>
              </a:r>
            </a:p>
          </p:txBody>
        </p:sp>
        <p:sp>
          <p:nvSpPr>
            <p:cNvPr id="140" name="Arc 139"/>
            <p:cNvSpPr/>
            <p:nvPr/>
          </p:nvSpPr>
          <p:spPr bwMode="auto">
            <a:xfrm rot="14988361">
              <a:off x="3333212" y="3763632"/>
              <a:ext cx="276225" cy="304800"/>
            </a:xfrm>
            <a:prstGeom prst="arc">
              <a:avLst>
                <a:gd name="adj1" fmla="val 1453660"/>
                <a:gd name="adj2" fmla="val 0"/>
              </a:avLst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100" b="1"/>
            </a:p>
          </p:txBody>
        </p:sp>
      </p:grpSp>
    </p:spTree>
    <p:extLst>
      <p:ext uri="{BB962C8B-B14F-4D97-AF65-F5344CB8AC3E}">
        <p14:creationId xmlns:p14="http://schemas.microsoft.com/office/powerpoint/2010/main" val="209752931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Output to Finite State Machines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far we have considered finite state machines that just accept/reject strings</a:t>
            </a:r>
          </a:p>
          <a:p>
            <a:pPr lvl="1"/>
            <a:r>
              <a:rPr lang="en-US" dirty="0"/>
              <a:t>called “Deterministic Finite Automata” or DFAs</a:t>
            </a:r>
          </a:p>
          <a:p>
            <a:pPr lvl="1"/>
            <a:endParaRPr lang="en-US" dirty="0"/>
          </a:p>
          <a:p>
            <a:r>
              <a:rPr lang="en-US" dirty="0"/>
              <a:t>Now we consider finite state machines</a:t>
            </a:r>
            <a:br>
              <a:rPr lang="en-US" dirty="0"/>
            </a:br>
            <a:r>
              <a:rPr lang="en-US" i="1" dirty="0"/>
              <a:t>with output</a:t>
            </a:r>
          </a:p>
          <a:p>
            <a:pPr lvl="1"/>
            <a:r>
              <a:rPr lang="en-US" dirty="0"/>
              <a:t>These are the kinds used as controllers</a:t>
            </a:r>
          </a:p>
        </p:txBody>
      </p:sp>
    </p:spTree>
    <p:extLst>
      <p:ext uri="{BB962C8B-B14F-4D97-AF65-F5344CB8AC3E}">
        <p14:creationId xmlns:p14="http://schemas.microsoft.com/office/powerpoint/2010/main" val="51627226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90" name="Picture 2" descr="http://www.glamour.com/images/health-fitness/2008/10/1029-snickers_l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266" y="-217311"/>
            <a:ext cx="2085975" cy="148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3085042" y="279402"/>
            <a:ext cx="3222972" cy="606642"/>
          </a:xfrm>
        </p:spPr>
        <p:txBody>
          <a:bodyPr/>
          <a:lstStyle/>
          <a:p>
            <a:r>
              <a:rPr lang="en-US" dirty="0"/>
              <a:t>Vending Machine</a:t>
            </a:r>
          </a:p>
        </p:txBody>
      </p:sp>
      <p:pic>
        <p:nvPicPr>
          <p:cNvPr id="16391" name="Picture 4" descr="http://1.bp.blogspot.com/_kezuLFIViYo/S7S46lCEjkI/AAAAAAAAAz8/THNy4eGHrtc/s1600/free+Butterfing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4243" y="-300125"/>
            <a:ext cx="17145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2" name="TextBox 5"/>
          <p:cNvSpPr txBox="1">
            <a:spLocks noChangeArrowheads="1"/>
          </p:cNvSpPr>
          <p:nvPr/>
        </p:nvSpPr>
        <p:spPr bwMode="auto">
          <a:xfrm>
            <a:off x="567267" y="1247418"/>
            <a:ext cx="427078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200" dirty="0">
                <a:latin typeface="Franklin Gothic Medium" panose="020B0603020102020204" pitchFamily="34" charset="0"/>
              </a:rPr>
              <a:t>Enter 15 cents in dimes or nickels</a:t>
            </a:r>
          </a:p>
          <a:p>
            <a:pPr eaLnBrk="1" hangingPunct="1"/>
            <a:r>
              <a:rPr lang="en-US" sz="2200" dirty="0">
                <a:latin typeface="Franklin Gothic Medium" panose="020B0603020102020204" pitchFamily="34" charset="0"/>
              </a:rPr>
              <a:t>Press S or B for a candy bar</a:t>
            </a:r>
          </a:p>
        </p:txBody>
      </p:sp>
      <p:pic>
        <p:nvPicPr>
          <p:cNvPr id="16393" name="Picture 8" descr="http://sockhop.files.wordpress.com/2010/10/candy_machine_921kb_cp4d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168" y="2342439"/>
            <a:ext cx="2743200" cy="3657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/>
          <p:cNvCxnSpPr/>
          <p:nvPr/>
        </p:nvCxnSpPr>
        <p:spPr>
          <a:xfrm>
            <a:off x="488244" y="886044"/>
            <a:ext cx="818162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727381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Vending Machine, v0.1</a:t>
            </a:r>
          </a:p>
        </p:txBody>
      </p:sp>
      <p:sp>
        <p:nvSpPr>
          <p:cNvPr id="6" name="Oval 5"/>
          <p:cNvSpPr/>
          <p:nvPr/>
        </p:nvSpPr>
        <p:spPr>
          <a:xfrm>
            <a:off x="685800" y="3124200"/>
            <a:ext cx="731838" cy="73183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srgbClr val="0000FF"/>
                </a:solidFill>
              </a:rPr>
              <a:t>0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438400" y="3124200"/>
            <a:ext cx="731838" cy="73183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srgbClr val="0000FF"/>
                </a:solidFill>
              </a:rPr>
              <a:t>5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267200" y="3141663"/>
            <a:ext cx="731838" cy="73183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srgbClr val="0000FF"/>
                </a:solidFill>
              </a:rPr>
              <a:t>10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6019800" y="3141663"/>
            <a:ext cx="731838" cy="73183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srgbClr val="0000FF"/>
                </a:solidFill>
              </a:rPr>
              <a:t>15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cxnSp>
        <p:nvCxnSpPr>
          <p:cNvPr id="11" name="Straight Arrow Connector 10"/>
          <p:cNvCxnSpPr>
            <a:stCxn id="6" idx="6"/>
            <a:endCxn id="7" idx="2"/>
          </p:cNvCxnSpPr>
          <p:nvPr/>
        </p:nvCxnSpPr>
        <p:spPr>
          <a:xfrm>
            <a:off x="1417638" y="3489325"/>
            <a:ext cx="1020762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6"/>
            <a:endCxn id="8" idx="2"/>
          </p:cNvCxnSpPr>
          <p:nvPr/>
        </p:nvCxnSpPr>
        <p:spPr>
          <a:xfrm>
            <a:off x="3170238" y="3489325"/>
            <a:ext cx="1096962" cy="1746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6"/>
            <a:endCxn id="9" idx="2"/>
          </p:cNvCxnSpPr>
          <p:nvPr/>
        </p:nvCxnSpPr>
        <p:spPr>
          <a:xfrm>
            <a:off x="4999038" y="3506788"/>
            <a:ext cx="1020762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rc 21"/>
          <p:cNvSpPr/>
          <p:nvPr/>
        </p:nvSpPr>
        <p:spPr>
          <a:xfrm>
            <a:off x="2801938" y="2316163"/>
            <a:ext cx="3581400" cy="1616075"/>
          </a:xfrm>
          <a:prstGeom prst="arc">
            <a:avLst>
              <a:gd name="adj1" fmla="val 10851369"/>
              <a:gd name="adj2" fmla="val 0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Arc 22"/>
          <p:cNvSpPr/>
          <p:nvPr/>
        </p:nvSpPr>
        <p:spPr>
          <a:xfrm rot="10800000">
            <a:off x="1050925" y="2814638"/>
            <a:ext cx="5334000" cy="2071687"/>
          </a:xfrm>
          <a:prstGeom prst="arc">
            <a:avLst>
              <a:gd name="adj1" fmla="val 10816517"/>
              <a:gd name="adj2" fmla="val 0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" name="Arc 24"/>
          <p:cNvSpPr/>
          <p:nvPr/>
        </p:nvSpPr>
        <p:spPr>
          <a:xfrm>
            <a:off x="1050925" y="2316163"/>
            <a:ext cx="3581400" cy="1616075"/>
          </a:xfrm>
          <a:prstGeom prst="arc">
            <a:avLst>
              <a:gd name="adj1" fmla="val 10851369"/>
              <a:gd name="adj2" fmla="val 0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424" name="TextBox 25"/>
          <p:cNvSpPr txBox="1">
            <a:spLocks noChangeArrowheads="1"/>
          </p:cNvSpPr>
          <p:nvPr/>
        </p:nvSpPr>
        <p:spPr bwMode="auto">
          <a:xfrm>
            <a:off x="2517775" y="1947863"/>
            <a:ext cx="3508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b="1" dirty="0"/>
              <a:t>D</a:t>
            </a:r>
          </a:p>
        </p:txBody>
      </p:sp>
      <p:sp>
        <p:nvSpPr>
          <p:cNvPr id="17425" name="TextBox 26"/>
          <p:cNvSpPr txBox="1">
            <a:spLocks noChangeArrowheads="1"/>
          </p:cNvSpPr>
          <p:nvPr/>
        </p:nvSpPr>
        <p:spPr bwMode="auto">
          <a:xfrm>
            <a:off x="4556125" y="1947863"/>
            <a:ext cx="3508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b="1" dirty="0"/>
              <a:t>D</a:t>
            </a:r>
          </a:p>
        </p:txBody>
      </p:sp>
      <p:sp>
        <p:nvSpPr>
          <p:cNvPr id="17426" name="TextBox 27"/>
          <p:cNvSpPr txBox="1">
            <a:spLocks noChangeArrowheads="1"/>
          </p:cNvSpPr>
          <p:nvPr/>
        </p:nvSpPr>
        <p:spPr bwMode="auto">
          <a:xfrm>
            <a:off x="1706563" y="3124200"/>
            <a:ext cx="3508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b="1" dirty="0"/>
              <a:t>N</a:t>
            </a:r>
          </a:p>
        </p:txBody>
      </p:sp>
      <p:sp>
        <p:nvSpPr>
          <p:cNvPr id="17427" name="TextBox 28"/>
          <p:cNvSpPr txBox="1">
            <a:spLocks noChangeArrowheads="1"/>
          </p:cNvSpPr>
          <p:nvPr/>
        </p:nvSpPr>
        <p:spPr bwMode="auto">
          <a:xfrm>
            <a:off x="3562350" y="3159125"/>
            <a:ext cx="3508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b="1" dirty="0"/>
              <a:t>N</a:t>
            </a:r>
          </a:p>
        </p:txBody>
      </p:sp>
      <p:sp>
        <p:nvSpPr>
          <p:cNvPr id="17428" name="TextBox 29"/>
          <p:cNvSpPr txBox="1">
            <a:spLocks noChangeArrowheads="1"/>
          </p:cNvSpPr>
          <p:nvPr/>
        </p:nvSpPr>
        <p:spPr bwMode="auto">
          <a:xfrm>
            <a:off x="5257800" y="3146425"/>
            <a:ext cx="6461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b="1" dirty="0"/>
              <a:t>N, D</a:t>
            </a:r>
          </a:p>
        </p:txBody>
      </p:sp>
      <p:sp>
        <p:nvSpPr>
          <p:cNvPr id="17429" name="TextBox 30"/>
          <p:cNvSpPr txBox="1">
            <a:spLocks noChangeArrowheads="1"/>
          </p:cNvSpPr>
          <p:nvPr/>
        </p:nvSpPr>
        <p:spPr bwMode="auto">
          <a:xfrm>
            <a:off x="3336925" y="5083175"/>
            <a:ext cx="63350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b="1" dirty="0"/>
              <a:t>B, S</a:t>
            </a:r>
          </a:p>
        </p:txBody>
      </p:sp>
      <p:sp>
        <p:nvSpPr>
          <p:cNvPr id="17430" name="TextBox 23"/>
          <p:cNvSpPr txBox="1">
            <a:spLocks noChangeArrowheads="1"/>
          </p:cNvSpPr>
          <p:nvPr/>
        </p:nvSpPr>
        <p:spPr bwMode="auto">
          <a:xfrm>
            <a:off x="381000" y="5871927"/>
            <a:ext cx="73787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dirty="0"/>
              <a:t>Basic transitions on </a:t>
            </a:r>
            <a:r>
              <a:rPr lang="en-US" b="1" dirty="0"/>
              <a:t>N </a:t>
            </a:r>
            <a:r>
              <a:rPr lang="en-US" dirty="0"/>
              <a:t>(nickel),  </a:t>
            </a:r>
            <a:r>
              <a:rPr lang="en-US" b="1" dirty="0"/>
              <a:t>D</a:t>
            </a:r>
            <a:r>
              <a:rPr lang="en-US" dirty="0"/>
              <a:t> (dime),  </a:t>
            </a:r>
            <a:r>
              <a:rPr lang="en-US" b="1" dirty="0"/>
              <a:t>B</a:t>
            </a:r>
            <a:r>
              <a:rPr lang="en-US" dirty="0"/>
              <a:t> (</a:t>
            </a:r>
            <a:r>
              <a:rPr lang="en-US" dirty="0" err="1"/>
              <a:t>butterfinger</a:t>
            </a:r>
            <a:r>
              <a:rPr lang="en-US" dirty="0"/>
              <a:t>), </a:t>
            </a:r>
            <a:r>
              <a:rPr lang="en-US" b="1" dirty="0"/>
              <a:t>S</a:t>
            </a:r>
            <a:r>
              <a:rPr lang="en-US" dirty="0"/>
              <a:t> (snickers)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304800" y="3505200"/>
            <a:ext cx="381000" cy="14288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809687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Vending Machine, v0.2</a:t>
            </a:r>
          </a:p>
        </p:txBody>
      </p:sp>
      <p:sp>
        <p:nvSpPr>
          <p:cNvPr id="6" name="Oval 5"/>
          <p:cNvSpPr/>
          <p:nvPr/>
        </p:nvSpPr>
        <p:spPr>
          <a:xfrm>
            <a:off x="685800" y="3124200"/>
            <a:ext cx="731838" cy="73183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srgbClr val="0000FF"/>
                </a:solidFill>
              </a:rPr>
              <a:t>0’   </a:t>
            </a:r>
            <a:r>
              <a:rPr lang="en-US" sz="2200" dirty="0">
                <a:solidFill>
                  <a:srgbClr val="FF0000"/>
                </a:solidFill>
              </a:rPr>
              <a:t>[B]</a:t>
            </a:r>
            <a:endParaRPr lang="en-US" sz="2200" baseline="-25000" dirty="0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438400" y="3124200"/>
            <a:ext cx="731838" cy="73183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srgbClr val="0000FF"/>
                </a:solidFill>
              </a:rPr>
              <a:t>5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267200" y="3141663"/>
            <a:ext cx="731838" cy="73183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srgbClr val="0000FF"/>
                </a:solidFill>
              </a:rPr>
              <a:t>10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6019800" y="2362200"/>
            <a:ext cx="731838" cy="73183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srgbClr val="0000FF"/>
                </a:solidFill>
              </a:rPr>
              <a:t>15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cxnSp>
        <p:nvCxnSpPr>
          <p:cNvPr id="11" name="Straight Arrow Connector 10"/>
          <p:cNvCxnSpPr>
            <a:stCxn id="6" idx="6"/>
            <a:endCxn id="7" idx="2"/>
          </p:cNvCxnSpPr>
          <p:nvPr/>
        </p:nvCxnSpPr>
        <p:spPr>
          <a:xfrm>
            <a:off x="1417638" y="3489325"/>
            <a:ext cx="1020762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6"/>
            <a:endCxn id="8" idx="2"/>
          </p:cNvCxnSpPr>
          <p:nvPr/>
        </p:nvCxnSpPr>
        <p:spPr>
          <a:xfrm>
            <a:off x="3170238" y="3489325"/>
            <a:ext cx="1096962" cy="1746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6"/>
            <a:endCxn id="9" idx="2"/>
          </p:cNvCxnSpPr>
          <p:nvPr/>
        </p:nvCxnSpPr>
        <p:spPr>
          <a:xfrm flipV="1">
            <a:off x="4999038" y="2728913"/>
            <a:ext cx="1020762" cy="779462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45" name="TextBox 23"/>
          <p:cNvSpPr txBox="1">
            <a:spLocks noChangeArrowheads="1"/>
          </p:cNvSpPr>
          <p:nvPr/>
        </p:nvSpPr>
        <p:spPr bwMode="auto">
          <a:xfrm>
            <a:off x="571500" y="5991743"/>
            <a:ext cx="69421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dirty="0"/>
              <a:t>Adding output to states:  </a:t>
            </a:r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dirty="0"/>
              <a:t> – Nickel,  </a:t>
            </a:r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/>
              <a:t> – Snickers, </a:t>
            </a:r>
            <a:r>
              <a:rPr lang="en-US" dirty="0">
                <a:solidFill>
                  <a:srgbClr val="FF0000"/>
                </a:solidFill>
              </a:rPr>
              <a:t>B</a:t>
            </a:r>
            <a:r>
              <a:rPr lang="en-US" dirty="0"/>
              <a:t> – Butterfinger</a:t>
            </a:r>
          </a:p>
        </p:txBody>
      </p:sp>
      <p:sp>
        <p:nvSpPr>
          <p:cNvPr id="27" name="Oval 26"/>
          <p:cNvSpPr/>
          <p:nvPr/>
        </p:nvSpPr>
        <p:spPr>
          <a:xfrm>
            <a:off x="6096000" y="3657600"/>
            <a:ext cx="731838" cy="73183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>
                <a:solidFill>
                  <a:srgbClr val="0000FF"/>
                </a:solidFill>
              </a:rPr>
              <a:t>15’ </a:t>
            </a:r>
            <a:r>
              <a:rPr lang="en-US" sz="2000" dirty="0">
                <a:solidFill>
                  <a:srgbClr val="FF0000"/>
                </a:solidFill>
              </a:rPr>
              <a:t>[N]</a:t>
            </a:r>
            <a:endParaRPr lang="en-US" sz="2000" baseline="-25000" dirty="0">
              <a:solidFill>
                <a:srgbClr val="FF0000"/>
              </a:solidFill>
            </a:endParaRPr>
          </a:p>
        </p:txBody>
      </p:sp>
      <p:cxnSp>
        <p:nvCxnSpPr>
          <p:cNvPr id="29" name="Straight Arrow Connector 28"/>
          <p:cNvCxnSpPr>
            <a:stCxn id="8" idx="6"/>
            <a:endCxn id="27" idx="2"/>
          </p:cNvCxnSpPr>
          <p:nvPr/>
        </p:nvCxnSpPr>
        <p:spPr>
          <a:xfrm>
            <a:off x="4999038" y="3508375"/>
            <a:ext cx="1096962" cy="515938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762000" y="1676400"/>
            <a:ext cx="731838" cy="73183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srgbClr val="0000FF"/>
                </a:solidFill>
              </a:rPr>
              <a:t>0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62000" y="4953000"/>
            <a:ext cx="731838" cy="73183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200" dirty="0">
                <a:solidFill>
                  <a:srgbClr val="0000FF"/>
                </a:solidFill>
              </a:rPr>
              <a:t> 0”</a:t>
            </a:r>
            <a:r>
              <a:rPr lang="en-US" sz="2400" dirty="0">
                <a:solidFill>
                  <a:srgbClr val="0000FF"/>
                </a:solidFill>
              </a:rPr>
              <a:t>     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</a:rPr>
              <a:t>[S]</a:t>
            </a:r>
            <a:endParaRPr lang="en-US" sz="2000" baseline="-25000" dirty="0">
              <a:solidFill>
                <a:srgbClr val="FF0000"/>
              </a:solidFill>
            </a:endParaRPr>
          </a:p>
        </p:txBody>
      </p:sp>
      <p:cxnSp>
        <p:nvCxnSpPr>
          <p:cNvPr id="39" name="Straight Arrow Connector 38"/>
          <p:cNvCxnSpPr>
            <a:endCxn id="34" idx="2"/>
          </p:cNvCxnSpPr>
          <p:nvPr/>
        </p:nvCxnSpPr>
        <p:spPr>
          <a:xfrm flipV="1">
            <a:off x="381000" y="2043113"/>
            <a:ext cx="381000" cy="14287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5" idx="7"/>
            <a:endCxn id="7" idx="3"/>
          </p:cNvCxnSpPr>
          <p:nvPr/>
        </p:nvCxnSpPr>
        <p:spPr>
          <a:xfrm flipV="1">
            <a:off x="1385888" y="3748088"/>
            <a:ext cx="1160462" cy="131286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8" idx="1"/>
          </p:cNvCxnSpPr>
          <p:nvPr/>
        </p:nvCxnSpPr>
        <p:spPr>
          <a:xfrm>
            <a:off x="1524000" y="2057400"/>
            <a:ext cx="2851150" cy="119221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8" idx="3"/>
          </p:cNvCxnSpPr>
          <p:nvPr/>
        </p:nvCxnSpPr>
        <p:spPr>
          <a:xfrm flipV="1">
            <a:off x="1447800" y="3765550"/>
            <a:ext cx="2927350" cy="13557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1371600" y="2286000"/>
            <a:ext cx="1143000" cy="914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Freeform 65"/>
          <p:cNvSpPr/>
          <p:nvPr/>
        </p:nvSpPr>
        <p:spPr>
          <a:xfrm>
            <a:off x="1492250" y="4292600"/>
            <a:ext cx="4735513" cy="1466850"/>
          </a:xfrm>
          <a:custGeom>
            <a:avLst/>
            <a:gdLst>
              <a:gd name="connsiteX0" fmla="*/ 4735629 w 4735629"/>
              <a:gd name="connsiteY0" fmla="*/ 0 h 1466249"/>
              <a:gd name="connsiteX1" fmla="*/ 2194560 w 4735629"/>
              <a:gd name="connsiteY1" fmla="*/ 1299411 h 1466249"/>
              <a:gd name="connsiteX2" fmla="*/ 0 w 4735629"/>
              <a:gd name="connsiteY2" fmla="*/ 1001028 h 1466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35629" h="1466249">
                <a:moveTo>
                  <a:pt x="4735629" y="0"/>
                </a:moveTo>
                <a:cubicBezTo>
                  <a:pt x="3859730" y="566286"/>
                  <a:pt x="2983832" y="1132573"/>
                  <a:pt x="2194560" y="1299411"/>
                </a:cubicBezTo>
                <a:cubicBezTo>
                  <a:pt x="1405288" y="1466249"/>
                  <a:pt x="702644" y="1233638"/>
                  <a:pt x="0" y="1001028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67" name="Freeform 66"/>
          <p:cNvSpPr/>
          <p:nvPr/>
        </p:nvSpPr>
        <p:spPr>
          <a:xfrm>
            <a:off x="1463675" y="2971800"/>
            <a:ext cx="4632325" cy="2768600"/>
          </a:xfrm>
          <a:custGeom>
            <a:avLst/>
            <a:gdLst>
              <a:gd name="connsiteX0" fmla="*/ 4783756 w 4783756"/>
              <a:gd name="connsiteY0" fmla="*/ 0 h 2669406"/>
              <a:gd name="connsiteX1" fmla="*/ 2348564 w 4783756"/>
              <a:gd name="connsiteY1" fmla="*/ 2319688 h 2669406"/>
              <a:gd name="connsiteX2" fmla="*/ 0 w 4783756"/>
              <a:gd name="connsiteY2" fmla="*/ 2098307 h 2669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83756" h="2669406">
                <a:moveTo>
                  <a:pt x="4783756" y="0"/>
                </a:moveTo>
                <a:cubicBezTo>
                  <a:pt x="3964806" y="984985"/>
                  <a:pt x="3145857" y="1969970"/>
                  <a:pt x="2348564" y="2319688"/>
                </a:cubicBezTo>
                <a:cubicBezTo>
                  <a:pt x="1551271" y="2669406"/>
                  <a:pt x="775635" y="2383856"/>
                  <a:pt x="0" y="2098307"/>
                </a:cubicBezTo>
              </a:path>
            </a:pathLst>
          </a:custGeom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68" name="Freeform 67"/>
          <p:cNvSpPr/>
          <p:nvPr/>
        </p:nvSpPr>
        <p:spPr>
          <a:xfrm>
            <a:off x="1203325" y="2935288"/>
            <a:ext cx="4860925" cy="2016125"/>
          </a:xfrm>
          <a:custGeom>
            <a:avLst/>
            <a:gdLst>
              <a:gd name="connsiteX0" fmla="*/ 4860758 w 4860758"/>
              <a:gd name="connsiteY0" fmla="*/ 0 h 2016493"/>
              <a:gd name="connsiteX1" fmla="*/ 2387065 w 4860758"/>
              <a:gd name="connsiteY1" fmla="*/ 1867301 h 2016493"/>
              <a:gd name="connsiteX2" fmla="*/ 0 w 4860758"/>
              <a:gd name="connsiteY2" fmla="*/ 895150 h 2016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60758" h="2016493">
                <a:moveTo>
                  <a:pt x="4860758" y="0"/>
                </a:moveTo>
                <a:cubicBezTo>
                  <a:pt x="4028974" y="859054"/>
                  <a:pt x="3197191" y="1718109"/>
                  <a:pt x="2387065" y="1867301"/>
                </a:cubicBezTo>
                <a:cubicBezTo>
                  <a:pt x="1576939" y="2016493"/>
                  <a:pt x="788469" y="1455821"/>
                  <a:pt x="0" y="89515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8458" name="TextBox 68"/>
          <p:cNvSpPr txBox="1">
            <a:spLocks noChangeArrowheads="1"/>
          </p:cNvSpPr>
          <p:nvPr/>
        </p:nvSpPr>
        <p:spPr bwMode="auto">
          <a:xfrm>
            <a:off x="3170238" y="3218607"/>
            <a:ext cx="331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 dirty="0"/>
              <a:t>N</a:t>
            </a:r>
          </a:p>
        </p:txBody>
      </p:sp>
      <p:sp>
        <p:nvSpPr>
          <p:cNvPr id="18459" name="TextBox 69"/>
          <p:cNvSpPr txBox="1">
            <a:spLocks noChangeArrowheads="1"/>
          </p:cNvSpPr>
          <p:nvPr/>
        </p:nvSpPr>
        <p:spPr bwMode="auto">
          <a:xfrm>
            <a:off x="1277143" y="2342098"/>
            <a:ext cx="331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 dirty="0"/>
              <a:t>N</a:t>
            </a:r>
          </a:p>
        </p:txBody>
      </p:sp>
      <p:sp>
        <p:nvSpPr>
          <p:cNvPr id="18460" name="TextBox 70"/>
          <p:cNvSpPr txBox="1">
            <a:spLocks noChangeArrowheads="1"/>
          </p:cNvSpPr>
          <p:nvPr/>
        </p:nvSpPr>
        <p:spPr bwMode="auto">
          <a:xfrm>
            <a:off x="1371600" y="3200400"/>
            <a:ext cx="331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/>
              <a:t>N</a:t>
            </a:r>
          </a:p>
        </p:txBody>
      </p:sp>
      <p:sp>
        <p:nvSpPr>
          <p:cNvPr id="18461" name="TextBox 71"/>
          <p:cNvSpPr txBox="1">
            <a:spLocks noChangeArrowheads="1"/>
          </p:cNvSpPr>
          <p:nvPr/>
        </p:nvSpPr>
        <p:spPr bwMode="auto">
          <a:xfrm>
            <a:off x="1219200" y="4724400"/>
            <a:ext cx="331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/>
              <a:t>N</a:t>
            </a:r>
          </a:p>
        </p:txBody>
      </p:sp>
      <p:sp>
        <p:nvSpPr>
          <p:cNvPr id="18462" name="TextBox 72"/>
          <p:cNvSpPr txBox="1">
            <a:spLocks noChangeArrowheads="1"/>
          </p:cNvSpPr>
          <p:nvPr/>
        </p:nvSpPr>
        <p:spPr bwMode="auto">
          <a:xfrm>
            <a:off x="5035550" y="3011487"/>
            <a:ext cx="331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 dirty="0"/>
              <a:t>N</a:t>
            </a:r>
          </a:p>
        </p:txBody>
      </p:sp>
      <p:sp>
        <p:nvSpPr>
          <p:cNvPr id="18463" name="TextBox 73"/>
          <p:cNvSpPr txBox="1">
            <a:spLocks noChangeArrowheads="1"/>
          </p:cNvSpPr>
          <p:nvPr/>
        </p:nvSpPr>
        <p:spPr bwMode="auto">
          <a:xfrm>
            <a:off x="5734050" y="4132264"/>
            <a:ext cx="331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 dirty="0"/>
              <a:t>B</a:t>
            </a:r>
          </a:p>
        </p:txBody>
      </p:sp>
      <p:sp>
        <p:nvSpPr>
          <p:cNvPr id="18464" name="TextBox 74"/>
          <p:cNvSpPr txBox="1">
            <a:spLocks noChangeArrowheads="1"/>
          </p:cNvSpPr>
          <p:nvPr/>
        </p:nvSpPr>
        <p:spPr bwMode="auto">
          <a:xfrm>
            <a:off x="5139870" y="3349625"/>
            <a:ext cx="331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 dirty="0"/>
              <a:t>D</a:t>
            </a:r>
          </a:p>
        </p:txBody>
      </p:sp>
      <p:sp>
        <p:nvSpPr>
          <p:cNvPr id="18465" name="TextBox 75"/>
          <p:cNvSpPr txBox="1">
            <a:spLocks noChangeArrowheads="1"/>
          </p:cNvSpPr>
          <p:nvPr/>
        </p:nvSpPr>
        <p:spPr bwMode="auto">
          <a:xfrm>
            <a:off x="1654176" y="4919047"/>
            <a:ext cx="331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 dirty="0"/>
              <a:t>D</a:t>
            </a:r>
          </a:p>
        </p:txBody>
      </p:sp>
      <p:sp>
        <p:nvSpPr>
          <p:cNvPr id="18466" name="TextBox 76"/>
          <p:cNvSpPr txBox="1">
            <a:spLocks noChangeArrowheads="1"/>
          </p:cNvSpPr>
          <p:nvPr/>
        </p:nvSpPr>
        <p:spPr bwMode="auto">
          <a:xfrm>
            <a:off x="1111249" y="2836069"/>
            <a:ext cx="331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 dirty="0"/>
              <a:t>D</a:t>
            </a:r>
          </a:p>
        </p:txBody>
      </p:sp>
      <p:sp>
        <p:nvSpPr>
          <p:cNvPr id="18467" name="TextBox 77"/>
          <p:cNvSpPr txBox="1">
            <a:spLocks noChangeArrowheads="1"/>
          </p:cNvSpPr>
          <p:nvPr/>
        </p:nvSpPr>
        <p:spPr bwMode="auto">
          <a:xfrm>
            <a:off x="1587840" y="1806203"/>
            <a:ext cx="331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 dirty="0"/>
              <a:t>D</a:t>
            </a:r>
          </a:p>
        </p:txBody>
      </p:sp>
      <p:sp>
        <p:nvSpPr>
          <p:cNvPr id="18468" name="TextBox 78"/>
          <p:cNvSpPr txBox="1">
            <a:spLocks noChangeArrowheads="1"/>
          </p:cNvSpPr>
          <p:nvPr/>
        </p:nvSpPr>
        <p:spPr bwMode="auto">
          <a:xfrm>
            <a:off x="2765539" y="2827337"/>
            <a:ext cx="2952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 dirty="0"/>
              <a:t>D</a:t>
            </a:r>
          </a:p>
        </p:txBody>
      </p:sp>
      <p:sp>
        <p:nvSpPr>
          <p:cNvPr id="18469" name="TextBox 80"/>
          <p:cNvSpPr txBox="1">
            <a:spLocks noChangeArrowheads="1"/>
          </p:cNvSpPr>
          <p:nvPr/>
        </p:nvSpPr>
        <p:spPr bwMode="auto">
          <a:xfrm>
            <a:off x="5684838" y="2851425"/>
            <a:ext cx="331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 dirty="0"/>
              <a:t>B</a:t>
            </a:r>
          </a:p>
        </p:txBody>
      </p:sp>
      <p:sp>
        <p:nvSpPr>
          <p:cNvPr id="18470" name="TextBox 81"/>
          <p:cNvSpPr txBox="1">
            <a:spLocks noChangeArrowheads="1"/>
          </p:cNvSpPr>
          <p:nvPr/>
        </p:nvSpPr>
        <p:spPr bwMode="auto">
          <a:xfrm>
            <a:off x="6019800" y="4343400"/>
            <a:ext cx="3206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/>
              <a:t>S</a:t>
            </a:r>
          </a:p>
        </p:txBody>
      </p:sp>
      <p:sp>
        <p:nvSpPr>
          <p:cNvPr id="18471" name="TextBox 82"/>
          <p:cNvSpPr txBox="1">
            <a:spLocks noChangeArrowheads="1"/>
          </p:cNvSpPr>
          <p:nvPr/>
        </p:nvSpPr>
        <p:spPr bwMode="auto">
          <a:xfrm>
            <a:off x="5943600" y="3048000"/>
            <a:ext cx="3206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/>
              <a:t>S</a:t>
            </a:r>
          </a:p>
        </p:txBody>
      </p:sp>
      <p:sp>
        <p:nvSpPr>
          <p:cNvPr id="84" name="Freeform 83"/>
          <p:cNvSpPr/>
          <p:nvPr/>
        </p:nvSpPr>
        <p:spPr>
          <a:xfrm>
            <a:off x="1376363" y="3667125"/>
            <a:ext cx="4716462" cy="773113"/>
          </a:xfrm>
          <a:custGeom>
            <a:avLst/>
            <a:gdLst>
              <a:gd name="connsiteX0" fmla="*/ 4716379 w 4716379"/>
              <a:gd name="connsiteY0" fmla="*/ 481263 h 773229"/>
              <a:gd name="connsiteX1" fmla="*/ 2088682 w 4716379"/>
              <a:gd name="connsiteY1" fmla="*/ 693019 h 773229"/>
              <a:gd name="connsiteX2" fmla="*/ 0 w 4716379"/>
              <a:gd name="connsiteY2" fmla="*/ 0 h 773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16379" h="773229">
                <a:moveTo>
                  <a:pt x="4716379" y="481263"/>
                </a:moveTo>
                <a:cubicBezTo>
                  <a:pt x="3795562" y="627246"/>
                  <a:pt x="2874745" y="773229"/>
                  <a:pt x="2088682" y="693019"/>
                </a:cubicBezTo>
                <a:cubicBezTo>
                  <a:pt x="1302619" y="612809"/>
                  <a:pt x="651309" y="306404"/>
                  <a:pt x="0" y="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85" name="Freeform 84"/>
          <p:cNvSpPr/>
          <p:nvPr/>
        </p:nvSpPr>
        <p:spPr>
          <a:xfrm>
            <a:off x="1212850" y="2336800"/>
            <a:ext cx="3224213" cy="839788"/>
          </a:xfrm>
          <a:custGeom>
            <a:avLst/>
            <a:gdLst>
              <a:gd name="connsiteX0" fmla="*/ 0 w 3224463"/>
              <a:gd name="connsiteY0" fmla="*/ 829377 h 839002"/>
              <a:gd name="connsiteX1" fmla="*/ 1732548 w 3224463"/>
              <a:gd name="connsiteY1" fmla="*/ 1604 h 839002"/>
              <a:gd name="connsiteX2" fmla="*/ 3224463 w 3224463"/>
              <a:gd name="connsiteY2" fmla="*/ 839002 h 839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24463" h="839002">
                <a:moveTo>
                  <a:pt x="0" y="829377"/>
                </a:moveTo>
                <a:cubicBezTo>
                  <a:pt x="597569" y="414688"/>
                  <a:pt x="1195138" y="0"/>
                  <a:pt x="1732548" y="1604"/>
                </a:cubicBezTo>
                <a:cubicBezTo>
                  <a:pt x="2269958" y="3208"/>
                  <a:pt x="2747210" y="421105"/>
                  <a:pt x="3224463" y="839002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86" name="Freeform 85"/>
          <p:cNvSpPr/>
          <p:nvPr/>
        </p:nvSpPr>
        <p:spPr>
          <a:xfrm>
            <a:off x="3013075" y="2441575"/>
            <a:ext cx="3032125" cy="725488"/>
          </a:xfrm>
          <a:custGeom>
            <a:avLst/>
            <a:gdLst>
              <a:gd name="connsiteX0" fmla="*/ 0 w 3031958"/>
              <a:gd name="connsiteY0" fmla="*/ 725104 h 725104"/>
              <a:gd name="connsiteX1" fmla="*/ 1607419 w 3031958"/>
              <a:gd name="connsiteY1" fmla="*/ 89836 h 725104"/>
              <a:gd name="connsiteX2" fmla="*/ 3031958 w 3031958"/>
              <a:gd name="connsiteY2" fmla="*/ 186089 h 725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31958" h="725104">
                <a:moveTo>
                  <a:pt x="0" y="725104"/>
                </a:moveTo>
                <a:cubicBezTo>
                  <a:pt x="551046" y="452388"/>
                  <a:pt x="1102093" y="179672"/>
                  <a:pt x="1607419" y="89836"/>
                </a:cubicBezTo>
                <a:cubicBezTo>
                  <a:pt x="2112745" y="0"/>
                  <a:pt x="2572351" y="93044"/>
                  <a:pt x="3031958" y="186089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79015752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Vending Machine, v1.0</a:t>
            </a:r>
          </a:p>
        </p:txBody>
      </p:sp>
      <p:sp>
        <p:nvSpPr>
          <p:cNvPr id="6" name="Oval 5"/>
          <p:cNvSpPr/>
          <p:nvPr/>
        </p:nvSpPr>
        <p:spPr>
          <a:xfrm>
            <a:off x="685800" y="3124200"/>
            <a:ext cx="731838" cy="73183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srgbClr val="0000FF"/>
                </a:solidFill>
              </a:rPr>
              <a:t> 0’  </a:t>
            </a:r>
            <a:r>
              <a:rPr lang="en-US" sz="2000" dirty="0">
                <a:solidFill>
                  <a:srgbClr val="FF0000"/>
                </a:solidFill>
              </a:rPr>
              <a:t>[B]</a:t>
            </a:r>
            <a:endParaRPr lang="en-US" sz="2000" baseline="-25000" dirty="0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438400" y="3124200"/>
            <a:ext cx="731838" cy="73183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srgbClr val="0000FF"/>
                </a:solidFill>
              </a:rPr>
              <a:t>5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267200" y="3141663"/>
            <a:ext cx="731838" cy="73183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srgbClr val="0000FF"/>
                </a:solidFill>
              </a:rPr>
              <a:t>10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6019800" y="2362200"/>
            <a:ext cx="731838" cy="73183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srgbClr val="0000FF"/>
                </a:solidFill>
              </a:rPr>
              <a:t>15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cxnSp>
        <p:nvCxnSpPr>
          <p:cNvPr id="11" name="Straight Arrow Connector 10"/>
          <p:cNvCxnSpPr>
            <a:stCxn id="6" idx="6"/>
            <a:endCxn id="7" idx="2"/>
          </p:cNvCxnSpPr>
          <p:nvPr/>
        </p:nvCxnSpPr>
        <p:spPr>
          <a:xfrm>
            <a:off x="1417638" y="3489325"/>
            <a:ext cx="1020762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6"/>
            <a:endCxn id="8" idx="2"/>
          </p:cNvCxnSpPr>
          <p:nvPr/>
        </p:nvCxnSpPr>
        <p:spPr>
          <a:xfrm>
            <a:off x="3170238" y="3489325"/>
            <a:ext cx="1096962" cy="1746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5040994" y="2679701"/>
            <a:ext cx="1020762" cy="779462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69" name="TextBox 23"/>
          <p:cNvSpPr txBox="1">
            <a:spLocks noChangeArrowheads="1"/>
          </p:cNvSpPr>
          <p:nvPr/>
        </p:nvSpPr>
        <p:spPr bwMode="auto">
          <a:xfrm>
            <a:off x="381000" y="6324600"/>
            <a:ext cx="803296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dirty="0"/>
              <a:t>Adding additional “unexpected” transitions to cover all symbols for each state</a:t>
            </a:r>
          </a:p>
        </p:txBody>
      </p:sp>
      <p:sp>
        <p:nvSpPr>
          <p:cNvPr id="27" name="Oval 26"/>
          <p:cNvSpPr/>
          <p:nvPr/>
        </p:nvSpPr>
        <p:spPr>
          <a:xfrm>
            <a:off x="6096000" y="3657600"/>
            <a:ext cx="731838" cy="73183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>
                <a:solidFill>
                  <a:srgbClr val="0000FF"/>
                </a:solidFill>
              </a:rPr>
              <a:t>15’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</a:rPr>
              <a:t>[N]</a:t>
            </a:r>
            <a:endParaRPr lang="en-US" sz="2000" baseline="-25000" dirty="0">
              <a:solidFill>
                <a:srgbClr val="FF0000"/>
              </a:solidFill>
            </a:endParaRPr>
          </a:p>
        </p:txBody>
      </p:sp>
      <p:cxnSp>
        <p:nvCxnSpPr>
          <p:cNvPr id="29" name="Straight Arrow Connector 28"/>
          <p:cNvCxnSpPr>
            <a:stCxn id="8" idx="6"/>
            <a:endCxn id="27" idx="2"/>
          </p:cNvCxnSpPr>
          <p:nvPr/>
        </p:nvCxnSpPr>
        <p:spPr>
          <a:xfrm>
            <a:off x="4999038" y="3508375"/>
            <a:ext cx="1096962" cy="515938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762000" y="1676400"/>
            <a:ext cx="731838" cy="73183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srgbClr val="0000FF"/>
                </a:solidFill>
              </a:rPr>
              <a:t>0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62000" y="4953000"/>
            <a:ext cx="731838" cy="73183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200" dirty="0">
                <a:solidFill>
                  <a:srgbClr val="0000FF"/>
                </a:solidFill>
              </a:rPr>
              <a:t>0” </a:t>
            </a:r>
            <a:r>
              <a:rPr lang="en-US" sz="2400" dirty="0">
                <a:solidFill>
                  <a:srgbClr val="0000FF"/>
                </a:solidFill>
              </a:rPr>
              <a:t>    </a:t>
            </a:r>
            <a:r>
              <a:rPr lang="en-US" sz="2000" dirty="0">
                <a:solidFill>
                  <a:srgbClr val="FF0000"/>
                </a:solidFill>
              </a:rPr>
              <a:t>[S]</a:t>
            </a:r>
            <a:endParaRPr lang="en-US" sz="2000" baseline="-25000" dirty="0">
              <a:solidFill>
                <a:srgbClr val="FF0000"/>
              </a:solidFill>
            </a:endParaRPr>
          </a:p>
        </p:txBody>
      </p:sp>
      <p:cxnSp>
        <p:nvCxnSpPr>
          <p:cNvPr id="39" name="Straight Arrow Connector 38"/>
          <p:cNvCxnSpPr>
            <a:endCxn id="34" idx="2"/>
          </p:cNvCxnSpPr>
          <p:nvPr/>
        </p:nvCxnSpPr>
        <p:spPr>
          <a:xfrm flipV="1">
            <a:off x="381000" y="2043113"/>
            <a:ext cx="381000" cy="14287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5" idx="7"/>
            <a:endCxn id="7" idx="3"/>
          </p:cNvCxnSpPr>
          <p:nvPr/>
        </p:nvCxnSpPr>
        <p:spPr>
          <a:xfrm flipV="1">
            <a:off x="1385888" y="3748088"/>
            <a:ext cx="1160462" cy="131286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8" idx="1"/>
          </p:cNvCxnSpPr>
          <p:nvPr/>
        </p:nvCxnSpPr>
        <p:spPr>
          <a:xfrm>
            <a:off x="1524000" y="2057400"/>
            <a:ext cx="2851150" cy="119221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8" idx="3"/>
          </p:cNvCxnSpPr>
          <p:nvPr/>
        </p:nvCxnSpPr>
        <p:spPr>
          <a:xfrm flipV="1">
            <a:off x="1447800" y="3765550"/>
            <a:ext cx="2927350" cy="13557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1371600" y="2286000"/>
            <a:ext cx="1143000" cy="914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Freeform 65"/>
          <p:cNvSpPr/>
          <p:nvPr/>
        </p:nvSpPr>
        <p:spPr>
          <a:xfrm>
            <a:off x="1492250" y="4292600"/>
            <a:ext cx="4735513" cy="1466850"/>
          </a:xfrm>
          <a:custGeom>
            <a:avLst/>
            <a:gdLst>
              <a:gd name="connsiteX0" fmla="*/ 4735629 w 4735629"/>
              <a:gd name="connsiteY0" fmla="*/ 0 h 1466249"/>
              <a:gd name="connsiteX1" fmla="*/ 2194560 w 4735629"/>
              <a:gd name="connsiteY1" fmla="*/ 1299411 h 1466249"/>
              <a:gd name="connsiteX2" fmla="*/ 0 w 4735629"/>
              <a:gd name="connsiteY2" fmla="*/ 1001028 h 1466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35629" h="1466249">
                <a:moveTo>
                  <a:pt x="4735629" y="0"/>
                </a:moveTo>
                <a:cubicBezTo>
                  <a:pt x="3859730" y="566286"/>
                  <a:pt x="2983832" y="1132573"/>
                  <a:pt x="2194560" y="1299411"/>
                </a:cubicBezTo>
                <a:cubicBezTo>
                  <a:pt x="1405288" y="1466249"/>
                  <a:pt x="702644" y="1233638"/>
                  <a:pt x="0" y="1001028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67" name="Freeform 66"/>
          <p:cNvSpPr/>
          <p:nvPr/>
        </p:nvSpPr>
        <p:spPr>
          <a:xfrm>
            <a:off x="1463675" y="2971800"/>
            <a:ext cx="4632325" cy="2768600"/>
          </a:xfrm>
          <a:custGeom>
            <a:avLst/>
            <a:gdLst>
              <a:gd name="connsiteX0" fmla="*/ 4783756 w 4783756"/>
              <a:gd name="connsiteY0" fmla="*/ 0 h 2669406"/>
              <a:gd name="connsiteX1" fmla="*/ 2348564 w 4783756"/>
              <a:gd name="connsiteY1" fmla="*/ 2319688 h 2669406"/>
              <a:gd name="connsiteX2" fmla="*/ 0 w 4783756"/>
              <a:gd name="connsiteY2" fmla="*/ 2098307 h 2669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83756" h="2669406">
                <a:moveTo>
                  <a:pt x="4783756" y="0"/>
                </a:moveTo>
                <a:cubicBezTo>
                  <a:pt x="3964806" y="984985"/>
                  <a:pt x="3145857" y="1969970"/>
                  <a:pt x="2348564" y="2319688"/>
                </a:cubicBezTo>
                <a:cubicBezTo>
                  <a:pt x="1551271" y="2669406"/>
                  <a:pt x="775635" y="2383856"/>
                  <a:pt x="0" y="2098307"/>
                </a:cubicBezTo>
              </a:path>
            </a:pathLst>
          </a:custGeom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9481" name="TextBox 68"/>
          <p:cNvSpPr txBox="1">
            <a:spLocks noChangeArrowheads="1"/>
          </p:cNvSpPr>
          <p:nvPr/>
        </p:nvSpPr>
        <p:spPr bwMode="auto">
          <a:xfrm>
            <a:off x="3150394" y="3440530"/>
            <a:ext cx="331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 dirty="0"/>
              <a:t>N</a:t>
            </a:r>
          </a:p>
        </p:txBody>
      </p:sp>
      <p:sp>
        <p:nvSpPr>
          <p:cNvPr id="19482" name="TextBox 69"/>
          <p:cNvSpPr txBox="1">
            <a:spLocks noChangeArrowheads="1"/>
          </p:cNvSpPr>
          <p:nvPr/>
        </p:nvSpPr>
        <p:spPr bwMode="auto">
          <a:xfrm>
            <a:off x="1277842" y="2327161"/>
            <a:ext cx="331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 dirty="0"/>
              <a:t>N</a:t>
            </a:r>
          </a:p>
        </p:txBody>
      </p:sp>
      <p:sp>
        <p:nvSpPr>
          <p:cNvPr id="19483" name="TextBox 70"/>
          <p:cNvSpPr txBox="1">
            <a:spLocks noChangeArrowheads="1"/>
          </p:cNvSpPr>
          <p:nvPr/>
        </p:nvSpPr>
        <p:spPr bwMode="auto">
          <a:xfrm>
            <a:off x="1371600" y="3200400"/>
            <a:ext cx="331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/>
              <a:t>N</a:t>
            </a:r>
          </a:p>
        </p:txBody>
      </p:sp>
      <p:sp>
        <p:nvSpPr>
          <p:cNvPr id="19484" name="TextBox 71"/>
          <p:cNvSpPr txBox="1">
            <a:spLocks noChangeArrowheads="1"/>
          </p:cNvSpPr>
          <p:nvPr/>
        </p:nvSpPr>
        <p:spPr bwMode="auto">
          <a:xfrm>
            <a:off x="1219200" y="4724400"/>
            <a:ext cx="331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 dirty="0"/>
              <a:t>N</a:t>
            </a:r>
          </a:p>
        </p:txBody>
      </p:sp>
      <p:sp>
        <p:nvSpPr>
          <p:cNvPr id="19485" name="TextBox 72"/>
          <p:cNvSpPr txBox="1">
            <a:spLocks noChangeArrowheads="1"/>
          </p:cNvSpPr>
          <p:nvPr/>
        </p:nvSpPr>
        <p:spPr bwMode="auto">
          <a:xfrm>
            <a:off x="5075334" y="3013188"/>
            <a:ext cx="331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 dirty="0"/>
              <a:t>N</a:t>
            </a:r>
          </a:p>
        </p:txBody>
      </p:sp>
      <p:sp>
        <p:nvSpPr>
          <p:cNvPr id="19486" name="TextBox 73"/>
          <p:cNvSpPr txBox="1">
            <a:spLocks noChangeArrowheads="1"/>
          </p:cNvSpPr>
          <p:nvPr/>
        </p:nvSpPr>
        <p:spPr bwMode="auto">
          <a:xfrm>
            <a:off x="5648212" y="3888582"/>
            <a:ext cx="331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 dirty="0"/>
              <a:t>B</a:t>
            </a:r>
          </a:p>
        </p:txBody>
      </p:sp>
      <p:sp>
        <p:nvSpPr>
          <p:cNvPr id="19487" name="TextBox 74"/>
          <p:cNvSpPr txBox="1">
            <a:spLocks noChangeArrowheads="1"/>
          </p:cNvSpPr>
          <p:nvPr/>
        </p:nvSpPr>
        <p:spPr bwMode="auto">
          <a:xfrm>
            <a:off x="5110956" y="3374929"/>
            <a:ext cx="331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 dirty="0"/>
              <a:t>D</a:t>
            </a:r>
          </a:p>
        </p:txBody>
      </p:sp>
      <p:sp>
        <p:nvSpPr>
          <p:cNvPr id="19488" name="TextBox 75"/>
          <p:cNvSpPr txBox="1">
            <a:spLocks noChangeArrowheads="1"/>
          </p:cNvSpPr>
          <p:nvPr/>
        </p:nvSpPr>
        <p:spPr bwMode="auto">
          <a:xfrm>
            <a:off x="1701347" y="4889499"/>
            <a:ext cx="331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 dirty="0"/>
              <a:t>D</a:t>
            </a:r>
          </a:p>
        </p:txBody>
      </p:sp>
      <p:sp>
        <p:nvSpPr>
          <p:cNvPr id="19489" name="TextBox 76"/>
          <p:cNvSpPr txBox="1">
            <a:spLocks noChangeArrowheads="1"/>
          </p:cNvSpPr>
          <p:nvPr/>
        </p:nvSpPr>
        <p:spPr bwMode="auto">
          <a:xfrm>
            <a:off x="1143000" y="2819400"/>
            <a:ext cx="331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/>
              <a:t>D</a:t>
            </a:r>
          </a:p>
        </p:txBody>
      </p:sp>
      <p:sp>
        <p:nvSpPr>
          <p:cNvPr id="19490" name="TextBox 77"/>
          <p:cNvSpPr txBox="1">
            <a:spLocks noChangeArrowheads="1"/>
          </p:cNvSpPr>
          <p:nvPr/>
        </p:nvSpPr>
        <p:spPr bwMode="auto">
          <a:xfrm>
            <a:off x="1524000" y="1815135"/>
            <a:ext cx="331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 dirty="0"/>
              <a:t>D</a:t>
            </a:r>
          </a:p>
        </p:txBody>
      </p:sp>
      <p:sp>
        <p:nvSpPr>
          <p:cNvPr id="19491" name="TextBox 78"/>
          <p:cNvSpPr txBox="1">
            <a:spLocks noChangeArrowheads="1"/>
          </p:cNvSpPr>
          <p:nvPr/>
        </p:nvSpPr>
        <p:spPr bwMode="auto">
          <a:xfrm>
            <a:off x="3137711" y="2986088"/>
            <a:ext cx="30392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 dirty="0"/>
              <a:t>D</a:t>
            </a:r>
          </a:p>
        </p:txBody>
      </p:sp>
      <p:sp>
        <p:nvSpPr>
          <p:cNvPr id="19492" name="TextBox 80"/>
          <p:cNvSpPr txBox="1">
            <a:spLocks noChangeArrowheads="1"/>
          </p:cNvSpPr>
          <p:nvPr/>
        </p:nvSpPr>
        <p:spPr bwMode="auto">
          <a:xfrm>
            <a:off x="5758674" y="2778353"/>
            <a:ext cx="331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 dirty="0"/>
              <a:t>B</a:t>
            </a:r>
          </a:p>
        </p:txBody>
      </p:sp>
      <p:sp>
        <p:nvSpPr>
          <p:cNvPr id="19493" name="TextBox 81"/>
          <p:cNvSpPr txBox="1">
            <a:spLocks noChangeArrowheads="1"/>
          </p:cNvSpPr>
          <p:nvPr/>
        </p:nvSpPr>
        <p:spPr bwMode="auto">
          <a:xfrm>
            <a:off x="5566569" y="4331493"/>
            <a:ext cx="3206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/>
              <a:t>S</a:t>
            </a:r>
          </a:p>
        </p:txBody>
      </p:sp>
      <p:sp>
        <p:nvSpPr>
          <p:cNvPr id="19494" name="TextBox 82"/>
          <p:cNvSpPr txBox="1">
            <a:spLocks noChangeArrowheads="1"/>
          </p:cNvSpPr>
          <p:nvPr/>
        </p:nvSpPr>
        <p:spPr bwMode="auto">
          <a:xfrm>
            <a:off x="5943600" y="3048000"/>
            <a:ext cx="3206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/>
              <a:t>S</a:t>
            </a:r>
          </a:p>
        </p:txBody>
      </p:sp>
      <p:sp>
        <p:nvSpPr>
          <p:cNvPr id="84" name="Freeform 83"/>
          <p:cNvSpPr/>
          <p:nvPr/>
        </p:nvSpPr>
        <p:spPr>
          <a:xfrm>
            <a:off x="1376363" y="3667125"/>
            <a:ext cx="4716462" cy="773113"/>
          </a:xfrm>
          <a:custGeom>
            <a:avLst/>
            <a:gdLst>
              <a:gd name="connsiteX0" fmla="*/ 4716379 w 4716379"/>
              <a:gd name="connsiteY0" fmla="*/ 481263 h 773229"/>
              <a:gd name="connsiteX1" fmla="*/ 2088682 w 4716379"/>
              <a:gd name="connsiteY1" fmla="*/ 693019 h 773229"/>
              <a:gd name="connsiteX2" fmla="*/ 0 w 4716379"/>
              <a:gd name="connsiteY2" fmla="*/ 0 h 773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16379" h="773229">
                <a:moveTo>
                  <a:pt x="4716379" y="481263"/>
                </a:moveTo>
                <a:cubicBezTo>
                  <a:pt x="3795562" y="627246"/>
                  <a:pt x="2874745" y="773229"/>
                  <a:pt x="2088682" y="693019"/>
                </a:cubicBezTo>
                <a:cubicBezTo>
                  <a:pt x="1302619" y="612809"/>
                  <a:pt x="651309" y="306404"/>
                  <a:pt x="0" y="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85" name="Freeform 84"/>
          <p:cNvSpPr/>
          <p:nvPr/>
        </p:nvSpPr>
        <p:spPr>
          <a:xfrm>
            <a:off x="1212850" y="2336800"/>
            <a:ext cx="3224213" cy="839788"/>
          </a:xfrm>
          <a:custGeom>
            <a:avLst/>
            <a:gdLst>
              <a:gd name="connsiteX0" fmla="*/ 0 w 3224463"/>
              <a:gd name="connsiteY0" fmla="*/ 829377 h 839002"/>
              <a:gd name="connsiteX1" fmla="*/ 1732548 w 3224463"/>
              <a:gd name="connsiteY1" fmla="*/ 1604 h 839002"/>
              <a:gd name="connsiteX2" fmla="*/ 3224463 w 3224463"/>
              <a:gd name="connsiteY2" fmla="*/ 839002 h 839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24463" h="839002">
                <a:moveTo>
                  <a:pt x="0" y="829377"/>
                </a:moveTo>
                <a:cubicBezTo>
                  <a:pt x="597569" y="414688"/>
                  <a:pt x="1195138" y="0"/>
                  <a:pt x="1732548" y="1604"/>
                </a:cubicBezTo>
                <a:cubicBezTo>
                  <a:pt x="2269958" y="3208"/>
                  <a:pt x="2747210" y="421105"/>
                  <a:pt x="3224463" y="839002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86" name="Freeform 85"/>
          <p:cNvSpPr/>
          <p:nvPr/>
        </p:nvSpPr>
        <p:spPr>
          <a:xfrm>
            <a:off x="3013075" y="2441575"/>
            <a:ext cx="3032125" cy="725488"/>
          </a:xfrm>
          <a:custGeom>
            <a:avLst/>
            <a:gdLst>
              <a:gd name="connsiteX0" fmla="*/ 0 w 3031958"/>
              <a:gd name="connsiteY0" fmla="*/ 725104 h 725104"/>
              <a:gd name="connsiteX1" fmla="*/ 1607419 w 3031958"/>
              <a:gd name="connsiteY1" fmla="*/ 89836 h 725104"/>
              <a:gd name="connsiteX2" fmla="*/ 3031958 w 3031958"/>
              <a:gd name="connsiteY2" fmla="*/ 186089 h 725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31958" h="725104">
                <a:moveTo>
                  <a:pt x="0" y="725104"/>
                </a:moveTo>
                <a:cubicBezTo>
                  <a:pt x="551046" y="452388"/>
                  <a:pt x="1102093" y="179672"/>
                  <a:pt x="1607419" y="89836"/>
                </a:cubicBezTo>
                <a:cubicBezTo>
                  <a:pt x="2112745" y="0"/>
                  <a:pt x="2572351" y="93044"/>
                  <a:pt x="3031958" y="186089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43" name="Arc 42"/>
          <p:cNvSpPr/>
          <p:nvPr/>
        </p:nvSpPr>
        <p:spPr>
          <a:xfrm>
            <a:off x="762000" y="1295400"/>
            <a:ext cx="457200" cy="457200"/>
          </a:xfrm>
          <a:prstGeom prst="arc">
            <a:avLst>
              <a:gd name="adj1" fmla="val 6630067"/>
              <a:gd name="adj2" fmla="val 2269630"/>
            </a:avLst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46" name="Oval 45"/>
          <p:cNvSpPr/>
          <p:nvPr/>
        </p:nvSpPr>
        <p:spPr>
          <a:xfrm>
            <a:off x="6172200" y="5105400"/>
            <a:ext cx="731838" cy="73183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500" dirty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15” </a:t>
            </a:r>
            <a:r>
              <a:rPr lang="en-US" sz="2000" dirty="0">
                <a:solidFill>
                  <a:srgbClr val="FF0000"/>
                </a:solidFill>
              </a:rPr>
              <a:t>[D]</a:t>
            </a:r>
            <a:endParaRPr lang="en-US" sz="2000" baseline="-25000" dirty="0">
              <a:solidFill>
                <a:srgbClr val="FF0000"/>
              </a:solidFill>
            </a:endParaRPr>
          </a:p>
        </p:txBody>
      </p:sp>
      <p:sp>
        <p:nvSpPr>
          <p:cNvPr id="47" name="Freeform 46"/>
          <p:cNvSpPr/>
          <p:nvPr/>
        </p:nvSpPr>
        <p:spPr>
          <a:xfrm>
            <a:off x="1454150" y="2935288"/>
            <a:ext cx="4591050" cy="1331912"/>
          </a:xfrm>
          <a:custGeom>
            <a:avLst/>
            <a:gdLst>
              <a:gd name="connsiteX0" fmla="*/ 4591250 w 4591250"/>
              <a:gd name="connsiteY0" fmla="*/ 0 h 1426143"/>
              <a:gd name="connsiteX1" fmla="*/ 3118585 w 4591250"/>
              <a:gd name="connsiteY1" fmla="*/ 1232034 h 1426143"/>
              <a:gd name="connsiteX2" fmla="*/ 1405288 w 4591250"/>
              <a:gd name="connsiteY2" fmla="*/ 1164657 h 1426143"/>
              <a:gd name="connsiteX3" fmla="*/ 0 w 4591250"/>
              <a:gd name="connsiteY3" fmla="*/ 654518 h 1426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91250" h="1426143">
                <a:moveTo>
                  <a:pt x="4591250" y="0"/>
                </a:moveTo>
                <a:cubicBezTo>
                  <a:pt x="4120414" y="518962"/>
                  <a:pt x="3649579" y="1037925"/>
                  <a:pt x="3118585" y="1232034"/>
                </a:cubicBezTo>
                <a:cubicBezTo>
                  <a:pt x="2587591" y="1426143"/>
                  <a:pt x="1925052" y="1260910"/>
                  <a:pt x="1405288" y="1164657"/>
                </a:cubicBezTo>
                <a:cubicBezTo>
                  <a:pt x="885524" y="1068404"/>
                  <a:pt x="442762" y="861461"/>
                  <a:pt x="0" y="654518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48" name="Freeform 47"/>
          <p:cNvSpPr/>
          <p:nvPr/>
        </p:nvSpPr>
        <p:spPr>
          <a:xfrm>
            <a:off x="1289050" y="3773488"/>
            <a:ext cx="4879975" cy="1597025"/>
          </a:xfrm>
          <a:custGeom>
            <a:avLst/>
            <a:gdLst>
              <a:gd name="connsiteX0" fmla="*/ 4880009 w 4880009"/>
              <a:gd name="connsiteY0" fmla="*/ 1597794 h 1597794"/>
              <a:gd name="connsiteX1" fmla="*/ 1549668 w 4880009"/>
              <a:gd name="connsiteY1" fmla="*/ 837398 h 1597794"/>
              <a:gd name="connsiteX2" fmla="*/ 0 w 4880009"/>
              <a:gd name="connsiteY2" fmla="*/ 0 h 1597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80009" h="1597794">
                <a:moveTo>
                  <a:pt x="4880009" y="1597794"/>
                </a:moveTo>
                <a:cubicBezTo>
                  <a:pt x="3621506" y="1350745"/>
                  <a:pt x="2363003" y="1103697"/>
                  <a:pt x="1549668" y="837398"/>
                </a:cubicBezTo>
                <a:cubicBezTo>
                  <a:pt x="736333" y="571099"/>
                  <a:pt x="368166" y="285549"/>
                  <a:pt x="0" y="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49" name="Freeform 48"/>
          <p:cNvSpPr/>
          <p:nvPr/>
        </p:nvSpPr>
        <p:spPr>
          <a:xfrm>
            <a:off x="1463675" y="5476875"/>
            <a:ext cx="4705350" cy="388938"/>
          </a:xfrm>
          <a:custGeom>
            <a:avLst/>
            <a:gdLst>
              <a:gd name="connsiteX0" fmla="*/ 4706754 w 4706754"/>
              <a:gd name="connsiteY0" fmla="*/ 28876 h 389823"/>
              <a:gd name="connsiteX1" fmla="*/ 1540042 w 4706754"/>
              <a:gd name="connsiteY1" fmla="*/ 385010 h 389823"/>
              <a:gd name="connsiteX2" fmla="*/ 0 w 4706754"/>
              <a:gd name="connsiteY2" fmla="*/ 0 h 389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06754" h="389823">
                <a:moveTo>
                  <a:pt x="4706754" y="28876"/>
                </a:moveTo>
                <a:cubicBezTo>
                  <a:pt x="3515627" y="209349"/>
                  <a:pt x="2324501" y="389823"/>
                  <a:pt x="1540042" y="385010"/>
                </a:cubicBezTo>
                <a:cubicBezTo>
                  <a:pt x="755583" y="380197"/>
                  <a:pt x="377791" y="190098"/>
                  <a:pt x="0" y="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9503" name="TextBox 50"/>
          <p:cNvSpPr txBox="1">
            <a:spLocks noChangeArrowheads="1"/>
          </p:cNvSpPr>
          <p:nvPr/>
        </p:nvSpPr>
        <p:spPr bwMode="auto">
          <a:xfrm>
            <a:off x="5875451" y="5519283"/>
            <a:ext cx="3206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 dirty="0"/>
              <a:t>S</a:t>
            </a:r>
          </a:p>
        </p:txBody>
      </p:sp>
      <p:sp>
        <p:nvSpPr>
          <p:cNvPr id="19504" name="TextBox 52"/>
          <p:cNvSpPr txBox="1">
            <a:spLocks noChangeArrowheads="1"/>
          </p:cNvSpPr>
          <p:nvPr/>
        </p:nvSpPr>
        <p:spPr bwMode="auto">
          <a:xfrm>
            <a:off x="5773737" y="4990872"/>
            <a:ext cx="331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 dirty="0"/>
              <a:t>B</a:t>
            </a:r>
          </a:p>
        </p:txBody>
      </p:sp>
      <p:sp>
        <p:nvSpPr>
          <p:cNvPr id="19505" name="TextBox 53"/>
          <p:cNvSpPr txBox="1">
            <a:spLocks noChangeArrowheads="1"/>
          </p:cNvSpPr>
          <p:nvPr/>
        </p:nvSpPr>
        <p:spPr bwMode="auto">
          <a:xfrm>
            <a:off x="596804" y="2730840"/>
            <a:ext cx="5254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 dirty="0"/>
              <a:t>B,S</a:t>
            </a:r>
          </a:p>
        </p:txBody>
      </p:sp>
      <p:sp>
        <p:nvSpPr>
          <p:cNvPr id="19506" name="TextBox 54"/>
          <p:cNvSpPr txBox="1">
            <a:spLocks noChangeArrowheads="1"/>
          </p:cNvSpPr>
          <p:nvPr/>
        </p:nvSpPr>
        <p:spPr bwMode="auto">
          <a:xfrm>
            <a:off x="737507" y="1296751"/>
            <a:ext cx="5254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 dirty="0"/>
              <a:t>B,S</a:t>
            </a:r>
          </a:p>
        </p:txBody>
      </p:sp>
      <p:sp>
        <p:nvSpPr>
          <p:cNvPr id="19507" name="TextBox 56"/>
          <p:cNvSpPr txBox="1">
            <a:spLocks noChangeArrowheads="1"/>
          </p:cNvSpPr>
          <p:nvPr/>
        </p:nvSpPr>
        <p:spPr bwMode="auto">
          <a:xfrm>
            <a:off x="228034" y="4491832"/>
            <a:ext cx="7842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 dirty="0"/>
              <a:t>B,S</a:t>
            </a:r>
          </a:p>
        </p:txBody>
      </p:sp>
      <p:sp>
        <p:nvSpPr>
          <p:cNvPr id="59" name="Arc 58"/>
          <p:cNvSpPr/>
          <p:nvPr/>
        </p:nvSpPr>
        <p:spPr>
          <a:xfrm rot="589181">
            <a:off x="2555875" y="2701925"/>
            <a:ext cx="457200" cy="457200"/>
          </a:xfrm>
          <a:prstGeom prst="arc">
            <a:avLst>
              <a:gd name="adj1" fmla="val 6630067"/>
              <a:gd name="adj2" fmla="val 2269630"/>
            </a:avLst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60" name="Arc 59"/>
          <p:cNvSpPr/>
          <p:nvPr/>
        </p:nvSpPr>
        <p:spPr>
          <a:xfrm rot="1751183">
            <a:off x="4613275" y="2813050"/>
            <a:ext cx="457200" cy="457200"/>
          </a:xfrm>
          <a:prstGeom prst="arc">
            <a:avLst>
              <a:gd name="adj1" fmla="val 6630067"/>
              <a:gd name="adj2" fmla="val 2269630"/>
            </a:avLst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9510" name="TextBox 60"/>
          <p:cNvSpPr txBox="1">
            <a:spLocks noChangeArrowheads="1"/>
          </p:cNvSpPr>
          <p:nvPr/>
        </p:nvSpPr>
        <p:spPr bwMode="auto">
          <a:xfrm>
            <a:off x="2528111" y="2705893"/>
            <a:ext cx="5254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 dirty="0"/>
              <a:t>B,S</a:t>
            </a:r>
          </a:p>
        </p:txBody>
      </p:sp>
      <p:sp>
        <p:nvSpPr>
          <p:cNvPr id="19511" name="TextBox 61"/>
          <p:cNvSpPr txBox="1">
            <a:spLocks noChangeArrowheads="1"/>
          </p:cNvSpPr>
          <p:nvPr/>
        </p:nvSpPr>
        <p:spPr bwMode="auto">
          <a:xfrm>
            <a:off x="4583712" y="2848315"/>
            <a:ext cx="5254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 dirty="0"/>
              <a:t>B,S</a:t>
            </a:r>
          </a:p>
        </p:txBody>
      </p:sp>
      <p:cxnSp>
        <p:nvCxnSpPr>
          <p:cNvPr id="64" name="Straight Arrow Connector 63"/>
          <p:cNvCxnSpPr>
            <a:stCxn id="9" idx="4"/>
            <a:endCxn id="27" idx="0"/>
          </p:cNvCxnSpPr>
          <p:nvPr/>
        </p:nvCxnSpPr>
        <p:spPr>
          <a:xfrm>
            <a:off x="6386513" y="3094038"/>
            <a:ext cx="76200" cy="56356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27" idx="4"/>
            <a:endCxn id="46" idx="0"/>
          </p:cNvCxnSpPr>
          <p:nvPr/>
        </p:nvCxnSpPr>
        <p:spPr>
          <a:xfrm>
            <a:off x="6462713" y="4389438"/>
            <a:ext cx="76200" cy="71596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Arc 88"/>
          <p:cNvSpPr/>
          <p:nvPr/>
        </p:nvSpPr>
        <p:spPr>
          <a:xfrm rot="5400000">
            <a:off x="6781800" y="3657600"/>
            <a:ext cx="457200" cy="457200"/>
          </a:xfrm>
          <a:prstGeom prst="arc">
            <a:avLst>
              <a:gd name="adj1" fmla="val 6630067"/>
              <a:gd name="adj2" fmla="val 2269630"/>
            </a:avLst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90" name="Arc 89"/>
          <p:cNvSpPr/>
          <p:nvPr/>
        </p:nvSpPr>
        <p:spPr>
          <a:xfrm rot="5400000">
            <a:off x="6858000" y="5181600"/>
            <a:ext cx="457200" cy="457200"/>
          </a:xfrm>
          <a:prstGeom prst="arc">
            <a:avLst>
              <a:gd name="adj1" fmla="val 6630067"/>
              <a:gd name="adj2" fmla="val 2269630"/>
            </a:avLst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92" name="Freeform 91"/>
          <p:cNvSpPr/>
          <p:nvPr/>
        </p:nvSpPr>
        <p:spPr>
          <a:xfrm>
            <a:off x="6564313" y="4379913"/>
            <a:ext cx="193675" cy="750887"/>
          </a:xfrm>
          <a:custGeom>
            <a:avLst/>
            <a:gdLst>
              <a:gd name="connsiteX0" fmla="*/ 125129 w 194110"/>
              <a:gd name="connsiteY0" fmla="*/ 750770 h 750770"/>
              <a:gd name="connsiteX1" fmla="*/ 173255 w 194110"/>
              <a:gd name="connsiteY1" fmla="*/ 327259 h 750770"/>
              <a:gd name="connsiteX2" fmla="*/ 0 w 194110"/>
              <a:gd name="connsiteY2" fmla="*/ 0 h 750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110" h="750770">
                <a:moveTo>
                  <a:pt x="125129" y="750770"/>
                </a:moveTo>
                <a:cubicBezTo>
                  <a:pt x="159619" y="601578"/>
                  <a:pt x="194110" y="452387"/>
                  <a:pt x="173255" y="327259"/>
                </a:cubicBezTo>
                <a:cubicBezTo>
                  <a:pt x="152400" y="202131"/>
                  <a:pt x="76200" y="101065"/>
                  <a:pt x="0" y="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93" name="Freeform 92"/>
          <p:cNvSpPr/>
          <p:nvPr/>
        </p:nvSpPr>
        <p:spPr>
          <a:xfrm>
            <a:off x="6765925" y="2859088"/>
            <a:ext cx="714375" cy="2328862"/>
          </a:xfrm>
          <a:custGeom>
            <a:avLst/>
            <a:gdLst>
              <a:gd name="connsiteX0" fmla="*/ 0 w 713873"/>
              <a:gd name="connsiteY0" fmla="*/ 0 h 2329314"/>
              <a:gd name="connsiteX1" fmla="*/ 712269 w 713873"/>
              <a:gd name="connsiteY1" fmla="*/ 1039529 h 2329314"/>
              <a:gd name="connsiteX2" fmla="*/ 9625 w 713873"/>
              <a:gd name="connsiteY2" fmla="*/ 2329314 h 2329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3873" h="2329314">
                <a:moveTo>
                  <a:pt x="0" y="0"/>
                </a:moveTo>
                <a:cubicBezTo>
                  <a:pt x="355332" y="325655"/>
                  <a:pt x="710665" y="651310"/>
                  <a:pt x="712269" y="1039529"/>
                </a:cubicBezTo>
                <a:cubicBezTo>
                  <a:pt x="713873" y="1427748"/>
                  <a:pt x="361749" y="1878531"/>
                  <a:pt x="9625" y="2329314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9518" name="TextBox 93"/>
          <p:cNvSpPr txBox="1">
            <a:spLocks noChangeArrowheads="1"/>
          </p:cNvSpPr>
          <p:nvPr/>
        </p:nvSpPr>
        <p:spPr bwMode="auto">
          <a:xfrm>
            <a:off x="6692900" y="4695597"/>
            <a:ext cx="331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 dirty="0"/>
              <a:t>N</a:t>
            </a:r>
          </a:p>
        </p:txBody>
      </p:sp>
      <p:sp>
        <p:nvSpPr>
          <p:cNvPr id="19519" name="TextBox 94"/>
          <p:cNvSpPr txBox="1">
            <a:spLocks noChangeArrowheads="1"/>
          </p:cNvSpPr>
          <p:nvPr/>
        </p:nvSpPr>
        <p:spPr bwMode="auto">
          <a:xfrm>
            <a:off x="6904038" y="4077381"/>
            <a:ext cx="331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 dirty="0"/>
              <a:t>N</a:t>
            </a:r>
          </a:p>
        </p:txBody>
      </p:sp>
      <p:sp>
        <p:nvSpPr>
          <p:cNvPr id="19520" name="TextBox 95"/>
          <p:cNvSpPr txBox="1">
            <a:spLocks noChangeArrowheads="1"/>
          </p:cNvSpPr>
          <p:nvPr/>
        </p:nvSpPr>
        <p:spPr bwMode="auto">
          <a:xfrm>
            <a:off x="6373019" y="3068978"/>
            <a:ext cx="331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 dirty="0"/>
              <a:t>N</a:t>
            </a:r>
          </a:p>
        </p:txBody>
      </p:sp>
      <p:sp>
        <p:nvSpPr>
          <p:cNvPr id="19521" name="TextBox 96"/>
          <p:cNvSpPr txBox="1">
            <a:spLocks noChangeArrowheads="1"/>
          </p:cNvSpPr>
          <p:nvPr/>
        </p:nvSpPr>
        <p:spPr bwMode="auto">
          <a:xfrm>
            <a:off x="6900068" y="5614532"/>
            <a:ext cx="331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 dirty="0"/>
              <a:t>D</a:t>
            </a:r>
          </a:p>
        </p:txBody>
      </p:sp>
      <p:sp>
        <p:nvSpPr>
          <p:cNvPr id="19522" name="TextBox 97"/>
          <p:cNvSpPr txBox="1">
            <a:spLocks noChangeArrowheads="1"/>
          </p:cNvSpPr>
          <p:nvPr/>
        </p:nvSpPr>
        <p:spPr bwMode="auto">
          <a:xfrm>
            <a:off x="6835871" y="2715758"/>
            <a:ext cx="331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 dirty="0"/>
              <a:t>D</a:t>
            </a:r>
          </a:p>
        </p:txBody>
      </p:sp>
      <p:sp>
        <p:nvSpPr>
          <p:cNvPr id="19523" name="TextBox 98"/>
          <p:cNvSpPr txBox="1">
            <a:spLocks noChangeArrowheads="1"/>
          </p:cNvSpPr>
          <p:nvPr/>
        </p:nvSpPr>
        <p:spPr bwMode="auto">
          <a:xfrm>
            <a:off x="6199187" y="4420961"/>
            <a:ext cx="331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 dirty="0"/>
              <a:t>D</a:t>
            </a:r>
          </a:p>
        </p:txBody>
      </p:sp>
      <p:cxnSp>
        <p:nvCxnSpPr>
          <p:cNvPr id="71" name="Straight Arrow Connector 70"/>
          <p:cNvCxnSpPr>
            <a:stCxn id="6" idx="0"/>
            <a:endCxn id="34" idx="4"/>
          </p:cNvCxnSpPr>
          <p:nvPr/>
        </p:nvCxnSpPr>
        <p:spPr>
          <a:xfrm flipV="1">
            <a:off x="1052513" y="2408238"/>
            <a:ext cx="76200" cy="71596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Freeform 87"/>
          <p:cNvSpPr/>
          <p:nvPr/>
        </p:nvSpPr>
        <p:spPr>
          <a:xfrm rot="16200000" flipH="1" flipV="1">
            <a:off x="-719138" y="3455988"/>
            <a:ext cx="2709863" cy="471488"/>
          </a:xfrm>
          <a:custGeom>
            <a:avLst/>
            <a:gdLst>
              <a:gd name="connsiteX0" fmla="*/ 4706754 w 4706754"/>
              <a:gd name="connsiteY0" fmla="*/ 28876 h 389823"/>
              <a:gd name="connsiteX1" fmla="*/ 1540042 w 4706754"/>
              <a:gd name="connsiteY1" fmla="*/ 385010 h 389823"/>
              <a:gd name="connsiteX2" fmla="*/ 0 w 4706754"/>
              <a:gd name="connsiteY2" fmla="*/ 0 h 389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06754" h="389823">
                <a:moveTo>
                  <a:pt x="4706754" y="28876"/>
                </a:moveTo>
                <a:cubicBezTo>
                  <a:pt x="3515627" y="209349"/>
                  <a:pt x="2324501" y="389823"/>
                  <a:pt x="1540042" y="385010"/>
                </a:cubicBezTo>
                <a:cubicBezTo>
                  <a:pt x="755583" y="380197"/>
                  <a:pt x="377791" y="190098"/>
                  <a:pt x="0" y="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854083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Last time: Relation 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2"/>
              <p:cNvSpPr txBox="1">
                <a:spLocks noChangeArrowheads="1"/>
              </p:cNvSpPr>
              <p:nvPr>
                <p:custDataLst>
                  <p:tags r:id="rId2"/>
                </p:custDataLst>
              </p:nvPr>
            </p:nvSpPr>
            <p:spPr bwMode="auto">
              <a:xfrm>
                <a:off x="784577" y="1366897"/>
                <a:ext cx="7574845" cy="24314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dirty="0">
                  <a:latin typeface="Franklin Gothic Medium" panose="020B0603020102020204" pitchFamily="34" charset="0"/>
                </a:endParaRPr>
              </a:p>
              <a:p>
                <a:pPr eaLnBrk="1" hangingPunct="1"/>
                <a:r>
                  <a:rPr lang="en-US" dirty="0">
                    <a:latin typeface="Franklin Gothic Medium" panose="020B0603020102020204" pitchFamily="34" charset="0"/>
                  </a:rPr>
                  <a:t>The </a:t>
                </a:r>
                <a:r>
                  <a:rPr lang="en-US" dirty="0">
                    <a:solidFill>
                      <a:srgbClr val="C00000"/>
                    </a:solidFill>
                    <a:latin typeface="Franklin Gothic Medium" panose="020B0603020102020204" pitchFamily="34" charset="0"/>
                  </a:rPr>
                  <a:t>composition</a:t>
                </a:r>
                <a:r>
                  <a:rPr lang="en-US" dirty="0">
                    <a:latin typeface="Franklin Gothic Medium" panose="020B0603020102020204" pitchFamily="34" charset="0"/>
                  </a:rPr>
                  <a:t> of relation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en-US" dirty="0">
                    <a:latin typeface="Franklin Gothic Medium" panose="020B06030201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US" dirty="0">
                    <a:latin typeface="Franklin Gothic Medium" panose="020B0603020102020204" pitchFamily="34" charset="0"/>
                  </a:rPr>
                  <a:t>, 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  <a:latin typeface="Franklin Gothic Medium" panose="020B06030201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/>
                      </a:rPr>
                      <m:t>∘</m:t>
                    </m:r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  <a:latin typeface="Franklin Gothic Medium" panose="020B0603020102020204" pitchFamily="34" charset="0"/>
                  </a:rPr>
                  <a:t> </a:t>
                </a:r>
                <a:r>
                  <a:rPr lang="en-US" dirty="0">
                    <a:latin typeface="Franklin Gothic Medium" panose="020B0603020102020204" pitchFamily="34" charset="0"/>
                  </a:rPr>
                  <a:t>is the relation defined by:</a:t>
                </a:r>
              </a:p>
              <a:p>
                <a:pPr eaLnBrk="1" hangingPunct="1"/>
                <a:endParaRPr lang="en-US" dirty="0">
                  <a:latin typeface="Franklin Gothic Medium" panose="020B0603020102020204" pitchFamily="34" charset="0"/>
                </a:endParaRPr>
              </a:p>
              <a:p>
                <a:pPr eaLnBrk="1" hangingPunct="1"/>
                <a:endParaRPr lang="en-US" dirty="0">
                  <a:latin typeface="Franklin Gothic Medium" panose="020B0603020102020204" pitchFamily="34" charset="0"/>
                </a:endParaRPr>
              </a:p>
              <a:p>
                <a:pPr eaLnBrk="1" hangingPunct="1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  <a:latin typeface="Franklin Gothic Medium" panose="020B06030201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/>
                      </a:rPr>
                      <m:t>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  <a:latin typeface="Franklin Gothic Medium" panose="020B0603020102020204" pitchFamily="34" charset="0"/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  <a:latin typeface="Franklin Gothic Medium" panose="020B0603020102020204" pitchFamily="34" charset="0"/>
                  </a:rPr>
                  <a:t> </a:t>
                </a:r>
                <a:r>
                  <a:rPr lang="en-US" dirty="0">
                    <a:latin typeface="Franklin Gothic Medium" panose="020B0603020102020204" pitchFamily="34" charset="0"/>
                  </a:rPr>
                  <a:t>= </a:t>
                </a:r>
                <a:r>
                  <a:rPr lang="en-US" sz="3200" dirty="0">
                    <a:latin typeface="+mn-lt"/>
                  </a:rPr>
                  <a:t>{</a:t>
                </a:r>
                <a:r>
                  <a:rPr lang="en-US" sz="3200" dirty="0">
                    <a:solidFill>
                      <a:srgbClr val="C00000"/>
                    </a:solidFill>
                    <a:latin typeface="+mn-lt"/>
                  </a:rPr>
                  <a:t> </a:t>
                </a:r>
                <a:r>
                  <a:rPr lang="en-US" dirty="0">
                    <a:solidFill>
                      <a:srgbClr val="C00000"/>
                    </a:solidFill>
                    <a:latin typeface="Franklin Gothic Medium" panose="020B0603020102020204" pitchFamily="34" charset="0"/>
                  </a:rPr>
                  <a:t>(a, c) </a:t>
                </a:r>
                <a:r>
                  <a:rPr lang="en-US" dirty="0">
                    <a:latin typeface="Franklin Gothic Medium" panose="020B0603020102020204" pitchFamily="34" charset="0"/>
                  </a:rPr>
                  <a:t>| </a:t>
                </a:r>
                <a:r>
                  <a:rPr lang="en-US" dirty="0">
                    <a:solidFill>
                      <a:srgbClr val="C00000"/>
                    </a:solidFill>
                    <a:latin typeface="Franklin Gothic Medium" panose="020B0603020102020204" pitchFamily="34" charset="0"/>
                    <a:sym typeface="Symbol" pitchFamily="18" charset="2"/>
                  </a:rPr>
                  <a:t></a:t>
                </a:r>
                <a:r>
                  <a:rPr lang="en-US" dirty="0">
                    <a:solidFill>
                      <a:srgbClr val="C00000"/>
                    </a:solidFill>
                    <a:latin typeface="Franklin Gothic Medium" panose="020B0603020102020204" pitchFamily="34" charset="0"/>
                  </a:rPr>
                  <a:t> b </a:t>
                </a:r>
                <a:r>
                  <a:rPr lang="en-US" dirty="0">
                    <a:latin typeface="Franklin Gothic Medium" panose="020B0603020102020204" pitchFamily="34" charset="0"/>
                  </a:rPr>
                  <a:t>such that</a:t>
                </a:r>
                <a:r>
                  <a:rPr lang="en-US" dirty="0">
                    <a:solidFill>
                      <a:srgbClr val="C00000"/>
                    </a:solidFill>
                    <a:latin typeface="Franklin Gothic Medium" panose="020B0603020102020204" pitchFamily="34" charset="0"/>
                  </a:rPr>
                  <a:t> (</a:t>
                </a:r>
                <a:r>
                  <a:rPr lang="en-US" dirty="0" err="1">
                    <a:solidFill>
                      <a:srgbClr val="C00000"/>
                    </a:solidFill>
                    <a:latin typeface="Franklin Gothic Medium" panose="020B0603020102020204" pitchFamily="34" charset="0"/>
                  </a:rPr>
                  <a:t>a,b</a:t>
                </a:r>
                <a:r>
                  <a:rPr lang="en-US" dirty="0">
                    <a:solidFill>
                      <a:srgbClr val="C00000"/>
                    </a:solidFill>
                    <a:latin typeface="Franklin Gothic Medium" panose="020B0603020102020204" pitchFamily="34" charset="0"/>
                  </a:rPr>
                  <a:t>)</a:t>
                </a:r>
                <a:r>
                  <a:rPr lang="en-US" dirty="0">
                    <a:solidFill>
                      <a:srgbClr val="C00000"/>
                    </a:solidFill>
                    <a:latin typeface="Franklin Gothic Medium" panose="020B0603020102020204" pitchFamily="34" charset="0"/>
                    <a:sym typeface="Symbol" pitchFamily="18" charset="2"/>
                  </a:rPr>
                  <a:t></a:t>
                </a:r>
                <a:r>
                  <a:rPr lang="en-US" dirty="0">
                    <a:solidFill>
                      <a:srgbClr val="C00000"/>
                    </a:solidFill>
                    <a:latin typeface="Franklin Gothic Medium" panose="020B06030201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  <a:latin typeface="Franklin Gothic Medium" panose="020B0603020102020204" pitchFamily="34" charset="0"/>
                  </a:rPr>
                  <a:t> </a:t>
                </a:r>
                <a:r>
                  <a:rPr lang="en-US" dirty="0">
                    <a:latin typeface="Franklin Gothic Medium" panose="020B0603020102020204" pitchFamily="34" charset="0"/>
                  </a:rPr>
                  <a:t>and </a:t>
                </a:r>
                <a:r>
                  <a:rPr lang="en-US" dirty="0">
                    <a:solidFill>
                      <a:srgbClr val="C00000"/>
                    </a:solidFill>
                    <a:latin typeface="Franklin Gothic Medium" panose="020B0603020102020204" pitchFamily="34" charset="0"/>
                  </a:rPr>
                  <a:t>(</a:t>
                </a:r>
                <a:r>
                  <a:rPr lang="en-US" dirty="0" err="1">
                    <a:solidFill>
                      <a:srgbClr val="C00000"/>
                    </a:solidFill>
                    <a:latin typeface="Franklin Gothic Medium" panose="020B0603020102020204" pitchFamily="34" charset="0"/>
                  </a:rPr>
                  <a:t>b,c</a:t>
                </a:r>
                <a:r>
                  <a:rPr lang="en-US" dirty="0">
                    <a:solidFill>
                      <a:srgbClr val="C00000"/>
                    </a:solidFill>
                    <a:latin typeface="Franklin Gothic Medium" panose="020B0603020102020204" pitchFamily="34" charset="0"/>
                  </a:rPr>
                  <a:t>)</a:t>
                </a:r>
                <a:r>
                  <a:rPr lang="en-US" dirty="0">
                    <a:solidFill>
                      <a:srgbClr val="C00000"/>
                    </a:solidFill>
                    <a:latin typeface="Franklin Gothic Medium" panose="020B0603020102020204" pitchFamily="34" charset="0"/>
                    <a:sym typeface="Symbol" pitchFamily="18" charset="2"/>
                  </a:rPr>
                  <a:t></a:t>
                </a:r>
                <a:r>
                  <a:rPr lang="en-US" dirty="0">
                    <a:solidFill>
                      <a:srgbClr val="C00000"/>
                    </a:solidFill>
                    <a:latin typeface="Franklin Gothic Medium" panose="020B06030201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US" sz="3200" dirty="0">
                    <a:latin typeface="+mn-lt"/>
                  </a:rPr>
                  <a:t>}</a:t>
                </a:r>
              </a:p>
            </p:txBody>
          </p:sp>
        </mc:Choice>
        <mc:Fallback xmlns="">
          <p:sp>
            <p:nvSpPr>
              <p:cNvPr id="6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784577" y="1366897"/>
                <a:ext cx="7574845" cy="2431435"/>
              </a:xfrm>
              <a:prstGeom prst="rect">
                <a:avLst/>
              </a:prstGeom>
              <a:blipFill>
                <a:blip r:embed="rId5"/>
                <a:stretch>
                  <a:fillRect l="-1173" b="-680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8560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Last time: Relational Composition using Digraphs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57200" y="1114778"/>
                <a:ext cx="8266558" cy="892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600" dirty="0">
                    <a:latin typeface="Franklin Gothic Medium" panose="020B060302010202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600" b="1" i="1" smtClean="0">
                        <a:solidFill>
                          <a:srgbClr val="00B050"/>
                        </a:solidFill>
                        <a:latin typeface="Cambria Math"/>
                      </a:rPr>
                      <m:t>𝑺</m:t>
                    </m:r>
                    <m:r>
                      <a:rPr lang="en-US" sz="2600" b="1" i="1" smtClean="0">
                        <a:solidFill>
                          <a:srgbClr val="00B050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6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6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𝟐</m:t>
                            </m:r>
                            <m:r>
                              <a:rPr lang="en-US" sz="2600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sz="2600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𝟐</m:t>
                            </m:r>
                          </m:e>
                        </m:d>
                        <m:r>
                          <a:rPr lang="en-US" sz="2600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, </m:t>
                        </m:r>
                        <m:d>
                          <m:dPr>
                            <m:ctrlPr>
                              <a:rPr lang="en-US" sz="26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𝟐</m:t>
                            </m:r>
                            <m:r>
                              <a:rPr lang="en-US" sz="2600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sz="2600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𝟑</m:t>
                            </m:r>
                          </m:e>
                        </m:d>
                        <m:r>
                          <a:rPr lang="en-US" sz="2600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, </m:t>
                        </m:r>
                        <m:d>
                          <m:dPr>
                            <m:ctrlPr>
                              <a:rPr lang="en-US" sz="26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𝟑</m:t>
                            </m:r>
                            <m:r>
                              <a:rPr lang="en-US" sz="2600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sz="2600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𝟏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600" dirty="0">
                    <a:latin typeface="Franklin Gothic Medium" panose="020B06030201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600" b="1" i="1" smtClean="0">
                        <a:solidFill>
                          <a:srgbClr val="7030A0"/>
                        </a:solidFill>
                        <a:latin typeface="Cambria Math"/>
                      </a:rPr>
                      <m:t>𝑹</m:t>
                    </m:r>
                    <m:r>
                      <a:rPr lang="en-US" sz="2600" b="1" i="1" smtClean="0">
                        <a:solidFill>
                          <a:srgbClr val="7030A0"/>
                        </a:solidFill>
                        <a:latin typeface="Cambria Math"/>
                      </a:rPr>
                      <m:t>={</m:t>
                    </m:r>
                    <m:d>
                      <m:dPr>
                        <m:ctrlPr>
                          <a:rPr lang="en-US" sz="26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26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6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𝟐</m:t>
                        </m:r>
                      </m:e>
                    </m:d>
                    <m:r>
                      <a:rPr lang="en-US" sz="2600" b="1" i="1" smtClean="0">
                        <a:solidFill>
                          <a:srgbClr val="7030A0"/>
                        </a:solidFill>
                        <a:latin typeface="Cambria Math"/>
                      </a:rPr>
                      <m:t>,</m:t>
                    </m:r>
                    <m:d>
                      <m:dPr>
                        <m:ctrlPr>
                          <a:rPr lang="en-US" sz="26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𝟐</m:t>
                        </m:r>
                        <m:r>
                          <a:rPr lang="en-US" sz="26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6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e>
                    </m:d>
                    <m:r>
                      <a:rPr lang="en-US" sz="2600" b="1" i="1" smtClean="0">
                        <a:solidFill>
                          <a:srgbClr val="7030A0"/>
                        </a:solidFill>
                        <a:latin typeface="Cambria Math"/>
                      </a:rPr>
                      <m:t>,</m:t>
                    </m:r>
                    <m:d>
                      <m:dPr>
                        <m:ctrlPr>
                          <a:rPr lang="en-US" sz="26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26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6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𝟑</m:t>
                        </m:r>
                      </m:e>
                    </m:d>
                    <m:r>
                      <a:rPr lang="en-US" sz="2600" b="1" i="1" smtClean="0">
                        <a:solidFill>
                          <a:srgbClr val="7030A0"/>
                        </a:solidFill>
                        <a:latin typeface="Cambria Math"/>
                      </a:rPr>
                      <m:t>}</m:t>
                    </m:r>
                  </m:oMath>
                </a14:m>
                <a:endParaRPr lang="en-US" sz="2600" b="1" dirty="0">
                  <a:latin typeface="Franklin Gothic Medium" panose="020B0603020102020204" pitchFamily="34" charset="0"/>
                </a:endParaRPr>
              </a:p>
              <a:p>
                <a:r>
                  <a:rPr lang="en-US" sz="2600" dirty="0">
                    <a:solidFill>
                      <a:srgbClr val="C00000"/>
                    </a:solidFill>
                    <a:latin typeface="Franklin Gothic Medium" panose="020B0603020102020204" pitchFamily="34" charset="0"/>
                  </a:rPr>
                  <a:t>Compute </a:t>
                </a:r>
                <a14:m>
                  <m:oMath xmlns:m="http://schemas.openxmlformats.org/officeDocument/2006/math">
                    <m:r>
                      <a:rPr lang="en-US" sz="2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sz="2600" b="1" i="1" smtClean="0">
                        <a:solidFill>
                          <a:srgbClr val="C00000"/>
                        </a:solidFill>
                        <a:latin typeface="Cambria Math"/>
                      </a:rPr>
                      <m:t>∘</m:t>
                    </m:r>
                    <m:r>
                      <a:rPr lang="en-US" sz="2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endParaRPr lang="en-US" sz="2600" b="1" dirty="0">
                  <a:solidFill>
                    <a:srgbClr val="C00000"/>
                  </a:solidFill>
                  <a:latin typeface="Franklin Gothic Medium" panose="020B0603020102020204" pitchFamily="34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14778"/>
                <a:ext cx="8266558" cy="892552"/>
              </a:xfrm>
              <a:prstGeom prst="rect">
                <a:avLst/>
              </a:prstGeom>
              <a:blipFill>
                <a:blip r:embed="rId8"/>
                <a:stretch>
                  <a:fillRect l="-1382" t="-5634" b="-14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977523" y="2626480"/>
            <a:ext cx="2432505" cy="1829812"/>
            <a:chOff x="1065970" y="2512180"/>
            <a:chExt cx="2432505" cy="1829812"/>
          </a:xfrm>
        </p:grpSpPr>
        <p:sp>
          <p:nvSpPr>
            <p:cNvPr id="4" name="Oval 3"/>
            <p:cNvSpPr/>
            <p:nvPr>
              <p:custDataLst>
                <p:tags r:id="rId4"/>
              </p:custDataLst>
            </p:nvPr>
          </p:nvSpPr>
          <p:spPr>
            <a:xfrm>
              <a:off x="2904069" y="251218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" name="Oval 4"/>
            <p:cNvSpPr/>
            <p:nvPr>
              <p:custDataLst>
                <p:tags r:id="rId5"/>
              </p:custDataLst>
            </p:nvPr>
          </p:nvSpPr>
          <p:spPr>
            <a:xfrm>
              <a:off x="1203176" y="262648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" name="Oval 6"/>
            <p:cNvSpPr/>
            <p:nvPr>
              <p:custDataLst>
                <p:tags r:id="rId6"/>
              </p:custDataLst>
            </p:nvPr>
          </p:nvSpPr>
          <p:spPr>
            <a:xfrm>
              <a:off x="2193776" y="3771168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065970" y="2855080"/>
              <a:ext cx="365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1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422376" y="3880327"/>
              <a:ext cx="365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3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132669" y="2644854"/>
              <a:ext cx="365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2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684008" y="2534513"/>
            <a:ext cx="2432505" cy="1829812"/>
            <a:chOff x="1065970" y="2512180"/>
            <a:chExt cx="2432505" cy="1829812"/>
          </a:xfrm>
        </p:grpSpPr>
        <p:sp>
          <p:nvSpPr>
            <p:cNvPr id="13" name="Oval 12"/>
            <p:cNvSpPr/>
            <p:nvPr>
              <p:custDataLst>
                <p:tags r:id="rId1"/>
              </p:custDataLst>
            </p:nvPr>
          </p:nvSpPr>
          <p:spPr>
            <a:xfrm>
              <a:off x="2904069" y="251218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" name="Oval 13"/>
            <p:cNvSpPr/>
            <p:nvPr>
              <p:custDataLst>
                <p:tags r:id="rId2"/>
              </p:custDataLst>
            </p:nvPr>
          </p:nvSpPr>
          <p:spPr>
            <a:xfrm>
              <a:off x="1203176" y="262648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" name="Oval 14"/>
            <p:cNvSpPr/>
            <p:nvPr>
              <p:custDataLst>
                <p:tags r:id="rId3"/>
              </p:custDataLst>
            </p:nvPr>
          </p:nvSpPr>
          <p:spPr>
            <a:xfrm>
              <a:off x="2193776" y="3771168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065970" y="2855080"/>
              <a:ext cx="365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1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422376" y="3880327"/>
              <a:ext cx="365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3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132669" y="2644854"/>
              <a:ext cx="365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2</a:t>
              </a:r>
            </a:p>
          </p:txBody>
        </p:sp>
      </p:grpSp>
      <p:sp>
        <p:nvSpPr>
          <p:cNvPr id="20" name="Freeform 19"/>
          <p:cNvSpPr/>
          <p:nvPr/>
        </p:nvSpPr>
        <p:spPr>
          <a:xfrm>
            <a:off x="1387929" y="2674915"/>
            <a:ext cx="1420585" cy="166256"/>
          </a:xfrm>
          <a:custGeom>
            <a:avLst/>
            <a:gdLst>
              <a:gd name="connsiteX0" fmla="*/ 0 w 1420585"/>
              <a:gd name="connsiteY0" fmla="*/ 166256 h 166256"/>
              <a:gd name="connsiteX1" fmla="*/ 604157 w 1420585"/>
              <a:gd name="connsiteY1" fmla="*/ 2971 h 166256"/>
              <a:gd name="connsiteX2" fmla="*/ 1420585 w 1420585"/>
              <a:gd name="connsiteY2" fmla="*/ 76449 h 166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20585" h="166256">
                <a:moveTo>
                  <a:pt x="0" y="166256"/>
                </a:moveTo>
                <a:cubicBezTo>
                  <a:pt x="183696" y="92097"/>
                  <a:pt x="367393" y="17939"/>
                  <a:pt x="604157" y="2971"/>
                </a:cubicBezTo>
                <a:cubicBezTo>
                  <a:pt x="840921" y="-11997"/>
                  <a:pt x="1130753" y="32226"/>
                  <a:pt x="1420585" y="76449"/>
                </a:cubicBezTo>
              </a:path>
            </a:pathLst>
          </a:custGeom>
          <a:noFill/>
          <a:ln>
            <a:solidFill>
              <a:srgbClr val="7030A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1404257" y="2914650"/>
            <a:ext cx="1412422" cy="204672"/>
          </a:xfrm>
          <a:custGeom>
            <a:avLst/>
            <a:gdLst>
              <a:gd name="connsiteX0" fmla="*/ 1412422 w 1412422"/>
              <a:gd name="connsiteY0" fmla="*/ 0 h 204672"/>
              <a:gd name="connsiteX1" fmla="*/ 604157 w 1412422"/>
              <a:gd name="connsiteY1" fmla="*/ 204107 h 204672"/>
              <a:gd name="connsiteX2" fmla="*/ 0 w 1412422"/>
              <a:gd name="connsiteY2" fmla="*/ 48986 h 204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12422" h="204672">
                <a:moveTo>
                  <a:pt x="1412422" y="0"/>
                </a:moveTo>
                <a:cubicBezTo>
                  <a:pt x="1125991" y="97971"/>
                  <a:pt x="839561" y="195943"/>
                  <a:pt x="604157" y="204107"/>
                </a:cubicBezTo>
                <a:cubicBezTo>
                  <a:pt x="368753" y="212271"/>
                  <a:pt x="184376" y="130628"/>
                  <a:pt x="0" y="48986"/>
                </a:cubicBezTo>
              </a:path>
            </a:pathLst>
          </a:custGeom>
          <a:noFill/>
          <a:ln>
            <a:solidFill>
              <a:srgbClr val="7030A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1396093" y="3110593"/>
            <a:ext cx="710293" cy="783771"/>
          </a:xfrm>
          <a:custGeom>
            <a:avLst/>
            <a:gdLst>
              <a:gd name="connsiteX0" fmla="*/ 0 w 710293"/>
              <a:gd name="connsiteY0" fmla="*/ 0 h 783771"/>
              <a:gd name="connsiteX1" fmla="*/ 710293 w 710293"/>
              <a:gd name="connsiteY1" fmla="*/ 783771 h 783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10293" h="783771">
                <a:moveTo>
                  <a:pt x="0" y="0"/>
                </a:moveTo>
                <a:lnTo>
                  <a:pt x="710293" y="783771"/>
                </a:lnTo>
              </a:path>
            </a:pathLst>
          </a:custGeom>
          <a:noFill/>
          <a:ln>
            <a:solidFill>
              <a:srgbClr val="7030A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3061607" y="2367444"/>
            <a:ext cx="376484" cy="351263"/>
          </a:xfrm>
          <a:custGeom>
            <a:avLst/>
            <a:gdLst>
              <a:gd name="connsiteX0" fmla="*/ 0 w 376484"/>
              <a:gd name="connsiteY0" fmla="*/ 261456 h 351263"/>
              <a:gd name="connsiteX1" fmla="*/ 277586 w 376484"/>
              <a:gd name="connsiteY1" fmla="*/ 199 h 351263"/>
              <a:gd name="connsiteX2" fmla="*/ 367393 w 376484"/>
              <a:gd name="connsiteY2" fmla="*/ 220635 h 351263"/>
              <a:gd name="connsiteX3" fmla="*/ 81643 w 376484"/>
              <a:gd name="connsiteY3" fmla="*/ 351263 h 351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6484" h="351263">
                <a:moveTo>
                  <a:pt x="0" y="261456"/>
                </a:moveTo>
                <a:cubicBezTo>
                  <a:pt x="108177" y="134229"/>
                  <a:pt x="216354" y="7003"/>
                  <a:pt x="277586" y="199"/>
                </a:cubicBezTo>
                <a:cubicBezTo>
                  <a:pt x="338818" y="-6605"/>
                  <a:pt x="400050" y="162124"/>
                  <a:pt x="367393" y="220635"/>
                </a:cubicBezTo>
                <a:cubicBezTo>
                  <a:pt x="334736" y="279146"/>
                  <a:pt x="208189" y="315204"/>
                  <a:pt x="81643" y="351263"/>
                </a:cubicBezTo>
              </a:path>
            </a:pathLst>
          </a:custGeom>
          <a:noFill/>
          <a:ln>
            <a:solidFill>
              <a:srgbClr val="00B05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2351314" y="2947307"/>
            <a:ext cx="563336" cy="906236"/>
          </a:xfrm>
          <a:custGeom>
            <a:avLst/>
            <a:gdLst>
              <a:gd name="connsiteX0" fmla="*/ 563336 w 563336"/>
              <a:gd name="connsiteY0" fmla="*/ 0 h 906236"/>
              <a:gd name="connsiteX1" fmla="*/ 0 w 563336"/>
              <a:gd name="connsiteY1" fmla="*/ 906236 h 906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3336" h="906236">
                <a:moveTo>
                  <a:pt x="563336" y="0"/>
                </a:moveTo>
                <a:lnTo>
                  <a:pt x="0" y="906236"/>
                </a:lnTo>
              </a:path>
            </a:pathLst>
          </a:custGeom>
          <a:noFill/>
          <a:ln>
            <a:solidFill>
              <a:srgbClr val="00B05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>
            <a:off x="1363436" y="3216729"/>
            <a:ext cx="653143" cy="767442"/>
          </a:xfrm>
          <a:custGeom>
            <a:avLst/>
            <a:gdLst>
              <a:gd name="connsiteX0" fmla="*/ 653143 w 653143"/>
              <a:gd name="connsiteY0" fmla="*/ 767442 h 767442"/>
              <a:gd name="connsiteX1" fmla="*/ 114300 w 653143"/>
              <a:gd name="connsiteY1" fmla="*/ 530678 h 767442"/>
              <a:gd name="connsiteX2" fmla="*/ 0 w 653143"/>
              <a:gd name="connsiteY2" fmla="*/ 0 h 767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3143" h="767442">
                <a:moveTo>
                  <a:pt x="653143" y="767442"/>
                </a:moveTo>
                <a:cubicBezTo>
                  <a:pt x="438150" y="713013"/>
                  <a:pt x="223157" y="658585"/>
                  <a:pt x="114300" y="530678"/>
                </a:cubicBezTo>
                <a:cubicBezTo>
                  <a:pt x="5443" y="402771"/>
                  <a:pt x="2721" y="201385"/>
                  <a:pt x="0" y="0"/>
                </a:cubicBezTo>
              </a:path>
            </a:pathLst>
          </a:custGeom>
          <a:noFill/>
          <a:ln>
            <a:solidFill>
              <a:srgbClr val="00B05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>
            <a:off x="6098721" y="2554928"/>
            <a:ext cx="1379765" cy="163779"/>
          </a:xfrm>
          <a:custGeom>
            <a:avLst/>
            <a:gdLst>
              <a:gd name="connsiteX0" fmla="*/ 0 w 1379765"/>
              <a:gd name="connsiteY0" fmla="*/ 163779 h 163779"/>
              <a:gd name="connsiteX1" fmla="*/ 775608 w 1379765"/>
              <a:gd name="connsiteY1" fmla="*/ 493 h 163779"/>
              <a:gd name="connsiteX2" fmla="*/ 1379765 w 1379765"/>
              <a:gd name="connsiteY2" fmla="*/ 122958 h 163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9765" h="163779">
                <a:moveTo>
                  <a:pt x="0" y="163779"/>
                </a:moveTo>
                <a:cubicBezTo>
                  <a:pt x="272823" y="85537"/>
                  <a:pt x="545647" y="7296"/>
                  <a:pt x="775608" y="493"/>
                </a:cubicBezTo>
                <a:cubicBezTo>
                  <a:pt x="1005569" y="-6310"/>
                  <a:pt x="1192667" y="58324"/>
                  <a:pt x="1379765" y="122958"/>
                </a:cubicBezTo>
              </a:path>
            </a:pathLst>
          </a:custGeom>
          <a:noFill/>
          <a:ln>
            <a:solidFill>
              <a:srgbClr val="C0000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6082393" y="2865664"/>
            <a:ext cx="751114" cy="914400"/>
          </a:xfrm>
          <a:custGeom>
            <a:avLst/>
            <a:gdLst>
              <a:gd name="connsiteX0" fmla="*/ 0 w 751114"/>
              <a:gd name="connsiteY0" fmla="*/ 0 h 914400"/>
              <a:gd name="connsiteX1" fmla="*/ 751114 w 751114"/>
              <a:gd name="connsiteY1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51114" h="914400">
                <a:moveTo>
                  <a:pt x="0" y="0"/>
                </a:moveTo>
                <a:lnTo>
                  <a:pt x="751114" y="914400"/>
                </a:lnTo>
              </a:path>
            </a:pathLst>
          </a:custGeom>
          <a:noFill/>
          <a:ln>
            <a:solidFill>
              <a:srgbClr val="C0000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5438025" y="2391793"/>
            <a:ext cx="366782" cy="408557"/>
          </a:xfrm>
          <a:custGeom>
            <a:avLst/>
            <a:gdLst>
              <a:gd name="connsiteX0" fmla="*/ 325961 w 366782"/>
              <a:gd name="connsiteY0" fmla="*/ 408557 h 408557"/>
              <a:gd name="connsiteX1" fmla="*/ 7554 w 366782"/>
              <a:gd name="connsiteY1" fmla="*/ 318750 h 408557"/>
              <a:gd name="connsiteX2" fmla="*/ 121854 w 366782"/>
              <a:gd name="connsiteY2" fmla="*/ 343 h 408557"/>
              <a:gd name="connsiteX3" fmla="*/ 366782 w 366782"/>
              <a:gd name="connsiteY3" fmla="*/ 269764 h 408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6782" h="408557">
                <a:moveTo>
                  <a:pt x="325961" y="408557"/>
                </a:moveTo>
                <a:cubicBezTo>
                  <a:pt x="183766" y="397671"/>
                  <a:pt x="41572" y="386786"/>
                  <a:pt x="7554" y="318750"/>
                </a:cubicBezTo>
                <a:cubicBezTo>
                  <a:pt x="-26464" y="250714"/>
                  <a:pt x="61983" y="8507"/>
                  <a:pt x="121854" y="343"/>
                </a:cubicBezTo>
                <a:cubicBezTo>
                  <a:pt x="181725" y="-7821"/>
                  <a:pt x="274253" y="130971"/>
                  <a:pt x="366782" y="269764"/>
                </a:cubicBezTo>
              </a:path>
            </a:pathLst>
          </a:custGeom>
          <a:noFill/>
          <a:ln>
            <a:solidFill>
              <a:srgbClr val="C0000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642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Relational Composition using Digraphs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57200" y="1114778"/>
                <a:ext cx="8266558" cy="892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600" dirty="0">
                    <a:latin typeface="Franklin Gothic Medium" panose="020B060302010202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6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sz="2600" b="1" i="1" smtClean="0">
                        <a:solidFill>
                          <a:srgbClr val="00B050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6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6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2600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sz="2600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𝟐</m:t>
                            </m:r>
                          </m:e>
                        </m:d>
                        <m:r>
                          <a:rPr lang="en-US" sz="2600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, </m:t>
                        </m:r>
                        <m:d>
                          <m:dPr>
                            <m:ctrlPr>
                              <a:rPr lang="en-US" sz="26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𝟐</m:t>
                            </m:r>
                            <m:r>
                              <a:rPr lang="en-US" sz="2600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sz="26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  <m:r>
                          <a:rPr lang="en-US" sz="2600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, </m:t>
                        </m:r>
                        <m:d>
                          <m:dPr>
                            <m:ctrlPr>
                              <a:rPr lang="en-US" sz="26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2600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sz="26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600" dirty="0">
                    <a:latin typeface="Franklin Gothic Medium" panose="020B06030201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600" b="1" i="1" smtClean="0">
                        <a:solidFill>
                          <a:srgbClr val="7030A0"/>
                        </a:solidFill>
                        <a:latin typeface="Cambria Math"/>
                      </a:rPr>
                      <m:t>𝑹</m:t>
                    </m:r>
                    <m:r>
                      <a:rPr lang="en-US" sz="2600" b="1" i="1" smtClean="0">
                        <a:solidFill>
                          <a:srgbClr val="7030A0"/>
                        </a:solidFill>
                        <a:latin typeface="Cambria Math"/>
                      </a:rPr>
                      <m:t>={</m:t>
                    </m:r>
                    <m:d>
                      <m:dPr>
                        <m:ctrlPr>
                          <a:rPr lang="en-US" sz="26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26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6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𝟐</m:t>
                        </m:r>
                      </m:e>
                    </m:d>
                    <m:r>
                      <a:rPr lang="en-US" sz="2600" b="1" i="1" smtClean="0">
                        <a:solidFill>
                          <a:srgbClr val="7030A0"/>
                        </a:solidFill>
                        <a:latin typeface="Cambria Math"/>
                      </a:rPr>
                      <m:t>,</m:t>
                    </m:r>
                    <m:d>
                      <m:dPr>
                        <m:ctrlPr>
                          <a:rPr lang="en-US" sz="26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𝟐</m:t>
                        </m:r>
                        <m:r>
                          <a:rPr lang="en-US" sz="26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6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e>
                    </m:d>
                    <m:r>
                      <a:rPr lang="en-US" sz="2600" b="1" i="1" smtClean="0">
                        <a:solidFill>
                          <a:srgbClr val="7030A0"/>
                        </a:solidFill>
                        <a:latin typeface="Cambria Math"/>
                      </a:rPr>
                      <m:t>,</m:t>
                    </m:r>
                    <m:d>
                      <m:dPr>
                        <m:ctrlPr>
                          <a:rPr lang="en-US" sz="26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26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6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𝟑</m:t>
                        </m:r>
                      </m:e>
                    </m:d>
                    <m:r>
                      <a:rPr lang="en-US" sz="2600" b="1" i="1" smtClean="0">
                        <a:solidFill>
                          <a:srgbClr val="7030A0"/>
                        </a:solidFill>
                        <a:latin typeface="Cambria Math"/>
                      </a:rPr>
                      <m:t>}</m:t>
                    </m:r>
                  </m:oMath>
                </a14:m>
                <a:endParaRPr lang="en-US" sz="2600" b="1" dirty="0">
                  <a:latin typeface="Franklin Gothic Medium" panose="020B0603020102020204" pitchFamily="34" charset="0"/>
                </a:endParaRPr>
              </a:p>
              <a:p>
                <a:r>
                  <a:rPr lang="en-US" sz="2600" dirty="0">
                    <a:solidFill>
                      <a:srgbClr val="C00000"/>
                    </a:solidFill>
                    <a:latin typeface="Franklin Gothic Medium" panose="020B0603020102020204" pitchFamily="34" charset="0"/>
                  </a:rPr>
                  <a:t>Compute </a:t>
                </a:r>
                <a14:m>
                  <m:oMath xmlns:m="http://schemas.openxmlformats.org/officeDocument/2006/math">
                    <m:r>
                      <a:rPr lang="en-US" sz="2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sz="2600" b="1" i="1" smtClean="0">
                        <a:solidFill>
                          <a:srgbClr val="C00000"/>
                        </a:solidFill>
                        <a:latin typeface="Cambria Math"/>
                      </a:rPr>
                      <m:t>∘</m:t>
                    </m:r>
                    <m:r>
                      <a:rPr lang="en-US" sz="2600" b="1" i="1" smtClean="0">
                        <a:solidFill>
                          <a:srgbClr val="C00000"/>
                        </a:solidFill>
                        <a:latin typeface="Cambria Math"/>
                      </a:rPr>
                      <m:t>𝑹</m:t>
                    </m:r>
                  </m:oMath>
                </a14:m>
                <a:endParaRPr lang="en-US" sz="2600" b="1" dirty="0">
                  <a:solidFill>
                    <a:srgbClr val="C00000"/>
                  </a:solidFill>
                  <a:latin typeface="Franklin Gothic Medium" panose="020B0603020102020204" pitchFamily="34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14778"/>
                <a:ext cx="8266558" cy="892552"/>
              </a:xfrm>
              <a:prstGeom prst="rect">
                <a:avLst/>
              </a:prstGeom>
              <a:blipFill>
                <a:blip r:embed="rId9"/>
                <a:stretch>
                  <a:fillRect l="-1382" t="-5634" r="-154" b="-14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977523" y="2626480"/>
            <a:ext cx="2432505" cy="1829812"/>
            <a:chOff x="1065970" y="2512180"/>
            <a:chExt cx="2432505" cy="1829812"/>
          </a:xfrm>
        </p:grpSpPr>
        <p:sp>
          <p:nvSpPr>
            <p:cNvPr id="4" name="Oval 3"/>
            <p:cNvSpPr/>
            <p:nvPr>
              <p:custDataLst>
                <p:tags r:id="rId4"/>
              </p:custDataLst>
            </p:nvPr>
          </p:nvSpPr>
          <p:spPr>
            <a:xfrm>
              <a:off x="2904069" y="251218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" name="Oval 4"/>
            <p:cNvSpPr/>
            <p:nvPr>
              <p:custDataLst>
                <p:tags r:id="rId5"/>
              </p:custDataLst>
            </p:nvPr>
          </p:nvSpPr>
          <p:spPr>
            <a:xfrm>
              <a:off x="1203176" y="262648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" name="Oval 6"/>
            <p:cNvSpPr/>
            <p:nvPr>
              <p:custDataLst>
                <p:tags r:id="rId6"/>
              </p:custDataLst>
            </p:nvPr>
          </p:nvSpPr>
          <p:spPr>
            <a:xfrm>
              <a:off x="2193776" y="3771168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065970" y="2855080"/>
              <a:ext cx="365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1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422376" y="3880327"/>
              <a:ext cx="365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3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132669" y="2644854"/>
              <a:ext cx="365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2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684008" y="2534513"/>
            <a:ext cx="2432505" cy="1829812"/>
            <a:chOff x="1065970" y="2512180"/>
            <a:chExt cx="2432505" cy="1829812"/>
          </a:xfrm>
        </p:grpSpPr>
        <p:sp>
          <p:nvSpPr>
            <p:cNvPr id="13" name="Oval 12"/>
            <p:cNvSpPr/>
            <p:nvPr>
              <p:custDataLst>
                <p:tags r:id="rId1"/>
              </p:custDataLst>
            </p:nvPr>
          </p:nvSpPr>
          <p:spPr>
            <a:xfrm>
              <a:off x="2904069" y="251218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" name="Oval 13"/>
            <p:cNvSpPr/>
            <p:nvPr>
              <p:custDataLst>
                <p:tags r:id="rId2"/>
              </p:custDataLst>
            </p:nvPr>
          </p:nvSpPr>
          <p:spPr>
            <a:xfrm>
              <a:off x="1203176" y="262648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" name="Oval 14"/>
            <p:cNvSpPr/>
            <p:nvPr>
              <p:custDataLst>
                <p:tags r:id="rId3"/>
              </p:custDataLst>
            </p:nvPr>
          </p:nvSpPr>
          <p:spPr>
            <a:xfrm>
              <a:off x="2193776" y="3771168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065970" y="2855080"/>
              <a:ext cx="365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1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422376" y="3880327"/>
              <a:ext cx="365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3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132669" y="2644854"/>
              <a:ext cx="365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2</a:t>
              </a:r>
            </a:p>
          </p:txBody>
        </p:sp>
      </p:grpSp>
      <p:sp>
        <p:nvSpPr>
          <p:cNvPr id="20" name="Freeform 19"/>
          <p:cNvSpPr/>
          <p:nvPr/>
        </p:nvSpPr>
        <p:spPr>
          <a:xfrm>
            <a:off x="1387929" y="2674915"/>
            <a:ext cx="1420585" cy="166256"/>
          </a:xfrm>
          <a:custGeom>
            <a:avLst/>
            <a:gdLst>
              <a:gd name="connsiteX0" fmla="*/ 0 w 1420585"/>
              <a:gd name="connsiteY0" fmla="*/ 166256 h 166256"/>
              <a:gd name="connsiteX1" fmla="*/ 604157 w 1420585"/>
              <a:gd name="connsiteY1" fmla="*/ 2971 h 166256"/>
              <a:gd name="connsiteX2" fmla="*/ 1420585 w 1420585"/>
              <a:gd name="connsiteY2" fmla="*/ 76449 h 166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20585" h="166256">
                <a:moveTo>
                  <a:pt x="0" y="166256"/>
                </a:moveTo>
                <a:cubicBezTo>
                  <a:pt x="183696" y="92097"/>
                  <a:pt x="367393" y="17939"/>
                  <a:pt x="604157" y="2971"/>
                </a:cubicBezTo>
                <a:cubicBezTo>
                  <a:pt x="840921" y="-11997"/>
                  <a:pt x="1130753" y="32226"/>
                  <a:pt x="1420585" y="76449"/>
                </a:cubicBezTo>
              </a:path>
            </a:pathLst>
          </a:custGeom>
          <a:noFill/>
          <a:ln>
            <a:solidFill>
              <a:srgbClr val="7030A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1404257" y="2884833"/>
            <a:ext cx="1412422" cy="204672"/>
          </a:xfrm>
          <a:custGeom>
            <a:avLst/>
            <a:gdLst>
              <a:gd name="connsiteX0" fmla="*/ 1412422 w 1412422"/>
              <a:gd name="connsiteY0" fmla="*/ 0 h 204672"/>
              <a:gd name="connsiteX1" fmla="*/ 604157 w 1412422"/>
              <a:gd name="connsiteY1" fmla="*/ 204107 h 204672"/>
              <a:gd name="connsiteX2" fmla="*/ 0 w 1412422"/>
              <a:gd name="connsiteY2" fmla="*/ 48986 h 204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12422" h="204672">
                <a:moveTo>
                  <a:pt x="1412422" y="0"/>
                </a:moveTo>
                <a:cubicBezTo>
                  <a:pt x="1125991" y="97971"/>
                  <a:pt x="839561" y="195943"/>
                  <a:pt x="604157" y="204107"/>
                </a:cubicBezTo>
                <a:cubicBezTo>
                  <a:pt x="368753" y="212271"/>
                  <a:pt x="184376" y="130628"/>
                  <a:pt x="0" y="48986"/>
                </a:cubicBezTo>
              </a:path>
            </a:pathLst>
          </a:custGeom>
          <a:noFill/>
          <a:ln>
            <a:solidFill>
              <a:srgbClr val="7030A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1396093" y="3110593"/>
            <a:ext cx="710293" cy="783771"/>
          </a:xfrm>
          <a:custGeom>
            <a:avLst/>
            <a:gdLst>
              <a:gd name="connsiteX0" fmla="*/ 0 w 710293"/>
              <a:gd name="connsiteY0" fmla="*/ 0 h 783771"/>
              <a:gd name="connsiteX1" fmla="*/ 710293 w 710293"/>
              <a:gd name="connsiteY1" fmla="*/ 783771 h 783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10293" h="783771">
                <a:moveTo>
                  <a:pt x="0" y="0"/>
                </a:moveTo>
                <a:lnTo>
                  <a:pt x="710293" y="783771"/>
                </a:lnTo>
              </a:path>
            </a:pathLst>
          </a:custGeom>
          <a:noFill/>
          <a:ln>
            <a:solidFill>
              <a:srgbClr val="7030A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 flipH="1">
            <a:off x="6987649" y="2800349"/>
            <a:ext cx="556149" cy="993151"/>
          </a:xfrm>
          <a:custGeom>
            <a:avLst/>
            <a:gdLst>
              <a:gd name="connsiteX0" fmla="*/ 0 w 751114"/>
              <a:gd name="connsiteY0" fmla="*/ 0 h 914400"/>
              <a:gd name="connsiteX1" fmla="*/ 751114 w 751114"/>
              <a:gd name="connsiteY1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51114" h="914400">
                <a:moveTo>
                  <a:pt x="0" y="0"/>
                </a:moveTo>
                <a:lnTo>
                  <a:pt x="751114" y="914400"/>
                </a:lnTo>
              </a:path>
            </a:pathLst>
          </a:custGeom>
          <a:noFill/>
          <a:ln>
            <a:solidFill>
              <a:srgbClr val="C0000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5438025" y="2391793"/>
            <a:ext cx="366782" cy="408557"/>
          </a:xfrm>
          <a:custGeom>
            <a:avLst/>
            <a:gdLst>
              <a:gd name="connsiteX0" fmla="*/ 325961 w 366782"/>
              <a:gd name="connsiteY0" fmla="*/ 408557 h 408557"/>
              <a:gd name="connsiteX1" fmla="*/ 7554 w 366782"/>
              <a:gd name="connsiteY1" fmla="*/ 318750 h 408557"/>
              <a:gd name="connsiteX2" fmla="*/ 121854 w 366782"/>
              <a:gd name="connsiteY2" fmla="*/ 343 h 408557"/>
              <a:gd name="connsiteX3" fmla="*/ 366782 w 366782"/>
              <a:gd name="connsiteY3" fmla="*/ 269764 h 408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6782" h="408557">
                <a:moveTo>
                  <a:pt x="325961" y="408557"/>
                </a:moveTo>
                <a:cubicBezTo>
                  <a:pt x="183766" y="397671"/>
                  <a:pt x="41572" y="386786"/>
                  <a:pt x="7554" y="318750"/>
                </a:cubicBezTo>
                <a:cubicBezTo>
                  <a:pt x="-26464" y="250714"/>
                  <a:pt x="61983" y="8507"/>
                  <a:pt x="121854" y="343"/>
                </a:cubicBezTo>
                <a:cubicBezTo>
                  <a:pt x="181725" y="-7821"/>
                  <a:pt x="274253" y="130971"/>
                  <a:pt x="366782" y="269764"/>
                </a:cubicBezTo>
              </a:path>
            </a:pathLst>
          </a:custGeom>
          <a:noFill/>
          <a:ln>
            <a:solidFill>
              <a:srgbClr val="C0000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47385B3C-4A88-CA4A-B72D-319AA43BFB34}"/>
              </a:ext>
            </a:extLst>
          </p:cNvPr>
          <p:cNvSpPr/>
          <p:nvPr/>
        </p:nvSpPr>
        <p:spPr>
          <a:xfrm>
            <a:off x="1339819" y="3183403"/>
            <a:ext cx="710293" cy="783771"/>
          </a:xfrm>
          <a:custGeom>
            <a:avLst/>
            <a:gdLst>
              <a:gd name="connsiteX0" fmla="*/ 0 w 710293"/>
              <a:gd name="connsiteY0" fmla="*/ 0 h 783771"/>
              <a:gd name="connsiteX1" fmla="*/ 710293 w 710293"/>
              <a:gd name="connsiteY1" fmla="*/ 783771 h 783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10293" h="783771">
                <a:moveTo>
                  <a:pt x="0" y="0"/>
                </a:moveTo>
                <a:lnTo>
                  <a:pt x="710293" y="783771"/>
                </a:lnTo>
              </a:path>
            </a:pathLst>
          </a:custGeom>
          <a:noFill/>
          <a:ln>
            <a:solidFill>
              <a:srgbClr val="00B14F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F4420DE5-51D2-4B44-9D69-A3313BCC4218}"/>
              </a:ext>
            </a:extLst>
          </p:cNvPr>
          <p:cNvSpPr/>
          <p:nvPr/>
        </p:nvSpPr>
        <p:spPr>
          <a:xfrm>
            <a:off x="1387929" y="2558255"/>
            <a:ext cx="1420585" cy="166256"/>
          </a:xfrm>
          <a:custGeom>
            <a:avLst/>
            <a:gdLst>
              <a:gd name="connsiteX0" fmla="*/ 0 w 1420585"/>
              <a:gd name="connsiteY0" fmla="*/ 166256 h 166256"/>
              <a:gd name="connsiteX1" fmla="*/ 604157 w 1420585"/>
              <a:gd name="connsiteY1" fmla="*/ 2971 h 166256"/>
              <a:gd name="connsiteX2" fmla="*/ 1420585 w 1420585"/>
              <a:gd name="connsiteY2" fmla="*/ 76449 h 166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20585" h="166256">
                <a:moveTo>
                  <a:pt x="0" y="166256"/>
                </a:moveTo>
                <a:cubicBezTo>
                  <a:pt x="183696" y="92097"/>
                  <a:pt x="367393" y="17939"/>
                  <a:pt x="604157" y="2971"/>
                </a:cubicBezTo>
                <a:cubicBezTo>
                  <a:pt x="840921" y="-11997"/>
                  <a:pt x="1130753" y="32226"/>
                  <a:pt x="1420585" y="76449"/>
                </a:cubicBezTo>
              </a:path>
            </a:pathLst>
          </a:custGeom>
          <a:noFill/>
          <a:ln>
            <a:solidFill>
              <a:srgbClr val="00B14F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121B9AB3-0C43-7F40-9C22-DC6F58E7878B}"/>
              </a:ext>
            </a:extLst>
          </p:cNvPr>
          <p:cNvSpPr/>
          <p:nvPr/>
        </p:nvSpPr>
        <p:spPr>
          <a:xfrm>
            <a:off x="1387929" y="2995540"/>
            <a:ext cx="1412422" cy="204672"/>
          </a:xfrm>
          <a:custGeom>
            <a:avLst/>
            <a:gdLst>
              <a:gd name="connsiteX0" fmla="*/ 1412422 w 1412422"/>
              <a:gd name="connsiteY0" fmla="*/ 0 h 204672"/>
              <a:gd name="connsiteX1" fmla="*/ 604157 w 1412422"/>
              <a:gd name="connsiteY1" fmla="*/ 204107 h 204672"/>
              <a:gd name="connsiteX2" fmla="*/ 0 w 1412422"/>
              <a:gd name="connsiteY2" fmla="*/ 48986 h 204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12422" h="204672">
                <a:moveTo>
                  <a:pt x="1412422" y="0"/>
                </a:moveTo>
                <a:cubicBezTo>
                  <a:pt x="1125991" y="97971"/>
                  <a:pt x="839561" y="195943"/>
                  <a:pt x="604157" y="204107"/>
                </a:cubicBezTo>
                <a:cubicBezTo>
                  <a:pt x="368753" y="212271"/>
                  <a:pt x="184376" y="130628"/>
                  <a:pt x="0" y="48986"/>
                </a:cubicBezTo>
              </a:path>
            </a:pathLst>
          </a:custGeom>
          <a:noFill/>
          <a:ln>
            <a:solidFill>
              <a:srgbClr val="00B14F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93">
                <a:extLst>
                  <a:ext uri="{FF2B5EF4-FFF2-40B4-BE49-F238E27FC236}">
                    <a16:creationId xmlns:a16="http://schemas.microsoft.com/office/drawing/2014/main" id="{A898C620-D878-5A43-893D-A44E384C39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7522" y="5257586"/>
                <a:ext cx="7823577" cy="4887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80000"/>
                  </a:lnSpc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US" sz="2400" b="1" i="1">
                            <a:latin typeface="Cambria Math"/>
                          </a:rPr>
                          <m:t>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	iff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⋀ 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>
                  <a:lnSpc>
                    <a:spcPct val="80000"/>
                  </a:lnSpc>
                </a:pPr>
                <a:endParaRPr lang="en-US" sz="800" dirty="0"/>
              </a:p>
            </p:txBody>
          </p:sp>
        </mc:Choice>
        <mc:Fallback xmlns="">
          <p:sp>
            <p:nvSpPr>
              <p:cNvPr id="35" name="Rectangle 93">
                <a:extLst>
                  <a:ext uri="{FF2B5EF4-FFF2-40B4-BE49-F238E27FC236}">
                    <a16:creationId xmlns:a16="http://schemas.microsoft.com/office/drawing/2014/main" id="{A898C620-D878-5A43-893D-A44E384C39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7522" y="5257586"/>
                <a:ext cx="7823577" cy="488724"/>
              </a:xfrm>
              <a:prstGeom prst="rect">
                <a:avLst/>
              </a:prstGeom>
              <a:blipFill>
                <a:blip r:embed="rId10"/>
                <a:stretch>
                  <a:fillRect t="-20000" b="-75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reeform 2">
            <a:extLst>
              <a:ext uri="{FF2B5EF4-FFF2-40B4-BE49-F238E27FC236}">
                <a16:creationId xmlns:a16="http://schemas.microsoft.com/office/drawing/2014/main" id="{7E0F04EC-DE00-14B9-55F2-25F5437CB6B5}"/>
              </a:ext>
            </a:extLst>
          </p:cNvPr>
          <p:cNvSpPr/>
          <p:nvPr/>
        </p:nvSpPr>
        <p:spPr>
          <a:xfrm rot="4624398">
            <a:off x="7609545" y="2093158"/>
            <a:ext cx="366782" cy="408557"/>
          </a:xfrm>
          <a:custGeom>
            <a:avLst/>
            <a:gdLst>
              <a:gd name="connsiteX0" fmla="*/ 325961 w 366782"/>
              <a:gd name="connsiteY0" fmla="*/ 408557 h 408557"/>
              <a:gd name="connsiteX1" fmla="*/ 7554 w 366782"/>
              <a:gd name="connsiteY1" fmla="*/ 318750 h 408557"/>
              <a:gd name="connsiteX2" fmla="*/ 121854 w 366782"/>
              <a:gd name="connsiteY2" fmla="*/ 343 h 408557"/>
              <a:gd name="connsiteX3" fmla="*/ 366782 w 366782"/>
              <a:gd name="connsiteY3" fmla="*/ 269764 h 408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6782" h="408557">
                <a:moveTo>
                  <a:pt x="325961" y="408557"/>
                </a:moveTo>
                <a:cubicBezTo>
                  <a:pt x="183766" y="397671"/>
                  <a:pt x="41572" y="386786"/>
                  <a:pt x="7554" y="318750"/>
                </a:cubicBezTo>
                <a:cubicBezTo>
                  <a:pt x="-26464" y="250714"/>
                  <a:pt x="61983" y="8507"/>
                  <a:pt x="121854" y="343"/>
                </a:cubicBezTo>
                <a:cubicBezTo>
                  <a:pt x="181725" y="-7821"/>
                  <a:pt x="274253" y="130971"/>
                  <a:pt x="366782" y="269764"/>
                </a:cubicBezTo>
              </a:path>
            </a:pathLst>
          </a:custGeom>
          <a:noFill/>
          <a:ln>
            <a:solidFill>
              <a:srgbClr val="C0000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098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Last time: Powers of a Relation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42" name="Rectangle 2"/>
              <p:cNvSpPr>
                <a:spLocks noChangeArrowheads="1"/>
              </p:cNvSpPr>
              <p:nvPr>
                <p:custDataLst>
                  <p:tags r:id="rId2"/>
                </p:custDataLst>
              </p:nvPr>
            </p:nvSpPr>
            <p:spPr bwMode="auto">
              <a:xfrm>
                <a:off x="479778" y="1250244"/>
                <a:ext cx="8867422" cy="21114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sz="2600" b="0" dirty="0"/>
                  <a:t> </a:t>
                </a:r>
                <a:endParaRPr lang="en-US" sz="2600" dirty="0"/>
              </a:p>
              <a:p>
                <a:endParaRPr lang="en-US" sz="2600" dirty="0"/>
              </a:p>
              <a:p>
                <a:r>
                  <a:rPr lang="en-US" sz="2600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1" i="1" smtClean="0">
                            <a:latin typeface="Cambria Math"/>
                          </a:rPr>
                          <m:t>𝑹</m:t>
                        </m:r>
                      </m:e>
                      <m:sup>
                        <m:r>
                          <a:rPr lang="en-US" sz="2600" b="1" i="1" smtClean="0">
                            <a:latin typeface="Cambria Math"/>
                          </a:rPr>
                          <m:t>𝟎</m:t>
                        </m:r>
                      </m:sup>
                    </m:sSup>
                    <m:r>
                      <a:rPr lang="en-US" sz="2600" b="0" i="1" smtClean="0">
                        <a:latin typeface="Cambria Math"/>
                      </a:rPr>
                      <m:t>    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∷</m:t>
                    </m:r>
                    <m:r>
                      <a:rPr lang="en-US" sz="2600" b="0" i="1" smtClean="0">
                        <a:latin typeface="Cambria Math"/>
                      </a:rPr>
                      <m:t>={</m:t>
                    </m:r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1" i="1" smtClean="0">
                            <a:latin typeface="Cambria Math"/>
                          </a:rPr>
                          <m:t>𝒂</m:t>
                        </m:r>
                        <m:r>
                          <a:rPr lang="en-US" sz="2600" b="0" i="1" smtClean="0">
                            <a:latin typeface="Cambria Math"/>
                          </a:rPr>
                          <m:t>,</m:t>
                        </m:r>
                        <m:r>
                          <a:rPr lang="en-US" sz="2600" b="1" i="1" smtClean="0">
                            <a:latin typeface="Cambria Math"/>
                          </a:rPr>
                          <m:t>𝒂</m:t>
                        </m:r>
                      </m:e>
                    </m:d>
                    <m:r>
                      <a:rPr lang="en-US" sz="2600" b="0" i="1" smtClean="0">
                        <a:latin typeface="Cambria Math"/>
                      </a:rPr>
                      <m:t>∣</m:t>
                    </m:r>
                    <m:r>
                      <a:rPr lang="en-US" sz="2600" b="1" i="1" smtClean="0">
                        <a:latin typeface="Cambria Math"/>
                      </a:rPr>
                      <m:t>𝒂</m:t>
                    </m:r>
                    <m:r>
                      <a:rPr lang="en-US" sz="2600" b="1" i="1" smtClean="0">
                        <a:latin typeface="Cambria Math"/>
                      </a:rPr>
                      <m:t>∈</m:t>
                    </m:r>
                    <m:r>
                      <a:rPr lang="en-US" sz="2600" b="1" i="1" smtClean="0">
                        <a:latin typeface="Cambria Math"/>
                      </a:rPr>
                      <m:t>𝑨</m:t>
                    </m:r>
                    <m:r>
                      <a:rPr lang="en-US" sz="2600" b="0" i="1" smtClean="0">
                        <a:latin typeface="Cambria Math"/>
                      </a:rPr>
                      <m:t>}</m:t>
                    </m:r>
                  </m:oMath>
                </a14:m>
                <a:r>
                  <a:rPr lang="en-US" sz="2600" dirty="0"/>
                  <a:t>        “the equality relation on </a:t>
                </a:r>
                <a14:m>
                  <m:oMath xmlns:m="http://schemas.openxmlformats.org/officeDocument/2006/math">
                    <m:r>
                      <a:rPr lang="en-US" sz="2600" b="1" i="1" dirty="0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sz="2600" dirty="0"/>
                  <a:t>”</a:t>
                </a:r>
              </a:p>
              <a:p>
                <a:endParaRPr lang="en-US" sz="26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1" i="1" smtClean="0">
                            <a:latin typeface="Cambria Math"/>
                          </a:rPr>
                          <m:t>𝑹</m:t>
                        </m:r>
                      </m:e>
                      <m:sup>
                        <m:r>
                          <a:rPr lang="en-US" sz="2600" b="1" i="1" smtClean="0">
                            <a:latin typeface="Cambria Math"/>
                          </a:rPr>
                          <m:t>𝒏</m:t>
                        </m:r>
                        <m:r>
                          <a:rPr lang="en-US" sz="2600" b="1" i="1" smtClean="0">
                            <a:latin typeface="Cambria Math"/>
                          </a:rPr>
                          <m:t>+</m:t>
                        </m:r>
                        <m:r>
                          <a:rPr lang="en-US" sz="2600" b="1" i="1" smtClean="0">
                            <a:latin typeface="Cambria Math"/>
                          </a:rPr>
                          <m:t>𝟏</m:t>
                        </m:r>
                      </m:sup>
                    </m:sSup>
                    <m:r>
                      <a:rPr lang="en-US" sz="26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600" b="0" i="0" smtClean="0">
                        <a:latin typeface="Cambria Math" panose="02040503050406030204" pitchFamily="18" charset="0"/>
                      </a:rPr>
                      <m:t>∷</m:t>
                    </m:r>
                    <m:r>
                      <a:rPr lang="en-US" sz="2600" b="0" i="0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sz="26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1" i="1" smtClean="0">
                            <a:latin typeface="Cambria Math"/>
                          </a:rPr>
                          <m:t>𝑹</m:t>
                        </m:r>
                      </m:e>
                      <m:sup>
                        <m:r>
                          <a:rPr lang="en-US" sz="2600" b="1" i="1" smtClean="0">
                            <a:latin typeface="Cambria Math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en-US" sz="2600" b="1" dirty="0"/>
                  <a:t> </a:t>
                </a:r>
                <a14:m>
                  <m:oMath xmlns:m="http://schemas.openxmlformats.org/officeDocument/2006/math">
                    <m:r>
                      <a:rPr lang="en-US" sz="2600" b="1" i="1" smtClean="0">
                        <a:latin typeface="Cambria Math"/>
                      </a:rPr>
                      <m:t>∘</m:t>
                    </m:r>
                  </m:oMath>
                </a14:m>
                <a:r>
                  <a:rPr lang="en-US" sz="2600" b="1" dirty="0"/>
                  <a:t> </a:t>
                </a:r>
                <a14:m>
                  <m:oMath xmlns:m="http://schemas.openxmlformats.org/officeDocument/2006/math">
                    <m:r>
                      <a:rPr lang="en-US" sz="2600" b="1" i="1" dirty="0" smtClean="0">
                        <a:latin typeface="Cambria Math"/>
                      </a:rPr>
                      <m:t>𝑹</m:t>
                    </m:r>
                  </m:oMath>
                </a14:m>
                <a:r>
                  <a:rPr lang="en-US" sz="2600" dirty="0"/>
                  <a:t>   for  </a:t>
                </a:r>
                <a14:m>
                  <m:oMath xmlns:m="http://schemas.openxmlformats.org/officeDocument/2006/math">
                    <m:r>
                      <a:rPr lang="en-US" sz="2600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600" b="1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≥</m:t>
                    </m:r>
                    <m:r>
                      <a:rPr lang="en-US" sz="2600" b="1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𝟎</m:t>
                    </m:r>
                  </m:oMath>
                </a14:m>
                <a:endParaRPr lang="en-US" sz="2600" b="1" dirty="0"/>
              </a:p>
            </p:txBody>
          </p:sp>
        </mc:Choice>
        <mc:Fallback xmlns="">
          <p:sp>
            <p:nvSpPr>
              <p:cNvPr id="10242" name="Rectangle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479778" y="1250244"/>
                <a:ext cx="8867422" cy="2111475"/>
              </a:xfrm>
              <a:prstGeom prst="rect">
                <a:avLst/>
              </a:prstGeom>
              <a:blipFill>
                <a:blip r:embed="rId5"/>
                <a:stretch>
                  <a:fillRect l="-143" b="-658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811348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56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666666"/>
      </a:dk2>
      <a:lt2>
        <a:srgbClr val="EEECE1"/>
      </a:lt2>
      <a:accent1>
        <a:srgbClr val="FF9933"/>
      </a:accent1>
      <a:accent2>
        <a:srgbClr val="FF6600"/>
      </a:accent2>
      <a:accent3>
        <a:srgbClr val="FF9900"/>
      </a:accent3>
      <a:accent4>
        <a:srgbClr val="9999FF"/>
      </a:accent4>
      <a:accent5>
        <a:srgbClr val="6666CC"/>
      </a:accent5>
      <a:accent6>
        <a:srgbClr val="3333CC"/>
      </a:accent6>
      <a:hlink>
        <a:srgbClr val="666666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  <a:headEnd type="none" w="med" len="med"/>
          <a:tailEnd type="triangle" w="med" len="med"/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>
          <a:solidFill>
            <a:srgbClr val="7030A0"/>
          </a:solidFill>
          <a:tailEnd type="stealth" w="lg" len="lg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400" dirty="0" smtClean="0">
            <a:latin typeface="Franklin Gothic Medium"/>
            <a:cs typeface="Franklin Gothic Medium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14917</TotalTime>
  <Words>2562</Words>
  <Application>Microsoft Macintosh PowerPoint</Application>
  <PresentationFormat>On-screen Show (4:3)</PresentationFormat>
  <Paragraphs>736</Paragraphs>
  <Slides>57</Slides>
  <Notes>14</Notes>
  <HiddenSlides>2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5" baseType="lpstr">
      <vt:lpstr>Arial</vt:lpstr>
      <vt:lpstr>Calibri</vt:lpstr>
      <vt:lpstr>Cambria Math</vt:lpstr>
      <vt:lpstr>Courier New</vt:lpstr>
      <vt:lpstr>Franklin Gothic Medium</vt:lpstr>
      <vt:lpstr>Lucida Sans Typewriter</vt:lpstr>
      <vt:lpstr>Tahoma</vt:lpstr>
      <vt:lpstr>Office Theme</vt:lpstr>
      <vt:lpstr>CSE 311: Foundations of Computing</vt:lpstr>
      <vt:lpstr>Last time: Relations &amp; Composition</vt:lpstr>
      <vt:lpstr>Last time: Directed Graphs</vt:lpstr>
      <vt:lpstr>How Properties of Relations show up in Graphs</vt:lpstr>
      <vt:lpstr>How Properties of Relations show up in Graphs</vt:lpstr>
      <vt:lpstr>Last time: Relation Composition</vt:lpstr>
      <vt:lpstr>Last time: Relational Composition using Digraphs</vt:lpstr>
      <vt:lpstr>Relational Composition using Digraphs</vt:lpstr>
      <vt:lpstr>Last time: Powers of a Relation</vt:lpstr>
      <vt:lpstr>Last time: Paths in Directed Graphs</vt:lpstr>
      <vt:lpstr>Relational Composition using Digraphs</vt:lpstr>
      <vt:lpstr>Paths in Relations</vt:lpstr>
      <vt:lpstr>Paths in Relations</vt:lpstr>
      <vt:lpstr>Connectivity In Graphs</vt:lpstr>
      <vt:lpstr>Transitive-Reflexive Closure</vt:lpstr>
      <vt:lpstr>Transitive-Reflexive Closure</vt:lpstr>
      <vt:lpstr>n-ary Relations</vt:lpstr>
      <vt:lpstr>Relational Databases</vt:lpstr>
      <vt:lpstr>Back to Languages</vt:lpstr>
      <vt:lpstr>PowerPoint Presentation</vt:lpstr>
      <vt:lpstr>Selecting strings using labeled graphs as “machines”</vt:lpstr>
      <vt:lpstr>Finite State Machines</vt:lpstr>
      <vt:lpstr>Which strings does this machine say are OK?</vt:lpstr>
      <vt:lpstr>Which strings does this machine say are OK?</vt:lpstr>
      <vt:lpstr>Finite State Machines</vt:lpstr>
      <vt:lpstr>Finite State Machines</vt:lpstr>
      <vt:lpstr>What language does this machine recognize?</vt:lpstr>
      <vt:lpstr>What language does this machine recognize?</vt:lpstr>
      <vt:lpstr>Applications of FSMs (a.k.a. Finite Automata)</vt:lpstr>
      <vt:lpstr>Applications of FSMs (a.k.a. Finite Automata)</vt:lpstr>
      <vt:lpstr>Strings over {0, 1, 2}</vt:lpstr>
      <vt:lpstr>Strings over {0, 1, 2}</vt:lpstr>
      <vt:lpstr>Strings over {0, 1, 2}</vt:lpstr>
      <vt:lpstr>FSM as abstraction of Java code</vt:lpstr>
      <vt:lpstr>Strings over {0, 1, 2}</vt:lpstr>
      <vt:lpstr>Strings over {0, 1, 2}</vt:lpstr>
      <vt:lpstr>FSM as abstraction of Java code</vt:lpstr>
      <vt:lpstr>FSM to Java code</vt:lpstr>
      <vt:lpstr>Strings over {0, 1, 2}</vt:lpstr>
      <vt:lpstr>Strings over {0,1,2} w/ even number of 2’s AND mod 3 sum 0</vt:lpstr>
      <vt:lpstr>Strings over {0,1,2} w/ even number of 2’s AND mod 3 sum 0</vt:lpstr>
      <vt:lpstr>Strings over {0,1,2} w/ even number of 2’s OR mod 3 sum 0</vt:lpstr>
      <vt:lpstr>Strings over {0,1,2} w/ even number of 2’s XOR mod 3 sum 0</vt:lpstr>
      <vt:lpstr>What language does this machine recognize?</vt:lpstr>
      <vt:lpstr>What language does this machine recognize?</vt:lpstr>
      <vt:lpstr>The set of binary strings with a 1 in the 3rd position from the start</vt:lpstr>
      <vt:lpstr>The set of binary strings with a 1 in the 3rd position from the start</vt:lpstr>
      <vt:lpstr>The set of binary strings with a 1 in the 3rd position from the end</vt:lpstr>
      <vt:lpstr>3 bit shift register</vt:lpstr>
      <vt:lpstr>The set of binary strings with a 1 in the 3rd position from the end</vt:lpstr>
      <vt:lpstr>The set of binary strings with a 1 in the 3rd position from the end</vt:lpstr>
      <vt:lpstr>The beginning versus the end</vt:lpstr>
      <vt:lpstr>Adding Output to Finite State Machines</vt:lpstr>
      <vt:lpstr>Vending Machine</vt:lpstr>
      <vt:lpstr>Vending Machine, v0.1</vt:lpstr>
      <vt:lpstr>Vending Machine, v0.2</vt:lpstr>
      <vt:lpstr>Vending Machine, v1.0</vt:lpstr>
    </vt:vector>
  </TitlesOfParts>
  <Company>Chinese University of Hong Kong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311 (Fall 13)</dc:title>
  <dc:creator>James;R. Lee</dc:creator>
  <cp:lastModifiedBy>zat</cp:lastModifiedBy>
  <cp:revision>527</cp:revision>
  <cp:lastPrinted>2019-11-20T18:17:48Z</cp:lastPrinted>
  <dcterms:created xsi:type="dcterms:W3CDTF">2013-01-07T07:20:47Z</dcterms:created>
  <dcterms:modified xsi:type="dcterms:W3CDTF">2022-11-28T20:19:57Z</dcterms:modified>
</cp:coreProperties>
</file>