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3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4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41.xml" ContentType="application/vnd.openxmlformats-officedocument.presentationml.tags+xml"/>
  <Override PartName="/ppt/tags/tag6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629" r:id="rId3"/>
    <p:sldId id="590" r:id="rId4"/>
    <p:sldId id="675" r:id="rId5"/>
    <p:sldId id="676" r:id="rId6"/>
    <p:sldId id="644" r:id="rId7"/>
    <p:sldId id="583" r:id="rId8"/>
    <p:sldId id="642" r:id="rId9"/>
    <p:sldId id="547" r:id="rId10"/>
    <p:sldId id="594" r:id="rId11"/>
    <p:sldId id="677" r:id="rId12"/>
    <p:sldId id="645" r:id="rId13"/>
    <p:sldId id="552" r:id="rId14"/>
    <p:sldId id="553" r:id="rId15"/>
    <p:sldId id="586" r:id="rId16"/>
    <p:sldId id="587" r:id="rId17"/>
    <p:sldId id="562" r:id="rId18"/>
    <p:sldId id="563" r:id="rId19"/>
    <p:sldId id="578" r:id="rId20"/>
    <p:sldId id="591" r:id="rId21"/>
    <p:sldId id="673" r:id="rId22"/>
    <p:sldId id="631" r:id="rId23"/>
    <p:sldId id="632" r:id="rId24"/>
    <p:sldId id="614" r:id="rId25"/>
    <p:sldId id="633" r:id="rId26"/>
    <p:sldId id="634" r:id="rId27"/>
    <p:sldId id="635" r:id="rId28"/>
    <p:sldId id="615" r:id="rId29"/>
    <p:sldId id="616" r:id="rId30"/>
    <p:sldId id="636" r:id="rId31"/>
    <p:sldId id="622" r:id="rId32"/>
    <p:sldId id="666" r:id="rId33"/>
    <p:sldId id="663" r:id="rId34"/>
    <p:sldId id="643" r:id="rId35"/>
    <p:sldId id="637" r:id="rId36"/>
    <p:sldId id="671" r:id="rId37"/>
    <p:sldId id="665" r:id="rId38"/>
    <p:sldId id="674" r:id="rId39"/>
    <p:sldId id="623" r:id="rId40"/>
    <p:sldId id="641" r:id="rId41"/>
    <p:sldId id="668" r:id="rId42"/>
    <p:sldId id="670" r:id="rId43"/>
    <p:sldId id="617" r:id="rId44"/>
    <p:sldId id="639" r:id="rId45"/>
    <p:sldId id="669" r:id="rId46"/>
    <p:sldId id="656" r:id="rId47"/>
    <p:sldId id="658" r:id="rId48"/>
    <p:sldId id="647" r:id="rId49"/>
    <p:sldId id="659" r:id="rId50"/>
    <p:sldId id="660" r:id="rId51"/>
    <p:sldId id="649" r:id="rId52"/>
    <p:sldId id="655" r:id="rId53"/>
    <p:sldId id="651" r:id="rId54"/>
    <p:sldId id="652" r:id="rId55"/>
    <p:sldId id="653" r:id="rId56"/>
    <p:sldId id="654" r:id="rId57"/>
  </p:sldIdLst>
  <p:sldSz cx="9144000" cy="6858000" type="screen4x3"/>
  <p:notesSz cx="9601200" cy="7315200"/>
  <p:custDataLst>
    <p:tags r:id="rId6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F"/>
    <a:srgbClr val="A3F5CE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1" autoAdjust="0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3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7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7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 (Last 3 digits)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transitive closure of prerequisites from course catalog is </a:t>
            </a:r>
            <a:r>
              <a:rPr lang="en-US" b="1" dirty="0"/>
              <a:t>everything</a:t>
            </a:r>
            <a:r>
              <a:rPr lang="en-US" dirty="0"/>
              <a:t> you must take before that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2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1101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4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9" Type="http://schemas.openxmlformats.org/officeDocument/2006/relationships/tags" Target="../tags/tag125.xml"/><Relationship Id="rId21" Type="http://schemas.openxmlformats.org/officeDocument/2006/relationships/tags" Target="../tags/tag107.xml"/><Relationship Id="rId34" Type="http://schemas.openxmlformats.org/officeDocument/2006/relationships/tags" Target="../tags/tag120.xml"/><Relationship Id="rId42" Type="http://schemas.openxmlformats.org/officeDocument/2006/relationships/notesSlide" Target="../notesSlides/notesSlide2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tags" Target="../tags/tag115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tags" Target="../tags/tag118.xml"/><Relationship Id="rId37" Type="http://schemas.openxmlformats.org/officeDocument/2006/relationships/tags" Target="../tags/tag123.xml"/><Relationship Id="rId40" Type="http://schemas.openxmlformats.org/officeDocument/2006/relationships/tags" Target="../tags/tag126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36" Type="http://schemas.openxmlformats.org/officeDocument/2006/relationships/tags" Target="../tags/tag122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tags" Target="../tags/tag117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tags" Target="../tags/tag116.xml"/><Relationship Id="rId35" Type="http://schemas.openxmlformats.org/officeDocument/2006/relationships/tags" Target="../tags/tag121.xml"/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tags" Target="../tags/tag119.xml"/><Relationship Id="rId38" Type="http://schemas.openxmlformats.org/officeDocument/2006/relationships/tags" Target="../tags/tag1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2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10" Type="http://schemas.openxmlformats.org/officeDocument/2006/relationships/image" Target="../media/image7.png"/><Relationship Id="rId4" Type="http://schemas.openxmlformats.org/officeDocument/2006/relationships/tags" Target="../tags/tag130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3.xml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30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0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69.xml"/><Relationship Id="rId5" Type="http://schemas.openxmlformats.org/officeDocument/2006/relationships/image" Target="../media/image101.png"/><Relationship Id="rId4" Type="http://schemas.openxmlformats.org/officeDocument/2006/relationships/tags" Target="../tags/tag1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tags" Target="../tags/tag43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8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image" Target="../media/image800.png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68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2.png"/><Relationship Id="rId4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image" Target="../media/image3.png"/><Relationship Id="rId4" Type="http://schemas.openxmlformats.org/officeDocument/2006/relationships/tags" Target="../tags/tag82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23:  Finite State Machines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46" y="2097587"/>
            <a:ext cx="3930582" cy="35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time: Paths in 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Path</a:t>
            </a:r>
            <a:r>
              <a:rPr lang="en-US" sz="2400" dirty="0">
                <a:solidFill>
                  <a:srgbClr val="C00000"/>
                </a:solidFill>
              </a:rPr>
              <a:t>:  v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 …, </a:t>
            </a:r>
            <a:r>
              <a:rPr lang="en-US" sz="2400" dirty="0" err="1">
                <a:solidFill>
                  <a:srgbClr val="C00000"/>
                </a:solidFill>
              </a:rPr>
              <a:t>v</a:t>
            </a:r>
            <a:r>
              <a:rPr lang="en-US" sz="2400" baseline="-25000" dirty="0" err="1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  with each (v</a:t>
            </a:r>
            <a:r>
              <a:rPr lang="en-US" sz="2400" baseline="-25000" dirty="0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i+1</a:t>
            </a:r>
            <a:r>
              <a:rPr lang="en-US" sz="2400" dirty="0">
                <a:solidFill>
                  <a:srgbClr val="C00000"/>
                </a:solidFill>
              </a:rPr>
              <a:t>) in E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389488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					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such that a, b, c is a path</a:t>
                </a:r>
                <a:endParaRPr lang="en-US" sz="2000" dirty="0"/>
              </a:p>
            </p:txBody>
          </p:sp>
        </mc:Choice>
        <mc:Fallback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blipFill>
                <a:blip r:embed="rId10"/>
                <a:stretch>
                  <a:fillRect t="-12500" b="-156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Paths in 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" y="1590254"/>
            <a:ext cx="80391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Def: The </a:t>
            </a:r>
            <a:r>
              <a:rPr lang="en-US" sz="2800" b="1" dirty="0">
                <a:ea typeface="MS PGothic" pitchFamily="34" charset="-128"/>
                <a:cs typeface="+mn-cs"/>
              </a:rPr>
              <a:t>length</a:t>
            </a:r>
            <a:r>
              <a:rPr lang="en-US" sz="2800" dirty="0">
                <a:ea typeface="MS PGothic" pitchFamily="34" charset="-128"/>
                <a:cs typeface="+mn-cs"/>
              </a:rPr>
              <a:t> of a path in a graph is the number of edges in it (counting repetitions if edge used &gt; once).</a:t>
            </a:r>
            <a:endParaRPr lang="en-US" sz="2800" baseline="30000" dirty="0">
              <a:ea typeface="MS PGothic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FDB29F19-D8F3-C64B-BA1B-0DA7005AD47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842686" y="3672373"/>
                <a:ext cx="6095969" cy="1563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200" dirty="0">
                    <a:latin typeface="Franklin Gothic Medium" panose="020B0603020102020204" pitchFamily="34" charset="0"/>
                  </a:rPr>
                  <a:t> correspond to paths of length 0.</a:t>
                </a:r>
              </a:p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200" dirty="0">
                    <a:latin typeface="Franklin Gothic Medium" panose="020B0603020102020204" pitchFamily="34" charset="0"/>
                  </a:rPr>
                  <a:t> are paths of length 1.</a:t>
                </a:r>
              </a:p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200" dirty="0">
                    <a:latin typeface="Franklin Gothic Medium" panose="020B0603020102020204" pitchFamily="34" charset="0"/>
                  </a:rPr>
                  <a:t> are paths of length 2.</a:t>
                </a:r>
              </a:p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...</a:t>
                </a:r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FDB29F19-D8F3-C64B-BA1B-0DA7005A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842686" y="3672373"/>
                <a:ext cx="6095969" cy="1563890"/>
              </a:xfrm>
              <a:prstGeom prst="rect">
                <a:avLst/>
              </a:prstGeom>
              <a:blipFill>
                <a:blip r:embed="rId4"/>
                <a:stretch>
                  <a:fillRect l="-1040" b="-6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83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Paths in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7700" y="3189464"/>
                <a:ext cx="7848600" cy="15081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</a:t>
                </a:r>
              </a:p>
              <a:p>
                <a:pPr>
                  <a:defRPr/>
                </a:pPr>
                <a:endParaRPr lang="en-US" sz="800" dirty="0">
                  <a:ea typeface="MS PGothic" pitchFamily="34" charset="-128"/>
                  <a:cs typeface="+mn-cs"/>
                </a:endParaRPr>
              </a:p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There is a path of length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from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a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in the digraph for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S PGothic" pitchFamily="34" charset="-128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if and only if (</a:t>
                </a:r>
                <a:r>
                  <a:rPr lang="en-US" sz="2800" b="1" dirty="0" err="1">
                    <a:ea typeface="MS PGothic" pitchFamily="34" charset="-128"/>
                    <a:cs typeface="+mn-cs"/>
                  </a:rPr>
                  <a:t>a,b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 </m:t>
                    </m:r>
                    <m:r>
                      <a:rPr lang="en-US" sz="2800" b="1" i="1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𝑹</m:t>
                    </m:r>
                    <m:r>
                      <a:rPr lang="en-US" sz="2800" b="1" i="1" baseline="30000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𝒏</m:t>
                    </m:r>
                  </m:oMath>
                </a14:m>
                <a:endParaRPr lang="en-US" sz="2800" b="1" baseline="30000" dirty="0"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189464"/>
                <a:ext cx="7848600" cy="1508105"/>
              </a:xfrm>
              <a:prstGeom prst="rect">
                <a:avLst/>
              </a:prstGeom>
              <a:blipFill>
                <a:blip r:embed="rId3"/>
                <a:stretch>
                  <a:fillRect l="-1449" t="-3279" r="-1449" b="-9016"/>
                </a:stretch>
              </a:blip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7700" y="1590254"/>
            <a:ext cx="80391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Def: The </a:t>
            </a:r>
            <a:r>
              <a:rPr lang="en-US" sz="2800" b="1" dirty="0">
                <a:ea typeface="MS PGothic" pitchFamily="34" charset="-128"/>
                <a:cs typeface="+mn-cs"/>
              </a:rPr>
              <a:t>length</a:t>
            </a:r>
            <a:r>
              <a:rPr lang="en-US" sz="2800" dirty="0">
                <a:ea typeface="MS PGothic" pitchFamily="34" charset="-128"/>
                <a:cs typeface="+mn-cs"/>
              </a:rPr>
              <a:t> of a path in a graph is the number of edges in it (counting repetitions if edge used &gt; once).</a:t>
            </a:r>
            <a:endParaRPr lang="en-US" sz="2800" baseline="30000" dirty="0"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2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Connectivity In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  The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connectivity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consists of the pairs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 err="1">
                    <a:ea typeface="MS PGothic" pitchFamily="34" charset="-128"/>
                    <a:cs typeface="+mn-cs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) such that there is a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478" t="-3913" r="-517" b="-10870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264185" y="6060340"/>
            <a:ext cx="5879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 Rosen text uses the wrong definition of this quantity.</a:t>
            </a:r>
          </a:p>
          <a:p>
            <a:r>
              <a:rPr lang="en-US" b="1" dirty="0"/>
              <a:t>What the text defines (ignoring k=0) is usually called R</a:t>
            </a:r>
            <a:r>
              <a:rPr lang="en-US" b="1" baseline="300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778" y="1363107"/>
            <a:ext cx="82296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Def: Two vertices in a graph are </a:t>
            </a:r>
            <a:r>
              <a:rPr lang="en-US" sz="2800" b="1" dirty="0">
                <a:ea typeface="MS PGothic" pitchFamily="34" charset="-128"/>
                <a:cs typeface="+mn-cs"/>
              </a:rPr>
              <a:t>connected</a:t>
            </a:r>
            <a:r>
              <a:rPr lang="en-US" sz="2800" dirty="0">
                <a:ea typeface="MS PGothic" pitchFamily="34" charset="-128"/>
                <a:cs typeface="+mn-cs"/>
              </a:rPr>
              <a:t> iff there is a path between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8030" y="4763554"/>
                <a:ext cx="2507481" cy="1519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30" y="4763554"/>
                <a:ext cx="2507481" cy="1519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59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Add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edges to make the relation transitive and reflexive.</a:t>
            </a:r>
          </a:p>
        </p:txBody>
      </p:sp>
    </p:spTree>
    <p:extLst>
      <p:ext uri="{BB962C8B-B14F-4D97-AF65-F5344CB8AC3E}">
        <p14:creationId xmlns:p14="http://schemas.microsoft.com/office/powerpoint/2010/main" val="193730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Relation with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</a:t>
            </a:r>
            <a:r>
              <a:rPr lang="en-US" sz="2400" b="1" dirty="0">
                <a:ea typeface="MS PGothic" pitchFamily="34" charset="-128"/>
                <a:cs typeface="+mn-cs"/>
              </a:rPr>
              <a:t>extra edges </a:t>
            </a:r>
            <a:r>
              <a:rPr lang="en-US" sz="2400" dirty="0">
                <a:ea typeface="MS PGothic" pitchFamily="34" charset="-128"/>
                <a:cs typeface="+mn-cs"/>
              </a:rPr>
              <a:t>to make the relation both transitive and reflexive.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ea typeface="MS PGothic" pitchFamily="34" charset="-128"/>
                    <a:cs typeface="+mn-cs"/>
                  </a:rPr>
                  <a:t>The </a:t>
                </a:r>
                <a:r>
                  <a:rPr lang="en-US" sz="2400" b="1" dirty="0">
                    <a:ea typeface="MS PGothic" pitchFamily="34" charset="-128"/>
                    <a:cs typeface="+mn-cs"/>
                  </a:rPr>
                  <a:t>transitive-reflexive closure</a:t>
                </a:r>
                <a:r>
                  <a:rPr lang="en-US" sz="2400" dirty="0">
                    <a:ea typeface="MS PGothic" pitchFamily="34" charset="-128"/>
                    <a:cs typeface="+mn-cs"/>
                  </a:rPr>
                  <a:t> of a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 is the connectivity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*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blipFill rotWithShape="0">
                <a:blip r:embed="rId30"/>
                <a:stretch>
                  <a:fillRect l="-1141" t="-5036" b="-13669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6776357" y="1315469"/>
            <a:ext cx="294480" cy="309195"/>
          </a:xfrm>
          <a:custGeom>
            <a:avLst/>
            <a:gdLst>
              <a:gd name="connsiteX0" fmla="*/ 0 w 294480"/>
              <a:gd name="connsiteY0" fmla="*/ 64295 h 309195"/>
              <a:gd name="connsiteX1" fmla="*/ 285750 w 294480"/>
              <a:gd name="connsiteY1" fmla="*/ 15310 h 309195"/>
              <a:gd name="connsiteX2" fmla="*/ 204107 w 294480"/>
              <a:gd name="connsiteY2" fmla="*/ 301060 h 309195"/>
              <a:gd name="connsiteX3" fmla="*/ 32657 w 294480"/>
              <a:gd name="connsiteY3" fmla="*/ 203088 h 30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480" h="309195">
                <a:moveTo>
                  <a:pt x="0" y="64295"/>
                </a:moveTo>
                <a:cubicBezTo>
                  <a:pt x="125866" y="20072"/>
                  <a:pt x="251732" y="-24151"/>
                  <a:pt x="285750" y="15310"/>
                </a:cubicBezTo>
                <a:cubicBezTo>
                  <a:pt x="319768" y="54771"/>
                  <a:pt x="246289" y="269764"/>
                  <a:pt x="204107" y="301060"/>
                </a:cubicBezTo>
                <a:cubicBezTo>
                  <a:pt x="161925" y="332356"/>
                  <a:pt x="97291" y="267722"/>
                  <a:pt x="32657" y="2030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4157" y="1454488"/>
            <a:ext cx="2057400" cy="226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791528" y="2188029"/>
            <a:ext cx="275928" cy="234943"/>
          </a:xfrm>
          <a:custGeom>
            <a:avLst/>
            <a:gdLst>
              <a:gd name="connsiteX0" fmla="*/ 13279 w 275928"/>
              <a:gd name="connsiteY0" fmla="*/ 16328 h 234943"/>
              <a:gd name="connsiteX1" fmla="*/ 29608 w 275928"/>
              <a:gd name="connsiteY1" fmla="*/ 228600 h 234943"/>
              <a:gd name="connsiteX2" fmla="*/ 274536 w 275928"/>
              <a:gd name="connsiteY2" fmla="*/ 163285 h 234943"/>
              <a:gd name="connsiteX3" fmla="*/ 111251 w 275928"/>
              <a:gd name="connsiteY3" fmla="*/ 0 h 2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28" h="234943">
                <a:moveTo>
                  <a:pt x="13279" y="16328"/>
                </a:moveTo>
                <a:cubicBezTo>
                  <a:pt x="-328" y="110217"/>
                  <a:pt x="-13935" y="204107"/>
                  <a:pt x="29608" y="228600"/>
                </a:cubicBezTo>
                <a:cubicBezTo>
                  <a:pt x="73151" y="253093"/>
                  <a:pt x="260929" y="201385"/>
                  <a:pt x="274536" y="163285"/>
                </a:cubicBezTo>
                <a:cubicBezTo>
                  <a:pt x="288143" y="125185"/>
                  <a:pt x="199697" y="62592"/>
                  <a:pt x="11125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165712" y="1379537"/>
            <a:ext cx="283621" cy="261484"/>
          </a:xfrm>
          <a:custGeom>
            <a:avLst/>
            <a:gdLst>
              <a:gd name="connsiteX0" fmla="*/ 112374 w 283621"/>
              <a:gd name="connsiteY0" fmla="*/ 253320 h 261484"/>
              <a:gd name="connsiteX1" fmla="*/ 6238 w 283621"/>
              <a:gd name="connsiteY1" fmla="*/ 24720 h 261484"/>
              <a:gd name="connsiteX2" fmla="*/ 275659 w 283621"/>
              <a:gd name="connsiteY2" fmla="*/ 32884 h 261484"/>
              <a:gd name="connsiteX3" fmla="*/ 185852 w 283621"/>
              <a:gd name="connsiteY3" fmla="*/ 261484 h 26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621" h="261484">
                <a:moveTo>
                  <a:pt x="112374" y="253320"/>
                </a:moveTo>
                <a:cubicBezTo>
                  <a:pt x="45699" y="157389"/>
                  <a:pt x="-20976" y="61459"/>
                  <a:pt x="6238" y="24720"/>
                </a:cubicBezTo>
                <a:cubicBezTo>
                  <a:pt x="33452" y="-12019"/>
                  <a:pt x="245723" y="-6577"/>
                  <a:pt x="275659" y="32884"/>
                </a:cubicBezTo>
                <a:cubicBezTo>
                  <a:pt x="305595" y="72345"/>
                  <a:pt x="245723" y="166914"/>
                  <a:pt x="185852" y="26148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30795" y="3336491"/>
            <a:ext cx="253685" cy="248604"/>
          </a:xfrm>
          <a:custGeom>
            <a:avLst/>
            <a:gdLst>
              <a:gd name="connsiteX0" fmla="*/ 147550 w 253685"/>
              <a:gd name="connsiteY0" fmla="*/ 248604 h 248604"/>
              <a:gd name="connsiteX1" fmla="*/ 592 w 253685"/>
              <a:gd name="connsiteY1" fmla="*/ 93482 h 248604"/>
              <a:gd name="connsiteX2" fmla="*/ 196535 w 253685"/>
              <a:gd name="connsiteY2" fmla="*/ 3675 h 248604"/>
              <a:gd name="connsiteX3" fmla="*/ 253685 w 253685"/>
              <a:gd name="connsiteY3" fmla="*/ 215947 h 24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685" h="248604">
                <a:moveTo>
                  <a:pt x="147550" y="248604"/>
                </a:moveTo>
                <a:cubicBezTo>
                  <a:pt x="69989" y="191454"/>
                  <a:pt x="-7572" y="134304"/>
                  <a:pt x="592" y="93482"/>
                </a:cubicBezTo>
                <a:cubicBezTo>
                  <a:pt x="8756" y="52660"/>
                  <a:pt x="154353" y="-16736"/>
                  <a:pt x="196535" y="3675"/>
                </a:cubicBezTo>
                <a:cubicBezTo>
                  <a:pt x="238717" y="24086"/>
                  <a:pt x="246201" y="120016"/>
                  <a:pt x="253685" y="21594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64619" y="3036076"/>
            <a:ext cx="318904" cy="319332"/>
          </a:xfrm>
          <a:custGeom>
            <a:avLst/>
            <a:gdLst>
              <a:gd name="connsiteX0" fmla="*/ 180111 w 318904"/>
              <a:gd name="connsiteY0" fmla="*/ 319332 h 319332"/>
              <a:gd name="connsiteX1" fmla="*/ 496 w 318904"/>
              <a:gd name="connsiteY1" fmla="*/ 180539 h 319332"/>
              <a:gd name="connsiteX2" fmla="*/ 229096 w 318904"/>
              <a:gd name="connsiteY2" fmla="*/ 925 h 319332"/>
              <a:gd name="connsiteX3" fmla="*/ 318904 w 318904"/>
              <a:gd name="connsiteY3" fmla="*/ 262182 h 3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904" h="319332">
                <a:moveTo>
                  <a:pt x="180111" y="319332"/>
                </a:moveTo>
                <a:cubicBezTo>
                  <a:pt x="86221" y="276469"/>
                  <a:pt x="-7668" y="233607"/>
                  <a:pt x="496" y="180539"/>
                </a:cubicBezTo>
                <a:cubicBezTo>
                  <a:pt x="8660" y="127471"/>
                  <a:pt x="176028" y="-12682"/>
                  <a:pt x="229096" y="925"/>
                </a:cubicBezTo>
                <a:cubicBezTo>
                  <a:pt x="282164" y="14532"/>
                  <a:pt x="300534" y="138357"/>
                  <a:pt x="318904" y="26218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637564" y="2679179"/>
            <a:ext cx="310986" cy="277505"/>
          </a:xfrm>
          <a:custGeom>
            <a:avLst/>
            <a:gdLst>
              <a:gd name="connsiteX0" fmla="*/ 0 w 310986"/>
              <a:gd name="connsiteY0" fmla="*/ 96678 h 277505"/>
              <a:gd name="connsiteX1" fmla="*/ 220436 w 310986"/>
              <a:gd name="connsiteY1" fmla="*/ 6871 h 277505"/>
              <a:gd name="connsiteX2" fmla="*/ 302079 w 310986"/>
              <a:gd name="connsiteY2" fmla="*/ 259964 h 277505"/>
              <a:gd name="connsiteX3" fmla="*/ 24493 w 310986"/>
              <a:gd name="connsiteY3" fmla="*/ 235471 h 2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86" h="277505">
                <a:moveTo>
                  <a:pt x="0" y="96678"/>
                </a:moveTo>
                <a:cubicBezTo>
                  <a:pt x="85045" y="38167"/>
                  <a:pt x="170090" y="-20343"/>
                  <a:pt x="220436" y="6871"/>
                </a:cubicBezTo>
                <a:cubicBezTo>
                  <a:pt x="270782" y="34085"/>
                  <a:pt x="334736" y="221864"/>
                  <a:pt x="302079" y="259964"/>
                </a:cubicBezTo>
                <a:cubicBezTo>
                  <a:pt x="269422" y="298064"/>
                  <a:pt x="146957" y="266767"/>
                  <a:pt x="24493" y="2354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196693" y="3560429"/>
            <a:ext cx="278157" cy="264358"/>
          </a:xfrm>
          <a:custGeom>
            <a:avLst/>
            <a:gdLst>
              <a:gd name="connsiteX0" fmla="*/ 40821 w 278157"/>
              <a:gd name="connsiteY0" fmla="*/ 7364 h 264358"/>
              <a:gd name="connsiteX1" fmla="*/ 244928 w 278157"/>
              <a:gd name="connsiteY1" fmla="*/ 31857 h 264358"/>
              <a:gd name="connsiteX2" fmla="*/ 253093 w 278157"/>
              <a:gd name="connsiteY2" fmla="*/ 260457 h 264358"/>
              <a:gd name="connsiteX3" fmla="*/ 0 w 278157"/>
              <a:gd name="connsiteY3" fmla="*/ 154321 h 26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57" h="264358">
                <a:moveTo>
                  <a:pt x="40821" y="7364"/>
                </a:moveTo>
                <a:cubicBezTo>
                  <a:pt x="125185" y="-1481"/>
                  <a:pt x="209549" y="-10325"/>
                  <a:pt x="244928" y="31857"/>
                </a:cubicBezTo>
                <a:cubicBezTo>
                  <a:pt x="280307" y="74039"/>
                  <a:pt x="293914" y="240046"/>
                  <a:pt x="253093" y="260457"/>
                </a:cubicBezTo>
                <a:cubicBezTo>
                  <a:pt x="212272" y="280868"/>
                  <a:pt x="106136" y="217594"/>
                  <a:pt x="0" y="15432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661807" y="2500868"/>
            <a:ext cx="337311" cy="261506"/>
          </a:xfrm>
          <a:custGeom>
            <a:avLst/>
            <a:gdLst>
              <a:gd name="connsiteX0" fmla="*/ 0 w 337311"/>
              <a:gd name="connsiteY0" fmla="*/ 163534 h 261506"/>
              <a:gd name="connsiteX1" fmla="*/ 163286 w 337311"/>
              <a:gd name="connsiteY1" fmla="*/ 249 h 261506"/>
              <a:gd name="connsiteX2" fmla="*/ 334736 w 337311"/>
              <a:gd name="connsiteY2" fmla="*/ 196192 h 261506"/>
              <a:gd name="connsiteX3" fmla="*/ 24493 w 337311"/>
              <a:gd name="connsiteY3" fmla="*/ 261506 h 26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311" h="261506">
                <a:moveTo>
                  <a:pt x="0" y="163534"/>
                </a:moveTo>
                <a:cubicBezTo>
                  <a:pt x="53748" y="79170"/>
                  <a:pt x="107497" y="-5194"/>
                  <a:pt x="163286" y="249"/>
                </a:cubicBezTo>
                <a:cubicBezTo>
                  <a:pt x="219075" y="5692"/>
                  <a:pt x="357868" y="152649"/>
                  <a:pt x="334736" y="196192"/>
                </a:cubicBezTo>
                <a:cubicBezTo>
                  <a:pt x="311604" y="239735"/>
                  <a:pt x="168048" y="250620"/>
                  <a:pt x="24493" y="2615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555671" y="2971800"/>
            <a:ext cx="81643" cy="620486"/>
          </a:xfrm>
          <a:custGeom>
            <a:avLst/>
            <a:gdLst>
              <a:gd name="connsiteX0" fmla="*/ 0 w 81643"/>
              <a:gd name="connsiteY0" fmla="*/ 620486 h 620486"/>
              <a:gd name="connsiteX1" fmla="*/ 81643 w 81643"/>
              <a:gd name="connsiteY1" fmla="*/ 0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43" h="620486">
                <a:moveTo>
                  <a:pt x="0" y="620486"/>
                </a:moveTo>
                <a:lnTo>
                  <a:pt x="81643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322864" y="3641271"/>
            <a:ext cx="987879" cy="138793"/>
          </a:xfrm>
          <a:custGeom>
            <a:avLst/>
            <a:gdLst>
              <a:gd name="connsiteX0" fmla="*/ 0 w 987879"/>
              <a:gd name="connsiteY0" fmla="*/ 0 h 138793"/>
              <a:gd name="connsiteX1" fmla="*/ 987879 w 987879"/>
              <a:gd name="connsiteY1" fmla="*/ 138793 h 13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7879" h="138793">
                <a:moveTo>
                  <a:pt x="0" y="0"/>
                </a:moveTo>
                <a:lnTo>
                  <a:pt x="987879" y="13879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661807" y="2873829"/>
            <a:ext cx="1698172" cy="718457"/>
          </a:xfrm>
          <a:custGeom>
            <a:avLst/>
            <a:gdLst>
              <a:gd name="connsiteX0" fmla="*/ 1698172 w 1698172"/>
              <a:gd name="connsiteY0" fmla="*/ 0 h 718457"/>
              <a:gd name="connsiteX1" fmla="*/ 0 w 1698172"/>
              <a:gd name="connsiteY1" fmla="*/ 718457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2" h="718457">
                <a:moveTo>
                  <a:pt x="1698172" y="0"/>
                </a:moveTo>
                <a:lnTo>
                  <a:pt x="0" y="7184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735286" y="2784021"/>
            <a:ext cx="1592035" cy="130629"/>
          </a:xfrm>
          <a:custGeom>
            <a:avLst/>
            <a:gdLst>
              <a:gd name="connsiteX0" fmla="*/ 1592035 w 1592035"/>
              <a:gd name="connsiteY0" fmla="*/ 0 h 130629"/>
              <a:gd name="connsiteX1" fmla="*/ 0 w 1592035"/>
              <a:gd name="connsiteY1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2035" h="130629">
                <a:moveTo>
                  <a:pt x="1592035" y="0"/>
                </a:moveTo>
                <a:lnTo>
                  <a:pt x="0" y="13062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767943" y="3004457"/>
            <a:ext cx="1200150" cy="506186"/>
          </a:xfrm>
          <a:custGeom>
            <a:avLst/>
            <a:gdLst>
              <a:gd name="connsiteX0" fmla="*/ 1200150 w 1200150"/>
              <a:gd name="connsiteY0" fmla="*/ 506186 h 506186"/>
              <a:gd name="connsiteX1" fmla="*/ 0 w 1200150"/>
              <a:gd name="connsiteY1" fmla="*/ 0 h 5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506186">
                <a:moveTo>
                  <a:pt x="1200150" y="506186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208564" y="3682093"/>
            <a:ext cx="2841172" cy="506329"/>
          </a:xfrm>
          <a:custGeom>
            <a:avLst/>
            <a:gdLst>
              <a:gd name="connsiteX0" fmla="*/ 2841172 w 2841172"/>
              <a:gd name="connsiteY0" fmla="*/ 40821 h 506329"/>
              <a:gd name="connsiteX1" fmla="*/ 1665515 w 2841172"/>
              <a:gd name="connsiteY1" fmla="*/ 506186 h 506329"/>
              <a:gd name="connsiteX2" fmla="*/ 0 w 2841172"/>
              <a:gd name="connsiteY2" fmla="*/ 0 h 50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172" h="506329">
                <a:moveTo>
                  <a:pt x="2841172" y="40821"/>
                </a:moveTo>
                <a:cubicBezTo>
                  <a:pt x="2490108" y="276905"/>
                  <a:pt x="2139044" y="512989"/>
                  <a:pt x="1665515" y="506186"/>
                </a:cubicBezTo>
                <a:cubicBezTo>
                  <a:pt x="1191986" y="499383"/>
                  <a:pt x="595993" y="2496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273879" y="2241583"/>
            <a:ext cx="3086100" cy="1024131"/>
          </a:xfrm>
          <a:custGeom>
            <a:avLst/>
            <a:gdLst>
              <a:gd name="connsiteX0" fmla="*/ 3086100 w 3086100"/>
              <a:gd name="connsiteY0" fmla="*/ 452631 h 1024131"/>
              <a:gd name="connsiteX1" fmla="*/ 1771650 w 3086100"/>
              <a:gd name="connsiteY1" fmla="*/ 85238 h 1024131"/>
              <a:gd name="connsiteX2" fmla="*/ 1004207 w 3086100"/>
              <a:gd name="connsiteY2" fmla="*/ 85238 h 1024131"/>
              <a:gd name="connsiteX3" fmla="*/ 0 w 3086100"/>
              <a:gd name="connsiteY3" fmla="*/ 1024131 h 102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024131">
                <a:moveTo>
                  <a:pt x="3086100" y="452631"/>
                </a:moveTo>
                <a:cubicBezTo>
                  <a:pt x="2602366" y="299550"/>
                  <a:pt x="2118632" y="146470"/>
                  <a:pt x="1771650" y="85238"/>
                </a:cubicBezTo>
                <a:cubicBezTo>
                  <a:pt x="1424668" y="24006"/>
                  <a:pt x="1299482" y="-71244"/>
                  <a:pt x="1004207" y="85238"/>
                </a:cubicBezTo>
                <a:cubicBezTo>
                  <a:pt x="708932" y="241720"/>
                  <a:pt x="354466" y="632925"/>
                  <a:pt x="0" y="102413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09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Relations</a:t>
                </a:r>
              </a:p>
            </p:txBody>
          </p:sp>
        </mc:Choice>
        <mc:Fallback xmlns="">
          <p:sp>
            <p:nvSpPr>
              <p:cNvPr id="1740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 rotWithShape="0">
                <a:blip r:embed="rId5"/>
                <a:stretch>
                  <a:fillRect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32178" y="1233310"/>
                <a:ext cx="6206251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sets. 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relation on </a:t>
                </a:r>
              </a:p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sets is a subset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⋯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2178" y="1233310"/>
                <a:ext cx="6206251" cy="830997"/>
              </a:xfrm>
              <a:prstGeom prst="rect">
                <a:avLst/>
              </a:prstGeom>
              <a:blipFill>
                <a:blip r:embed="rId7"/>
                <a:stretch>
                  <a:fillRect l="-1369" t="-4225" b="-12676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6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872440"/>
              </p:ext>
            </p:extLst>
          </p:nvPr>
        </p:nvGraphicFramePr>
        <p:xfrm>
          <a:off x="1562100" y="1995488"/>
          <a:ext cx="6019800" cy="296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Einstein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238001920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84" name="TextBox 5"/>
          <p:cNvSpPr txBox="1">
            <a:spLocks noChangeArrowheads="1"/>
          </p:cNvSpPr>
          <p:nvPr/>
        </p:nvSpPr>
        <p:spPr bwMode="auto">
          <a:xfrm>
            <a:off x="1582738" y="1582738"/>
            <a:ext cx="106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96567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02090-AC67-B24F-9997-6CF91D00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2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Relations &amp; Composition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824088" y="1396998"/>
            <a:ext cx="79248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and B be sets,  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from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24088" y="2669125"/>
            <a:ext cx="68580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be a set,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81844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strings using labeled graphs as “machines”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2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420912" y="3507699"/>
            <a:ext cx="472190" cy="539646"/>
          </a:xfrm>
          <a:prstGeom prst="ellipse">
            <a:avLst/>
          </a:prstGeom>
          <a:solidFill>
            <a:srgbClr val="FFFF00">
              <a:alpha val="14000"/>
            </a:srgb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1522" y="3423579"/>
            <a:ext cx="95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“Start here”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352" y="4381560"/>
            <a:ext cx="3681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“If I get this symbol, follow the arrow…”</a:t>
            </a:r>
          </a:p>
        </p:txBody>
      </p:sp>
      <p:sp>
        <p:nvSpPr>
          <p:cNvPr id="9" name="Oval 8"/>
          <p:cNvSpPr/>
          <p:nvPr/>
        </p:nvSpPr>
        <p:spPr>
          <a:xfrm>
            <a:off x="3994881" y="4859312"/>
            <a:ext cx="1510258" cy="911901"/>
          </a:xfrm>
          <a:prstGeom prst="ellipse">
            <a:avLst/>
          </a:prstGeom>
          <a:solidFill>
            <a:srgbClr val="FFFF00">
              <a:alpha val="14000"/>
            </a:srgb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3264" y="4831831"/>
            <a:ext cx="3407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The circles are called “states”</a:t>
            </a:r>
          </a:p>
          <a:p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We’re only in a single state at any point in time…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5467" y="1591536"/>
            <a:ext cx="390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The “double circle” means “the input is good if it ends here”</a:t>
            </a:r>
          </a:p>
        </p:txBody>
      </p:sp>
    </p:spTree>
    <p:extLst>
      <p:ext uri="{BB962C8B-B14F-4D97-AF65-F5344CB8AC3E}">
        <p14:creationId xmlns:p14="http://schemas.microsoft.com/office/powerpoint/2010/main" val="10402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/>
          </a:bodyPr>
          <a:lstStyle/>
          <a:p>
            <a:r>
              <a:rPr lang="en-US" dirty="0"/>
              <a:t>Which strings does this machine say are OK?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/>
          </a:bodyPr>
          <a:lstStyle/>
          <a:p>
            <a:r>
              <a:rPr lang="en-US" dirty="0"/>
              <a:t>Which strings does this machine say are OK?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2585" y="4359728"/>
            <a:ext cx="29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that end in 0</a:t>
            </a:r>
          </a:p>
        </p:txBody>
      </p:sp>
    </p:spTree>
    <p:extLst>
      <p:ext uri="{BB962C8B-B14F-4D97-AF65-F5344CB8AC3E}">
        <p14:creationId xmlns:p14="http://schemas.microsoft.com/office/powerpoint/2010/main" val="308863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9617"/>
            <a:ext cx="8229600" cy="2971800"/>
          </a:xfrm>
        </p:spPr>
        <p:txBody>
          <a:bodyPr/>
          <a:lstStyle/>
          <a:p>
            <a:r>
              <a:rPr lang="en-US" sz="2800" dirty="0"/>
              <a:t>States</a:t>
            </a:r>
          </a:p>
          <a:p>
            <a:r>
              <a:rPr lang="en-US" sz="2800" dirty="0"/>
              <a:t>Transitions on input symbols</a:t>
            </a:r>
          </a:p>
          <a:p>
            <a:r>
              <a:rPr lang="en-US" sz="2800" dirty="0"/>
              <a:t>Start state and final states</a:t>
            </a:r>
          </a:p>
          <a:p>
            <a:r>
              <a:rPr lang="en-US" sz="2800" dirty="0"/>
              <a:t>The “language recognized” by the machine is the set of strings that reach a final state from the start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76902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79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</p:spPr>
            <p:txBody>
              <a:bodyPr/>
              <a:lstStyle/>
              <a:p>
                <a:r>
                  <a:rPr lang="en-US" sz="2800" dirty="0"/>
                  <a:t>Each machine designed for strings over some fixed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Must have a transition defined from each state for </a:t>
                </a:r>
                <a:r>
                  <a:rPr lang="en-US" sz="2800" b="1" i="1" dirty="0"/>
                  <a:t>every</a:t>
                </a:r>
                <a:r>
                  <a:rPr lang="en-US" sz="2800" dirty="0"/>
                  <a:t>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123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  <a:blipFill rotWithShape="0">
                <a:blip r:embed="rId2"/>
                <a:stretch>
                  <a:fillRect l="-1333" t="-184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3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0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88238" y="2293194"/>
            <a:ext cx="6013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that contain 111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 don’t end in 1</a:t>
            </a:r>
          </a:p>
        </p:txBody>
      </p:sp>
    </p:spTree>
    <p:extLst>
      <p:ext uri="{BB962C8B-B14F-4D97-AF65-F5344CB8AC3E}">
        <p14:creationId xmlns:p14="http://schemas.microsoft.com/office/powerpoint/2010/main" val="289931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Applications of FSMs (a.k.a. Finite Automata)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162752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Implementation of regular expression matching in programs like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grep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Control structures for sequential logic in digital circuits</a:t>
            </a:r>
          </a:p>
          <a:p>
            <a:pPr>
              <a:defRPr/>
            </a:pPr>
            <a:r>
              <a:rPr lang="en-US" sz="2800" dirty="0"/>
              <a:t>Algorithms for communication and cache-coherence protocols</a:t>
            </a:r>
          </a:p>
          <a:p>
            <a:pPr lvl="1">
              <a:defRPr/>
            </a:pPr>
            <a:r>
              <a:rPr lang="en-US" dirty="0"/>
              <a:t>Each agent runs its own FSM</a:t>
            </a:r>
          </a:p>
          <a:p>
            <a:pPr>
              <a:defRPr/>
            </a:pPr>
            <a:r>
              <a:rPr lang="en-US" sz="2800" dirty="0"/>
              <a:t>Design specifications for reactive systems</a:t>
            </a:r>
          </a:p>
          <a:p>
            <a:pPr lvl="1">
              <a:defRPr/>
            </a:pPr>
            <a:r>
              <a:rPr lang="en-US" dirty="0"/>
              <a:t>Components are communicating FSMs</a:t>
            </a:r>
          </a:p>
        </p:txBody>
      </p:sp>
    </p:spTree>
    <p:extLst>
      <p:ext uri="{BB962C8B-B14F-4D97-AF65-F5344CB8AC3E}">
        <p14:creationId xmlns:p14="http://schemas.microsoft.com/office/powerpoint/2010/main" val="647692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Applications of FSMs (a.k.a. Finite Automata)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6468" y="1061151"/>
            <a:ext cx="8229600" cy="4525963"/>
          </a:xfrm>
        </p:spPr>
        <p:txBody>
          <a:bodyPr/>
          <a:lstStyle/>
          <a:p>
            <a:r>
              <a:rPr lang="en-US" sz="2800" dirty="0"/>
              <a:t>Formal verification of systems</a:t>
            </a:r>
          </a:p>
          <a:p>
            <a:pPr lvl="1"/>
            <a:r>
              <a:rPr lang="en-US" dirty="0"/>
              <a:t>Is an unsafe state reachable?</a:t>
            </a:r>
          </a:p>
          <a:p>
            <a:r>
              <a:rPr lang="en-US" sz="2800" dirty="0"/>
              <a:t>Computer games</a:t>
            </a:r>
          </a:p>
          <a:p>
            <a:pPr lvl="1"/>
            <a:r>
              <a:rPr lang="en-US" dirty="0"/>
              <a:t>FSMs implement non-player characters</a:t>
            </a:r>
          </a:p>
          <a:p>
            <a:r>
              <a:rPr lang="en-US" sz="2800" dirty="0"/>
              <a:t>Minimization algorithms for FSMs can be extended to more general models used in</a:t>
            </a:r>
          </a:p>
          <a:p>
            <a:pPr lvl="1"/>
            <a:r>
              <a:rPr lang="en-US" dirty="0"/>
              <a:t>Text prediction</a:t>
            </a:r>
          </a:p>
          <a:p>
            <a:pPr lvl="1"/>
            <a:r>
              <a:rPr lang="en-US" dirty="0"/>
              <a:t>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41326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  <a:r>
              <a:rPr lang="en-US" dirty="0">
                <a:latin typeface="Franklin Gothic Medium" panose="020B0603020102020204" pitchFamily="34" charset="0"/>
              </a:rPr>
              <a:t>: 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0700" y="2674302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</a:t>
            </a:r>
            <a:r>
              <a:rPr lang="en-US" sz="2400"/>
              <a:t>, ordered </a:t>
            </a:r>
            <a:r>
              <a:rPr lang="en-US" sz="2400" dirty="0"/>
              <a:t>pairs of vertices </a:t>
            </a:r>
          </a:p>
        </p:txBody>
      </p:sp>
    </p:spTree>
    <p:extLst>
      <p:ext uri="{BB962C8B-B14F-4D97-AF65-F5344CB8AC3E}">
        <p14:creationId xmlns:p14="http://schemas.microsoft.com/office/powerpoint/2010/main" val="134937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: Strings with an even number of </a:t>
            </a:r>
            <a:r>
              <a:rPr lang="en-US" sz="2800" dirty="0">
                <a:latin typeface="+mn-lt"/>
              </a:rPr>
              <a:t>2</a:t>
            </a:r>
            <a:r>
              <a:rPr lang="en-US" sz="2800" dirty="0"/>
              <a:t>’s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0246" y="2638068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51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: Strings with an even number of </a:t>
            </a:r>
            <a:r>
              <a:rPr lang="en-US" sz="2800" dirty="0">
                <a:latin typeface="+mn-lt"/>
              </a:rPr>
              <a:t>2</a:t>
            </a:r>
            <a:r>
              <a:rPr lang="en-US" sz="2800" dirty="0"/>
              <a:t>’s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0246" y="2638068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6641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03287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as abstraction of Java code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44119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Lucida Sans Typewriter" panose="020B0509030504030204" pitchFamily="49" charset="77"/>
              </a:rPr>
              <a:t>boolean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sumCongruentToZero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b="1" dirty="0">
                <a:latin typeface="Lucida Sans Typewriter" panose="020B0509030504030204" pitchFamily="49" charset="77"/>
              </a:rPr>
              <a:t>String</a:t>
            </a:r>
            <a:r>
              <a:rPr lang="en-US" sz="2400" dirty="0">
                <a:latin typeface="Lucida Sans Typewriter" panose="020B0509030504030204" pitchFamily="49" charset="77"/>
              </a:rPr>
              <a:t> str)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sum 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</a:t>
            </a:r>
            <a:r>
              <a:rPr lang="en-US" sz="2400" b="1" dirty="0">
                <a:latin typeface="Lucida Sans Typewriter" panose="020B0509030504030204" pitchFamily="49" charset="77"/>
              </a:rPr>
              <a:t>for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= 0;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&lt; </a:t>
            </a:r>
            <a:r>
              <a:rPr lang="en-US" sz="2400" dirty="0" err="1">
                <a:latin typeface="Lucida Sans Typewriter" panose="020B0509030504030204" pitchFamily="49" charset="77"/>
              </a:rPr>
              <a:t>str.length</a:t>
            </a:r>
            <a:r>
              <a:rPr lang="en-US" sz="2400" dirty="0">
                <a:latin typeface="Lucida Sans Typewriter" panose="020B0509030504030204" pitchFamily="49" charset="77"/>
              </a:rPr>
              <a:t>();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  </a:t>
            </a:r>
            <a:r>
              <a:rPr lang="en-US" sz="2400" b="1" dirty="0">
                <a:latin typeface="Lucida Sans Typewriter" panose="020B0509030504030204" pitchFamily="49" charset="77"/>
              </a:rPr>
              <a:t>if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== '2’)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        sum = (sum + 2) % 3;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  </a:t>
            </a:r>
            <a:r>
              <a:rPr lang="en-US" sz="2400" b="1" dirty="0">
                <a:latin typeface="Lucida Sans Typewriter" panose="020B0509030504030204" pitchFamily="49" charset="77"/>
              </a:rPr>
              <a:t>if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== '1’)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       sum = (sum + 1) % 3;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}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</a:t>
            </a:r>
            <a:r>
              <a:rPr lang="en-US" sz="2400" b="1" dirty="0">
                <a:latin typeface="Lucida Sans Typewriter" panose="020B0509030504030204" pitchFamily="49" charset="77"/>
              </a:rPr>
              <a:t>return</a:t>
            </a:r>
            <a:r>
              <a:rPr lang="en-US" sz="2400" dirty="0">
                <a:latin typeface="Lucida Sans Typewriter" panose="020B0509030504030204" pitchFamily="49" charset="77"/>
              </a:rPr>
              <a:t> sum ==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033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50C5F63-F77E-0B45-ACF7-1719E19F342E}"/>
              </a:ext>
            </a:extLst>
          </p:cNvPr>
          <p:cNvSpPr/>
          <p:nvPr/>
        </p:nvSpPr>
        <p:spPr>
          <a:xfrm>
            <a:off x="3323212" y="407983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ABDB3D-1785-1546-A308-EB2837AF0BBF}"/>
              </a:ext>
            </a:extLst>
          </p:cNvPr>
          <p:cNvSpPr/>
          <p:nvPr/>
        </p:nvSpPr>
        <p:spPr>
          <a:xfrm>
            <a:off x="5456812" y="408777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A0CDFD-7B9B-FF44-9572-C9A4DD2A8EE5}"/>
              </a:ext>
            </a:extLst>
          </p:cNvPr>
          <p:cNvCxnSpPr/>
          <p:nvPr/>
        </p:nvCxnSpPr>
        <p:spPr>
          <a:xfrm>
            <a:off x="2897056" y="4369816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807D47-BB24-AF46-B8FA-9839B088A9BD}"/>
              </a:ext>
            </a:extLst>
          </p:cNvPr>
          <p:cNvSpPr/>
          <p:nvPr/>
        </p:nvSpPr>
        <p:spPr>
          <a:xfrm>
            <a:off x="4305874" y="293683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552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316072" y="406671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456238" y="4046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6482" y="4328583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05300" y="2895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199964" y="2520674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7971470">
            <a:off x="5898333" y="384597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3229459">
            <a:off x="3164418" y="366790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1492" y="3807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73756" y="2482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54006" y="35769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490680" y="35586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743814" y="3537283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53846" y="4183621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62089" y="3103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2733" y="3135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4473" y="46577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643080" y="37110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92030" y="35654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539707" y="3709572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51957" y="3537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846387" y="4474135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75764" y="4138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7284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as abstraction of Java code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44119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Lucida Sans Typewriter" panose="020B0509030504030204" pitchFamily="49" charset="77"/>
              </a:rPr>
              <a:t>boolean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sumCongruentToZero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b="1" dirty="0">
                <a:latin typeface="Lucida Sans Typewriter" panose="020B0509030504030204" pitchFamily="49" charset="77"/>
              </a:rPr>
              <a:t>String</a:t>
            </a:r>
            <a:r>
              <a:rPr lang="en-US" sz="2400" dirty="0">
                <a:latin typeface="Lucida Sans Typewriter" panose="020B0509030504030204" pitchFamily="49" charset="77"/>
              </a:rPr>
              <a:t> str)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sum = 0;  // state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</a:t>
            </a:r>
            <a:r>
              <a:rPr lang="en-US" sz="2400" b="1" dirty="0">
                <a:latin typeface="Lucida Sans Typewriter" panose="020B0509030504030204" pitchFamily="49" charset="77"/>
              </a:rPr>
              <a:t>for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= 0;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&lt; </a:t>
            </a:r>
            <a:r>
              <a:rPr lang="en-US" sz="2400" dirty="0" err="1">
                <a:latin typeface="Lucida Sans Typewriter" panose="020B0509030504030204" pitchFamily="49" charset="77"/>
              </a:rPr>
              <a:t>str.length</a:t>
            </a:r>
            <a:r>
              <a:rPr lang="en-US" sz="2400" dirty="0">
                <a:latin typeface="Lucida Sans Typewriter" panose="020B0509030504030204" pitchFamily="49" charset="77"/>
              </a:rPr>
              <a:t>();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  </a:t>
            </a:r>
            <a:r>
              <a:rPr lang="en-US" sz="2400" b="1" dirty="0">
                <a:latin typeface="Lucida Sans Typewriter" panose="020B0509030504030204" pitchFamily="49" charset="77"/>
              </a:rPr>
              <a:t>if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== '2’)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        sum = (sum + 2) % 3;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  </a:t>
            </a:r>
            <a:r>
              <a:rPr lang="en-US" sz="2400" b="1" dirty="0">
                <a:latin typeface="Lucida Sans Typewriter" panose="020B0509030504030204" pitchFamily="49" charset="77"/>
              </a:rPr>
              <a:t>if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== '1’)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       sum = (sum + 1) % 3;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}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</a:t>
            </a:r>
            <a:r>
              <a:rPr lang="en-US" sz="2400" b="1" dirty="0">
                <a:latin typeface="Lucida Sans Typewriter" panose="020B0509030504030204" pitchFamily="49" charset="77"/>
              </a:rPr>
              <a:t>return</a:t>
            </a:r>
            <a:r>
              <a:rPr lang="en-US" sz="2400" dirty="0">
                <a:latin typeface="Lucida Sans Typewriter" panose="020B0509030504030204" pitchFamily="49" charset="77"/>
              </a:rPr>
              <a:t> sum ==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DAEB4-CD29-394F-9F48-DB6FB5E90D45}"/>
              </a:ext>
            </a:extLst>
          </p:cNvPr>
          <p:cNvSpPr txBox="1"/>
          <p:nvPr/>
        </p:nvSpPr>
        <p:spPr>
          <a:xfrm>
            <a:off x="3825800" y="5383033"/>
            <a:ext cx="509517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FSMs can model Java code with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 </a:t>
            </a:r>
            <a:r>
              <a:rPr lang="en-US" sz="2400" b="1" dirty="0">
                <a:latin typeface="Franklin Gothic Medium"/>
                <a:cs typeface="Franklin Gothic Medium"/>
              </a:rPr>
              <a:t>finite</a:t>
            </a:r>
            <a:r>
              <a:rPr lang="en-US" sz="2400" dirty="0">
                <a:latin typeface="Franklin Gothic Medium"/>
                <a:cs typeface="Franklin Gothic Medium"/>
              </a:rPr>
              <a:t> number of </a:t>
            </a:r>
            <a:r>
              <a:rPr lang="en-US" sz="2400" b="1" dirty="0">
                <a:latin typeface="Franklin Gothic Medium"/>
                <a:cs typeface="Franklin Gothic Medium"/>
              </a:rPr>
              <a:t>fixed-size </a:t>
            </a:r>
            <a:r>
              <a:rPr lang="en-US" sz="2400" dirty="0">
                <a:latin typeface="Franklin Gothic Medium"/>
                <a:cs typeface="Franklin Gothic Medium"/>
              </a:rPr>
              <a:t>variables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that makes </a:t>
            </a:r>
            <a:r>
              <a:rPr lang="en-US" sz="2400" b="1" dirty="0">
                <a:latin typeface="Franklin Gothic Medium"/>
                <a:cs typeface="Franklin Gothic Medium"/>
              </a:rPr>
              <a:t>one pass</a:t>
            </a:r>
            <a:r>
              <a:rPr lang="en-US" sz="2400" dirty="0">
                <a:latin typeface="Franklin Gothic Medium"/>
                <a:cs typeface="Franklin Gothic Medium"/>
              </a:rPr>
              <a:t> through input</a:t>
            </a:r>
          </a:p>
        </p:txBody>
      </p:sp>
    </p:spTree>
    <p:extLst>
      <p:ext uri="{BB962C8B-B14F-4D97-AF65-F5344CB8AC3E}">
        <p14:creationId xmlns:p14="http://schemas.microsoft.com/office/powerpoint/2010/main" val="2511744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to Java code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44119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Lucida Sans Typewriter" panose="020B0509030504030204" pitchFamily="49" charset="77"/>
              </a:rPr>
              <a:t>int[][] </a:t>
            </a:r>
            <a:r>
              <a:rPr lang="en-US" sz="2400" dirty="0">
                <a:latin typeface="Lucida Sans Typewriter" panose="020B0509030504030204" pitchFamily="49" charset="77"/>
              </a:rPr>
              <a:t>TRANSITION = {...};</a:t>
            </a:r>
            <a:endParaRPr lang="en-US" sz="2400" b="1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r>
              <a:rPr lang="en-US" sz="2400" b="1" dirty="0" err="1">
                <a:latin typeface="Lucida Sans Typewriter" panose="020B0509030504030204" pitchFamily="49" charset="77"/>
              </a:rPr>
              <a:t>boolean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sumCongruentToZero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b="1" dirty="0">
                <a:latin typeface="Lucida Sans Typewriter" panose="020B0509030504030204" pitchFamily="49" charset="77"/>
              </a:rPr>
              <a:t>String</a:t>
            </a:r>
            <a:r>
              <a:rPr lang="en-US" sz="2400" dirty="0">
                <a:latin typeface="Lucida Sans Typewriter" panose="020B0509030504030204" pitchFamily="49" charset="77"/>
              </a:rPr>
              <a:t> str)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state 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for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= 0;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&lt; </a:t>
            </a:r>
            <a:r>
              <a:rPr lang="en-US" sz="2400" dirty="0" err="1">
                <a:latin typeface="Lucida Sans Typewriter" panose="020B0509030504030204" pitchFamily="49" charset="77"/>
              </a:rPr>
              <a:t>str.length</a:t>
            </a:r>
            <a:r>
              <a:rPr lang="en-US" sz="2400" dirty="0">
                <a:latin typeface="Lucida Sans Typewriter" panose="020B0509030504030204" pitchFamily="49" charset="77"/>
              </a:rPr>
              <a:t>();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    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d = 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- ‘0’;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  state = TRANSITION[state][d];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}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return</a:t>
            </a:r>
            <a:r>
              <a:rPr lang="en-US" sz="2400" dirty="0">
                <a:latin typeface="Lucida Sans Typewriter" panose="020B0509030504030204" pitchFamily="49" charset="77"/>
              </a:rPr>
              <a:t> state ==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919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: Strings with an even number of 2’s</a:t>
            </a:r>
          </a:p>
          <a:p>
            <a:pPr marL="0" indent="0">
              <a:buFont typeface="Arial" charset="0"/>
              <a:buNone/>
            </a:pPr>
            <a:endParaRPr lang="en-US" sz="2800" dirty="0"/>
          </a:p>
          <a:p>
            <a:pPr marL="0" indent="0">
              <a:buFont typeface="Arial" charset="0"/>
              <a:buNone/>
            </a:pPr>
            <a:endParaRPr lang="en-US" sz="2800" dirty="0"/>
          </a:p>
          <a:p>
            <a:pPr marL="0" indent="0">
              <a:buFont typeface="Arial" charset="0"/>
              <a:buNone/>
            </a:pPr>
            <a:endParaRPr lang="en-US" sz="28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996044" y="5695945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136210" y="5675765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76454" y="5957810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85272" y="4524827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3879936" y="414990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7971470">
            <a:off x="5578305" y="5475200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3229459">
            <a:off x="2844390" y="5297130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1464" y="54369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3728" y="4111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33978" y="52061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170652" y="5187852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423786" y="5166510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533818" y="5812848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42061" y="4733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92705" y="47650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4445" y="6286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323052" y="5340252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72002" y="51947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219679" y="5338799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31929" y="51663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526359" y="6103362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55736" y="576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02AA4D-6B8A-BA46-ADDB-6B4D78EB78B1}"/>
              </a:ext>
            </a:extLst>
          </p:cNvPr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0C9134-0FF2-1A45-A6B0-D1A70D0ED5E3}"/>
              </a:ext>
            </a:extLst>
          </p:cNvPr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55F901-49FA-524D-BFFD-094240DAA3F3}"/>
              </a:ext>
            </a:extLst>
          </p:cNvPr>
          <p:cNvCxnSpPr/>
          <p:nvPr/>
        </p:nvCxnSpPr>
        <p:spPr>
          <a:xfrm>
            <a:off x="2520246" y="2638068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46886CC3-73CA-4248-ABC3-719EAC364797}"/>
              </a:ext>
            </a:extLst>
          </p:cNvPr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7066F59-44CC-974B-A902-44A443904F54}"/>
              </a:ext>
            </a:extLst>
          </p:cNvPr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4A4042-7568-1448-BB69-C7EBB0B823FE}"/>
              </a:ext>
            </a:extLst>
          </p:cNvPr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57BAA0-3607-1641-9437-5E1FAA877BF5}"/>
              </a:ext>
            </a:extLst>
          </p:cNvPr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C8B9F2-5953-3141-9C33-0AB270990F15}"/>
              </a:ext>
            </a:extLst>
          </p:cNvPr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34B83DF-B5E1-CA49-9BCB-955CE8F1B47C}"/>
              </a:ext>
            </a:extLst>
          </p:cNvPr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1CAA26E-5D0C-4847-BC6F-FD71BE371AB5}"/>
              </a:ext>
            </a:extLst>
          </p:cNvPr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97F2C9-70A8-D948-B97D-2F538772AA54}"/>
              </a:ext>
            </a:extLst>
          </p:cNvPr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7411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2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561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8678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OR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4274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XOR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3986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55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5617" y="4589138"/>
            <a:ext cx="7971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with # of 1’s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≣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# of 0’s (mod 2)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(both are even or both are odd).</a:t>
            </a:r>
          </a:p>
        </p:txBody>
      </p:sp>
    </p:spTree>
    <p:extLst>
      <p:ext uri="{BB962C8B-B14F-4D97-AF65-F5344CB8AC3E}">
        <p14:creationId xmlns:p14="http://schemas.microsoft.com/office/powerpoint/2010/main" val="4089692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991135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7489" y="1800139"/>
            <a:ext cx="4978878" cy="2314212"/>
            <a:chOff x="76200" y="3424238"/>
            <a:chExt cx="3947736" cy="1614730"/>
          </a:xfrm>
        </p:grpSpPr>
        <p:sp>
          <p:nvSpPr>
            <p:cNvPr id="4" name="Oval 3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A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7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3599024" y="478126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0,1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 bwMode="auto">
            <a:xfrm rot="14988361">
              <a:off x="3335698" y="474529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R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7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20" name="TextBox 23"/>
            <p:cNvSpPr txBox="1">
              <a:spLocks noChangeArrowheads="1"/>
            </p:cNvSpPr>
            <p:nvPr/>
          </p:nvSpPr>
          <p:spPr bwMode="auto">
            <a:xfrm>
              <a:off x="3599024" y="379159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21" name="Arc 20"/>
            <p:cNvSpPr/>
            <p:nvPr/>
          </p:nvSpPr>
          <p:spPr bwMode="auto">
            <a:xfrm rot="14988361">
              <a:off x="3333213" y="3800126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1686663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854978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bit shift register</a:t>
            </a: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9272" name="Group 5"/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9294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5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9273" name="Group 8"/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9292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9274" name="Group 11"/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290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9275" name="Group 14"/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288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9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9276" name="Group 17"/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286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277" name="Group 20"/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84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5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9278" name="Group 23"/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282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3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9279" name="Group 26"/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9280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9223" name="Group 29"/>
          <p:cNvGrpSpPr>
            <a:grpSpLocks/>
          </p:cNvGrpSpPr>
          <p:nvPr/>
        </p:nvGrpSpPr>
        <p:grpSpPr bwMode="auto">
          <a:xfrm>
            <a:off x="3348038" y="3721100"/>
            <a:ext cx="2743200" cy="336550"/>
            <a:chOff x="2016" y="2603"/>
            <a:chExt cx="1728" cy="212"/>
          </a:xfrm>
        </p:grpSpPr>
        <p:cxnSp>
          <p:nvCxnSpPr>
            <p:cNvPr id="9270" name="AutoShape 30"/>
            <p:cNvCxnSpPr>
              <a:cxnSpLocks noChangeShapeType="1"/>
              <a:stCxn id="9294" idx="6"/>
              <a:endCxn id="9292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71" name="Text Box 31"/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4" name="Group 32"/>
          <p:cNvGrpSpPr>
            <a:grpSpLocks/>
          </p:cNvGrpSpPr>
          <p:nvPr/>
        </p:nvGrpSpPr>
        <p:grpSpPr bwMode="auto">
          <a:xfrm>
            <a:off x="4173538" y="4349750"/>
            <a:ext cx="1092200" cy="358775"/>
            <a:chOff x="2536" y="2999"/>
            <a:chExt cx="688" cy="226"/>
          </a:xfrm>
        </p:grpSpPr>
        <p:cxnSp>
          <p:nvCxnSpPr>
            <p:cNvPr id="9268" name="AutoShape 33"/>
            <p:cNvCxnSpPr>
              <a:cxnSpLocks noChangeShapeType="1"/>
              <a:stCxn id="9284" idx="7"/>
              <a:endCxn id="9286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9" name="Text Box 34"/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5" name="Group 38"/>
          <p:cNvGrpSpPr>
            <a:grpSpLocks/>
          </p:cNvGrpSpPr>
          <p:nvPr/>
        </p:nvGrpSpPr>
        <p:grpSpPr bwMode="auto">
          <a:xfrm>
            <a:off x="2344738" y="4219575"/>
            <a:ext cx="482600" cy="487363"/>
            <a:chOff x="1384" y="2917"/>
            <a:chExt cx="304" cy="307"/>
          </a:xfrm>
        </p:grpSpPr>
        <p:cxnSp>
          <p:nvCxnSpPr>
            <p:cNvPr id="9266" name="AutoShape 39"/>
            <p:cNvCxnSpPr>
              <a:cxnSpLocks noChangeShapeType="1"/>
              <a:stCxn id="9282" idx="7"/>
              <a:endCxn id="9294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7" name="Text Box 40"/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6" name="Group 44"/>
          <p:cNvGrpSpPr>
            <a:grpSpLocks/>
          </p:cNvGrpSpPr>
          <p:nvPr/>
        </p:nvGrpSpPr>
        <p:grpSpPr bwMode="auto">
          <a:xfrm>
            <a:off x="3259138" y="4186238"/>
            <a:ext cx="482600" cy="520700"/>
            <a:chOff x="1960" y="2896"/>
            <a:chExt cx="304" cy="328"/>
          </a:xfrm>
        </p:grpSpPr>
        <p:cxnSp>
          <p:nvCxnSpPr>
            <p:cNvPr id="9264" name="AutoShape 45"/>
            <p:cNvCxnSpPr>
              <a:cxnSpLocks noChangeShapeType="1"/>
              <a:stCxn id="9294" idx="5"/>
              <a:endCxn id="9284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9227" name="Group 54"/>
          <p:cNvGrpSpPr>
            <a:grpSpLocks/>
          </p:cNvGrpSpPr>
          <p:nvPr/>
        </p:nvGrpSpPr>
        <p:grpSpPr bwMode="auto">
          <a:xfrm>
            <a:off x="5695950" y="4224338"/>
            <a:ext cx="484188" cy="482600"/>
            <a:chOff x="3495" y="2920"/>
            <a:chExt cx="305" cy="304"/>
          </a:xfrm>
        </p:grpSpPr>
        <p:cxnSp>
          <p:nvCxnSpPr>
            <p:cNvPr id="9262" name="AutoShape 55"/>
            <p:cNvCxnSpPr>
              <a:cxnSpLocks noChangeShapeType="1"/>
              <a:stCxn id="9286" idx="7"/>
              <a:endCxn id="9292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3" name="Text Box 56"/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7526338" y="4706938"/>
            <a:ext cx="620712" cy="431800"/>
            <a:chOff x="4648" y="3224"/>
            <a:chExt cx="391" cy="272"/>
          </a:xfrm>
        </p:grpSpPr>
        <p:cxnSp>
          <p:nvCxnSpPr>
            <p:cNvPr id="9260" name="AutoShape 58"/>
            <p:cNvCxnSpPr>
              <a:cxnSpLocks noChangeShapeType="1"/>
              <a:stCxn id="9290" idx="5"/>
              <a:endCxn id="9290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9" name="Group 69"/>
          <p:cNvGrpSpPr>
            <a:grpSpLocks/>
          </p:cNvGrpSpPr>
          <p:nvPr/>
        </p:nvGrpSpPr>
        <p:grpSpPr bwMode="auto">
          <a:xfrm>
            <a:off x="6611938" y="4186238"/>
            <a:ext cx="500062" cy="520700"/>
            <a:chOff x="4072" y="2896"/>
            <a:chExt cx="315" cy="328"/>
          </a:xfrm>
        </p:grpSpPr>
        <p:cxnSp>
          <p:nvCxnSpPr>
            <p:cNvPr id="9258" name="AutoShape 70"/>
            <p:cNvCxnSpPr>
              <a:cxnSpLocks noChangeShapeType="1"/>
              <a:stCxn id="9292" idx="5"/>
              <a:endCxn id="9290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9" name="Text Box 71"/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30" name="Group 126"/>
          <p:cNvGrpSpPr>
            <a:grpSpLocks/>
          </p:cNvGrpSpPr>
          <p:nvPr/>
        </p:nvGrpSpPr>
        <p:grpSpPr bwMode="auto">
          <a:xfrm>
            <a:off x="2344738" y="4313238"/>
            <a:ext cx="4813300" cy="1811337"/>
            <a:chOff x="2344738" y="4313238"/>
            <a:chExt cx="4813300" cy="1811337"/>
          </a:xfrm>
        </p:grpSpPr>
        <p:grpSp>
          <p:nvGrpSpPr>
            <p:cNvPr id="9234" name="Group 35"/>
            <p:cNvGrpSpPr>
              <a:grpSpLocks/>
            </p:cNvGrpSpPr>
            <p:nvPr/>
          </p:nvGrpSpPr>
          <p:grpSpPr bwMode="auto">
            <a:xfrm>
              <a:off x="2797175" y="4313238"/>
              <a:ext cx="295275" cy="1219200"/>
              <a:chOff x="1669" y="2976"/>
              <a:chExt cx="186" cy="768"/>
            </a:xfrm>
          </p:grpSpPr>
          <p:cxnSp>
            <p:nvCxnSpPr>
              <p:cNvPr id="9256" name="AutoShape 36"/>
              <p:cNvCxnSpPr>
                <a:cxnSpLocks noChangeShapeType="1"/>
                <a:stCxn id="9280" idx="0"/>
                <a:endCxn id="9294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7" name="Text Box 37"/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5" name="Group 41"/>
            <p:cNvGrpSpPr>
              <a:grpSpLocks/>
            </p:cNvGrpSpPr>
            <p:nvPr/>
          </p:nvGrpSpPr>
          <p:grpSpPr bwMode="auto">
            <a:xfrm>
              <a:off x="3259138" y="5138738"/>
              <a:ext cx="482600" cy="512762"/>
              <a:chOff x="1960" y="3496"/>
              <a:chExt cx="304" cy="323"/>
            </a:xfrm>
          </p:grpSpPr>
          <p:cxnSp>
            <p:nvCxnSpPr>
              <p:cNvPr id="9254" name="AutoShape 42"/>
              <p:cNvCxnSpPr>
                <a:cxnSpLocks noChangeShapeType="1"/>
                <a:stCxn id="9284" idx="3"/>
                <a:endCxn id="9280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5" name="Text Box 43"/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6" name="Group 47"/>
            <p:cNvGrpSpPr>
              <a:grpSpLocks/>
            </p:cNvGrpSpPr>
            <p:nvPr/>
          </p:nvGrpSpPr>
          <p:grpSpPr bwMode="auto">
            <a:xfrm>
              <a:off x="2344738" y="5138738"/>
              <a:ext cx="482600" cy="490537"/>
              <a:chOff x="1384" y="3496"/>
              <a:chExt cx="304" cy="309"/>
            </a:xfrm>
          </p:grpSpPr>
          <p:cxnSp>
            <p:nvCxnSpPr>
              <p:cNvPr id="9252" name="AutoShape 48"/>
              <p:cNvCxnSpPr>
                <a:cxnSpLocks noChangeShapeType="1"/>
                <a:stCxn id="9280" idx="1"/>
                <a:endCxn id="9282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3" name="Text Box 49"/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4173538" y="5138738"/>
              <a:ext cx="1092200" cy="355600"/>
              <a:chOff x="2536" y="3496"/>
              <a:chExt cx="688" cy="224"/>
            </a:xfrm>
          </p:grpSpPr>
          <p:cxnSp>
            <p:nvCxnSpPr>
              <p:cNvPr id="9250" name="AutoShape 52"/>
              <p:cNvCxnSpPr>
                <a:cxnSpLocks noChangeShapeType="1"/>
                <a:stCxn id="9286" idx="3"/>
                <a:endCxn id="9284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1" name="Text Box 53"/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8" name="Group 60"/>
            <p:cNvGrpSpPr>
              <a:grpSpLocks/>
            </p:cNvGrpSpPr>
            <p:nvPr/>
          </p:nvGrpSpPr>
          <p:grpSpPr bwMode="auto">
            <a:xfrm>
              <a:off x="5697538" y="5138738"/>
              <a:ext cx="482600" cy="482600"/>
              <a:chOff x="3496" y="3496"/>
              <a:chExt cx="304" cy="304"/>
            </a:xfrm>
          </p:grpSpPr>
          <p:cxnSp>
            <p:nvCxnSpPr>
              <p:cNvPr id="9248" name="AutoShape 61"/>
              <p:cNvCxnSpPr>
                <a:cxnSpLocks noChangeShapeType="1"/>
                <a:stCxn id="9288" idx="1"/>
                <a:endCxn id="9286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9" name="Text Box 62"/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9" name="Group 63"/>
            <p:cNvGrpSpPr>
              <a:grpSpLocks/>
            </p:cNvGrpSpPr>
            <p:nvPr/>
          </p:nvGrpSpPr>
          <p:grpSpPr bwMode="auto">
            <a:xfrm>
              <a:off x="3348038" y="5788025"/>
              <a:ext cx="2743200" cy="336550"/>
              <a:chOff x="2016" y="3905"/>
              <a:chExt cx="1728" cy="212"/>
            </a:xfrm>
          </p:grpSpPr>
          <p:cxnSp>
            <p:nvCxnSpPr>
              <p:cNvPr id="9246" name="AutoShape 64"/>
              <p:cNvCxnSpPr>
                <a:cxnSpLocks noChangeShapeType="1"/>
                <a:stCxn id="9288" idx="2"/>
                <a:endCxn id="9280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7" name="Text Box 65"/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0" name="Group 66"/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9244" name="AutoShape 67"/>
              <p:cNvCxnSpPr>
                <a:cxnSpLocks noChangeShapeType="1"/>
                <a:stCxn id="9290" idx="3"/>
                <a:endCxn id="9288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5" name="Text Box 68"/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1" name="Group 72"/>
            <p:cNvGrpSpPr>
              <a:grpSpLocks/>
            </p:cNvGrpSpPr>
            <p:nvPr/>
          </p:nvGrpSpPr>
          <p:grpSpPr bwMode="auto">
            <a:xfrm>
              <a:off x="6361113" y="4313238"/>
              <a:ext cx="295275" cy="1219200"/>
              <a:chOff x="3914" y="2976"/>
              <a:chExt cx="186" cy="768"/>
            </a:xfrm>
          </p:grpSpPr>
          <p:cxnSp>
            <p:nvCxnSpPr>
              <p:cNvPr id="9242" name="AutoShape 73"/>
              <p:cNvCxnSpPr>
                <a:cxnSpLocks noChangeShapeType="1"/>
                <a:stCxn id="9292" idx="4"/>
                <a:endCxn id="9288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3" name="Text Box 74"/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9231" name="Group 75"/>
          <p:cNvGrpSpPr>
            <a:grpSpLocks/>
          </p:cNvGrpSpPr>
          <p:nvPr/>
        </p:nvGrpSpPr>
        <p:grpSpPr bwMode="auto">
          <a:xfrm>
            <a:off x="1277938" y="4706938"/>
            <a:ext cx="636587" cy="431800"/>
            <a:chOff x="712" y="3224"/>
            <a:chExt cx="401" cy="272"/>
          </a:xfrm>
        </p:grpSpPr>
        <p:cxnSp>
          <p:nvCxnSpPr>
            <p:cNvPr id="9232" name="AutoShape 76"/>
            <p:cNvCxnSpPr>
              <a:cxnSpLocks noChangeShapeType="1"/>
              <a:stCxn id="9282" idx="3"/>
              <a:endCxn id="9282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3" name="Text Box 77"/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1514" y="310484"/>
            <a:ext cx="5037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“Remember the last three bits”</a:t>
            </a:r>
          </a:p>
        </p:txBody>
      </p:sp>
      <p:cxnSp>
        <p:nvCxnSpPr>
          <p:cNvPr id="4" name="Straight Arrow Connector 3"/>
          <p:cNvCxnSpPr>
            <a:endCxn id="9282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1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02544" y="1228727"/>
            <a:ext cx="6869112" cy="5219474"/>
            <a:chOff x="1277938" y="228600"/>
            <a:chExt cx="6869112" cy="591343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738438" y="3703638"/>
              <a:ext cx="609600" cy="609600"/>
              <a:chOff x="1725" y="2333"/>
              <a:chExt cx="384" cy="384"/>
            </a:xfrm>
          </p:grpSpPr>
          <p:sp>
            <p:nvSpPr>
              <p:cNvPr id="12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6091238" y="3703638"/>
              <a:ext cx="609600" cy="609600"/>
              <a:chOff x="3837" y="2333"/>
              <a:chExt cx="384" cy="384"/>
            </a:xfrm>
          </p:grpSpPr>
          <p:sp>
            <p:nvSpPr>
              <p:cNvPr id="121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7005638" y="4618038"/>
              <a:ext cx="609600" cy="609600"/>
              <a:chOff x="4413" y="2909"/>
              <a:chExt cx="384" cy="384"/>
            </a:xfrm>
          </p:grpSpPr>
          <p:sp>
            <p:nvSpPr>
              <p:cNvPr id="119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091238" y="5532438"/>
              <a:ext cx="609600" cy="609600"/>
              <a:chOff x="3837" y="3485"/>
              <a:chExt cx="384" cy="384"/>
            </a:xfrm>
          </p:grpSpPr>
          <p:sp>
            <p:nvSpPr>
              <p:cNvPr id="117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5176838" y="4618038"/>
              <a:ext cx="609600" cy="609600"/>
              <a:chOff x="3261" y="2909"/>
              <a:chExt cx="384" cy="384"/>
            </a:xfrm>
          </p:grpSpPr>
          <p:sp>
            <p:nvSpPr>
              <p:cNvPr id="115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652838" y="4618038"/>
              <a:ext cx="609600" cy="609600"/>
              <a:chOff x="2301" y="2909"/>
              <a:chExt cx="384" cy="384"/>
            </a:xfrm>
          </p:grpSpPr>
          <p:sp>
            <p:nvSpPr>
              <p:cNvPr id="113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824038" y="4618038"/>
              <a:ext cx="609600" cy="609600"/>
              <a:chOff x="1149" y="2909"/>
              <a:chExt cx="384" cy="384"/>
            </a:xfrm>
          </p:grpSpPr>
          <p:sp>
            <p:nvSpPr>
              <p:cNvPr id="111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38438" y="5532438"/>
              <a:ext cx="609600" cy="609600"/>
              <a:chOff x="1725" y="3485"/>
              <a:chExt cx="384" cy="384"/>
            </a:xfrm>
          </p:grpSpPr>
          <p:sp>
            <p:nvSpPr>
              <p:cNvPr id="109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336550"/>
              <a:chOff x="2016" y="2603"/>
              <a:chExt cx="1728" cy="212"/>
            </a:xfrm>
          </p:grpSpPr>
          <p:cxnSp>
            <p:nvCxnSpPr>
              <p:cNvPr id="107" name="AutoShape 30"/>
              <p:cNvCxnSpPr>
                <a:cxnSpLocks noChangeShapeType="1"/>
                <a:stCxn id="123" idx="6"/>
                <a:endCxn id="121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8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105" name="AutoShape 33"/>
              <p:cNvCxnSpPr>
                <a:cxnSpLocks noChangeShapeType="1"/>
                <a:stCxn id="113" idx="7"/>
                <a:endCxn id="115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103" name="AutoShape 39"/>
              <p:cNvCxnSpPr>
                <a:cxnSpLocks noChangeShapeType="1"/>
                <a:stCxn id="111" idx="7"/>
                <a:endCxn id="123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3259138" y="4186238"/>
              <a:ext cx="482600" cy="520700"/>
              <a:chOff x="1960" y="2896"/>
              <a:chExt cx="304" cy="328"/>
            </a:xfrm>
          </p:grpSpPr>
          <p:cxnSp>
            <p:nvCxnSpPr>
              <p:cNvPr id="101" name="AutoShape 45"/>
              <p:cNvCxnSpPr>
                <a:cxnSpLocks noChangeShapeType="1"/>
                <a:stCxn id="123" idx="5"/>
                <a:endCxn id="113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99" name="AutoShape 55"/>
              <p:cNvCxnSpPr>
                <a:cxnSpLocks noChangeShapeType="1"/>
                <a:stCxn id="115" idx="7"/>
                <a:endCxn id="121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7" name="Group 57"/>
            <p:cNvGrpSpPr>
              <a:grpSpLocks/>
            </p:cNvGrpSpPr>
            <p:nvPr/>
          </p:nvGrpSpPr>
          <p:grpSpPr bwMode="auto">
            <a:xfrm>
              <a:off x="7526338" y="4706938"/>
              <a:ext cx="620712" cy="431800"/>
              <a:chOff x="4648" y="3224"/>
              <a:chExt cx="391" cy="272"/>
            </a:xfrm>
          </p:grpSpPr>
          <p:cxnSp>
            <p:nvCxnSpPr>
              <p:cNvPr id="97" name="AutoShape 58"/>
              <p:cNvCxnSpPr>
                <a:cxnSpLocks noChangeShapeType="1"/>
                <a:stCxn id="119" idx="5"/>
                <a:endCxn id="119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6611938" y="4186238"/>
              <a:ext cx="500062" cy="520700"/>
              <a:chOff x="4072" y="2896"/>
              <a:chExt cx="315" cy="328"/>
            </a:xfrm>
          </p:grpSpPr>
          <p:cxnSp>
            <p:nvCxnSpPr>
              <p:cNvPr id="95" name="AutoShape 70"/>
              <p:cNvCxnSpPr>
                <a:cxnSpLocks noChangeShapeType="1"/>
                <a:stCxn id="121" idx="5"/>
                <a:endCxn id="119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13300" cy="1811337"/>
              <a:chOff x="2344738" y="4313238"/>
              <a:chExt cx="4813300" cy="1811337"/>
            </a:xfrm>
          </p:grpSpPr>
          <p:grpSp>
            <p:nvGrpSpPr>
              <p:cNvPr id="71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295275" cy="1219200"/>
                <a:chOff x="1669" y="2976"/>
                <a:chExt cx="186" cy="768"/>
              </a:xfrm>
            </p:grpSpPr>
            <p:cxnSp>
              <p:nvCxnSpPr>
                <p:cNvPr id="93" name="AutoShape 36"/>
                <p:cNvCxnSpPr>
                  <a:cxnSpLocks noChangeShapeType="1"/>
                  <a:stCxn id="109" idx="0"/>
                  <a:endCxn id="123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2" name="Group 41"/>
              <p:cNvGrpSpPr>
                <a:grpSpLocks/>
              </p:cNvGrpSpPr>
              <p:nvPr/>
            </p:nvGrpSpPr>
            <p:grpSpPr bwMode="auto">
              <a:xfrm>
                <a:off x="3259138" y="5138738"/>
                <a:ext cx="482600" cy="512762"/>
                <a:chOff x="1960" y="3496"/>
                <a:chExt cx="304" cy="323"/>
              </a:xfrm>
            </p:grpSpPr>
            <p:cxnSp>
              <p:nvCxnSpPr>
                <p:cNvPr id="91" name="AutoShape 42"/>
                <p:cNvCxnSpPr>
                  <a:cxnSpLocks noChangeShapeType="1"/>
                  <a:stCxn id="113" idx="3"/>
                  <a:endCxn id="109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47"/>
              <p:cNvGrpSpPr>
                <a:grpSpLocks/>
              </p:cNvGrpSpPr>
              <p:nvPr/>
            </p:nvGrpSpPr>
            <p:grpSpPr bwMode="auto">
              <a:xfrm>
                <a:off x="2344738" y="5138738"/>
                <a:ext cx="482600" cy="490537"/>
                <a:chOff x="1384" y="3496"/>
                <a:chExt cx="304" cy="309"/>
              </a:xfrm>
            </p:grpSpPr>
            <p:cxnSp>
              <p:nvCxnSpPr>
                <p:cNvPr id="89" name="AutoShape 48"/>
                <p:cNvCxnSpPr>
                  <a:cxnSpLocks noChangeShapeType="1"/>
                  <a:stCxn id="109" idx="1"/>
                  <a:endCxn id="111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55600"/>
                <a:chOff x="2536" y="3496"/>
                <a:chExt cx="688" cy="224"/>
              </a:xfrm>
            </p:grpSpPr>
            <p:cxnSp>
              <p:nvCxnSpPr>
                <p:cNvPr id="87" name="AutoShape 52"/>
                <p:cNvCxnSpPr>
                  <a:cxnSpLocks noChangeShapeType="1"/>
                  <a:stCxn id="115" idx="3"/>
                  <a:endCxn id="113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5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85" name="AutoShape 61"/>
                <p:cNvCxnSpPr>
                  <a:cxnSpLocks noChangeShapeType="1"/>
                  <a:stCxn id="117" idx="1"/>
                  <a:endCxn id="115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336550"/>
                <a:chOff x="2016" y="3905"/>
                <a:chExt cx="1728" cy="212"/>
              </a:xfrm>
            </p:grpSpPr>
            <p:cxnSp>
              <p:nvCxnSpPr>
                <p:cNvPr id="83" name="AutoShape 64"/>
                <p:cNvCxnSpPr>
                  <a:cxnSpLocks noChangeShapeType="1"/>
                  <a:stCxn id="117" idx="2"/>
                  <a:endCxn id="109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7" name="Group 66"/>
              <p:cNvGrpSpPr>
                <a:grpSpLocks/>
              </p:cNvGrpSpPr>
              <p:nvPr/>
            </p:nvGrpSpPr>
            <p:grpSpPr bwMode="auto">
              <a:xfrm>
                <a:off x="6611938" y="5138738"/>
                <a:ext cx="546100" cy="482600"/>
                <a:chOff x="4072" y="3496"/>
                <a:chExt cx="344" cy="304"/>
              </a:xfrm>
            </p:grpSpPr>
            <p:cxnSp>
              <p:nvCxnSpPr>
                <p:cNvPr id="81" name="AutoShape 67"/>
                <p:cNvCxnSpPr>
                  <a:cxnSpLocks noChangeShapeType="1"/>
                  <a:stCxn id="119" idx="3"/>
                  <a:endCxn id="117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8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295275" cy="1219200"/>
                <a:chOff x="3914" y="2976"/>
                <a:chExt cx="186" cy="768"/>
              </a:xfrm>
            </p:grpSpPr>
            <p:cxnSp>
              <p:nvCxnSpPr>
                <p:cNvPr id="79" name="AutoShape 73"/>
                <p:cNvCxnSpPr>
                  <a:cxnSpLocks noChangeShapeType="1"/>
                  <a:stCxn id="121" idx="4"/>
                  <a:endCxn id="117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0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69" name="AutoShape 76"/>
              <p:cNvCxnSpPr>
                <a:cxnSpLocks noChangeShapeType="1"/>
                <a:stCxn id="111" idx="3"/>
                <a:endCxn id="111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386263" y="228600"/>
              <a:ext cx="609600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1" charset="-128"/>
              </a:endParaRPr>
            </a:p>
          </p:txBody>
        </p:sp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5786438" y="1082675"/>
              <a:ext cx="609600" cy="609600"/>
              <a:chOff x="1725" y="2333"/>
              <a:chExt cx="384" cy="384"/>
            </a:xfrm>
          </p:grpSpPr>
          <p:sp>
            <p:nvSpPr>
              <p:cNvPr id="6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1837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2894013" y="1082675"/>
              <a:ext cx="609600" cy="609600"/>
              <a:chOff x="1725" y="2333"/>
              <a:chExt cx="384" cy="384"/>
            </a:xfrm>
          </p:grpSpPr>
          <p:sp>
            <p:nvSpPr>
              <p:cNvPr id="65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7"/>
              <p:cNvSpPr txBox="1">
                <a:spLocks noChangeArrowheads="1"/>
              </p:cNvSpPr>
              <p:nvPr/>
            </p:nvSpPr>
            <p:spPr bwMode="auto">
              <a:xfrm>
                <a:off x="1841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 dirty="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2151063" y="2138363"/>
              <a:ext cx="609600" cy="609600"/>
              <a:chOff x="1725" y="2333"/>
              <a:chExt cx="384" cy="384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</a:t>
                </a:r>
              </a:p>
            </p:txBody>
          </p:sp>
        </p:grpSp>
        <p:grpSp>
          <p:nvGrpSpPr>
            <p:cNvPr id="25" name="Group 5"/>
            <p:cNvGrpSpPr>
              <a:grpSpLocks/>
            </p:cNvGrpSpPr>
            <p:nvPr/>
          </p:nvGrpSpPr>
          <p:grpSpPr bwMode="auto">
            <a:xfrm>
              <a:off x="3582988" y="2154238"/>
              <a:ext cx="609600" cy="609600"/>
              <a:chOff x="1725" y="2333"/>
              <a:chExt cx="384" cy="384"/>
            </a:xfrm>
          </p:grpSpPr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</a:t>
                </a:r>
              </a:p>
            </p:txBody>
          </p:sp>
        </p:grpSp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5129213" y="2114550"/>
              <a:ext cx="609600" cy="609600"/>
              <a:chOff x="1725" y="2333"/>
              <a:chExt cx="384" cy="384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6665913" y="2098675"/>
              <a:ext cx="609600" cy="609600"/>
              <a:chOff x="1725" y="2333"/>
              <a:chExt cx="384" cy="384"/>
            </a:xfrm>
          </p:grpSpPr>
          <p:sp>
            <p:nvSpPr>
              <p:cNvPr id="5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</a:t>
                </a:r>
              </a:p>
            </p:txBody>
          </p:sp>
        </p:grpSp>
        <p:cxnSp>
          <p:nvCxnSpPr>
            <p:cNvPr id="28" name="AutoShape 70"/>
            <p:cNvCxnSpPr>
              <a:cxnSpLocks noChangeShapeType="1"/>
              <a:endCxn id="67" idx="1"/>
            </p:cNvCxnSpPr>
            <p:nvPr/>
          </p:nvCxnSpPr>
          <p:spPr bwMode="auto">
            <a:xfrm>
              <a:off x="4935538" y="711200"/>
              <a:ext cx="939800" cy="460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70"/>
            <p:cNvCxnSpPr>
              <a:cxnSpLocks noChangeShapeType="1"/>
              <a:endCxn id="57" idx="1"/>
            </p:cNvCxnSpPr>
            <p:nvPr/>
          </p:nvCxnSpPr>
          <p:spPr bwMode="auto">
            <a:xfrm>
              <a:off x="6335713" y="1557338"/>
              <a:ext cx="419100" cy="630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70"/>
            <p:cNvCxnSpPr>
              <a:cxnSpLocks noChangeShapeType="1"/>
              <a:endCxn id="59" idx="7"/>
            </p:cNvCxnSpPr>
            <p:nvPr/>
          </p:nvCxnSpPr>
          <p:spPr bwMode="auto">
            <a:xfrm flipH="1">
              <a:off x="5649913" y="1643063"/>
              <a:ext cx="265112" cy="560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70"/>
            <p:cNvCxnSpPr>
              <a:cxnSpLocks noChangeShapeType="1"/>
              <a:endCxn id="65" idx="7"/>
            </p:cNvCxnSpPr>
            <p:nvPr/>
          </p:nvCxnSpPr>
          <p:spPr bwMode="auto">
            <a:xfrm flipH="1">
              <a:off x="3414713" y="669925"/>
              <a:ext cx="1023937" cy="501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0"/>
            <p:cNvCxnSpPr>
              <a:cxnSpLocks noChangeShapeType="1"/>
              <a:endCxn id="63" idx="0"/>
            </p:cNvCxnSpPr>
            <p:nvPr/>
          </p:nvCxnSpPr>
          <p:spPr bwMode="auto">
            <a:xfrm flipH="1">
              <a:off x="2455863" y="1589088"/>
              <a:ext cx="520700" cy="549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70"/>
            <p:cNvCxnSpPr>
              <a:cxnSpLocks noChangeShapeType="1"/>
              <a:endCxn id="61" idx="1"/>
            </p:cNvCxnSpPr>
            <p:nvPr/>
          </p:nvCxnSpPr>
          <p:spPr bwMode="auto">
            <a:xfrm>
              <a:off x="3357563" y="1643063"/>
              <a:ext cx="314325" cy="60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6440488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3422650" y="169227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4543425" y="26543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68"/>
            <p:cNvSpPr txBox="1">
              <a:spLocks noChangeArrowheads="1"/>
            </p:cNvSpPr>
            <p:nvPr/>
          </p:nvSpPr>
          <p:spPr bwMode="auto">
            <a:xfrm>
              <a:off x="3686175" y="66992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2473325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5549900" y="16335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0" name="AutoShape 70"/>
            <p:cNvCxnSpPr>
              <a:cxnSpLocks noChangeShapeType="1"/>
              <a:endCxn id="111" idx="0"/>
            </p:cNvCxnSpPr>
            <p:nvPr/>
          </p:nvCxnSpPr>
          <p:spPr bwMode="auto">
            <a:xfrm flipH="1">
              <a:off x="2128838" y="2732088"/>
              <a:ext cx="20796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70"/>
            <p:cNvCxnSpPr>
              <a:cxnSpLocks noChangeShapeType="1"/>
            </p:cNvCxnSpPr>
            <p:nvPr/>
          </p:nvCxnSpPr>
          <p:spPr bwMode="auto">
            <a:xfrm>
              <a:off x="2586038" y="2708275"/>
              <a:ext cx="457200" cy="995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19827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3" name="AutoShape 70"/>
            <p:cNvCxnSpPr>
              <a:cxnSpLocks noChangeShapeType="1"/>
              <a:endCxn id="113" idx="0"/>
            </p:cNvCxnSpPr>
            <p:nvPr/>
          </p:nvCxnSpPr>
          <p:spPr bwMode="auto">
            <a:xfrm>
              <a:off x="3808413" y="2747963"/>
              <a:ext cx="149225" cy="187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70"/>
            <p:cNvCxnSpPr>
              <a:cxnSpLocks noChangeShapeType="1"/>
            </p:cNvCxnSpPr>
            <p:nvPr/>
          </p:nvCxnSpPr>
          <p:spPr bwMode="auto">
            <a:xfrm>
              <a:off x="4064000" y="2689225"/>
              <a:ext cx="2332038" cy="1014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70"/>
            <p:cNvCxnSpPr>
              <a:cxnSpLocks noChangeShapeType="1"/>
              <a:endCxn id="109" idx="0"/>
            </p:cNvCxnSpPr>
            <p:nvPr/>
          </p:nvCxnSpPr>
          <p:spPr bwMode="auto">
            <a:xfrm flipH="1">
              <a:off x="3043238" y="2676525"/>
              <a:ext cx="2208212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70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5481638" y="2732088"/>
              <a:ext cx="3651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70"/>
            <p:cNvCxnSpPr>
              <a:cxnSpLocks noChangeShapeType="1"/>
              <a:endCxn id="117" idx="0"/>
            </p:cNvCxnSpPr>
            <p:nvPr/>
          </p:nvCxnSpPr>
          <p:spPr bwMode="auto">
            <a:xfrm flipH="1">
              <a:off x="6396038" y="2676525"/>
              <a:ext cx="460375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70"/>
            <p:cNvCxnSpPr>
              <a:cxnSpLocks noChangeShapeType="1"/>
              <a:endCxn id="119" idx="0"/>
            </p:cNvCxnSpPr>
            <p:nvPr/>
          </p:nvCxnSpPr>
          <p:spPr bwMode="auto">
            <a:xfrm>
              <a:off x="7116763" y="2671763"/>
              <a:ext cx="193675" cy="1946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3624263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68"/>
            <p:cNvSpPr txBox="1">
              <a:spLocks noChangeArrowheads="1"/>
            </p:cNvSpPr>
            <p:nvPr/>
          </p:nvSpPr>
          <p:spPr bwMode="auto">
            <a:xfrm>
              <a:off x="4441825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64785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2814638" y="30480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5481638" y="72495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4" name="Text Box 59"/>
            <p:cNvSpPr txBox="1">
              <a:spLocks noChangeArrowheads="1"/>
            </p:cNvSpPr>
            <p:nvPr/>
          </p:nvSpPr>
          <p:spPr bwMode="auto">
            <a:xfrm>
              <a:off x="5475288" y="287496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59"/>
            <p:cNvSpPr txBox="1">
              <a:spLocks noChangeArrowheads="1"/>
            </p:cNvSpPr>
            <p:nvPr/>
          </p:nvSpPr>
          <p:spPr bwMode="auto">
            <a:xfrm>
              <a:off x="7162800" y="31956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cxnSp>
          <p:nvCxnSpPr>
            <p:cNvPr id="56" name="AutoShape 30"/>
            <p:cNvCxnSpPr>
              <a:cxnSpLocks noChangeShapeType="1"/>
            </p:cNvCxnSpPr>
            <p:nvPr/>
          </p:nvCxnSpPr>
          <p:spPr bwMode="auto">
            <a:xfrm>
              <a:off x="3981450" y="457200"/>
              <a:ext cx="361950" cy="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1031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23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43251" y="23910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57053" y="2323986"/>
            <a:ext cx="286198" cy="207945"/>
          </a:xfrm>
          <a:custGeom>
            <a:avLst/>
            <a:gdLst>
              <a:gd name="connsiteX0" fmla="*/ 533524 w 602349"/>
              <a:gd name="connsiteY0" fmla="*/ 255412 h 393899"/>
              <a:gd name="connsiteX1" fmla="*/ 12414 w 602349"/>
              <a:gd name="connsiteY1" fmla="*/ 383231 h 393899"/>
              <a:gd name="connsiteX2" fmla="*/ 199227 w 602349"/>
              <a:gd name="connsiteY2" fmla="*/ 9605 h 393899"/>
              <a:gd name="connsiteX3" fmla="*/ 602349 w 602349"/>
              <a:gd name="connsiteY3" fmla="*/ 147257 h 3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9" h="393899">
                <a:moveTo>
                  <a:pt x="533524" y="255412"/>
                </a:moveTo>
                <a:cubicBezTo>
                  <a:pt x="300827" y="339805"/>
                  <a:pt x="68130" y="424199"/>
                  <a:pt x="12414" y="383231"/>
                </a:cubicBezTo>
                <a:cubicBezTo>
                  <a:pt x="-43302" y="342263"/>
                  <a:pt x="100905" y="48934"/>
                  <a:pt x="199227" y="9605"/>
                </a:cubicBezTo>
                <a:cubicBezTo>
                  <a:pt x="297549" y="-29724"/>
                  <a:pt x="449949" y="58766"/>
                  <a:pt x="602349" y="147257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99673" y="2197125"/>
            <a:ext cx="197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every node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45903" y="3671658"/>
            <a:ext cx="763647" cy="102650"/>
            <a:chOff x="2345903" y="3671658"/>
            <a:chExt cx="763647" cy="102650"/>
          </a:xfrm>
        </p:grpSpPr>
        <p:sp>
          <p:nvSpPr>
            <p:cNvPr id="23" name="Oval 22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82882" y="3506507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1999" y="3686014"/>
            <a:ext cx="763647" cy="102650"/>
            <a:chOff x="2345903" y="3671658"/>
            <a:chExt cx="763647" cy="102650"/>
          </a:xfrm>
        </p:grpSpPr>
        <p:sp>
          <p:nvSpPr>
            <p:cNvPr id="28" name="Oval 27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 flipV="1">
            <a:off x="4642515" y="3610212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4646233" y="377895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69999" y="6180904"/>
            <a:ext cx="763647" cy="102650"/>
            <a:chOff x="2345903" y="3671658"/>
            <a:chExt cx="763647" cy="102650"/>
          </a:xfrm>
        </p:grpSpPr>
        <p:sp>
          <p:nvSpPr>
            <p:cNvPr id="43" name="Oval 42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" name="Oval 4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366709" y="655820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 flipV="1">
            <a:off x="3350978" y="607373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43" idx="5"/>
            <a:endCxn id="47" idx="1"/>
          </p:cNvCxnSpPr>
          <p:nvPr/>
        </p:nvCxnSpPr>
        <p:spPr>
          <a:xfrm>
            <a:off x="4020255" y="6258953"/>
            <a:ext cx="359845" cy="312642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4" idx="5"/>
          </p:cNvCxnSpPr>
          <p:nvPr/>
        </p:nvCxnSpPr>
        <p:spPr>
          <a:xfrm>
            <a:off x="3348048" y="6270163"/>
            <a:ext cx="955595" cy="328156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2B6AD-B574-8E4E-A66F-DB4894A485A9}"/>
              </a:ext>
            </a:extLst>
          </p:cNvPr>
          <p:cNvGrpSpPr/>
          <p:nvPr/>
        </p:nvGrpSpPr>
        <p:grpSpPr>
          <a:xfrm>
            <a:off x="2345903" y="4928476"/>
            <a:ext cx="763647" cy="102650"/>
            <a:chOff x="2345903" y="3671658"/>
            <a:chExt cx="763647" cy="10265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5BEC7DD-04BA-1D4E-B9FC-D47FECD9FD3C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0F5116-C85B-7C4A-92EA-765CF6F18176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FA7F7E-FB3E-FA41-B4DE-000EFD3A6DDB}"/>
              </a:ext>
            </a:extLst>
          </p:cNvPr>
          <p:cNvGrpSpPr/>
          <p:nvPr/>
        </p:nvGrpSpPr>
        <p:grpSpPr>
          <a:xfrm>
            <a:off x="4571999" y="4942832"/>
            <a:ext cx="763647" cy="102650"/>
            <a:chOff x="2345903" y="3671658"/>
            <a:chExt cx="763647" cy="1026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01B48F-AF31-0B42-AFCC-875773C50B5C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9509D24-184A-0B49-99D2-496F39131015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D22CF95C-35B4-F04D-B14D-29621C730BC3}"/>
              </a:ext>
            </a:extLst>
          </p:cNvPr>
          <p:cNvSpPr/>
          <p:nvPr/>
        </p:nvSpPr>
        <p:spPr>
          <a:xfrm flipV="1">
            <a:off x="4642515" y="4867030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02BADA-1CB5-3E4C-8B9C-F2ECBA2ACBEA}"/>
              </a:ext>
            </a:extLst>
          </p:cNvPr>
          <p:cNvSpPr txBox="1"/>
          <p:nvPr/>
        </p:nvSpPr>
        <p:spPr>
          <a:xfrm>
            <a:off x="3579489" y="477451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550A5-8999-724F-B1A2-50E248131C2F}"/>
              </a:ext>
            </a:extLst>
          </p:cNvPr>
          <p:cNvSpPr txBox="1"/>
          <p:nvPr/>
        </p:nvSpPr>
        <p:spPr>
          <a:xfrm>
            <a:off x="5707899" y="477453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F3A70A-4687-4948-833D-3E12B87EE5C7}"/>
              </a:ext>
            </a:extLst>
          </p:cNvPr>
          <p:cNvGrpSpPr/>
          <p:nvPr/>
        </p:nvGrpSpPr>
        <p:grpSpPr>
          <a:xfrm>
            <a:off x="6697016" y="4954042"/>
            <a:ext cx="763647" cy="102650"/>
            <a:chOff x="2345903" y="3671658"/>
            <a:chExt cx="763647" cy="10265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D61F33-79A0-D54B-BBB9-8C7C634AB1EE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76F407-4FF7-B14E-A1F5-C3C4BF729EC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Freeform 59">
            <a:extLst>
              <a:ext uri="{FF2B5EF4-FFF2-40B4-BE49-F238E27FC236}">
                <a16:creationId xmlns:a16="http://schemas.microsoft.com/office/drawing/2014/main" id="{1C3470B7-02CA-134F-8DF3-947C52A36A5A}"/>
              </a:ext>
            </a:extLst>
          </p:cNvPr>
          <p:cNvSpPr/>
          <p:nvPr/>
        </p:nvSpPr>
        <p:spPr>
          <a:xfrm>
            <a:off x="6771250" y="5046987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04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9272" name="Group 5"/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9294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5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9273" name="Group 8"/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9292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9274" name="Group 11"/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290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9275" name="Group 14"/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288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9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9276" name="Group 17"/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286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277" name="Group 20"/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84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5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9278" name="Group 23"/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282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3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9279" name="Group 26"/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9280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9223" name="Group 29"/>
          <p:cNvGrpSpPr>
            <a:grpSpLocks/>
          </p:cNvGrpSpPr>
          <p:nvPr/>
        </p:nvGrpSpPr>
        <p:grpSpPr bwMode="auto">
          <a:xfrm>
            <a:off x="3348038" y="3721100"/>
            <a:ext cx="2743200" cy="336550"/>
            <a:chOff x="2016" y="2603"/>
            <a:chExt cx="1728" cy="212"/>
          </a:xfrm>
        </p:grpSpPr>
        <p:cxnSp>
          <p:nvCxnSpPr>
            <p:cNvPr id="9270" name="AutoShape 30"/>
            <p:cNvCxnSpPr>
              <a:cxnSpLocks noChangeShapeType="1"/>
              <a:stCxn id="9294" idx="6"/>
              <a:endCxn id="9292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71" name="Text Box 31"/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4" name="Group 32"/>
          <p:cNvGrpSpPr>
            <a:grpSpLocks/>
          </p:cNvGrpSpPr>
          <p:nvPr/>
        </p:nvGrpSpPr>
        <p:grpSpPr bwMode="auto">
          <a:xfrm>
            <a:off x="4173538" y="4349750"/>
            <a:ext cx="1092200" cy="358775"/>
            <a:chOff x="2536" y="2999"/>
            <a:chExt cx="688" cy="226"/>
          </a:xfrm>
        </p:grpSpPr>
        <p:cxnSp>
          <p:nvCxnSpPr>
            <p:cNvPr id="9268" name="AutoShape 33"/>
            <p:cNvCxnSpPr>
              <a:cxnSpLocks noChangeShapeType="1"/>
              <a:stCxn id="9284" idx="7"/>
              <a:endCxn id="9286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9" name="Text Box 34"/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5" name="Group 38"/>
          <p:cNvGrpSpPr>
            <a:grpSpLocks/>
          </p:cNvGrpSpPr>
          <p:nvPr/>
        </p:nvGrpSpPr>
        <p:grpSpPr bwMode="auto">
          <a:xfrm>
            <a:off x="2344738" y="4219575"/>
            <a:ext cx="482600" cy="487363"/>
            <a:chOff x="1384" y="2917"/>
            <a:chExt cx="304" cy="307"/>
          </a:xfrm>
        </p:grpSpPr>
        <p:cxnSp>
          <p:nvCxnSpPr>
            <p:cNvPr id="9266" name="AutoShape 39"/>
            <p:cNvCxnSpPr>
              <a:cxnSpLocks noChangeShapeType="1"/>
              <a:stCxn id="9282" idx="7"/>
              <a:endCxn id="9294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7" name="Text Box 40"/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6" name="Group 44"/>
          <p:cNvGrpSpPr>
            <a:grpSpLocks/>
          </p:cNvGrpSpPr>
          <p:nvPr/>
        </p:nvGrpSpPr>
        <p:grpSpPr bwMode="auto">
          <a:xfrm>
            <a:off x="3259138" y="4186238"/>
            <a:ext cx="482600" cy="520700"/>
            <a:chOff x="1960" y="2896"/>
            <a:chExt cx="304" cy="328"/>
          </a:xfrm>
        </p:grpSpPr>
        <p:cxnSp>
          <p:nvCxnSpPr>
            <p:cNvPr id="9264" name="AutoShape 45"/>
            <p:cNvCxnSpPr>
              <a:cxnSpLocks noChangeShapeType="1"/>
              <a:stCxn id="9294" idx="5"/>
              <a:endCxn id="9284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9227" name="Group 54"/>
          <p:cNvGrpSpPr>
            <a:grpSpLocks/>
          </p:cNvGrpSpPr>
          <p:nvPr/>
        </p:nvGrpSpPr>
        <p:grpSpPr bwMode="auto">
          <a:xfrm>
            <a:off x="5695950" y="4224338"/>
            <a:ext cx="484188" cy="482600"/>
            <a:chOff x="3495" y="2920"/>
            <a:chExt cx="305" cy="304"/>
          </a:xfrm>
        </p:grpSpPr>
        <p:cxnSp>
          <p:nvCxnSpPr>
            <p:cNvPr id="9262" name="AutoShape 55"/>
            <p:cNvCxnSpPr>
              <a:cxnSpLocks noChangeShapeType="1"/>
              <a:stCxn id="9286" idx="7"/>
              <a:endCxn id="9292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3" name="Text Box 56"/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7526338" y="4706938"/>
            <a:ext cx="620712" cy="431800"/>
            <a:chOff x="4648" y="3224"/>
            <a:chExt cx="391" cy="272"/>
          </a:xfrm>
        </p:grpSpPr>
        <p:cxnSp>
          <p:nvCxnSpPr>
            <p:cNvPr id="9260" name="AutoShape 58"/>
            <p:cNvCxnSpPr>
              <a:cxnSpLocks noChangeShapeType="1"/>
              <a:stCxn id="9290" idx="5"/>
              <a:endCxn id="9290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9" name="Group 69"/>
          <p:cNvGrpSpPr>
            <a:grpSpLocks/>
          </p:cNvGrpSpPr>
          <p:nvPr/>
        </p:nvGrpSpPr>
        <p:grpSpPr bwMode="auto">
          <a:xfrm>
            <a:off x="6611938" y="4186238"/>
            <a:ext cx="500062" cy="520700"/>
            <a:chOff x="4072" y="2896"/>
            <a:chExt cx="315" cy="328"/>
          </a:xfrm>
        </p:grpSpPr>
        <p:cxnSp>
          <p:nvCxnSpPr>
            <p:cNvPr id="9258" name="AutoShape 70"/>
            <p:cNvCxnSpPr>
              <a:cxnSpLocks noChangeShapeType="1"/>
              <a:stCxn id="9292" idx="5"/>
              <a:endCxn id="9290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9" name="Text Box 71"/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30" name="Group 126"/>
          <p:cNvGrpSpPr>
            <a:grpSpLocks/>
          </p:cNvGrpSpPr>
          <p:nvPr/>
        </p:nvGrpSpPr>
        <p:grpSpPr bwMode="auto">
          <a:xfrm>
            <a:off x="2344738" y="4313238"/>
            <a:ext cx="4813300" cy="1811337"/>
            <a:chOff x="2344738" y="4313238"/>
            <a:chExt cx="4813300" cy="1811337"/>
          </a:xfrm>
        </p:grpSpPr>
        <p:grpSp>
          <p:nvGrpSpPr>
            <p:cNvPr id="9234" name="Group 35"/>
            <p:cNvGrpSpPr>
              <a:grpSpLocks/>
            </p:cNvGrpSpPr>
            <p:nvPr/>
          </p:nvGrpSpPr>
          <p:grpSpPr bwMode="auto">
            <a:xfrm>
              <a:off x="2797175" y="4313238"/>
              <a:ext cx="295275" cy="1219200"/>
              <a:chOff x="1669" y="2976"/>
              <a:chExt cx="186" cy="768"/>
            </a:xfrm>
          </p:grpSpPr>
          <p:cxnSp>
            <p:nvCxnSpPr>
              <p:cNvPr id="9256" name="AutoShape 36"/>
              <p:cNvCxnSpPr>
                <a:cxnSpLocks noChangeShapeType="1"/>
                <a:stCxn id="9280" idx="0"/>
                <a:endCxn id="9294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7" name="Text Box 37"/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5" name="Group 41"/>
            <p:cNvGrpSpPr>
              <a:grpSpLocks/>
            </p:cNvGrpSpPr>
            <p:nvPr/>
          </p:nvGrpSpPr>
          <p:grpSpPr bwMode="auto">
            <a:xfrm>
              <a:off x="3259138" y="5138738"/>
              <a:ext cx="482600" cy="512762"/>
              <a:chOff x="1960" y="3496"/>
              <a:chExt cx="304" cy="323"/>
            </a:xfrm>
          </p:grpSpPr>
          <p:cxnSp>
            <p:nvCxnSpPr>
              <p:cNvPr id="9254" name="AutoShape 42"/>
              <p:cNvCxnSpPr>
                <a:cxnSpLocks noChangeShapeType="1"/>
                <a:stCxn id="9284" idx="3"/>
                <a:endCxn id="9280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5" name="Text Box 43"/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6" name="Group 47"/>
            <p:cNvGrpSpPr>
              <a:grpSpLocks/>
            </p:cNvGrpSpPr>
            <p:nvPr/>
          </p:nvGrpSpPr>
          <p:grpSpPr bwMode="auto">
            <a:xfrm>
              <a:off x="2344738" y="5138738"/>
              <a:ext cx="482600" cy="490537"/>
              <a:chOff x="1384" y="3496"/>
              <a:chExt cx="304" cy="309"/>
            </a:xfrm>
          </p:grpSpPr>
          <p:cxnSp>
            <p:nvCxnSpPr>
              <p:cNvPr id="9252" name="AutoShape 48"/>
              <p:cNvCxnSpPr>
                <a:cxnSpLocks noChangeShapeType="1"/>
                <a:stCxn id="9280" idx="1"/>
                <a:endCxn id="9282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3" name="Text Box 49"/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4173538" y="5138738"/>
              <a:ext cx="1092200" cy="355600"/>
              <a:chOff x="2536" y="3496"/>
              <a:chExt cx="688" cy="224"/>
            </a:xfrm>
          </p:grpSpPr>
          <p:cxnSp>
            <p:nvCxnSpPr>
              <p:cNvPr id="9250" name="AutoShape 52"/>
              <p:cNvCxnSpPr>
                <a:cxnSpLocks noChangeShapeType="1"/>
                <a:stCxn id="9286" idx="3"/>
                <a:endCxn id="9284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1" name="Text Box 53"/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8" name="Group 60"/>
            <p:cNvGrpSpPr>
              <a:grpSpLocks/>
            </p:cNvGrpSpPr>
            <p:nvPr/>
          </p:nvGrpSpPr>
          <p:grpSpPr bwMode="auto">
            <a:xfrm>
              <a:off x="5697538" y="5138738"/>
              <a:ext cx="482600" cy="482600"/>
              <a:chOff x="3496" y="3496"/>
              <a:chExt cx="304" cy="304"/>
            </a:xfrm>
          </p:grpSpPr>
          <p:cxnSp>
            <p:nvCxnSpPr>
              <p:cNvPr id="9248" name="AutoShape 61"/>
              <p:cNvCxnSpPr>
                <a:cxnSpLocks noChangeShapeType="1"/>
                <a:stCxn id="9288" idx="1"/>
                <a:endCxn id="9286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9" name="Text Box 62"/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9" name="Group 63"/>
            <p:cNvGrpSpPr>
              <a:grpSpLocks/>
            </p:cNvGrpSpPr>
            <p:nvPr/>
          </p:nvGrpSpPr>
          <p:grpSpPr bwMode="auto">
            <a:xfrm>
              <a:off x="3348038" y="5788025"/>
              <a:ext cx="2743200" cy="336550"/>
              <a:chOff x="2016" y="3905"/>
              <a:chExt cx="1728" cy="212"/>
            </a:xfrm>
          </p:grpSpPr>
          <p:cxnSp>
            <p:nvCxnSpPr>
              <p:cNvPr id="9246" name="AutoShape 64"/>
              <p:cNvCxnSpPr>
                <a:cxnSpLocks noChangeShapeType="1"/>
                <a:stCxn id="9288" idx="2"/>
                <a:endCxn id="9280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7" name="Text Box 65"/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0" name="Group 66"/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9244" name="AutoShape 67"/>
              <p:cNvCxnSpPr>
                <a:cxnSpLocks noChangeShapeType="1"/>
                <a:stCxn id="9290" idx="3"/>
                <a:endCxn id="9288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5" name="Text Box 68"/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1" name="Group 72"/>
            <p:cNvGrpSpPr>
              <a:grpSpLocks/>
            </p:cNvGrpSpPr>
            <p:nvPr/>
          </p:nvGrpSpPr>
          <p:grpSpPr bwMode="auto">
            <a:xfrm>
              <a:off x="6361113" y="4313238"/>
              <a:ext cx="295275" cy="1219200"/>
              <a:chOff x="3914" y="2976"/>
              <a:chExt cx="186" cy="768"/>
            </a:xfrm>
          </p:grpSpPr>
          <p:cxnSp>
            <p:nvCxnSpPr>
              <p:cNvPr id="9242" name="AutoShape 73"/>
              <p:cNvCxnSpPr>
                <a:cxnSpLocks noChangeShapeType="1"/>
                <a:stCxn id="9292" idx="4"/>
                <a:endCxn id="9288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3" name="Text Box 74"/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9231" name="Group 75"/>
          <p:cNvGrpSpPr>
            <a:grpSpLocks/>
          </p:cNvGrpSpPr>
          <p:nvPr/>
        </p:nvGrpSpPr>
        <p:grpSpPr bwMode="auto">
          <a:xfrm>
            <a:off x="1277938" y="4706938"/>
            <a:ext cx="636587" cy="431800"/>
            <a:chOff x="712" y="3224"/>
            <a:chExt cx="401" cy="272"/>
          </a:xfrm>
        </p:grpSpPr>
        <p:cxnSp>
          <p:nvCxnSpPr>
            <p:cNvPr id="9232" name="AutoShape 76"/>
            <p:cNvCxnSpPr>
              <a:cxnSpLocks noChangeShapeType="1"/>
              <a:stCxn id="9282" idx="3"/>
              <a:endCxn id="9282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3" name="Text Box 77"/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cxnSp>
        <p:nvCxnSpPr>
          <p:cNvPr id="4" name="Straight Arrow Connector 3"/>
          <p:cNvCxnSpPr>
            <a:endCxn id="9282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451473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 versus the end</a:t>
            </a:r>
          </a:p>
        </p:txBody>
      </p:sp>
      <p:grpSp>
        <p:nvGrpSpPr>
          <p:cNvPr id="4103" name="Group 29"/>
          <p:cNvGrpSpPr>
            <a:grpSpLocks/>
          </p:cNvGrpSpPr>
          <p:nvPr/>
        </p:nvGrpSpPr>
        <p:grpSpPr bwMode="auto">
          <a:xfrm>
            <a:off x="1840089" y="4636911"/>
            <a:ext cx="4800600" cy="1570038"/>
            <a:chOff x="1277938" y="3703638"/>
            <a:chExt cx="6945313" cy="2438400"/>
          </a:xfrm>
        </p:grpSpPr>
        <p:grpSp>
          <p:nvGrpSpPr>
            <p:cNvPr id="4124" name="Group 4"/>
            <p:cNvGrpSpPr>
              <a:grpSpLocks/>
            </p:cNvGrpSpPr>
            <p:nvPr/>
          </p:nvGrpSpPr>
          <p:grpSpPr bwMode="auto">
            <a:xfrm>
              <a:off x="1824038" y="3703638"/>
              <a:ext cx="5824538" cy="2438400"/>
              <a:chOff x="1149" y="2333"/>
              <a:chExt cx="3669" cy="1536"/>
            </a:xfrm>
          </p:grpSpPr>
          <p:grpSp>
            <p:nvGrpSpPr>
              <p:cNvPr id="4175" name="Group 5"/>
              <p:cNvGrpSpPr>
                <a:grpSpLocks/>
              </p:cNvGrpSpPr>
              <p:nvPr/>
            </p:nvGrpSpPr>
            <p:grpSpPr bwMode="auto">
              <a:xfrm>
                <a:off x="1725" y="2333"/>
                <a:ext cx="405" cy="384"/>
                <a:chOff x="1725" y="2333"/>
                <a:chExt cx="405" cy="384"/>
              </a:xfrm>
            </p:grpSpPr>
            <p:sp>
              <p:nvSpPr>
                <p:cNvPr id="4197" name="Oval 6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63" y="241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001</a:t>
                  </a:r>
                </a:p>
              </p:txBody>
            </p:sp>
          </p:grpSp>
          <p:grpSp>
            <p:nvGrpSpPr>
              <p:cNvPr id="4176" name="Group 8"/>
              <p:cNvGrpSpPr>
                <a:grpSpLocks/>
              </p:cNvGrpSpPr>
              <p:nvPr/>
            </p:nvGrpSpPr>
            <p:grpSpPr bwMode="auto">
              <a:xfrm>
                <a:off x="3837" y="2333"/>
                <a:ext cx="397" cy="384"/>
                <a:chOff x="3837" y="2333"/>
                <a:chExt cx="397" cy="384"/>
              </a:xfrm>
            </p:grpSpPr>
            <p:sp>
              <p:nvSpPr>
                <p:cNvPr id="4195" name="Oval 9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67" y="240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011</a:t>
                  </a:r>
                </a:p>
              </p:txBody>
            </p:sp>
          </p:grpSp>
          <p:grpSp>
            <p:nvGrpSpPr>
              <p:cNvPr id="4177" name="Group 11"/>
              <p:cNvGrpSpPr>
                <a:grpSpLocks/>
              </p:cNvGrpSpPr>
              <p:nvPr/>
            </p:nvGrpSpPr>
            <p:grpSpPr bwMode="auto">
              <a:xfrm>
                <a:off x="4413" y="2909"/>
                <a:ext cx="405" cy="384"/>
                <a:chOff x="4413" y="2909"/>
                <a:chExt cx="405" cy="384"/>
              </a:xfrm>
            </p:grpSpPr>
            <p:sp>
              <p:nvSpPr>
                <p:cNvPr id="4193" name="Oval 12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51" y="298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111</a:t>
                  </a:r>
                </a:p>
              </p:txBody>
            </p:sp>
          </p:grpSp>
          <p:grpSp>
            <p:nvGrpSpPr>
              <p:cNvPr id="4178" name="Group 14"/>
              <p:cNvGrpSpPr>
                <a:grpSpLocks/>
              </p:cNvGrpSpPr>
              <p:nvPr/>
            </p:nvGrpSpPr>
            <p:grpSpPr bwMode="auto">
              <a:xfrm>
                <a:off x="3837" y="3485"/>
                <a:ext cx="405" cy="384"/>
                <a:chOff x="3837" y="3485"/>
                <a:chExt cx="405" cy="384"/>
              </a:xfrm>
            </p:grpSpPr>
            <p:sp>
              <p:nvSpPr>
                <p:cNvPr id="4191" name="Oval 15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75" y="3563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4179" name="Group 17"/>
              <p:cNvGrpSpPr>
                <a:grpSpLocks/>
              </p:cNvGrpSpPr>
              <p:nvPr/>
            </p:nvGrpSpPr>
            <p:grpSpPr bwMode="auto">
              <a:xfrm>
                <a:off x="3261" y="2909"/>
                <a:ext cx="395" cy="384"/>
                <a:chOff x="3261" y="2909"/>
                <a:chExt cx="395" cy="384"/>
              </a:xfrm>
            </p:grpSpPr>
            <p:sp>
              <p:nvSpPr>
                <p:cNvPr id="4189" name="Oval 18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8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101</a:t>
                  </a:r>
                </a:p>
              </p:txBody>
            </p:sp>
          </p:grpSp>
          <p:grpSp>
            <p:nvGrpSpPr>
              <p:cNvPr id="4180" name="Group 20"/>
              <p:cNvGrpSpPr>
                <a:grpSpLocks/>
              </p:cNvGrpSpPr>
              <p:nvPr/>
            </p:nvGrpSpPr>
            <p:grpSpPr bwMode="auto">
              <a:xfrm>
                <a:off x="2301" y="2909"/>
                <a:ext cx="395" cy="384"/>
                <a:chOff x="2301" y="2909"/>
                <a:chExt cx="395" cy="384"/>
              </a:xfrm>
            </p:grpSpPr>
            <p:sp>
              <p:nvSpPr>
                <p:cNvPr id="4187" name="Oval 21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2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010</a:t>
                  </a:r>
                </a:p>
              </p:txBody>
            </p:sp>
          </p:grpSp>
          <p:grpSp>
            <p:nvGrpSpPr>
              <p:cNvPr id="4181" name="Group 23"/>
              <p:cNvGrpSpPr>
                <a:grpSpLocks/>
              </p:cNvGrpSpPr>
              <p:nvPr/>
            </p:nvGrpSpPr>
            <p:grpSpPr bwMode="auto">
              <a:xfrm>
                <a:off x="1149" y="2909"/>
                <a:ext cx="397" cy="384"/>
                <a:chOff x="1149" y="2909"/>
                <a:chExt cx="397" cy="384"/>
              </a:xfrm>
            </p:grpSpPr>
            <p:sp>
              <p:nvSpPr>
                <p:cNvPr id="4185" name="Oval 24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79" y="299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000</a:t>
                  </a:r>
                </a:p>
              </p:txBody>
            </p:sp>
          </p:grpSp>
          <p:grpSp>
            <p:nvGrpSpPr>
              <p:cNvPr id="4182" name="Group 26"/>
              <p:cNvGrpSpPr>
                <a:grpSpLocks/>
              </p:cNvGrpSpPr>
              <p:nvPr/>
            </p:nvGrpSpPr>
            <p:grpSpPr bwMode="auto">
              <a:xfrm>
                <a:off x="1725" y="3485"/>
                <a:ext cx="405" cy="384"/>
                <a:chOff x="1725" y="3485"/>
                <a:chExt cx="405" cy="384"/>
              </a:xfrm>
            </p:grpSpPr>
            <p:sp>
              <p:nvSpPr>
                <p:cNvPr id="4183" name="Oval 27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63" y="3561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100</a:t>
                  </a:r>
                </a:p>
              </p:txBody>
            </p:sp>
          </p:grpSp>
        </p:grpSp>
        <p:grpSp>
          <p:nvGrpSpPr>
            <p:cNvPr id="4125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288925"/>
              <a:chOff x="2016" y="2603"/>
              <a:chExt cx="1728" cy="182"/>
            </a:xfrm>
          </p:grpSpPr>
          <p:cxnSp>
            <p:nvCxnSpPr>
              <p:cNvPr id="4173" name="AutoShape 30"/>
              <p:cNvCxnSpPr>
                <a:cxnSpLocks noChangeShapeType="1"/>
                <a:stCxn id="4197" idx="6"/>
                <a:endCxn id="4195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4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6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4171" name="AutoShape 33"/>
              <p:cNvCxnSpPr>
                <a:cxnSpLocks noChangeShapeType="1"/>
                <a:stCxn id="4187" idx="7"/>
                <a:endCxn id="4189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2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7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4169" name="AutoShape 39"/>
              <p:cNvCxnSpPr>
                <a:cxnSpLocks noChangeShapeType="1"/>
                <a:stCxn id="4185" idx="7"/>
                <a:endCxn id="4197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0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8" name="Group 44"/>
            <p:cNvGrpSpPr>
              <a:grpSpLocks/>
            </p:cNvGrpSpPr>
            <p:nvPr/>
          </p:nvGrpSpPr>
          <p:grpSpPr bwMode="auto">
            <a:xfrm>
              <a:off x="3259141" y="4186238"/>
              <a:ext cx="534988" cy="520700"/>
              <a:chOff x="1960" y="2896"/>
              <a:chExt cx="337" cy="328"/>
            </a:xfrm>
          </p:grpSpPr>
          <p:cxnSp>
            <p:nvCxnSpPr>
              <p:cNvPr id="4167" name="AutoShape 45"/>
              <p:cNvCxnSpPr>
                <a:cxnSpLocks noChangeShapeType="1"/>
                <a:stCxn id="4197" idx="5"/>
                <a:endCxn id="4187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8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4129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4165" name="AutoShape 55"/>
              <p:cNvCxnSpPr>
                <a:cxnSpLocks noChangeShapeType="1"/>
                <a:stCxn id="4189" idx="7"/>
                <a:endCxn id="4195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6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0" name="Group 57"/>
            <p:cNvGrpSpPr>
              <a:grpSpLocks/>
            </p:cNvGrpSpPr>
            <p:nvPr/>
          </p:nvGrpSpPr>
          <p:grpSpPr bwMode="auto">
            <a:xfrm>
              <a:off x="7526339" y="4706938"/>
              <a:ext cx="696912" cy="431800"/>
              <a:chOff x="4648" y="3224"/>
              <a:chExt cx="439" cy="272"/>
            </a:xfrm>
          </p:grpSpPr>
          <p:cxnSp>
            <p:nvCxnSpPr>
              <p:cNvPr id="4163" name="AutoShape 58"/>
              <p:cNvCxnSpPr>
                <a:cxnSpLocks noChangeShapeType="1"/>
                <a:stCxn id="4193" idx="5"/>
                <a:endCxn id="4193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4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1" name="Group 69"/>
            <p:cNvGrpSpPr>
              <a:grpSpLocks/>
            </p:cNvGrpSpPr>
            <p:nvPr/>
          </p:nvGrpSpPr>
          <p:grpSpPr bwMode="auto">
            <a:xfrm>
              <a:off x="6611939" y="4186238"/>
              <a:ext cx="576262" cy="520700"/>
              <a:chOff x="4072" y="2896"/>
              <a:chExt cx="363" cy="328"/>
            </a:xfrm>
          </p:grpSpPr>
          <p:cxnSp>
            <p:nvCxnSpPr>
              <p:cNvPr id="4161" name="AutoShape 70"/>
              <p:cNvCxnSpPr>
                <a:cxnSpLocks noChangeShapeType="1"/>
                <a:stCxn id="4195" idx="5"/>
                <a:endCxn id="4193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2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2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89501" cy="1763712"/>
              <a:chOff x="2344738" y="4313238"/>
              <a:chExt cx="4889501" cy="1763712"/>
            </a:xfrm>
          </p:grpSpPr>
          <p:grpSp>
            <p:nvGrpSpPr>
              <p:cNvPr id="4137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371475" cy="1219200"/>
                <a:chOff x="1669" y="2976"/>
                <a:chExt cx="234" cy="768"/>
              </a:xfrm>
            </p:grpSpPr>
            <p:cxnSp>
              <p:nvCxnSpPr>
                <p:cNvPr id="4159" name="AutoShape 36"/>
                <p:cNvCxnSpPr>
                  <a:cxnSpLocks noChangeShapeType="1"/>
                  <a:stCxn id="4183" idx="0"/>
                  <a:endCxn id="4197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6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38" name="Group 41"/>
              <p:cNvGrpSpPr>
                <a:grpSpLocks/>
              </p:cNvGrpSpPr>
              <p:nvPr/>
            </p:nvGrpSpPr>
            <p:grpSpPr bwMode="auto">
              <a:xfrm>
                <a:off x="3259141" y="5138744"/>
                <a:ext cx="547688" cy="482600"/>
                <a:chOff x="1960" y="3496"/>
                <a:chExt cx="345" cy="304"/>
              </a:xfrm>
            </p:grpSpPr>
            <p:cxnSp>
              <p:nvCxnSpPr>
                <p:cNvPr id="4157" name="AutoShape 42"/>
                <p:cNvCxnSpPr>
                  <a:cxnSpLocks noChangeShapeType="1"/>
                  <a:stCxn id="4187" idx="3"/>
                  <a:endCxn id="4183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39" name="Group 47"/>
              <p:cNvGrpSpPr>
                <a:grpSpLocks/>
              </p:cNvGrpSpPr>
              <p:nvPr/>
            </p:nvGrpSpPr>
            <p:grpSpPr bwMode="auto">
              <a:xfrm>
                <a:off x="2344738" y="5138744"/>
                <a:ext cx="482600" cy="482600"/>
                <a:chOff x="1384" y="3496"/>
                <a:chExt cx="304" cy="304"/>
              </a:xfrm>
            </p:grpSpPr>
            <p:cxnSp>
              <p:nvCxnSpPr>
                <p:cNvPr id="4155" name="AutoShape 48"/>
                <p:cNvCxnSpPr>
                  <a:cxnSpLocks noChangeShapeType="1"/>
                  <a:stCxn id="4183" idx="1"/>
                  <a:endCxn id="4185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0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07975"/>
                <a:chOff x="2536" y="3496"/>
                <a:chExt cx="688" cy="194"/>
              </a:xfrm>
            </p:grpSpPr>
            <p:cxnSp>
              <p:nvCxnSpPr>
                <p:cNvPr id="4153" name="AutoShape 52"/>
                <p:cNvCxnSpPr>
                  <a:cxnSpLocks noChangeShapeType="1"/>
                  <a:stCxn id="4189" idx="3"/>
                  <a:endCxn id="4187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1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4151" name="AutoShape 61"/>
                <p:cNvCxnSpPr>
                  <a:cxnSpLocks noChangeShapeType="1"/>
                  <a:stCxn id="4191" idx="1"/>
                  <a:endCxn id="4189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42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288925"/>
                <a:chOff x="2016" y="3905"/>
                <a:chExt cx="1728" cy="182"/>
              </a:xfrm>
            </p:grpSpPr>
            <p:cxnSp>
              <p:nvCxnSpPr>
                <p:cNvPr id="4149" name="AutoShape 64"/>
                <p:cNvCxnSpPr>
                  <a:cxnSpLocks noChangeShapeType="1"/>
                  <a:stCxn id="4191" idx="2"/>
                  <a:endCxn id="4183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3" name="Group 66"/>
              <p:cNvGrpSpPr>
                <a:grpSpLocks/>
              </p:cNvGrpSpPr>
              <p:nvPr/>
            </p:nvGrpSpPr>
            <p:grpSpPr bwMode="auto">
              <a:xfrm>
                <a:off x="6611939" y="5138738"/>
                <a:ext cx="622300" cy="482600"/>
                <a:chOff x="4072" y="3496"/>
                <a:chExt cx="392" cy="304"/>
              </a:xfrm>
            </p:grpSpPr>
            <p:cxnSp>
              <p:nvCxnSpPr>
                <p:cNvPr id="4147" name="AutoShape 67"/>
                <p:cNvCxnSpPr>
                  <a:cxnSpLocks noChangeShapeType="1"/>
                  <a:stCxn id="4193" idx="3"/>
                  <a:endCxn id="4191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4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371475" cy="1219200"/>
                <a:chOff x="3914" y="2976"/>
                <a:chExt cx="234" cy="768"/>
              </a:xfrm>
            </p:grpSpPr>
            <p:cxnSp>
              <p:nvCxnSpPr>
                <p:cNvPr id="4145" name="AutoShape 73"/>
                <p:cNvCxnSpPr>
                  <a:cxnSpLocks noChangeShapeType="1"/>
                  <a:stCxn id="4195" idx="4"/>
                  <a:endCxn id="4191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4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4133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4135" name="AutoShape 76"/>
              <p:cNvCxnSpPr>
                <a:cxnSpLocks noChangeShapeType="1"/>
                <a:stCxn id="4185" idx="3"/>
                <a:endCxn id="4185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36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cxnSp>
          <p:nvCxnSpPr>
            <p:cNvPr id="4134" name="AutoShape 30"/>
            <p:cNvCxnSpPr>
              <a:cxnSpLocks noChangeShapeType="1"/>
            </p:cNvCxnSpPr>
            <p:nvPr/>
          </p:nvCxnSpPr>
          <p:spPr bwMode="auto">
            <a:xfrm flipH="1">
              <a:off x="2133600" y="4267200"/>
              <a:ext cx="1588" cy="38100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" name="Group 121"/>
          <p:cNvGrpSpPr/>
          <p:nvPr/>
        </p:nvGrpSpPr>
        <p:grpSpPr>
          <a:xfrm>
            <a:off x="2171568" y="1906412"/>
            <a:ext cx="3625312" cy="1757362"/>
            <a:chOff x="76200" y="3424238"/>
            <a:chExt cx="3625312" cy="1757362"/>
          </a:xfrm>
        </p:grpSpPr>
        <p:sp>
          <p:nvSpPr>
            <p:cNvPr id="123" name="Oval 122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1</a:t>
              </a:r>
            </a:p>
          </p:txBody>
        </p:sp>
        <p:sp>
          <p:nvSpPr>
            <p:cNvPr id="128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29" name="Straight Arrow Connector 128"/>
            <p:cNvCxnSpPr>
              <a:stCxn id="123" idx="6"/>
              <a:endCxn id="126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3232688" y="4967521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rc 133"/>
            <p:cNvSpPr/>
            <p:nvPr/>
          </p:nvSpPr>
          <p:spPr bwMode="auto">
            <a:xfrm rot="14988361">
              <a:off x="3289300" y="4716463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35" name="Straight Arrow Connector 134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Arrow Connector 136"/>
            <p:cNvCxnSpPr>
              <a:endCxn id="136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</a:t>
              </a:r>
            </a:p>
          </p:txBody>
        </p: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3276600" y="4014690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40" name="Arc 139"/>
            <p:cNvSpPr/>
            <p:nvPr/>
          </p:nvSpPr>
          <p:spPr bwMode="auto">
            <a:xfrm rot="14988361">
              <a:off x="3333212" y="376363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2097529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Output to 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considered finite state machines that just accept/reject strings</a:t>
            </a:r>
          </a:p>
          <a:p>
            <a:pPr lvl="1"/>
            <a:r>
              <a:rPr lang="en-US" dirty="0"/>
              <a:t>called “Deterministic Finite Automata” or DFAs</a:t>
            </a:r>
          </a:p>
          <a:p>
            <a:pPr lvl="1"/>
            <a:endParaRPr lang="en-US" dirty="0"/>
          </a:p>
          <a:p>
            <a:r>
              <a:rPr lang="en-US" dirty="0"/>
              <a:t>Now we consider finite state machines</a:t>
            </a:r>
            <a:br>
              <a:rPr lang="en-US" dirty="0"/>
            </a:br>
            <a:r>
              <a:rPr lang="en-US" i="1" dirty="0"/>
              <a:t>with output</a:t>
            </a:r>
          </a:p>
          <a:p>
            <a:pPr lvl="1"/>
            <a:r>
              <a:rPr lang="en-US" dirty="0"/>
              <a:t>These are the kinds used as controllers</a:t>
            </a:r>
          </a:p>
        </p:txBody>
      </p:sp>
    </p:spTree>
    <p:extLst>
      <p:ext uri="{BB962C8B-B14F-4D97-AF65-F5344CB8AC3E}">
        <p14:creationId xmlns:p14="http://schemas.microsoft.com/office/powerpoint/2010/main" val="516272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2" descr="http://www.glamour.com/images/health-fitness/2008/10/1029-snickers_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" y="-217311"/>
            <a:ext cx="20859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85042" y="279402"/>
            <a:ext cx="3222972" cy="606642"/>
          </a:xfrm>
        </p:spPr>
        <p:txBody>
          <a:bodyPr/>
          <a:lstStyle/>
          <a:p>
            <a:r>
              <a:rPr lang="en-US" dirty="0"/>
              <a:t>Vending Machine</a:t>
            </a:r>
          </a:p>
        </p:txBody>
      </p:sp>
      <p:pic>
        <p:nvPicPr>
          <p:cNvPr id="16391" name="Picture 4" descr="http://1.bp.blogspot.com/_kezuLFIViYo/S7S46lCEjkI/AAAAAAAAAz8/THNy4eGHrtc/s1600/free+Butterfin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43" y="-30012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5"/>
          <p:cNvSpPr txBox="1">
            <a:spLocks noChangeArrowheads="1"/>
          </p:cNvSpPr>
          <p:nvPr/>
        </p:nvSpPr>
        <p:spPr bwMode="auto">
          <a:xfrm>
            <a:off x="567267" y="1247418"/>
            <a:ext cx="42707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Enter 15 cents in dimes or nickels</a:t>
            </a:r>
          </a:p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Press S or B for a candy bar</a:t>
            </a:r>
          </a:p>
        </p:txBody>
      </p:sp>
      <p:pic>
        <p:nvPicPr>
          <p:cNvPr id="16393" name="Picture 8" descr="http://sockhop.files.wordpress.com/2010/10/candy_machine_921kb_cp4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8" y="2342439"/>
            <a:ext cx="2743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88244" y="886044"/>
            <a:ext cx="8181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73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v0.1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4999038" y="3506788"/>
            <a:ext cx="102076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801938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>
            <a:off x="1050925" y="2814638"/>
            <a:ext cx="5334000" cy="2071687"/>
          </a:xfrm>
          <a:prstGeom prst="arc">
            <a:avLst>
              <a:gd name="adj1" fmla="val 10816517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050925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4" name="TextBox 25"/>
          <p:cNvSpPr txBox="1">
            <a:spLocks noChangeArrowheads="1"/>
          </p:cNvSpPr>
          <p:nvPr/>
        </p:nvSpPr>
        <p:spPr bwMode="auto">
          <a:xfrm>
            <a:off x="251777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5" name="TextBox 26"/>
          <p:cNvSpPr txBox="1">
            <a:spLocks noChangeArrowheads="1"/>
          </p:cNvSpPr>
          <p:nvPr/>
        </p:nvSpPr>
        <p:spPr bwMode="auto">
          <a:xfrm>
            <a:off x="455612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6" name="TextBox 27"/>
          <p:cNvSpPr txBox="1">
            <a:spLocks noChangeArrowheads="1"/>
          </p:cNvSpPr>
          <p:nvPr/>
        </p:nvSpPr>
        <p:spPr bwMode="auto">
          <a:xfrm>
            <a:off x="1706563" y="3124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7" name="TextBox 28"/>
          <p:cNvSpPr txBox="1">
            <a:spLocks noChangeArrowheads="1"/>
          </p:cNvSpPr>
          <p:nvPr/>
        </p:nvSpPr>
        <p:spPr bwMode="auto">
          <a:xfrm>
            <a:off x="3562350" y="31591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8" name="TextBox 29"/>
          <p:cNvSpPr txBox="1">
            <a:spLocks noChangeArrowheads="1"/>
          </p:cNvSpPr>
          <p:nvPr/>
        </p:nvSpPr>
        <p:spPr bwMode="auto">
          <a:xfrm>
            <a:off x="5257800" y="31464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N, D</a:t>
            </a:r>
          </a:p>
        </p:txBody>
      </p:sp>
      <p:sp>
        <p:nvSpPr>
          <p:cNvPr id="17429" name="TextBox 30"/>
          <p:cNvSpPr txBox="1">
            <a:spLocks noChangeArrowheads="1"/>
          </p:cNvSpPr>
          <p:nvPr/>
        </p:nvSpPr>
        <p:spPr bwMode="auto">
          <a:xfrm>
            <a:off x="3336925" y="5083175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B, S</a:t>
            </a:r>
          </a:p>
        </p:txBody>
      </p:sp>
      <p:sp>
        <p:nvSpPr>
          <p:cNvPr id="17430" name="TextBox 23"/>
          <p:cNvSpPr txBox="1">
            <a:spLocks noChangeArrowheads="1"/>
          </p:cNvSpPr>
          <p:nvPr/>
        </p:nvSpPr>
        <p:spPr bwMode="auto">
          <a:xfrm>
            <a:off x="381000" y="5871927"/>
            <a:ext cx="737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Basic transitions on </a:t>
            </a:r>
            <a:r>
              <a:rPr lang="en-US" b="1" dirty="0"/>
              <a:t>N </a:t>
            </a:r>
            <a:r>
              <a:rPr lang="en-US" dirty="0"/>
              <a:t>(nickel),  </a:t>
            </a:r>
            <a:r>
              <a:rPr lang="en-US" b="1" dirty="0"/>
              <a:t>D</a:t>
            </a:r>
            <a:r>
              <a:rPr lang="en-US" dirty="0"/>
              <a:t> (dime),  </a:t>
            </a:r>
            <a:r>
              <a:rPr lang="en-US" b="1" dirty="0"/>
              <a:t>B</a:t>
            </a:r>
            <a:r>
              <a:rPr lang="en-US" dirty="0"/>
              <a:t> (</a:t>
            </a:r>
            <a:r>
              <a:rPr lang="en-US" dirty="0" err="1"/>
              <a:t>butterfinger</a:t>
            </a:r>
            <a:r>
              <a:rPr lang="en-US" dirty="0"/>
              <a:t>), </a:t>
            </a:r>
            <a:r>
              <a:rPr lang="en-US" b="1" dirty="0"/>
              <a:t>S</a:t>
            </a:r>
            <a:r>
              <a:rPr lang="en-US" dirty="0"/>
              <a:t> (snickers)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4800" y="3505200"/>
            <a:ext cx="381000" cy="142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96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v0.2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0’   </a:t>
            </a:r>
            <a:r>
              <a:rPr lang="en-US" sz="2200" dirty="0">
                <a:solidFill>
                  <a:srgbClr val="FF0000"/>
                </a:solidFill>
              </a:rPr>
              <a:t>[B]</a:t>
            </a:r>
            <a:endParaRPr lang="en-US" sz="22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 flipV="1">
            <a:off x="4999038" y="2728913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23"/>
          <p:cNvSpPr txBox="1">
            <a:spLocks noChangeArrowheads="1"/>
          </p:cNvSpPr>
          <p:nvPr/>
        </p:nvSpPr>
        <p:spPr bwMode="auto">
          <a:xfrm>
            <a:off x="571500" y="5991743"/>
            <a:ext cx="694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output to states: 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– Nickel,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– Snickers,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– Butterfinger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dirty="0">
                <a:solidFill>
                  <a:srgbClr val="0000FF"/>
                </a:solidFill>
              </a:rPr>
              <a:t> 0”</a:t>
            </a:r>
            <a:r>
              <a:rPr lang="en-US" sz="2400" dirty="0">
                <a:solidFill>
                  <a:srgbClr val="0000FF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Freeform 67"/>
          <p:cNvSpPr/>
          <p:nvPr/>
        </p:nvSpPr>
        <p:spPr>
          <a:xfrm>
            <a:off x="1203325" y="2935288"/>
            <a:ext cx="4860925" cy="2016125"/>
          </a:xfrm>
          <a:custGeom>
            <a:avLst/>
            <a:gdLst>
              <a:gd name="connsiteX0" fmla="*/ 4860758 w 4860758"/>
              <a:gd name="connsiteY0" fmla="*/ 0 h 2016493"/>
              <a:gd name="connsiteX1" fmla="*/ 2387065 w 4860758"/>
              <a:gd name="connsiteY1" fmla="*/ 1867301 h 2016493"/>
              <a:gd name="connsiteX2" fmla="*/ 0 w 4860758"/>
              <a:gd name="connsiteY2" fmla="*/ 895150 h 201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0758" h="2016493">
                <a:moveTo>
                  <a:pt x="4860758" y="0"/>
                </a:moveTo>
                <a:cubicBezTo>
                  <a:pt x="4028974" y="859054"/>
                  <a:pt x="3197191" y="1718109"/>
                  <a:pt x="2387065" y="1867301"/>
                </a:cubicBezTo>
                <a:cubicBezTo>
                  <a:pt x="1576939" y="2016493"/>
                  <a:pt x="788469" y="1455821"/>
                  <a:pt x="0" y="89515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458" name="TextBox 68"/>
          <p:cNvSpPr txBox="1">
            <a:spLocks noChangeArrowheads="1"/>
          </p:cNvSpPr>
          <p:nvPr/>
        </p:nvSpPr>
        <p:spPr bwMode="auto">
          <a:xfrm>
            <a:off x="3170238" y="321860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59" name="TextBox 69"/>
          <p:cNvSpPr txBox="1">
            <a:spLocks noChangeArrowheads="1"/>
          </p:cNvSpPr>
          <p:nvPr/>
        </p:nvSpPr>
        <p:spPr bwMode="auto">
          <a:xfrm>
            <a:off x="1277143" y="234209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0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1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2" name="TextBox 72"/>
          <p:cNvSpPr txBox="1">
            <a:spLocks noChangeArrowheads="1"/>
          </p:cNvSpPr>
          <p:nvPr/>
        </p:nvSpPr>
        <p:spPr bwMode="auto">
          <a:xfrm>
            <a:off x="5035550" y="301148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3" name="TextBox 73"/>
          <p:cNvSpPr txBox="1">
            <a:spLocks noChangeArrowheads="1"/>
          </p:cNvSpPr>
          <p:nvPr/>
        </p:nvSpPr>
        <p:spPr bwMode="auto">
          <a:xfrm>
            <a:off x="5734050" y="4132264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64" name="TextBox 74"/>
          <p:cNvSpPr txBox="1">
            <a:spLocks noChangeArrowheads="1"/>
          </p:cNvSpPr>
          <p:nvPr/>
        </p:nvSpPr>
        <p:spPr bwMode="auto">
          <a:xfrm>
            <a:off x="5139870" y="33496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5" name="TextBox 75"/>
          <p:cNvSpPr txBox="1">
            <a:spLocks noChangeArrowheads="1"/>
          </p:cNvSpPr>
          <p:nvPr/>
        </p:nvSpPr>
        <p:spPr bwMode="auto">
          <a:xfrm>
            <a:off x="1654176" y="491904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6" name="TextBox 76"/>
          <p:cNvSpPr txBox="1">
            <a:spLocks noChangeArrowheads="1"/>
          </p:cNvSpPr>
          <p:nvPr/>
        </p:nvSpPr>
        <p:spPr bwMode="auto">
          <a:xfrm>
            <a:off x="1111249" y="283606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7" name="TextBox 77"/>
          <p:cNvSpPr txBox="1">
            <a:spLocks noChangeArrowheads="1"/>
          </p:cNvSpPr>
          <p:nvPr/>
        </p:nvSpPr>
        <p:spPr bwMode="auto">
          <a:xfrm>
            <a:off x="1587840" y="180620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8" name="TextBox 78"/>
          <p:cNvSpPr txBox="1">
            <a:spLocks noChangeArrowheads="1"/>
          </p:cNvSpPr>
          <p:nvPr/>
        </p:nvSpPr>
        <p:spPr bwMode="auto">
          <a:xfrm>
            <a:off x="2765539" y="2827337"/>
            <a:ext cx="29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9" name="TextBox 80"/>
          <p:cNvSpPr txBox="1">
            <a:spLocks noChangeArrowheads="1"/>
          </p:cNvSpPr>
          <p:nvPr/>
        </p:nvSpPr>
        <p:spPr bwMode="auto">
          <a:xfrm>
            <a:off x="5684838" y="28514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70" name="TextBox 81"/>
          <p:cNvSpPr txBox="1">
            <a:spLocks noChangeArrowheads="1"/>
          </p:cNvSpPr>
          <p:nvPr/>
        </p:nvSpPr>
        <p:spPr bwMode="auto">
          <a:xfrm>
            <a:off x="6019800" y="43434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8471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157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v1.0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0’  </a:t>
            </a:r>
            <a:r>
              <a:rPr lang="en-US" sz="2000" dirty="0">
                <a:solidFill>
                  <a:srgbClr val="FF0000"/>
                </a:solidFill>
              </a:rPr>
              <a:t>[B]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40994" y="2679701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81000" y="6324600"/>
            <a:ext cx="803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additional “unexpected” transitions to cover all symbols for each state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0” </a:t>
            </a: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481" name="TextBox 68"/>
          <p:cNvSpPr txBox="1">
            <a:spLocks noChangeArrowheads="1"/>
          </p:cNvSpPr>
          <p:nvPr/>
        </p:nvSpPr>
        <p:spPr bwMode="auto">
          <a:xfrm>
            <a:off x="3150394" y="344053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2" name="TextBox 69"/>
          <p:cNvSpPr txBox="1">
            <a:spLocks noChangeArrowheads="1"/>
          </p:cNvSpPr>
          <p:nvPr/>
        </p:nvSpPr>
        <p:spPr bwMode="auto">
          <a:xfrm>
            <a:off x="1277842" y="23271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3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9484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5" name="TextBox 72"/>
          <p:cNvSpPr txBox="1">
            <a:spLocks noChangeArrowheads="1"/>
          </p:cNvSpPr>
          <p:nvPr/>
        </p:nvSpPr>
        <p:spPr bwMode="auto">
          <a:xfrm>
            <a:off x="5075334" y="301318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6" name="TextBox 73"/>
          <p:cNvSpPr txBox="1">
            <a:spLocks noChangeArrowheads="1"/>
          </p:cNvSpPr>
          <p:nvPr/>
        </p:nvSpPr>
        <p:spPr bwMode="auto">
          <a:xfrm>
            <a:off x="5648212" y="388858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87" name="TextBox 74"/>
          <p:cNvSpPr txBox="1">
            <a:spLocks noChangeArrowheads="1"/>
          </p:cNvSpPr>
          <p:nvPr/>
        </p:nvSpPr>
        <p:spPr bwMode="auto">
          <a:xfrm>
            <a:off x="5110956" y="337492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8" name="TextBox 75"/>
          <p:cNvSpPr txBox="1">
            <a:spLocks noChangeArrowheads="1"/>
          </p:cNvSpPr>
          <p:nvPr/>
        </p:nvSpPr>
        <p:spPr bwMode="auto">
          <a:xfrm>
            <a:off x="1701347" y="488949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9" name="TextBox 76"/>
          <p:cNvSpPr txBox="1">
            <a:spLocks noChangeArrowheads="1"/>
          </p:cNvSpPr>
          <p:nvPr/>
        </p:nvSpPr>
        <p:spPr bwMode="auto">
          <a:xfrm>
            <a:off x="1143000" y="2819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D</a:t>
            </a:r>
          </a:p>
        </p:txBody>
      </p:sp>
      <p:sp>
        <p:nvSpPr>
          <p:cNvPr id="19490" name="TextBox 77"/>
          <p:cNvSpPr txBox="1">
            <a:spLocks noChangeArrowheads="1"/>
          </p:cNvSpPr>
          <p:nvPr/>
        </p:nvSpPr>
        <p:spPr bwMode="auto">
          <a:xfrm>
            <a:off x="1524000" y="181513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1" name="TextBox 78"/>
          <p:cNvSpPr txBox="1">
            <a:spLocks noChangeArrowheads="1"/>
          </p:cNvSpPr>
          <p:nvPr/>
        </p:nvSpPr>
        <p:spPr bwMode="auto">
          <a:xfrm>
            <a:off x="3137711" y="2986088"/>
            <a:ext cx="303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2" name="TextBox 80"/>
          <p:cNvSpPr txBox="1">
            <a:spLocks noChangeArrowheads="1"/>
          </p:cNvSpPr>
          <p:nvPr/>
        </p:nvSpPr>
        <p:spPr bwMode="auto">
          <a:xfrm>
            <a:off x="5758674" y="277835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93" name="TextBox 81"/>
          <p:cNvSpPr txBox="1">
            <a:spLocks noChangeArrowheads="1"/>
          </p:cNvSpPr>
          <p:nvPr/>
        </p:nvSpPr>
        <p:spPr bwMode="auto">
          <a:xfrm>
            <a:off x="5566569" y="433149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9494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rc 42"/>
          <p:cNvSpPr/>
          <p:nvPr/>
        </p:nvSpPr>
        <p:spPr>
          <a:xfrm>
            <a:off x="762000" y="12954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Oval 45"/>
          <p:cNvSpPr/>
          <p:nvPr/>
        </p:nvSpPr>
        <p:spPr>
          <a:xfrm>
            <a:off x="6172200" y="5105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15” </a:t>
            </a:r>
            <a:r>
              <a:rPr lang="en-US" sz="2000" dirty="0">
                <a:solidFill>
                  <a:srgbClr val="FF0000"/>
                </a:solidFill>
              </a:rPr>
              <a:t>[D]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454150" y="2935288"/>
            <a:ext cx="4591050" cy="1331912"/>
          </a:xfrm>
          <a:custGeom>
            <a:avLst/>
            <a:gdLst>
              <a:gd name="connsiteX0" fmla="*/ 4591250 w 4591250"/>
              <a:gd name="connsiteY0" fmla="*/ 0 h 1426143"/>
              <a:gd name="connsiteX1" fmla="*/ 3118585 w 4591250"/>
              <a:gd name="connsiteY1" fmla="*/ 1232034 h 1426143"/>
              <a:gd name="connsiteX2" fmla="*/ 1405288 w 4591250"/>
              <a:gd name="connsiteY2" fmla="*/ 1164657 h 1426143"/>
              <a:gd name="connsiteX3" fmla="*/ 0 w 4591250"/>
              <a:gd name="connsiteY3" fmla="*/ 654518 h 14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1250" h="1426143">
                <a:moveTo>
                  <a:pt x="4591250" y="0"/>
                </a:moveTo>
                <a:cubicBezTo>
                  <a:pt x="4120414" y="518962"/>
                  <a:pt x="3649579" y="1037925"/>
                  <a:pt x="3118585" y="1232034"/>
                </a:cubicBezTo>
                <a:cubicBezTo>
                  <a:pt x="2587591" y="1426143"/>
                  <a:pt x="1925052" y="1260910"/>
                  <a:pt x="1405288" y="1164657"/>
                </a:cubicBezTo>
                <a:cubicBezTo>
                  <a:pt x="885524" y="1068404"/>
                  <a:pt x="442762" y="861461"/>
                  <a:pt x="0" y="65451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Freeform 47"/>
          <p:cNvSpPr/>
          <p:nvPr/>
        </p:nvSpPr>
        <p:spPr>
          <a:xfrm>
            <a:off x="1289050" y="3773488"/>
            <a:ext cx="4879975" cy="1597025"/>
          </a:xfrm>
          <a:custGeom>
            <a:avLst/>
            <a:gdLst>
              <a:gd name="connsiteX0" fmla="*/ 4880009 w 4880009"/>
              <a:gd name="connsiteY0" fmla="*/ 1597794 h 1597794"/>
              <a:gd name="connsiteX1" fmla="*/ 1549668 w 4880009"/>
              <a:gd name="connsiteY1" fmla="*/ 837398 h 1597794"/>
              <a:gd name="connsiteX2" fmla="*/ 0 w 4880009"/>
              <a:gd name="connsiteY2" fmla="*/ 0 h 159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0009" h="1597794">
                <a:moveTo>
                  <a:pt x="4880009" y="1597794"/>
                </a:moveTo>
                <a:cubicBezTo>
                  <a:pt x="3621506" y="1350745"/>
                  <a:pt x="2363003" y="1103697"/>
                  <a:pt x="1549668" y="837398"/>
                </a:cubicBezTo>
                <a:cubicBezTo>
                  <a:pt x="736333" y="571099"/>
                  <a:pt x="368166" y="285549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9" name="Freeform 48"/>
          <p:cNvSpPr/>
          <p:nvPr/>
        </p:nvSpPr>
        <p:spPr>
          <a:xfrm>
            <a:off x="1463675" y="5476875"/>
            <a:ext cx="4705350" cy="38893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03" name="TextBox 50"/>
          <p:cNvSpPr txBox="1">
            <a:spLocks noChangeArrowheads="1"/>
          </p:cNvSpPr>
          <p:nvPr/>
        </p:nvSpPr>
        <p:spPr bwMode="auto">
          <a:xfrm>
            <a:off x="5875451" y="551928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S</a:t>
            </a:r>
          </a:p>
        </p:txBody>
      </p:sp>
      <p:sp>
        <p:nvSpPr>
          <p:cNvPr id="19504" name="TextBox 52"/>
          <p:cNvSpPr txBox="1">
            <a:spLocks noChangeArrowheads="1"/>
          </p:cNvSpPr>
          <p:nvPr/>
        </p:nvSpPr>
        <p:spPr bwMode="auto">
          <a:xfrm>
            <a:off x="5773737" y="499087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505" name="TextBox 53"/>
          <p:cNvSpPr txBox="1">
            <a:spLocks noChangeArrowheads="1"/>
          </p:cNvSpPr>
          <p:nvPr/>
        </p:nvSpPr>
        <p:spPr bwMode="auto">
          <a:xfrm>
            <a:off x="596804" y="273084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6" name="TextBox 54"/>
          <p:cNvSpPr txBox="1">
            <a:spLocks noChangeArrowheads="1"/>
          </p:cNvSpPr>
          <p:nvPr/>
        </p:nvSpPr>
        <p:spPr bwMode="auto">
          <a:xfrm>
            <a:off x="737507" y="1296751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7" name="TextBox 56"/>
          <p:cNvSpPr txBox="1">
            <a:spLocks noChangeArrowheads="1"/>
          </p:cNvSpPr>
          <p:nvPr/>
        </p:nvSpPr>
        <p:spPr bwMode="auto">
          <a:xfrm>
            <a:off x="228034" y="4491832"/>
            <a:ext cx="784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59" name="Arc 58"/>
          <p:cNvSpPr/>
          <p:nvPr/>
        </p:nvSpPr>
        <p:spPr>
          <a:xfrm rot="589181">
            <a:off x="2555875" y="2701925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0" name="Arc 59"/>
          <p:cNvSpPr/>
          <p:nvPr/>
        </p:nvSpPr>
        <p:spPr>
          <a:xfrm rot="1751183">
            <a:off x="4613275" y="281305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0" name="TextBox 60"/>
          <p:cNvSpPr txBox="1">
            <a:spLocks noChangeArrowheads="1"/>
          </p:cNvSpPr>
          <p:nvPr/>
        </p:nvSpPr>
        <p:spPr bwMode="auto">
          <a:xfrm>
            <a:off x="2528111" y="2705893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11" name="TextBox 61"/>
          <p:cNvSpPr txBox="1">
            <a:spLocks noChangeArrowheads="1"/>
          </p:cNvSpPr>
          <p:nvPr/>
        </p:nvSpPr>
        <p:spPr bwMode="auto">
          <a:xfrm>
            <a:off x="4583712" y="2848315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cxnSp>
        <p:nvCxnSpPr>
          <p:cNvPr id="64" name="Straight Arrow Connector 63"/>
          <p:cNvCxnSpPr>
            <a:stCxn id="9" idx="4"/>
            <a:endCxn id="27" idx="0"/>
          </p:cNvCxnSpPr>
          <p:nvPr/>
        </p:nvCxnSpPr>
        <p:spPr>
          <a:xfrm>
            <a:off x="6386513" y="3094038"/>
            <a:ext cx="76200" cy="563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4"/>
            <a:endCxn id="46" idx="0"/>
          </p:cNvCxnSpPr>
          <p:nvPr/>
        </p:nvCxnSpPr>
        <p:spPr>
          <a:xfrm>
            <a:off x="6462713" y="43894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rot="5400000">
            <a:off x="6781800" y="3657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rc 89"/>
          <p:cNvSpPr/>
          <p:nvPr/>
        </p:nvSpPr>
        <p:spPr>
          <a:xfrm rot="5400000">
            <a:off x="6858000" y="5181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2" name="Freeform 91"/>
          <p:cNvSpPr/>
          <p:nvPr/>
        </p:nvSpPr>
        <p:spPr>
          <a:xfrm>
            <a:off x="6564313" y="4379913"/>
            <a:ext cx="193675" cy="750887"/>
          </a:xfrm>
          <a:custGeom>
            <a:avLst/>
            <a:gdLst>
              <a:gd name="connsiteX0" fmla="*/ 125129 w 194110"/>
              <a:gd name="connsiteY0" fmla="*/ 750770 h 750770"/>
              <a:gd name="connsiteX1" fmla="*/ 173255 w 194110"/>
              <a:gd name="connsiteY1" fmla="*/ 327259 h 750770"/>
              <a:gd name="connsiteX2" fmla="*/ 0 w 194110"/>
              <a:gd name="connsiteY2" fmla="*/ 0 h 75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10" h="750770">
                <a:moveTo>
                  <a:pt x="125129" y="750770"/>
                </a:moveTo>
                <a:cubicBezTo>
                  <a:pt x="159619" y="601578"/>
                  <a:pt x="194110" y="452387"/>
                  <a:pt x="173255" y="327259"/>
                </a:cubicBezTo>
                <a:cubicBezTo>
                  <a:pt x="152400" y="202131"/>
                  <a:pt x="76200" y="101065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3" name="Freeform 92"/>
          <p:cNvSpPr/>
          <p:nvPr/>
        </p:nvSpPr>
        <p:spPr>
          <a:xfrm>
            <a:off x="6765925" y="2859088"/>
            <a:ext cx="714375" cy="2328862"/>
          </a:xfrm>
          <a:custGeom>
            <a:avLst/>
            <a:gdLst>
              <a:gd name="connsiteX0" fmla="*/ 0 w 713873"/>
              <a:gd name="connsiteY0" fmla="*/ 0 h 2329314"/>
              <a:gd name="connsiteX1" fmla="*/ 712269 w 713873"/>
              <a:gd name="connsiteY1" fmla="*/ 1039529 h 2329314"/>
              <a:gd name="connsiteX2" fmla="*/ 9625 w 713873"/>
              <a:gd name="connsiteY2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873" h="2329314">
                <a:moveTo>
                  <a:pt x="0" y="0"/>
                </a:moveTo>
                <a:cubicBezTo>
                  <a:pt x="355332" y="325655"/>
                  <a:pt x="710665" y="651310"/>
                  <a:pt x="712269" y="1039529"/>
                </a:cubicBezTo>
                <a:cubicBezTo>
                  <a:pt x="713873" y="1427748"/>
                  <a:pt x="361749" y="1878531"/>
                  <a:pt x="9625" y="232931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8" name="TextBox 93"/>
          <p:cNvSpPr txBox="1">
            <a:spLocks noChangeArrowheads="1"/>
          </p:cNvSpPr>
          <p:nvPr/>
        </p:nvSpPr>
        <p:spPr bwMode="auto">
          <a:xfrm>
            <a:off x="6692900" y="469559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19" name="TextBox 94"/>
          <p:cNvSpPr txBox="1">
            <a:spLocks noChangeArrowheads="1"/>
          </p:cNvSpPr>
          <p:nvPr/>
        </p:nvSpPr>
        <p:spPr bwMode="auto">
          <a:xfrm>
            <a:off x="6904038" y="407738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0" name="TextBox 95"/>
          <p:cNvSpPr txBox="1">
            <a:spLocks noChangeArrowheads="1"/>
          </p:cNvSpPr>
          <p:nvPr/>
        </p:nvSpPr>
        <p:spPr bwMode="auto">
          <a:xfrm>
            <a:off x="6373019" y="306897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1" name="TextBox 96"/>
          <p:cNvSpPr txBox="1">
            <a:spLocks noChangeArrowheads="1"/>
          </p:cNvSpPr>
          <p:nvPr/>
        </p:nvSpPr>
        <p:spPr bwMode="auto">
          <a:xfrm>
            <a:off x="6900068" y="561453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2" name="TextBox 97"/>
          <p:cNvSpPr txBox="1">
            <a:spLocks noChangeArrowheads="1"/>
          </p:cNvSpPr>
          <p:nvPr/>
        </p:nvSpPr>
        <p:spPr bwMode="auto">
          <a:xfrm>
            <a:off x="6835871" y="271575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3" name="TextBox 98"/>
          <p:cNvSpPr txBox="1">
            <a:spLocks noChangeArrowheads="1"/>
          </p:cNvSpPr>
          <p:nvPr/>
        </p:nvSpPr>
        <p:spPr bwMode="auto">
          <a:xfrm>
            <a:off x="6199187" y="44209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cxnSp>
        <p:nvCxnSpPr>
          <p:cNvPr id="71" name="Straight Arrow Connector 70"/>
          <p:cNvCxnSpPr>
            <a:stCxn id="6" idx="0"/>
            <a:endCxn id="34" idx="4"/>
          </p:cNvCxnSpPr>
          <p:nvPr/>
        </p:nvCxnSpPr>
        <p:spPr>
          <a:xfrm flipV="1">
            <a:off x="1052513" y="24082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 rot="16200000" flipH="1" flipV="1">
            <a:off x="-719138" y="3455988"/>
            <a:ext cx="2709863" cy="47148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40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Relation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84577" y="1366897"/>
                <a:ext cx="7574845" cy="2431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The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composition</a:t>
                </a:r>
                <a:r>
                  <a:rPr lang="en-US" dirty="0">
                    <a:latin typeface="Franklin Gothic Medium" panose="020B0603020102020204" pitchFamily="34" charset="0"/>
                  </a:rPr>
                  <a:t> of relation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is the relation defined by: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= </a:t>
                </a:r>
                <a:r>
                  <a:rPr lang="en-US" sz="3200" dirty="0">
                    <a:latin typeface="+mn-lt"/>
                  </a:rPr>
                  <a:t>{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(a, c) </a:t>
                </a:r>
                <a:r>
                  <a:rPr lang="en-US" dirty="0">
                    <a:latin typeface="Franklin Gothic Medium" panose="020B0603020102020204" pitchFamily="34" charset="0"/>
                  </a:rPr>
                  <a:t>|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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b </a:t>
                </a:r>
                <a:r>
                  <a:rPr lang="en-US" dirty="0">
                    <a:latin typeface="Franklin Gothic Medium" panose="020B0603020102020204" pitchFamily="34" charset="0"/>
                  </a:rPr>
                  <a:t>such that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(</a:t>
                </a:r>
                <a:r>
                  <a:rPr lang="en-US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)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and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b,c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)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3200" dirty="0">
                    <a:latin typeface="+mn-lt"/>
                  </a:rPr>
                  <a:t>}</a:t>
                </a:r>
              </a:p>
            </p:txBody>
          </p:sp>
        </mc:Choice>
        <mc:Fallback xmlns="">
          <p:sp>
            <p:nvSpPr>
              <p:cNvPr id="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84577" y="1366897"/>
                <a:ext cx="7574845" cy="2431435"/>
              </a:xfrm>
              <a:prstGeom prst="rect">
                <a:avLst/>
              </a:prstGeom>
              <a:blipFill>
                <a:blip r:embed="rId5"/>
                <a:stretch>
                  <a:fillRect l="-1173" b="-6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6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time: 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8"/>
                <a:stretch>
                  <a:fillRect l="-1382" t="-563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91465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61607" y="2367444"/>
            <a:ext cx="376484" cy="351263"/>
          </a:xfrm>
          <a:custGeom>
            <a:avLst/>
            <a:gdLst>
              <a:gd name="connsiteX0" fmla="*/ 0 w 376484"/>
              <a:gd name="connsiteY0" fmla="*/ 261456 h 351263"/>
              <a:gd name="connsiteX1" fmla="*/ 277586 w 376484"/>
              <a:gd name="connsiteY1" fmla="*/ 199 h 351263"/>
              <a:gd name="connsiteX2" fmla="*/ 367393 w 376484"/>
              <a:gd name="connsiteY2" fmla="*/ 220635 h 351263"/>
              <a:gd name="connsiteX3" fmla="*/ 81643 w 376484"/>
              <a:gd name="connsiteY3" fmla="*/ 351263 h 35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84" h="351263">
                <a:moveTo>
                  <a:pt x="0" y="261456"/>
                </a:moveTo>
                <a:cubicBezTo>
                  <a:pt x="108177" y="134229"/>
                  <a:pt x="216354" y="7003"/>
                  <a:pt x="277586" y="199"/>
                </a:cubicBezTo>
                <a:cubicBezTo>
                  <a:pt x="338818" y="-6605"/>
                  <a:pt x="400050" y="162124"/>
                  <a:pt x="367393" y="220635"/>
                </a:cubicBezTo>
                <a:cubicBezTo>
                  <a:pt x="334736" y="279146"/>
                  <a:pt x="208189" y="315204"/>
                  <a:pt x="81643" y="351263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51314" y="2947307"/>
            <a:ext cx="563336" cy="906236"/>
          </a:xfrm>
          <a:custGeom>
            <a:avLst/>
            <a:gdLst>
              <a:gd name="connsiteX0" fmla="*/ 563336 w 563336"/>
              <a:gd name="connsiteY0" fmla="*/ 0 h 906236"/>
              <a:gd name="connsiteX1" fmla="*/ 0 w 563336"/>
              <a:gd name="connsiteY1" fmla="*/ 906236 h 90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336" h="906236">
                <a:moveTo>
                  <a:pt x="563336" y="0"/>
                </a:moveTo>
                <a:lnTo>
                  <a:pt x="0" y="906236"/>
                </a:ln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363436" y="3216729"/>
            <a:ext cx="653143" cy="767442"/>
          </a:xfrm>
          <a:custGeom>
            <a:avLst/>
            <a:gdLst>
              <a:gd name="connsiteX0" fmla="*/ 653143 w 653143"/>
              <a:gd name="connsiteY0" fmla="*/ 767442 h 767442"/>
              <a:gd name="connsiteX1" fmla="*/ 114300 w 653143"/>
              <a:gd name="connsiteY1" fmla="*/ 530678 h 767442"/>
              <a:gd name="connsiteX2" fmla="*/ 0 w 653143"/>
              <a:gd name="connsiteY2" fmla="*/ 0 h 76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67442">
                <a:moveTo>
                  <a:pt x="653143" y="767442"/>
                </a:moveTo>
                <a:cubicBezTo>
                  <a:pt x="438150" y="713013"/>
                  <a:pt x="223157" y="658585"/>
                  <a:pt x="114300" y="530678"/>
                </a:cubicBezTo>
                <a:cubicBezTo>
                  <a:pt x="5443" y="402771"/>
                  <a:pt x="2721" y="20138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098721" y="2554928"/>
            <a:ext cx="1379765" cy="163779"/>
          </a:xfrm>
          <a:custGeom>
            <a:avLst/>
            <a:gdLst>
              <a:gd name="connsiteX0" fmla="*/ 0 w 1379765"/>
              <a:gd name="connsiteY0" fmla="*/ 163779 h 163779"/>
              <a:gd name="connsiteX1" fmla="*/ 775608 w 1379765"/>
              <a:gd name="connsiteY1" fmla="*/ 493 h 163779"/>
              <a:gd name="connsiteX2" fmla="*/ 1379765 w 1379765"/>
              <a:gd name="connsiteY2" fmla="*/ 122958 h 16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765" h="163779">
                <a:moveTo>
                  <a:pt x="0" y="163779"/>
                </a:moveTo>
                <a:cubicBezTo>
                  <a:pt x="272823" y="85537"/>
                  <a:pt x="545647" y="7296"/>
                  <a:pt x="775608" y="493"/>
                </a:cubicBezTo>
                <a:cubicBezTo>
                  <a:pt x="1005569" y="-6310"/>
                  <a:pt x="1192667" y="58324"/>
                  <a:pt x="1379765" y="122958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082393" y="2865664"/>
            <a:ext cx="751114" cy="914400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488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</p:txBody>
          </p:sp>
        </mc:Choice>
        <mc:Fallback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488724"/>
              </a:xfrm>
              <a:prstGeom prst="rect">
                <a:avLst/>
              </a:prstGeom>
              <a:blipFill>
                <a:blip r:embed="rId10"/>
                <a:stretch>
                  <a:fillRect t="-20000"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9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Powers of a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2" name="Rectangle 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79778" y="1250244"/>
                <a:ext cx="8867422" cy="211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600" b="0" dirty="0"/>
                  <a:t> </a:t>
                </a:r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  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6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∣</m:t>
                    </m:r>
                    <m:r>
                      <a:rPr lang="en-US" sz="2600" b="1" i="1" smtClean="0">
                        <a:latin typeface="Cambria Math"/>
                      </a:rPr>
                      <m:t>𝒂</m:t>
                    </m:r>
                    <m:r>
                      <a:rPr lang="en-US" sz="2600" b="1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𝑨</m:t>
                    </m:r>
                    <m:r>
                      <a:rPr lang="en-US" sz="2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600" dirty="0"/>
                  <a:t>        “the equality relation on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dirty="0"/>
                  <a:t>”</a:t>
                </a:r>
              </a:p>
              <a:p>
                <a:endParaRPr lang="en-US" sz="2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+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sz="2600" dirty="0"/>
                  <a:t>   for 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600" b="1" dirty="0"/>
              </a:p>
            </p:txBody>
          </p:sp>
        </mc:Choice>
        <mc:Fallback>
          <p:sp>
            <p:nvSpPr>
              <p:cNvPr id="1024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79778" y="1250244"/>
                <a:ext cx="8867422" cy="2111475"/>
              </a:xfrm>
              <a:prstGeom prst="rect">
                <a:avLst/>
              </a:prstGeom>
              <a:blipFill>
                <a:blip r:embed="rId4"/>
                <a:stretch>
                  <a:fillRect l="-143" b="-65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13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7030A0"/>
          </a:solidFill>
          <a:tailEnd type="stealth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14913</TotalTime>
  <Words>2561</Words>
  <Application>Microsoft Macintosh PowerPoint</Application>
  <PresentationFormat>On-screen Show (4:3)</PresentationFormat>
  <Paragraphs>735</Paragraphs>
  <Slides>56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Cambria Math</vt:lpstr>
      <vt:lpstr>Courier New</vt:lpstr>
      <vt:lpstr>Franklin Gothic Medium</vt:lpstr>
      <vt:lpstr>Lucida Sans Typewriter</vt:lpstr>
      <vt:lpstr>Tahoma</vt:lpstr>
      <vt:lpstr>Office Theme</vt:lpstr>
      <vt:lpstr>CSE 311: Foundations of Computing</vt:lpstr>
      <vt:lpstr>Last time: Relations &amp; Composition</vt:lpstr>
      <vt:lpstr>Last time: Directed Graphs</vt:lpstr>
      <vt:lpstr>How Properties of Relations show up in Graphs</vt:lpstr>
      <vt:lpstr>How Properties of Relations show up in Graphs</vt:lpstr>
      <vt:lpstr>Last time: Relation Composition</vt:lpstr>
      <vt:lpstr>Last time: Relational Composition using Digraphs</vt:lpstr>
      <vt:lpstr>Relational Composition using Digraphs</vt:lpstr>
      <vt:lpstr>Last time: Powers of a Relation</vt:lpstr>
      <vt:lpstr>Last time: Paths in Directed Graphs</vt:lpstr>
      <vt:lpstr>Relational Composition using Digraphs</vt:lpstr>
      <vt:lpstr>Paths in Relations</vt:lpstr>
      <vt:lpstr>Paths in Relations</vt:lpstr>
      <vt:lpstr>Connectivity In Graphs</vt:lpstr>
      <vt:lpstr>Transitive-Reflexive Closure</vt:lpstr>
      <vt:lpstr>Transitive-Reflexive Closure</vt:lpstr>
      <vt:lpstr>n-ary Relations</vt:lpstr>
      <vt:lpstr>Relational Databases</vt:lpstr>
      <vt:lpstr>Back to Languages</vt:lpstr>
      <vt:lpstr>Selecting strings using labeled graphs as “machines”</vt:lpstr>
      <vt:lpstr>Finite State Machines</vt:lpstr>
      <vt:lpstr>Which strings does this machine say are OK?</vt:lpstr>
      <vt:lpstr>Which strings does this machine say are OK?</vt:lpstr>
      <vt:lpstr>Finite State Machines</vt:lpstr>
      <vt:lpstr>Finite State Machines</vt:lpstr>
      <vt:lpstr>What language does this machine recognize?</vt:lpstr>
      <vt:lpstr>What language does this machine recognize?</vt:lpstr>
      <vt:lpstr>Applications of FSMs (a.k.a. Finite Automata)</vt:lpstr>
      <vt:lpstr>Applications of FSMs (a.k.a. Finite Automata)</vt:lpstr>
      <vt:lpstr>Strings over {0, 1, 2}</vt:lpstr>
      <vt:lpstr>Strings over {0, 1, 2}</vt:lpstr>
      <vt:lpstr>Strings over {0, 1, 2}</vt:lpstr>
      <vt:lpstr>FSM as abstraction of Java code</vt:lpstr>
      <vt:lpstr>Strings over {0, 1, 2}</vt:lpstr>
      <vt:lpstr>Strings over {0, 1, 2}</vt:lpstr>
      <vt:lpstr>FSM as abstraction of Java code</vt:lpstr>
      <vt:lpstr>FSM to Java code</vt:lpstr>
      <vt:lpstr>Strings over {0, 1, 2}</vt:lpstr>
      <vt:lpstr>Strings over {0,1,2} w/ even number of 2’s AND mod 3 sum 0</vt:lpstr>
      <vt:lpstr>Strings over {0,1,2} w/ even number of 2’s AND mod 3 sum 0</vt:lpstr>
      <vt:lpstr>Strings over {0,1,2} w/ even number of 2’s OR mod 3 sum 0</vt:lpstr>
      <vt:lpstr>Strings over {0,1,2} w/ even number of 2’s XOR mod 3 sum 0</vt:lpstr>
      <vt:lpstr>What language does this machine recognize?</vt:lpstr>
      <vt:lpstr>What language does this machine recognize?</vt:lpstr>
      <vt:lpstr>The set of binary strings with a 1 in the 3rd position from the start</vt:lpstr>
      <vt:lpstr>The set of binary strings with a 1 in the 3rd position from the start</vt:lpstr>
      <vt:lpstr>The set of binary strings with a 1 in the 3rd position from the end</vt:lpstr>
      <vt:lpstr>3 bit shift register</vt:lpstr>
      <vt:lpstr>The set of binary strings with a 1 in the 3rd position from the end</vt:lpstr>
      <vt:lpstr>The set of binary strings with a 1 in the 3rd position from the end</vt:lpstr>
      <vt:lpstr>The beginning versus the end</vt:lpstr>
      <vt:lpstr>Adding Output to Finite State Machines</vt:lpstr>
      <vt:lpstr>Vending Machine</vt:lpstr>
      <vt:lpstr>Vending Machine, v0.1</vt:lpstr>
      <vt:lpstr>Vending Machine, v0.2</vt:lpstr>
      <vt:lpstr>Vending Machine, v1.0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525</cp:revision>
  <cp:lastPrinted>2019-11-20T18:17:48Z</cp:lastPrinted>
  <dcterms:created xsi:type="dcterms:W3CDTF">2013-01-07T07:20:47Z</dcterms:created>
  <dcterms:modified xsi:type="dcterms:W3CDTF">2022-11-23T18:06:07Z</dcterms:modified>
</cp:coreProperties>
</file>