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50" r:id="rId2"/>
    <p:sldId id="614" r:id="rId3"/>
    <p:sldId id="633" r:id="rId4"/>
    <p:sldId id="677" r:id="rId5"/>
    <p:sldId id="678" r:id="rId6"/>
    <p:sldId id="674" r:id="rId7"/>
    <p:sldId id="680" r:id="rId8"/>
    <p:sldId id="679" r:id="rId9"/>
    <p:sldId id="675" r:id="rId10"/>
    <p:sldId id="637" r:id="rId11"/>
    <p:sldId id="681" r:id="rId12"/>
    <p:sldId id="623" r:id="rId13"/>
    <p:sldId id="641" r:id="rId14"/>
    <p:sldId id="643" r:id="rId15"/>
    <p:sldId id="644" r:id="rId16"/>
    <p:sldId id="656" r:id="rId17"/>
    <p:sldId id="658" r:id="rId18"/>
    <p:sldId id="647" r:id="rId19"/>
    <p:sldId id="659" r:id="rId20"/>
    <p:sldId id="660" r:id="rId21"/>
    <p:sldId id="649" r:id="rId22"/>
    <p:sldId id="655" r:id="rId23"/>
    <p:sldId id="651" r:id="rId24"/>
    <p:sldId id="652" r:id="rId25"/>
    <p:sldId id="653" r:id="rId26"/>
    <p:sldId id="654" r:id="rId27"/>
    <p:sldId id="607" r:id="rId28"/>
    <p:sldId id="594" r:id="rId29"/>
    <p:sldId id="670" r:id="rId30"/>
    <p:sldId id="669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12" r:id="rId41"/>
    <p:sldId id="613" r:id="rId42"/>
    <p:sldId id="668" r:id="rId43"/>
    <p:sldId id="671" r:id="rId44"/>
    <p:sldId id="611" r:id="rId45"/>
    <p:sldId id="615" r:id="rId46"/>
    <p:sldId id="616" r:id="rId47"/>
    <p:sldId id="666" r:id="rId48"/>
    <p:sldId id="620" r:id="rId49"/>
    <p:sldId id="621" r:id="rId50"/>
    <p:sldId id="667" r:id="rId51"/>
    <p:sldId id="673" r:id="rId52"/>
  </p:sldIdLst>
  <p:sldSz cx="9144000" cy="6858000" type="screen4x3"/>
  <p:notesSz cx="9601200" cy="73152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running into problems building the machine, we usually solve it by add more states. What if we add too many?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keeps track of whether #1s is odd and whether #0s is odd. (Product construction)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 (Last 3 digits)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24</a:t>
            </a:r>
            <a:r>
              <a:rPr lang="en-US" sz="2600">
                <a:solidFill>
                  <a:srgbClr val="C00000"/>
                </a:solidFill>
                <a:latin typeface="Franklin Gothic Medium"/>
                <a:cs typeface="Franklin Gothic Medium"/>
              </a:rPr>
              <a:t>:  FSM Minimization &amp; NFAs</a:t>
            </a:r>
            <a:endParaRPr lang="en-US" sz="26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366962"/>
            <a:ext cx="6562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316072" y="406671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456238" y="4046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6482" y="4328583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05300" y="2895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199964" y="2520674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898333" y="384597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3164418" y="366790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1492" y="3807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756" y="248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4006" y="35769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490680" y="35586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743814" y="3537283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53846" y="4183621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62089" y="3103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2733" y="3135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473" y="46577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643080" y="37110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2030" y="35654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539707" y="3709572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51957" y="3537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846387" y="4474135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75764" y="4138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728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language, how do you design a state machine for it?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Need enough states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Decide whether to accept or reject at the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Update the state on each new character</a:t>
            </a:r>
          </a:p>
        </p:txBody>
      </p:sp>
    </p:spTree>
    <p:extLst>
      <p:ext uri="{BB962C8B-B14F-4D97-AF65-F5344CB8AC3E}">
        <p14:creationId xmlns:p14="http://schemas.microsoft.com/office/powerpoint/2010/main" val="192972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2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867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OR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27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9113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7489" y="1800139"/>
            <a:ext cx="4978878" cy="2314212"/>
            <a:chOff x="76200" y="3424238"/>
            <a:chExt cx="3947736" cy="1614730"/>
          </a:xfrm>
        </p:grpSpPr>
        <p:sp>
          <p:nvSpPr>
            <p:cNvPr id="4" name="Oval 3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A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7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3599024" y="478126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0,1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 bwMode="auto">
            <a:xfrm rot="14988361">
              <a:off x="3335698" y="474529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R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3599024" y="379159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4988361">
              <a:off x="3333213" y="3800126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168666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85497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shift register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1514" y="310484"/>
            <a:ext cx="503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“Remember the last three bits”</a:t>
            </a:r>
          </a:p>
        </p:txBody>
      </p:sp>
      <p:grpSp>
        <p:nvGrpSpPr>
          <p:cNvPr id="79" name="Group 4">
            <a:extLst>
              <a:ext uri="{FF2B5EF4-FFF2-40B4-BE49-F238E27FC236}">
                <a16:creationId xmlns:a16="http://schemas.microsoft.com/office/drawing/2014/main" id="{50565654-F670-EB4C-B4D9-9B8562D0127D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1853996F-7923-F24A-8173-3FF4F1D31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102" name="Oval 6">
                <a:extLst>
                  <a:ext uri="{FF2B5EF4-FFF2-40B4-BE49-F238E27FC236}">
                    <a16:creationId xmlns:a16="http://schemas.microsoft.com/office/drawing/2014/main" id="{E20399AC-E7D4-0647-B23C-7018D889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7">
                <a:extLst>
                  <a:ext uri="{FF2B5EF4-FFF2-40B4-BE49-F238E27FC236}">
                    <a16:creationId xmlns:a16="http://schemas.microsoft.com/office/drawing/2014/main" id="{87CD8D18-F8E1-BE48-9D85-9C53830CA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6F11009D-1EB5-624E-99FF-2D704F009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100" name="Oval 9">
                <a:extLst>
                  <a:ext uri="{FF2B5EF4-FFF2-40B4-BE49-F238E27FC236}">
                    <a16:creationId xmlns:a16="http://schemas.microsoft.com/office/drawing/2014/main" id="{183624A8-DF33-6740-AD31-A5757070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0">
                <a:extLst>
                  <a:ext uri="{FF2B5EF4-FFF2-40B4-BE49-F238E27FC236}">
                    <a16:creationId xmlns:a16="http://schemas.microsoft.com/office/drawing/2014/main" id="{149B1FCF-97C5-B44C-951E-3FF01CF94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82" name="Group 11">
              <a:extLst>
                <a:ext uri="{FF2B5EF4-FFF2-40B4-BE49-F238E27FC236}">
                  <a16:creationId xmlns:a16="http://schemas.microsoft.com/office/drawing/2014/main" id="{FF6A220D-BB64-4344-8C10-ABE591C00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8" name="Oval 12">
                <a:extLst>
                  <a:ext uri="{FF2B5EF4-FFF2-40B4-BE49-F238E27FC236}">
                    <a16:creationId xmlns:a16="http://schemas.microsoft.com/office/drawing/2014/main" id="{D5D5469C-9099-B944-A2AA-F4B26FC14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13">
                <a:extLst>
                  <a:ext uri="{FF2B5EF4-FFF2-40B4-BE49-F238E27FC236}">
                    <a16:creationId xmlns:a16="http://schemas.microsoft.com/office/drawing/2014/main" id="{B631832E-C719-194F-A86E-BFC1CBD5F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83" name="Group 14">
              <a:extLst>
                <a:ext uri="{FF2B5EF4-FFF2-40B4-BE49-F238E27FC236}">
                  <a16:creationId xmlns:a16="http://schemas.microsoft.com/office/drawing/2014/main" id="{C6C0D5C2-CF91-1641-AB38-771FDFD6B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6" name="Oval 15">
                <a:extLst>
                  <a:ext uri="{FF2B5EF4-FFF2-40B4-BE49-F238E27FC236}">
                    <a16:creationId xmlns:a16="http://schemas.microsoft.com/office/drawing/2014/main" id="{ED985EF0-4598-3B4D-ADB6-2B01C6EB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16">
                <a:extLst>
                  <a:ext uri="{FF2B5EF4-FFF2-40B4-BE49-F238E27FC236}">
                    <a16:creationId xmlns:a16="http://schemas.microsoft.com/office/drawing/2014/main" id="{95D9D24B-377F-0C43-AF2C-C2ACFBA49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4" name="Group 17">
              <a:extLst>
                <a:ext uri="{FF2B5EF4-FFF2-40B4-BE49-F238E27FC236}">
                  <a16:creationId xmlns:a16="http://schemas.microsoft.com/office/drawing/2014/main" id="{93B56E1D-E16E-724E-B35A-A86B12203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4" name="Oval 18">
                <a:extLst>
                  <a:ext uri="{FF2B5EF4-FFF2-40B4-BE49-F238E27FC236}">
                    <a16:creationId xmlns:a16="http://schemas.microsoft.com/office/drawing/2014/main" id="{C7B1A068-69EA-F943-805F-F10E0327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9">
                <a:extLst>
                  <a:ext uri="{FF2B5EF4-FFF2-40B4-BE49-F238E27FC236}">
                    <a16:creationId xmlns:a16="http://schemas.microsoft.com/office/drawing/2014/main" id="{D6C08FD1-0278-264D-B480-39C50E52C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85" name="Group 20">
              <a:extLst>
                <a:ext uri="{FF2B5EF4-FFF2-40B4-BE49-F238E27FC236}">
                  <a16:creationId xmlns:a16="http://schemas.microsoft.com/office/drawing/2014/main" id="{BF0FD82B-EFD9-8E4E-9DFE-732A143D4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" name="Oval 21">
                <a:extLst>
                  <a:ext uri="{FF2B5EF4-FFF2-40B4-BE49-F238E27FC236}">
                    <a16:creationId xmlns:a16="http://schemas.microsoft.com/office/drawing/2014/main" id="{86EE5FA6-A954-F94C-BA1C-894876A3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2">
                <a:extLst>
                  <a:ext uri="{FF2B5EF4-FFF2-40B4-BE49-F238E27FC236}">
                    <a16:creationId xmlns:a16="http://schemas.microsoft.com/office/drawing/2014/main" id="{6681027F-CBBA-C745-9EE9-18F3A846F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EDB6B85C-3932-764A-90A6-675AC6FB9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0" name="Oval 24">
                <a:extLst>
                  <a:ext uri="{FF2B5EF4-FFF2-40B4-BE49-F238E27FC236}">
                    <a16:creationId xmlns:a16="http://schemas.microsoft.com/office/drawing/2014/main" id="{0FA4F106-6881-084E-BC41-3B1AA1C28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5">
                <a:extLst>
                  <a:ext uri="{FF2B5EF4-FFF2-40B4-BE49-F238E27FC236}">
                    <a16:creationId xmlns:a16="http://schemas.microsoft.com/office/drawing/2014/main" id="{2AC7759F-D594-C04B-BAD4-A327EF43F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id="{B380E362-5868-7D41-8C01-3E4A46E03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EA73426-53CF-AA48-80C0-3C7C50EC1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8">
                <a:extLst>
                  <a:ext uri="{FF2B5EF4-FFF2-40B4-BE49-F238E27FC236}">
                    <a16:creationId xmlns:a16="http://schemas.microsoft.com/office/drawing/2014/main" id="{196AB9AF-0030-3249-9135-15ECB87B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794806CB-71ED-644A-96D9-2910AF5FF88F}"/>
              </a:ext>
            </a:extLst>
          </p:cNvPr>
          <p:cNvGrpSpPr>
            <a:grpSpLocks/>
          </p:cNvGrpSpPr>
          <p:nvPr/>
        </p:nvGrpSpPr>
        <p:grpSpPr bwMode="auto">
          <a:xfrm>
            <a:off x="3348041" y="3721100"/>
            <a:ext cx="2743200" cy="336550"/>
            <a:chOff x="2016" y="2603"/>
            <a:chExt cx="1728" cy="212"/>
          </a:xfrm>
        </p:grpSpPr>
        <p:cxnSp>
          <p:nvCxnSpPr>
            <p:cNvPr id="105" name="AutoShape 30">
              <a:extLst>
                <a:ext uri="{FF2B5EF4-FFF2-40B4-BE49-F238E27FC236}">
                  <a16:creationId xmlns:a16="http://schemas.microsoft.com/office/drawing/2014/main" id="{DE0E24A3-C753-8F44-B899-04A8CF8E6BA7}"/>
                </a:ext>
              </a:extLst>
            </p:cNvPr>
            <p:cNvCxnSpPr>
              <a:cxnSpLocks noChangeShapeType="1"/>
              <a:stCxn id="102" idx="6"/>
              <a:endCxn id="100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 Box 31">
              <a:extLst>
                <a:ext uri="{FF2B5EF4-FFF2-40B4-BE49-F238E27FC236}">
                  <a16:creationId xmlns:a16="http://schemas.microsoft.com/office/drawing/2014/main" id="{401C058D-8D29-EA43-B7F8-79175A02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 dirty="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07" name="Group 32">
            <a:extLst>
              <a:ext uri="{FF2B5EF4-FFF2-40B4-BE49-F238E27FC236}">
                <a16:creationId xmlns:a16="http://schemas.microsoft.com/office/drawing/2014/main" id="{C35BD132-C965-3C4D-8F22-5D3D78B1907A}"/>
              </a:ext>
            </a:extLst>
          </p:cNvPr>
          <p:cNvGrpSpPr>
            <a:grpSpLocks/>
          </p:cNvGrpSpPr>
          <p:nvPr/>
        </p:nvGrpSpPr>
        <p:grpSpPr bwMode="auto">
          <a:xfrm>
            <a:off x="4173541" y="4349750"/>
            <a:ext cx="1092200" cy="358776"/>
            <a:chOff x="2536" y="2999"/>
            <a:chExt cx="688" cy="226"/>
          </a:xfrm>
        </p:grpSpPr>
        <p:cxnSp>
          <p:nvCxnSpPr>
            <p:cNvPr id="108" name="AutoShape 33">
              <a:extLst>
                <a:ext uri="{FF2B5EF4-FFF2-40B4-BE49-F238E27FC236}">
                  <a16:creationId xmlns:a16="http://schemas.microsoft.com/office/drawing/2014/main" id="{14D5A8EC-C552-4B40-AD14-EA4C32488B9B}"/>
                </a:ext>
              </a:extLst>
            </p:cNvPr>
            <p:cNvCxnSpPr>
              <a:cxnSpLocks noChangeShapeType="1"/>
              <a:stCxn id="92" idx="7"/>
              <a:endCxn id="94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34">
              <a:extLst>
                <a:ext uri="{FF2B5EF4-FFF2-40B4-BE49-F238E27FC236}">
                  <a16:creationId xmlns:a16="http://schemas.microsoft.com/office/drawing/2014/main" id="{1179CFCB-7CD2-1043-A1F6-59B7C4E11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0" name="Group 38">
            <a:extLst>
              <a:ext uri="{FF2B5EF4-FFF2-40B4-BE49-F238E27FC236}">
                <a16:creationId xmlns:a16="http://schemas.microsoft.com/office/drawing/2014/main" id="{245C1BB7-710C-7042-BF97-15E76286AD03}"/>
              </a:ext>
            </a:extLst>
          </p:cNvPr>
          <p:cNvGrpSpPr>
            <a:grpSpLocks/>
          </p:cNvGrpSpPr>
          <p:nvPr/>
        </p:nvGrpSpPr>
        <p:grpSpPr bwMode="auto">
          <a:xfrm>
            <a:off x="2344740" y="4219575"/>
            <a:ext cx="482600" cy="487363"/>
            <a:chOff x="1384" y="2917"/>
            <a:chExt cx="304" cy="307"/>
          </a:xfrm>
        </p:grpSpPr>
        <p:cxnSp>
          <p:nvCxnSpPr>
            <p:cNvPr id="111" name="AutoShape 39">
              <a:extLst>
                <a:ext uri="{FF2B5EF4-FFF2-40B4-BE49-F238E27FC236}">
                  <a16:creationId xmlns:a16="http://schemas.microsoft.com/office/drawing/2014/main" id="{41D033B4-8E63-024E-A2C2-6A4B75B066A4}"/>
                </a:ext>
              </a:extLst>
            </p:cNvPr>
            <p:cNvCxnSpPr>
              <a:cxnSpLocks noChangeShapeType="1"/>
              <a:stCxn id="90" idx="7"/>
              <a:endCxn id="102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BE36E80B-634B-874E-901B-A3826C63F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081BF8F1-11C1-C440-8717-F5F40A3BA161}"/>
              </a:ext>
            </a:extLst>
          </p:cNvPr>
          <p:cNvGrpSpPr>
            <a:grpSpLocks/>
          </p:cNvGrpSpPr>
          <p:nvPr/>
        </p:nvGrpSpPr>
        <p:grpSpPr bwMode="auto">
          <a:xfrm>
            <a:off x="3259141" y="4186247"/>
            <a:ext cx="482600" cy="520701"/>
            <a:chOff x="1960" y="2896"/>
            <a:chExt cx="304" cy="328"/>
          </a:xfrm>
        </p:grpSpPr>
        <p:cxnSp>
          <p:nvCxnSpPr>
            <p:cNvPr id="114" name="AutoShape 45">
              <a:extLst>
                <a:ext uri="{FF2B5EF4-FFF2-40B4-BE49-F238E27FC236}">
                  <a16:creationId xmlns:a16="http://schemas.microsoft.com/office/drawing/2014/main" id="{49C3463D-1B30-ED48-8035-0806E5BC1D12}"/>
                </a:ext>
              </a:extLst>
            </p:cNvPr>
            <p:cNvCxnSpPr>
              <a:cxnSpLocks noChangeShapeType="1"/>
              <a:stCxn id="102" idx="5"/>
              <a:endCxn id="92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46">
              <a:extLst>
                <a:ext uri="{FF2B5EF4-FFF2-40B4-BE49-F238E27FC236}">
                  <a16:creationId xmlns:a16="http://schemas.microsoft.com/office/drawing/2014/main" id="{1AFFB55E-0BC0-BE49-B646-DB83CCE1D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16" name="Group 54">
            <a:extLst>
              <a:ext uri="{FF2B5EF4-FFF2-40B4-BE49-F238E27FC236}">
                <a16:creationId xmlns:a16="http://schemas.microsoft.com/office/drawing/2014/main" id="{6EA0BE1A-20DA-7C49-ADB3-0EE7A1665457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4224339"/>
            <a:ext cx="484188" cy="482600"/>
            <a:chOff x="3495" y="2920"/>
            <a:chExt cx="305" cy="304"/>
          </a:xfrm>
        </p:grpSpPr>
        <p:cxnSp>
          <p:nvCxnSpPr>
            <p:cNvPr id="117" name="AutoShape 55">
              <a:extLst>
                <a:ext uri="{FF2B5EF4-FFF2-40B4-BE49-F238E27FC236}">
                  <a16:creationId xmlns:a16="http://schemas.microsoft.com/office/drawing/2014/main" id="{91824250-B99F-1146-860C-3BAFB9828CD2}"/>
                </a:ext>
              </a:extLst>
            </p:cNvPr>
            <p:cNvCxnSpPr>
              <a:cxnSpLocks noChangeShapeType="1"/>
              <a:stCxn id="94" idx="7"/>
              <a:endCxn id="100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56">
              <a:extLst>
                <a:ext uri="{FF2B5EF4-FFF2-40B4-BE49-F238E27FC236}">
                  <a16:creationId xmlns:a16="http://schemas.microsoft.com/office/drawing/2014/main" id="{3289A726-CEF3-AF40-85EE-5CDBFE3B5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9" name="Group 57">
            <a:extLst>
              <a:ext uri="{FF2B5EF4-FFF2-40B4-BE49-F238E27FC236}">
                <a16:creationId xmlns:a16="http://schemas.microsoft.com/office/drawing/2014/main" id="{86AB533C-25EF-1C48-BBF5-5A12283C9937}"/>
              </a:ext>
            </a:extLst>
          </p:cNvPr>
          <p:cNvGrpSpPr>
            <a:grpSpLocks/>
          </p:cNvGrpSpPr>
          <p:nvPr/>
        </p:nvGrpSpPr>
        <p:grpSpPr bwMode="auto">
          <a:xfrm>
            <a:off x="7526338" y="4706939"/>
            <a:ext cx="620712" cy="431800"/>
            <a:chOff x="4648" y="3224"/>
            <a:chExt cx="391" cy="272"/>
          </a:xfrm>
        </p:grpSpPr>
        <p:cxnSp>
          <p:nvCxnSpPr>
            <p:cNvPr id="120" name="AutoShape 58">
              <a:extLst>
                <a:ext uri="{FF2B5EF4-FFF2-40B4-BE49-F238E27FC236}">
                  <a16:creationId xmlns:a16="http://schemas.microsoft.com/office/drawing/2014/main" id="{8ED8CB27-6FA5-1B46-9AAA-94E2A057E728}"/>
                </a:ext>
              </a:extLst>
            </p:cNvPr>
            <p:cNvCxnSpPr>
              <a:cxnSpLocks noChangeShapeType="1"/>
              <a:stCxn id="98" idx="5"/>
              <a:endCxn id="98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59">
              <a:extLst>
                <a:ext uri="{FF2B5EF4-FFF2-40B4-BE49-F238E27FC236}">
                  <a16:creationId xmlns:a16="http://schemas.microsoft.com/office/drawing/2014/main" id="{85A618F9-1A09-0147-9D09-EED180E76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22" name="Group 69">
            <a:extLst>
              <a:ext uri="{FF2B5EF4-FFF2-40B4-BE49-F238E27FC236}">
                <a16:creationId xmlns:a16="http://schemas.microsoft.com/office/drawing/2014/main" id="{57B0271C-7591-2E4D-91EB-00F6672E2164}"/>
              </a:ext>
            </a:extLst>
          </p:cNvPr>
          <p:cNvGrpSpPr>
            <a:grpSpLocks/>
          </p:cNvGrpSpPr>
          <p:nvPr/>
        </p:nvGrpSpPr>
        <p:grpSpPr bwMode="auto">
          <a:xfrm>
            <a:off x="6611938" y="4186247"/>
            <a:ext cx="500062" cy="520701"/>
            <a:chOff x="4072" y="2896"/>
            <a:chExt cx="315" cy="328"/>
          </a:xfrm>
        </p:grpSpPr>
        <p:cxnSp>
          <p:nvCxnSpPr>
            <p:cNvPr id="123" name="AutoShape 70">
              <a:extLst>
                <a:ext uri="{FF2B5EF4-FFF2-40B4-BE49-F238E27FC236}">
                  <a16:creationId xmlns:a16="http://schemas.microsoft.com/office/drawing/2014/main" id="{68E71F52-9D76-8C4B-BEFD-2C0DB269C109}"/>
                </a:ext>
              </a:extLst>
            </p:cNvPr>
            <p:cNvCxnSpPr>
              <a:cxnSpLocks noChangeShapeType="1"/>
              <a:stCxn id="100" idx="5"/>
              <a:endCxn id="98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Text Box 71">
              <a:extLst>
                <a:ext uri="{FF2B5EF4-FFF2-40B4-BE49-F238E27FC236}">
                  <a16:creationId xmlns:a16="http://schemas.microsoft.com/office/drawing/2014/main" id="{191519F6-D073-9247-B2E4-D4311B6D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25" name="Group 126">
            <a:extLst>
              <a:ext uri="{FF2B5EF4-FFF2-40B4-BE49-F238E27FC236}">
                <a16:creationId xmlns:a16="http://schemas.microsoft.com/office/drawing/2014/main" id="{FEF5E95D-3F40-404D-BFBC-0D48EAD64C1A}"/>
              </a:ext>
            </a:extLst>
          </p:cNvPr>
          <p:cNvGrpSpPr>
            <a:grpSpLocks/>
          </p:cNvGrpSpPr>
          <p:nvPr/>
        </p:nvGrpSpPr>
        <p:grpSpPr bwMode="auto">
          <a:xfrm>
            <a:off x="2344741" y="4313241"/>
            <a:ext cx="4813297" cy="1811332"/>
            <a:chOff x="2344741" y="4313243"/>
            <a:chExt cx="4813297" cy="1811332"/>
          </a:xfrm>
        </p:grpSpPr>
        <p:grpSp>
          <p:nvGrpSpPr>
            <p:cNvPr id="126" name="Group 35">
              <a:extLst>
                <a:ext uri="{FF2B5EF4-FFF2-40B4-BE49-F238E27FC236}">
                  <a16:creationId xmlns:a16="http://schemas.microsoft.com/office/drawing/2014/main" id="{F895B4A9-2A44-8B43-8A18-2E8933D46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7175" y="4313243"/>
              <a:ext cx="295275" cy="1219200"/>
              <a:chOff x="1669" y="2976"/>
              <a:chExt cx="186" cy="768"/>
            </a:xfrm>
          </p:grpSpPr>
          <p:cxnSp>
            <p:nvCxnSpPr>
              <p:cNvPr id="148" name="AutoShape 36">
                <a:extLst>
                  <a:ext uri="{FF2B5EF4-FFF2-40B4-BE49-F238E27FC236}">
                    <a16:creationId xmlns:a16="http://schemas.microsoft.com/office/drawing/2014/main" id="{C3766669-3C1D-764E-B77D-D15EF0F1ED34}"/>
                  </a:ext>
                </a:extLst>
              </p:cNvPr>
              <p:cNvCxnSpPr>
                <a:cxnSpLocks noChangeShapeType="1"/>
                <a:stCxn id="88" idx="0"/>
                <a:endCxn id="102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9" name="Text Box 37">
                <a:extLst>
                  <a:ext uri="{FF2B5EF4-FFF2-40B4-BE49-F238E27FC236}">
                    <a16:creationId xmlns:a16="http://schemas.microsoft.com/office/drawing/2014/main" id="{13CC9360-13BF-F14D-AED2-C6E62E132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27" name="Group 41">
              <a:extLst>
                <a:ext uri="{FF2B5EF4-FFF2-40B4-BE49-F238E27FC236}">
                  <a16:creationId xmlns:a16="http://schemas.microsoft.com/office/drawing/2014/main" id="{0DD0EF0F-19DE-C64C-ACF3-77BCE3A41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141" y="5138738"/>
              <a:ext cx="482600" cy="512762"/>
              <a:chOff x="1960" y="3496"/>
              <a:chExt cx="304" cy="323"/>
            </a:xfrm>
          </p:grpSpPr>
          <p:cxnSp>
            <p:nvCxnSpPr>
              <p:cNvPr id="146" name="AutoShape 42">
                <a:extLst>
                  <a:ext uri="{FF2B5EF4-FFF2-40B4-BE49-F238E27FC236}">
                    <a16:creationId xmlns:a16="http://schemas.microsoft.com/office/drawing/2014/main" id="{FA1FD82A-DCCA-A249-ACC8-CE315919AAC4}"/>
                  </a:ext>
                </a:extLst>
              </p:cNvPr>
              <p:cNvCxnSpPr>
                <a:cxnSpLocks noChangeShapeType="1"/>
                <a:stCxn id="92" idx="3"/>
                <a:endCxn id="88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7" name="Text Box 43">
                <a:extLst>
                  <a:ext uri="{FF2B5EF4-FFF2-40B4-BE49-F238E27FC236}">
                    <a16:creationId xmlns:a16="http://schemas.microsoft.com/office/drawing/2014/main" id="{8FA1D82A-470B-7848-8151-02922C5A8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28" name="Group 47">
              <a:extLst>
                <a:ext uri="{FF2B5EF4-FFF2-40B4-BE49-F238E27FC236}">
                  <a16:creationId xmlns:a16="http://schemas.microsoft.com/office/drawing/2014/main" id="{B267744E-3C1F-CE46-9D14-EC08F3AD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4741" y="5138738"/>
              <a:ext cx="482600" cy="490537"/>
              <a:chOff x="1384" y="3496"/>
              <a:chExt cx="304" cy="309"/>
            </a:xfrm>
          </p:grpSpPr>
          <p:cxnSp>
            <p:nvCxnSpPr>
              <p:cNvPr id="144" name="AutoShape 48">
                <a:extLst>
                  <a:ext uri="{FF2B5EF4-FFF2-40B4-BE49-F238E27FC236}">
                    <a16:creationId xmlns:a16="http://schemas.microsoft.com/office/drawing/2014/main" id="{F36E2A46-C53E-CF40-B6C2-8EA6859B4E8B}"/>
                  </a:ext>
                </a:extLst>
              </p:cNvPr>
              <p:cNvCxnSpPr>
                <a:cxnSpLocks noChangeShapeType="1"/>
                <a:stCxn id="88" idx="1"/>
                <a:endCxn id="90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5" name="Text Box 49">
                <a:extLst>
                  <a:ext uri="{FF2B5EF4-FFF2-40B4-BE49-F238E27FC236}">
                    <a16:creationId xmlns:a16="http://schemas.microsoft.com/office/drawing/2014/main" id="{A6627C24-5010-FA48-9BFE-0ECF03C1F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29" name="Group 51">
              <a:extLst>
                <a:ext uri="{FF2B5EF4-FFF2-40B4-BE49-F238E27FC236}">
                  <a16:creationId xmlns:a16="http://schemas.microsoft.com/office/drawing/2014/main" id="{A4F2EFB4-976C-FB4A-B74F-1E6B899D5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541" y="5138738"/>
              <a:ext cx="1092200" cy="355600"/>
              <a:chOff x="2536" y="3496"/>
              <a:chExt cx="688" cy="224"/>
            </a:xfrm>
          </p:grpSpPr>
          <p:cxnSp>
            <p:nvCxnSpPr>
              <p:cNvPr id="142" name="AutoShape 52">
                <a:extLst>
                  <a:ext uri="{FF2B5EF4-FFF2-40B4-BE49-F238E27FC236}">
                    <a16:creationId xmlns:a16="http://schemas.microsoft.com/office/drawing/2014/main" id="{53FBC16E-D7AF-344B-BD99-BA0A46893456}"/>
                  </a:ext>
                </a:extLst>
              </p:cNvPr>
              <p:cNvCxnSpPr>
                <a:cxnSpLocks noChangeShapeType="1"/>
                <a:stCxn id="94" idx="3"/>
                <a:endCxn id="92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" name="Text Box 53">
                <a:extLst>
                  <a:ext uri="{FF2B5EF4-FFF2-40B4-BE49-F238E27FC236}">
                    <a16:creationId xmlns:a16="http://schemas.microsoft.com/office/drawing/2014/main" id="{53EF0319-FFAD-854B-ADA6-D109CE788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4956B35D-3D82-DB4A-B65A-6F28DCC53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7541" y="5138738"/>
              <a:ext cx="482600" cy="482600"/>
              <a:chOff x="3496" y="3496"/>
              <a:chExt cx="304" cy="304"/>
            </a:xfrm>
          </p:grpSpPr>
          <p:cxnSp>
            <p:nvCxnSpPr>
              <p:cNvPr id="140" name="AutoShape 61">
                <a:extLst>
                  <a:ext uri="{FF2B5EF4-FFF2-40B4-BE49-F238E27FC236}">
                    <a16:creationId xmlns:a16="http://schemas.microsoft.com/office/drawing/2014/main" id="{C44659C0-35D5-3043-95BB-922B6209DC34}"/>
                  </a:ext>
                </a:extLst>
              </p:cNvPr>
              <p:cNvCxnSpPr>
                <a:cxnSpLocks noChangeShapeType="1"/>
                <a:stCxn id="96" idx="1"/>
                <a:endCxn id="94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1" name="Text Box 62">
                <a:extLst>
                  <a:ext uri="{FF2B5EF4-FFF2-40B4-BE49-F238E27FC236}">
                    <a16:creationId xmlns:a16="http://schemas.microsoft.com/office/drawing/2014/main" id="{4C8E1F1B-7F4B-6440-AF4A-991EC24B7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1" name="Group 63">
              <a:extLst>
                <a:ext uri="{FF2B5EF4-FFF2-40B4-BE49-F238E27FC236}">
                  <a16:creationId xmlns:a16="http://schemas.microsoft.com/office/drawing/2014/main" id="{C7B608BA-CE75-AB4D-BE2D-B2E474F77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041" y="5788025"/>
              <a:ext cx="2743200" cy="336550"/>
              <a:chOff x="2016" y="3905"/>
              <a:chExt cx="1728" cy="212"/>
            </a:xfrm>
          </p:grpSpPr>
          <p:cxnSp>
            <p:nvCxnSpPr>
              <p:cNvPr id="138" name="AutoShape 64">
                <a:extLst>
                  <a:ext uri="{FF2B5EF4-FFF2-40B4-BE49-F238E27FC236}">
                    <a16:creationId xmlns:a16="http://schemas.microsoft.com/office/drawing/2014/main" id="{797143B6-E954-F046-8078-8E2A7FA5091F}"/>
                  </a:ext>
                </a:extLst>
              </p:cNvPr>
              <p:cNvCxnSpPr>
                <a:cxnSpLocks noChangeShapeType="1"/>
                <a:stCxn id="96" idx="2"/>
                <a:endCxn id="88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9" name="Text Box 65">
                <a:extLst>
                  <a:ext uri="{FF2B5EF4-FFF2-40B4-BE49-F238E27FC236}">
                    <a16:creationId xmlns:a16="http://schemas.microsoft.com/office/drawing/2014/main" id="{2C4BCE92-6D5F-0D41-B27A-86490ABCC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2" name="Group 66">
              <a:extLst>
                <a:ext uri="{FF2B5EF4-FFF2-40B4-BE49-F238E27FC236}">
                  <a16:creationId xmlns:a16="http://schemas.microsoft.com/office/drawing/2014/main" id="{98668334-9316-CC4C-AFC4-B291042BD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136" name="AutoShape 67">
                <a:extLst>
                  <a:ext uri="{FF2B5EF4-FFF2-40B4-BE49-F238E27FC236}">
                    <a16:creationId xmlns:a16="http://schemas.microsoft.com/office/drawing/2014/main" id="{7B6B270B-5707-B242-BC7F-73C72D8B7A4E}"/>
                  </a:ext>
                </a:extLst>
              </p:cNvPr>
              <p:cNvCxnSpPr>
                <a:cxnSpLocks noChangeShapeType="1"/>
                <a:stCxn id="98" idx="3"/>
                <a:endCxn id="96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" name="Text Box 68">
                <a:extLst>
                  <a:ext uri="{FF2B5EF4-FFF2-40B4-BE49-F238E27FC236}">
                    <a16:creationId xmlns:a16="http://schemas.microsoft.com/office/drawing/2014/main" id="{25BF443E-7515-F145-AEBB-BB5D1CAA6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3" name="Group 72">
              <a:extLst>
                <a:ext uri="{FF2B5EF4-FFF2-40B4-BE49-F238E27FC236}">
                  <a16:creationId xmlns:a16="http://schemas.microsoft.com/office/drawing/2014/main" id="{CC42E5DB-5592-6840-B744-69642CDD1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1113" y="4313243"/>
              <a:ext cx="295275" cy="1219200"/>
              <a:chOff x="3914" y="2976"/>
              <a:chExt cx="186" cy="768"/>
            </a:xfrm>
          </p:grpSpPr>
          <p:cxnSp>
            <p:nvCxnSpPr>
              <p:cNvPr id="134" name="AutoShape 73">
                <a:extLst>
                  <a:ext uri="{FF2B5EF4-FFF2-40B4-BE49-F238E27FC236}">
                    <a16:creationId xmlns:a16="http://schemas.microsoft.com/office/drawing/2014/main" id="{7CDBCF34-8365-3645-87B3-7FE4CB9DD7F0}"/>
                  </a:ext>
                </a:extLst>
              </p:cNvPr>
              <p:cNvCxnSpPr>
                <a:cxnSpLocks noChangeShapeType="1"/>
                <a:stCxn id="100" idx="4"/>
                <a:endCxn id="96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5" name="Text Box 74">
                <a:extLst>
                  <a:ext uri="{FF2B5EF4-FFF2-40B4-BE49-F238E27FC236}">
                    <a16:creationId xmlns:a16="http://schemas.microsoft.com/office/drawing/2014/main" id="{0949E16E-F027-3C4F-A28E-0CBF3BEF4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150" name="Group 75">
            <a:extLst>
              <a:ext uri="{FF2B5EF4-FFF2-40B4-BE49-F238E27FC236}">
                <a16:creationId xmlns:a16="http://schemas.microsoft.com/office/drawing/2014/main" id="{136E9F83-4466-464F-84D8-7521D7E38114}"/>
              </a:ext>
            </a:extLst>
          </p:cNvPr>
          <p:cNvGrpSpPr>
            <a:grpSpLocks/>
          </p:cNvGrpSpPr>
          <p:nvPr/>
        </p:nvGrpSpPr>
        <p:grpSpPr bwMode="auto">
          <a:xfrm>
            <a:off x="1277940" y="4706941"/>
            <a:ext cx="636588" cy="431800"/>
            <a:chOff x="712" y="3224"/>
            <a:chExt cx="401" cy="272"/>
          </a:xfrm>
        </p:grpSpPr>
        <p:cxnSp>
          <p:nvCxnSpPr>
            <p:cNvPr id="151" name="AutoShape 76">
              <a:extLst>
                <a:ext uri="{FF2B5EF4-FFF2-40B4-BE49-F238E27FC236}">
                  <a16:creationId xmlns:a16="http://schemas.microsoft.com/office/drawing/2014/main" id="{CA9428DE-40F8-AE4A-B272-BE968EF3D9FF}"/>
                </a:ext>
              </a:extLst>
            </p:cNvPr>
            <p:cNvCxnSpPr>
              <a:cxnSpLocks noChangeShapeType="1"/>
              <a:stCxn id="90" idx="3"/>
              <a:endCxn id="90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Text Box 77">
              <a:extLst>
                <a:ext uri="{FF2B5EF4-FFF2-40B4-BE49-F238E27FC236}">
                  <a16:creationId xmlns:a16="http://schemas.microsoft.com/office/drawing/2014/main" id="{6F44D8A4-790E-BB44-B07F-F27403A2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AE3DFE8-18EC-384F-8332-F6CE911C989B}"/>
              </a:ext>
            </a:extLst>
          </p:cNvPr>
          <p:cNvCxnSpPr>
            <a:endCxn id="90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02544" y="1228727"/>
            <a:ext cx="6869112" cy="5219474"/>
            <a:chOff x="1277938" y="228600"/>
            <a:chExt cx="6869112" cy="59134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738438" y="3703638"/>
              <a:ext cx="609600" cy="609600"/>
              <a:chOff x="1725" y="2333"/>
              <a:chExt cx="384" cy="384"/>
            </a:xfrm>
          </p:grpSpPr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6091238" y="3703638"/>
              <a:ext cx="609600" cy="609600"/>
              <a:chOff x="3837" y="2333"/>
              <a:chExt cx="384" cy="384"/>
            </a:xfrm>
          </p:grpSpPr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7005638" y="4618038"/>
              <a:ext cx="609600" cy="609600"/>
              <a:chOff x="4413" y="2909"/>
              <a:chExt cx="384" cy="384"/>
            </a:xfrm>
          </p:grpSpPr>
          <p:sp>
            <p:nvSpPr>
              <p:cNvPr id="119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091238" y="5532438"/>
              <a:ext cx="609600" cy="609600"/>
              <a:chOff x="3837" y="3485"/>
              <a:chExt cx="384" cy="384"/>
            </a:xfrm>
          </p:grpSpPr>
          <p:sp>
            <p:nvSpPr>
              <p:cNvPr id="117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176838" y="4618038"/>
              <a:ext cx="609600" cy="609600"/>
              <a:chOff x="3261" y="2909"/>
              <a:chExt cx="384" cy="384"/>
            </a:xfrm>
          </p:grpSpPr>
          <p:sp>
            <p:nvSpPr>
              <p:cNvPr id="115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652838" y="4618038"/>
              <a:ext cx="609600" cy="609600"/>
              <a:chOff x="2301" y="2909"/>
              <a:chExt cx="384" cy="384"/>
            </a:xfrm>
          </p:grpSpPr>
          <p:sp>
            <p:nvSpPr>
              <p:cNvPr id="113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824038" y="4618038"/>
              <a:ext cx="609600" cy="609600"/>
              <a:chOff x="1149" y="2909"/>
              <a:chExt cx="384" cy="384"/>
            </a:xfrm>
          </p:grpSpPr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38438" y="5532438"/>
              <a:ext cx="609600" cy="609600"/>
              <a:chOff x="1725" y="3485"/>
              <a:chExt cx="384" cy="384"/>
            </a:xfrm>
          </p:grpSpPr>
          <p:sp>
            <p:nvSpPr>
              <p:cNvPr id="109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07" name="AutoShape 30"/>
              <p:cNvCxnSpPr>
                <a:cxnSpLocks noChangeShapeType="1"/>
                <a:stCxn id="123" idx="6"/>
                <a:endCxn id="12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05" name="AutoShape 33"/>
              <p:cNvCxnSpPr>
                <a:cxnSpLocks noChangeShapeType="1"/>
                <a:stCxn id="113" idx="7"/>
                <a:endCxn id="11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03" name="AutoShape 39"/>
              <p:cNvCxnSpPr>
                <a:cxnSpLocks noChangeShapeType="1"/>
                <a:stCxn id="111" idx="7"/>
                <a:endCxn id="12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01" name="AutoShape 45"/>
              <p:cNvCxnSpPr>
                <a:cxnSpLocks noChangeShapeType="1"/>
                <a:stCxn id="123" idx="5"/>
                <a:endCxn id="11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99" name="AutoShape 55"/>
              <p:cNvCxnSpPr>
                <a:cxnSpLocks noChangeShapeType="1"/>
                <a:stCxn id="115" idx="7"/>
                <a:endCxn id="12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97" name="AutoShape 58"/>
              <p:cNvCxnSpPr>
                <a:cxnSpLocks noChangeShapeType="1"/>
                <a:stCxn id="119" idx="5"/>
                <a:endCxn id="11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95" name="AutoShape 70"/>
              <p:cNvCxnSpPr>
                <a:cxnSpLocks noChangeShapeType="1"/>
                <a:stCxn id="121" idx="5"/>
                <a:endCxn id="11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71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93" name="AutoShape 36"/>
                <p:cNvCxnSpPr>
                  <a:cxnSpLocks noChangeShapeType="1"/>
                  <a:stCxn id="109" idx="0"/>
                  <a:endCxn id="12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91" name="AutoShape 42"/>
                <p:cNvCxnSpPr>
                  <a:cxnSpLocks noChangeShapeType="1"/>
                  <a:stCxn id="113" idx="3"/>
                  <a:endCxn id="10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89" name="AutoShape 48"/>
                <p:cNvCxnSpPr>
                  <a:cxnSpLocks noChangeShapeType="1"/>
                  <a:stCxn id="109" idx="1"/>
                  <a:endCxn id="11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87" name="AutoShape 52"/>
                <p:cNvCxnSpPr>
                  <a:cxnSpLocks noChangeShapeType="1"/>
                  <a:stCxn id="115" idx="3"/>
                  <a:endCxn id="11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85" name="AutoShape 61"/>
                <p:cNvCxnSpPr>
                  <a:cxnSpLocks noChangeShapeType="1"/>
                  <a:stCxn id="117" idx="1"/>
                  <a:endCxn id="11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83" name="AutoShape 64"/>
                <p:cNvCxnSpPr>
                  <a:cxnSpLocks noChangeShapeType="1"/>
                  <a:stCxn id="117" idx="2"/>
                  <a:endCxn id="10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7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81" name="AutoShape 67"/>
                <p:cNvCxnSpPr>
                  <a:cxnSpLocks noChangeShapeType="1"/>
                  <a:stCxn id="119" idx="3"/>
                  <a:endCxn id="11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8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79" name="AutoShape 73"/>
                <p:cNvCxnSpPr>
                  <a:cxnSpLocks noChangeShapeType="1"/>
                  <a:stCxn id="121" idx="4"/>
                  <a:endCxn id="11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69" name="AutoShape 76"/>
              <p:cNvCxnSpPr>
                <a:cxnSpLocks noChangeShapeType="1"/>
                <a:stCxn id="111" idx="3"/>
                <a:endCxn id="11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386263" y="228600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1" charset="-128"/>
              </a:endParaRPr>
            </a:p>
          </p:txBody>
        </p:sp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5786438" y="1082675"/>
              <a:ext cx="609600" cy="609600"/>
              <a:chOff x="1725" y="2333"/>
              <a:chExt cx="384" cy="384"/>
            </a:xfrm>
          </p:grpSpPr>
          <p:sp>
            <p:nvSpPr>
              <p:cNvPr id="6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837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894013" y="1082675"/>
              <a:ext cx="609600" cy="609600"/>
              <a:chOff x="1725" y="2333"/>
              <a:chExt cx="384" cy="384"/>
            </a:xfrm>
          </p:grpSpPr>
          <p:sp>
            <p:nvSpPr>
              <p:cNvPr id="65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1841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51063" y="2138363"/>
              <a:ext cx="609600" cy="609600"/>
              <a:chOff x="1725" y="2333"/>
              <a:chExt cx="384" cy="384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</a:t>
                </a:r>
              </a:p>
            </p:txBody>
          </p:sp>
        </p:grp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3582988" y="2154238"/>
              <a:ext cx="609600" cy="609600"/>
              <a:chOff x="1725" y="2333"/>
              <a:chExt cx="384" cy="384"/>
            </a:xfrm>
          </p:grpSpPr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</a:t>
                </a:r>
              </a:p>
            </p:txBody>
          </p:sp>
        </p:grp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5129213" y="2114550"/>
              <a:ext cx="609600" cy="609600"/>
              <a:chOff x="1725" y="2333"/>
              <a:chExt cx="384" cy="384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665913" y="2098675"/>
              <a:ext cx="609600" cy="609600"/>
              <a:chOff x="1725" y="2333"/>
              <a:chExt cx="384" cy="384"/>
            </a:xfrm>
          </p:grpSpPr>
          <p:sp>
            <p:nvSpPr>
              <p:cNvPr id="5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</a:t>
                </a:r>
              </a:p>
            </p:txBody>
          </p:sp>
        </p:grpSp>
        <p:cxnSp>
          <p:nvCxnSpPr>
            <p:cNvPr id="28" name="AutoShape 70"/>
            <p:cNvCxnSpPr>
              <a:cxnSpLocks noChangeShapeType="1"/>
              <a:endCxn id="67" idx="1"/>
            </p:cNvCxnSpPr>
            <p:nvPr/>
          </p:nvCxnSpPr>
          <p:spPr bwMode="auto">
            <a:xfrm>
              <a:off x="4935538" y="711200"/>
              <a:ext cx="939800" cy="460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70"/>
            <p:cNvCxnSpPr>
              <a:cxnSpLocks noChangeShapeType="1"/>
              <a:endCxn id="57" idx="1"/>
            </p:cNvCxnSpPr>
            <p:nvPr/>
          </p:nvCxnSpPr>
          <p:spPr bwMode="auto">
            <a:xfrm>
              <a:off x="6335713" y="1557338"/>
              <a:ext cx="419100" cy="630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70"/>
            <p:cNvCxnSpPr>
              <a:cxnSpLocks noChangeShapeType="1"/>
              <a:endCxn id="59" idx="7"/>
            </p:cNvCxnSpPr>
            <p:nvPr/>
          </p:nvCxnSpPr>
          <p:spPr bwMode="auto">
            <a:xfrm flipH="1">
              <a:off x="5649913" y="1643063"/>
              <a:ext cx="265112" cy="560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70"/>
            <p:cNvCxnSpPr>
              <a:cxnSpLocks noChangeShapeType="1"/>
              <a:endCxn id="65" idx="7"/>
            </p:cNvCxnSpPr>
            <p:nvPr/>
          </p:nvCxnSpPr>
          <p:spPr bwMode="auto">
            <a:xfrm flipH="1">
              <a:off x="3414713" y="669925"/>
              <a:ext cx="1023937" cy="501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0"/>
            <p:cNvCxnSpPr>
              <a:cxnSpLocks noChangeShapeType="1"/>
              <a:endCxn id="63" idx="0"/>
            </p:cNvCxnSpPr>
            <p:nvPr/>
          </p:nvCxnSpPr>
          <p:spPr bwMode="auto">
            <a:xfrm flipH="1">
              <a:off x="2455863" y="1589088"/>
              <a:ext cx="520700" cy="549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70"/>
            <p:cNvCxnSpPr>
              <a:cxnSpLocks noChangeShapeType="1"/>
              <a:endCxn id="61" idx="1"/>
            </p:cNvCxnSpPr>
            <p:nvPr/>
          </p:nvCxnSpPr>
          <p:spPr bwMode="auto">
            <a:xfrm>
              <a:off x="3357563" y="1643063"/>
              <a:ext cx="31432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440488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3422650" y="169227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4543425" y="26543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3686175" y="66992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2473325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5549900" y="16335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0" name="AutoShape 70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2128838" y="2732088"/>
              <a:ext cx="20796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70"/>
            <p:cNvCxnSpPr>
              <a:cxnSpLocks noChangeShapeType="1"/>
            </p:cNvCxnSpPr>
            <p:nvPr/>
          </p:nvCxnSpPr>
          <p:spPr bwMode="auto">
            <a:xfrm>
              <a:off x="2586038" y="2708275"/>
              <a:ext cx="457200" cy="995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9827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3" name="AutoShape 70"/>
            <p:cNvCxnSpPr>
              <a:cxnSpLocks noChangeShapeType="1"/>
              <a:endCxn id="113" idx="0"/>
            </p:cNvCxnSpPr>
            <p:nvPr/>
          </p:nvCxnSpPr>
          <p:spPr bwMode="auto">
            <a:xfrm>
              <a:off x="3808413" y="2747963"/>
              <a:ext cx="149225" cy="187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70"/>
            <p:cNvCxnSpPr>
              <a:cxnSpLocks noChangeShapeType="1"/>
            </p:cNvCxnSpPr>
            <p:nvPr/>
          </p:nvCxnSpPr>
          <p:spPr bwMode="auto">
            <a:xfrm>
              <a:off x="4064000" y="2689225"/>
              <a:ext cx="2332038" cy="1014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70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3043238" y="2676525"/>
              <a:ext cx="2208212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70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5481638" y="2732088"/>
              <a:ext cx="3651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70"/>
            <p:cNvCxnSpPr>
              <a:cxnSpLocks noChangeShapeType="1"/>
              <a:endCxn id="117" idx="0"/>
            </p:cNvCxnSpPr>
            <p:nvPr/>
          </p:nvCxnSpPr>
          <p:spPr bwMode="auto">
            <a:xfrm flipH="1">
              <a:off x="6396038" y="2676525"/>
              <a:ext cx="460375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70"/>
            <p:cNvCxnSpPr>
              <a:cxnSpLocks noChangeShapeType="1"/>
              <a:endCxn id="119" idx="0"/>
            </p:cNvCxnSpPr>
            <p:nvPr/>
          </p:nvCxnSpPr>
          <p:spPr bwMode="auto">
            <a:xfrm>
              <a:off x="7116763" y="2671763"/>
              <a:ext cx="193675" cy="1946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3624263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4441825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64785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814638" y="30480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5481638" y="72495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5475288" y="287496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7162800" y="31956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cxnSp>
          <p:nvCxnSpPr>
            <p:cNvPr id="56" name="AutoShape 30"/>
            <p:cNvCxnSpPr>
              <a:cxnSpLocks noChangeShapeType="1"/>
            </p:cNvCxnSpPr>
            <p:nvPr/>
          </p:nvCxnSpPr>
          <p:spPr bwMode="auto">
            <a:xfrm>
              <a:off x="3981450" y="457200"/>
              <a:ext cx="361950" cy="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1031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Finite State Machines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2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45147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versus the end</a:t>
            </a:r>
          </a:p>
        </p:txBody>
      </p:sp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1840089" y="4636911"/>
            <a:ext cx="4800600" cy="1570038"/>
            <a:chOff x="1277938" y="3703638"/>
            <a:chExt cx="6945313" cy="2438400"/>
          </a:xfrm>
        </p:grpSpPr>
        <p:grpSp>
          <p:nvGrpSpPr>
            <p:cNvPr id="4124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824538" cy="2438400"/>
              <a:chOff x="1149" y="2333"/>
              <a:chExt cx="3669" cy="1536"/>
            </a:xfrm>
          </p:grpSpPr>
          <p:grpSp>
            <p:nvGrpSpPr>
              <p:cNvPr id="4175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405" cy="384"/>
                <a:chOff x="1725" y="2333"/>
                <a:chExt cx="405" cy="384"/>
              </a:xfrm>
            </p:grpSpPr>
            <p:sp>
              <p:nvSpPr>
                <p:cNvPr id="4197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4176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97" cy="384"/>
                <a:chOff x="3837" y="2333"/>
                <a:chExt cx="397" cy="384"/>
              </a:xfrm>
            </p:grpSpPr>
            <p:sp>
              <p:nvSpPr>
                <p:cNvPr id="4195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4177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405" cy="384"/>
                <a:chOff x="4413" y="2909"/>
                <a:chExt cx="405" cy="384"/>
              </a:xfrm>
            </p:grpSpPr>
            <p:sp>
              <p:nvSpPr>
                <p:cNvPr id="4193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4178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405" cy="384"/>
                <a:chOff x="3837" y="3485"/>
                <a:chExt cx="405" cy="384"/>
              </a:xfrm>
            </p:grpSpPr>
            <p:sp>
              <p:nvSpPr>
                <p:cNvPr id="4191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4179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95" cy="384"/>
                <a:chOff x="3261" y="2909"/>
                <a:chExt cx="395" cy="384"/>
              </a:xfrm>
            </p:grpSpPr>
            <p:sp>
              <p:nvSpPr>
                <p:cNvPr id="4189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4180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95" cy="384"/>
                <a:chOff x="2301" y="2909"/>
                <a:chExt cx="395" cy="384"/>
              </a:xfrm>
            </p:grpSpPr>
            <p:sp>
              <p:nvSpPr>
                <p:cNvPr id="4187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4181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97" cy="384"/>
                <a:chOff x="1149" y="2909"/>
                <a:chExt cx="397" cy="384"/>
              </a:xfrm>
            </p:grpSpPr>
            <p:sp>
              <p:nvSpPr>
                <p:cNvPr id="4185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4182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405" cy="384"/>
                <a:chOff x="1725" y="3485"/>
                <a:chExt cx="405" cy="384"/>
              </a:xfrm>
            </p:grpSpPr>
            <p:sp>
              <p:nvSpPr>
                <p:cNvPr id="4183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288925"/>
              <a:chOff x="2016" y="2603"/>
              <a:chExt cx="1728" cy="182"/>
            </a:xfrm>
          </p:grpSpPr>
          <p:cxnSp>
            <p:nvCxnSpPr>
              <p:cNvPr id="4173" name="AutoShape 30"/>
              <p:cNvCxnSpPr>
                <a:cxnSpLocks noChangeShapeType="1"/>
                <a:stCxn id="4197" idx="6"/>
                <a:endCxn id="4195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4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6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4171" name="AutoShape 33"/>
              <p:cNvCxnSpPr>
                <a:cxnSpLocks noChangeShapeType="1"/>
                <a:stCxn id="4187" idx="7"/>
                <a:endCxn id="4189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2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7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4169" name="AutoShape 39"/>
              <p:cNvCxnSpPr>
                <a:cxnSpLocks noChangeShapeType="1"/>
                <a:stCxn id="4185" idx="7"/>
                <a:endCxn id="4197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0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8" name="Group 44"/>
            <p:cNvGrpSpPr>
              <a:grpSpLocks/>
            </p:cNvGrpSpPr>
            <p:nvPr/>
          </p:nvGrpSpPr>
          <p:grpSpPr bwMode="auto">
            <a:xfrm>
              <a:off x="3259141" y="4186238"/>
              <a:ext cx="534988" cy="520700"/>
              <a:chOff x="1960" y="2896"/>
              <a:chExt cx="337" cy="328"/>
            </a:xfrm>
          </p:grpSpPr>
          <p:cxnSp>
            <p:nvCxnSpPr>
              <p:cNvPr id="4167" name="AutoShape 45"/>
              <p:cNvCxnSpPr>
                <a:cxnSpLocks noChangeShapeType="1"/>
                <a:stCxn id="4197" idx="5"/>
                <a:endCxn id="4187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8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4129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4165" name="AutoShape 55"/>
              <p:cNvCxnSpPr>
                <a:cxnSpLocks noChangeShapeType="1"/>
                <a:stCxn id="4189" idx="7"/>
                <a:endCxn id="4195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6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0" name="Group 57"/>
            <p:cNvGrpSpPr>
              <a:grpSpLocks/>
            </p:cNvGrpSpPr>
            <p:nvPr/>
          </p:nvGrpSpPr>
          <p:grpSpPr bwMode="auto">
            <a:xfrm>
              <a:off x="7526339" y="4706938"/>
              <a:ext cx="696912" cy="431800"/>
              <a:chOff x="4648" y="3224"/>
              <a:chExt cx="439" cy="272"/>
            </a:xfrm>
          </p:grpSpPr>
          <p:cxnSp>
            <p:nvCxnSpPr>
              <p:cNvPr id="4163" name="AutoShape 58"/>
              <p:cNvCxnSpPr>
                <a:cxnSpLocks noChangeShapeType="1"/>
                <a:stCxn id="4193" idx="5"/>
                <a:endCxn id="4193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4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1" name="Group 69"/>
            <p:cNvGrpSpPr>
              <a:grpSpLocks/>
            </p:cNvGrpSpPr>
            <p:nvPr/>
          </p:nvGrpSpPr>
          <p:grpSpPr bwMode="auto">
            <a:xfrm>
              <a:off x="6611939" y="4186238"/>
              <a:ext cx="576262" cy="520700"/>
              <a:chOff x="4072" y="2896"/>
              <a:chExt cx="363" cy="328"/>
            </a:xfrm>
          </p:grpSpPr>
          <p:cxnSp>
            <p:nvCxnSpPr>
              <p:cNvPr id="4161" name="AutoShape 70"/>
              <p:cNvCxnSpPr>
                <a:cxnSpLocks noChangeShapeType="1"/>
                <a:stCxn id="4195" idx="5"/>
                <a:endCxn id="4193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2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2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89501" cy="1763712"/>
              <a:chOff x="2344738" y="4313238"/>
              <a:chExt cx="4889501" cy="1763712"/>
            </a:xfrm>
          </p:grpSpPr>
          <p:grpSp>
            <p:nvGrpSpPr>
              <p:cNvPr id="4137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371475" cy="1219200"/>
                <a:chOff x="1669" y="2976"/>
                <a:chExt cx="234" cy="768"/>
              </a:xfrm>
            </p:grpSpPr>
            <p:cxnSp>
              <p:nvCxnSpPr>
                <p:cNvPr id="4159" name="AutoShape 36"/>
                <p:cNvCxnSpPr>
                  <a:cxnSpLocks noChangeShapeType="1"/>
                  <a:stCxn id="4183" idx="0"/>
                  <a:endCxn id="4197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38" name="Group 41"/>
              <p:cNvGrpSpPr>
                <a:grpSpLocks/>
              </p:cNvGrpSpPr>
              <p:nvPr/>
            </p:nvGrpSpPr>
            <p:grpSpPr bwMode="auto">
              <a:xfrm>
                <a:off x="3259141" y="5138744"/>
                <a:ext cx="547688" cy="482600"/>
                <a:chOff x="1960" y="3496"/>
                <a:chExt cx="345" cy="304"/>
              </a:xfrm>
            </p:grpSpPr>
            <p:cxnSp>
              <p:nvCxnSpPr>
                <p:cNvPr id="4157" name="AutoShape 42"/>
                <p:cNvCxnSpPr>
                  <a:cxnSpLocks noChangeShapeType="1"/>
                  <a:stCxn id="4187" idx="3"/>
                  <a:endCxn id="4183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39" name="Group 47"/>
              <p:cNvGrpSpPr>
                <a:grpSpLocks/>
              </p:cNvGrpSpPr>
              <p:nvPr/>
            </p:nvGrpSpPr>
            <p:grpSpPr bwMode="auto">
              <a:xfrm>
                <a:off x="2344738" y="5138744"/>
                <a:ext cx="482600" cy="482600"/>
                <a:chOff x="1384" y="3496"/>
                <a:chExt cx="304" cy="304"/>
              </a:xfrm>
            </p:grpSpPr>
            <p:cxnSp>
              <p:nvCxnSpPr>
                <p:cNvPr id="4155" name="AutoShape 48"/>
                <p:cNvCxnSpPr>
                  <a:cxnSpLocks noChangeShapeType="1"/>
                  <a:stCxn id="4183" idx="1"/>
                  <a:endCxn id="4185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0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07975"/>
                <a:chOff x="2536" y="3496"/>
                <a:chExt cx="688" cy="194"/>
              </a:xfrm>
            </p:grpSpPr>
            <p:cxnSp>
              <p:nvCxnSpPr>
                <p:cNvPr id="4153" name="AutoShape 52"/>
                <p:cNvCxnSpPr>
                  <a:cxnSpLocks noChangeShapeType="1"/>
                  <a:stCxn id="4189" idx="3"/>
                  <a:endCxn id="4187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1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4151" name="AutoShape 61"/>
                <p:cNvCxnSpPr>
                  <a:cxnSpLocks noChangeShapeType="1"/>
                  <a:stCxn id="4191" idx="1"/>
                  <a:endCxn id="4189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42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288925"/>
                <a:chOff x="2016" y="3905"/>
                <a:chExt cx="1728" cy="182"/>
              </a:xfrm>
            </p:grpSpPr>
            <p:cxnSp>
              <p:nvCxnSpPr>
                <p:cNvPr id="4149" name="AutoShape 64"/>
                <p:cNvCxnSpPr>
                  <a:cxnSpLocks noChangeShapeType="1"/>
                  <a:stCxn id="4191" idx="2"/>
                  <a:endCxn id="4183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3" name="Group 66"/>
              <p:cNvGrpSpPr>
                <a:grpSpLocks/>
              </p:cNvGrpSpPr>
              <p:nvPr/>
            </p:nvGrpSpPr>
            <p:grpSpPr bwMode="auto">
              <a:xfrm>
                <a:off x="6611939" y="5138738"/>
                <a:ext cx="622300" cy="482600"/>
                <a:chOff x="4072" y="3496"/>
                <a:chExt cx="392" cy="304"/>
              </a:xfrm>
            </p:grpSpPr>
            <p:cxnSp>
              <p:nvCxnSpPr>
                <p:cNvPr id="4147" name="AutoShape 67"/>
                <p:cNvCxnSpPr>
                  <a:cxnSpLocks noChangeShapeType="1"/>
                  <a:stCxn id="4193" idx="3"/>
                  <a:endCxn id="4191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4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371475" cy="1219200"/>
                <a:chOff x="3914" y="2976"/>
                <a:chExt cx="234" cy="768"/>
              </a:xfrm>
            </p:grpSpPr>
            <p:cxnSp>
              <p:nvCxnSpPr>
                <p:cNvPr id="4145" name="AutoShape 73"/>
                <p:cNvCxnSpPr>
                  <a:cxnSpLocks noChangeShapeType="1"/>
                  <a:stCxn id="4195" idx="4"/>
                  <a:endCxn id="4191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4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133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4135" name="AutoShape 76"/>
              <p:cNvCxnSpPr>
                <a:cxnSpLocks noChangeShapeType="1"/>
                <a:stCxn id="4185" idx="3"/>
                <a:endCxn id="4185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36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4134" name="AutoShape 30"/>
            <p:cNvCxnSpPr>
              <a:cxnSpLocks noChangeShapeType="1"/>
            </p:cNvCxnSpPr>
            <p:nvPr/>
          </p:nvCxnSpPr>
          <p:spPr bwMode="auto">
            <a:xfrm flipH="1">
              <a:off x="2133600" y="4267200"/>
              <a:ext cx="1588" cy="38100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" name="Group 121"/>
          <p:cNvGrpSpPr/>
          <p:nvPr/>
        </p:nvGrpSpPr>
        <p:grpSpPr>
          <a:xfrm>
            <a:off x="2171568" y="1906412"/>
            <a:ext cx="3625312" cy="1757362"/>
            <a:chOff x="76200" y="3424238"/>
            <a:chExt cx="3625312" cy="1757362"/>
          </a:xfrm>
        </p:grpSpPr>
        <p:sp>
          <p:nvSpPr>
            <p:cNvPr id="123" name="Oval 122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1</a:t>
              </a:r>
            </a:p>
          </p:txBody>
        </p:sp>
        <p:sp>
          <p:nvSpPr>
            <p:cNvPr id="128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29" name="Straight Arrow Connector 128"/>
            <p:cNvCxnSpPr>
              <a:stCxn id="123" idx="6"/>
              <a:endCxn id="126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3232688" y="4967521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/>
            <p:cNvSpPr/>
            <p:nvPr/>
          </p:nvSpPr>
          <p:spPr bwMode="auto">
            <a:xfrm rot="14988361">
              <a:off x="3289300" y="4716463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endCxn id="136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</a:t>
              </a:r>
            </a:p>
          </p:txBody>
        </p: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3276600" y="4014690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40" name="Arc 139"/>
            <p:cNvSpPr/>
            <p:nvPr/>
          </p:nvSpPr>
          <p:spPr bwMode="auto">
            <a:xfrm rot="14988361">
              <a:off x="3333212" y="376363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209752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Output to 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considered finite state machines that just accept/reject strings</a:t>
            </a:r>
          </a:p>
          <a:p>
            <a:pPr lvl="1"/>
            <a:r>
              <a:rPr lang="en-US" dirty="0"/>
              <a:t>called “Deterministic Finite Automata” or DFAs</a:t>
            </a:r>
          </a:p>
          <a:p>
            <a:pPr lvl="1"/>
            <a:endParaRPr lang="en-US" dirty="0"/>
          </a:p>
          <a:p>
            <a:r>
              <a:rPr lang="en-US" dirty="0"/>
              <a:t>Now we consider finite state machines</a:t>
            </a:r>
            <a:br>
              <a:rPr lang="en-US" dirty="0"/>
            </a:br>
            <a:r>
              <a:rPr lang="en-US" i="1" dirty="0"/>
              <a:t>with output</a:t>
            </a:r>
          </a:p>
          <a:p>
            <a:pPr lvl="1"/>
            <a:r>
              <a:rPr lang="en-US" dirty="0"/>
              <a:t>These are the kinds used as controllers</a:t>
            </a:r>
          </a:p>
        </p:txBody>
      </p:sp>
    </p:spTree>
    <p:extLst>
      <p:ext uri="{BB962C8B-B14F-4D97-AF65-F5344CB8AC3E}">
        <p14:creationId xmlns:p14="http://schemas.microsoft.com/office/powerpoint/2010/main" val="51627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 descr="http://www.glamour.com/images/health-fitness/2008/10/1029-snickers_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-217311"/>
            <a:ext cx="20859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5042" y="279402"/>
            <a:ext cx="3222972" cy="606642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16391" name="Picture 4" descr="http://1.bp.blogspot.com/_kezuLFIViYo/S7S46lCEjkI/AAAAAAAAAz8/THNy4eGHrtc/s1600/free+Butterf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43" y="-3001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567267" y="1247418"/>
            <a:ext cx="42707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Enter 15 cents in dimes or nickels</a:t>
            </a:r>
          </a:p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Press S or B for a candy bar</a:t>
            </a:r>
          </a:p>
        </p:txBody>
      </p:sp>
      <p:pic>
        <p:nvPicPr>
          <p:cNvPr id="16393" name="Picture 8" descr="http://sockhop.files.wordpress.com/2010/10/candy_machine_921kb_cp4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8" y="2342439"/>
            <a:ext cx="2743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88244" y="886044"/>
            <a:ext cx="8181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7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v0.1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999038" y="3506788"/>
            <a:ext cx="10207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01938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1050925" y="2814638"/>
            <a:ext cx="5334000" cy="2071687"/>
          </a:xfrm>
          <a:prstGeom prst="arc">
            <a:avLst>
              <a:gd name="adj1" fmla="val 10816517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050925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4" name="TextBox 25"/>
          <p:cNvSpPr txBox="1">
            <a:spLocks noChangeArrowheads="1"/>
          </p:cNvSpPr>
          <p:nvPr/>
        </p:nvSpPr>
        <p:spPr bwMode="auto">
          <a:xfrm>
            <a:off x="251777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55612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1706563" y="3124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7" name="TextBox 28"/>
          <p:cNvSpPr txBox="1">
            <a:spLocks noChangeArrowheads="1"/>
          </p:cNvSpPr>
          <p:nvPr/>
        </p:nvSpPr>
        <p:spPr bwMode="auto">
          <a:xfrm>
            <a:off x="3562350" y="31591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8" name="TextBox 29"/>
          <p:cNvSpPr txBox="1">
            <a:spLocks noChangeArrowheads="1"/>
          </p:cNvSpPr>
          <p:nvPr/>
        </p:nvSpPr>
        <p:spPr bwMode="auto">
          <a:xfrm>
            <a:off x="5257800" y="31464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N, D</a:t>
            </a:r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336925" y="50831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B, S</a:t>
            </a: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381000" y="5871927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Basic transitions on </a:t>
            </a:r>
            <a:r>
              <a:rPr lang="en-US" b="1" dirty="0"/>
              <a:t>N </a:t>
            </a:r>
            <a:r>
              <a:rPr lang="en-US" dirty="0"/>
              <a:t>(nickel),  </a:t>
            </a:r>
            <a:r>
              <a:rPr lang="en-US" b="1" dirty="0"/>
              <a:t>D</a:t>
            </a:r>
            <a:r>
              <a:rPr lang="en-US" dirty="0"/>
              <a:t> (dime), 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dirty="0" err="1"/>
              <a:t>butterfinger</a:t>
            </a:r>
            <a:r>
              <a:rPr lang="en-US" dirty="0"/>
              <a:t>), </a:t>
            </a:r>
            <a:r>
              <a:rPr lang="en-US" b="1" dirty="0"/>
              <a:t>S</a:t>
            </a:r>
            <a:r>
              <a:rPr lang="en-US" dirty="0"/>
              <a:t> (snickers)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800" y="3505200"/>
            <a:ext cx="381000" cy="142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v0.2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0’   </a:t>
            </a:r>
            <a:r>
              <a:rPr lang="en-US" sz="2200" dirty="0">
                <a:solidFill>
                  <a:srgbClr val="FF0000"/>
                </a:solidFill>
              </a:rPr>
              <a:t>[B]</a:t>
            </a:r>
            <a:endParaRPr lang="en-US" sz="22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 flipV="1">
            <a:off x="4999038" y="2728913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1500" y="5991743"/>
            <a:ext cx="694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output to states: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– Nickel,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– Snickers,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– Butterfinger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rgbClr val="0000FF"/>
                </a:solidFill>
              </a:rPr>
              <a:t> 0”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Freeform 67"/>
          <p:cNvSpPr/>
          <p:nvPr/>
        </p:nvSpPr>
        <p:spPr>
          <a:xfrm>
            <a:off x="1203325" y="2935288"/>
            <a:ext cx="4860925" cy="2016125"/>
          </a:xfrm>
          <a:custGeom>
            <a:avLst/>
            <a:gdLst>
              <a:gd name="connsiteX0" fmla="*/ 4860758 w 4860758"/>
              <a:gd name="connsiteY0" fmla="*/ 0 h 2016493"/>
              <a:gd name="connsiteX1" fmla="*/ 2387065 w 4860758"/>
              <a:gd name="connsiteY1" fmla="*/ 1867301 h 2016493"/>
              <a:gd name="connsiteX2" fmla="*/ 0 w 4860758"/>
              <a:gd name="connsiteY2" fmla="*/ 895150 h 20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758" h="2016493">
                <a:moveTo>
                  <a:pt x="4860758" y="0"/>
                </a:moveTo>
                <a:cubicBezTo>
                  <a:pt x="4028974" y="859054"/>
                  <a:pt x="3197191" y="1718109"/>
                  <a:pt x="2387065" y="1867301"/>
                </a:cubicBezTo>
                <a:cubicBezTo>
                  <a:pt x="1576939" y="2016493"/>
                  <a:pt x="788469" y="1455821"/>
                  <a:pt x="0" y="8951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58" name="TextBox 68"/>
          <p:cNvSpPr txBox="1">
            <a:spLocks noChangeArrowheads="1"/>
          </p:cNvSpPr>
          <p:nvPr/>
        </p:nvSpPr>
        <p:spPr bwMode="auto">
          <a:xfrm>
            <a:off x="3170238" y="321860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59" name="TextBox 69"/>
          <p:cNvSpPr txBox="1">
            <a:spLocks noChangeArrowheads="1"/>
          </p:cNvSpPr>
          <p:nvPr/>
        </p:nvSpPr>
        <p:spPr bwMode="auto">
          <a:xfrm>
            <a:off x="1277143" y="234209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0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1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2" name="TextBox 72"/>
          <p:cNvSpPr txBox="1">
            <a:spLocks noChangeArrowheads="1"/>
          </p:cNvSpPr>
          <p:nvPr/>
        </p:nvSpPr>
        <p:spPr bwMode="auto">
          <a:xfrm>
            <a:off x="5035550" y="301148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3" name="TextBox 73"/>
          <p:cNvSpPr txBox="1">
            <a:spLocks noChangeArrowheads="1"/>
          </p:cNvSpPr>
          <p:nvPr/>
        </p:nvSpPr>
        <p:spPr bwMode="auto">
          <a:xfrm>
            <a:off x="5734050" y="413226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64" name="TextBox 74"/>
          <p:cNvSpPr txBox="1">
            <a:spLocks noChangeArrowheads="1"/>
          </p:cNvSpPr>
          <p:nvPr/>
        </p:nvSpPr>
        <p:spPr bwMode="auto">
          <a:xfrm>
            <a:off x="5139870" y="33496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5" name="TextBox 75"/>
          <p:cNvSpPr txBox="1">
            <a:spLocks noChangeArrowheads="1"/>
          </p:cNvSpPr>
          <p:nvPr/>
        </p:nvSpPr>
        <p:spPr bwMode="auto">
          <a:xfrm>
            <a:off x="1654176" y="491904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6" name="TextBox 76"/>
          <p:cNvSpPr txBox="1">
            <a:spLocks noChangeArrowheads="1"/>
          </p:cNvSpPr>
          <p:nvPr/>
        </p:nvSpPr>
        <p:spPr bwMode="auto">
          <a:xfrm>
            <a:off x="1111249" y="283606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7" name="TextBox 77"/>
          <p:cNvSpPr txBox="1">
            <a:spLocks noChangeArrowheads="1"/>
          </p:cNvSpPr>
          <p:nvPr/>
        </p:nvSpPr>
        <p:spPr bwMode="auto">
          <a:xfrm>
            <a:off x="1587840" y="180620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8" name="TextBox 78"/>
          <p:cNvSpPr txBox="1">
            <a:spLocks noChangeArrowheads="1"/>
          </p:cNvSpPr>
          <p:nvPr/>
        </p:nvSpPr>
        <p:spPr bwMode="auto">
          <a:xfrm>
            <a:off x="2765539" y="2827337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9" name="TextBox 80"/>
          <p:cNvSpPr txBox="1">
            <a:spLocks noChangeArrowheads="1"/>
          </p:cNvSpPr>
          <p:nvPr/>
        </p:nvSpPr>
        <p:spPr bwMode="auto">
          <a:xfrm>
            <a:off x="5684838" y="28514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70" name="TextBox 81"/>
          <p:cNvSpPr txBox="1">
            <a:spLocks noChangeArrowheads="1"/>
          </p:cNvSpPr>
          <p:nvPr/>
        </p:nvSpPr>
        <p:spPr bwMode="auto">
          <a:xfrm>
            <a:off x="6019800" y="43434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8471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15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v1.0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0’  </a:t>
            </a:r>
            <a:r>
              <a:rPr lang="en-US" sz="2000" dirty="0">
                <a:solidFill>
                  <a:srgbClr val="FF0000"/>
                </a:solidFill>
              </a:rPr>
              <a:t>[B]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0994" y="2679701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81000" y="6324600"/>
            <a:ext cx="803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additional “unexpected” transitions to cover all symbols for each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0” </a:t>
            </a: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81" name="TextBox 68"/>
          <p:cNvSpPr txBox="1">
            <a:spLocks noChangeArrowheads="1"/>
          </p:cNvSpPr>
          <p:nvPr/>
        </p:nvSpPr>
        <p:spPr bwMode="auto">
          <a:xfrm>
            <a:off x="3150394" y="344053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2" name="TextBox 69"/>
          <p:cNvSpPr txBox="1">
            <a:spLocks noChangeArrowheads="1"/>
          </p:cNvSpPr>
          <p:nvPr/>
        </p:nvSpPr>
        <p:spPr bwMode="auto">
          <a:xfrm>
            <a:off x="1277842" y="23271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3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9484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5" name="TextBox 72"/>
          <p:cNvSpPr txBox="1">
            <a:spLocks noChangeArrowheads="1"/>
          </p:cNvSpPr>
          <p:nvPr/>
        </p:nvSpPr>
        <p:spPr bwMode="auto">
          <a:xfrm>
            <a:off x="5075334" y="301318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6" name="TextBox 73"/>
          <p:cNvSpPr txBox="1">
            <a:spLocks noChangeArrowheads="1"/>
          </p:cNvSpPr>
          <p:nvPr/>
        </p:nvSpPr>
        <p:spPr bwMode="auto">
          <a:xfrm>
            <a:off x="5648212" y="388858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87" name="TextBox 74"/>
          <p:cNvSpPr txBox="1">
            <a:spLocks noChangeArrowheads="1"/>
          </p:cNvSpPr>
          <p:nvPr/>
        </p:nvSpPr>
        <p:spPr bwMode="auto">
          <a:xfrm>
            <a:off x="5110956" y="337492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8" name="TextBox 75"/>
          <p:cNvSpPr txBox="1">
            <a:spLocks noChangeArrowheads="1"/>
          </p:cNvSpPr>
          <p:nvPr/>
        </p:nvSpPr>
        <p:spPr bwMode="auto">
          <a:xfrm>
            <a:off x="1701347" y="488949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9" name="TextBox 76"/>
          <p:cNvSpPr txBox="1">
            <a:spLocks noChangeArrowheads="1"/>
          </p:cNvSpPr>
          <p:nvPr/>
        </p:nvSpPr>
        <p:spPr bwMode="auto">
          <a:xfrm>
            <a:off x="1143000" y="2819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D</a:t>
            </a:r>
          </a:p>
        </p:txBody>
      </p:sp>
      <p:sp>
        <p:nvSpPr>
          <p:cNvPr id="19490" name="TextBox 77"/>
          <p:cNvSpPr txBox="1">
            <a:spLocks noChangeArrowheads="1"/>
          </p:cNvSpPr>
          <p:nvPr/>
        </p:nvSpPr>
        <p:spPr bwMode="auto">
          <a:xfrm>
            <a:off x="1524000" y="181513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1" name="TextBox 78"/>
          <p:cNvSpPr txBox="1">
            <a:spLocks noChangeArrowheads="1"/>
          </p:cNvSpPr>
          <p:nvPr/>
        </p:nvSpPr>
        <p:spPr bwMode="auto">
          <a:xfrm>
            <a:off x="3137711" y="2986088"/>
            <a:ext cx="303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2" name="TextBox 80"/>
          <p:cNvSpPr txBox="1">
            <a:spLocks noChangeArrowheads="1"/>
          </p:cNvSpPr>
          <p:nvPr/>
        </p:nvSpPr>
        <p:spPr bwMode="auto">
          <a:xfrm>
            <a:off x="5758674" y="277835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93" name="TextBox 81"/>
          <p:cNvSpPr txBox="1">
            <a:spLocks noChangeArrowheads="1"/>
          </p:cNvSpPr>
          <p:nvPr/>
        </p:nvSpPr>
        <p:spPr bwMode="auto">
          <a:xfrm>
            <a:off x="5566569" y="433149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9494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rc 42"/>
          <p:cNvSpPr/>
          <p:nvPr/>
        </p:nvSpPr>
        <p:spPr>
          <a:xfrm>
            <a:off x="762000" y="12954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Oval 45"/>
          <p:cNvSpPr/>
          <p:nvPr/>
        </p:nvSpPr>
        <p:spPr>
          <a:xfrm>
            <a:off x="6172200" y="5105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15” </a:t>
            </a:r>
            <a:r>
              <a:rPr lang="en-US" sz="2000" dirty="0">
                <a:solidFill>
                  <a:srgbClr val="FF0000"/>
                </a:solidFill>
              </a:rPr>
              <a:t>[D]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454150" y="2935288"/>
            <a:ext cx="4591050" cy="1331912"/>
          </a:xfrm>
          <a:custGeom>
            <a:avLst/>
            <a:gdLst>
              <a:gd name="connsiteX0" fmla="*/ 4591250 w 4591250"/>
              <a:gd name="connsiteY0" fmla="*/ 0 h 1426143"/>
              <a:gd name="connsiteX1" fmla="*/ 3118585 w 4591250"/>
              <a:gd name="connsiteY1" fmla="*/ 1232034 h 1426143"/>
              <a:gd name="connsiteX2" fmla="*/ 1405288 w 4591250"/>
              <a:gd name="connsiteY2" fmla="*/ 1164657 h 1426143"/>
              <a:gd name="connsiteX3" fmla="*/ 0 w 4591250"/>
              <a:gd name="connsiteY3" fmla="*/ 654518 h 14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250" h="1426143">
                <a:moveTo>
                  <a:pt x="4591250" y="0"/>
                </a:moveTo>
                <a:cubicBezTo>
                  <a:pt x="4120414" y="518962"/>
                  <a:pt x="3649579" y="1037925"/>
                  <a:pt x="3118585" y="1232034"/>
                </a:cubicBezTo>
                <a:cubicBezTo>
                  <a:pt x="2587591" y="1426143"/>
                  <a:pt x="1925052" y="1260910"/>
                  <a:pt x="1405288" y="1164657"/>
                </a:cubicBezTo>
                <a:cubicBezTo>
                  <a:pt x="885524" y="1068404"/>
                  <a:pt x="442762" y="861461"/>
                  <a:pt x="0" y="65451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Freeform 47"/>
          <p:cNvSpPr/>
          <p:nvPr/>
        </p:nvSpPr>
        <p:spPr>
          <a:xfrm>
            <a:off x="1289050" y="3773488"/>
            <a:ext cx="4879975" cy="1597025"/>
          </a:xfrm>
          <a:custGeom>
            <a:avLst/>
            <a:gdLst>
              <a:gd name="connsiteX0" fmla="*/ 4880009 w 4880009"/>
              <a:gd name="connsiteY0" fmla="*/ 1597794 h 1597794"/>
              <a:gd name="connsiteX1" fmla="*/ 1549668 w 4880009"/>
              <a:gd name="connsiteY1" fmla="*/ 837398 h 1597794"/>
              <a:gd name="connsiteX2" fmla="*/ 0 w 4880009"/>
              <a:gd name="connsiteY2" fmla="*/ 0 h 15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009" h="1597794">
                <a:moveTo>
                  <a:pt x="4880009" y="1597794"/>
                </a:moveTo>
                <a:cubicBezTo>
                  <a:pt x="3621506" y="1350745"/>
                  <a:pt x="2363003" y="1103697"/>
                  <a:pt x="1549668" y="837398"/>
                </a:cubicBezTo>
                <a:cubicBezTo>
                  <a:pt x="736333" y="571099"/>
                  <a:pt x="368166" y="285549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Freeform 48"/>
          <p:cNvSpPr/>
          <p:nvPr/>
        </p:nvSpPr>
        <p:spPr>
          <a:xfrm>
            <a:off x="1463675" y="5476875"/>
            <a:ext cx="4705350" cy="38893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03" name="TextBox 50"/>
          <p:cNvSpPr txBox="1">
            <a:spLocks noChangeArrowheads="1"/>
          </p:cNvSpPr>
          <p:nvPr/>
        </p:nvSpPr>
        <p:spPr bwMode="auto">
          <a:xfrm>
            <a:off x="5875451" y="551928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S</a:t>
            </a:r>
          </a:p>
        </p:txBody>
      </p:sp>
      <p:sp>
        <p:nvSpPr>
          <p:cNvPr id="19504" name="TextBox 52"/>
          <p:cNvSpPr txBox="1">
            <a:spLocks noChangeArrowheads="1"/>
          </p:cNvSpPr>
          <p:nvPr/>
        </p:nvSpPr>
        <p:spPr bwMode="auto">
          <a:xfrm>
            <a:off x="5773737" y="499087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505" name="TextBox 53"/>
          <p:cNvSpPr txBox="1">
            <a:spLocks noChangeArrowheads="1"/>
          </p:cNvSpPr>
          <p:nvPr/>
        </p:nvSpPr>
        <p:spPr bwMode="auto">
          <a:xfrm>
            <a:off x="596804" y="273084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6" name="TextBox 54"/>
          <p:cNvSpPr txBox="1">
            <a:spLocks noChangeArrowheads="1"/>
          </p:cNvSpPr>
          <p:nvPr/>
        </p:nvSpPr>
        <p:spPr bwMode="auto">
          <a:xfrm>
            <a:off x="737507" y="1296751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7" name="TextBox 56"/>
          <p:cNvSpPr txBox="1">
            <a:spLocks noChangeArrowheads="1"/>
          </p:cNvSpPr>
          <p:nvPr/>
        </p:nvSpPr>
        <p:spPr bwMode="auto">
          <a:xfrm>
            <a:off x="228034" y="4491832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59" name="Arc 58"/>
          <p:cNvSpPr/>
          <p:nvPr/>
        </p:nvSpPr>
        <p:spPr>
          <a:xfrm rot="589181">
            <a:off x="2555875" y="2701925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rc 59"/>
          <p:cNvSpPr/>
          <p:nvPr/>
        </p:nvSpPr>
        <p:spPr>
          <a:xfrm rot="1751183">
            <a:off x="4613275" y="281305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0" name="TextBox 60"/>
          <p:cNvSpPr txBox="1">
            <a:spLocks noChangeArrowheads="1"/>
          </p:cNvSpPr>
          <p:nvPr/>
        </p:nvSpPr>
        <p:spPr bwMode="auto">
          <a:xfrm>
            <a:off x="2528111" y="2705893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11" name="TextBox 61"/>
          <p:cNvSpPr txBox="1">
            <a:spLocks noChangeArrowheads="1"/>
          </p:cNvSpPr>
          <p:nvPr/>
        </p:nvSpPr>
        <p:spPr bwMode="auto">
          <a:xfrm>
            <a:off x="4583712" y="284831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cxnSp>
        <p:nvCxnSpPr>
          <p:cNvPr id="64" name="Straight Arrow Connector 63"/>
          <p:cNvCxnSpPr>
            <a:stCxn id="9" idx="4"/>
            <a:endCxn id="27" idx="0"/>
          </p:cNvCxnSpPr>
          <p:nvPr/>
        </p:nvCxnSpPr>
        <p:spPr>
          <a:xfrm>
            <a:off x="6386513" y="3094038"/>
            <a:ext cx="76200" cy="563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4"/>
            <a:endCxn id="46" idx="0"/>
          </p:cNvCxnSpPr>
          <p:nvPr/>
        </p:nvCxnSpPr>
        <p:spPr>
          <a:xfrm>
            <a:off x="6462713" y="43894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5400000">
            <a:off x="6781800" y="3657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rc 89"/>
          <p:cNvSpPr/>
          <p:nvPr/>
        </p:nvSpPr>
        <p:spPr>
          <a:xfrm rot="5400000">
            <a:off x="6858000" y="5181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Freeform 91"/>
          <p:cNvSpPr/>
          <p:nvPr/>
        </p:nvSpPr>
        <p:spPr>
          <a:xfrm>
            <a:off x="6564313" y="4379913"/>
            <a:ext cx="193675" cy="750887"/>
          </a:xfrm>
          <a:custGeom>
            <a:avLst/>
            <a:gdLst>
              <a:gd name="connsiteX0" fmla="*/ 125129 w 194110"/>
              <a:gd name="connsiteY0" fmla="*/ 750770 h 750770"/>
              <a:gd name="connsiteX1" fmla="*/ 173255 w 194110"/>
              <a:gd name="connsiteY1" fmla="*/ 327259 h 750770"/>
              <a:gd name="connsiteX2" fmla="*/ 0 w 194110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10" h="750770">
                <a:moveTo>
                  <a:pt x="125129" y="750770"/>
                </a:moveTo>
                <a:cubicBezTo>
                  <a:pt x="159619" y="601578"/>
                  <a:pt x="194110" y="452387"/>
                  <a:pt x="173255" y="327259"/>
                </a:cubicBezTo>
                <a:cubicBezTo>
                  <a:pt x="152400" y="202131"/>
                  <a:pt x="76200" y="101065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Freeform 92"/>
          <p:cNvSpPr/>
          <p:nvPr/>
        </p:nvSpPr>
        <p:spPr>
          <a:xfrm>
            <a:off x="6765925" y="2859088"/>
            <a:ext cx="714375" cy="2328862"/>
          </a:xfrm>
          <a:custGeom>
            <a:avLst/>
            <a:gdLst>
              <a:gd name="connsiteX0" fmla="*/ 0 w 713873"/>
              <a:gd name="connsiteY0" fmla="*/ 0 h 2329314"/>
              <a:gd name="connsiteX1" fmla="*/ 712269 w 713873"/>
              <a:gd name="connsiteY1" fmla="*/ 1039529 h 2329314"/>
              <a:gd name="connsiteX2" fmla="*/ 9625 w 713873"/>
              <a:gd name="connsiteY2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873" h="2329314">
                <a:moveTo>
                  <a:pt x="0" y="0"/>
                </a:moveTo>
                <a:cubicBezTo>
                  <a:pt x="355332" y="325655"/>
                  <a:pt x="710665" y="651310"/>
                  <a:pt x="712269" y="1039529"/>
                </a:cubicBezTo>
                <a:cubicBezTo>
                  <a:pt x="713873" y="1427748"/>
                  <a:pt x="361749" y="1878531"/>
                  <a:pt x="9625" y="232931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8" name="TextBox 93"/>
          <p:cNvSpPr txBox="1">
            <a:spLocks noChangeArrowheads="1"/>
          </p:cNvSpPr>
          <p:nvPr/>
        </p:nvSpPr>
        <p:spPr bwMode="auto">
          <a:xfrm>
            <a:off x="6692900" y="469559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19" name="TextBox 94"/>
          <p:cNvSpPr txBox="1">
            <a:spLocks noChangeArrowheads="1"/>
          </p:cNvSpPr>
          <p:nvPr/>
        </p:nvSpPr>
        <p:spPr bwMode="auto">
          <a:xfrm>
            <a:off x="6904038" y="407738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0" name="TextBox 95"/>
          <p:cNvSpPr txBox="1">
            <a:spLocks noChangeArrowheads="1"/>
          </p:cNvSpPr>
          <p:nvPr/>
        </p:nvSpPr>
        <p:spPr bwMode="auto">
          <a:xfrm>
            <a:off x="6373019" y="306897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1" name="TextBox 96"/>
          <p:cNvSpPr txBox="1">
            <a:spLocks noChangeArrowheads="1"/>
          </p:cNvSpPr>
          <p:nvPr/>
        </p:nvSpPr>
        <p:spPr bwMode="auto">
          <a:xfrm>
            <a:off x="6900068" y="561453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2" name="TextBox 97"/>
          <p:cNvSpPr txBox="1">
            <a:spLocks noChangeArrowheads="1"/>
          </p:cNvSpPr>
          <p:nvPr/>
        </p:nvSpPr>
        <p:spPr bwMode="auto">
          <a:xfrm>
            <a:off x="6835871" y="271575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3" name="TextBox 98"/>
          <p:cNvSpPr txBox="1">
            <a:spLocks noChangeArrowheads="1"/>
          </p:cNvSpPr>
          <p:nvPr/>
        </p:nvSpPr>
        <p:spPr bwMode="auto">
          <a:xfrm>
            <a:off x="6199187" y="44209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cxnSp>
        <p:nvCxnSpPr>
          <p:cNvPr id="71" name="Straight Arrow Connector 70"/>
          <p:cNvCxnSpPr>
            <a:stCxn id="6" idx="0"/>
            <a:endCxn id="34" idx="4"/>
          </p:cNvCxnSpPr>
          <p:nvPr/>
        </p:nvCxnSpPr>
        <p:spPr>
          <a:xfrm flipV="1">
            <a:off x="1052513" y="24082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6200000" flipH="1" flipV="1">
            <a:off x="-719138" y="3455988"/>
            <a:ext cx="2709863" cy="47148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408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different FSMs (DFAs) for the same problem</a:t>
            </a:r>
          </a:p>
          <a:p>
            <a:r>
              <a:rPr lang="en-US"/>
              <a:t>Take a given FSM and try to reduce its state set by combining states</a:t>
            </a:r>
          </a:p>
          <a:p>
            <a:pPr lvl="1"/>
            <a:r>
              <a:rPr lang="en-US"/>
              <a:t>Algorithm will always produce the unique minimal equivalent machine (up to renaming of states) but we won’t prove this</a:t>
            </a:r>
          </a:p>
        </p:txBody>
      </p:sp>
    </p:spTree>
    <p:extLst>
      <p:ext uri="{BB962C8B-B14F-4D97-AF65-F5344CB8AC3E}">
        <p14:creationId xmlns:p14="http://schemas.microsoft.com/office/powerpoint/2010/main" val="162960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Put states into groups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Try to find groups that can be collapsed into one state</a:t>
            </a:r>
          </a:p>
          <a:p>
            <a:pPr lvl="1">
              <a:defRPr/>
            </a:pPr>
            <a:r>
              <a:rPr lang="en-US" sz="2200" dirty="0"/>
              <a:t>states can keep track of information that isn’t necessary to determine whether to accept or reject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Group states together until we can </a:t>
            </a:r>
            <a:r>
              <a:rPr lang="en-US" sz="2600" i="1" dirty="0"/>
              <a:t>prove </a:t>
            </a:r>
            <a:r>
              <a:rPr lang="en-US" sz="2600" dirty="0"/>
              <a:t>that collapsing them can change the accept/reject result</a:t>
            </a:r>
          </a:p>
          <a:p>
            <a:pPr lvl="1">
              <a:defRPr/>
            </a:pPr>
            <a:r>
              <a:rPr lang="en-US" sz="2200" dirty="0"/>
              <a:t>find a specific string x such that:</a:t>
            </a:r>
          </a:p>
          <a:p>
            <a:pPr lvl="2">
              <a:defRPr/>
            </a:pPr>
            <a:r>
              <a:rPr lang="en-US" sz="1800" dirty="0"/>
              <a:t>starting from state A, following edges according to x ends in accept</a:t>
            </a:r>
          </a:p>
          <a:p>
            <a:pPr lvl="2">
              <a:defRPr/>
            </a:pPr>
            <a:r>
              <a:rPr lang="en-US" sz="1800" dirty="0"/>
              <a:t>starting from state B, following edges according to x ends in reject</a:t>
            </a:r>
          </a:p>
          <a:p>
            <a:pPr lvl="1">
              <a:defRPr/>
            </a:pPr>
            <a:r>
              <a:rPr lang="en-US" sz="2200" dirty="0"/>
              <a:t>(algorithm below could be modified to show these strings)</a:t>
            </a:r>
          </a:p>
        </p:txBody>
      </p:sp>
    </p:spTree>
    <p:extLst>
      <p:ext uri="{BB962C8B-B14F-4D97-AF65-F5344CB8AC3E}">
        <p14:creationId xmlns:p14="http://schemas.microsoft.com/office/powerpoint/2010/main" val="22338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Put states into groups based on their outputs (whether they accept or reject)</a:t>
            </a:r>
          </a:p>
        </p:txBody>
      </p:sp>
    </p:spTree>
    <p:extLst>
      <p:ext uri="{BB962C8B-B14F-4D97-AF65-F5344CB8AC3E}">
        <p14:creationId xmlns:p14="http://schemas.microsoft.com/office/powerpoint/2010/main" val="3427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Put states into groups based on their outputs (whether they accept or reject)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Repeat the following until no change happens</a:t>
            </a:r>
          </a:p>
          <a:p>
            <a:pPr marL="971550" lvl="1" indent="-514350">
              <a:buFont typeface="+mj-lt"/>
              <a:buAutoNum type="alphaLcPeriod"/>
              <a:defRPr/>
            </a:pPr>
            <a:r>
              <a:rPr lang="en-US" sz="2400" dirty="0"/>
              <a:t>If there is a symbol </a:t>
            </a:r>
            <a:r>
              <a:rPr lang="en-US" sz="2400" i="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so that not all states in a group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sz="2400" dirty="0"/>
              <a:t> agree on which group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leads to, split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sz="2400" dirty="0"/>
              <a:t> into smaller groups based on which group the states go to 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457200" lvl="1" indent="0">
              <a:buNone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457200" lvl="1" indent="0">
              <a:buNone/>
              <a:defRPr/>
            </a:pPr>
            <a:endParaRPr lang="en-US" sz="11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571500" indent="-514350">
              <a:buFont typeface="+mj-lt"/>
              <a:buAutoNum type="arabicPeriod"/>
              <a:defRPr/>
            </a:pPr>
            <a:r>
              <a:rPr lang="en-US" sz="2600" dirty="0">
                <a:latin typeface="Franklin Gothic Medium" panose="020B0603020102020204" pitchFamily="34" charset="0"/>
              </a:rPr>
              <a:t>Finally, convert groups to states</a:t>
            </a:r>
          </a:p>
          <a:p>
            <a:pPr marL="914400" lvl="1" indent="-514350">
              <a:buFont typeface="+mj-lt"/>
              <a:buAutoNum type="alphaLcPeriod"/>
              <a:defRPr/>
            </a:pPr>
            <a:endParaRPr lang="en-US" sz="2600" dirty="0"/>
          </a:p>
          <a:p>
            <a:pPr>
              <a:defRPr/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46663" y="3836092"/>
            <a:ext cx="2050544" cy="2142836"/>
            <a:chOff x="3145077" y="3993441"/>
            <a:chExt cx="2677170" cy="2514600"/>
          </a:xfrm>
        </p:grpSpPr>
        <p:sp>
          <p:nvSpPr>
            <p:cNvPr id="11" name="Oval 10"/>
            <p:cNvSpPr/>
            <p:nvPr/>
          </p:nvSpPr>
          <p:spPr>
            <a:xfrm>
              <a:off x="3200403" y="3993441"/>
              <a:ext cx="1066800" cy="2514600"/>
            </a:xfrm>
            <a:prstGeom prst="ellipse">
              <a:avLst/>
            </a:prstGeom>
            <a:solidFill>
              <a:srgbClr val="DBFF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81403" y="42982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81403" y="4831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3" y="58984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3" y="53650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05403" y="4069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05403" y="46030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05403" y="54412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3" y="5974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3" y="39934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3" y="53650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3145077" y="5009804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283" name="TextBox 18"/>
            <p:cNvSpPr txBox="1">
              <a:spLocks noChangeArrowheads="1"/>
            </p:cNvSpPr>
            <p:nvPr/>
          </p:nvSpPr>
          <p:spPr bwMode="auto">
            <a:xfrm>
              <a:off x="5372985" y="4351863"/>
              <a:ext cx="449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284" name="TextBox 19"/>
            <p:cNvSpPr txBox="1">
              <a:spLocks noChangeArrowheads="1"/>
            </p:cNvSpPr>
            <p:nvPr/>
          </p:nvSpPr>
          <p:spPr bwMode="auto">
            <a:xfrm>
              <a:off x="5334003" y="5669841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3</a:t>
              </a:r>
            </a:p>
          </p:txBody>
        </p:sp>
        <p:cxnSp>
          <p:nvCxnSpPr>
            <p:cNvPr id="22" name="Straight Arrow Connector 21"/>
            <p:cNvCxnSpPr>
              <a:stCxn id="7" idx="6"/>
              <a:endCxn id="12" idx="2"/>
            </p:cNvCxnSpPr>
            <p:nvPr/>
          </p:nvCxnSpPr>
          <p:spPr>
            <a:xfrm flipV="1">
              <a:off x="3962403" y="42601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13" idx="2"/>
            </p:cNvCxnSpPr>
            <p:nvPr/>
          </p:nvCxnSpPr>
          <p:spPr>
            <a:xfrm flipV="1">
              <a:off x="3962403" y="47935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4" idx="2"/>
            </p:cNvCxnSpPr>
            <p:nvPr/>
          </p:nvCxnSpPr>
          <p:spPr>
            <a:xfrm>
              <a:off x="3962403" y="55555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6"/>
              <a:endCxn id="15" idx="2"/>
            </p:cNvCxnSpPr>
            <p:nvPr/>
          </p:nvCxnSpPr>
          <p:spPr>
            <a:xfrm>
              <a:off x="3962403" y="60889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336561" y="40129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1839" y="449861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3742" y="5140439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09775" y="5731923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87596" y="3836092"/>
            <a:ext cx="2203042" cy="2182718"/>
            <a:chOff x="5677774" y="3879141"/>
            <a:chExt cx="2540330" cy="2438400"/>
          </a:xfrm>
        </p:grpSpPr>
        <p:sp>
          <p:nvSpPr>
            <p:cNvPr id="53" name="Oval 52"/>
            <p:cNvSpPr/>
            <p:nvPr/>
          </p:nvSpPr>
          <p:spPr>
            <a:xfrm>
              <a:off x="5752591" y="5208643"/>
              <a:ext cx="825934" cy="1108898"/>
            </a:xfrm>
            <a:prstGeom prst="ellipse">
              <a:avLst/>
            </a:prstGeom>
            <a:solidFill>
              <a:srgbClr val="C8C8FF"/>
            </a:solidFill>
            <a:ln>
              <a:solidFill>
                <a:srgbClr val="BC6F23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754793" y="4060087"/>
              <a:ext cx="825934" cy="1108898"/>
            </a:xfrm>
            <a:prstGeom prst="ellipse">
              <a:avLst/>
            </a:prstGeom>
            <a:solidFill>
              <a:srgbClr val="DBFFA0"/>
            </a:solidFill>
            <a:ln>
              <a:solidFill>
                <a:srgbClr val="BC6F23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77260" y="41839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77260" y="4717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77260" y="57841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977260" y="52507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501260" y="3955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01260" y="44887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501260" y="53269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01260" y="5860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20260" y="38791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20260" y="52507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TextBox 17"/>
            <p:cNvSpPr txBox="1">
              <a:spLocks noChangeArrowheads="1"/>
            </p:cNvSpPr>
            <p:nvPr/>
          </p:nvSpPr>
          <p:spPr bwMode="auto">
            <a:xfrm>
              <a:off x="5677774" y="4360053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10</a:t>
              </a:r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7768842" y="4237563"/>
              <a:ext cx="449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7729860" y="5555541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3</a:t>
              </a:r>
            </a:p>
          </p:txBody>
        </p:sp>
        <p:cxnSp>
          <p:nvCxnSpPr>
            <p:cNvPr id="44" name="Straight Arrow Connector 43"/>
            <p:cNvCxnSpPr>
              <a:stCxn id="30" idx="6"/>
              <a:endCxn id="35" idx="2"/>
            </p:cNvCxnSpPr>
            <p:nvPr/>
          </p:nvCxnSpPr>
          <p:spPr>
            <a:xfrm flipV="1">
              <a:off x="6358260" y="41458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36" idx="2"/>
            </p:cNvCxnSpPr>
            <p:nvPr/>
          </p:nvCxnSpPr>
          <p:spPr>
            <a:xfrm flipV="1">
              <a:off x="6358260" y="46792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6"/>
              <a:endCxn id="37" idx="2"/>
            </p:cNvCxnSpPr>
            <p:nvPr/>
          </p:nvCxnSpPr>
          <p:spPr>
            <a:xfrm>
              <a:off x="6358260" y="54412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6"/>
              <a:endCxn id="38" idx="2"/>
            </p:cNvCxnSpPr>
            <p:nvPr/>
          </p:nvCxnSpPr>
          <p:spPr>
            <a:xfrm>
              <a:off x="6358260" y="59746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732418" y="38986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7696" y="438431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29599" y="5026139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05632" y="5617623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54" name="TextBox 17"/>
            <p:cNvSpPr txBox="1">
              <a:spLocks noChangeArrowheads="1"/>
            </p:cNvSpPr>
            <p:nvPr/>
          </p:nvSpPr>
          <p:spPr bwMode="auto">
            <a:xfrm>
              <a:off x="5686553" y="5447075"/>
              <a:ext cx="5227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82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2294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2296" name="Group 1035"/>
          <p:cNvGrpSpPr>
            <a:grpSpLocks/>
          </p:cNvGrpSpPr>
          <p:nvPr/>
        </p:nvGrpSpPr>
        <p:grpSpPr bwMode="auto">
          <a:xfrm>
            <a:off x="1053393" y="1583265"/>
            <a:ext cx="2901950" cy="3987800"/>
            <a:chOff x="407" y="1528"/>
            <a:chExt cx="1379" cy="1951"/>
          </a:xfrm>
        </p:grpSpPr>
        <p:sp>
          <p:nvSpPr>
            <p:cNvPr id="12298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299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0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1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02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03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4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5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06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07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8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9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0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1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2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3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4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5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6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17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8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9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20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21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2322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2323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2324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2325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2326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2327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44" name="AutoShape 1082"/>
            <p:cNvCxnSpPr>
              <a:cxnSpLocks noChangeShapeType="1"/>
              <a:stCxn id="12326" idx="5"/>
              <a:endCxn id="12326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5" name="AutoShape 1083"/>
            <p:cNvCxnSpPr>
              <a:cxnSpLocks noChangeShapeType="1"/>
              <a:stCxn id="12324" idx="7"/>
              <a:endCxn id="12324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6" name="AutoShape 1084"/>
            <p:cNvCxnSpPr>
              <a:cxnSpLocks noChangeShapeType="1"/>
              <a:stCxn id="12321" idx="7"/>
              <a:endCxn id="12321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7" name="AutoShape 1085"/>
            <p:cNvCxnSpPr>
              <a:cxnSpLocks noChangeShapeType="1"/>
              <a:stCxn id="12323" idx="2"/>
              <a:endCxn id="12321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8" name="AutoShape 1086"/>
            <p:cNvCxnSpPr>
              <a:cxnSpLocks noChangeShapeType="1"/>
              <a:stCxn id="12322" idx="3"/>
              <a:endCxn id="12322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9" name="AutoShape 1087"/>
            <p:cNvCxnSpPr>
              <a:cxnSpLocks noChangeShapeType="1"/>
              <a:stCxn id="12324" idx="6"/>
              <a:endCxn id="12326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50" name="AutoShape 1088"/>
            <p:cNvCxnSpPr>
              <a:cxnSpLocks noChangeShapeType="1"/>
              <a:stCxn id="12326" idx="6"/>
              <a:endCxn id="12324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51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2297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grpSp>
        <p:nvGrpSpPr>
          <p:cNvPr id="65" name="Group 1027">
            <a:extLst>
              <a:ext uri="{FF2B5EF4-FFF2-40B4-BE49-F238E27FC236}">
                <a16:creationId xmlns:a16="http://schemas.microsoft.com/office/drawing/2014/main" id="{EA4E8425-FF69-3040-9D3D-28C07FE23C7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66" name="Rectangle 1028">
              <a:extLst>
                <a:ext uri="{FF2B5EF4-FFF2-40B4-BE49-F238E27FC236}">
                  <a16:creationId xmlns:a16="http://schemas.microsoft.com/office/drawing/2014/main" id="{FA3EA724-87B1-F049-A142-B5F8D8BE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67" name="Line 1029">
              <a:extLst>
                <a:ext uri="{FF2B5EF4-FFF2-40B4-BE49-F238E27FC236}">
                  <a16:creationId xmlns:a16="http://schemas.microsoft.com/office/drawing/2014/main" id="{36D3A94F-7AB7-504E-978E-E5CAA7DF0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030">
              <a:extLst>
                <a:ext uri="{FF2B5EF4-FFF2-40B4-BE49-F238E27FC236}">
                  <a16:creationId xmlns:a16="http://schemas.microsoft.com/office/drawing/2014/main" id="{3108494B-1C4A-844B-B795-95BD56A3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031">
              <a:extLst>
                <a:ext uri="{FF2B5EF4-FFF2-40B4-BE49-F238E27FC236}">
                  <a16:creationId xmlns:a16="http://schemas.microsoft.com/office/drawing/2014/main" id="{43A34233-D13D-6D4F-93AC-F89D6FC5C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190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3320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3321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337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3379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2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3324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25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26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27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28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29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30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1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2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3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34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5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36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7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38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9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40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41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42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43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44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45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46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47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3348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3349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3350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3351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3352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3353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370" name="AutoShape 1082"/>
            <p:cNvCxnSpPr>
              <a:cxnSpLocks noChangeShapeType="1"/>
              <a:stCxn id="13352" idx="5"/>
              <a:endCxn id="13352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1" name="AutoShape 1083"/>
            <p:cNvCxnSpPr>
              <a:cxnSpLocks noChangeShapeType="1"/>
              <a:stCxn id="13350" idx="7"/>
              <a:endCxn id="13350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2" name="AutoShape 1084"/>
            <p:cNvCxnSpPr>
              <a:cxnSpLocks noChangeShapeType="1"/>
              <a:stCxn id="13347" idx="7"/>
              <a:endCxn id="13347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3" name="AutoShape 1085"/>
            <p:cNvCxnSpPr>
              <a:cxnSpLocks noChangeShapeType="1"/>
              <a:stCxn id="13349" idx="2"/>
              <a:endCxn id="13347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4" name="AutoShape 1086"/>
            <p:cNvCxnSpPr>
              <a:cxnSpLocks noChangeShapeType="1"/>
              <a:stCxn id="13348" idx="3"/>
              <a:endCxn id="13348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5" name="AutoShape 1087"/>
            <p:cNvCxnSpPr>
              <a:cxnSpLocks noChangeShapeType="1"/>
              <a:stCxn id="13350" idx="6"/>
              <a:endCxn id="13352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6" name="AutoShape 1088"/>
            <p:cNvCxnSpPr>
              <a:cxnSpLocks noChangeShapeType="1"/>
              <a:stCxn id="13352" idx="6"/>
              <a:endCxn id="13350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77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3323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</p:spTree>
    <p:extLst>
      <p:ext uri="{BB962C8B-B14F-4D97-AF65-F5344CB8AC3E}">
        <p14:creationId xmlns:p14="http://schemas.microsoft.com/office/powerpoint/2010/main" val="44841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4344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4345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4403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4404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6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4349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0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1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52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53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54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5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56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7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8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9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0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1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2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3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4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5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6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7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68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9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70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71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72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4373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4374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4375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4376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4377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4378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95" name="AutoShape 1082"/>
            <p:cNvCxnSpPr>
              <a:cxnSpLocks noChangeShapeType="1"/>
              <a:stCxn id="14377" idx="5"/>
              <a:endCxn id="14377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6" name="AutoShape 1083"/>
            <p:cNvCxnSpPr>
              <a:cxnSpLocks noChangeShapeType="1"/>
              <a:stCxn id="14375" idx="7"/>
              <a:endCxn id="14375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7" name="AutoShape 1084"/>
            <p:cNvCxnSpPr>
              <a:cxnSpLocks noChangeShapeType="1"/>
              <a:stCxn id="14372" idx="7"/>
              <a:endCxn id="14372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8" name="AutoShape 1085"/>
            <p:cNvCxnSpPr>
              <a:cxnSpLocks noChangeShapeType="1"/>
              <a:stCxn id="14374" idx="2"/>
              <a:endCxn id="14372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9" name="AutoShape 1086"/>
            <p:cNvCxnSpPr>
              <a:cxnSpLocks noChangeShapeType="1"/>
              <a:stCxn id="14373" idx="3"/>
              <a:endCxn id="14373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00" name="AutoShape 1087"/>
            <p:cNvCxnSpPr>
              <a:cxnSpLocks noChangeShapeType="1"/>
              <a:stCxn id="14375" idx="6"/>
              <a:endCxn id="14377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01" name="AutoShape 1088"/>
            <p:cNvCxnSpPr>
              <a:cxnSpLocks noChangeShapeType="1"/>
              <a:stCxn id="14377" idx="6"/>
              <a:endCxn id="14375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402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4347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14348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38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5368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5369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5427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5428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0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5373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74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75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76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77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78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79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0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81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82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83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4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5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86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7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8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9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90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6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1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92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6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3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94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95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96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5397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5398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5399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5400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5401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5402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19" name="AutoShape 1082"/>
            <p:cNvCxnSpPr>
              <a:cxnSpLocks noChangeShapeType="1"/>
              <a:stCxn id="15401" idx="5"/>
              <a:endCxn id="15401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0" name="AutoShape 1083"/>
            <p:cNvCxnSpPr>
              <a:cxnSpLocks noChangeShapeType="1"/>
              <a:stCxn id="15399" idx="7"/>
              <a:endCxn id="15399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1" name="AutoShape 1084"/>
            <p:cNvCxnSpPr>
              <a:cxnSpLocks noChangeShapeType="1"/>
              <a:stCxn id="15396" idx="7"/>
              <a:endCxn id="15396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2" name="AutoShape 1085"/>
            <p:cNvCxnSpPr>
              <a:cxnSpLocks noChangeShapeType="1"/>
              <a:stCxn id="15398" idx="2"/>
              <a:endCxn id="15396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3" name="AutoShape 1086"/>
            <p:cNvCxnSpPr>
              <a:cxnSpLocks noChangeShapeType="1"/>
              <a:stCxn id="15397" idx="3"/>
              <a:endCxn id="15397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4" name="AutoShape 1087"/>
            <p:cNvCxnSpPr>
              <a:cxnSpLocks noChangeShapeType="1"/>
              <a:stCxn id="15399" idx="6"/>
              <a:endCxn id="15401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5" name="AutoShape 1088"/>
            <p:cNvCxnSpPr>
              <a:cxnSpLocks noChangeShapeType="1"/>
              <a:stCxn id="15401" idx="6"/>
              <a:endCxn id="15399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426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5371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0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7985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6393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6394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6452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6453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4672" y="1447800"/>
            <a:ext cx="3581400" cy="4495800"/>
            <a:chOff x="914400" y="1447800"/>
            <a:chExt cx="3581400" cy="4495800"/>
          </a:xfrm>
        </p:grpSpPr>
        <p:sp>
          <p:nvSpPr>
            <p:cNvPr id="70" name="Oval 69"/>
            <p:cNvSpPr/>
            <p:nvPr/>
          </p:nvSpPr>
          <p:spPr>
            <a:xfrm>
              <a:off x="2971800" y="1600200"/>
              <a:ext cx="1143000" cy="1143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743200" y="3200400"/>
              <a:ext cx="1752600" cy="2667000"/>
            </a:xfrm>
            <a:prstGeom prst="ellipse">
              <a:avLst/>
            </a:prstGeom>
            <a:solidFill>
              <a:srgbClr val="DBFFA0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14400" y="1447800"/>
              <a:ext cx="1752600" cy="449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6395" name="Group 1035"/>
            <p:cNvGrpSpPr>
              <a:grpSpLocks/>
            </p:cNvGrpSpPr>
            <p:nvPr/>
          </p:nvGrpSpPr>
          <p:grpSpPr bwMode="auto">
            <a:xfrm>
              <a:off x="1200150" y="1752600"/>
              <a:ext cx="2901950" cy="3987800"/>
              <a:chOff x="407" y="1528"/>
              <a:chExt cx="1379" cy="1951"/>
            </a:xfrm>
          </p:grpSpPr>
          <p:sp>
            <p:nvSpPr>
              <p:cNvPr id="16398" name="Rectangle 1036"/>
              <p:cNvSpPr>
                <a:spLocks noChangeArrowheads="1"/>
              </p:cNvSpPr>
              <p:nvPr/>
            </p:nvSpPr>
            <p:spPr bwMode="auto">
              <a:xfrm>
                <a:off x="619" y="19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399" name="Rectangle 1037"/>
              <p:cNvSpPr>
                <a:spLocks noChangeArrowheads="1"/>
              </p:cNvSpPr>
              <p:nvPr/>
            </p:nvSpPr>
            <p:spPr bwMode="auto">
              <a:xfrm>
                <a:off x="957" y="1832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0" name="Rectangle 1038"/>
              <p:cNvSpPr>
                <a:spLocks noChangeArrowheads="1"/>
              </p:cNvSpPr>
              <p:nvPr/>
            </p:nvSpPr>
            <p:spPr bwMode="auto">
              <a:xfrm>
                <a:off x="910" y="20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1" name="Rectangle 1039"/>
              <p:cNvSpPr>
                <a:spLocks noChangeArrowheads="1"/>
              </p:cNvSpPr>
              <p:nvPr/>
            </p:nvSpPr>
            <p:spPr bwMode="auto">
              <a:xfrm>
                <a:off x="830" y="15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02" name="Rectangle 1040"/>
              <p:cNvSpPr>
                <a:spLocks noChangeArrowheads="1"/>
              </p:cNvSpPr>
              <p:nvPr/>
            </p:nvSpPr>
            <p:spPr bwMode="auto">
              <a:xfrm>
                <a:off x="810" y="226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03" name="Rectangle 1041"/>
              <p:cNvSpPr>
                <a:spLocks noChangeArrowheads="1"/>
              </p:cNvSpPr>
              <p:nvPr/>
            </p:nvSpPr>
            <p:spPr bwMode="auto">
              <a:xfrm>
                <a:off x="911" y="250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4" name="Rectangle 1042"/>
              <p:cNvSpPr>
                <a:spLocks noChangeArrowheads="1"/>
              </p:cNvSpPr>
              <p:nvPr/>
            </p:nvSpPr>
            <p:spPr bwMode="auto">
              <a:xfrm>
                <a:off x="798" y="26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5" name="Rectangle 1043"/>
              <p:cNvSpPr>
                <a:spLocks noChangeArrowheads="1"/>
              </p:cNvSpPr>
              <p:nvPr/>
            </p:nvSpPr>
            <p:spPr bwMode="auto">
              <a:xfrm>
                <a:off x="467" y="266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406" name="Rectangle 1044"/>
              <p:cNvSpPr>
                <a:spLocks noChangeArrowheads="1"/>
              </p:cNvSpPr>
              <p:nvPr/>
            </p:nvSpPr>
            <p:spPr bwMode="auto">
              <a:xfrm>
                <a:off x="581" y="2940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407" name="Rectangle 1045"/>
              <p:cNvSpPr>
                <a:spLocks noChangeArrowheads="1"/>
              </p:cNvSpPr>
              <p:nvPr/>
            </p:nvSpPr>
            <p:spPr bwMode="auto">
              <a:xfrm>
                <a:off x="978" y="277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8" name="Rectangle 1046"/>
              <p:cNvSpPr>
                <a:spLocks noChangeArrowheads="1"/>
              </p:cNvSpPr>
              <p:nvPr/>
            </p:nvSpPr>
            <p:spPr bwMode="auto">
              <a:xfrm flipH="1">
                <a:off x="1000" y="3070"/>
                <a:ext cx="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9" name="Rectangle 1047"/>
              <p:cNvSpPr>
                <a:spLocks noChangeArrowheads="1"/>
              </p:cNvSpPr>
              <p:nvPr/>
            </p:nvSpPr>
            <p:spPr bwMode="auto">
              <a:xfrm>
                <a:off x="407" y="314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0" name="Rectangle 1048"/>
              <p:cNvSpPr>
                <a:spLocks noChangeArrowheads="1"/>
              </p:cNvSpPr>
              <p:nvPr/>
            </p:nvSpPr>
            <p:spPr bwMode="auto">
              <a:xfrm flipH="1">
                <a:off x="1635" y="1529"/>
                <a:ext cx="2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1" name="Rectangle 1049"/>
              <p:cNvSpPr>
                <a:spLocks noChangeArrowheads="1"/>
              </p:cNvSpPr>
              <p:nvPr/>
            </p:nvSpPr>
            <p:spPr bwMode="auto">
              <a:xfrm>
                <a:off x="1213" y="1655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2" name="Rectangle 1050"/>
              <p:cNvSpPr>
                <a:spLocks noChangeArrowheads="1"/>
              </p:cNvSpPr>
              <p:nvPr/>
            </p:nvSpPr>
            <p:spPr bwMode="auto">
              <a:xfrm>
                <a:off x="1647" y="1975"/>
                <a:ext cx="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3" name="Rectangle 1051"/>
              <p:cNvSpPr>
                <a:spLocks noChangeArrowheads="1"/>
              </p:cNvSpPr>
              <p:nvPr/>
            </p:nvSpPr>
            <p:spPr bwMode="auto">
              <a:xfrm>
                <a:off x="1415" y="2119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4" name="Rectangle 1052"/>
              <p:cNvSpPr>
                <a:spLocks noChangeArrowheads="1"/>
              </p:cNvSpPr>
              <p:nvPr/>
            </p:nvSpPr>
            <p:spPr bwMode="auto">
              <a:xfrm>
                <a:off x="1510" y="268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5" name="Rectangle 1053"/>
              <p:cNvSpPr>
                <a:spLocks noChangeArrowheads="1"/>
              </p:cNvSpPr>
              <p:nvPr/>
            </p:nvSpPr>
            <p:spPr bwMode="auto">
              <a:xfrm>
                <a:off x="1219" y="2627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6" name="Rectangle 1054"/>
              <p:cNvSpPr>
                <a:spLocks noChangeArrowheads="1"/>
              </p:cNvSpPr>
              <p:nvPr/>
            </p:nvSpPr>
            <p:spPr bwMode="auto">
              <a:xfrm>
                <a:off x="1325" y="2210"/>
                <a:ext cx="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17" name="Rectangle 1055"/>
              <p:cNvSpPr>
                <a:spLocks noChangeArrowheads="1"/>
              </p:cNvSpPr>
              <p:nvPr/>
            </p:nvSpPr>
            <p:spPr bwMode="auto">
              <a:xfrm>
                <a:off x="1211" y="2945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8" name="Rectangle 1056"/>
              <p:cNvSpPr>
                <a:spLocks noChangeArrowheads="1"/>
              </p:cNvSpPr>
              <p:nvPr/>
            </p:nvSpPr>
            <p:spPr bwMode="auto">
              <a:xfrm>
                <a:off x="1605" y="33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9" name="Rectangle 1057"/>
              <p:cNvSpPr>
                <a:spLocks noChangeArrowheads="1"/>
              </p:cNvSpPr>
              <p:nvPr/>
            </p:nvSpPr>
            <p:spPr bwMode="auto">
              <a:xfrm>
                <a:off x="1223" y="3277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20" name="Rectangle 1058"/>
              <p:cNvSpPr>
                <a:spLocks noChangeArrowheads="1"/>
              </p:cNvSpPr>
              <p:nvPr/>
            </p:nvSpPr>
            <p:spPr bwMode="auto">
              <a:xfrm>
                <a:off x="1739" y="312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21" name="Oval 1059"/>
              <p:cNvSpPr>
                <a:spLocks noChangeArrowheads="1"/>
              </p:cNvSpPr>
              <p:nvPr/>
            </p:nvSpPr>
            <p:spPr bwMode="auto">
              <a:xfrm>
                <a:off x="588" y="165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S0</a:t>
                </a:r>
              </a:p>
            </p:txBody>
          </p:sp>
          <p:sp>
            <p:nvSpPr>
              <p:cNvPr id="16422" name="Oval 1060"/>
              <p:cNvSpPr>
                <a:spLocks noChangeArrowheads="1"/>
              </p:cNvSpPr>
              <p:nvPr/>
            </p:nvSpPr>
            <p:spPr bwMode="auto">
              <a:xfrm>
                <a:off x="588" y="237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S2</a:t>
                </a:r>
              </a:p>
            </p:txBody>
          </p:sp>
          <p:sp>
            <p:nvSpPr>
              <p:cNvPr id="16423" name="Oval 1061"/>
              <p:cNvSpPr>
                <a:spLocks noChangeArrowheads="1"/>
              </p:cNvSpPr>
              <p:nvPr/>
            </p:nvSpPr>
            <p:spPr bwMode="auto">
              <a:xfrm>
                <a:off x="588" y="309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S4</a:t>
                </a:r>
              </a:p>
            </p:txBody>
          </p:sp>
          <p:sp>
            <p:nvSpPr>
              <p:cNvPr id="16424" name="Oval 1062"/>
              <p:cNvSpPr>
                <a:spLocks noChangeArrowheads="1"/>
              </p:cNvSpPr>
              <p:nvPr/>
            </p:nvSpPr>
            <p:spPr bwMode="auto">
              <a:xfrm>
                <a:off x="1356" y="165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S1</a:t>
                </a:r>
              </a:p>
            </p:txBody>
          </p:sp>
          <p:sp>
            <p:nvSpPr>
              <p:cNvPr id="16425" name="Oval 1063"/>
              <p:cNvSpPr>
                <a:spLocks noChangeArrowheads="1"/>
              </p:cNvSpPr>
              <p:nvPr/>
            </p:nvSpPr>
            <p:spPr bwMode="auto">
              <a:xfrm>
                <a:off x="1356" y="237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S3</a:t>
                </a:r>
              </a:p>
            </p:txBody>
          </p:sp>
          <p:sp>
            <p:nvSpPr>
              <p:cNvPr id="16426" name="Oval 1064"/>
              <p:cNvSpPr>
                <a:spLocks noChangeArrowheads="1"/>
              </p:cNvSpPr>
              <p:nvPr/>
            </p:nvSpPr>
            <p:spPr bwMode="auto">
              <a:xfrm>
                <a:off x="1356" y="309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S5</a:t>
                </a:r>
              </a:p>
            </p:txBody>
          </p:sp>
          <p:sp>
            <p:nvSpPr>
              <p:cNvPr id="16427" name="Line 1065"/>
              <p:cNvSpPr>
                <a:spLocks noChangeShapeType="1"/>
              </p:cNvSpPr>
              <p:nvPr/>
            </p:nvSpPr>
            <p:spPr bwMode="auto">
              <a:xfrm>
                <a:off x="150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1066"/>
              <p:cNvSpPr>
                <a:spLocks noChangeShapeType="1"/>
              </p:cNvSpPr>
              <p:nvPr/>
            </p:nvSpPr>
            <p:spPr bwMode="auto">
              <a:xfrm>
                <a:off x="78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1067"/>
              <p:cNvSpPr>
                <a:spLocks noChangeShapeType="1"/>
              </p:cNvSpPr>
              <p:nvPr/>
            </p:nvSpPr>
            <p:spPr bwMode="auto">
              <a:xfrm flipV="1">
                <a:off x="684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1068"/>
              <p:cNvSpPr>
                <a:spLocks noChangeShapeType="1"/>
              </p:cNvSpPr>
              <p:nvPr/>
            </p:nvSpPr>
            <p:spPr bwMode="auto">
              <a:xfrm>
                <a:off x="876" y="318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1069"/>
              <p:cNvSpPr>
                <a:spLocks noChangeShapeType="1"/>
              </p:cNvSpPr>
              <p:nvPr/>
            </p:nvSpPr>
            <p:spPr bwMode="auto">
              <a:xfrm flipH="1">
                <a:off x="876" y="328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1070"/>
              <p:cNvSpPr>
                <a:spLocks noChangeShapeType="1"/>
              </p:cNvSpPr>
              <p:nvPr/>
            </p:nvSpPr>
            <p:spPr bwMode="auto">
              <a:xfrm flipV="1">
                <a:off x="1486" y="1933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1071"/>
              <p:cNvSpPr>
                <a:spLocks noChangeShapeType="1"/>
              </p:cNvSpPr>
              <p:nvPr/>
            </p:nvSpPr>
            <p:spPr bwMode="auto">
              <a:xfrm>
                <a:off x="1548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1072"/>
              <p:cNvSpPr>
                <a:spLocks noChangeShapeType="1"/>
              </p:cNvSpPr>
              <p:nvPr/>
            </p:nvSpPr>
            <p:spPr bwMode="auto">
              <a:xfrm>
                <a:off x="876" y="251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Line 1073"/>
              <p:cNvSpPr>
                <a:spLocks noChangeShapeType="1"/>
              </p:cNvSpPr>
              <p:nvPr/>
            </p:nvSpPr>
            <p:spPr bwMode="auto">
              <a:xfrm flipV="1">
                <a:off x="828" y="1890"/>
                <a:ext cx="57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1074"/>
              <p:cNvSpPr>
                <a:spLocks noChangeShapeType="1"/>
              </p:cNvSpPr>
              <p:nvPr/>
            </p:nvSpPr>
            <p:spPr bwMode="auto">
              <a:xfrm flipH="1">
                <a:off x="828" y="2610"/>
                <a:ext cx="576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1075"/>
              <p:cNvSpPr>
                <a:spLocks noChangeShapeType="1"/>
              </p:cNvSpPr>
              <p:nvPr/>
            </p:nvSpPr>
            <p:spPr bwMode="auto">
              <a:xfrm flipV="1">
                <a:off x="798" y="1920"/>
                <a:ext cx="630" cy="1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Line 1076"/>
              <p:cNvSpPr>
                <a:spLocks noChangeShapeType="1"/>
              </p:cNvSpPr>
              <p:nvPr/>
            </p:nvSpPr>
            <p:spPr bwMode="auto">
              <a:xfrm>
                <a:off x="876" y="184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Line 1077"/>
              <p:cNvSpPr>
                <a:spLocks noChangeShapeType="1"/>
              </p:cNvSpPr>
              <p:nvPr/>
            </p:nvSpPr>
            <p:spPr bwMode="auto">
              <a:xfrm flipH="1">
                <a:off x="876" y="174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Line 1078"/>
              <p:cNvSpPr>
                <a:spLocks noChangeShapeType="1"/>
              </p:cNvSpPr>
              <p:nvPr/>
            </p:nvSpPr>
            <p:spPr bwMode="auto">
              <a:xfrm>
                <a:off x="732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Line 1079"/>
              <p:cNvSpPr>
                <a:spLocks noChangeShapeType="1"/>
              </p:cNvSpPr>
              <p:nvPr/>
            </p:nvSpPr>
            <p:spPr bwMode="auto">
              <a:xfrm flipH="1" flipV="1">
                <a:off x="768" y="1938"/>
                <a:ext cx="636" cy="1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Line 1080"/>
              <p:cNvSpPr>
                <a:spLocks noChangeShapeType="1"/>
              </p:cNvSpPr>
              <p:nvPr/>
            </p:nvSpPr>
            <p:spPr bwMode="auto">
              <a:xfrm>
                <a:off x="798" y="1914"/>
                <a:ext cx="570" cy="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Line 1081"/>
              <p:cNvSpPr>
                <a:spLocks noChangeShapeType="1"/>
              </p:cNvSpPr>
              <p:nvPr/>
            </p:nvSpPr>
            <p:spPr bwMode="auto">
              <a:xfrm flipH="1" flipV="1">
                <a:off x="846" y="1878"/>
                <a:ext cx="558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444" name="AutoShape 1082"/>
              <p:cNvCxnSpPr>
                <a:cxnSpLocks noChangeShapeType="1"/>
                <a:stCxn id="16426" idx="5"/>
                <a:endCxn id="16426" idx="3"/>
              </p:cNvCxnSpPr>
              <p:nvPr/>
            </p:nvCxnSpPr>
            <p:spPr bwMode="auto">
              <a:xfrm rot="5400000">
                <a:off x="1499" y="3235"/>
                <a:ext cx="1" cy="204"/>
              </a:xfrm>
              <a:prstGeom prst="curvedConnector3">
                <a:avLst>
                  <a:gd name="adj1" fmla="val 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5" name="AutoShape 1083"/>
              <p:cNvCxnSpPr>
                <a:cxnSpLocks noChangeShapeType="1"/>
                <a:stCxn id="16424" idx="7"/>
                <a:endCxn id="16424" idx="1"/>
              </p:cNvCxnSpPr>
              <p:nvPr/>
            </p:nvCxnSpPr>
            <p:spPr bwMode="auto">
              <a:xfrm rot="-5400000" flipH="1" flipV="1">
                <a:off x="1499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6" name="AutoShape 1084"/>
              <p:cNvCxnSpPr>
                <a:cxnSpLocks noChangeShapeType="1"/>
                <a:stCxn id="16421" idx="7"/>
                <a:endCxn id="16421" idx="1"/>
              </p:cNvCxnSpPr>
              <p:nvPr/>
            </p:nvCxnSpPr>
            <p:spPr bwMode="auto">
              <a:xfrm rot="-5400000" flipH="1" flipV="1">
                <a:off x="731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7" name="AutoShape 1085"/>
              <p:cNvCxnSpPr>
                <a:cxnSpLocks noChangeShapeType="1"/>
                <a:stCxn id="16423" idx="2"/>
                <a:endCxn id="16421" idx="2"/>
              </p:cNvCxnSpPr>
              <p:nvPr/>
            </p:nvCxnSpPr>
            <p:spPr bwMode="auto">
              <a:xfrm rot="10800000" flipH="1">
                <a:off x="588" y="1794"/>
                <a:ext cx="1" cy="1440"/>
              </a:xfrm>
              <a:prstGeom prst="curvedConnector3">
                <a:avLst>
                  <a:gd name="adj1" fmla="val -234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8" name="AutoShape 1086"/>
              <p:cNvCxnSpPr>
                <a:cxnSpLocks noChangeShapeType="1"/>
                <a:stCxn id="16422" idx="3"/>
                <a:endCxn id="16422" idx="1"/>
              </p:cNvCxnSpPr>
              <p:nvPr/>
            </p:nvCxnSpPr>
            <p:spPr bwMode="auto">
              <a:xfrm rot="5400000" flipH="1" flipV="1">
                <a:off x="529" y="2513"/>
                <a:ext cx="204" cy="1"/>
              </a:xfrm>
              <a:prstGeom prst="curvedConnector5">
                <a:avLst>
                  <a:gd name="adj1" fmla="val -29412"/>
                  <a:gd name="adj2" fmla="val -15600005"/>
                  <a:gd name="adj3" fmla="val 12303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9" name="AutoShape 1087"/>
              <p:cNvCxnSpPr>
                <a:cxnSpLocks noChangeShapeType="1"/>
                <a:stCxn id="16424" idx="6"/>
                <a:endCxn id="16426" idx="6"/>
              </p:cNvCxnSpPr>
              <p:nvPr/>
            </p:nvCxnSpPr>
            <p:spPr bwMode="auto">
              <a:xfrm>
                <a:off x="1644" y="1794"/>
                <a:ext cx="1" cy="1440"/>
              </a:xfrm>
              <a:prstGeom prst="curvedConnector3">
                <a:avLst>
                  <a:gd name="adj1" fmla="val 120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50" name="AutoShape 1088"/>
              <p:cNvCxnSpPr>
                <a:cxnSpLocks noChangeShapeType="1"/>
                <a:stCxn id="16426" idx="6"/>
                <a:endCxn id="16424" idx="6"/>
              </p:cNvCxnSpPr>
              <p:nvPr/>
            </p:nvCxnSpPr>
            <p:spPr bwMode="auto">
              <a:xfrm flipV="1">
                <a:off x="1644" y="1794"/>
                <a:ext cx="1" cy="1440"/>
              </a:xfrm>
              <a:prstGeom prst="curvedConnector3">
                <a:avLst>
                  <a:gd name="adj1" fmla="val 245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6451" name="Rectangle 1089"/>
              <p:cNvSpPr>
                <a:spLocks noChangeArrowheads="1"/>
              </p:cNvSpPr>
              <p:nvPr/>
            </p:nvSpPr>
            <p:spPr bwMode="auto">
              <a:xfrm>
                <a:off x="1559" y="21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</p:grpSp>
      </p:grpSp>
      <p:sp>
        <p:nvSpPr>
          <p:cNvPr id="16396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04614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7417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7418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7476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7477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510" y="1447800"/>
            <a:ext cx="3581400" cy="4495800"/>
            <a:chOff x="801510" y="1447800"/>
            <a:chExt cx="3581400" cy="4495800"/>
          </a:xfrm>
        </p:grpSpPr>
        <p:sp>
          <p:nvSpPr>
            <p:cNvPr id="70" name="Oval 69"/>
            <p:cNvSpPr/>
            <p:nvPr/>
          </p:nvSpPr>
          <p:spPr>
            <a:xfrm>
              <a:off x="2858910" y="1600200"/>
              <a:ext cx="1143000" cy="1143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630310" y="3200400"/>
              <a:ext cx="1752600" cy="2667000"/>
            </a:xfrm>
            <a:prstGeom prst="ellipse">
              <a:avLst/>
            </a:prstGeom>
            <a:solidFill>
              <a:srgbClr val="DBFFA0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1510" y="1447800"/>
              <a:ext cx="1752600" cy="449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419" name="Group 1035"/>
            <p:cNvGrpSpPr>
              <a:grpSpLocks/>
            </p:cNvGrpSpPr>
            <p:nvPr/>
          </p:nvGrpSpPr>
          <p:grpSpPr bwMode="auto">
            <a:xfrm>
              <a:off x="1087260" y="1752600"/>
              <a:ext cx="2901950" cy="3987800"/>
              <a:chOff x="407" y="1528"/>
              <a:chExt cx="1379" cy="1951"/>
            </a:xfrm>
          </p:grpSpPr>
          <p:sp>
            <p:nvSpPr>
              <p:cNvPr id="17422" name="Rectangle 1036"/>
              <p:cNvSpPr>
                <a:spLocks noChangeArrowheads="1"/>
              </p:cNvSpPr>
              <p:nvPr/>
            </p:nvSpPr>
            <p:spPr bwMode="auto">
              <a:xfrm>
                <a:off x="619" y="19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23" name="Rectangle 1037"/>
              <p:cNvSpPr>
                <a:spLocks noChangeArrowheads="1"/>
              </p:cNvSpPr>
              <p:nvPr/>
            </p:nvSpPr>
            <p:spPr bwMode="auto">
              <a:xfrm>
                <a:off x="957" y="1832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24" name="Rectangle 1038"/>
              <p:cNvSpPr>
                <a:spLocks noChangeArrowheads="1"/>
              </p:cNvSpPr>
              <p:nvPr/>
            </p:nvSpPr>
            <p:spPr bwMode="auto">
              <a:xfrm>
                <a:off x="910" y="20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25" name="Rectangle 1039"/>
              <p:cNvSpPr>
                <a:spLocks noChangeArrowheads="1"/>
              </p:cNvSpPr>
              <p:nvPr/>
            </p:nvSpPr>
            <p:spPr bwMode="auto">
              <a:xfrm>
                <a:off x="830" y="1528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26" name="Rectangle 1040"/>
              <p:cNvSpPr>
                <a:spLocks noChangeArrowheads="1"/>
              </p:cNvSpPr>
              <p:nvPr/>
            </p:nvSpPr>
            <p:spPr bwMode="auto">
              <a:xfrm>
                <a:off x="810" y="2268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27" name="Rectangle 1041"/>
              <p:cNvSpPr>
                <a:spLocks noChangeArrowheads="1"/>
              </p:cNvSpPr>
              <p:nvPr/>
            </p:nvSpPr>
            <p:spPr bwMode="auto">
              <a:xfrm>
                <a:off x="911" y="250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28" name="Rectangle 1042"/>
              <p:cNvSpPr>
                <a:spLocks noChangeArrowheads="1"/>
              </p:cNvSpPr>
              <p:nvPr/>
            </p:nvSpPr>
            <p:spPr bwMode="auto">
              <a:xfrm>
                <a:off x="798" y="26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29" name="Rectangle 1043"/>
              <p:cNvSpPr>
                <a:spLocks noChangeArrowheads="1"/>
              </p:cNvSpPr>
              <p:nvPr/>
            </p:nvSpPr>
            <p:spPr bwMode="auto">
              <a:xfrm>
                <a:off x="467" y="266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30" name="Rectangle 1044"/>
              <p:cNvSpPr>
                <a:spLocks noChangeArrowheads="1"/>
              </p:cNvSpPr>
              <p:nvPr/>
            </p:nvSpPr>
            <p:spPr bwMode="auto">
              <a:xfrm>
                <a:off x="581" y="2940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31" name="Rectangle 1045"/>
              <p:cNvSpPr>
                <a:spLocks noChangeArrowheads="1"/>
              </p:cNvSpPr>
              <p:nvPr/>
            </p:nvSpPr>
            <p:spPr bwMode="auto">
              <a:xfrm>
                <a:off x="978" y="277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32" name="Rectangle 1046"/>
              <p:cNvSpPr>
                <a:spLocks noChangeArrowheads="1"/>
              </p:cNvSpPr>
              <p:nvPr/>
            </p:nvSpPr>
            <p:spPr bwMode="auto">
              <a:xfrm flipH="1">
                <a:off x="1000" y="3070"/>
                <a:ext cx="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3" name="Rectangle 1047"/>
              <p:cNvSpPr>
                <a:spLocks noChangeArrowheads="1"/>
              </p:cNvSpPr>
              <p:nvPr/>
            </p:nvSpPr>
            <p:spPr bwMode="auto">
              <a:xfrm>
                <a:off x="407" y="3143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34" name="Rectangle 1048"/>
              <p:cNvSpPr>
                <a:spLocks noChangeArrowheads="1"/>
              </p:cNvSpPr>
              <p:nvPr/>
            </p:nvSpPr>
            <p:spPr bwMode="auto">
              <a:xfrm flipH="1">
                <a:off x="1635" y="1529"/>
                <a:ext cx="2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35" name="Rectangle 1049"/>
              <p:cNvSpPr>
                <a:spLocks noChangeArrowheads="1"/>
              </p:cNvSpPr>
              <p:nvPr/>
            </p:nvSpPr>
            <p:spPr bwMode="auto">
              <a:xfrm>
                <a:off x="1213" y="1655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36" name="Rectangle 1050"/>
              <p:cNvSpPr>
                <a:spLocks noChangeArrowheads="1"/>
              </p:cNvSpPr>
              <p:nvPr/>
            </p:nvSpPr>
            <p:spPr bwMode="auto">
              <a:xfrm>
                <a:off x="1647" y="1975"/>
                <a:ext cx="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7" name="Rectangle 1051"/>
              <p:cNvSpPr>
                <a:spLocks noChangeArrowheads="1"/>
              </p:cNvSpPr>
              <p:nvPr/>
            </p:nvSpPr>
            <p:spPr bwMode="auto">
              <a:xfrm>
                <a:off x="1415" y="2119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38" name="Rectangle 1052"/>
              <p:cNvSpPr>
                <a:spLocks noChangeArrowheads="1"/>
              </p:cNvSpPr>
              <p:nvPr/>
            </p:nvSpPr>
            <p:spPr bwMode="auto">
              <a:xfrm>
                <a:off x="1510" y="268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9" name="Rectangle 1053"/>
              <p:cNvSpPr>
                <a:spLocks noChangeArrowheads="1"/>
              </p:cNvSpPr>
              <p:nvPr/>
            </p:nvSpPr>
            <p:spPr bwMode="auto">
              <a:xfrm>
                <a:off x="1219" y="2627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40" name="Rectangle 1054"/>
              <p:cNvSpPr>
                <a:spLocks noChangeArrowheads="1"/>
              </p:cNvSpPr>
              <p:nvPr/>
            </p:nvSpPr>
            <p:spPr bwMode="auto">
              <a:xfrm>
                <a:off x="1325" y="2210"/>
                <a:ext cx="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41" name="Rectangle 1055"/>
              <p:cNvSpPr>
                <a:spLocks noChangeArrowheads="1"/>
              </p:cNvSpPr>
              <p:nvPr/>
            </p:nvSpPr>
            <p:spPr bwMode="auto">
              <a:xfrm>
                <a:off x="1211" y="2945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42" name="Rectangle 1056"/>
              <p:cNvSpPr>
                <a:spLocks noChangeArrowheads="1"/>
              </p:cNvSpPr>
              <p:nvPr/>
            </p:nvSpPr>
            <p:spPr bwMode="auto">
              <a:xfrm>
                <a:off x="1605" y="33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43" name="Rectangle 1057"/>
              <p:cNvSpPr>
                <a:spLocks noChangeArrowheads="1"/>
              </p:cNvSpPr>
              <p:nvPr/>
            </p:nvSpPr>
            <p:spPr bwMode="auto">
              <a:xfrm>
                <a:off x="1223" y="3277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44" name="Rectangle 1058"/>
              <p:cNvSpPr>
                <a:spLocks noChangeArrowheads="1"/>
              </p:cNvSpPr>
              <p:nvPr/>
            </p:nvSpPr>
            <p:spPr bwMode="auto">
              <a:xfrm>
                <a:off x="1739" y="312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45" name="Oval 1059"/>
              <p:cNvSpPr>
                <a:spLocks noChangeArrowheads="1"/>
              </p:cNvSpPr>
              <p:nvPr/>
            </p:nvSpPr>
            <p:spPr bwMode="auto">
              <a:xfrm>
                <a:off x="588" y="165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S0</a:t>
                </a:r>
              </a:p>
            </p:txBody>
          </p:sp>
          <p:sp>
            <p:nvSpPr>
              <p:cNvPr id="17446" name="Oval 1060"/>
              <p:cNvSpPr>
                <a:spLocks noChangeArrowheads="1"/>
              </p:cNvSpPr>
              <p:nvPr/>
            </p:nvSpPr>
            <p:spPr bwMode="auto">
              <a:xfrm>
                <a:off x="588" y="237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S2</a:t>
                </a:r>
              </a:p>
            </p:txBody>
          </p:sp>
          <p:sp>
            <p:nvSpPr>
              <p:cNvPr id="17447" name="Oval 1061"/>
              <p:cNvSpPr>
                <a:spLocks noChangeArrowheads="1"/>
              </p:cNvSpPr>
              <p:nvPr/>
            </p:nvSpPr>
            <p:spPr bwMode="auto">
              <a:xfrm>
                <a:off x="588" y="309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S4</a:t>
                </a:r>
              </a:p>
            </p:txBody>
          </p:sp>
          <p:sp>
            <p:nvSpPr>
              <p:cNvPr id="17448" name="Oval 1062"/>
              <p:cNvSpPr>
                <a:spLocks noChangeArrowheads="1"/>
              </p:cNvSpPr>
              <p:nvPr/>
            </p:nvSpPr>
            <p:spPr bwMode="auto">
              <a:xfrm>
                <a:off x="1356" y="165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S1</a:t>
                </a:r>
              </a:p>
            </p:txBody>
          </p:sp>
          <p:sp>
            <p:nvSpPr>
              <p:cNvPr id="17449" name="Oval 1063"/>
              <p:cNvSpPr>
                <a:spLocks noChangeArrowheads="1"/>
              </p:cNvSpPr>
              <p:nvPr/>
            </p:nvSpPr>
            <p:spPr bwMode="auto">
              <a:xfrm>
                <a:off x="1356" y="237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S3</a:t>
                </a:r>
              </a:p>
            </p:txBody>
          </p:sp>
          <p:sp>
            <p:nvSpPr>
              <p:cNvPr id="17450" name="Oval 1064"/>
              <p:cNvSpPr>
                <a:spLocks noChangeArrowheads="1"/>
              </p:cNvSpPr>
              <p:nvPr/>
            </p:nvSpPr>
            <p:spPr bwMode="auto">
              <a:xfrm>
                <a:off x="1356" y="309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S5</a:t>
                </a:r>
              </a:p>
            </p:txBody>
          </p:sp>
          <p:sp>
            <p:nvSpPr>
              <p:cNvPr id="17451" name="Line 1065"/>
              <p:cNvSpPr>
                <a:spLocks noChangeShapeType="1"/>
              </p:cNvSpPr>
              <p:nvPr/>
            </p:nvSpPr>
            <p:spPr bwMode="auto">
              <a:xfrm>
                <a:off x="150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1066"/>
              <p:cNvSpPr>
                <a:spLocks noChangeShapeType="1"/>
              </p:cNvSpPr>
              <p:nvPr/>
            </p:nvSpPr>
            <p:spPr bwMode="auto">
              <a:xfrm>
                <a:off x="78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1067"/>
              <p:cNvSpPr>
                <a:spLocks noChangeShapeType="1"/>
              </p:cNvSpPr>
              <p:nvPr/>
            </p:nvSpPr>
            <p:spPr bwMode="auto">
              <a:xfrm flipV="1">
                <a:off x="684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068"/>
              <p:cNvSpPr>
                <a:spLocks noChangeShapeType="1"/>
              </p:cNvSpPr>
              <p:nvPr/>
            </p:nvSpPr>
            <p:spPr bwMode="auto">
              <a:xfrm>
                <a:off x="876" y="318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1069"/>
              <p:cNvSpPr>
                <a:spLocks noChangeShapeType="1"/>
              </p:cNvSpPr>
              <p:nvPr/>
            </p:nvSpPr>
            <p:spPr bwMode="auto">
              <a:xfrm flipH="1">
                <a:off x="876" y="328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Line 1070"/>
              <p:cNvSpPr>
                <a:spLocks noChangeShapeType="1"/>
              </p:cNvSpPr>
              <p:nvPr/>
            </p:nvSpPr>
            <p:spPr bwMode="auto">
              <a:xfrm flipV="1">
                <a:off x="1486" y="1933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Line 1071"/>
              <p:cNvSpPr>
                <a:spLocks noChangeShapeType="1"/>
              </p:cNvSpPr>
              <p:nvPr/>
            </p:nvSpPr>
            <p:spPr bwMode="auto">
              <a:xfrm>
                <a:off x="1548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Line 1072"/>
              <p:cNvSpPr>
                <a:spLocks noChangeShapeType="1"/>
              </p:cNvSpPr>
              <p:nvPr/>
            </p:nvSpPr>
            <p:spPr bwMode="auto">
              <a:xfrm>
                <a:off x="876" y="251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Line 1073"/>
              <p:cNvSpPr>
                <a:spLocks noChangeShapeType="1"/>
              </p:cNvSpPr>
              <p:nvPr/>
            </p:nvSpPr>
            <p:spPr bwMode="auto">
              <a:xfrm flipV="1">
                <a:off x="828" y="1890"/>
                <a:ext cx="576" cy="52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1074"/>
              <p:cNvSpPr>
                <a:spLocks noChangeShapeType="1"/>
              </p:cNvSpPr>
              <p:nvPr/>
            </p:nvSpPr>
            <p:spPr bwMode="auto">
              <a:xfrm flipH="1">
                <a:off x="828" y="2610"/>
                <a:ext cx="57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1075"/>
              <p:cNvSpPr>
                <a:spLocks noChangeShapeType="1"/>
              </p:cNvSpPr>
              <p:nvPr/>
            </p:nvSpPr>
            <p:spPr bwMode="auto">
              <a:xfrm flipV="1">
                <a:off x="798" y="1920"/>
                <a:ext cx="630" cy="1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1076"/>
              <p:cNvSpPr>
                <a:spLocks noChangeShapeType="1"/>
              </p:cNvSpPr>
              <p:nvPr/>
            </p:nvSpPr>
            <p:spPr bwMode="auto">
              <a:xfrm>
                <a:off x="876" y="184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Line 1077"/>
              <p:cNvSpPr>
                <a:spLocks noChangeShapeType="1"/>
              </p:cNvSpPr>
              <p:nvPr/>
            </p:nvSpPr>
            <p:spPr bwMode="auto">
              <a:xfrm flipH="1">
                <a:off x="876" y="174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078"/>
              <p:cNvSpPr>
                <a:spLocks noChangeShapeType="1"/>
              </p:cNvSpPr>
              <p:nvPr/>
            </p:nvSpPr>
            <p:spPr bwMode="auto">
              <a:xfrm>
                <a:off x="732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079"/>
              <p:cNvSpPr>
                <a:spLocks noChangeShapeType="1"/>
              </p:cNvSpPr>
              <p:nvPr/>
            </p:nvSpPr>
            <p:spPr bwMode="auto">
              <a:xfrm flipH="1" flipV="1">
                <a:off x="768" y="1938"/>
                <a:ext cx="636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Line 1080"/>
              <p:cNvSpPr>
                <a:spLocks noChangeShapeType="1"/>
              </p:cNvSpPr>
              <p:nvPr/>
            </p:nvSpPr>
            <p:spPr bwMode="auto">
              <a:xfrm>
                <a:off x="798" y="1914"/>
                <a:ext cx="570" cy="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1081"/>
              <p:cNvSpPr>
                <a:spLocks noChangeShapeType="1"/>
              </p:cNvSpPr>
              <p:nvPr/>
            </p:nvSpPr>
            <p:spPr bwMode="auto">
              <a:xfrm flipH="1" flipV="1">
                <a:off x="846" y="1878"/>
                <a:ext cx="558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68" name="AutoShape 1082"/>
              <p:cNvCxnSpPr>
                <a:cxnSpLocks noChangeShapeType="1"/>
                <a:stCxn id="17450" idx="5"/>
                <a:endCxn id="17450" idx="3"/>
              </p:cNvCxnSpPr>
              <p:nvPr/>
            </p:nvCxnSpPr>
            <p:spPr bwMode="auto">
              <a:xfrm rot="5400000">
                <a:off x="1499" y="3235"/>
                <a:ext cx="1" cy="204"/>
              </a:xfrm>
              <a:prstGeom prst="curvedConnector3">
                <a:avLst>
                  <a:gd name="adj1" fmla="val 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69" name="AutoShape 1083"/>
              <p:cNvCxnSpPr>
                <a:cxnSpLocks noChangeShapeType="1"/>
                <a:stCxn id="17448" idx="7"/>
                <a:endCxn id="17448" idx="1"/>
              </p:cNvCxnSpPr>
              <p:nvPr/>
            </p:nvCxnSpPr>
            <p:spPr bwMode="auto">
              <a:xfrm rot="-5400000" flipH="1" flipV="1">
                <a:off x="1499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0" name="AutoShape 1084"/>
              <p:cNvCxnSpPr>
                <a:cxnSpLocks noChangeShapeType="1"/>
                <a:stCxn id="17445" idx="7"/>
                <a:endCxn id="17445" idx="1"/>
              </p:cNvCxnSpPr>
              <p:nvPr/>
            </p:nvCxnSpPr>
            <p:spPr bwMode="auto">
              <a:xfrm rot="-5400000" flipH="1" flipV="1">
                <a:off x="731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1" name="AutoShape 1085"/>
              <p:cNvCxnSpPr>
                <a:cxnSpLocks noChangeShapeType="1"/>
                <a:stCxn id="17447" idx="2"/>
                <a:endCxn id="17445" idx="2"/>
              </p:cNvCxnSpPr>
              <p:nvPr/>
            </p:nvCxnSpPr>
            <p:spPr bwMode="auto">
              <a:xfrm rot="10800000" flipH="1">
                <a:off x="588" y="1794"/>
                <a:ext cx="1" cy="1440"/>
              </a:xfrm>
              <a:prstGeom prst="curvedConnector3">
                <a:avLst>
                  <a:gd name="adj1" fmla="val -23400009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2" name="AutoShape 1086"/>
              <p:cNvCxnSpPr>
                <a:cxnSpLocks noChangeShapeType="1"/>
                <a:stCxn id="17446" idx="3"/>
                <a:endCxn id="17446" idx="1"/>
              </p:cNvCxnSpPr>
              <p:nvPr/>
            </p:nvCxnSpPr>
            <p:spPr bwMode="auto">
              <a:xfrm rot="5400000" flipH="1" flipV="1">
                <a:off x="529" y="2513"/>
                <a:ext cx="204" cy="1"/>
              </a:xfrm>
              <a:prstGeom prst="curvedConnector5">
                <a:avLst>
                  <a:gd name="adj1" fmla="val -29412"/>
                  <a:gd name="adj2" fmla="val -15600005"/>
                  <a:gd name="adj3" fmla="val 12303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3" name="AutoShape 1087"/>
              <p:cNvCxnSpPr>
                <a:cxnSpLocks noChangeShapeType="1"/>
                <a:stCxn id="17448" idx="6"/>
                <a:endCxn id="17450" idx="6"/>
              </p:cNvCxnSpPr>
              <p:nvPr/>
            </p:nvCxnSpPr>
            <p:spPr bwMode="auto">
              <a:xfrm>
                <a:off x="1644" y="1794"/>
                <a:ext cx="1" cy="1440"/>
              </a:xfrm>
              <a:prstGeom prst="curvedConnector3">
                <a:avLst>
                  <a:gd name="adj1" fmla="val 120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4" name="AutoShape 1088"/>
              <p:cNvCxnSpPr>
                <a:cxnSpLocks noChangeShapeType="1"/>
                <a:stCxn id="17450" idx="6"/>
                <a:endCxn id="17448" idx="6"/>
              </p:cNvCxnSpPr>
              <p:nvPr/>
            </p:nvCxnSpPr>
            <p:spPr bwMode="auto">
              <a:xfrm flipV="1">
                <a:off x="1644" y="1794"/>
                <a:ext cx="1" cy="1440"/>
              </a:xfrm>
              <a:prstGeom prst="curvedConnector3">
                <a:avLst>
                  <a:gd name="adj1" fmla="val 245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7475" name="Rectangle 1089"/>
              <p:cNvSpPr>
                <a:spLocks noChangeArrowheads="1"/>
              </p:cNvSpPr>
              <p:nvPr/>
            </p:nvSpPr>
            <p:spPr bwMode="auto">
              <a:xfrm>
                <a:off x="1559" y="21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</p:grpSp>
      </p:grpSp>
      <p:sp>
        <p:nvSpPr>
          <p:cNvPr id="17420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0632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82510" y="2667000"/>
            <a:ext cx="2133600" cy="228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30310" y="3200400"/>
            <a:ext cx="1752600" cy="26670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8443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8444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8502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8503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Rectangle 1036"/>
          <p:cNvSpPr>
            <a:spLocks noChangeArrowheads="1"/>
          </p:cNvSpPr>
          <p:nvPr/>
        </p:nvSpPr>
        <p:spPr bwMode="auto">
          <a:xfrm>
            <a:off x="1533390" y="2643774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49" name="Rectangle 1037"/>
          <p:cNvSpPr>
            <a:spLocks noChangeArrowheads="1"/>
          </p:cNvSpPr>
          <p:nvPr/>
        </p:nvSpPr>
        <p:spPr bwMode="auto">
          <a:xfrm>
            <a:off x="2244673" y="2373969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0" name="Rectangle 1038"/>
          <p:cNvSpPr>
            <a:spLocks noChangeArrowheads="1"/>
          </p:cNvSpPr>
          <p:nvPr/>
        </p:nvSpPr>
        <p:spPr bwMode="auto">
          <a:xfrm>
            <a:off x="2145767" y="284817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1" name="Rectangle 1039"/>
          <p:cNvSpPr>
            <a:spLocks noChangeArrowheads="1"/>
          </p:cNvSpPr>
          <p:nvPr/>
        </p:nvSpPr>
        <p:spPr bwMode="auto">
          <a:xfrm>
            <a:off x="1977416" y="1752600"/>
            <a:ext cx="128368" cy="1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 dirty="0"/>
              <a:t>0</a:t>
            </a:r>
          </a:p>
        </p:txBody>
      </p:sp>
      <p:sp>
        <p:nvSpPr>
          <p:cNvPr id="18452" name="Rectangle 1040"/>
          <p:cNvSpPr>
            <a:spLocks noChangeArrowheads="1"/>
          </p:cNvSpPr>
          <p:nvPr/>
        </p:nvSpPr>
        <p:spPr bwMode="auto">
          <a:xfrm>
            <a:off x="1935328" y="3265143"/>
            <a:ext cx="128368" cy="18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/>
              <a:t>0</a:t>
            </a:r>
          </a:p>
        </p:txBody>
      </p:sp>
      <p:sp>
        <p:nvSpPr>
          <p:cNvPr id="18453" name="Rectangle 1041"/>
          <p:cNvSpPr>
            <a:spLocks noChangeArrowheads="1"/>
          </p:cNvSpPr>
          <p:nvPr/>
        </p:nvSpPr>
        <p:spPr bwMode="auto">
          <a:xfrm>
            <a:off x="2147871" y="374752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4" name="Rectangle 1042"/>
          <p:cNvSpPr>
            <a:spLocks noChangeArrowheads="1"/>
          </p:cNvSpPr>
          <p:nvPr/>
        </p:nvSpPr>
        <p:spPr bwMode="auto">
          <a:xfrm>
            <a:off x="1910075" y="412974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5" name="Rectangle 1043"/>
          <p:cNvSpPr>
            <a:spLocks noChangeArrowheads="1"/>
          </p:cNvSpPr>
          <p:nvPr/>
        </p:nvSpPr>
        <p:spPr bwMode="auto">
          <a:xfrm>
            <a:off x="1213523" y="4072514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56" name="Rectangle 1044"/>
          <p:cNvSpPr>
            <a:spLocks noChangeArrowheads="1"/>
          </p:cNvSpPr>
          <p:nvPr/>
        </p:nvSpPr>
        <p:spPr bwMode="auto">
          <a:xfrm>
            <a:off x="1453423" y="463869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57" name="Rectangle 1045"/>
          <p:cNvSpPr>
            <a:spLocks noChangeArrowheads="1"/>
          </p:cNvSpPr>
          <p:nvPr/>
        </p:nvSpPr>
        <p:spPr bwMode="auto">
          <a:xfrm>
            <a:off x="2288865" y="430757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8" name="Rectangle 1046"/>
          <p:cNvSpPr>
            <a:spLocks noChangeArrowheads="1"/>
          </p:cNvSpPr>
          <p:nvPr/>
        </p:nvSpPr>
        <p:spPr bwMode="auto">
          <a:xfrm flipH="1">
            <a:off x="2335162" y="4904413"/>
            <a:ext cx="61027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9" name="Rectangle 1047"/>
          <p:cNvSpPr>
            <a:spLocks noChangeArrowheads="1"/>
          </p:cNvSpPr>
          <p:nvPr/>
        </p:nvSpPr>
        <p:spPr bwMode="auto">
          <a:xfrm>
            <a:off x="1087260" y="5053624"/>
            <a:ext cx="128368" cy="1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 dirty="0"/>
              <a:t>0</a:t>
            </a:r>
          </a:p>
        </p:txBody>
      </p:sp>
      <p:sp>
        <p:nvSpPr>
          <p:cNvPr id="18460" name="Rectangle 1048"/>
          <p:cNvSpPr>
            <a:spLocks noChangeArrowheads="1"/>
          </p:cNvSpPr>
          <p:nvPr/>
        </p:nvSpPr>
        <p:spPr bwMode="auto">
          <a:xfrm flipH="1">
            <a:off x="3671448" y="1754644"/>
            <a:ext cx="61027" cy="18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600" b="1"/>
              <a:t>2</a:t>
            </a:r>
          </a:p>
        </p:txBody>
      </p:sp>
      <p:sp>
        <p:nvSpPr>
          <p:cNvPr id="18461" name="Rectangle 1049"/>
          <p:cNvSpPr>
            <a:spLocks noChangeArrowheads="1"/>
          </p:cNvSpPr>
          <p:nvPr/>
        </p:nvSpPr>
        <p:spPr bwMode="auto">
          <a:xfrm>
            <a:off x="2783396" y="2012185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62" name="Rectangle 1050"/>
          <p:cNvSpPr>
            <a:spLocks noChangeArrowheads="1"/>
          </p:cNvSpPr>
          <p:nvPr/>
        </p:nvSpPr>
        <p:spPr bwMode="auto">
          <a:xfrm>
            <a:off x="3696700" y="2666258"/>
            <a:ext cx="52610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3" name="Rectangle 1051"/>
          <p:cNvSpPr>
            <a:spLocks noChangeArrowheads="1"/>
          </p:cNvSpPr>
          <p:nvPr/>
        </p:nvSpPr>
        <p:spPr bwMode="auto">
          <a:xfrm>
            <a:off x="3208482" y="2960591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64" name="Rectangle 1052"/>
          <p:cNvSpPr>
            <a:spLocks noChangeArrowheads="1"/>
          </p:cNvSpPr>
          <p:nvPr/>
        </p:nvSpPr>
        <p:spPr bwMode="auto">
          <a:xfrm>
            <a:off x="3408399" y="410930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5" name="Rectangle 1053"/>
          <p:cNvSpPr>
            <a:spLocks noChangeArrowheads="1"/>
          </p:cNvSpPr>
          <p:nvPr/>
        </p:nvSpPr>
        <p:spPr bwMode="auto">
          <a:xfrm>
            <a:off x="2796022" y="3998931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66" name="Rectangle 1054"/>
          <p:cNvSpPr>
            <a:spLocks noChangeArrowheads="1"/>
          </p:cNvSpPr>
          <p:nvPr/>
        </p:nvSpPr>
        <p:spPr bwMode="auto">
          <a:xfrm>
            <a:off x="3019087" y="3146593"/>
            <a:ext cx="69445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67" name="Rectangle 1055"/>
          <p:cNvSpPr>
            <a:spLocks noChangeArrowheads="1"/>
          </p:cNvSpPr>
          <p:nvPr/>
        </p:nvSpPr>
        <p:spPr bwMode="auto">
          <a:xfrm>
            <a:off x="2779187" y="4648916"/>
            <a:ext cx="155725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68" name="Rectangle 1056"/>
          <p:cNvSpPr>
            <a:spLocks noChangeArrowheads="1"/>
          </p:cNvSpPr>
          <p:nvPr/>
        </p:nvSpPr>
        <p:spPr bwMode="auto">
          <a:xfrm>
            <a:off x="3608316" y="5560530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9" name="Rectangle 1057"/>
          <p:cNvSpPr>
            <a:spLocks noChangeArrowheads="1"/>
          </p:cNvSpPr>
          <p:nvPr/>
        </p:nvSpPr>
        <p:spPr bwMode="auto">
          <a:xfrm>
            <a:off x="2804440" y="5327517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70" name="Rectangle 1058"/>
          <p:cNvSpPr>
            <a:spLocks noChangeArrowheads="1"/>
          </p:cNvSpPr>
          <p:nvPr/>
        </p:nvSpPr>
        <p:spPr bwMode="auto">
          <a:xfrm>
            <a:off x="3890304" y="5014788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71" name="Oval 1059"/>
          <p:cNvSpPr>
            <a:spLocks noChangeArrowheads="1"/>
          </p:cNvSpPr>
          <p:nvPr/>
        </p:nvSpPr>
        <p:spPr bwMode="auto">
          <a:xfrm>
            <a:off x="1468154" y="2001965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S0</a:t>
            </a:r>
          </a:p>
        </p:txBody>
      </p:sp>
      <p:sp>
        <p:nvSpPr>
          <p:cNvPr id="18472" name="Oval 1060"/>
          <p:cNvSpPr>
            <a:spLocks noChangeArrowheads="1"/>
          </p:cNvSpPr>
          <p:nvPr/>
        </p:nvSpPr>
        <p:spPr bwMode="auto">
          <a:xfrm>
            <a:off x="1468154" y="3473629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S2</a:t>
            </a:r>
          </a:p>
        </p:txBody>
      </p:sp>
      <p:sp>
        <p:nvSpPr>
          <p:cNvPr id="18473" name="Oval 1061"/>
          <p:cNvSpPr>
            <a:spLocks noChangeArrowheads="1"/>
          </p:cNvSpPr>
          <p:nvPr/>
        </p:nvSpPr>
        <p:spPr bwMode="auto">
          <a:xfrm>
            <a:off x="1468154" y="4945293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S4</a:t>
            </a:r>
          </a:p>
        </p:txBody>
      </p:sp>
      <p:sp>
        <p:nvSpPr>
          <p:cNvPr id="18474" name="Oval 1062"/>
          <p:cNvSpPr>
            <a:spLocks noChangeArrowheads="1"/>
          </p:cNvSpPr>
          <p:nvPr/>
        </p:nvSpPr>
        <p:spPr bwMode="auto">
          <a:xfrm>
            <a:off x="3084323" y="2001965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S1</a:t>
            </a:r>
          </a:p>
        </p:txBody>
      </p:sp>
      <p:sp>
        <p:nvSpPr>
          <p:cNvPr id="18475" name="Oval 1063"/>
          <p:cNvSpPr>
            <a:spLocks noChangeArrowheads="1"/>
          </p:cNvSpPr>
          <p:nvPr/>
        </p:nvSpPr>
        <p:spPr bwMode="auto">
          <a:xfrm>
            <a:off x="3084323" y="3473629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S3</a:t>
            </a:r>
          </a:p>
        </p:txBody>
      </p:sp>
      <p:sp>
        <p:nvSpPr>
          <p:cNvPr id="18476" name="Oval 1064"/>
          <p:cNvSpPr>
            <a:spLocks noChangeArrowheads="1"/>
          </p:cNvSpPr>
          <p:nvPr/>
        </p:nvSpPr>
        <p:spPr bwMode="auto">
          <a:xfrm>
            <a:off x="3084323" y="4945293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S5</a:t>
            </a:r>
          </a:p>
        </p:txBody>
      </p:sp>
      <p:sp>
        <p:nvSpPr>
          <p:cNvPr id="18477" name="Line 1065"/>
          <p:cNvSpPr>
            <a:spLocks noChangeShapeType="1"/>
          </p:cNvSpPr>
          <p:nvPr/>
        </p:nvSpPr>
        <p:spPr bwMode="auto">
          <a:xfrm>
            <a:off x="3387355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1066"/>
          <p:cNvSpPr>
            <a:spLocks noChangeShapeType="1"/>
          </p:cNvSpPr>
          <p:nvPr/>
        </p:nvSpPr>
        <p:spPr bwMode="auto">
          <a:xfrm>
            <a:off x="1872196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Line 1067"/>
          <p:cNvSpPr>
            <a:spLocks noChangeShapeType="1"/>
          </p:cNvSpPr>
          <p:nvPr/>
        </p:nvSpPr>
        <p:spPr bwMode="auto">
          <a:xfrm flipV="1">
            <a:off x="1670175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1068"/>
          <p:cNvSpPr>
            <a:spLocks noChangeShapeType="1"/>
          </p:cNvSpPr>
          <p:nvPr/>
        </p:nvSpPr>
        <p:spPr bwMode="auto">
          <a:xfrm>
            <a:off x="2074218" y="5141515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1069"/>
          <p:cNvSpPr>
            <a:spLocks noChangeShapeType="1"/>
          </p:cNvSpPr>
          <p:nvPr/>
        </p:nvSpPr>
        <p:spPr bwMode="auto">
          <a:xfrm flipH="1">
            <a:off x="2074218" y="5337736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1070"/>
          <p:cNvSpPr>
            <a:spLocks noChangeShapeType="1"/>
          </p:cNvSpPr>
          <p:nvPr/>
        </p:nvSpPr>
        <p:spPr bwMode="auto">
          <a:xfrm flipV="1">
            <a:off x="3357894" y="258041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1071"/>
          <p:cNvSpPr>
            <a:spLocks noChangeShapeType="1"/>
          </p:cNvSpPr>
          <p:nvPr/>
        </p:nvSpPr>
        <p:spPr bwMode="auto">
          <a:xfrm>
            <a:off x="3488366" y="259063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Line 1072"/>
          <p:cNvSpPr>
            <a:spLocks noChangeShapeType="1"/>
          </p:cNvSpPr>
          <p:nvPr/>
        </p:nvSpPr>
        <p:spPr bwMode="auto">
          <a:xfrm>
            <a:off x="2074218" y="3767962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Line 1073"/>
          <p:cNvSpPr>
            <a:spLocks noChangeShapeType="1"/>
          </p:cNvSpPr>
          <p:nvPr/>
        </p:nvSpPr>
        <p:spPr bwMode="auto">
          <a:xfrm flipV="1">
            <a:off x="1973207" y="2492520"/>
            <a:ext cx="1212127" cy="10792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Line 1074"/>
          <p:cNvSpPr>
            <a:spLocks noChangeShapeType="1"/>
          </p:cNvSpPr>
          <p:nvPr/>
        </p:nvSpPr>
        <p:spPr bwMode="auto">
          <a:xfrm flipH="1">
            <a:off x="1973207" y="3964184"/>
            <a:ext cx="1212127" cy="1079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Line 1075"/>
          <p:cNvSpPr>
            <a:spLocks noChangeShapeType="1"/>
          </p:cNvSpPr>
          <p:nvPr/>
        </p:nvSpPr>
        <p:spPr bwMode="auto">
          <a:xfrm flipV="1">
            <a:off x="1910075" y="2553839"/>
            <a:ext cx="1325764" cy="2415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Line 1076"/>
          <p:cNvSpPr>
            <a:spLocks noChangeShapeType="1"/>
          </p:cNvSpPr>
          <p:nvPr/>
        </p:nvSpPr>
        <p:spPr bwMode="auto">
          <a:xfrm>
            <a:off x="2074218" y="2394409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Line 1077"/>
          <p:cNvSpPr>
            <a:spLocks noChangeShapeType="1"/>
          </p:cNvSpPr>
          <p:nvPr/>
        </p:nvSpPr>
        <p:spPr bwMode="auto">
          <a:xfrm flipH="1">
            <a:off x="2074218" y="2198187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1078"/>
          <p:cNvSpPr>
            <a:spLocks noChangeShapeType="1"/>
          </p:cNvSpPr>
          <p:nvPr/>
        </p:nvSpPr>
        <p:spPr bwMode="auto">
          <a:xfrm>
            <a:off x="1771186" y="259063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Line 1079"/>
          <p:cNvSpPr>
            <a:spLocks noChangeShapeType="1"/>
          </p:cNvSpPr>
          <p:nvPr/>
        </p:nvSpPr>
        <p:spPr bwMode="auto">
          <a:xfrm flipH="1" flipV="1">
            <a:off x="1846944" y="2590631"/>
            <a:ext cx="1338390" cy="24527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Line 1080"/>
          <p:cNvSpPr>
            <a:spLocks noChangeShapeType="1"/>
          </p:cNvSpPr>
          <p:nvPr/>
        </p:nvSpPr>
        <p:spPr bwMode="auto">
          <a:xfrm>
            <a:off x="1910075" y="2541575"/>
            <a:ext cx="1199501" cy="10914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Line 1081"/>
          <p:cNvSpPr>
            <a:spLocks noChangeShapeType="1"/>
          </p:cNvSpPr>
          <p:nvPr/>
        </p:nvSpPr>
        <p:spPr bwMode="auto">
          <a:xfrm flipH="1" flipV="1">
            <a:off x="2011086" y="2467992"/>
            <a:ext cx="1174248" cy="1042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94" name="AutoShape 1082"/>
          <p:cNvCxnSpPr>
            <a:cxnSpLocks noChangeShapeType="1"/>
            <a:stCxn id="18476" idx="5"/>
            <a:endCxn id="18476" idx="3"/>
          </p:cNvCxnSpPr>
          <p:nvPr/>
        </p:nvCxnSpPr>
        <p:spPr bwMode="auto">
          <a:xfrm rot="5400000">
            <a:off x="3385281" y="5235508"/>
            <a:ext cx="2044" cy="429295"/>
          </a:xfrm>
          <a:prstGeom prst="curvedConnector3">
            <a:avLst>
              <a:gd name="adj1" fmla="val 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1083"/>
          <p:cNvCxnSpPr>
            <a:cxnSpLocks noChangeShapeType="1"/>
            <a:stCxn id="18474" idx="7"/>
            <a:endCxn id="18474" idx="1"/>
          </p:cNvCxnSpPr>
          <p:nvPr/>
        </p:nvCxnSpPr>
        <p:spPr bwMode="auto">
          <a:xfrm rot="16200000" flipH="1" flipV="1">
            <a:off x="3385281" y="1875209"/>
            <a:ext cx="2044" cy="42929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6" name="AutoShape 1084"/>
          <p:cNvCxnSpPr>
            <a:cxnSpLocks noChangeShapeType="1"/>
            <a:stCxn id="18471" idx="7"/>
            <a:endCxn id="18471" idx="1"/>
          </p:cNvCxnSpPr>
          <p:nvPr/>
        </p:nvCxnSpPr>
        <p:spPr bwMode="auto">
          <a:xfrm rot="16200000" flipH="1" flipV="1">
            <a:off x="1769112" y="1875209"/>
            <a:ext cx="2044" cy="429295"/>
          </a:xfrm>
          <a:prstGeom prst="curvedConnector3">
            <a:avLst>
              <a:gd name="adj1" fmla="val -186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7" name="AutoShape 1085"/>
          <p:cNvCxnSpPr>
            <a:cxnSpLocks noChangeShapeType="1"/>
            <a:stCxn id="18473" idx="2"/>
            <a:endCxn id="18471" idx="2"/>
          </p:cNvCxnSpPr>
          <p:nvPr/>
        </p:nvCxnSpPr>
        <p:spPr bwMode="auto">
          <a:xfrm rot="10800000" flipH="1">
            <a:off x="1468154" y="2296298"/>
            <a:ext cx="2104" cy="2943328"/>
          </a:xfrm>
          <a:prstGeom prst="curvedConnector3">
            <a:avLst>
              <a:gd name="adj1" fmla="val -234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8" name="AutoShape 1086"/>
          <p:cNvCxnSpPr>
            <a:cxnSpLocks noChangeShapeType="1"/>
            <a:stCxn id="18472" idx="3"/>
            <a:endCxn id="18472" idx="1"/>
          </p:cNvCxnSpPr>
          <p:nvPr/>
        </p:nvCxnSpPr>
        <p:spPr bwMode="auto">
          <a:xfrm rot="5400000" flipH="1" flipV="1">
            <a:off x="1350157" y="3765888"/>
            <a:ext cx="416971" cy="2104"/>
          </a:xfrm>
          <a:prstGeom prst="curvedConnector5">
            <a:avLst>
              <a:gd name="adj1" fmla="val -29412"/>
              <a:gd name="adj2" fmla="val -15600005"/>
              <a:gd name="adj3" fmla="val 123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9" name="AutoShape 1087"/>
          <p:cNvCxnSpPr>
            <a:cxnSpLocks noChangeShapeType="1"/>
            <a:stCxn id="18474" idx="6"/>
            <a:endCxn id="18476" idx="6"/>
          </p:cNvCxnSpPr>
          <p:nvPr/>
        </p:nvCxnSpPr>
        <p:spPr bwMode="auto">
          <a:xfrm>
            <a:off x="3690387" y="2296298"/>
            <a:ext cx="2104" cy="2943328"/>
          </a:xfrm>
          <a:prstGeom prst="curvedConnector3">
            <a:avLst>
              <a:gd name="adj1" fmla="val 120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1088"/>
          <p:cNvCxnSpPr>
            <a:cxnSpLocks noChangeShapeType="1"/>
            <a:stCxn id="18476" idx="6"/>
            <a:endCxn id="18474" idx="6"/>
          </p:cNvCxnSpPr>
          <p:nvPr/>
        </p:nvCxnSpPr>
        <p:spPr bwMode="auto">
          <a:xfrm flipV="1">
            <a:off x="3690387" y="2296298"/>
            <a:ext cx="2104" cy="2943328"/>
          </a:xfrm>
          <a:prstGeom prst="curvedConnector3">
            <a:avLst>
              <a:gd name="adj1" fmla="val 245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Rectangle 1089"/>
          <p:cNvSpPr>
            <a:spLocks noChangeArrowheads="1"/>
          </p:cNvSpPr>
          <p:nvPr/>
        </p:nvSpPr>
        <p:spPr bwMode="auto">
          <a:xfrm>
            <a:off x="3511514" y="297898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46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3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46437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82510" y="2667000"/>
            <a:ext cx="2133600" cy="228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30310" y="3200400"/>
            <a:ext cx="1752600" cy="26670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9467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transition table</a:t>
            </a:r>
          </a:p>
        </p:txBody>
      </p:sp>
      <p:grpSp>
        <p:nvGrpSpPr>
          <p:cNvPr id="19468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  <a:defRPr/>
              </a:pPr>
              <a:r>
                <a:rPr lang="en-US" dirty="0">
                  <a:ea typeface="ＭＳ Ｐゴシック" pitchFamily="34" charset="-128"/>
                </a:rPr>
                <a:t>present	        next state        output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state	0	1	2	3	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 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	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	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</a:p>
          </p:txBody>
        </p:sp>
        <p:sp>
          <p:nvSpPr>
            <p:cNvPr id="19526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9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9471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72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73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74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75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76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77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78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79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80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81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2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5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600" b="1"/>
                <a:t>0</a:t>
              </a:r>
            </a:p>
          </p:txBody>
        </p:sp>
        <p:sp>
          <p:nvSpPr>
            <p:cNvPr id="19483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600" b="1"/>
                <a:t>2</a:t>
              </a:r>
            </a:p>
          </p:txBody>
        </p:sp>
        <p:sp>
          <p:nvSpPr>
            <p:cNvPr id="19484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85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6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87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8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89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90" name="Rectangle 1055"/>
            <p:cNvSpPr>
              <a:spLocks noChangeArrowheads="1"/>
            </p:cNvSpPr>
            <p:nvPr/>
          </p:nvSpPr>
          <p:spPr bwMode="auto">
            <a:xfrm>
              <a:off x="1211" y="2945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91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92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93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94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9495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9496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9497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9498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9499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9500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517" name="AutoShape 1082"/>
            <p:cNvCxnSpPr>
              <a:cxnSpLocks noChangeShapeType="1"/>
              <a:stCxn id="19499" idx="5"/>
              <a:endCxn id="19499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8" name="AutoShape 1083"/>
            <p:cNvCxnSpPr>
              <a:cxnSpLocks noChangeShapeType="1"/>
              <a:stCxn id="19497" idx="7"/>
              <a:endCxn id="19497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9" name="AutoShape 1084"/>
            <p:cNvCxnSpPr>
              <a:cxnSpLocks noChangeShapeType="1"/>
              <a:stCxn id="19494" idx="7"/>
              <a:endCxn id="19494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0" name="AutoShape 1085"/>
            <p:cNvCxnSpPr>
              <a:cxnSpLocks noChangeShapeType="1"/>
              <a:stCxn id="19496" idx="2"/>
              <a:endCxn id="19494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1" name="AutoShape 1086"/>
            <p:cNvCxnSpPr>
              <a:cxnSpLocks noChangeShapeType="1"/>
              <a:stCxn id="19495" idx="3"/>
              <a:endCxn id="19495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2" name="AutoShape 1087"/>
            <p:cNvCxnSpPr>
              <a:cxnSpLocks noChangeShapeType="1"/>
              <a:stCxn id="19497" idx="6"/>
              <a:endCxn id="19499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3" name="AutoShape 1088"/>
            <p:cNvCxnSpPr>
              <a:cxnSpLocks noChangeShapeType="1"/>
              <a:stCxn id="19499" idx="6"/>
              <a:endCxn id="19497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4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9470" name="TextBox 72"/>
          <p:cNvSpPr txBox="1">
            <a:spLocks noChangeArrowheads="1"/>
          </p:cNvSpPr>
          <p:nvPr/>
        </p:nvSpPr>
        <p:spPr bwMode="auto">
          <a:xfrm>
            <a:off x="5105400" y="4191000"/>
            <a:ext cx="344196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Finally convert groups to states: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combine states S0-S4 and</a:t>
            </a:r>
          </a:p>
          <a:p>
            <a:pPr eaLnBrk="1" hangingPunct="1"/>
            <a:r>
              <a:rPr lang="en-US" dirty="0"/>
              <a:t>S3-S5.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table replace all S4 with S0 </a:t>
            </a:r>
          </a:p>
          <a:p>
            <a:pPr eaLnBrk="1" hangingPunct="1"/>
            <a:r>
              <a:rPr lang="en-US" dirty="0"/>
              <a:t>and all S5 with S3</a:t>
            </a:r>
          </a:p>
        </p:txBody>
      </p:sp>
    </p:spTree>
    <p:extLst>
      <p:ext uri="{BB962C8B-B14F-4D97-AF65-F5344CB8AC3E}">
        <p14:creationId xmlns:p14="http://schemas.microsoft.com/office/powerpoint/2010/main" val="12914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1258710" y="1447800"/>
            <a:ext cx="1066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858910" y="3276600"/>
            <a:ext cx="1066800" cy="12192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Machine</a:t>
            </a:r>
          </a:p>
        </p:txBody>
      </p:sp>
      <p:sp>
        <p:nvSpPr>
          <p:cNvPr id="20490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20491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  <a:defRPr/>
              </a:pPr>
              <a:r>
                <a:rPr lang="en-US" dirty="0">
                  <a:ea typeface="ＭＳ Ｐゴシック" pitchFamily="34" charset="-128"/>
                </a:rPr>
                <a:t>present	        next state        output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state	0	1	2	3	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 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	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</a:t>
              </a:r>
            </a:p>
          </p:txBody>
        </p:sp>
        <p:sp>
          <p:nvSpPr>
            <p:cNvPr id="20526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Rectangle 1036"/>
          <p:cNvSpPr>
            <a:spLocks noChangeArrowheads="1"/>
          </p:cNvSpPr>
          <p:nvPr/>
        </p:nvSpPr>
        <p:spPr bwMode="auto">
          <a:xfrm>
            <a:off x="1533348" y="2643188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20493" name="Rectangle 1037"/>
          <p:cNvSpPr>
            <a:spLocks noChangeArrowheads="1"/>
          </p:cNvSpPr>
          <p:nvPr/>
        </p:nvSpPr>
        <p:spPr bwMode="auto">
          <a:xfrm>
            <a:off x="2244548" y="2373313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20494" name="Rectangle 1038"/>
          <p:cNvSpPr>
            <a:spLocks noChangeArrowheads="1"/>
          </p:cNvSpPr>
          <p:nvPr/>
        </p:nvSpPr>
        <p:spPr bwMode="auto">
          <a:xfrm>
            <a:off x="2146123" y="2847975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495" name="Rectangle 1039"/>
          <p:cNvSpPr>
            <a:spLocks noChangeArrowheads="1"/>
          </p:cNvSpPr>
          <p:nvPr/>
        </p:nvSpPr>
        <p:spPr bwMode="auto">
          <a:xfrm>
            <a:off x="1977848" y="1752600"/>
            <a:ext cx="98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496" name="Rectangle 1040"/>
          <p:cNvSpPr>
            <a:spLocks noChangeArrowheads="1"/>
          </p:cNvSpPr>
          <p:nvPr/>
        </p:nvSpPr>
        <p:spPr bwMode="auto">
          <a:xfrm>
            <a:off x="2325510" y="3276600"/>
            <a:ext cx="98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497" name="Rectangle 1041"/>
          <p:cNvSpPr>
            <a:spLocks noChangeArrowheads="1"/>
          </p:cNvSpPr>
          <p:nvPr/>
        </p:nvSpPr>
        <p:spPr bwMode="auto">
          <a:xfrm>
            <a:off x="2147710" y="3748088"/>
            <a:ext cx="984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20498" name="Rectangle 1042"/>
          <p:cNvSpPr>
            <a:spLocks noChangeArrowheads="1"/>
          </p:cNvSpPr>
          <p:nvPr/>
        </p:nvSpPr>
        <p:spPr bwMode="auto">
          <a:xfrm flipH="1">
            <a:off x="2009598" y="3124200"/>
            <a:ext cx="444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499" name="Rectangle 1043"/>
          <p:cNvSpPr>
            <a:spLocks noChangeArrowheads="1"/>
          </p:cNvSpPr>
          <p:nvPr/>
        </p:nvSpPr>
        <p:spPr bwMode="auto">
          <a:xfrm>
            <a:off x="1214260" y="4071938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20500" name="Rectangle 1048"/>
          <p:cNvSpPr>
            <a:spLocks noChangeArrowheads="1"/>
          </p:cNvSpPr>
          <p:nvPr/>
        </p:nvSpPr>
        <p:spPr bwMode="auto">
          <a:xfrm flipH="1">
            <a:off x="3671710" y="1754188"/>
            <a:ext cx="603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600" b="1"/>
              <a:t>2</a:t>
            </a:r>
          </a:p>
        </p:txBody>
      </p:sp>
      <p:sp>
        <p:nvSpPr>
          <p:cNvPr id="20501" name="Rectangle 1049"/>
          <p:cNvSpPr>
            <a:spLocks noChangeArrowheads="1"/>
          </p:cNvSpPr>
          <p:nvPr/>
        </p:nvSpPr>
        <p:spPr bwMode="auto">
          <a:xfrm>
            <a:off x="2782710" y="2012950"/>
            <a:ext cx="10001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502" name="Rectangle 1050"/>
          <p:cNvSpPr>
            <a:spLocks noChangeArrowheads="1"/>
          </p:cNvSpPr>
          <p:nvPr/>
        </p:nvSpPr>
        <p:spPr bwMode="auto">
          <a:xfrm flipH="1">
            <a:off x="3749498" y="2667000"/>
            <a:ext cx="460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endParaRPr lang="en-US" sz="1400" b="1"/>
          </a:p>
        </p:txBody>
      </p:sp>
      <p:sp>
        <p:nvSpPr>
          <p:cNvPr id="20503" name="Rectangle 1051"/>
          <p:cNvSpPr>
            <a:spLocks noChangeArrowheads="1"/>
          </p:cNvSpPr>
          <p:nvPr/>
        </p:nvSpPr>
        <p:spPr bwMode="auto">
          <a:xfrm>
            <a:off x="3208160" y="2895600"/>
            <a:ext cx="1079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504" name="Rectangle 1052"/>
          <p:cNvSpPr>
            <a:spLocks noChangeArrowheads="1"/>
          </p:cNvSpPr>
          <p:nvPr/>
        </p:nvSpPr>
        <p:spPr bwMode="auto">
          <a:xfrm>
            <a:off x="3408185" y="4110038"/>
            <a:ext cx="984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505" name="Rectangle 1054"/>
          <p:cNvSpPr>
            <a:spLocks noChangeArrowheads="1"/>
          </p:cNvSpPr>
          <p:nvPr/>
        </p:nvSpPr>
        <p:spPr bwMode="auto">
          <a:xfrm>
            <a:off x="3019248" y="3146425"/>
            <a:ext cx="29686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1,2</a:t>
            </a:r>
          </a:p>
        </p:txBody>
      </p:sp>
      <p:sp>
        <p:nvSpPr>
          <p:cNvPr id="20506" name="Oval 1059"/>
          <p:cNvSpPr>
            <a:spLocks noChangeArrowheads="1"/>
          </p:cNvSpPr>
          <p:nvPr/>
        </p:nvSpPr>
        <p:spPr bwMode="auto">
          <a:xfrm>
            <a:off x="1468260" y="2001838"/>
            <a:ext cx="606425" cy="5889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S0</a:t>
            </a:r>
          </a:p>
        </p:txBody>
      </p:sp>
      <p:sp>
        <p:nvSpPr>
          <p:cNvPr id="20507" name="Oval 1060"/>
          <p:cNvSpPr>
            <a:spLocks noChangeArrowheads="1"/>
          </p:cNvSpPr>
          <p:nvPr/>
        </p:nvSpPr>
        <p:spPr bwMode="auto">
          <a:xfrm>
            <a:off x="1468260" y="3473450"/>
            <a:ext cx="606425" cy="5889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S2</a:t>
            </a:r>
          </a:p>
        </p:txBody>
      </p:sp>
      <p:sp>
        <p:nvSpPr>
          <p:cNvPr id="20508" name="Oval 1062"/>
          <p:cNvSpPr>
            <a:spLocks noChangeArrowheads="1"/>
          </p:cNvSpPr>
          <p:nvPr/>
        </p:nvSpPr>
        <p:spPr bwMode="auto">
          <a:xfrm>
            <a:off x="3084335" y="2001838"/>
            <a:ext cx="606425" cy="588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S1</a:t>
            </a:r>
          </a:p>
        </p:txBody>
      </p:sp>
      <p:sp>
        <p:nvSpPr>
          <p:cNvPr id="20509" name="Oval 1063"/>
          <p:cNvSpPr>
            <a:spLocks noChangeArrowheads="1"/>
          </p:cNvSpPr>
          <p:nvPr/>
        </p:nvSpPr>
        <p:spPr bwMode="auto">
          <a:xfrm>
            <a:off x="3084335" y="3473450"/>
            <a:ext cx="606425" cy="588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S3</a:t>
            </a:r>
          </a:p>
        </p:txBody>
      </p:sp>
      <p:sp>
        <p:nvSpPr>
          <p:cNvPr id="20510" name="Line 1066"/>
          <p:cNvSpPr>
            <a:spLocks noChangeShapeType="1"/>
          </p:cNvSpPr>
          <p:nvPr/>
        </p:nvSpPr>
        <p:spPr bwMode="auto">
          <a:xfrm flipV="1">
            <a:off x="1944510" y="2590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1070"/>
          <p:cNvSpPr>
            <a:spLocks noChangeShapeType="1"/>
          </p:cNvSpPr>
          <p:nvPr/>
        </p:nvSpPr>
        <p:spPr bwMode="auto">
          <a:xfrm flipV="1">
            <a:off x="3357385" y="2581275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1071"/>
          <p:cNvSpPr>
            <a:spLocks noChangeShapeType="1"/>
          </p:cNvSpPr>
          <p:nvPr/>
        </p:nvSpPr>
        <p:spPr bwMode="auto">
          <a:xfrm>
            <a:off x="3489148" y="25908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1072"/>
          <p:cNvSpPr>
            <a:spLocks noChangeShapeType="1"/>
          </p:cNvSpPr>
          <p:nvPr/>
        </p:nvSpPr>
        <p:spPr bwMode="auto">
          <a:xfrm>
            <a:off x="2074685" y="3768725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1073"/>
          <p:cNvSpPr>
            <a:spLocks noChangeShapeType="1"/>
          </p:cNvSpPr>
          <p:nvPr/>
        </p:nvSpPr>
        <p:spPr bwMode="auto">
          <a:xfrm flipV="1">
            <a:off x="1973085" y="2492375"/>
            <a:ext cx="121285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1076"/>
          <p:cNvSpPr>
            <a:spLocks noChangeShapeType="1"/>
          </p:cNvSpPr>
          <p:nvPr/>
        </p:nvSpPr>
        <p:spPr bwMode="auto">
          <a:xfrm>
            <a:off x="2074685" y="2393950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1077"/>
          <p:cNvSpPr>
            <a:spLocks noChangeShapeType="1"/>
          </p:cNvSpPr>
          <p:nvPr/>
        </p:nvSpPr>
        <p:spPr bwMode="auto">
          <a:xfrm flipH="1">
            <a:off x="2074685" y="2198688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1078"/>
          <p:cNvSpPr>
            <a:spLocks noChangeShapeType="1"/>
          </p:cNvSpPr>
          <p:nvPr/>
        </p:nvSpPr>
        <p:spPr bwMode="auto">
          <a:xfrm>
            <a:off x="1771473" y="25908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1080"/>
          <p:cNvSpPr>
            <a:spLocks noChangeShapeType="1"/>
          </p:cNvSpPr>
          <p:nvPr/>
        </p:nvSpPr>
        <p:spPr bwMode="auto">
          <a:xfrm>
            <a:off x="1909585" y="2541588"/>
            <a:ext cx="120015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1081"/>
          <p:cNvSpPr>
            <a:spLocks noChangeShapeType="1"/>
          </p:cNvSpPr>
          <p:nvPr/>
        </p:nvSpPr>
        <p:spPr bwMode="auto">
          <a:xfrm flipH="1" flipV="1">
            <a:off x="2011185" y="2468563"/>
            <a:ext cx="11747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0" name="AutoShape 1082"/>
          <p:cNvCxnSpPr>
            <a:cxnSpLocks noChangeShapeType="1"/>
          </p:cNvCxnSpPr>
          <p:nvPr/>
        </p:nvCxnSpPr>
        <p:spPr bwMode="auto">
          <a:xfrm rot="5400000">
            <a:off x="3377229" y="3750469"/>
            <a:ext cx="1587" cy="428625"/>
          </a:xfrm>
          <a:prstGeom prst="curvedConnector3">
            <a:avLst>
              <a:gd name="adj1" fmla="val 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1" name="AutoShape 1083"/>
          <p:cNvCxnSpPr>
            <a:cxnSpLocks noChangeShapeType="1"/>
            <a:stCxn id="20508" idx="7"/>
            <a:endCxn id="20508" idx="1"/>
          </p:cNvCxnSpPr>
          <p:nvPr/>
        </p:nvCxnSpPr>
        <p:spPr bwMode="auto">
          <a:xfrm rot="-5400000" flipH="1" flipV="1">
            <a:off x="3385167" y="1875631"/>
            <a:ext cx="1588" cy="42862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2" name="AutoShape 1084"/>
          <p:cNvCxnSpPr>
            <a:cxnSpLocks noChangeShapeType="1"/>
            <a:stCxn id="20506" idx="7"/>
            <a:endCxn id="20506" idx="1"/>
          </p:cNvCxnSpPr>
          <p:nvPr/>
        </p:nvCxnSpPr>
        <p:spPr bwMode="auto">
          <a:xfrm rot="-5400000" flipH="1" flipV="1">
            <a:off x="1769092" y="1875631"/>
            <a:ext cx="1588" cy="42862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3" name="AutoShape 1086"/>
          <p:cNvCxnSpPr>
            <a:cxnSpLocks noChangeShapeType="1"/>
            <a:stCxn id="20507" idx="3"/>
            <a:endCxn id="20507" idx="1"/>
          </p:cNvCxnSpPr>
          <p:nvPr/>
        </p:nvCxnSpPr>
        <p:spPr bwMode="auto">
          <a:xfrm rot="5400000" flipH="1" flipV="1">
            <a:off x="1350785" y="3765550"/>
            <a:ext cx="415925" cy="3175"/>
          </a:xfrm>
          <a:prstGeom prst="curvedConnector5">
            <a:avLst>
              <a:gd name="adj1" fmla="val -29412"/>
              <a:gd name="adj2" fmla="val -15600005"/>
              <a:gd name="adj3" fmla="val 123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24" name="Rectangle 1089"/>
          <p:cNvSpPr>
            <a:spLocks noChangeArrowheads="1"/>
          </p:cNvSpPr>
          <p:nvPr/>
        </p:nvSpPr>
        <p:spPr bwMode="auto">
          <a:xfrm>
            <a:off x="3511373" y="2979738"/>
            <a:ext cx="249237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1,3</a:t>
            </a:r>
          </a:p>
        </p:txBody>
      </p:sp>
    </p:spTree>
    <p:extLst>
      <p:ext uri="{BB962C8B-B14F-4D97-AF65-F5344CB8AC3E}">
        <p14:creationId xmlns:p14="http://schemas.microsoft.com/office/powerpoint/2010/main" val="216314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language, how do you design a state machine for it?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Need enough states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Decide whether to accept or reject at the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Update the state on each new character</a:t>
            </a:r>
          </a:p>
        </p:txBody>
      </p:sp>
    </p:spTree>
    <p:extLst>
      <p:ext uri="{BB962C8B-B14F-4D97-AF65-F5344CB8AC3E}">
        <p14:creationId xmlns:p14="http://schemas.microsoft.com/office/powerpoint/2010/main" val="2797627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Minimization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D72CF-24B2-5542-A63C-A047C08EA060}"/>
              </a:ext>
            </a:extLst>
          </p:cNvPr>
          <p:cNvSpPr txBox="1"/>
          <p:nvPr/>
        </p:nvSpPr>
        <p:spPr>
          <a:xfrm>
            <a:off x="715617" y="5292461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2).</a:t>
            </a:r>
          </a:p>
        </p:txBody>
      </p:sp>
    </p:spTree>
    <p:extLst>
      <p:ext uri="{BB962C8B-B14F-4D97-AF65-F5344CB8AC3E}">
        <p14:creationId xmlns:p14="http://schemas.microsoft.com/office/powerpoint/2010/main" val="267316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060855" y="1130800"/>
            <a:ext cx="4067297" cy="4165984"/>
          </a:xfrm>
          <a:custGeom>
            <a:avLst/>
            <a:gdLst>
              <a:gd name="connsiteX0" fmla="*/ 1747659 w 4067297"/>
              <a:gd name="connsiteY0" fmla="*/ 317000 h 4165984"/>
              <a:gd name="connsiteX1" fmla="*/ 2008916 w 4067297"/>
              <a:gd name="connsiteY1" fmla="*/ 1068114 h 4165984"/>
              <a:gd name="connsiteX2" fmla="*/ 2553202 w 4067297"/>
              <a:gd name="connsiteY2" fmla="*/ 1351143 h 4165984"/>
              <a:gd name="connsiteX3" fmla="*/ 3075716 w 4067297"/>
              <a:gd name="connsiteY3" fmla="*/ 2134914 h 4165984"/>
              <a:gd name="connsiteX4" fmla="*/ 3239002 w 4067297"/>
              <a:gd name="connsiteY4" fmla="*/ 3114629 h 4165984"/>
              <a:gd name="connsiteX5" fmla="*/ 2705602 w 4067297"/>
              <a:gd name="connsiteY5" fmla="*/ 3539171 h 4165984"/>
              <a:gd name="connsiteX6" fmla="*/ 1671459 w 4067297"/>
              <a:gd name="connsiteY6" fmla="*/ 3299686 h 4165984"/>
              <a:gd name="connsiteX7" fmla="*/ 1029202 w 4067297"/>
              <a:gd name="connsiteY7" fmla="*/ 2722743 h 4165984"/>
              <a:gd name="connsiteX8" fmla="*/ 811488 w 4067297"/>
              <a:gd name="connsiteY8" fmla="*/ 2309086 h 4165984"/>
              <a:gd name="connsiteX9" fmla="*/ 365174 w 4067297"/>
              <a:gd name="connsiteY9" fmla="*/ 2167571 h 4165984"/>
              <a:gd name="connsiteX10" fmla="*/ 60374 w 4067297"/>
              <a:gd name="connsiteY10" fmla="*/ 2189343 h 4165984"/>
              <a:gd name="connsiteX11" fmla="*/ 38602 w 4067297"/>
              <a:gd name="connsiteY11" fmla="*/ 2668314 h 4165984"/>
              <a:gd name="connsiteX12" fmla="*/ 484916 w 4067297"/>
              <a:gd name="connsiteY12" fmla="*/ 3179943 h 4165984"/>
              <a:gd name="connsiteX13" fmla="*/ 1693231 w 4067297"/>
              <a:gd name="connsiteY13" fmla="*/ 3931057 h 4165984"/>
              <a:gd name="connsiteX14" fmla="*/ 3456716 w 4067297"/>
              <a:gd name="connsiteY14" fmla="*/ 4105229 h 4165984"/>
              <a:gd name="connsiteX15" fmla="*/ 4066316 w 4067297"/>
              <a:gd name="connsiteY15" fmla="*/ 2994886 h 4165984"/>
              <a:gd name="connsiteX16" fmla="*/ 3565574 w 4067297"/>
              <a:gd name="connsiteY16" fmla="*/ 981029 h 4165984"/>
              <a:gd name="connsiteX17" fmla="*/ 2368145 w 4067297"/>
              <a:gd name="connsiteY17" fmla="*/ 33971 h 4165984"/>
              <a:gd name="connsiteX18" fmla="*/ 1867402 w 4067297"/>
              <a:gd name="connsiteY18" fmla="*/ 219029 h 4165984"/>
              <a:gd name="connsiteX19" fmla="*/ 1747659 w 4067297"/>
              <a:gd name="connsiteY19" fmla="*/ 317000 h 41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7297" h="4165984">
                <a:moveTo>
                  <a:pt x="1747659" y="317000"/>
                </a:moveTo>
                <a:cubicBezTo>
                  <a:pt x="1771245" y="458514"/>
                  <a:pt x="1874659" y="895757"/>
                  <a:pt x="2008916" y="1068114"/>
                </a:cubicBezTo>
                <a:cubicBezTo>
                  <a:pt x="2143173" y="1240471"/>
                  <a:pt x="2375402" y="1173343"/>
                  <a:pt x="2553202" y="1351143"/>
                </a:cubicBezTo>
                <a:cubicBezTo>
                  <a:pt x="2731002" y="1528943"/>
                  <a:pt x="2961416" y="1841000"/>
                  <a:pt x="3075716" y="2134914"/>
                </a:cubicBezTo>
                <a:cubicBezTo>
                  <a:pt x="3190016" y="2428828"/>
                  <a:pt x="3300688" y="2880586"/>
                  <a:pt x="3239002" y="3114629"/>
                </a:cubicBezTo>
                <a:cubicBezTo>
                  <a:pt x="3177316" y="3348672"/>
                  <a:pt x="2966859" y="3508328"/>
                  <a:pt x="2705602" y="3539171"/>
                </a:cubicBezTo>
                <a:cubicBezTo>
                  <a:pt x="2444345" y="3570014"/>
                  <a:pt x="1950859" y="3435757"/>
                  <a:pt x="1671459" y="3299686"/>
                </a:cubicBezTo>
                <a:cubicBezTo>
                  <a:pt x="1392059" y="3163615"/>
                  <a:pt x="1172530" y="2887843"/>
                  <a:pt x="1029202" y="2722743"/>
                </a:cubicBezTo>
                <a:cubicBezTo>
                  <a:pt x="885874" y="2557643"/>
                  <a:pt x="922159" y="2401615"/>
                  <a:pt x="811488" y="2309086"/>
                </a:cubicBezTo>
                <a:cubicBezTo>
                  <a:pt x="700817" y="2216557"/>
                  <a:pt x="490360" y="2187528"/>
                  <a:pt x="365174" y="2167571"/>
                </a:cubicBezTo>
                <a:cubicBezTo>
                  <a:pt x="239988" y="2147614"/>
                  <a:pt x="114803" y="2105886"/>
                  <a:pt x="60374" y="2189343"/>
                </a:cubicBezTo>
                <a:cubicBezTo>
                  <a:pt x="5945" y="2272800"/>
                  <a:pt x="-32155" y="2503214"/>
                  <a:pt x="38602" y="2668314"/>
                </a:cubicBezTo>
                <a:cubicBezTo>
                  <a:pt x="109359" y="2833414"/>
                  <a:pt x="209144" y="2969486"/>
                  <a:pt x="484916" y="3179943"/>
                </a:cubicBezTo>
                <a:cubicBezTo>
                  <a:pt x="760688" y="3390400"/>
                  <a:pt x="1197931" y="3776843"/>
                  <a:pt x="1693231" y="3931057"/>
                </a:cubicBezTo>
                <a:cubicBezTo>
                  <a:pt x="2188531" y="4085271"/>
                  <a:pt x="3061202" y="4261257"/>
                  <a:pt x="3456716" y="4105229"/>
                </a:cubicBezTo>
                <a:cubicBezTo>
                  <a:pt x="3852230" y="3949201"/>
                  <a:pt x="4048173" y="3515586"/>
                  <a:pt x="4066316" y="2994886"/>
                </a:cubicBezTo>
                <a:cubicBezTo>
                  <a:pt x="4084459" y="2474186"/>
                  <a:pt x="3848602" y="1474515"/>
                  <a:pt x="3565574" y="981029"/>
                </a:cubicBezTo>
                <a:cubicBezTo>
                  <a:pt x="3282546" y="487543"/>
                  <a:pt x="2651174" y="160971"/>
                  <a:pt x="2368145" y="33971"/>
                </a:cubicBezTo>
                <a:cubicBezTo>
                  <a:pt x="2085116" y="-93029"/>
                  <a:pt x="1969002" y="173672"/>
                  <a:pt x="1867402" y="219029"/>
                </a:cubicBezTo>
                <a:cubicBezTo>
                  <a:pt x="1765802" y="264386"/>
                  <a:pt x="1724073" y="175486"/>
                  <a:pt x="1747659" y="3170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2719558">
            <a:off x="588687" y="2144301"/>
            <a:ext cx="3803847" cy="1419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Minimization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6046" y="1404028"/>
            <a:ext cx="326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Split states into accept/reject groups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108" y="2792506"/>
            <a:ext cx="3326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Every symbol causes the DFA to go from one group to the other so neither group needs to be split</a:t>
            </a:r>
          </a:p>
        </p:txBody>
      </p:sp>
    </p:spTree>
    <p:extLst>
      <p:ext uri="{BB962C8B-B14F-4D97-AF65-F5344CB8AC3E}">
        <p14:creationId xmlns:p14="http://schemas.microsoft.com/office/powerpoint/2010/main" val="33752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rot="2719558">
            <a:off x="1005028" y="1228343"/>
            <a:ext cx="1193860" cy="13383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DFA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2960" y="1369076"/>
            <a:ext cx="3762325" cy="1296497"/>
            <a:chOff x="972961" y="1369076"/>
            <a:chExt cx="3076560" cy="1162273"/>
          </a:xfrm>
        </p:grpSpPr>
        <p:sp>
          <p:nvSpPr>
            <p:cNvPr id="6" name="Oval 5"/>
            <p:cNvSpPr/>
            <p:nvPr/>
          </p:nvSpPr>
          <p:spPr>
            <a:xfrm>
              <a:off x="2882532" y="1369076"/>
              <a:ext cx="1166989" cy="11068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1411" y="1634861"/>
              <a:ext cx="533400" cy="614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100211" y="1634861"/>
              <a:ext cx="533400" cy="6459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1</a:t>
              </a: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81011" y="1787261"/>
              <a:ext cx="12192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81011" y="2015861"/>
              <a:ext cx="12192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4" name="TextBox 14"/>
            <p:cNvSpPr txBox="1">
              <a:spLocks noChangeArrowheads="1"/>
            </p:cNvSpPr>
            <p:nvPr/>
          </p:nvSpPr>
          <p:spPr bwMode="auto">
            <a:xfrm>
              <a:off x="2219633" y="1406261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prstClr val="black"/>
                  </a:solidFill>
                </a:rPr>
                <a:t>0,1</a:t>
              </a:r>
            </a:p>
          </p:txBody>
        </p:sp>
        <p:sp>
          <p:nvSpPr>
            <p:cNvPr id="8205" name="TextBox 15"/>
            <p:cNvSpPr txBox="1">
              <a:spLocks noChangeArrowheads="1"/>
            </p:cNvSpPr>
            <p:nvPr/>
          </p:nvSpPr>
          <p:spPr bwMode="auto">
            <a:xfrm>
              <a:off x="2377570" y="2131239"/>
              <a:ext cx="614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prstClr val="black"/>
                  </a:solidFill>
                </a:rPr>
                <a:t>0,1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72961" y="1896798"/>
              <a:ext cx="3048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7F0B9E-2455-6247-816A-2E97E5A85495}"/>
              </a:ext>
            </a:extLst>
          </p:cNvPr>
          <p:cNvSpPr txBox="1"/>
          <p:nvPr/>
        </p:nvSpPr>
        <p:spPr>
          <a:xfrm>
            <a:off x="697185" y="5106699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The set of all binary strings with even length.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B3879-F995-A04A-932B-61A6444B77B4}"/>
              </a:ext>
            </a:extLst>
          </p:cNvPr>
          <p:cNvSpPr txBox="1"/>
          <p:nvPr/>
        </p:nvSpPr>
        <p:spPr>
          <a:xfrm>
            <a:off x="706401" y="4630055"/>
            <a:ext cx="842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2).</a:t>
            </a:r>
          </a:p>
        </p:txBody>
      </p:sp>
    </p:spTree>
    <p:extLst>
      <p:ext uri="{BB962C8B-B14F-4D97-AF65-F5344CB8AC3E}">
        <p14:creationId xmlns:p14="http://schemas.microsoft.com/office/powerpoint/2010/main" val="176034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Nondeterministic Finite Automata (NFA)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4525963"/>
          </a:xfrm>
        </p:spPr>
        <p:txBody>
          <a:bodyPr/>
          <a:lstStyle/>
          <a:p>
            <a:r>
              <a:rPr lang="en-US" sz="2800" dirty="0"/>
              <a:t>Graph with start state, final states, edges labeled by symbols (like DFA) but</a:t>
            </a:r>
          </a:p>
          <a:p>
            <a:pPr lvl="1"/>
            <a:r>
              <a:rPr lang="en-US" sz="2400" dirty="0"/>
              <a:t>Not required to have exactly 1 edge out of each state labeled by each symbol--- can have 0 or &gt;1</a:t>
            </a:r>
          </a:p>
          <a:p>
            <a:pPr lvl="1"/>
            <a:r>
              <a:rPr lang="en-US" sz="2400" dirty="0"/>
              <a:t>Also can have edges labeled by empty string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sz="2400" b="1" dirty="0">
              <a:sym typeface="Symbol" pitchFamily="18" charset="2"/>
            </a:endParaRPr>
          </a:p>
          <a:p>
            <a:r>
              <a:rPr lang="en-US" sz="2800" b="1" dirty="0"/>
              <a:t>Definition: 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is in the language recognized by an NFA if and only if </a:t>
            </a:r>
            <a:r>
              <a:rPr lang="en-US" sz="2800" u="sng" dirty="0"/>
              <a:t>some</a:t>
            </a:r>
            <a:r>
              <a:rPr lang="en-US" sz="2800" dirty="0"/>
              <a:t> valid execution of the machine gets to an accept state</a:t>
            </a:r>
          </a:p>
          <a:p>
            <a:endParaRPr lang="en-US" b="1" dirty="0"/>
          </a:p>
        </p:txBody>
      </p:sp>
      <p:grpSp>
        <p:nvGrpSpPr>
          <p:cNvPr id="22535" name="Group 26"/>
          <p:cNvGrpSpPr>
            <a:grpSpLocks/>
          </p:cNvGrpSpPr>
          <p:nvPr/>
        </p:nvGrpSpPr>
        <p:grpSpPr bwMode="auto">
          <a:xfrm>
            <a:off x="2362200" y="4953000"/>
            <a:ext cx="4572000" cy="1344613"/>
            <a:chOff x="2362200" y="5059196"/>
            <a:chExt cx="4572000" cy="1344581"/>
          </a:xfrm>
        </p:grpSpPr>
        <p:sp>
          <p:nvSpPr>
            <p:cNvPr id="8" name="Oval 7"/>
            <p:cNvSpPr/>
            <p:nvPr/>
          </p:nvSpPr>
          <p:spPr>
            <a:xfrm>
              <a:off x="2671763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51438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91275" y="5138569"/>
              <a:ext cx="542925" cy="5572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11600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40" name="TextBox 14"/>
            <p:cNvSpPr txBox="1">
              <a:spLocks noChangeArrowheads="1"/>
            </p:cNvSpPr>
            <p:nvPr/>
          </p:nvSpPr>
          <p:spPr bwMode="auto">
            <a:xfrm>
              <a:off x="5694336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1" name="TextBox 15"/>
            <p:cNvSpPr txBox="1">
              <a:spLocks noChangeArrowheads="1"/>
            </p:cNvSpPr>
            <p:nvPr/>
          </p:nvSpPr>
          <p:spPr bwMode="auto">
            <a:xfrm>
              <a:off x="4531962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cxnSp>
          <p:nvCxnSpPr>
            <p:cNvPr id="14" name="Straight Arrow Connector 13"/>
            <p:cNvCxnSpPr>
              <a:stCxn id="8" idx="6"/>
              <a:endCxn id="11" idx="2"/>
            </p:cNvCxnSpPr>
            <p:nvPr/>
          </p:nvCxnSpPr>
          <p:spPr>
            <a:xfrm>
              <a:off x="3214688" y="5416375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18"/>
            <p:cNvSpPr txBox="1">
              <a:spLocks noChangeArrowheads="1"/>
            </p:cNvSpPr>
            <p:nvPr/>
          </p:nvSpPr>
          <p:spPr bwMode="auto">
            <a:xfrm>
              <a:off x="3214607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4" name="TextBox 23"/>
            <p:cNvSpPr txBox="1">
              <a:spLocks noChangeArrowheads="1"/>
            </p:cNvSpPr>
            <p:nvPr/>
          </p:nvSpPr>
          <p:spPr bwMode="auto">
            <a:xfrm>
              <a:off x="6391759" y="6013590"/>
              <a:ext cx="542441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2819400" y="60960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54525" y="5376688"/>
              <a:ext cx="696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94363" y="5376688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4988361">
              <a:off x="2766224" y="5723545"/>
              <a:ext cx="398453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sp>
          <p:nvSpPr>
            <p:cNvPr id="25" name="Arc 24"/>
            <p:cNvSpPr/>
            <p:nvPr/>
          </p:nvSpPr>
          <p:spPr>
            <a:xfrm rot="14988361">
              <a:off x="6441286" y="5677509"/>
              <a:ext cx="398454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362200" y="5376688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0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982" y="313020"/>
            <a:ext cx="8421504" cy="464220"/>
          </a:xfrm>
        </p:spPr>
        <p:txBody>
          <a:bodyPr>
            <a:noAutofit/>
          </a:bodyPr>
          <a:lstStyle/>
          <a:p>
            <a:r>
              <a:rPr lang="en-US" sz="2500" dirty="0"/>
              <a:t>Consider This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" y="5074920"/>
            <a:ext cx="516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What language does this NFA accept?</a:t>
            </a:r>
          </a:p>
        </p:txBody>
      </p:sp>
      <p:sp>
        <p:nvSpPr>
          <p:cNvPr id="8" name="Oval 7"/>
          <p:cNvSpPr/>
          <p:nvPr/>
        </p:nvSpPr>
        <p:spPr>
          <a:xfrm>
            <a:off x="1804811" y="287887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061393" y="169417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7485" y="38239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286136" y="39896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4" name="Straight Arrow Connector 3"/>
          <p:cNvCxnSpPr>
            <a:stCxn id="8" idx="7"/>
            <a:endCxn id="9" idx="3"/>
          </p:cNvCxnSpPr>
          <p:nvPr/>
        </p:nvCxnSpPr>
        <p:spPr>
          <a:xfrm flipV="1">
            <a:off x="2260096" y="2149462"/>
            <a:ext cx="879412" cy="8075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1" idx="1"/>
          </p:cNvCxnSpPr>
          <p:nvPr/>
        </p:nvCxnSpPr>
        <p:spPr>
          <a:xfrm>
            <a:off x="2260096" y="3334157"/>
            <a:ext cx="1104155" cy="73356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778370" y="3803068"/>
            <a:ext cx="1362973" cy="311732"/>
          </a:xfrm>
          <a:custGeom>
            <a:avLst/>
            <a:gdLst>
              <a:gd name="connsiteX0" fmla="*/ 0 w 1362973"/>
              <a:gd name="connsiteY0" fmla="*/ 311732 h 311732"/>
              <a:gd name="connsiteX1" fmla="*/ 595222 w 1362973"/>
              <a:gd name="connsiteY1" fmla="*/ 1181 h 311732"/>
              <a:gd name="connsiteX2" fmla="*/ 1362973 w 1362973"/>
              <a:gd name="connsiteY2" fmla="*/ 225468 h 3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1732">
                <a:moveTo>
                  <a:pt x="0" y="311732"/>
                </a:moveTo>
                <a:cubicBezTo>
                  <a:pt x="184030" y="163645"/>
                  <a:pt x="368060" y="15558"/>
                  <a:pt x="595222" y="1181"/>
                </a:cubicBezTo>
                <a:cubicBezTo>
                  <a:pt x="822384" y="-13196"/>
                  <a:pt x="1092678" y="106136"/>
                  <a:pt x="1362973" y="22546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1502" y="4218317"/>
            <a:ext cx="1311215" cy="305454"/>
          </a:xfrm>
          <a:custGeom>
            <a:avLst/>
            <a:gdLst>
              <a:gd name="connsiteX0" fmla="*/ 1311215 w 1311215"/>
              <a:gd name="connsiteY0" fmla="*/ 0 h 305454"/>
              <a:gd name="connsiteX1" fmla="*/ 707366 w 1311215"/>
              <a:gd name="connsiteY1" fmla="*/ 301925 h 305454"/>
              <a:gd name="connsiteX2" fmla="*/ 0 w 1311215"/>
              <a:gd name="connsiteY2" fmla="*/ 138023 h 3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215" h="305454">
                <a:moveTo>
                  <a:pt x="1311215" y="0"/>
                </a:moveTo>
                <a:cubicBezTo>
                  <a:pt x="1118558" y="139460"/>
                  <a:pt x="925902" y="278921"/>
                  <a:pt x="707366" y="301925"/>
                </a:cubicBezTo>
                <a:cubicBezTo>
                  <a:pt x="488830" y="324929"/>
                  <a:pt x="244415" y="231476"/>
                  <a:pt x="0" y="13802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40689" y="1292851"/>
            <a:ext cx="690130" cy="445703"/>
          </a:xfrm>
          <a:custGeom>
            <a:avLst/>
            <a:gdLst>
              <a:gd name="connsiteX0" fmla="*/ 0 w 690130"/>
              <a:gd name="connsiteY0" fmla="*/ 324933 h 445703"/>
              <a:gd name="connsiteX1" fmla="*/ 224286 w 690130"/>
              <a:gd name="connsiteY1" fmla="*/ 5755 h 445703"/>
              <a:gd name="connsiteX2" fmla="*/ 690113 w 690130"/>
              <a:gd name="connsiteY2" fmla="*/ 143778 h 445703"/>
              <a:gd name="connsiteX3" fmla="*/ 207034 w 690130"/>
              <a:gd name="connsiteY3" fmla="*/ 445703 h 44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30" h="445703">
                <a:moveTo>
                  <a:pt x="0" y="324933"/>
                </a:moveTo>
                <a:cubicBezTo>
                  <a:pt x="54633" y="180440"/>
                  <a:pt x="109267" y="35948"/>
                  <a:pt x="224286" y="5755"/>
                </a:cubicBezTo>
                <a:cubicBezTo>
                  <a:pt x="339305" y="-24438"/>
                  <a:pt x="692988" y="70453"/>
                  <a:pt x="690113" y="143778"/>
                </a:cubicBezTo>
                <a:cubicBezTo>
                  <a:pt x="687238" y="217103"/>
                  <a:pt x="447136" y="331403"/>
                  <a:pt x="207034" y="44570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1362974" y="3145572"/>
            <a:ext cx="44183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102" y="2158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984" y="3593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137" y="137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9911" y="33414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856" y="4507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4413369" y="167777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765345" y="166136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3594793" y="1944470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 flipV="1">
            <a:off x="4946769" y="1928063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205" y="1373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866" y="11300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813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982" y="313020"/>
            <a:ext cx="8421504" cy="464220"/>
          </a:xfrm>
        </p:spPr>
        <p:txBody>
          <a:bodyPr>
            <a:noAutofit/>
          </a:bodyPr>
          <a:lstStyle/>
          <a:p>
            <a:r>
              <a:rPr lang="en-US" sz="2500" dirty="0"/>
              <a:t>Consider This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" y="5074920"/>
            <a:ext cx="516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What language does this NFA accept?</a:t>
            </a:r>
          </a:p>
        </p:txBody>
      </p:sp>
      <p:sp>
        <p:nvSpPr>
          <p:cNvPr id="8" name="Oval 7"/>
          <p:cNvSpPr/>
          <p:nvPr/>
        </p:nvSpPr>
        <p:spPr>
          <a:xfrm>
            <a:off x="1804811" y="287887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061393" y="169417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7485" y="38239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286136" y="39896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4" name="Straight Arrow Connector 3"/>
          <p:cNvCxnSpPr>
            <a:stCxn id="8" idx="7"/>
            <a:endCxn id="9" idx="3"/>
          </p:cNvCxnSpPr>
          <p:nvPr/>
        </p:nvCxnSpPr>
        <p:spPr>
          <a:xfrm flipV="1">
            <a:off x="2260096" y="2149462"/>
            <a:ext cx="879412" cy="8075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1" idx="1"/>
          </p:cNvCxnSpPr>
          <p:nvPr/>
        </p:nvCxnSpPr>
        <p:spPr>
          <a:xfrm>
            <a:off x="2260096" y="3334157"/>
            <a:ext cx="1104155" cy="73356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778370" y="3803068"/>
            <a:ext cx="1362973" cy="311732"/>
          </a:xfrm>
          <a:custGeom>
            <a:avLst/>
            <a:gdLst>
              <a:gd name="connsiteX0" fmla="*/ 0 w 1362973"/>
              <a:gd name="connsiteY0" fmla="*/ 311732 h 311732"/>
              <a:gd name="connsiteX1" fmla="*/ 595222 w 1362973"/>
              <a:gd name="connsiteY1" fmla="*/ 1181 h 311732"/>
              <a:gd name="connsiteX2" fmla="*/ 1362973 w 1362973"/>
              <a:gd name="connsiteY2" fmla="*/ 225468 h 3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1732">
                <a:moveTo>
                  <a:pt x="0" y="311732"/>
                </a:moveTo>
                <a:cubicBezTo>
                  <a:pt x="184030" y="163645"/>
                  <a:pt x="368060" y="15558"/>
                  <a:pt x="595222" y="1181"/>
                </a:cubicBezTo>
                <a:cubicBezTo>
                  <a:pt x="822384" y="-13196"/>
                  <a:pt x="1092678" y="106136"/>
                  <a:pt x="1362973" y="22546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1502" y="4218317"/>
            <a:ext cx="1311215" cy="305454"/>
          </a:xfrm>
          <a:custGeom>
            <a:avLst/>
            <a:gdLst>
              <a:gd name="connsiteX0" fmla="*/ 1311215 w 1311215"/>
              <a:gd name="connsiteY0" fmla="*/ 0 h 305454"/>
              <a:gd name="connsiteX1" fmla="*/ 707366 w 1311215"/>
              <a:gd name="connsiteY1" fmla="*/ 301925 h 305454"/>
              <a:gd name="connsiteX2" fmla="*/ 0 w 1311215"/>
              <a:gd name="connsiteY2" fmla="*/ 138023 h 3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215" h="305454">
                <a:moveTo>
                  <a:pt x="1311215" y="0"/>
                </a:moveTo>
                <a:cubicBezTo>
                  <a:pt x="1118558" y="139460"/>
                  <a:pt x="925902" y="278921"/>
                  <a:pt x="707366" y="301925"/>
                </a:cubicBezTo>
                <a:cubicBezTo>
                  <a:pt x="488830" y="324929"/>
                  <a:pt x="244415" y="231476"/>
                  <a:pt x="0" y="13802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40689" y="1292851"/>
            <a:ext cx="690130" cy="445703"/>
          </a:xfrm>
          <a:custGeom>
            <a:avLst/>
            <a:gdLst>
              <a:gd name="connsiteX0" fmla="*/ 0 w 690130"/>
              <a:gd name="connsiteY0" fmla="*/ 324933 h 445703"/>
              <a:gd name="connsiteX1" fmla="*/ 224286 w 690130"/>
              <a:gd name="connsiteY1" fmla="*/ 5755 h 445703"/>
              <a:gd name="connsiteX2" fmla="*/ 690113 w 690130"/>
              <a:gd name="connsiteY2" fmla="*/ 143778 h 445703"/>
              <a:gd name="connsiteX3" fmla="*/ 207034 w 690130"/>
              <a:gd name="connsiteY3" fmla="*/ 445703 h 44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30" h="445703">
                <a:moveTo>
                  <a:pt x="0" y="324933"/>
                </a:moveTo>
                <a:cubicBezTo>
                  <a:pt x="54633" y="180440"/>
                  <a:pt x="109267" y="35948"/>
                  <a:pt x="224286" y="5755"/>
                </a:cubicBezTo>
                <a:cubicBezTo>
                  <a:pt x="339305" y="-24438"/>
                  <a:pt x="692988" y="70453"/>
                  <a:pt x="690113" y="143778"/>
                </a:cubicBezTo>
                <a:cubicBezTo>
                  <a:pt x="687238" y="217103"/>
                  <a:pt x="447136" y="331403"/>
                  <a:pt x="207034" y="44570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1362974" y="3145572"/>
            <a:ext cx="44183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102" y="2158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984" y="3593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137" y="137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9911" y="33414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856" y="4507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4413369" y="167777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765345" y="166136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3594793" y="1944470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 flipV="1">
            <a:off x="4946769" y="1928063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205" y="1373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866" y="11300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2942" y="5823366"/>
            <a:ext cx="395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10(10)*  </a:t>
            </a:r>
            <a:r>
              <a:rPr lang="en-US" sz="24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⋃ 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111 (0 </a:t>
            </a:r>
            <a:r>
              <a:rPr lang="en-US" sz="24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⋃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1)*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2393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/>
              <a:t>-moves </a:t>
            </a:r>
            <a:endParaRPr lang="en-US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162265" y="56161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302431" y="559593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>
            <a:endCxn id="42" idx="2"/>
          </p:cNvCxnSpPr>
          <p:nvPr/>
        </p:nvCxnSpPr>
        <p:spPr>
          <a:xfrm>
            <a:off x="1385589" y="4361238"/>
            <a:ext cx="363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51493" y="444499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046157" y="4070072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" name="Arc 22"/>
          <p:cNvSpPr/>
          <p:nvPr/>
        </p:nvSpPr>
        <p:spPr>
          <a:xfrm rot="7971470">
            <a:off x="5744526" y="539537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6" name="Arc 25"/>
          <p:cNvSpPr/>
          <p:nvPr/>
        </p:nvSpPr>
        <p:spPr>
          <a:xfrm rot="3229459">
            <a:off x="3010611" y="52173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6147685" y="53571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9949" y="4031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4161" y="4837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336873" y="51080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590007" y="5086681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00039" y="5733019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8282" y="4653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8926" y="468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0666" y="62071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489273" y="52604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38223" y="5114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385900" y="525897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98150" y="5086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692580" y="6023533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21957" y="5687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748661" y="4094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q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2" idx="0"/>
            <a:endCxn id="7" idx="3"/>
          </p:cNvCxnSpPr>
          <p:nvPr/>
        </p:nvCxnSpPr>
        <p:spPr>
          <a:xfrm flipV="1">
            <a:off x="2015361" y="2814659"/>
            <a:ext cx="1009156" cy="127987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13" idx="2"/>
          </p:cNvCxnSpPr>
          <p:nvPr/>
        </p:nvCxnSpPr>
        <p:spPr>
          <a:xfrm>
            <a:off x="2015361" y="4627938"/>
            <a:ext cx="1146904" cy="12548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331" y="299692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9208" y="512571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9603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/>
              <a:t>-moves </a:t>
            </a:r>
            <a:endParaRPr lang="en-US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162265" y="56161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302431" y="559593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>
            <a:endCxn id="42" idx="2"/>
          </p:cNvCxnSpPr>
          <p:nvPr/>
        </p:nvCxnSpPr>
        <p:spPr>
          <a:xfrm>
            <a:off x="1385589" y="4361238"/>
            <a:ext cx="363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51493" y="444499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046157" y="4070072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" name="Arc 22"/>
          <p:cNvSpPr/>
          <p:nvPr/>
        </p:nvSpPr>
        <p:spPr>
          <a:xfrm rot="7971470">
            <a:off x="5744526" y="539537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6" name="Arc 25"/>
          <p:cNvSpPr/>
          <p:nvPr/>
        </p:nvSpPr>
        <p:spPr>
          <a:xfrm rot="3229459">
            <a:off x="3010611" y="52173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6147685" y="53571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9949" y="4031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4161" y="4837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336873" y="51080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590007" y="5086681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00039" y="5733019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8282" y="4653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8926" y="468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0666" y="62071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489273" y="52604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38223" y="5114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385900" y="525897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98150" y="5086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692580" y="6023533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21957" y="5687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748661" y="4094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q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2" idx="0"/>
            <a:endCxn id="7" idx="3"/>
          </p:cNvCxnSpPr>
          <p:nvPr/>
        </p:nvCxnSpPr>
        <p:spPr>
          <a:xfrm flipV="1">
            <a:off x="2015361" y="2814659"/>
            <a:ext cx="1009156" cy="127987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13" idx="2"/>
          </p:cNvCxnSpPr>
          <p:nvPr/>
        </p:nvCxnSpPr>
        <p:spPr>
          <a:xfrm>
            <a:off x="2015361" y="4627938"/>
            <a:ext cx="1146904" cy="12548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331" y="299692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9208" y="512571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920" y="982323"/>
            <a:ext cx="746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Strings over {0,1,2} w/even # of 2’s OR sum to 0 mod 3</a:t>
            </a:r>
          </a:p>
        </p:txBody>
      </p:sp>
    </p:spTree>
    <p:extLst>
      <p:ext uri="{BB962C8B-B14F-4D97-AF65-F5344CB8AC3E}">
        <p14:creationId xmlns:p14="http://schemas.microsoft.com/office/powerpoint/2010/main" val="312342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4891" y="274638"/>
            <a:ext cx="9049109" cy="606642"/>
          </a:xfrm>
        </p:spPr>
        <p:txBody>
          <a:bodyPr>
            <a:noAutofit/>
          </a:bodyPr>
          <a:lstStyle/>
          <a:p>
            <a:r>
              <a:rPr lang="en-US" sz="2400" dirty="0"/>
              <a:t>NFA for set of binary strings with a 1 in the 3</a:t>
            </a:r>
            <a:r>
              <a:rPr lang="en-US" sz="2400" baseline="30000" dirty="0"/>
              <a:t>rd</a:t>
            </a:r>
            <a:r>
              <a:rPr lang="en-US" sz="24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1845653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4891" y="274638"/>
            <a:ext cx="9049109" cy="606642"/>
          </a:xfrm>
        </p:spPr>
        <p:txBody>
          <a:bodyPr>
            <a:noAutofit/>
          </a:bodyPr>
          <a:lstStyle/>
          <a:p>
            <a:r>
              <a:rPr lang="en-US" sz="2400" dirty="0"/>
              <a:t>NFA for set of binary strings with a 1 in the 3</a:t>
            </a:r>
            <a:r>
              <a:rPr lang="en-US" sz="2400" baseline="30000" dirty="0"/>
              <a:t>rd</a:t>
            </a:r>
            <a:r>
              <a:rPr lang="en-US" sz="2400" dirty="0"/>
              <a:t> position from the end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59457" y="2778274"/>
            <a:ext cx="5836506" cy="1350814"/>
            <a:chOff x="1259457" y="2778274"/>
            <a:chExt cx="5836506" cy="1350814"/>
          </a:xfrm>
        </p:grpSpPr>
        <p:sp>
          <p:nvSpPr>
            <p:cNvPr id="38" name="TextBox 37"/>
            <p:cNvSpPr txBox="1"/>
            <p:nvPr/>
          </p:nvSpPr>
          <p:spPr>
            <a:xfrm>
              <a:off x="1590143" y="277827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599751" y="3519488"/>
              <a:ext cx="609600" cy="609600"/>
              <a:chOff x="1599751" y="3519488"/>
              <a:chExt cx="609600" cy="609600"/>
            </a:xfrm>
          </p:grpSpPr>
          <p:sp>
            <p:nvSpPr>
              <p:cNvPr id="154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solidFill>
                      <a:srgbClr val="7030A0"/>
                    </a:solidFill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41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>
              <a:endCxn id="141" idx="2"/>
            </p:cNvCxnSpPr>
            <p:nvPr/>
          </p:nvCxnSpPr>
          <p:spPr>
            <a:xfrm flipV="1">
              <a:off x="1259457" y="3824288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615075" y="3265488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09351" y="3518624"/>
              <a:ext cx="1625932" cy="609600"/>
              <a:chOff x="2209351" y="3518624"/>
              <a:chExt cx="1625932" cy="609600"/>
            </a:xfrm>
          </p:grpSpPr>
          <p:cxnSp>
            <p:nvCxnSpPr>
              <p:cNvPr id="125" name="AutoShape 39"/>
              <p:cNvCxnSpPr>
                <a:cxnSpLocks noChangeShapeType="1"/>
                <a:stCxn id="141" idx="6"/>
                <a:endCxn id="157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55" name="Group 154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5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57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</p:grpSp>
        <p:grpSp>
          <p:nvGrpSpPr>
            <p:cNvPr id="158" name="Group 157"/>
            <p:cNvGrpSpPr/>
            <p:nvPr/>
          </p:nvGrpSpPr>
          <p:grpSpPr>
            <a:xfrm>
              <a:off x="3844099" y="3505535"/>
              <a:ext cx="1625932" cy="609600"/>
              <a:chOff x="2209351" y="3518624"/>
              <a:chExt cx="1625932" cy="609600"/>
            </a:xfrm>
          </p:grpSpPr>
          <p:cxnSp>
            <p:nvCxnSpPr>
              <p:cNvPr id="159" name="AutoShape 39"/>
              <p:cNvCxnSpPr>
                <a:cxnSpLocks noChangeShapeType="1"/>
                <a:endCxn id="16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60" name="Group 15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6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6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64" name="AutoShape 39"/>
            <p:cNvCxnSpPr>
              <a:cxnSpLocks noChangeShapeType="1"/>
              <a:endCxn id="167" idx="2"/>
            </p:cNvCxnSpPr>
            <p:nvPr/>
          </p:nvCxnSpPr>
          <p:spPr bwMode="auto">
            <a:xfrm flipV="1">
              <a:off x="5470031" y="3799434"/>
              <a:ext cx="1016332" cy="864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5" name="Group 164"/>
            <p:cNvGrpSpPr/>
            <p:nvPr/>
          </p:nvGrpSpPr>
          <p:grpSpPr>
            <a:xfrm>
              <a:off x="6486363" y="3494634"/>
              <a:ext cx="609600" cy="609600"/>
              <a:chOff x="1599751" y="3519488"/>
              <a:chExt cx="609600" cy="609600"/>
            </a:xfrm>
          </p:grpSpPr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7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3971209" y="3331811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27808" y="3326883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457429" y="334953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8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278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053651" y="3303588"/>
            <a:ext cx="6869112" cy="2438400"/>
            <a:chOff x="1277938" y="3703638"/>
            <a:chExt cx="6869112" cy="2438400"/>
          </a:xfrm>
        </p:grpSpPr>
        <p:grpSp>
          <p:nvGrpSpPr>
            <p:cNvPr id="79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791200" cy="2438400"/>
              <a:chOff x="1149" y="2333"/>
              <a:chExt cx="3648" cy="1536"/>
            </a:xfrm>
          </p:grpSpPr>
          <p:grpSp>
            <p:nvGrpSpPr>
              <p:cNvPr id="131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384" cy="384"/>
                <a:chOff x="1725" y="2333"/>
                <a:chExt cx="384" cy="384"/>
              </a:xfrm>
            </p:grpSpPr>
            <p:sp>
              <p:nvSpPr>
                <p:cNvPr id="153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132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84" cy="384"/>
                <a:chOff x="3837" y="2333"/>
                <a:chExt cx="384" cy="384"/>
              </a:xfrm>
            </p:grpSpPr>
            <p:sp>
              <p:nvSpPr>
                <p:cNvPr id="151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133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384" cy="384"/>
                <a:chOff x="4413" y="2909"/>
                <a:chExt cx="384" cy="384"/>
              </a:xfrm>
            </p:grpSpPr>
            <p:sp>
              <p:nvSpPr>
                <p:cNvPr id="149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134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384" cy="384"/>
                <a:chOff x="3837" y="3485"/>
                <a:chExt cx="384" cy="384"/>
              </a:xfrm>
            </p:grpSpPr>
            <p:sp>
              <p:nvSpPr>
                <p:cNvPr id="147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135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84" cy="384"/>
                <a:chOff x="3261" y="2909"/>
                <a:chExt cx="384" cy="384"/>
              </a:xfrm>
            </p:grpSpPr>
            <p:sp>
              <p:nvSpPr>
                <p:cNvPr id="145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136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84" cy="384"/>
                <a:chOff x="2301" y="2909"/>
                <a:chExt cx="384" cy="384"/>
              </a:xfrm>
            </p:grpSpPr>
            <p:sp>
              <p:nvSpPr>
                <p:cNvPr id="143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137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84" cy="384"/>
                <a:chOff x="1149" y="2909"/>
                <a:chExt cx="384" cy="384"/>
              </a:xfrm>
            </p:grpSpPr>
            <p:sp>
              <p:nvSpPr>
                <p:cNvPr id="141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138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384" cy="384"/>
                <a:chOff x="1725" y="3485"/>
                <a:chExt cx="384" cy="384"/>
              </a:xfrm>
            </p:grpSpPr>
            <p:sp>
              <p:nvSpPr>
                <p:cNvPr id="139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81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29" name="AutoShape 30"/>
              <p:cNvCxnSpPr>
                <a:cxnSpLocks noChangeShapeType="1"/>
                <a:stCxn id="153" idx="6"/>
                <a:endCxn id="15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0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2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27" name="AutoShape 33"/>
              <p:cNvCxnSpPr>
                <a:cxnSpLocks noChangeShapeType="1"/>
                <a:stCxn id="143" idx="7"/>
                <a:endCxn id="14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8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3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25" name="AutoShape 39"/>
              <p:cNvCxnSpPr>
                <a:cxnSpLocks noChangeShapeType="1"/>
                <a:stCxn id="141" idx="7"/>
                <a:endCxn id="15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6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4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23" name="AutoShape 45"/>
              <p:cNvCxnSpPr>
                <a:cxnSpLocks noChangeShapeType="1"/>
                <a:stCxn id="153" idx="5"/>
                <a:endCxn id="14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4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85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121" name="AutoShape 55"/>
              <p:cNvCxnSpPr>
                <a:cxnSpLocks noChangeShapeType="1"/>
                <a:stCxn id="145" idx="7"/>
                <a:endCxn id="15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6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119" name="AutoShape 58"/>
              <p:cNvCxnSpPr>
                <a:cxnSpLocks noChangeShapeType="1"/>
                <a:stCxn id="149" idx="5"/>
                <a:endCxn id="14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0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117" name="AutoShape 70"/>
              <p:cNvCxnSpPr>
                <a:cxnSpLocks noChangeShapeType="1"/>
                <a:stCxn id="151" idx="5"/>
                <a:endCxn id="14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8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93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115" name="AutoShape 36"/>
                <p:cNvCxnSpPr>
                  <a:cxnSpLocks noChangeShapeType="1"/>
                  <a:stCxn id="139" idx="0"/>
                  <a:endCxn id="15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4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113" name="AutoShape 42"/>
                <p:cNvCxnSpPr>
                  <a:cxnSpLocks noChangeShapeType="1"/>
                  <a:stCxn id="143" idx="3"/>
                  <a:endCxn id="13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5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111" name="AutoShape 48"/>
                <p:cNvCxnSpPr>
                  <a:cxnSpLocks noChangeShapeType="1"/>
                  <a:stCxn id="139" idx="1"/>
                  <a:endCxn id="14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6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109" name="AutoShape 52"/>
                <p:cNvCxnSpPr>
                  <a:cxnSpLocks noChangeShapeType="1"/>
                  <a:stCxn id="145" idx="3"/>
                  <a:endCxn id="14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7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107" name="AutoShape 61"/>
                <p:cNvCxnSpPr>
                  <a:cxnSpLocks noChangeShapeType="1"/>
                  <a:stCxn id="147" idx="1"/>
                  <a:endCxn id="14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8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105" name="AutoShape 64"/>
                <p:cNvCxnSpPr>
                  <a:cxnSpLocks noChangeShapeType="1"/>
                  <a:stCxn id="147" idx="2"/>
                  <a:endCxn id="13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9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103" name="AutoShape 67"/>
                <p:cNvCxnSpPr>
                  <a:cxnSpLocks noChangeShapeType="1"/>
                  <a:stCxn id="149" idx="3"/>
                  <a:endCxn id="14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00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101" name="AutoShape 73"/>
                <p:cNvCxnSpPr>
                  <a:cxnSpLocks noChangeShapeType="1"/>
                  <a:stCxn id="151" idx="4"/>
                  <a:endCxn id="14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89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91" name="AutoShape 76"/>
              <p:cNvCxnSpPr>
                <a:cxnSpLocks noChangeShapeType="1"/>
                <a:stCxn id="141" idx="3"/>
                <a:endCxn id="14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90" name="Straight Arrow Connector 89"/>
            <p:cNvCxnSpPr>
              <a:endCxn id="141" idx="0"/>
            </p:cNvCxnSpPr>
            <p:nvPr/>
          </p:nvCxnSpPr>
          <p:spPr>
            <a:xfrm>
              <a:off x="2128838" y="4349750"/>
              <a:ext cx="0" cy="26828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the smallest DFA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590143" y="926225"/>
            <a:ext cx="5836506" cy="1350814"/>
            <a:chOff x="1590143" y="926225"/>
            <a:chExt cx="5836506" cy="1350814"/>
          </a:xfrm>
        </p:grpSpPr>
        <p:sp>
          <p:nvSpPr>
            <p:cNvPr id="156" name="TextBox 155"/>
            <p:cNvSpPr txBox="1"/>
            <p:nvPr/>
          </p:nvSpPr>
          <p:spPr>
            <a:xfrm>
              <a:off x="1920829" y="926225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930437" y="1667439"/>
              <a:ext cx="609600" cy="609600"/>
              <a:chOff x="1599751" y="3519488"/>
              <a:chExt cx="609600" cy="609600"/>
            </a:xfrm>
          </p:grpSpPr>
          <p:sp>
            <p:nvSpPr>
              <p:cNvPr id="17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7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8" name="Straight Arrow Connector 157"/>
            <p:cNvCxnSpPr>
              <a:endCxn id="178" idx="2"/>
            </p:cNvCxnSpPr>
            <p:nvPr/>
          </p:nvCxnSpPr>
          <p:spPr>
            <a:xfrm flipV="1">
              <a:off x="1590143" y="1972239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8"/>
            <p:cNvSpPr/>
            <p:nvPr/>
          </p:nvSpPr>
          <p:spPr>
            <a:xfrm>
              <a:off x="1945761" y="1413439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540037" y="1666575"/>
              <a:ext cx="1625932" cy="609600"/>
              <a:chOff x="2540037" y="1666575"/>
              <a:chExt cx="1625932" cy="609600"/>
            </a:xfrm>
          </p:grpSpPr>
          <p:cxnSp>
            <p:nvCxnSpPr>
              <p:cNvPr id="173" name="AutoShape 39"/>
              <p:cNvCxnSpPr>
                <a:cxnSpLocks noChangeShapeType="1"/>
                <a:stCxn id="178" idx="6"/>
                <a:endCxn id="176" idx="2"/>
              </p:cNvCxnSpPr>
              <p:nvPr/>
            </p:nvCxnSpPr>
            <p:spPr bwMode="auto">
              <a:xfrm flipV="1">
                <a:off x="2540037" y="1971375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74" name="Group 173"/>
              <p:cNvGrpSpPr/>
              <p:nvPr/>
            </p:nvGrpSpPr>
            <p:grpSpPr>
              <a:xfrm>
                <a:off x="3556369" y="1666575"/>
                <a:ext cx="609600" cy="609600"/>
                <a:chOff x="1599751" y="3519488"/>
                <a:chExt cx="609600" cy="609600"/>
              </a:xfrm>
            </p:grpSpPr>
            <p:sp>
              <p:nvSpPr>
                <p:cNvPr id="1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76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4174785" y="1653486"/>
              <a:ext cx="1625932" cy="609600"/>
              <a:chOff x="2209351" y="3518624"/>
              <a:chExt cx="1625932" cy="609600"/>
            </a:xfrm>
          </p:grpSpPr>
          <p:cxnSp>
            <p:nvCxnSpPr>
              <p:cNvPr id="169" name="AutoShape 39"/>
              <p:cNvCxnSpPr>
                <a:cxnSpLocks noChangeShapeType="1"/>
                <a:endCxn id="17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70" name="Group 16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7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62" name="AutoShape 39"/>
            <p:cNvCxnSpPr>
              <a:cxnSpLocks noChangeShapeType="1"/>
              <a:endCxn id="168" idx="2"/>
            </p:cNvCxnSpPr>
            <p:nvPr/>
          </p:nvCxnSpPr>
          <p:spPr bwMode="auto">
            <a:xfrm flipV="1">
              <a:off x="5800717" y="1947385"/>
              <a:ext cx="1016332" cy="8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" name="Group 162"/>
            <p:cNvGrpSpPr/>
            <p:nvPr/>
          </p:nvGrpSpPr>
          <p:grpSpPr>
            <a:xfrm>
              <a:off x="6817049" y="1642585"/>
              <a:ext cx="609600" cy="609600"/>
              <a:chOff x="1599751" y="3519488"/>
              <a:chExt cx="609600" cy="609600"/>
            </a:xfrm>
          </p:grpSpPr>
          <p:sp>
            <p:nvSpPr>
              <p:cNvPr id="16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301895" y="1479762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58494" y="147483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88115" y="149748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60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2B41-A3ED-394B-89A9-30FA8B28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6A05-0BE7-5640-ABDC-F7FB9A8E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DFAs</a:t>
            </a:r>
          </a:p>
          <a:p>
            <a:pPr lvl="1"/>
            <a:r>
              <a:rPr lang="en-US" dirty="0"/>
              <a:t>drop two restrictions of DFAs</a:t>
            </a:r>
          </a:p>
          <a:p>
            <a:pPr lvl="1"/>
            <a:r>
              <a:rPr lang="en-US" dirty="0"/>
              <a:t>every DFA </a:t>
            </a:r>
            <a:r>
              <a:rPr lang="en-US" u="sng" dirty="0"/>
              <a:t>is</a:t>
            </a:r>
            <a:r>
              <a:rPr lang="en-US" dirty="0"/>
              <a:t> an NFA</a:t>
            </a:r>
          </a:p>
          <a:p>
            <a:pPr lvl="1"/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to be more powerful</a:t>
            </a:r>
          </a:p>
          <a:p>
            <a:pPr lvl="1"/>
            <a:r>
              <a:rPr lang="en-US" dirty="0"/>
              <a:t>designing is easier than with DFAs</a:t>
            </a:r>
          </a:p>
          <a:p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related to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8683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Can we get away with two states?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One for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 and one for everything else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32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Can we get away with two states?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One for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 and one for everything else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This would be enough to decide at the end!</a:t>
            </a: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But can’t update the state on each new character</a:t>
            </a: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47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Can we get away with two states?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One for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 and one for everything else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This would be enough to decide at the end!</a:t>
            </a: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But can’t update the state on each new character: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If you’re in the “not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” state, and the next character is </a:t>
            </a:r>
            <a:r>
              <a:rPr lang="en-US" sz="2800" dirty="0">
                <a:latin typeface="+mj-lt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</a:rPr>
              <a:t>, which state should you go to?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92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So, we need three states.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What information should we track?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50C5F63-F77E-0B45-ACF7-1719E19F342E}"/>
              </a:ext>
            </a:extLst>
          </p:cNvPr>
          <p:cNvSpPr/>
          <p:nvPr/>
        </p:nvSpPr>
        <p:spPr>
          <a:xfrm>
            <a:off x="3289758" y="490502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ABDB3D-1785-1546-A308-EB2837AF0BBF}"/>
              </a:ext>
            </a:extLst>
          </p:cNvPr>
          <p:cNvSpPr/>
          <p:nvPr/>
        </p:nvSpPr>
        <p:spPr>
          <a:xfrm>
            <a:off x="5423358" y="49129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A0CDFD-7B9B-FF44-9572-C9A4DD2A8EE5}"/>
              </a:ext>
            </a:extLst>
          </p:cNvPr>
          <p:cNvCxnSpPr/>
          <p:nvPr/>
        </p:nvCxnSpPr>
        <p:spPr>
          <a:xfrm>
            <a:off x="2863602" y="5195006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807D47-BB24-AF46-B8FA-9839B088A9BD}"/>
              </a:ext>
            </a:extLst>
          </p:cNvPr>
          <p:cNvSpPr/>
          <p:nvPr/>
        </p:nvSpPr>
        <p:spPr>
          <a:xfrm>
            <a:off x="4272420" y="376202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52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2060"/>
          </a:solidFill>
          <a:tailEnd type="arrow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16709</TotalTime>
  <Words>3423</Words>
  <Application>Microsoft Macintosh PowerPoint</Application>
  <PresentationFormat>On-screen Show (4:3)</PresentationFormat>
  <Paragraphs>988</Paragraphs>
  <Slides>51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Franklin Gothic Medium</vt:lpstr>
      <vt:lpstr>Tahoma</vt:lpstr>
      <vt:lpstr>Office Theme</vt:lpstr>
      <vt:lpstr>CSE 311: Foundations of Computing</vt:lpstr>
      <vt:lpstr>Last class: Finite State Machines</vt:lpstr>
      <vt:lpstr>Last class: Finite State Machines</vt:lpstr>
      <vt:lpstr>State Machine Design Recipe</vt:lpstr>
      <vt:lpstr>State Machine Design Recipe</vt:lpstr>
      <vt:lpstr>State Machine Design Recipe</vt:lpstr>
      <vt:lpstr>State Machine Design Recipe</vt:lpstr>
      <vt:lpstr>State Machine Design Recipe</vt:lpstr>
      <vt:lpstr>State Machine Design Recipe</vt:lpstr>
      <vt:lpstr>Strings over {0, 1, 2}</vt:lpstr>
      <vt:lpstr>State Machine Design Recipe</vt:lpstr>
      <vt:lpstr>Strings over {0,1,2} w/ even number of 2’s and mod 3 sum 0</vt:lpstr>
      <vt:lpstr>Strings over {0,1,2} w/ even number of 2’s and mod 3 sum 0</vt:lpstr>
      <vt:lpstr>Strings over {0,1,2} w/ even number of 2’s OR mod 3 sum 0</vt:lpstr>
      <vt:lpstr>The set of binary strings with a 1 in the 3rd position from the start</vt:lpstr>
      <vt:lpstr>The set of binary strings with a 1 in the 3rd position from the start</vt:lpstr>
      <vt:lpstr>The set of binary strings with a 1 in the 3rd position from the end</vt:lpstr>
      <vt:lpstr>3 bit shift register</vt:lpstr>
      <vt:lpstr>The set of binary strings with a 1 in the 3rd position from the end</vt:lpstr>
      <vt:lpstr>The set of binary strings with a 1 in the 3rd position from the end</vt:lpstr>
      <vt:lpstr>The beginning versus the end</vt:lpstr>
      <vt:lpstr>Adding Output to Finite State Machines</vt:lpstr>
      <vt:lpstr>Vending Machine</vt:lpstr>
      <vt:lpstr>Vending Machine, v0.1</vt:lpstr>
      <vt:lpstr>Vending Machine, v0.2</vt:lpstr>
      <vt:lpstr>Vending Machine, v1.0</vt:lpstr>
      <vt:lpstr>State Minimization</vt:lpstr>
      <vt:lpstr>State Minimization Algorithm</vt:lpstr>
      <vt:lpstr>State Minimization Algorithm</vt:lpstr>
      <vt:lpstr>State Minimization Algorithm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Minimized Machine</vt:lpstr>
      <vt:lpstr>A Simpler Minimization Example</vt:lpstr>
      <vt:lpstr>A Simpler Minimization Example</vt:lpstr>
      <vt:lpstr>Minimized DFA</vt:lpstr>
      <vt:lpstr>Nondeterministic Finite Automata (NFA)</vt:lpstr>
      <vt:lpstr>Consider This NFA</vt:lpstr>
      <vt:lpstr>Consider This NFA</vt:lpstr>
      <vt:lpstr>NFA ε-moves </vt:lpstr>
      <vt:lpstr>NFA ε-moves </vt:lpstr>
      <vt:lpstr>NFA for set of binary strings with a 1 in the 3rd position from the end</vt:lpstr>
      <vt:lpstr>NFA for set of binary strings with a 1 in the 3rd position from the end</vt:lpstr>
      <vt:lpstr>Compare with the smallest DFA</vt:lpstr>
      <vt:lpstr>Summary of NFAs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541</cp:revision>
  <cp:lastPrinted>2019-05-24T16:51:15Z</cp:lastPrinted>
  <dcterms:created xsi:type="dcterms:W3CDTF">2013-01-07T07:20:47Z</dcterms:created>
  <dcterms:modified xsi:type="dcterms:W3CDTF">2022-11-30T00:14:38Z</dcterms:modified>
</cp:coreProperties>
</file>