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258" r:id="rId2"/>
    <p:sldId id="614" r:id="rId3"/>
    <p:sldId id="633" r:id="rId4"/>
    <p:sldId id="671" r:id="rId5"/>
    <p:sldId id="619" r:id="rId6"/>
    <p:sldId id="674" r:id="rId7"/>
    <p:sldId id="679" r:id="rId8"/>
    <p:sldId id="605" r:id="rId9"/>
    <p:sldId id="675" r:id="rId10"/>
    <p:sldId id="622" r:id="rId11"/>
    <p:sldId id="672" r:id="rId12"/>
    <p:sldId id="673" r:id="rId13"/>
    <p:sldId id="326" r:id="rId14"/>
    <p:sldId id="267" r:id="rId15"/>
    <p:sldId id="268" r:id="rId16"/>
    <p:sldId id="270" r:id="rId17"/>
    <p:sldId id="330" r:id="rId18"/>
    <p:sldId id="331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327" r:id="rId29"/>
    <p:sldId id="280" r:id="rId30"/>
    <p:sldId id="296" r:id="rId31"/>
    <p:sldId id="312" r:id="rId32"/>
    <p:sldId id="315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328" r:id="rId46"/>
    <p:sldId id="676" r:id="rId47"/>
    <p:sldId id="677" r:id="rId48"/>
    <p:sldId id="324" r:id="rId49"/>
    <p:sldId id="329" r:id="rId50"/>
    <p:sldId id="678" r:id="rId51"/>
    <p:sldId id="334" r:id="rId52"/>
    <p:sldId id="317" r:id="rId53"/>
    <p:sldId id="318" r:id="rId54"/>
    <p:sldId id="332" r:id="rId55"/>
    <p:sldId id="319" r:id="rId56"/>
    <p:sldId id="333" r:id="rId57"/>
    <p:sldId id="335" r:id="rId58"/>
    <p:sldId id="336" r:id="rId59"/>
    <p:sldId id="320" r:id="rId60"/>
    <p:sldId id="337" r:id="rId61"/>
    <p:sldId id="321" r:id="rId62"/>
    <p:sldId id="322" r:id="rId63"/>
    <p:sldId id="339" r:id="rId64"/>
    <p:sldId id="340" r:id="rId65"/>
    <p:sldId id="323" r:id="rId66"/>
    <p:sldId id="341" r:id="rId67"/>
    <p:sldId id="345" r:id="rId68"/>
    <p:sldId id="344" r:id="rId69"/>
    <p:sldId id="342" r:id="rId70"/>
  </p:sldIdLst>
  <p:sldSz cx="9144000" cy="6858000" type="screen4x3"/>
  <p:notesSz cx="9601200" cy="7315200"/>
  <p:custDataLst>
    <p:tags r:id="rId7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3F5CE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2" autoAdjust="0"/>
    <p:restoredTop sz="90476" autoAdjust="0"/>
  </p:normalViewPr>
  <p:slideViewPr>
    <p:cSldViewPr snapToGrid="0" snapToObjects="1">
      <p:cViewPr varScale="1">
        <p:scale>
          <a:sx n="115" d="100"/>
          <a:sy n="115" d="100"/>
        </p:scale>
        <p:origin x="200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7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12/1/22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12/1/22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one gets at the meaning of “non-determinism”. If the machine is in only one state (not parallel), then it’s not “determined” which state it is in. It gets to choose.</a:t>
            </a:r>
          </a:p>
          <a:p>
            <a:endParaRPr lang="en-US" dirty="0"/>
          </a:p>
          <a:p>
            <a:r>
              <a:rPr lang="en-US" dirty="0"/>
              <a:t>P v NP is the same question about more general computation.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54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s0, s1, s0, s1, s2  [1011]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92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s0, s1, s0, s1, s2  [1011]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73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new types give the machine choices since two paths still match.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41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one gets at the meaning of “non-determinism”. If the machine is in only one state (not parallel), then it’s not “determined” which state it is in. It gets to choose.</a:t>
            </a:r>
          </a:p>
          <a:p>
            <a:endParaRPr lang="en-US" dirty="0"/>
          </a:p>
          <a:p>
            <a:r>
              <a:rPr lang="en-US" dirty="0"/>
              <a:t>P v NP is the same question about more general computation.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41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Want to accept only paths labelled</a:t>
            </a:r>
            <a:r>
              <a:rPr lang="en-US" baseline="0" dirty="0"/>
              <a:t> by </a:t>
            </a:r>
            <a:r>
              <a:rPr lang="en-US" baseline="0" dirty="0" err="1"/>
              <a:t>xy</a:t>
            </a:r>
            <a:r>
              <a:rPr lang="en-US" baseline="0" dirty="0"/>
              <a:t> with x in A and y in 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1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1149953"/>
            <a:ext cx="84723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25:  NFAs and their relation to REs &amp; DFAs</a:t>
            </a:r>
          </a:p>
        </p:txBody>
      </p:sp>
      <p:pic>
        <p:nvPicPr>
          <p:cNvPr id="3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238" y="2274546"/>
            <a:ext cx="3519279" cy="338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053651" y="3303588"/>
            <a:ext cx="6869112" cy="2438400"/>
            <a:chOff x="1277938" y="3703638"/>
            <a:chExt cx="6869112" cy="2438400"/>
          </a:xfrm>
        </p:grpSpPr>
        <p:grpSp>
          <p:nvGrpSpPr>
            <p:cNvPr id="79" name="Group 4"/>
            <p:cNvGrpSpPr>
              <a:grpSpLocks/>
            </p:cNvGrpSpPr>
            <p:nvPr/>
          </p:nvGrpSpPr>
          <p:grpSpPr bwMode="auto">
            <a:xfrm>
              <a:off x="1824038" y="3703638"/>
              <a:ext cx="5791200" cy="2438400"/>
              <a:chOff x="1149" y="2333"/>
              <a:chExt cx="3648" cy="1536"/>
            </a:xfrm>
          </p:grpSpPr>
          <p:grpSp>
            <p:nvGrpSpPr>
              <p:cNvPr id="131" name="Group 5"/>
              <p:cNvGrpSpPr>
                <a:grpSpLocks/>
              </p:cNvGrpSpPr>
              <p:nvPr/>
            </p:nvGrpSpPr>
            <p:grpSpPr bwMode="auto">
              <a:xfrm>
                <a:off x="1725" y="2333"/>
                <a:ext cx="384" cy="384"/>
                <a:chOff x="1725" y="2333"/>
                <a:chExt cx="384" cy="384"/>
              </a:xfrm>
            </p:grpSpPr>
            <p:sp>
              <p:nvSpPr>
                <p:cNvPr id="153" name="Oval 6"/>
                <p:cNvSpPr>
                  <a:spLocks noChangeArrowheads="1"/>
                </p:cNvSpPr>
                <p:nvPr/>
              </p:nvSpPr>
              <p:spPr bwMode="auto">
                <a:xfrm>
                  <a:off x="1725" y="2333"/>
                  <a:ext cx="384" cy="38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763" y="2419"/>
                  <a:ext cx="328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001</a:t>
                  </a:r>
                </a:p>
              </p:txBody>
            </p:sp>
          </p:grpSp>
          <p:grpSp>
            <p:nvGrpSpPr>
              <p:cNvPr id="132" name="Group 8"/>
              <p:cNvGrpSpPr>
                <a:grpSpLocks/>
              </p:cNvGrpSpPr>
              <p:nvPr/>
            </p:nvGrpSpPr>
            <p:grpSpPr bwMode="auto">
              <a:xfrm>
                <a:off x="3837" y="2333"/>
                <a:ext cx="384" cy="384"/>
                <a:chOff x="3837" y="2333"/>
                <a:chExt cx="384" cy="384"/>
              </a:xfrm>
            </p:grpSpPr>
            <p:sp>
              <p:nvSpPr>
                <p:cNvPr id="151" name="Oval 9"/>
                <p:cNvSpPr>
                  <a:spLocks noChangeArrowheads="1"/>
                </p:cNvSpPr>
                <p:nvPr/>
              </p:nvSpPr>
              <p:spPr bwMode="auto">
                <a:xfrm>
                  <a:off x="3837" y="2333"/>
                  <a:ext cx="384" cy="38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867" y="2409"/>
                  <a:ext cx="328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011</a:t>
                  </a:r>
                </a:p>
              </p:txBody>
            </p:sp>
          </p:grpSp>
          <p:grpSp>
            <p:nvGrpSpPr>
              <p:cNvPr id="133" name="Group 11"/>
              <p:cNvGrpSpPr>
                <a:grpSpLocks/>
              </p:cNvGrpSpPr>
              <p:nvPr/>
            </p:nvGrpSpPr>
            <p:grpSpPr bwMode="auto">
              <a:xfrm>
                <a:off x="4413" y="2909"/>
                <a:ext cx="384" cy="384"/>
                <a:chOff x="4413" y="2909"/>
                <a:chExt cx="384" cy="384"/>
              </a:xfrm>
            </p:grpSpPr>
            <p:sp>
              <p:nvSpPr>
                <p:cNvPr id="149" name="Oval 12"/>
                <p:cNvSpPr>
                  <a:spLocks noChangeArrowheads="1"/>
                </p:cNvSpPr>
                <p:nvPr/>
              </p:nvSpPr>
              <p:spPr bwMode="auto">
                <a:xfrm>
                  <a:off x="4413" y="2909"/>
                  <a:ext cx="384" cy="384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451" y="2987"/>
                  <a:ext cx="32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111</a:t>
                  </a:r>
                </a:p>
              </p:txBody>
            </p:sp>
          </p:grpSp>
          <p:grpSp>
            <p:nvGrpSpPr>
              <p:cNvPr id="134" name="Group 14"/>
              <p:cNvGrpSpPr>
                <a:grpSpLocks/>
              </p:cNvGrpSpPr>
              <p:nvPr/>
            </p:nvGrpSpPr>
            <p:grpSpPr bwMode="auto">
              <a:xfrm>
                <a:off x="3837" y="3485"/>
                <a:ext cx="384" cy="384"/>
                <a:chOff x="3837" y="3485"/>
                <a:chExt cx="384" cy="384"/>
              </a:xfrm>
            </p:grpSpPr>
            <p:sp>
              <p:nvSpPr>
                <p:cNvPr id="147" name="Oval 15"/>
                <p:cNvSpPr>
                  <a:spLocks noChangeArrowheads="1"/>
                </p:cNvSpPr>
                <p:nvPr/>
              </p:nvSpPr>
              <p:spPr bwMode="auto">
                <a:xfrm>
                  <a:off x="3837" y="3485"/>
                  <a:ext cx="384" cy="384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875" y="3563"/>
                  <a:ext cx="328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110</a:t>
                  </a:r>
                </a:p>
              </p:txBody>
            </p:sp>
          </p:grpSp>
          <p:grpSp>
            <p:nvGrpSpPr>
              <p:cNvPr id="135" name="Group 17"/>
              <p:cNvGrpSpPr>
                <a:grpSpLocks/>
              </p:cNvGrpSpPr>
              <p:nvPr/>
            </p:nvGrpSpPr>
            <p:grpSpPr bwMode="auto">
              <a:xfrm>
                <a:off x="3261" y="2909"/>
                <a:ext cx="384" cy="384"/>
                <a:chOff x="3261" y="2909"/>
                <a:chExt cx="384" cy="384"/>
              </a:xfrm>
            </p:grpSpPr>
            <p:sp>
              <p:nvSpPr>
                <p:cNvPr id="145" name="Oval 18"/>
                <p:cNvSpPr>
                  <a:spLocks noChangeArrowheads="1"/>
                </p:cNvSpPr>
                <p:nvPr/>
              </p:nvSpPr>
              <p:spPr bwMode="auto">
                <a:xfrm>
                  <a:off x="3261" y="2909"/>
                  <a:ext cx="384" cy="384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289" y="2985"/>
                  <a:ext cx="32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101</a:t>
                  </a:r>
                </a:p>
              </p:txBody>
            </p:sp>
          </p:grpSp>
          <p:grpSp>
            <p:nvGrpSpPr>
              <p:cNvPr id="136" name="Group 20"/>
              <p:cNvGrpSpPr>
                <a:grpSpLocks/>
              </p:cNvGrpSpPr>
              <p:nvPr/>
            </p:nvGrpSpPr>
            <p:grpSpPr bwMode="auto">
              <a:xfrm>
                <a:off x="2301" y="2909"/>
                <a:ext cx="384" cy="384"/>
                <a:chOff x="2301" y="2909"/>
                <a:chExt cx="384" cy="384"/>
              </a:xfrm>
            </p:grpSpPr>
            <p:sp>
              <p:nvSpPr>
                <p:cNvPr id="143" name="Oval 21"/>
                <p:cNvSpPr>
                  <a:spLocks noChangeArrowheads="1"/>
                </p:cNvSpPr>
                <p:nvPr/>
              </p:nvSpPr>
              <p:spPr bwMode="auto">
                <a:xfrm>
                  <a:off x="2301" y="2909"/>
                  <a:ext cx="384" cy="38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329" y="2985"/>
                  <a:ext cx="32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010</a:t>
                  </a:r>
                </a:p>
              </p:txBody>
            </p:sp>
          </p:grpSp>
          <p:grpSp>
            <p:nvGrpSpPr>
              <p:cNvPr id="137" name="Group 23"/>
              <p:cNvGrpSpPr>
                <a:grpSpLocks/>
              </p:cNvGrpSpPr>
              <p:nvPr/>
            </p:nvGrpSpPr>
            <p:grpSpPr bwMode="auto">
              <a:xfrm>
                <a:off x="1149" y="2909"/>
                <a:ext cx="384" cy="384"/>
                <a:chOff x="1149" y="2909"/>
                <a:chExt cx="384" cy="384"/>
              </a:xfrm>
            </p:grpSpPr>
            <p:sp>
              <p:nvSpPr>
                <p:cNvPr id="141" name="Oval 24"/>
                <p:cNvSpPr>
                  <a:spLocks noChangeArrowheads="1"/>
                </p:cNvSpPr>
                <p:nvPr/>
              </p:nvSpPr>
              <p:spPr bwMode="auto">
                <a:xfrm>
                  <a:off x="1149" y="2909"/>
                  <a:ext cx="384" cy="38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179" y="2997"/>
                  <a:ext cx="32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000</a:t>
                  </a:r>
                </a:p>
              </p:txBody>
            </p:sp>
          </p:grpSp>
          <p:grpSp>
            <p:nvGrpSpPr>
              <p:cNvPr id="138" name="Group 26"/>
              <p:cNvGrpSpPr>
                <a:grpSpLocks/>
              </p:cNvGrpSpPr>
              <p:nvPr/>
            </p:nvGrpSpPr>
            <p:grpSpPr bwMode="auto">
              <a:xfrm>
                <a:off x="1725" y="3485"/>
                <a:ext cx="384" cy="384"/>
                <a:chOff x="1725" y="3485"/>
                <a:chExt cx="384" cy="384"/>
              </a:xfrm>
            </p:grpSpPr>
            <p:sp>
              <p:nvSpPr>
                <p:cNvPr id="139" name="Oval 27"/>
                <p:cNvSpPr>
                  <a:spLocks noChangeArrowheads="1"/>
                </p:cNvSpPr>
                <p:nvPr/>
              </p:nvSpPr>
              <p:spPr bwMode="auto">
                <a:xfrm>
                  <a:off x="1725" y="3485"/>
                  <a:ext cx="384" cy="384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763" y="3561"/>
                  <a:ext cx="328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100</a:t>
                  </a:r>
                </a:p>
              </p:txBody>
            </p:sp>
          </p:grpSp>
        </p:grpSp>
        <p:grpSp>
          <p:nvGrpSpPr>
            <p:cNvPr id="81" name="Group 29"/>
            <p:cNvGrpSpPr>
              <a:grpSpLocks/>
            </p:cNvGrpSpPr>
            <p:nvPr/>
          </p:nvGrpSpPr>
          <p:grpSpPr bwMode="auto">
            <a:xfrm>
              <a:off x="3348038" y="3721100"/>
              <a:ext cx="2743200" cy="336550"/>
              <a:chOff x="2016" y="2603"/>
              <a:chExt cx="1728" cy="212"/>
            </a:xfrm>
          </p:grpSpPr>
          <p:cxnSp>
            <p:nvCxnSpPr>
              <p:cNvPr id="129" name="AutoShape 30"/>
              <p:cNvCxnSpPr>
                <a:cxnSpLocks noChangeShapeType="1"/>
                <a:stCxn id="153" idx="6"/>
                <a:endCxn id="151" idx="2"/>
              </p:cNvCxnSpPr>
              <p:nvPr/>
            </p:nvCxnSpPr>
            <p:spPr bwMode="auto">
              <a:xfrm>
                <a:off x="2016" y="2784"/>
                <a:ext cx="172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0" name="Text Box 31"/>
              <p:cNvSpPr txBox="1">
                <a:spLocks noChangeArrowheads="1"/>
              </p:cNvSpPr>
              <p:nvPr/>
            </p:nvSpPr>
            <p:spPr bwMode="auto">
              <a:xfrm>
                <a:off x="2804" y="2603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82" name="Group 32"/>
            <p:cNvGrpSpPr>
              <a:grpSpLocks/>
            </p:cNvGrpSpPr>
            <p:nvPr/>
          </p:nvGrpSpPr>
          <p:grpSpPr bwMode="auto">
            <a:xfrm>
              <a:off x="4173538" y="4349750"/>
              <a:ext cx="1092200" cy="358775"/>
              <a:chOff x="2536" y="2999"/>
              <a:chExt cx="688" cy="226"/>
            </a:xfrm>
          </p:grpSpPr>
          <p:cxnSp>
            <p:nvCxnSpPr>
              <p:cNvPr id="127" name="AutoShape 33"/>
              <p:cNvCxnSpPr>
                <a:cxnSpLocks noChangeShapeType="1"/>
                <a:stCxn id="143" idx="7"/>
                <a:endCxn id="145" idx="1"/>
              </p:cNvCxnSpPr>
              <p:nvPr/>
            </p:nvCxnSpPr>
            <p:spPr bwMode="auto">
              <a:xfrm rot="5400000" flipV="1">
                <a:off x="2879" y="2881"/>
                <a:ext cx="1" cy="688"/>
              </a:xfrm>
              <a:prstGeom prst="curvedConnector3">
                <a:avLst>
                  <a:gd name="adj1" fmla="val -2000000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8" name="Text Box 34"/>
              <p:cNvSpPr txBox="1">
                <a:spLocks noChangeArrowheads="1"/>
              </p:cNvSpPr>
              <p:nvPr/>
            </p:nvSpPr>
            <p:spPr bwMode="auto">
              <a:xfrm>
                <a:off x="2810" y="2999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83" name="Group 38"/>
            <p:cNvGrpSpPr>
              <a:grpSpLocks/>
            </p:cNvGrpSpPr>
            <p:nvPr/>
          </p:nvGrpSpPr>
          <p:grpSpPr bwMode="auto">
            <a:xfrm>
              <a:off x="2344738" y="4219575"/>
              <a:ext cx="482600" cy="487363"/>
              <a:chOff x="1384" y="2917"/>
              <a:chExt cx="304" cy="307"/>
            </a:xfrm>
          </p:grpSpPr>
          <p:cxnSp>
            <p:nvCxnSpPr>
              <p:cNvPr id="125" name="AutoShape 39"/>
              <p:cNvCxnSpPr>
                <a:cxnSpLocks noChangeShapeType="1"/>
                <a:stCxn id="141" idx="7"/>
                <a:endCxn id="153" idx="3"/>
              </p:cNvCxnSpPr>
              <p:nvPr/>
            </p:nvCxnSpPr>
            <p:spPr bwMode="auto">
              <a:xfrm flipV="1">
                <a:off x="1384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6" name="Text Box 40"/>
              <p:cNvSpPr txBox="1">
                <a:spLocks noChangeArrowheads="1"/>
              </p:cNvSpPr>
              <p:nvPr/>
            </p:nvSpPr>
            <p:spPr bwMode="auto">
              <a:xfrm>
                <a:off x="1392" y="2917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84" name="Group 44"/>
            <p:cNvGrpSpPr>
              <a:grpSpLocks/>
            </p:cNvGrpSpPr>
            <p:nvPr/>
          </p:nvGrpSpPr>
          <p:grpSpPr bwMode="auto">
            <a:xfrm>
              <a:off x="3259138" y="4186238"/>
              <a:ext cx="482600" cy="520700"/>
              <a:chOff x="1960" y="2896"/>
              <a:chExt cx="304" cy="328"/>
            </a:xfrm>
          </p:grpSpPr>
          <p:cxnSp>
            <p:nvCxnSpPr>
              <p:cNvPr id="123" name="AutoShape 45"/>
              <p:cNvCxnSpPr>
                <a:cxnSpLocks noChangeShapeType="1"/>
                <a:stCxn id="153" idx="5"/>
                <a:endCxn id="143" idx="1"/>
              </p:cNvCxnSpPr>
              <p:nvPr/>
            </p:nvCxnSpPr>
            <p:spPr bwMode="auto">
              <a:xfrm>
                <a:off x="1960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4" name="Text Box 46"/>
              <p:cNvSpPr txBox="1">
                <a:spLocks noChangeArrowheads="1"/>
              </p:cNvSpPr>
              <p:nvPr/>
            </p:nvSpPr>
            <p:spPr bwMode="auto">
              <a:xfrm>
                <a:off x="2063" y="2896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85" name="Group 54"/>
            <p:cNvGrpSpPr>
              <a:grpSpLocks/>
            </p:cNvGrpSpPr>
            <p:nvPr/>
          </p:nvGrpSpPr>
          <p:grpSpPr bwMode="auto">
            <a:xfrm>
              <a:off x="5695950" y="4224338"/>
              <a:ext cx="484188" cy="482600"/>
              <a:chOff x="3495" y="2920"/>
              <a:chExt cx="305" cy="304"/>
            </a:xfrm>
          </p:grpSpPr>
          <p:cxnSp>
            <p:nvCxnSpPr>
              <p:cNvPr id="121" name="AutoShape 55"/>
              <p:cNvCxnSpPr>
                <a:cxnSpLocks noChangeShapeType="1"/>
                <a:stCxn id="145" idx="7"/>
                <a:endCxn id="151" idx="3"/>
              </p:cNvCxnSpPr>
              <p:nvPr/>
            </p:nvCxnSpPr>
            <p:spPr bwMode="auto">
              <a:xfrm flipV="1">
                <a:off x="3496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2" name="Text Box 56"/>
              <p:cNvSpPr txBox="1">
                <a:spLocks noChangeArrowheads="1"/>
              </p:cNvSpPr>
              <p:nvPr/>
            </p:nvSpPr>
            <p:spPr bwMode="auto">
              <a:xfrm>
                <a:off x="3495" y="2950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86" name="Group 57"/>
            <p:cNvGrpSpPr>
              <a:grpSpLocks/>
            </p:cNvGrpSpPr>
            <p:nvPr/>
          </p:nvGrpSpPr>
          <p:grpSpPr bwMode="auto">
            <a:xfrm>
              <a:off x="7526338" y="4706938"/>
              <a:ext cx="620712" cy="431800"/>
              <a:chOff x="4648" y="3224"/>
              <a:chExt cx="391" cy="272"/>
            </a:xfrm>
          </p:grpSpPr>
          <p:cxnSp>
            <p:nvCxnSpPr>
              <p:cNvPr id="119" name="AutoShape 58"/>
              <p:cNvCxnSpPr>
                <a:cxnSpLocks noChangeShapeType="1"/>
                <a:stCxn id="149" idx="5"/>
                <a:endCxn id="149" idx="7"/>
              </p:cNvCxnSpPr>
              <p:nvPr/>
            </p:nvCxnSpPr>
            <p:spPr bwMode="auto">
              <a:xfrm rot="5400000" flipH="1" flipV="1">
                <a:off x="4513" y="3359"/>
                <a:ext cx="272" cy="1"/>
              </a:xfrm>
              <a:prstGeom prst="curvedConnector5">
                <a:avLst>
                  <a:gd name="adj1" fmla="val -73528"/>
                  <a:gd name="adj2" fmla="val 36399986"/>
                  <a:gd name="adj3" fmla="val 17352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0" name="Text Box 59"/>
              <p:cNvSpPr txBox="1">
                <a:spLocks noChangeArrowheads="1"/>
              </p:cNvSpPr>
              <p:nvPr/>
            </p:nvSpPr>
            <p:spPr bwMode="auto">
              <a:xfrm>
                <a:off x="4853" y="3232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87" name="Group 69"/>
            <p:cNvGrpSpPr>
              <a:grpSpLocks/>
            </p:cNvGrpSpPr>
            <p:nvPr/>
          </p:nvGrpSpPr>
          <p:grpSpPr bwMode="auto">
            <a:xfrm>
              <a:off x="6611938" y="4186238"/>
              <a:ext cx="500062" cy="520700"/>
              <a:chOff x="4072" y="2896"/>
              <a:chExt cx="315" cy="328"/>
            </a:xfrm>
          </p:grpSpPr>
          <p:cxnSp>
            <p:nvCxnSpPr>
              <p:cNvPr id="117" name="AutoShape 70"/>
              <p:cNvCxnSpPr>
                <a:cxnSpLocks noChangeShapeType="1"/>
                <a:stCxn id="151" idx="5"/>
                <a:endCxn id="149" idx="1"/>
              </p:cNvCxnSpPr>
              <p:nvPr/>
            </p:nvCxnSpPr>
            <p:spPr bwMode="auto">
              <a:xfrm>
                <a:off x="4072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8" name="Text Box 71"/>
              <p:cNvSpPr txBox="1">
                <a:spLocks noChangeArrowheads="1"/>
              </p:cNvSpPr>
              <p:nvPr/>
            </p:nvSpPr>
            <p:spPr bwMode="auto">
              <a:xfrm>
                <a:off x="4201" y="2896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88" name="Group 126"/>
            <p:cNvGrpSpPr>
              <a:grpSpLocks/>
            </p:cNvGrpSpPr>
            <p:nvPr/>
          </p:nvGrpSpPr>
          <p:grpSpPr bwMode="auto">
            <a:xfrm>
              <a:off x="2344738" y="4313238"/>
              <a:ext cx="4813300" cy="1811337"/>
              <a:chOff x="2344738" y="4313238"/>
              <a:chExt cx="4813300" cy="1811337"/>
            </a:xfrm>
          </p:grpSpPr>
          <p:grpSp>
            <p:nvGrpSpPr>
              <p:cNvPr id="93" name="Group 35"/>
              <p:cNvGrpSpPr>
                <a:grpSpLocks/>
              </p:cNvGrpSpPr>
              <p:nvPr/>
            </p:nvGrpSpPr>
            <p:grpSpPr bwMode="auto">
              <a:xfrm>
                <a:off x="2797175" y="4313238"/>
                <a:ext cx="295275" cy="1219200"/>
                <a:chOff x="1669" y="2976"/>
                <a:chExt cx="186" cy="768"/>
              </a:xfrm>
            </p:grpSpPr>
            <p:cxnSp>
              <p:nvCxnSpPr>
                <p:cNvPr id="115" name="AutoShape 36"/>
                <p:cNvCxnSpPr>
                  <a:cxnSpLocks noChangeShapeType="1"/>
                  <a:stCxn id="139" idx="0"/>
                  <a:endCxn id="153" idx="4"/>
                </p:cNvCxnSpPr>
                <p:nvPr/>
              </p:nvCxnSpPr>
              <p:spPr bwMode="auto">
                <a:xfrm flipV="1">
                  <a:off x="1824" y="2976"/>
                  <a:ext cx="0" cy="768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16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669" y="3255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94" name="Group 41"/>
              <p:cNvGrpSpPr>
                <a:grpSpLocks/>
              </p:cNvGrpSpPr>
              <p:nvPr/>
            </p:nvGrpSpPr>
            <p:grpSpPr bwMode="auto">
              <a:xfrm>
                <a:off x="3259138" y="5138738"/>
                <a:ext cx="482600" cy="512762"/>
                <a:chOff x="1960" y="3496"/>
                <a:chExt cx="304" cy="323"/>
              </a:xfrm>
            </p:grpSpPr>
            <p:cxnSp>
              <p:nvCxnSpPr>
                <p:cNvPr id="113" name="AutoShape 42"/>
                <p:cNvCxnSpPr>
                  <a:cxnSpLocks noChangeShapeType="1"/>
                  <a:stCxn id="143" idx="3"/>
                  <a:endCxn id="139" idx="7"/>
                </p:cNvCxnSpPr>
                <p:nvPr/>
              </p:nvCxnSpPr>
              <p:spPr bwMode="auto">
                <a:xfrm flipH="1">
                  <a:off x="1960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14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071" y="3607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95" name="Group 47"/>
              <p:cNvGrpSpPr>
                <a:grpSpLocks/>
              </p:cNvGrpSpPr>
              <p:nvPr/>
            </p:nvGrpSpPr>
            <p:grpSpPr bwMode="auto">
              <a:xfrm>
                <a:off x="2344738" y="5138738"/>
                <a:ext cx="482600" cy="490537"/>
                <a:chOff x="1384" y="3496"/>
                <a:chExt cx="304" cy="309"/>
              </a:xfrm>
            </p:grpSpPr>
            <p:cxnSp>
              <p:nvCxnSpPr>
                <p:cNvPr id="111" name="AutoShape 48"/>
                <p:cNvCxnSpPr>
                  <a:cxnSpLocks noChangeShapeType="1"/>
                  <a:stCxn id="139" idx="1"/>
                  <a:endCxn id="141" idx="5"/>
                </p:cNvCxnSpPr>
                <p:nvPr/>
              </p:nvCxnSpPr>
              <p:spPr bwMode="auto">
                <a:xfrm flipH="1" flipV="1">
                  <a:off x="1384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12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393" y="3593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96" name="Group 51"/>
              <p:cNvGrpSpPr>
                <a:grpSpLocks/>
              </p:cNvGrpSpPr>
              <p:nvPr/>
            </p:nvGrpSpPr>
            <p:grpSpPr bwMode="auto">
              <a:xfrm>
                <a:off x="4173538" y="5138738"/>
                <a:ext cx="1092200" cy="355600"/>
                <a:chOff x="2536" y="3496"/>
                <a:chExt cx="688" cy="224"/>
              </a:xfrm>
            </p:grpSpPr>
            <p:cxnSp>
              <p:nvCxnSpPr>
                <p:cNvPr id="109" name="AutoShape 52"/>
                <p:cNvCxnSpPr>
                  <a:cxnSpLocks noChangeShapeType="1"/>
                  <a:stCxn id="145" idx="3"/>
                  <a:endCxn id="143" idx="5"/>
                </p:cNvCxnSpPr>
                <p:nvPr/>
              </p:nvCxnSpPr>
              <p:spPr bwMode="auto">
                <a:xfrm rot="5400000">
                  <a:off x="2879" y="3153"/>
                  <a:ext cx="1" cy="688"/>
                </a:xfrm>
                <a:prstGeom prst="curvedConnector3">
                  <a:avLst>
                    <a:gd name="adj1" fmla="val 20000009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10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810" y="3508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97" name="Group 60"/>
              <p:cNvGrpSpPr>
                <a:grpSpLocks/>
              </p:cNvGrpSpPr>
              <p:nvPr/>
            </p:nvGrpSpPr>
            <p:grpSpPr bwMode="auto">
              <a:xfrm>
                <a:off x="5697538" y="5138738"/>
                <a:ext cx="482600" cy="482600"/>
                <a:chOff x="3496" y="3496"/>
                <a:chExt cx="304" cy="304"/>
              </a:xfrm>
            </p:grpSpPr>
            <p:cxnSp>
              <p:nvCxnSpPr>
                <p:cNvPr id="107" name="AutoShape 61"/>
                <p:cNvCxnSpPr>
                  <a:cxnSpLocks noChangeShapeType="1"/>
                  <a:stCxn id="147" idx="1"/>
                  <a:endCxn id="145" idx="5"/>
                </p:cNvCxnSpPr>
                <p:nvPr/>
              </p:nvCxnSpPr>
              <p:spPr bwMode="auto">
                <a:xfrm flipH="1" flipV="1">
                  <a:off x="3496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08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3515" y="3582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98" name="Group 63"/>
              <p:cNvGrpSpPr>
                <a:grpSpLocks/>
              </p:cNvGrpSpPr>
              <p:nvPr/>
            </p:nvGrpSpPr>
            <p:grpSpPr bwMode="auto">
              <a:xfrm>
                <a:off x="3348038" y="5788025"/>
                <a:ext cx="2743200" cy="336550"/>
                <a:chOff x="2016" y="3905"/>
                <a:chExt cx="1728" cy="212"/>
              </a:xfrm>
            </p:grpSpPr>
            <p:cxnSp>
              <p:nvCxnSpPr>
                <p:cNvPr id="105" name="AutoShape 64"/>
                <p:cNvCxnSpPr>
                  <a:cxnSpLocks noChangeShapeType="1"/>
                  <a:stCxn id="147" idx="2"/>
                  <a:endCxn id="139" idx="6"/>
                </p:cNvCxnSpPr>
                <p:nvPr/>
              </p:nvCxnSpPr>
              <p:spPr bwMode="auto">
                <a:xfrm flipH="1">
                  <a:off x="2016" y="3936"/>
                  <a:ext cx="1728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06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823" y="3905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99" name="Group 66"/>
              <p:cNvGrpSpPr>
                <a:grpSpLocks/>
              </p:cNvGrpSpPr>
              <p:nvPr/>
            </p:nvGrpSpPr>
            <p:grpSpPr bwMode="auto">
              <a:xfrm>
                <a:off x="6611938" y="5138738"/>
                <a:ext cx="546100" cy="482600"/>
                <a:chOff x="4072" y="3496"/>
                <a:chExt cx="344" cy="304"/>
              </a:xfrm>
            </p:grpSpPr>
            <p:cxnSp>
              <p:nvCxnSpPr>
                <p:cNvPr id="103" name="AutoShape 67"/>
                <p:cNvCxnSpPr>
                  <a:cxnSpLocks noChangeShapeType="1"/>
                  <a:stCxn id="149" idx="3"/>
                  <a:endCxn id="147" idx="7"/>
                </p:cNvCxnSpPr>
                <p:nvPr/>
              </p:nvCxnSpPr>
              <p:spPr bwMode="auto">
                <a:xfrm flipH="1">
                  <a:off x="4072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04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4230" y="3586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100" name="Group 72"/>
              <p:cNvGrpSpPr>
                <a:grpSpLocks/>
              </p:cNvGrpSpPr>
              <p:nvPr/>
            </p:nvGrpSpPr>
            <p:grpSpPr bwMode="auto">
              <a:xfrm>
                <a:off x="6361113" y="4313238"/>
                <a:ext cx="295275" cy="1219200"/>
                <a:chOff x="3914" y="2976"/>
                <a:chExt cx="186" cy="768"/>
              </a:xfrm>
            </p:grpSpPr>
            <p:cxnSp>
              <p:nvCxnSpPr>
                <p:cNvPr id="101" name="AutoShape 73"/>
                <p:cNvCxnSpPr>
                  <a:cxnSpLocks noChangeShapeType="1"/>
                  <a:stCxn id="151" idx="4"/>
                  <a:endCxn id="147" idx="0"/>
                </p:cNvCxnSpPr>
                <p:nvPr/>
              </p:nvCxnSpPr>
              <p:spPr bwMode="auto">
                <a:xfrm>
                  <a:off x="3936" y="2976"/>
                  <a:ext cx="0" cy="768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02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914" y="3251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</p:grpSp>
        <p:grpSp>
          <p:nvGrpSpPr>
            <p:cNvPr id="89" name="Group 75"/>
            <p:cNvGrpSpPr>
              <a:grpSpLocks/>
            </p:cNvGrpSpPr>
            <p:nvPr/>
          </p:nvGrpSpPr>
          <p:grpSpPr bwMode="auto">
            <a:xfrm>
              <a:off x="1277938" y="4706938"/>
              <a:ext cx="636587" cy="431800"/>
              <a:chOff x="712" y="3224"/>
              <a:chExt cx="401" cy="272"/>
            </a:xfrm>
          </p:grpSpPr>
          <p:cxnSp>
            <p:nvCxnSpPr>
              <p:cNvPr id="91" name="AutoShape 76"/>
              <p:cNvCxnSpPr>
                <a:cxnSpLocks noChangeShapeType="1"/>
                <a:stCxn id="141" idx="3"/>
                <a:endCxn id="141" idx="1"/>
              </p:cNvCxnSpPr>
              <p:nvPr/>
            </p:nvCxnSpPr>
            <p:spPr bwMode="auto">
              <a:xfrm rot="5400000" flipH="1" flipV="1">
                <a:off x="977" y="3359"/>
                <a:ext cx="272" cy="1"/>
              </a:xfrm>
              <a:prstGeom prst="curvedConnector5">
                <a:avLst>
                  <a:gd name="adj1" fmla="val -73528"/>
                  <a:gd name="adj2" fmla="val -38800014"/>
                  <a:gd name="adj3" fmla="val 17352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" name="Text Box 77"/>
              <p:cNvSpPr txBox="1">
                <a:spLocks noChangeArrowheads="1"/>
              </p:cNvSpPr>
              <p:nvPr/>
            </p:nvSpPr>
            <p:spPr bwMode="auto">
              <a:xfrm>
                <a:off x="712" y="3265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cxnSp>
          <p:nvCxnSpPr>
            <p:cNvPr id="90" name="Straight Arrow Connector 89"/>
            <p:cNvCxnSpPr>
              <a:endCxn id="141" idx="0"/>
            </p:cNvCxnSpPr>
            <p:nvPr/>
          </p:nvCxnSpPr>
          <p:spPr>
            <a:xfrm>
              <a:off x="2128838" y="4349750"/>
              <a:ext cx="0" cy="268288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with the smallest DFA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1590143" y="926225"/>
            <a:ext cx="5836506" cy="1350814"/>
            <a:chOff x="1590143" y="926225"/>
            <a:chExt cx="5836506" cy="1350814"/>
          </a:xfrm>
        </p:grpSpPr>
        <p:sp>
          <p:nvSpPr>
            <p:cNvPr id="156" name="TextBox 155"/>
            <p:cNvSpPr txBox="1"/>
            <p:nvPr/>
          </p:nvSpPr>
          <p:spPr>
            <a:xfrm>
              <a:off x="1920829" y="926225"/>
              <a:ext cx="619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0,1</a:t>
              </a:r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1930437" y="1667439"/>
              <a:ext cx="609600" cy="609600"/>
              <a:chOff x="1599751" y="3519488"/>
              <a:chExt cx="609600" cy="609600"/>
            </a:xfrm>
          </p:grpSpPr>
          <p:sp>
            <p:nvSpPr>
              <p:cNvPr id="177" name="Text Box 7"/>
              <p:cNvSpPr txBox="1">
                <a:spLocks noChangeArrowheads="1"/>
              </p:cNvSpPr>
              <p:nvPr/>
            </p:nvSpPr>
            <p:spPr bwMode="auto">
              <a:xfrm>
                <a:off x="1719122" y="3563508"/>
                <a:ext cx="402642" cy="4000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2000" b="1" dirty="0">
                    <a:latin typeface="Franklin Gothic Medium" panose="020B0603020102020204" pitchFamily="34" charset="0"/>
                  </a:rPr>
                  <a:t>s</a:t>
                </a:r>
                <a:r>
                  <a:rPr lang="en-US" sz="2000" b="1" baseline="-25000" dirty="0">
                    <a:latin typeface="Franklin Gothic Medium" panose="020B0603020102020204" pitchFamily="34" charset="0"/>
                  </a:rPr>
                  <a:t>3</a:t>
                </a:r>
              </a:p>
            </p:txBody>
          </p:sp>
          <p:sp>
            <p:nvSpPr>
              <p:cNvPr id="178" name="Oval 24"/>
              <p:cNvSpPr>
                <a:spLocks noChangeArrowheads="1"/>
              </p:cNvSpPr>
              <p:nvPr/>
            </p:nvSpPr>
            <p:spPr bwMode="auto">
              <a:xfrm>
                <a:off x="1599751" y="3519488"/>
                <a:ext cx="609600" cy="6096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58" name="Straight Arrow Connector 157"/>
            <p:cNvCxnSpPr>
              <a:endCxn id="178" idx="2"/>
            </p:cNvCxnSpPr>
            <p:nvPr/>
          </p:nvCxnSpPr>
          <p:spPr>
            <a:xfrm flipV="1">
              <a:off x="1590143" y="1972239"/>
              <a:ext cx="340294" cy="3175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Freeform 158"/>
            <p:cNvSpPr/>
            <p:nvPr/>
          </p:nvSpPr>
          <p:spPr>
            <a:xfrm>
              <a:off x="1945761" y="1413439"/>
              <a:ext cx="603007" cy="282540"/>
            </a:xfrm>
            <a:custGeom>
              <a:avLst/>
              <a:gdLst>
                <a:gd name="connsiteX0" fmla="*/ 245310 w 848439"/>
                <a:gd name="connsiteY0" fmla="*/ 282540 h 282540"/>
                <a:gd name="connsiteX1" fmla="*/ 29649 w 848439"/>
                <a:gd name="connsiteY1" fmla="*/ 41000 h 282540"/>
                <a:gd name="connsiteX2" fmla="*/ 823279 w 848439"/>
                <a:gd name="connsiteY2" fmla="*/ 23748 h 282540"/>
                <a:gd name="connsiteX3" fmla="*/ 573113 w 848439"/>
                <a:gd name="connsiteY3" fmla="*/ 282540 h 28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8439" h="282540">
                  <a:moveTo>
                    <a:pt x="245310" y="282540"/>
                  </a:moveTo>
                  <a:cubicBezTo>
                    <a:pt x="89315" y="183336"/>
                    <a:pt x="-66679" y="84132"/>
                    <a:pt x="29649" y="41000"/>
                  </a:cubicBezTo>
                  <a:cubicBezTo>
                    <a:pt x="125977" y="-2132"/>
                    <a:pt x="732702" y="-16509"/>
                    <a:pt x="823279" y="23748"/>
                  </a:cubicBezTo>
                  <a:cubicBezTo>
                    <a:pt x="913856" y="64005"/>
                    <a:pt x="743484" y="173272"/>
                    <a:pt x="573113" y="28254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2540037" y="1666575"/>
              <a:ext cx="1625932" cy="609600"/>
              <a:chOff x="2540037" y="1666575"/>
              <a:chExt cx="1625932" cy="609600"/>
            </a:xfrm>
          </p:grpSpPr>
          <p:cxnSp>
            <p:nvCxnSpPr>
              <p:cNvPr id="173" name="AutoShape 39"/>
              <p:cNvCxnSpPr>
                <a:cxnSpLocks noChangeShapeType="1"/>
                <a:stCxn id="178" idx="6"/>
                <a:endCxn id="176" idx="2"/>
              </p:cNvCxnSpPr>
              <p:nvPr/>
            </p:nvCxnSpPr>
            <p:spPr bwMode="auto">
              <a:xfrm flipV="1">
                <a:off x="2540037" y="1971375"/>
                <a:ext cx="1016332" cy="86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174" name="Group 173"/>
              <p:cNvGrpSpPr/>
              <p:nvPr/>
            </p:nvGrpSpPr>
            <p:grpSpPr>
              <a:xfrm>
                <a:off x="3556369" y="1666575"/>
                <a:ext cx="609600" cy="609600"/>
                <a:chOff x="1599751" y="3519488"/>
                <a:chExt cx="609600" cy="609600"/>
              </a:xfrm>
            </p:grpSpPr>
            <p:sp>
              <p:nvSpPr>
                <p:cNvPr id="17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719122" y="3563508"/>
                  <a:ext cx="402642" cy="4000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2000" b="1" dirty="0">
                      <a:latin typeface="Franklin Gothic Medium" panose="020B0603020102020204" pitchFamily="34" charset="0"/>
                    </a:rPr>
                    <a:t>s</a:t>
                  </a:r>
                  <a:r>
                    <a:rPr lang="en-US" sz="2000" b="1" baseline="-25000" dirty="0">
                      <a:latin typeface="Franklin Gothic Medium" panose="020B0603020102020204" pitchFamily="34" charset="0"/>
                    </a:rPr>
                    <a:t>2</a:t>
                  </a:r>
                </a:p>
              </p:txBody>
            </p:sp>
            <p:sp>
              <p:nvSpPr>
                <p:cNvPr id="176" name="Oval 24"/>
                <p:cNvSpPr>
                  <a:spLocks noChangeArrowheads="1"/>
                </p:cNvSpPr>
                <p:nvPr/>
              </p:nvSpPr>
              <p:spPr bwMode="auto">
                <a:xfrm>
                  <a:off x="1599751" y="3519488"/>
                  <a:ext cx="609600" cy="6096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61" name="Group 160"/>
            <p:cNvGrpSpPr/>
            <p:nvPr/>
          </p:nvGrpSpPr>
          <p:grpSpPr>
            <a:xfrm>
              <a:off x="4174785" y="1653486"/>
              <a:ext cx="1625932" cy="609600"/>
              <a:chOff x="2209351" y="3518624"/>
              <a:chExt cx="1625932" cy="609600"/>
            </a:xfrm>
          </p:grpSpPr>
          <p:cxnSp>
            <p:nvCxnSpPr>
              <p:cNvPr id="169" name="AutoShape 39"/>
              <p:cNvCxnSpPr>
                <a:cxnSpLocks noChangeShapeType="1"/>
                <a:endCxn id="172" idx="2"/>
              </p:cNvCxnSpPr>
              <p:nvPr/>
            </p:nvCxnSpPr>
            <p:spPr bwMode="auto">
              <a:xfrm flipV="1">
                <a:off x="2209351" y="3823424"/>
                <a:ext cx="1016332" cy="86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170" name="Group 169"/>
              <p:cNvGrpSpPr/>
              <p:nvPr/>
            </p:nvGrpSpPr>
            <p:grpSpPr>
              <a:xfrm>
                <a:off x="3225683" y="3518624"/>
                <a:ext cx="609600" cy="609600"/>
                <a:chOff x="1599751" y="3519488"/>
                <a:chExt cx="609600" cy="609600"/>
              </a:xfrm>
            </p:grpSpPr>
            <p:sp>
              <p:nvSpPr>
                <p:cNvPr id="17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719122" y="3563508"/>
                  <a:ext cx="402642" cy="4000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2000" b="1" dirty="0">
                      <a:latin typeface="Franklin Gothic Medium" panose="020B0603020102020204" pitchFamily="34" charset="0"/>
                    </a:rPr>
                    <a:t>s</a:t>
                  </a:r>
                  <a:r>
                    <a:rPr lang="en-US" sz="2000" b="1" baseline="-25000" dirty="0">
                      <a:latin typeface="Franklin Gothic Medium" panose="020B0603020102020204" pitchFamily="34" charset="0"/>
                    </a:rPr>
                    <a:t>1</a:t>
                  </a:r>
                </a:p>
              </p:txBody>
            </p:sp>
            <p:sp>
              <p:nvSpPr>
                <p:cNvPr id="172" name="Oval 24"/>
                <p:cNvSpPr>
                  <a:spLocks noChangeArrowheads="1"/>
                </p:cNvSpPr>
                <p:nvPr/>
              </p:nvSpPr>
              <p:spPr bwMode="auto">
                <a:xfrm>
                  <a:off x="1599751" y="3519488"/>
                  <a:ext cx="609600" cy="6096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162" name="AutoShape 39"/>
            <p:cNvCxnSpPr>
              <a:cxnSpLocks noChangeShapeType="1"/>
              <a:endCxn id="168" idx="2"/>
            </p:cNvCxnSpPr>
            <p:nvPr/>
          </p:nvCxnSpPr>
          <p:spPr bwMode="auto">
            <a:xfrm flipV="1">
              <a:off x="5800717" y="1947385"/>
              <a:ext cx="1016332" cy="86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63" name="Group 162"/>
            <p:cNvGrpSpPr/>
            <p:nvPr/>
          </p:nvGrpSpPr>
          <p:grpSpPr>
            <a:xfrm>
              <a:off x="6817049" y="1642585"/>
              <a:ext cx="609600" cy="609600"/>
              <a:chOff x="1599751" y="3519488"/>
              <a:chExt cx="609600" cy="609600"/>
            </a:xfrm>
          </p:grpSpPr>
          <p:sp>
            <p:nvSpPr>
              <p:cNvPr id="167" name="Text Box 7"/>
              <p:cNvSpPr txBox="1">
                <a:spLocks noChangeArrowheads="1"/>
              </p:cNvSpPr>
              <p:nvPr/>
            </p:nvSpPr>
            <p:spPr bwMode="auto">
              <a:xfrm>
                <a:off x="1719122" y="3563508"/>
                <a:ext cx="402642" cy="4000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2000" b="1" dirty="0">
                    <a:latin typeface="Franklin Gothic Medium" panose="020B0603020102020204" pitchFamily="34" charset="0"/>
                  </a:rPr>
                  <a:t>s</a:t>
                </a:r>
                <a:r>
                  <a:rPr lang="en-US" sz="2000" b="1" baseline="-25000" dirty="0">
                    <a:latin typeface="Franklin Gothic Medium" panose="020B0603020102020204" pitchFamily="34" charset="0"/>
                  </a:rPr>
                  <a:t>0</a:t>
                </a:r>
              </a:p>
            </p:txBody>
          </p:sp>
          <p:sp>
            <p:nvSpPr>
              <p:cNvPr id="168" name="Oval 24"/>
              <p:cNvSpPr>
                <a:spLocks noChangeArrowheads="1"/>
              </p:cNvSpPr>
              <p:nvPr/>
            </p:nvSpPr>
            <p:spPr bwMode="auto">
              <a:xfrm>
                <a:off x="1599751" y="3519488"/>
                <a:ext cx="609600" cy="6096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4301895" y="1479762"/>
              <a:ext cx="619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0,1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958494" y="1474834"/>
              <a:ext cx="619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0,1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788115" y="1497485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6192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1590143" y="926225"/>
            <a:ext cx="5836506" cy="1350814"/>
            <a:chOff x="1590143" y="926225"/>
            <a:chExt cx="5836506" cy="1350814"/>
          </a:xfrm>
        </p:grpSpPr>
        <p:sp>
          <p:nvSpPr>
            <p:cNvPr id="38" name="TextBox 37"/>
            <p:cNvSpPr txBox="1"/>
            <p:nvPr/>
          </p:nvSpPr>
          <p:spPr>
            <a:xfrm>
              <a:off x="1920829" y="926225"/>
              <a:ext cx="619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0,1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930437" y="1667439"/>
              <a:ext cx="609600" cy="609600"/>
              <a:chOff x="1599751" y="3519488"/>
              <a:chExt cx="609600" cy="609600"/>
            </a:xfrm>
          </p:grpSpPr>
          <p:sp>
            <p:nvSpPr>
              <p:cNvPr id="154" name="Text Box 7"/>
              <p:cNvSpPr txBox="1">
                <a:spLocks noChangeArrowheads="1"/>
              </p:cNvSpPr>
              <p:nvPr/>
            </p:nvSpPr>
            <p:spPr bwMode="auto">
              <a:xfrm>
                <a:off x="1719122" y="3563508"/>
                <a:ext cx="402642" cy="4000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2000" b="1" dirty="0">
                    <a:latin typeface="Franklin Gothic Medium" panose="020B0603020102020204" pitchFamily="34" charset="0"/>
                  </a:rPr>
                  <a:t>s</a:t>
                </a:r>
                <a:r>
                  <a:rPr lang="en-US" sz="2000" b="1" baseline="-25000" dirty="0">
                    <a:latin typeface="Franklin Gothic Medium" panose="020B0603020102020204" pitchFamily="34" charset="0"/>
                  </a:rPr>
                  <a:t>3</a:t>
                </a:r>
              </a:p>
            </p:txBody>
          </p:sp>
          <p:sp>
            <p:nvSpPr>
              <p:cNvPr id="141" name="Oval 24"/>
              <p:cNvSpPr>
                <a:spLocks noChangeArrowheads="1"/>
              </p:cNvSpPr>
              <p:nvPr/>
            </p:nvSpPr>
            <p:spPr bwMode="auto">
              <a:xfrm>
                <a:off x="1599751" y="3519488"/>
                <a:ext cx="609600" cy="6096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90" name="Straight Arrow Connector 89"/>
            <p:cNvCxnSpPr>
              <a:endCxn id="141" idx="2"/>
            </p:cNvCxnSpPr>
            <p:nvPr/>
          </p:nvCxnSpPr>
          <p:spPr>
            <a:xfrm flipV="1">
              <a:off x="1590143" y="1972239"/>
              <a:ext cx="340294" cy="3175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1945761" y="1413439"/>
              <a:ext cx="603007" cy="282540"/>
            </a:xfrm>
            <a:custGeom>
              <a:avLst/>
              <a:gdLst>
                <a:gd name="connsiteX0" fmla="*/ 245310 w 848439"/>
                <a:gd name="connsiteY0" fmla="*/ 282540 h 282540"/>
                <a:gd name="connsiteX1" fmla="*/ 29649 w 848439"/>
                <a:gd name="connsiteY1" fmla="*/ 41000 h 282540"/>
                <a:gd name="connsiteX2" fmla="*/ 823279 w 848439"/>
                <a:gd name="connsiteY2" fmla="*/ 23748 h 282540"/>
                <a:gd name="connsiteX3" fmla="*/ 573113 w 848439"/>
                <a:gd name="connsiteY3" fmla="*/ 282540 h 28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8439" h="282540">
                  <a:moveTo>
                    <a:pt x="245310" y="282540"/>
                  </a:moveTo>
                  <a:cubicBezTo>
                    <a:pt x="89315" y="183336"/>
                    <a:pt x="-66679" y="84132"/>
                    <a:pt x="29649" y="41000"/>
                  </a:cubicBezTo>
                  <a:cubicBezTo>
                    <a:pt x="125977" y="-2132"/>
                    <a:pt x="732702" y="-16509"/>
                    <a:pt x="823279" y="23748"/>
                  </a:cubicBezTo>
                  <a:cubicBezTo>
                    <a:pt x="913856" y="64005"/>
                    <a:pt x="743484" y="173272"/>
                    <a:pt x="573113" y="28254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2540037" y="1666575"/>
              <a:ext cx="1625932" cy="609600"/>
              <a:chOff x="2540037" y="1666575"/>
              <a:chExt cx="1625932" cy="609600"/>
            </a:xfrm>
          </p:grpSpPr>
          <p:cxnSp>
            <p:nvCxnSpPr>
              <p:cNvPr id="125" name="AutoShape 39"/>
              <p:cNvCxnSpPr>
                <a:cxnSpLocks noChangeShapeType="1"/>
                <a:stCxn id="141" idx="6"/>
                <a:endCxn id="157" idx="2"/>
              </p:cNvCxnSpPr>
              <p:nvPr/>
            </p:nvCxnSpPr>
            <p:spPr bwMode="auto">
              <a:xfrm flipV="1">
                <a:off x="2540037" y="1971375"/>
                <a:ext cx="1016332" cy="86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155" name="Group 154"/>
              <p:cNvGrpSpPr/>
              <p:nvPr/>
            </p:nvGrpSpPr>
            <p:grpSpPr>
              <a:xfrm>
                <a:off x="3556369" y="1666575"/>
                <a:ext cx="609600" cy="609600"/>
                <a:chOff x="1599751" y="3519488"/>
                <a:chExt cx="609600" cy="609600"/>
              </a:xfrm>
            </p:grpSpPr>
            <p:sp>
              <p:nvSpPr>
                <p:cNvPr id="156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719122" y="3563508"/>
                  <a:ext cx="402642" cy="4000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2000" b="1" dirty="0">
                      <a:latin typeface="Franklin Gothic Medium" panose="020B0603020102020204" pitchFamily="34" charset="0"/>
                    </a:rPr>
                    <a:t>s</a:t>
                  </a:r>
                  <a:r>
                    <a:rPr lang="en-US" sz="2000" b="1" baseline="-25000" dirty="0">
                      <a:latin typeface="Franklin Gothic Medium" panose="020B0603020102020204" pitchFamily="34" charset="0"/>
                    </a:rPr>
                    <a:t>2</a:t>
                  </a:r>
                </a:p>
              </p:txBody>
            </p:sp>
            <p:sp>
              <p:nvSpPr>
                <p:cNvPr id="157" name="Oval 24"/>
                <p:cNvSpPr>
                  <a:spLocks noChangeArrowheads="1"/>
                </p:cNvSpPr>
                <p:nvPr/>
              </p:nvSpPr>
              <p:spPr bwMode="auto">
                <a:xfrm>
                  <a:off x="1599751" y="3519488"/>
                  <a:ext cx="609600" cy="6096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58" name="Group 157"/>
            <p:cNvGrpSpPr/>
            <p:nvPr/>
          </p:nvGrpSpPr>
          <p:grpSpPr>
            <a:xfrm>
              <a:off x="4174785" y="1653486"/>
              <a:ext cx="1625932" cy="609600"/>
              <a:chOff x="2209351" y="3518624"/>
              <a:chExt cx="1625932" cy="609600"/>
            </a:xfrm>
          </p:grpSpPr>
          <p:cxnSp>
            <p:nvCxnSpPr>
              <p:cNvPr id="159" name="AutoShape 39"/>
              <p:cNvCxnSpPr>
                <a:cxnSpLocks noChangeShapeType="1"/>
                <a:endCxn id="162" idx="2"/>
              </p:cNvCxnSpPr>
              <p:nvPr/>
            </p:nvCxnSpPr>
            <p:spPr bwMode="auto">
              <a:xfrm flipV="1">
                <a:off x="2209351" y="3823424"/>
                <a:ext cx="1016332" cy="86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160" name="Group 159"/>
              <p:cNvGrpSpPr/>
              <p:nvPr/>
            </p:nvGrpSpPr>
            <p:grpSpPr>
              <a:xfrm>
                <a:off x="3225683" y="3518624"/>
                <a:ext cx="609600" cy="609600"/>
                <a:chOff x="1599751" y="3519488"/>
                <a:chExt cx="609600" cy="609600"/>
              </a:xfrm>
            </p:grpSpPr>
            <p:sp>
              <p:nvSpPr>
                <p:cNvPr id="16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719122" y="3563508"/>
                  <a:ext cx="402642" cy="4000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2000" b="1" dirty="0">
                      <a:latin typeface="Franklin Gothic Medium" panose="020B0603020102020204" pitchFamily="34" charset="0"/>
                    </a:rPr>
                    <a:t>s</a:t>
                  </a:r>
                  <a:r>
                    <a:rPr lang="en-US" sz="2000" b="1" baseline="-25000" dirty="0">
                      <a:latin typeface="Franklin Gothic Medium" panose="020B0603020102020204" pitchFamily="34" charset="0"/>
                    </a:rPr>
                    <a:t>1</a:t>
                  </a:r>
                </a:p>
              </p:txBody>
            </p:sp>
            <p:sp>
              <p:nvSpPr>
                <p:cNvPr id="162" name="Oval 24"/>
                <p:cNvSpPr>
                  <a:spLocks noChangeArrowheads="1"/>
                </p:cNvSpPr>
                <p:nvPr/>
              </p:nvSpPr>
              <p:spPr bwMode="auto">
                <a:xfrm>
                  <a:off x="1599751" y="3519488"/>
                  <a:ext cx="609600" cy="6096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164" name="AutoShape 39"/>
            <p:cNvCxnSpPr>
              <a:cxnSpLocks noChangeShapeType="1"/>
              <a:endCxn id="167" idx="2"/>
            </p:cNvCxnSpPr>
            <p:nvPr/>
          </p:nvCxnSpPr>
          <p:spPr bwMode="auto">
            <a:xfrm flipV="1">
              <a:off x="5800717" y="1947385"/>
              <a:ext cx="1016332" cy="86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65" name="Group 164"/>
            <p:cNvGrpSpPr/>
            <p:nvPr/>
          </p:nvGrpSpPr>
          <p:grpSpPr>
            <a:xfrm>
              <a:off x="6817049" y="1642585"/>
              <a:ext cx="609600" cy="609600"/>
              <a:chOff x="1599751" y="3519488"/>
              <a:chExt cx="609600" cy="609600"/>
            </a:xfrm>
          </p:grpSpPr>
          <p:sp>
            <p:nvSpPr>
              <p:cNvPr id="166" name="Text Box 7"/>
              <p:cNvSpPr txBox="1">
                <a:spLocks noChangeArrowheads="1"/>
              </p:cNvSpPr>
              <p:nvPr/>
            </p:nvSpPr>
            <p:spPr bwMode="auto">
              <a:xfrm>
                <a:off x="1719122" y="3563508"/>
                <a:ext cx="402642" cy="4000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2000" b="1" dirty="0">
                    <a:latin typeface="Franklin Gothic Medium" panose="020B0603020102020204" pitchFamily="34" charset="0"/>
                  </a:rPr>
                  <a:t>s</a:t>
                </a:r>
                <a:r>
                  <a:rPr lang="en-US" sz="2000" b="1" baseline="-25000" dirty="0">
                    <a:latin typeface="Franklin Gothic Medium" panose="020B0603020102020204" pitchFamily="34" charset="0"/>
                  </a:rPr>
                  <a:t>0</a:t>
                </a:r>
              </a:p>
            </p:txBody>
          </p:sp>
          <p:sp>
            <p:nvSpPr>
              <p:cNvPr id="167" name="Oval 24"/>
              <p:cNvSpPr>
                <a:spLocks noChangeArrowheads="1"/>
              </p:cNvSpPr>
              <p:nvPr/>
            </p:nvSpPr>
            <p:spPr bwMode="auto">
              <a:xfrm>
                <a:off x="1599751" y="3519488"/>
                <a:ext cx="609600" cy="6096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8" name="TextBox 167"/>
            <p:cNvSpPr txBox="1"/>
            <p:nvPr/>
          </p:nvSpPr>
          <p:spPr>
            <a:xfrm>
              <a:off x="4301895" y="1479762"/>
              <a:ext cx="619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0,1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958494" y="1474834"/>
              <a:ext cx="619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0,1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788115" y="1497485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1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Exploration view of an NFA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5200" y="2590800"/>
            <a:ext cx="3083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Input string  0101100</a:t>
            </a:r>
          </a:p>
        </p:txBody>
      </p:sp>
      <p:cxnSp>
        <p:nvCxnSpPr>
          <p:cNvPr id="143" name="Straight Connector 142"/>
          <p:cNvCxnSpPr/>
          <p:nvPr/>
        </p:nvCxnSpPr>
        <p:spPr>
          <a:xfrm>
            <a:off x="3179753" y="3269363"/>
            <a:ext cx="22450" cy="2888410"/>
          </a:xfrm>
          <a:prstGeom prst="line">
            <a:avLst/>
          </a:prstGeom>
          <a:ln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4206495" y="3269363"/>
            <a:ext cx="22450" cy="2888410"/>
          </a:xfrm>
          <a:prstGeom prst="line">
            <a:avLst/>
          </a:prstGeom>
          <a:ln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5233237" y="3269363"/>
            <a:ext cx="22450" cy="2888410"/>
          </a:xfrm>
          <a:prstGeom prst="line">
            <a:avLst/>
          </a:prstGeom>
          <a:ln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6259979" y="3269363"/>
            <a:ext cx="22450" cy="2888410"/>
          </a:xfrm>
          <a:prstGeom prst="line">
            <a:avLst/>
          </a:prstGeom>
          <a:ln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7286721" y="3269363"/>
            <a:ext cx="22450" cy="2888410"/>
          </a:xfrm>
          <a:prstGeom prst="line">
            <a:avLst/>
          </a:prstGeom>
          <a:ln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8313463" y="3269363"/>
            <a:ext cx="22450" cy="2888410"/>
          </a:xfrm>
          <a:prstGeom prst="line">
            <a:avLst/>
          </a:prstGeom>
          <a:ln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2153011" y="3269363"/>
            <a:ext cx="22450" cy="2888410"/>
          </a:xfrm>
          <a:prstGeom prst="line">
            <a:avLst/>
          </a:prstGeom>
          <a:ln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26269" y="3269363"/>
            <a:ext cx="22450" cy="2888410"/>
          </a:xfrm>
          <a:prstGeom prst="line">
            <a:avLst/>
          </a:prstGeom>
          <a:ln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24"/>
          <p:cNvSpPr>
            <a:spLocks noChangeArrowheads="1"/>
          </p:cNvSpPr>
          <p:nvPr/>
        </p:nvSpPr>
        <p:spPr bwMode="auto">
          <a:xfrm>
            <a:off x="883957" y="3808893"/>
            <a:ext cx="484625" cy="4846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8" name="Straight Arrow Connector 27"/>
          <p:cNvCxnSpPr>
            <a:endCxn id="32" idx="2"/>
          </p:cNvCxnSpPr>
          <p:nvPr/>
        </p:nvCxnSpPr>
        <p:spPr>
          <a:xfrm>
            <a:off x="543663" y="4051205"/>
            <a:ext cx="340294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368582" y="3813408"/>
            <a:ext cx="1027153" cy="484625"/>
            <a:chOff x="1368582" y="3813408"/>
            <a:chExt cx="1027153" cy="484625"/>
          </a:xfrm>
        </p:grpSpPr>
        <p:sp>
          <p:nvSpPr>
            <p:cNvPr id="56" name="Oval 24"/>
            <p:cNvSpPr>
              <a:spLocks noChangeArrowheads="1"/>
            </p:cNvSpPr>
            <p:nvPr/>
          </p:nvSpPr>
          <p:spPr bwMode="auto">
            <a:xfrm>
              <a:off x="1911110" y="3813408"/>
              <a:ext cx="484625" cy="4846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0" name="AutoShape 39"/>
            <p:cNvCxnSpPr>
              <a:cxnSpLocks noChangeShapeType="1"/>
              <a:stCxn id="32" idx="6"/>
            </p:cNvCxnSpPr>
            <p:nvPr/>
          </p:nvCxnSpPr>
          <p:spPr bwMode="auto">
            <a:xfrm>
              <a:off x="1368582" y="4051205"/>
              <a:ext cx="55224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Text Box 7"/>
            <p:cNvSpPr txBox="1">
              <a:spLocks noChangeArrowheads="1"/>
            </p:cNvSpPr>
            <p:nvPr/>
          </p:nvSpPr>
          <p:spPr bwMode="auto">
            <a:xfrm>
              <a:off x="2006009" y="3848403"/>
              <a:ext cx="320096" cy="318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2000" b="1" dirty="0">
                  <a:latin typeface="Franklin Gothic Medium" panose="020B0603020102020204" pitchFamily="34" charset="0"/>
                </a:rPr>
                <a:t>s</a:t>
              </a:r>
              <a:r>
                <a:rPr lang="en-US" sz="2000" b="1" baseline="-25000" dirty="0">
                  <a:latin typeface="Franklin Gothic Medium" panose="020B0603020102020204" pitchFamily="34" charset="0"/>
                </a:rPr>
                <a:t>3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392813" y="326936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393455" y="3267206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94097" y="3265049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394739" y="326289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395381" y="3260735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96023" y="325857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396665" y="325642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22888" y="3822438"/>
            <a:ext cx="1046245" cy="2576545"/>
            <a:chOff x="3422888" y="3822438"/>
            <a:chExt cx="1046245" cy="2576545"/>
          </a:xfrm>
        </p:grpSpPr>
        <p:sp>
          <p:nvSpPr>
            <p:cNvPr id="98" name="Oval 24"/>
            <p:cNvSpPr>
              <a:spLocks noChangeArrowheads="1"/>
            </p:cNvSpPr>
            <p:nvPr/>
          </p:nvSpPr>
          <p:spPr bwMode="auto">
            <a:xfrm>
              <a:off x="3971592" y="5914358"/>
              <a:ext cx="484625" cy="4846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24"/>
            <p:cNvSpPr>
              <a:spLocks noChangeArrowheads="1"/>
            </p:cNvSpPr>
            <p:nvPr/>
          </p:nvSpPr>
          <p:spPr bwMode="auto">
            <a:xfrm>
              <a:off x="3965416" y="3822438"/>
              <a:ext cx="484625" cy="4846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7"/>
            <p:cNvSpPr txBox="1">
              <a:spLocks noChangeArrowheads="1"/>
            </p:cNvSpPr>
            <p:nvPr/>
          </p:nvSpPr>
          <p:spPr bwMode="auto">
            <a:xfrm>
              <a:off x="4060315" y="3857433"/>
              <a:ext cx="320096" cy="318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2000" b="1" dirty="0">
                  <a:latin typeface="Franklin Gothic Medium" panose="020B0603020102020204" pitchFamily="34" charset="0"/>
                </a:rPr>
                <a:t>s</a:t>
              </a:r>
              <a:r>
                <a:rPr lang="en-US" sz="2000" b="1" baseline="-25000" dirty="0">
                  <a:latin typeface="Franklin Gothic Medium" panose="020B0603020102020204" pitchFamily="34" charset="0"/>
                </a:rPr>
                <a:t>3</a:t>
              </a:r>
            </a:p>
          </p:txBody>
        </p:sp>
        <p:cxnSp>
          <p:nvCxnSpPr>
            <p:cNvPr id="79" name="AutoShape 39"/>
            <p:cNvCxnSpPr>
              <a:cxnSpLocks noChangeShapeType="1"/>
            </p:cNvCxnSpPr>
            <p:nvPr/>
          </p:nvCxnSpPr>
          <p:spPr bwMode="auto">
            <a:xfrm>
              <a:off x="3422888" y="4060237"/>
              <a:ext cx="542528" cy="451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" name="Text Box 7"/>
            <p:cNvSpPr txBox="1">
              <a:spLocks noChangeArrowheads="1"/>
            </p:cNvSpPr>
            <p:nvPr/>
          </p:nvSpPr>
          <p:spPr bwMode="auto">
            <a:xfrm>
              <a:off x="4066491" y="5949353"/>
              <a:ext cx="402642" cy="400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2000" b="1" dirty="0">
                  <a:latin typeface="Franklin Gothic Medium" panose="020B0603020102020204" pitchFamily="34" charset="0"/>
                </a:rPr>
                <a:t>s</a:t>
              </a:r>
              <a:r>
                <a:rPr lang="en-US" sz="2000" b="1" baseline="-25000" dirty="0">
                  <a:latin typeface="Franklin Gothic Medium" panose="020B0603020102020204" pitchFamily="34" charset="0"/>
                </a:rPr>
                <a:t>1</a:t>
              </a:r>
            </a:p>
          </p:txBody>
        </p:sp>
        <p:cxnSp>
          <p:nvCxnSpPr>
            <p:cNvPr id="103" name="AutoShape 39"/>
            <p:cNvCxnSpPr>
              <a:cxnSpLocks noChangeShapeType="1"/>
            </p:cNvCxnSpPr>
            <p:nvPr/>
          </p:nvCxnSpPr>
          <p:spPr bwMode="auto">
            <a:xfrm>
              <a:off x="3444577" y="6132981"/>
              <a:ext cx="542528" cy="451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5"/>
          <p:cNvGrpSpPr/>
          <p:nvPr/>
        </p:nvGrpSpPr>
        <p:grpSpPr>
          <a:xfrm>
            <a:off x="2324763" y="3817923"/>
            <a:ext cx="1117217" cy="2582162"/>
            <a:chOff x="2324763" y="3817923"/>
            <a:chExt cx="1117217" cy="2582162"/>
          </a:xfrm>
        </p:grpSpPr>
        <p:sp>
          <p:nvSpPr>
            <p:cNvPr id="87" name="Oval 24"/>
            <p:cNvSpPr>
              <a:spLocks noChangeArrowheads="1"/>
            </p:cNvSpPr>
            <p:nvPr/>
          </p:nvSpPr>
          <p:spPr bwMode="auto">
            <a:xfrm>
              <a:off x="2944439" y="5915460"/>
              <a:ext cx="484625" cy="4846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24"/>
            <p:cNvSpPr>
              <a:spLocks noChangeArrowheads="1"/>
            </p:cNvSpPr>
            <p:nvPr/>
          </p:nvSpPr>
          <p:spPr bwMode="auto">
            <a:xfrm>
              <a:off x="2938263" y="3817923"/>
              <a:ext cx="484625" cy="4846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3033162" y="3852918"/>
              <a:ext cx="320096" cy="318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2000" b="1" dirty="0">
                  <a:latin typeface="Franklin Gothic Medium" panose="020B0603020102020204" pitchFamily="34" charset="0"/>
                </a:rPr>
                <a:t>s</a:t>
              </a:r>
              <a:r>
                <a:rPr lang="en-US" sz="2000" b="1" baseline="-25000" dirty="0">
                  <a:latin typeface="Franklin Gothic Medium" panose="020B0603020102020204" pitchFamily="34" charset="0"/>
                </a:rPr>
                <a:t>3</a:t>
              </a:r>
            </a:p>
          </p:txBody>
        </p:sp>
        <p:cxnSp>
          <p:nvCxnSpPr>
            <p:cNvPr id="75" name="AutoShape 39"/>
            <p:cNvCxnSpPr>
              <a:cxnSpLocks noChangeShapeType="1"/>
              <a:stCxn id="56" idx="6"/>
              <a:endCxn id="59" idx="2"/>
            </p:cNvCxnSpPr>
            <p:nvPr/>
          </p:nvCxnSpPr>
          <p:spPr bwMode="auto">
            <a:xfrm>
              <a:off x="2395735" y="4055721"/>
              <a:ext cx="542528" cy="451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6" name="Text Box 7"/>
            <p:cNvSpPr txBox="1">
              <a:spLocks noChangeArrowheads="1"/>
            </p:cNvSpPr>
            <p:nvPr/>
          </p:nvSpPr>
          <p:spPr bwMode="auto">
            <a:xfrm>
              <a:off x="3039338" y="5950455"/>
              <a:ext cx="402642" cy="400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2000" b="1" dirty="0">
                  <a:latin typeface="Franklin Gothic Medium" panose="020B0603020102020204" pitchFamily="34" charset="0"/>
                </a:rPr>
                <a:t>s</a:t>
              </a:r>
              <a:r>
                <a:rPr lang="en-US" sz="2000" b="1" baseline="-25000" dirty="0">
                  <a:latin typeface="Franklin Gothic Medium" panose="020B0603020102020204" pitchFamily="34" charset="0"/>
                </a:rPr>
                <a:t>2</a:t>
              </a:r>
            </a:p>
          </p:txBody>
        </p:sp>
        <p:cxnSp>
          <p:nvCxnSpPr>
            <p:cNvPr id="105" name="AutoShape 39"/>
            <p:cNvCxnSpPr>
              <a:cxnSpLocks noChangeShapeType="1"/>
              <a:stCxn id="56" idx="5"/>
              <a:endCxn id="87" idx="2"/>
            </p:cNvCxnSpPr>
            <p:nvPr/>
          </p:nvCxnSpPr>
          <p:spPr bwMode="auto">
            <a:xfrm>
              <a:off x="2324763" y="4227061"/>
              <a:ext cx="619676" cy="193071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Group 9"/>
          <p:cNvGrpSpPr/>
          <p:nvPr/>
        </p:nvGrpSpPr>
        <p:grpSpPr>
          <a:xfrm>
            <a:off x="6504347" y="3835983"/>
            <a:ext cx="1060942" cy="1894561"/>
            <a:chOff x="6504347" y="3835983"/>
            <a:chExt cx="1060942" cy="1894561"/>
          </a:xfrm>
        </p:grpSpPr>
        <p:sp>
          <p:nvSpPr>
            <p:cNvPr id="116" name="Oval 24"/>
            <p:cNvSpPr>
              <a:spLocks noChangeArrowheads="1"/>
            </p:cNvSpPr>
            <p:nvPr/>
          </p:nvSpPr>
          <p:spPr bwMode="auto">
            <a:xfrm>
              <a:off x="7060518" y="5245919"/>
              <a:ext cx="484625" cy="4846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Oval 24"/>
            <p:cNvSpPr>
              <a:spLocks noChangeArrowheads="1"/>
            </p:cNvSpPr>
            <p:nvPr/>
          </p:nvSpPr>
          <p:spPr bwMode="auto">
            <a:xfrm>
              <a:off x="7067748" y="4557131"/>
              <a:ext cx="484625" cy="4846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Oval 24"/>
            <p:cNvSpPr>
              <a:spLocks noChangeArrowheads="1"/>
            </p:cNvSpPr>
            <p:nvPr/>
          </p:nvSpPr>
          <p:spPr bwMode="auto">
            <a:xfrm>
              <a:off x="7046875" y="3835983"/>
              <a:ext cx="484625" cy="4846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Text Box 7"/>
            <p:cNvSpPr txBox="1">
              <a:spLocks noChangeArrowheads="1"/>
            </p:cNvSpPr>
            <p:nvPr/>
          </p:nvSpPr>
          <p:spPr bwMode="auto">
            <a:xfrm>
              <a:off x="7141774" y="3870978"/>
              <a:ext cx="320096" cy="318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2000" b="1" dirty="0">
                  <a:latin typeface="Franklin Gothic Medium" panose="020B0603020102020204" pitchFamily="34" charset="0"/>
                </a:rPr>
                <a:t>s</a:t>
              </a:r>
              <a:r>
                <a:rPr lang="en-US" sz="2000" b="1" baseline="-25000" dirty="0">
                  <a:latin typeface="Franklin Gothic Medium" panose="020B0603020102020204" pitchFamily="34" charset="0"/>
                </a:rPr>
                <a:t>3</a:t>
              </a:r>
            </a:p>
          </p:txBody>
        </p:sp>
        <p:cxnSp>
          <p:nvCxnSpPr>
            <p:cNvPr id="83" name="AutoShape 39"/>
            <p:cNvCxnSpPr>
              <a:cxnSpLocks noChangeShapeType="1"/>
            </p:cNvCxnSpPr>
            <p:nvPr/>
          </p:nvCxnSpPr>
          <p:spPr bwMode="auto">
            <a:xfrm>
              <a:off x="6504347" y="4073785"/>
              <a:ext cx="542528" cy="451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5" name="Text Box 7"/>
            <p:cNvSpPr txBox="1">
              <a:spLocks noChangeArrowheads="1"/>
            </p:cNvSpPr>
            <p:nvPr/>
          </p:nvSpPr>
          <p:spPr bwMode="auto">
            <a:xfrm>
              <a:off x="7155417" y="5280914"/>
              <a:ext cx="402642" cy="400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2000" b="1" dirty="0">
                  <a:latin typeface="Franklin Gothic Medium" panose="020B0603020102020204" pitchFamily="34" charset="0"/>
                </a:rPr>
                <a:t>s</a:t>
              </a:r>
              <a:r>
                <a:rPr lang="en-US" sz="2000" b="1" baseline="-25000" dirty="0">
                  <a:latin typeface="Franklin Gothic Medium" panose="020B0603020102020204" pitchFamily="34" charset="0"/>
                </a:rPr>
                <a:t>0</a:t>
              </a:r>
            </a:p>
          </p:txBody>
        </p:sp>
        <p:cxnSp>
          <p:nvCxnSpPr>
            <p:cNvPr id="114" name="AutoShape 39"/>
            <p:cNvCxnSpPr>
              <a:cxnSpLocks noChangeShapeType="1"/>
            </p:cNvCxnSpPr>
            <p:nvPr/>
          </p:nvCxnSpPr>
          <p:spPr bwMode="auto">
            <a:xfrm>
              <a:off x="6524633" y="5473925"/>
              <a:ext cx="542528" cy="451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0" name="Text Box 7"/>
            <p:cNvSpPr txBox="1">
              <a:spLocks noChangeArrowheads="1"/>
            </p:cNvSpPr>
            <p:nvPr/>
          </p:nvSpPr>
          <p:spPr bwMode="auto">
            <a:xfrm>
              <a:off x="7162647" y="4592126"/>
              <a:ext cx="402642" cy="400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2000" b="1" dirty="0">
                  <a:latin typeface="Franklin Gothic Medium" panose="020B0603020102020204" pitchFamily="34" charset="0"/>
                </a:rPr>
                <a:t>s</a:t>
              </a:r>
              <a:r>
                <a:rPr lang="en-US" sz="2000" b="1" baseline="-25000" dirty="0">
                  <a:latin typeface="Franklin Gothic Medium" panose="020B0603020102020204" pitchFamily="34" charset="0"/>
                </a:rPr>
                <a:t>1</a:t>
              </a:r>
            </a:p>
          </p:txBody>
        </p:sp>
        <p:cxnSp>
          <p:nvCxnSpPr>
            <p:cNvPr id="126" name="AutoShape 39"/>
            <p:cNvCxnSpPr>
              <a:cxnSpLocks noChangeShapeType="1"/>
            </p:cNvCxnSpPr>
            <p:nvPr/>
          </p:nvCxnSpPr>
          <p:spPr bwMode="auto">
            <a:xfrm>
              <a:off x="6540733" y="4775754"/>
              <a:ext cx="542528" cy="451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" name="Group 7"/>
          <p:cNvGrpSpPr/>
          <p:nvPr/>
        </p:nvGrpSpPr>
        <p:grpSpPr>
          <a:xfrm>
            <a:off x="4379069" y="3826953"/>
            <a:ext cx="1125053" cy="2562647"/>
            <a:chOff x="4379069" y="3826953"/>
            <a:chExt cx="1125053" cy="2562647"/>
          </a:xfrm>
        </p:grpSpPr>
        <p:sp>
          <p:nvSpPr>
            <p:cNvPr id="102" name="Oval 24"/>
            <p:cNvSpPr>
              <a:spLocks noChangeArrowheads="1"/>
            </p:cNvSpPr>
            <p:nvPr/>
          </p:nvSpPr>
          <p:spPr bwMode="auto">
            <a:xfrm>
              <a:off x="4998376" y="5904975"/>
              <a:ext cx="484625" cy="4846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Oval 24"/>
            <p:cNvSpPr>
              <a:spLocks noChangeArrowheads="1"/>
            </p:cNvSpPr>
            <p:nvPr/>
          </p:nvSpPr>
          <p:spPr bwMode="auto">
            <a:xfrm>
              <a:off x="5006581" y="5256404"/>
              <a:ext cx="484625" cy="4846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24"/>
            <p:cNvSpPr>
              <a:spLocks noChangeArrowheads="1"/>
            </p:cNvSpPr>
            <p:nvPr/>
          </p:nvSpPr>
          <p:spPr bwMode="auto">
            <a:xfrm>
              <a:off x="4992569" y="3826953"/>
              <a:ext cx="484625" cy="4846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Text Box 7"/>
            <p:cNvSpPr txBox="1">
              <a:spLocks noChangeArrowheads="1"/>
            </p:cNvSpPr>
            <p:nvPr/>
          </p:nvSpPr>
          <p:spPr bwMode="auto">
            <a:xfrm>
              <a:off x="5087468" y="3861948"/>
              <a:ext cx="320096" cy="318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2000" b="1" dirty="0">
                  <a:latin typeface="Franklin Gothic Medium" panose="020B0603020102020204" pitchFamily="34" charset="0"/>
                </a:rPr>
                <a:t>s</a:t>
              </a:r>
              <a:r>
                <a:rPr lang="en-US" sz="2000" b="1" baseline="-25000" dirty="0">
                  <a:latin typeface="Franklin Gothic Medium" panose="020B0603020102020204" pitchFamily="34" charset="0"/>
                </a:rPr>
                <a:t>3</a:t>
              </a:r>
            </a:p>
          </p:txBody>
        </p:sp>
        <p:cxnSp>
          <p:nvCxnSpPr>
            <p:cNvPr id="81" name="AutoShape 39"/>
            <p:cNvCxnSpPr>
              <a:cxnSpLocks noChangeShapeType="1"/>
            </p:cNvCxnSpPr>
            <p:nvPr/>
          </p:nvCxnSpPr>
          <p:spPr bwMode="auto">
            <a:xfrm>
              <a:off x="4450041" y="4064753"/>
              <a:ext cx="542528" cy="451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1" name="Text Box 7"/>
            <p:cNvSpPr txBox="1">
              <a:spLocks noChangeArrowheads="1"/>
            </p:cNvSpPr>
            <p:nvPr/>
          </p:nvSpPr>
          <p:spPr bwMode="auto">
            <a:xfrm>
              <a:off x="5093275" y="5939970"/>
              <a:ext cx="402642" cy="400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2000" b="1" dirty="0">
                  <a:latin typeface="Franklin Gothic Medium" panose="020B0603020102020204" pitchFamily="34" charset="0"/>
                </a:rPr>
                <a:t>s</a:t>
              </a:r>
              <a:r>
                <a:rPr lang="en-US" sz="2000" b="1" baseline="-25000" dirty="0">
                  <a:latin typeface="Franklin Gothic Medium" panose="020B0603020102020204" pitchFamily="34" charset="0"/>
                </a:rPr>
                <a:t>0</a:t>
              </a:r>
            </a:p>
          </p:txBody>
        </p:sp>
        <p:cxnSp>
          <p:nvCxnSpPr>
            <p:cNvPr id="104" name="AutoShape 39"/>
            <p:cNvCxnSpPr>
              <a:cxnSpLocks noChangeShapeType="1"/>
            </p:cNvCxnSpPr>
            <p:nvPr/>
          </p:nvCxnSpPr>
          <p:spPr bwMode="auto">
            <a:xfrm>
              <a:off x="4462491" y="6132981"/>
              <a:ext cx="542528" cy="451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9" name="Text Box 7"/>
            <p:cNvSpPr txBox="1">
              <a:spLocks noChangeArrowheads="1"/>
            </p:cNvSpPr>
            <p:nvPr/>
          </p:nvSpPr>
          <p:spPr bwMode="auto">
            <a:xfrm>
              <a:off x="5101480" y="5291399"/>
              <a:ext cx="402642" cy="400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2000" b="1" dirty="0">
                  <a:latin typeface="Franklin Gothic Medium" panose="020B0603020102020204" pitchFamily="34" charset="0"/>
                </a:rPr>
                <a:t>s</a:t>
              </a:r>
              <a:r>
                <a:rPr lang="en-US" sz="2000" b="1" baseline="-25000" dirty="0">
                  <a:latin typeface="Franklin Gothic Medium" panose="020B0603020102020204" pitchFamily="34" charset="0"/>
                </a:rPr>
                <a:t>2</a:t>
              </a:r>
            </a:p>
          </p:txBody>
        </p:sp>
        <p:cxnSp>
          <p:nvCxnSpPr>
            <p:cNvPr id="134" name="AutoShape 39"/>
            <p:cNvCxnSpPr>
              <a:cxnSpLocks noChangeShapeType="1"/>
              <a:stCxn id="62" idx="5"/>
              <a:endCxn id="120" idx="2"/>
            </p:cNvCxnSpPr>
            <p:nvPr/>
          </p:nvCxnSpPr>
          <p:spPr bwMode="auto">
            <a:xfrm>
              <a:off x="4379069" y="4236091"/>
              <a:ext cx="627512" cy="126262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978856" y="3843888"/>
            <a:ext cx="320096" cy="318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1" rIns="91424" bIns="4571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2000" b="1" dirty="0">
                <a:latin typeface="Franklin Gothic Medium" panose="020B0603020102020204" pitchFamily="34" charset="0"/>
              </a:rPr>
              <a:t>s</a:t>
            </a:r>
            <a:r>
              <a:rPr lang="en-US" sz="2000" b="1" baseline="-25000" dirty="0">
                <a:latin typeface="Franklin Gothic Medium" panose="020B0603020102020204" pitchFamily="34" charset="0"/>
              </a:rPr>
              <a:t>3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531500" y="3840498"/>
            <a:ext cx="1060573" cy="1890046"/>
            <a:chOff x="7531500" y="3840498"/>
            <a:chExt cx="1060573" cy="1890046"/>
          </a:xfrm>
        </p:grpSpPr>
        <p:sp>
          <p:nvSpPr>
            <p:cNvPr id="129" name="Oval 24"/>
            <p:cNvSpPr>
              <a:spLocks noChangeArrowheads="1"/>
            </p:cNvSpPr>
            <p:nvPr/>
          </p:nvSpPr>
          <p:spPr bwMode="auto">
            <a:xfrm>
              <a:off x="8094532" y="4547748"/>
              <a:ext cx="484625" cy="4846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24"/>
            <p:cNvSpPr>
              <a:spLocks noChangeArrowheads="1"/>
            </p:cNvSpPr>
            <p:nvPr/>
          </p:nvSpPr>
          <p:spPr bwMode="auto">
            <a:xfrm>
              <a:off x="8074028" y="3840498"/>
              <a:ext cx="484625" cy="4846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Text Box 7"/>
            <p:cNvSpPr txBox="1">
              <a:spLocks noChangeArrowheads="1"/>
            </p:cNvSpPr>
            <p:nvPr/>
          </p:nvSpPr>
          <p:spPr bwMode="auto">
            <a:xfrm>
              <a:off x="8168927" y="3875493"/>
              <a:ext cx="320096" cy="318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2000" b="1" dirty="0">
                  <a:latin typeface="Franklin Gothic Medium" panose="020B0603020102020204" pitchFamily="34" charset="0"/>
                </a:rPr>
                <a:t>s</a:t>
              </a:r>
              <a:r>
                <a:rPr lang="en-US" sz="2000" b="1" baseline="-25000" dirty="0">
                  <a:latin typeface="Franklin Gothic Medium" panose="020B0603020102020204" pitchFamily="34" charset="0"/>
                </a:rPr>
                <a:t>3</a:t>
              </a:r>
            </a:p>
          </p:txBody>
        </p:sp>
        <p:cxnSp>
          <p:nvCxnSpPr>
            <p:cNvPr id="84" name="AutoShape 39"/>
            <p:cNvCxnSpPr>
              <a:cxnSpLocks noChangeShapeType="1"/>
            </p:cNvCxnSpPr>
            <p:nvPr/>
          </p:nvCxnSpPr>
          <p:spPr bwMode="auto">
            <a:xfrm>
              <a:off x="7531500" y="4078301"/>
              <a:ext cx="542528" cy="451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8" name="Text Box 7"/>
            <p:cNvSpPr txBox="1">
              <a:spLocks noChangeArrowheads="1"/>
            </p:cNvSpPr>
            <p:nvPr/>
          </p:nvSpPr>
          <p:spPr bwMode="auto">
            <a:xfrm>
              <a:off x="8189431" y="4582743"/>
              <a:ext cx="402642" cy="400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2000" b="1" dirty="0">
                  <a:latin typeface="Franklin Gothic Medium" panose="020B0603020102020204" pitchFamily="34" charset="0"/>
                </a:rPr>
                <a:t>s</a:t>
              </a:r>
              <a:r>
                <a:rPr lang="en-US" sz="2000" b="1" baseline="-25000" dirty="0">
                  <a:latin typeface="Franklin Gothic Medium" panose="020B0603020102020204" pitchFamily="34" charset="0"/>
                </a:rPr>
                <a:t>0</a:t>
              </a:r>
            </a:p>
          </p:txBody>
        </p:sp>
        <p:cxnSp>
          <p:nvCxnSpPr>
            <p:cNvPr id="127" name="AutoShape 39"/>
            <p:cNvCxnSpPr>
              <a:cxnSpLocks noChangeShapeType="1"/>
            </p:cNvCxnSpPr>
            <p:nvPr/>
          </p:nvCxnSpPr>
          <p:spPr bwMode="auto">
            <a:xfrm>
              <a:off x="7558647" y="4775754"/>
              <a:ext cx="542528" cy="451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TextBox 32"/>
            <p:cNvSpPr txBox="1"/>
            <p:nvPr/>
          </p:nvSpPr>
          <p:spPr>
            <a:xfrm>
              <a:off x="7662577" y="5268879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  <a:cs typeface="Franklin Gothic Medium"/>
                </a:rPr>
                <a:t>X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406222" y="3831468"/>
            <a:ext cx="1131914" cy="2559245"/>
            <a:chOff x="5406222" y="3831468"/>
            <a:chExt cx="1131914" cy="2559245"/>
          </a:xfrm>
        </p:grpSpPr>
        <p:sp>
          <p:nvSpPr>
            <p:cNvPr id="118" name="Oval 24"/>
            <p:cNvSpPr>
              <a:spLocks noChangeArrowheads="1"/>
            </p:cNvSpPr>
            <p:nvPr/>
          </p:nvSpPr>
          <p:spPr bwMode="auto">
            <a:xfrm>
              <a:off x="6033734" y="5255302"/>
              <a:ext cx="484625" cy="4846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Oval 24"/>
            <p:cNvSpPr>
              <a:spLocks noChangeArrowheads="1"/>
            </p:cNvSpPr>
            <p:nvPr/>
          </p:nvSpPr>
          <p:spPr bwMode="auto">
            <a:xfrm>
              <a:off x="6040595" y="4558233"/>
              <a:ext cx="484625" cy="4846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Oval 24"/>
            <p:cNvSpPr>
              <a:spLocks noChangeArrowheads="1"/>
            </p:cNvSpPr>
            <p:nvPr/>
          </p:nvSpPr>
          <p:spPr bwMode="auto">
            <a:xfrm>
              <a:off x="6019722" y="3831468"/>
              <a:ext cx="484625" cy="4846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Text Box 7"/>
            <p:cNvSpPr txBox="1">
              <a:spLocks noChangeArrowheads="1"/>
            </p:cNvSpPr>
            <p:nvPr/>
          </p:nvSpPr>
          <p:spPr bwMode="auto">
            <a:xfrm>
              <a:off x="6114621" y="3866463"/>
              <a:ext cx="320096" cy="318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2000" b="1" dirty="0">
                  <a:latin typeface="Franklin Gothic Medium" panose="020B0603020102020204" pitchFamily="34" charset="0"/>
                </a:rPr>
                <a:t>s</a:t>
              </a:r>
              <a:r>
                <a:rPr lang="en-US" sz="2000" b="1" baseline="-25000" dirty="0">
                  <a:latin typeface="Franklin Gothic Medium" panose="020B0603020102020204" pitchFamily="34" charset="0"/>
                </a:rPr>
                <a:t>3</a:t>
              </a:r>
            </a:p>
          </p:txBody>
        </p:sp>
        <p:cxnSp>
          <p:nvCxnSpPr>
            <p:cNvPr id="82" name="AutoShape 39"/>
            <p:cNvCxnSpPr>
              <a:cxnSpLocks noChangeShapeType="1"/>
            </p:cNvCxnSpPr>
            <p:nvPr/>
          </p:nvCxnSpPr>
          <p:spPr bwMode="auto">
            <a:xfrm>
              <a:off x="5477194" y="4069269"/>
              <a:ext cx="542528" cy="451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128633" y="5290297"/>
              <a:ext cx="402642" cy="400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2000" b="1" dirty="0">
                  <a:latin typeface="Franklin Gothic Medium" panose="020B0603020102020204" pitchFamily="34" charset="0"/>
                </a:rPr>
                <a:t>s</a:t>
              </a:r>
              <a:r>
                <a:rPr lang="en-US" sz="2000" b="1" baseline="-25000" dirty="0">
                  <a:latin typeface="Franklin Gothic Medium" panose="020B0603020102020204" pitchFamily="34" charset="0"/>
                </a:rPr>
                <a:t>1</a:t>
              </a:r>
            </a:p>
          </p:txBody>
        </p:sp>
        <p:cxnSp>
          <p:nvCxnSpPr>
            <p:cNvPr id="113" name="AutoShape 39"/>
            <p:cNvCxnSpPr>
              <a:cxnSpLocks noChangeShapeType="1"/>
            </p:cNvCxnSpPr>
            <p:nvPr/>
          </p:nvCxnSpPr>
          <p:spPr bwMode="auto">
            <a:xfrm>
              <a:off x="5506719" y="5473925"/>
              <a:ext cx="542528" cy="451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2" name="Text Box 7"/>
            <p:cNvSpPr txBox="1">
              <a:spLocks noChangeArrowheads="1"/>
            </p:cNvSpPr>
            <p:nvPr/>
          </p:nvSpPr>
          <p:spPr bwMode="auto">
            <a:xfrm>
              <a:off x="6135494" y="4593228"/>
              <a:ext cx="402642" cy="400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2000" b="1" dirty="0">
                  <a:latin typeface="Franklin Gothic Medium" panose="020B0603020102020204" pitchFamily="34" charset="0"/>
                </a:rPr>
                <a:t>s</a:t>
              </a:r>
              <a:r>
                <a:rPr lang="en-US" sz="2000" b="1" baseline="-25000" dirty="0">
                  <a:latin typeface="Franklin Gothic Medium" panose="020B0603020102020204" pitchFamily="34" charset="0"/>
                </a:rPr>
                <a:t>2</a:t>
              </a:r>
            </a:p>
          </p:txBody>
        </p:sp>
        <p:cxnSp>
          <p:nvCxnSpPr>
            <p:cNvPr id="136" name="AutoShape 39"/>
            <p:cNvCxnSpPr>
              <a:cxnSpLocks noChangeShapeType="1"/>
              <a:stCxn id="65" idx="5"/>
              <a:endCxn id="133" idx="2"/>
            </p:cNvCxnSpPr>
            <p:nvPr/>
          </p:nvCxnSpPr>
          <p:spPr bwMode="auto">
            <a:xfrm>
              <a:off x="5406222" y="4240606"/>
              <a:ext cx="634373" cy="55994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0" name="TextBox 149"/>
            <p:cNvSpPr txBox="1"/>
            <p:nvPr/>
          </p:nvSpPr>
          <p:spPr>
            <a:xfrm>
              <a:off x="5635879" y="592904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  <a:cs typeface="Franklin Gothic Medium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037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2B41-A3ED-394B-89A9-30FA8B28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NFAs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6A05-0BE7-5640-ABDC-F7FB9A8E9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Generalization of DFAs</a:t>
            </a:r>
          </a:p>
          <a:p>
            <a:pPr lvl="1"/>
            <a:r>
              <a:rPr lang="en-US" dirty="0"/>
              <a:t>drop two restrictions of DFAs</a:t>
            </a:r>
          </a:p>
          <a:p>
            <a:pPr lvl="1"/>
            <a:r>
              <a:rPr lang="en-US" dirty="0"/>
              <a:t>every DFA </a:t>
            </a:r>
            <a:r>
              <a:rPr lang="en-US" u="sng" dirty="0"/>
              <a:t>is</a:t>
            </a:r>
            <a:r>
              <a:rPr lang="en-US" dirty="0"/>
              <a:t> an NFA</a:t>
            </a:r>
          </a:p>
          <a:p>
            <a:pPr lvl="1"/>
            <a:endParaRPr lang="en-US" dirty="0"/>
          </a:p>
          <a:p>
            <a:r>
              <a:rPr lang="en-US" i="1" dirty="0"/>
              <a:t>Seem </a:t>
            </a:r>
            <a:r>
              <a:rPr lang="en-US" dirty="0"/>
              <a:t>to be more powerful</a:t>
            </a:r>
          </a:p>
          <a:p>
            <a:pPr lvl="1"/>
            <a:r>
              <a:rPr lang="en-US" dirty="0"/>
              <a:t>designing is easier than with DFAs</a:t>
            </a:r>
          </a:p>
          <a:p>
            <a:endParaRPr lang="en-US" dirty="0"/>
          </a:p>
          <a:p>
            <a:r>
              <a:rPr lang="en-US" i="1" dirty="0"/>
              <a:t>Seem </a:t>
            </a:r>
            <a:r>
              <a:rPr lang="en-US" dirty="0"/>
              <a:t>related to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273876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story so far...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CEEDB1-7BF9-0D46-BB8C-4068486AA836}"/>
              </a:ext>
            </a:extLst>
          </p:cNvPr>
          <p:cNvSpPr txBox="1"/>
          <p:nvPr/>
        </p:nvSpPr>
        <p:spPr>
          <a:xfrm>
            <a:off x="4223261" y="2391129"/>
            <a:ext cx="52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⊆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E92D5-3F53-2E45-9389-00DCC18EDEF8}"/>
              </a:ext>
            </a:extLst>
          </p:cNvPr>
          <p:cNvSpPr txBox="1"/>
          <p:nvPr/>
        </p:nvSpPr>
        <p:spPr>
          <a:xfrm>
            <a:off x="4217292" y="4563101"/>
            <a:ext cx="52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⊆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55915C6-88F4-E445-A137-556CAE731737}"/>
              </a:ext>
            </a:extLst>
          </p:cNvPr>
          <p:cNvSpPr/>
          <p:nvPr/>
        </p:nvSpPr>
        <p:spPr>
          <a:xfrm>
            <a:off x="2228192" y="2314903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REs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15FE134-4069-3F41-BEDF-7CB2AF84C422}"/>
              </a:ext>
            </a:extLst>
          </p:cNvPr>
          <p:cNvSpPr/>
          <p:nvPr/>
        </p:nvSpPr>
        <p:spPr>
          <a:xfrm>
            <a:off x="2228192" y="4486874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DFAs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1AC026F-96A2-294A-BC76-CFA6120B34A3}"/>
              </a:ext>
            </a:extLst>
          </p:cNvPr>
          <p:cNvSpPr/>
          <p:nvPr/>
        </p:nvSpPr>
        <p:spPr>
          <a:xfrm>
            <a:off x="5234152" y="4486875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NFAs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6B815C8-4B03-5047-B890-54A1358EE594}"/>
              </a:ext>
            </a:extLst>
          </p:cNvPr>
          <p:cNvSpPr/>
          <p:nvPr/>
        </p:nvSpPr>
        <p:spPr>
          <a:xfrm>
            <a:off x="5234152" y="2314902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CFGs</a:t>
            </a:r>
          </a:p>
        </p:txBody>
      </p:sp>
    </p:spTree>
    <p:extLst>
      <p:ext uri="{BB962C8B-B14F-4D97-AF65-F5344CB8AC3E}">
        <p14:creationId xmlns:p14="http://schemas.microsoft.com/office/powerpoint/2010/main" val="4047835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236129"/>
            <a:ext cx="8001000" cy="1600200"/>
          </a:xfrm>
          <a:prstGeom prst="rect">
            <a:avLst/>
          </a:prstGeom>
          <a:solidFill>
            <a:schemeClr val="accent3">
              <a:lumMod val="20000"/>
              <a:lumOff val="80000"/>
              <a:alpha val="85098"/>
            </a:schemeClr>
          </a:solidFill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36129"/>
                <a:ext cx="8229600" cy="4525963"/>
              </a:xfrm>
            </p:spPr>
            <p:txBody>
              <a:bodyPr/>
              <a:lstStyle/>
              <a:p>
                <a:pPr marL="0" indent="0">
                  <a:buFont typeface="Arial" charset="0"/>
                  <a:buNone/>
                </a:pPr>
                <a:r>
                  <a:rPr lang="en-US" b="1" dirty="0"/>
                  <a:t>Theorem:</a:t>
                </a:r>
                <a:r>
                  <a:rPr lang="en-US" dirty="0"/>
                  <a:t>   For any set of strings (language)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>
                    <a:latin typeface="Symbol" pitchFamily="18" charset="2"/>
                    <a:sym typeface="Symbol" pitchFamily="18" charset="2"/>
                  </a:rPr>
                  <a:t> </a:t>
                </a:r>
                <a:r>
                  <a:rPr lang="en-US" dirty="0"/>
                  <a:t>described by a regular expression, there is an NFA that recognizes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.  </a:t>
                </a:r>
              </a:p>
              <a:p>
                <a:pPr lvl="1"/>
                <a:endParaRPr lang="en-US" dirty="0"/>
              </a:p>
              <a:p>
                <a:pPr marL="0" indent="0">
                  <a:buFont typeface="Arial" charset="0"/>
                  <a:buNone/>
                </a:pPr>
                <a:r>
                  <a:rPr lang="en-US" dirty="0"/>
                  <a:t>Proof idea:   Structural induction based on the recursive definition of regular expressions...</a:t>
                </a:r>
                <a:endParaRPr lang="en-US" sz="2400" dirty="0"/>
              </a:p>
            </p:txBody>
          </p:sp>
        </mc:Choice>
        <mc:Fallback xmlns="">
          <p:sp>
            <p:nvSpPr>
              <p:cNvPr id="921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36129"/>
                <a:ext cx="8229600" cy="4525963"/>
              </a:xfrm>
              <a:blipFill rotWithShape="0">
                <a:blip r:embed="rId2"/>
                <a:stretch>
                  <a:fillRect l="-1852" t="-1617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NFAs and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1605530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Regular Expressions over </a:t>
            </a:r>
            <a:r>
              <a:rPr lang="en-US" dirty="0">
                <a:latin typeface="Symbol" pitchFamily="18" charset="2"/>
                <a:sym typeface="Symbol" pitchFamily="18" charset="2"/>
              </a:rPr>
              <a:t>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238952"/>
            <a:ext cx="8534400" cy="46482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Basis:</a:t>
            </a:r>
          </a:p>
          <a:p>
            <a:pPr lvl="1"/>
            <a:r>
              <a:rPr lang="en-US" b="1" dirty="0" err="1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ɛ</a:t>
            </a:r>
            <a:r>
              <a:rPr lang="en-US" dirty="0">
                <a:sym typeface="Symbol" pitchFamily="18" charset="2"/>
              </a:rPr>
              <a:t> is a regular expression</a:t>
            </a:r>
          </a:p>
          <a:p>
            <a:pPr lvl="1"/>
            <a:r>
              <a:rPr lang="en-US" b="1" i="1" dirty="0"/>
              <a:t>a</a:t>
            </a:r>
            <a:r>
              <a:rPr lang="en-US" dirty="0"/>
              <a:t> is a regular expression </a:t>
            </a:r>
            <a:r>
              <a:rPr lang="en-US" dirty="0">
                <a:sym typeface="Symbol" pitchFamily="18" charset="2"/>
              </a:rPr>
              <a:t>for any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  <a:sym typeface="Symbol" pitchFamily="18" charset="2"/>
              </a:rPr>
              <a:t>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  <a:sym typeface="Symbol" pitchFamily="18" charset="2"/>
              </a:rPr>
              <a:t></a:t>
            </a:r>
          </a:p>
          <a:p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Recursive step:</a:t>
            </a:r>
          </a:p>
          <a:p>
            <a:pPr lvl="1"/>
            <a:r>
              <a:rPr lang="en-US" dirty="0">
                <a:sym typeface="Symbol" pitchFamily="18" charset="2"/>
              </a:rPr>
              <a:t>If </a:t>
            </a:r>
            <a:r>
              <a:rPr lang="en-US" b="1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 and </a:t>
            </a:r>
            <a:r>
              <a:rPr lang="en-US" b="1" dirty="0">
                <a:sym typeface="Symbol" pitchFamily="18" charset="2"/>
              </a:rPr>
              <a:t>B</a:t>
            </a:r>
            <a:r>
              <a:rPr lang="en-US" dirty="0">
                <a:sym typeface="Symbol" pitchFamily="18" charset="2"/>
              </a:rPr>
              <a:t> are regular expressions then so are:</a:t>
            </a:r>
          </a:p>
          <a:p>
            <a:pPr lvl="2"/>
            <a:r>
              <a:rPr lang="en-US" sz="2800" b="1" dirty="0">
                <a:sym typeface="Symbol" pitchFamily="18" charset="2"/>
              </a:rPr>
              <a:t>A</a:t>
            </a:r>
            <a:r>
              <a:rPr lang="en-US" sz="2800" dirty="0">
                <a:sym typeface="Symbol" pitchFamily="18" charset="2"/>
              </a:rPr>
              <a:t> </a:t>
            </a:r>
            <a:r>
              <a:rPr lang="en-US" sz="2800" b="1" dirty="0">
                <a:sym typeface="Symbol" pitchFamily="18" charset="2"/>
              </a:rPr>
              <a:t> B</a:t>
            </a:r>
            <a:endParaRPr lang="en-US" sz="2800" dirty="0">
              <a:sym typeface="Symbol" pitchFamily="18" charset="2"/>
            </a:endParaRPr>
          </a:p>
          <a:p>
            <a:pPr lvl="2"/>
            <a:r>
              <a:rPr lang="en-US" sz="2800" b="1" dirty="0">
                <a:sym typeface="Symbol" pitchFamily="18" charset="2"/>
              </a:rPr>
              <a:t>AB</a:t>
            </a:r>
            <a:endParaRPr lang="en-US" sz="2800" dirty="0">
              <a:sym typeface="Symbol" pitchFamily="18" charset="2"/>
            </a:endParaRPr>
          </a:p>
          <a:p>
            <a:pPr lvl="2"/>
            <a:r>
              <a:rPr lang="en-US" sz="2800" b="1" dirty="0">
                <a:sym typeface="Symbol" pitchFamily="18" charset="2"/>
              </a:rPr>
              <a:t>A*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9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</p:spPr>
        <p:txBody>
          <a:bodyPr/>
          <a:lstStyle/>
          <a:p>
            <a:r>
              <a:rPr lang="en-US" dirty="0">
                <a:sym typeface="Symbol" pitchFamily="18" charset="2"/>
              </a:rPr>
              <a:t>Case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ɛ</a:t>
            </a:r>
            <a:r>
              <a:rPr lang="en-US" dirty="0">
                <a:sym typeface="Symbol" pitchFamily="18" charset="2"/>
              </a:rPr>
              <a:t>:</a:t>
            </a:r>
          </a:p>
          <a:p>
            <a:endParaRPr lang="en-US" dirty="0">
              <a:sym typeface="Symbol" pitchFamily="18" charset="2"/>
            </a:endParaRPr>
          </a:p>
          <a:p>
            <a:pPr marL="0" indent="0">
              <a:buNone/>
            </a:pPr>
            <a:endParaRPr lang="en-US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Case </a:t>
            </a:r>
            <a:r>
              <a:rPr lang="en-US" b="1" i="1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:</a:t>
            </a:r>
            <a:endParaRPr lang="en-US" b="1" i="1" dirty="0">
              <a:sym typeface="Symbol" pitchFamily="18" charset="2"/>
            </a:endParaRPr>
          </a:p>
          <a:p>
            <a:endParaRPr lang="en-US" dirty="0">
              <a:sym typeface="Symbol" pitchFamily="18" charset="2"/>
            </a:endParaRPr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Case</a:t>
            </a:r>
          </a:p>
        </p:txBody>
      </p:sp>
    </p:spTree>
    <p:extLst>
      <p:ext uri="{BB962C8B-B14F-4D97-AF65-F5344CB8AC3E}">
        <p14:creationId xmlns:p14="http://schemas.microsoft.com/office/powerpoint/2010/main" val="3250806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</p:spPr>
        <p:txBody>
          <a:bodyPr/>
          <a:lstStyle/>
          <a:p>
            <a:r>
              <a:rPr lang="en-US" dirty="0">
                <a:sym typeface="Symbol" pitchFamily="18" charset="2"/>
              </a:rPr>
              <a:t>Case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ɛ</a:t>
            </a:r>
            <a:r>
              <a:rPr lang="en-US" dirty="0">
                <a:sym typeface="Symbol" pitchFamily="18" charset="2"/>
              </a:rPr>
              <a:t>:</a:t>
            </a:r>
          </a:p>
          <a:p>
            <a:endParaRPr lang="en-US" dirty="0">
              <a:sym typeface="Symbol" pitchFamily="18" charset="2"/>
            </a:endParaRPr>
          </a:p>
          <a:p>
            <a:pPr marL="0" indent="0">
              <a:buNone/>
            </a:pPr>
            <a:endParaRPr lang="en-US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Case </a:t>
            </a:r>
            <a:r>
              <a:rPr lang="en-US" b="1" i="1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:</a:t>
            </a:r>
            <a:endParaRPr lang="en-US" b="1" i="1" dirty="0">
              <a:sym typeface="Symbol" pitchFamily="18" charset="2"/>
            </a:endParaRPr>
          </a:p>
          <a:p>
            <a:endParaRPr lang="en-US" dirty="0">
              <a:sym typeface="Symbol" pitchFamily="18" charset="2"/>
            </a:endParaRPr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Case</a:t>
            </a:r>
          </a:p>
        </p:txBody>
      </p:sp>
      <p:grpSp>
        <p:nvGrpSpPr>
          <p:cNvPr id="12297" name="Group 26"/>
          <p:cNvGrpSpPr>
            <a:grpSpLocks/>
          </p:cNvGrpSpPr>
          <p:nvPr/>
        </p:nvGrpSpPr>
        <p:grpSpPr bwMode="auto">
          <a:xfrm>
            <a:off x="4114800" y="2393043"/>
            <a:ext cx="546100" cy="328613"/>
            <a:chOff x="4178141" y="3657600"/>
            <a:chExt cx="546259" cy="328613"/>
          </a:xfrm>
        </p:grpSpPr>
        <p:sp>
          <p:nvSpPr>
            <p:cNvPr id="18" name="Oval 17"/>
            <p:cNvSpPr/>
            <p:nvPr/>
          </p:nvSpPr>
          <p:spPr bwMode="auto">
            <a:xfrm>
              <a:off x="4419511" y="3657600"/>
              <a:ext cx="304889" cy="328613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>
              <a:off x="4178141" y="3821113"/>
              <a:ext cx="309653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9743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</p:spPr>
        <p:txBody>
          <a:bodyPr/>
          <a:lstStyle/>
          <a:p>
            <a:r>
              <a:rPr lang="en-US" dirty="0">
                <a:sym typeface="Symbol" pitchFamily="18" charset="2"/>
              </a:rPr>
              <a:t>Case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ɛ</a:t>
            </a:r>
            <a:r>
              <a:rPr lang="en-US" dirty="0">
                <a:sym typeface="Symbol" pitchFamily="18" charset="2"/>
              </a:rPr>
              <a:t>:</a:t>
            </a:r>
          </a:p>
          <a:p>
            <a:endParaRPr lang="en-US" dirty="0">
              <a:sym typeface="Symbol" pitchFamily="18" charset="2"/>
            </a:endParaRPr>
          </a:p>
          <a:p>
            <a:pPr marL="0" indent="0">
              <a:buNone/>
            </a:pPr>
            <a:endParaRPr lang="en-US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Case </a:t>
            </a:r>
            <a:r>
              <a:rPr lang="en-US" b="1" i="1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:</a:t>
            </a:r>
            <a:endParaRPr lang="en-US" b="1" i="1" dirty="0">
              <a:sym typeface="Symbol" pitchFamily="18" charset="2"/>
            </a:endParaRPr>
          </a:p>
          <a:p>
            <a:endParaRPr lang="en-US" dirty="0">
              <a:sym typeface="Symbol" pitchFamily="18" charset="2"/>
            </a:endParaRPr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Case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5867400" y="5016500"/>
            <a:ext cx="304800" cy="328613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 b="1" baseline="-25000" dirty="0">
              <a:solidFill>
                <a:schemeClr val="tx1"/>
              </a:solidFill>
            </a:endParaRPr>
          </a:p>
        </p:txBody>
      </p:sp>
      <p:grpSp>
        <p:nvGrpSpPr>
          <p:cNvPr id="12297" name="Group 26"/>
          <p:cNvGrpSpPr>
            <a:grpSpLocks/>
          </p:cNvGrpSpPr>
          <p:nvPr/>
        </p:nvGrpSpPr>
        <p:grpSpPr bwMode="auto">
          <a:xfrm>
            <a:off x="4114800" y="2393043"/>
            <a:ext cx="546100" cy="328613"/>
            <a:chOff x="4178141" y="3657600"/>
            <a:chExt cx="546259" cy="328613"/>
          </a:xfrm>
        </p:grpSpPr>
        <p:sp>
          <p:nvSpPr>
            <p:cNvPr id="18" name="Oval 17"/>
            <p:cNvSpPr/>
            <p:nvPr/>
          </p:nvSpPr>
          <p:spPr bwMode="auto">
            <a:xfrm>
              <a:off x="4419511" y="3657600"/>
              <a:ext cx="304889" cy="328613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>
              <a:off x="4178141" y="3821113"/>
              <a:ext cx="309653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98" name="Group 21"/>
          <p:cNvGrpSpPr>
            <a:grpSpLocks/>
          </p:cNvGrpSpPr>
          <p:nvPr/>
        </p:nvGrpSpPr>
        <p:grpSpPr bwMode="auto">
          <a:xfrm>
            <a:off x="4114800" y="5029200"/>
            <a:ext cx="609600" cy="328613"/>
            <a:chOff x="4114800" y="2286000"/>
            <a:chExt cx="609600" cy="328613"/>
          </a:xfrm>
        </p:grpSpPr>
        <p:cxnSp>
          <p:nvCxnSpPr>
            <p:cNvPr id="23" name="Straight Arrow Connector 22"/>
            <p:cNvCxnSpPr/>
            <p:nvPr/>
          </p:nvCxnSpPr>
          <p:spPr bwMode="auto">
            <a:xfrm>
              <a:off x="4114800" y="2438400"/>
              <a:ext cx="309563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 bwMode="auto">
            <a:xfrm>
              <a:off x="4419600" y="2286000"/>
              <a:ext cx="304800" cy="3286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b="1" baseline="-25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Straight Arrow Connector 20"/>
          <p:cNvCxnSpPr>
            <a:endCxn id="19" idx="2"/>
          </p:cNvCxnSpPr>
          <p:nvPr/>
        </p:nvCxnSpPr>
        <p:spPr>
          <a:xfrm>
            <a:off x="4724400" y="5181600"/>
            <a:ext cx="1143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38738" y="4659313"/>
            <a:ext cx="36988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1" dirty="0">
                <a:latin typeface="+mn-lt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323940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Hypothesis</a:t>
            </a:r>
          </a:p>
        </p:txBody>
      </p:sp>
      <p:grpSp>
        <p:nvGrpSpPr>
          <p:cNvPr id="13319" name="Group 12"/>
          <p:cNvGrpSpPr>
            <a:grpSpLocks/>
          </p:cNvGrpSpPr>
          <p:nvPr/>
        </p:nvGrpSpPr>
        <p:grpSpPr bwMode="auto">
          <a:xfrm>
            <a:off x="1524000" y="3962400"/>
            <a:ext cx="2362200" cy="1752600"/>
            <a:chOff x="1524000" y="3962400"/>
            <a:chExt cx="2362200" cy="1752600"/>
          </a:xfrm>
        </p:grpSpPr>
        <p:sp>
          <p:nvSpPr>
            <p:cNvPr id="7" name="Rectangle 6"/>
            <p:cNvSpPr/>
            <p:nvPr/>
          </p:nvSpPr>
          <p:spPr>
            <a:xfrm>
              <a:off x="1600200" y="3962400"/>
              <a:ext cx="2286000" cy="1752600"/>
            </a:xfrm>
            <a:prstGeom prst="rect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>
              <a:off x="1524000" y="4800600"/>
              <a:ext cx="309563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 bwMode="auto">
            <a:xfrm>
              <a:off x="1828800" y="4648200"/>
              <a:ext cx="304800" cy="3286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276600" y="4267200"/>
              <a:ext cx="304800" cy="328613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3276600" y="5181600"/>
              <a:ext cx="304800" cy="328613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b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320" name="Group 13"/>
          <p:cNvGrpSpPr>
            <a:grpSpLocks/>
          </p:cNvGrpSpPr>
          <p:nvPr/>
        </p:nvGrpSpPr>
        <p:grpSpPr bwMode="auto">
          <a:xfrm>
            <a:off x="4919133" y="3970866"/>
            <a:ext cx="2362200" cy="1752600"/>
            <a:chOff x="1524000" y="3962400"/>
            <a:chExt cx="2362200" cy="1752600"/>
          </a:xfrm>
        </p:grpSpPr>
        <p:sp>
          <p:nvSpPr>
            <p:cNvPr id="15" name="Rectangle 14"/>
            <p:cNvSpPr/>
            <p:nvPr/>
          </p:nvSpPr>
          <p:spPr>
            <a:xfrm>
              <a:off x="1600200" y="3962400"/>
              <a:ext cx="2286000" cy="1752600"/>
            </a:xfrm>
            <a:prstGeom prst="rect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1524000" y="4800600"/>
              <a:ext cx="309563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 bwMode="auto">
            <a:xfrm>
              <a:off x="1828800" y="4648200"/>
              <a:ext cx="304800" cy="3286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3276600" y="4267200"/>
              <a:ext cx="304800" cy="328613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276600" y="5181600"/>
              <a:ext cx="304800" cy="328613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b="1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for</a:t>
            </a:r>
            <a:r>
              <a:rPr lang="en-US" dirty="0">
                <a:sym typeface="Symbol" pitchFamily="18" charset="2"/>
              </a:rPr>
              <a:t> some regular expressions</a:t>
            </a:r>
            <a:r>
              <a:rPr lang="en-US" dirty="0"/>
              <a:t> A </a:t>
            </a:r>
            <a:r>
              <a:rPr lang="en-US" dirty="0">
                <a:sym typeface="Symbol" pitchFamily="18" charset="2"/>
              </a:rPr>
              <a:t>and B there exist NFAs </a:t>
            </a:r>
            <a:r>
              <a:rPr lang="en-US" dirty="0"/>
              <a:t>N</a:t>
            </a:r>
            <a:r>
              <a:rPr lang="en-US" baseline="-25000" dirty="0"/>
              <a:t>A</a:t>
            </a:r>
            <a:r>
              <a:rPr lang="en-US" dirty="0"/>
              <a:t> a</a:t>
            </a:r>
            <a:r>
              <a:rPr lang="en-US" dirty="0">
                <a:sym typeface="Symbol" pitchFamily="18" charset="2"/>
              </a:rPr>
              <a:t>nd </a:t>
            </a:r>
            <a:r>
              <a:rPr lang="en-US" dirty="0"/>
              <a:t>N</a:t>
            </a:r>
            <a:r>
              <a:rPr lang="en-US" baseline="-25000" dirty="0"/>
              <a:t>B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such that </a:t>
            </a:r>
            <a:r>
              <a:rPr lang="en-US" dirty="0"/>
              <a:t>N</a:t>
            </a:r>
            <a:r>
              <a:rPr lang="en-US" baseline="-25000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recognizes the language given by A and </a:t>
            </a:r>
            <a:r>
              <a:rPr lang="en-US" dirty="0"/>
              <a:t>N</a:t>
            </a:r>
            <a:r>
              <a:rPr lang="en-US" baseline="-25000" dirty="0"/>
              <a:t>B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recognizes the language given by B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523266" y="5811424"/>
            <a:ext cx="5309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N</a:t>
            </a:r>
            <a:r>
              <a:rPr lang="en-US" sz="2600" baseline="-25000" dirty="0"/>
              <a:t>A</a:t>
            </a:r>
            <a:endParaRPr lang="en-US" sz="2600" dirty="0"/>
          </a:p>
        </p:txBody>
      </p:sp>
      <p:sp>
        <p:nvSpPr>
          <p:cNvPr id="5" name="Rectangle 4"/>
          <p:cNvSpPr/>
          <p:nvPr/>
        </p:nvSpPr>
        <p:spPr>
          <a:xfrm>
            <a:off x="5922999" y="5811424"/>
            <a:ext cx="52080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N</a:t>
            </a:r>
            <a:r>
              <a:rPr lang="en-US" sz="2600" baseline="-25000" dirty="0"/>
              <a:t>B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7557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DFAs</a:t>
            </a:r>
          </a:p>
        </p:txBody>
      </p:sp>
      <p:sp>
        <p:nvSpPr>
          <p:cNvPr id="5123" name="Content Placeholder 5"/>
          <p:cNvSpPr>
            <a:spLocks noGrp="1"/>
          </p:cNvSpPr>
          <p:nvPr>
            <p:ph idx="1"/>
          </p:nvPr>
        </p:nvSpPr>
        <p:spPr>
          <a:xfrm>
            <a:off x="457200" y="1069617"/>
            <a:ext cx="8229600" cy="2971800"/>
          </a:xfrm>
        </p:spPr>
        <p:txBody>
          <a:bodyPr/>
          <a:lstStyle/>
          <a:p>
            <a:r>
              <a:rPr lang="en-US" sz="2800" dirty="0"/>
              <a:t>States</a:t>
            </a:r>
          </a:p>
          <a:p>
            <a:r>
              <a:rPr lang="en-US" sz="2800" dirty="0"/>
              <a:t>Transitions on input symbols</a:t>
            </a:r>
          </a:p>
          <a:p>
            <a:r>
              <a:rPr lang="en-US" sz="2800" dirty="0"/>
              <a:t>Start state and final states</a:t>
            </a:r>
          </a:p>
          <a:p>
            <a:r>
              <a:rPr lang="en-US" sz="2800" dirty="0"/>
              <a:t>The “language recognized” by the machine is the set of strings that reach a final state from the start</a:t>
            </a:r>
          </a:p>
        </p:txBody>
      </p:sp>
      <p:sp>
        <p:nvSpPr>
          <p:cNvPr id="7" name="Oval 6"/>
          <p:cNvSpPr/>
          <p:nvPr/>
        </p:nvSpPr>
        <p:spPr>
          <a:xfrm>
            <a:off x="45720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70104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82296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57912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1" name="TextBox 14"/>
          <p:cNvSpPr txBox="1">
            <a:spLocks noChangeArrowheads="1"/>
          </p:cNvSpPr>
          <p:nvPr/>
        </p:nvSpPr>
        <p:spPr bwMode="auto">
          <a:xfrm>
            <a:off x="7555089" y="4628439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2" name="TextBox 15"/>
          <p:cNvSpPr txBox="1">
            <a:spLocks noChangeArrowheads="1"/>
          </p:cNvSpPr>
          <p:nvPr/>
        </p:nvSpPr>
        <p:spPr bwMode="auto">
          <a:xfrm>
            <a:off x="6400800" y="4617150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15" name="Straight Arrow Connector 14"/>
          <p:cNvCxnSpPr>
            <a:stCxn id="7" idx="6"/>
            <a:endCxn id="10" idx="2"/>
          </p:cNvCxnSpPr>
          <p:nvPr/>
        </p:nvCxnSpPr>
        <p:spPr>
          <a:xfrm>
            <a:off x="5105400" y="50052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4" name="TextBox 18"/>
          <p:cNvSpPr txBox="1">
            <a:spLocks noChangeArrowheads="1"/>
          </p:cNvSpPr>
          <p:nvPr/>
        </p:nvSpPr>
        <p:spPr bwMode="auto">
          <a:xfrm>
            <a:off x="5150556" y="4651017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6" name="TextBox 23"/>
          <p:cNvSpPr txBox="1">
            <a:spLocks noChangeArrowheads="1"/>
          </p:cNvSpPr>
          <p:nvPr/>
        </p:nvSpPr>
        <p:spPr bwMode="auto">
          <a:xfrm>
            <a:off x="8229599" y="5599284"/>
            <a:ext cx="8015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0,1</a:t>
            </a:r>
          </a:p>
        </p:txBody>
      </p:sp>
      <p:sp>
        <p:nvSpPr>
          <p:cNvPr id="5137" name="TextBox 24"/>
          <p:cNvSpPr txBox="1">
            <a:spLocks noChangeArrowheads="1"/>
          </p:cNvSpPr>
          <p:nvPr/>
        </p:nvSpPr>
        <p:spPr bwMode="auto">
          <a:xfrm>
            <a:off x="7086600" y="4030128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138" name="TextBox 27"/>
          <p:cNvSpPr txBox="1">
            <a:spLocks noChangeArrowheads="1"/>
          </p:cNvSpPr>
          <p:nvPr/>
        </p:nvSpPr>
        <p:spPr bwMode="auto">
          <a:xfrm>
            <a:off x="4690533" y="563315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139" name="TextBox 28"/>
          <p:cNvSpPr txBox="1">
            <a:spLocks noChangeArrowheads="1"/>
          </p:cNvSpPr>
          <p:nvPr/>
        </p:nvSpPr>
        <p:spPr bwMode="auto">
          <a:xfrm>
            <a:off x="5791200" y="4159950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7" name="Arc 26"/>
          <p:cNvSpPr/>
          <p:nvPr/>
        </p:nvSpPr>
        <p:spPr>
          <a:xfrm>
            <a:off x="4953000" y="4390844"/>
            <a:ext cx="1066800" cy="652462"/>
          </a:xfrm>
          <a:prstGeom prst="arc">
            <a:avLst>
              <a:gd name="adj1" fmla="val 10855616"/>
              <a:gd name="adj2" fmla="val 0"/>
            </a:avLst>
          </a:prstGeom>
          <a:ln w="28575">
            <a:solidFill>
              <a:schemeClr val="tx1"/>
            </a:solidFill>
            <a:headEnd type="stealth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8" name="Arc 27"/>
          <p:cNvSpPr/>
          <p:nvPr/>
        </p:nvSpPr>
        <p:spPr>
          <a:xfrm>
            <a:off x="4724400" y="3976506"/>
            <a:ext cx="2590800" cy="1447800"/>
          </a:xfrm>
          <a:prstGeom prst="arc">
            <a:avLst>
              <a:gd name="adj1" fmla="val 10677123"/>
              <a:gd name="adj2" fmla="val 0"/>
            </a:avLst>
          </a:prstGeom>
          <a:ln w="28575">
            <a:solidFill>
              <a:schemeClr val="tx1"/>
            </a:solidFill>
            <a:headEnd type="stealth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324600" y="49671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543800" y="49671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/>
          <p:cNvSpPr/>
          <p:nvPr/>
        </p:nvSpPr>
        <p:spPr>
          <a:xfrm rot="14988361">
            <a:off x="4670425" y="529413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4" name="Arc 33"/>
          <p:cNvSpPr/>
          <p:nvPr/>
        </p:nvSpPr>
        <p:spPr>
          <a:xfrm rot="14988361">
            <a:off x="8283575" y="524968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342901" y="4237650"/>
          <a:ext cx="3376788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7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Old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4267200" y="4967106"/>
            <a:ext cx="3048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579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Step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sz="3200" dirty="0">
                <a:latin typeface="Franklin Gothic Medium" panose="020B0603020102020204" pitchFamily="34" charset="0"/>
              </a:rPr>
              <a:t>Case</a:t>
            </a:r>
            <a:r>
              <a:rPr lang="en-US" sz="3200" dirty="0"/>
              <a:t> </a:t>
            </a:r>
            <a:r>
              <a:rPr lang="en-US" sz="3200" b="1" dirty="0">
                <a:sym typeface="Symbol" pitchFamily="18" charset="2"/>
              </a:rPr>
              <a:t>A</a:t>
            </a:r>
            <a:r>
              <a:rPr lang="en-US" sz="3200" dirty="0">
                <a:sym typeface="Symbol" pitchFamily="18" charset="2"/>
              </a:rPr>
              <a:t> </a:t>
            </a:r>
            <a:r>
              <a:rPr lang="en-US" sz="3200" b="1" dirty="0">
                <a:sym typeface="Symbol" pitchFamily="18" charset="2"/>
              </a:rPr>
              <a:t> B</a:t>
            </a:r>
            <a:r>
              <a:rPr lang="en-US" sz="3200" dirty="0">
                <a:sym typeface="Symbol" pitchFamily="18" charset="2"/>
              </a:rPr>
              <a:t>:</a:t>
            </a:r>
          </a:p>
        </p:txBody>
      </p:sp>
      <p:grpSp>
        <p:nvGrpSpPr>
          <p:cNvPr id="14343" name="Group 12"/>
          <p:cNvGrpSpPr>
            <a:grpSpLocks/>
          </p:cNvGrpSpPr>
          <p:nvPr/>
        </p:nvGrpSpPr>
        <p:grpSpPr bwMode="auto">
          <a:xfrm>
            <a:off x="4114800" y="1600200"/>
            <a:ext cx="2362200" cy="1752600"/>
            <a:chOff x="1524000" y="3962400"/>
            <a:chExt cx="2362200" cy="1752600"/>
          </a:xfrm>
        </p:grpSpPr>
        <p:sp>
          <p:nvSpPr>
            <p:cNvPr id="7" name="Rectangle 6"/>
            <p:cNvSpPr/>
            <p:nvPr/>
          </p:nvSpPr>
          <p:spPr>
            <a:xfrm>
              <a:off x="1600200" y="3962400"/>
              <a:ext cx="2286000" cy="1752600"/>
            </a:xfrm>
            <a:prstGeom prst="rect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>
              <a:off x="1524000" y="4800600"/>
              <a:ext cx="309563" cy="0"/>
            </a:xfrm>
            <a:prstGeom prst="straightConnector1">
              <a:avLst/>
            </a:prstGeom>
            <a:ln w="57150">
              <a:solidFill>
                <a:schemeClr val="bg1">
                  <a:lumMod val="8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 bwMode="auto">
            <a:xfrm>
              <a:off x="1828800" y="4648200"/>
              <a:ext cx="304800" cy="3286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276600" y="4267200"/>
              <a:ext cx="304800" cy="328613"/>
            </a:xfrm>
            <a:prstGeom prst="ellips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3276600" y="5181600"/>
              <a:ext cx="304800" cy="328613"/>
            </a:xfrm>
            <a:prstGeom prst="ellips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b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344" name="Group 13"/>
          <p:cNvGrpSpPr>
            <a:grpSpLocks/>
          </p:cNvGrpSpPr>
          <p:nvPr/>
        </p:nvGrpSpPr>
        <p:grpSpPr bwMode="auto">
          <a:xfrm>
            <a:off x="4191000" y="4191000"/>
            <a:ext cx="2362200" cy="1752600"/>
            <a:chOff x="1524000" y="3962400"/>
            <a:chExt cx="2362200" cy="1752600"/>
          </a:xfrm>
        </p:grpSpPr>
        <p:sp>
          <p:nvSpPr>
            <p:cNvPr id="15" name="Rectangle 14"/>
            <p:cNvSpPr/>
            <p:nvPr/>
          </p:nvSpPr>
          <p:spPr>
            <a:xfrm>
              <a:off x="1600200" y="3962400"/>
              <a:ext cx="2286000" cy="1752600"/>
            </a:xfrm>
            <a:prstGeom prst="rect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1524000" y="4800600"/>
              <a:ext cx="309563" cy="0"/>
            </a:xfrm>
            <a:prstGeom prst="straightConnector1">
              <a:avLst/>
            </a:prstGeom>
            <a:ln w="57150">
              <a:solidFill>
                <a:schemeClr val="bg1">
                  <a:lumMod val="8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 bwMode="auto">
            <a:xfrm>
              <a:off x="1828800" y="4648200"/>
              <a:ext cx="304800" cy="3286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3276600" y="4267200"/>
              <a:ext cx="304800" cy="328613"/>
            </a:xfrm>
            <a:prstGeom prst="ellips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276600" y="5181600"/>
              <a:ext cx="304800" cy="328613"/>
            </a:xfrm>
            <a:prstGeom prst="ellips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b="1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5076273" y="3451131"/>
            <a:ext cx="5309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N</a:t>
            </a:r>
            <a:r>
              <a:rPr lang="en-US" sz="2600" baseline="-25000" dirty="0"/>
              <a:t>A</a:t>
            </a:r>
            <a:endParaRPr lang="en-US" sz="2600" dirty="0"/>
          </a:p>
        </p:txBody>
      </p:sp>
      <p:sp>
        <p:nvSpPr>
          <p:cNvPr id="21" name="Rectangle 20"/>
          <p:cNvSpPr/>
          <p:nvPr/>
        </p:nvSpPr>
        <p:spPr>
          <a:xfrm>
            <a:off x="5086384" y="6057645"/>
            <a:ext cx="52080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N</a:t>
            </a:r>
            <a:r>
              <a:rPr lang="en-US" sz="2600" baseline="-25000" dirty="0"/>
              <a:t>B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53710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Step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sz="3200" dirty="0">
                <a:latin typeface="Franklin Gothic Medium" panose="020B0603020102020204" pitchFamily="34" charset="0"/>
              </a:rPr>
              <a:t>Case</a:t>
            </a:r>
            <a:r>
              <a:rPr lang="en-US" sz="3200" dirty="0"/>
              <a:t> </a:t>
            </a:r>
            <a:r>
              <a:rPr lang="en-US" sz="3200" b="1" dirty="0">
                <a:sym typeface="Symbol" pitchFamily="18" charset="2"/>
              </a:rPr>
              <a:t>A</a:t>
            </a:r>
            <a:r>
              <a:rPr lang="en-US" sz="3200" dirty="0">
                <a:sym typeface="Symbol" pitchFamily="18" charset="2"/>
              </a:rPr>
              <a:t> </a:t>
            </a:r>
            <a:r>
              <a:rPr lang="en-US" sz="3200" b="1" dirty="0">
                <a:sym typeface="Symbol" pitchFamily="18" charset="2"/>
              </a:rPr>
              <a:t> B</a:t>
            </a:r>
            <a:r>
              <a:rPr lang="en-US" sz="3200" dirty="0">
                <a:sym typeface="Symbol" pitchFamily="18" charset="2"/>
              </a:rPr>
              <a:t>:</a:t>
            </a:r>
          </a:p>
        </p:txBody>
      </p:sp>
      <p:grpSp>
        <p:nvGrpSpPr>
          <p:cNvPr id="15367" name="Group 12"/>
          <p:cNvGrpSpPr>
            <a:grpSpLocks/>
          </p:cNvGrpSpPr>
          <p:nvPr/>
        </p:nvGrpSpPr>
        <p:grpSpPr bwMode="auto">
          <a:xfrm>
            <a:off x="4114800" y="1600200"/>
            <a:ext cx="2362200" cy="1752600"/>
            <a:chOff x="1524000" y="3962400"/>
            <a:chExt cx="2362200" cy="1752600"/>
          </a:xfrm>
        </p:grpSpPr>
        <p:sp>
          <p:nvSpPr>
            <p:cNvPr id="7" name="Rectangle 6"/>
            <p:cNvSpPr/>
            <p:nvPr/>
          </p:nvSpPr>
          <p:spPr>
            <a:xfrm>
              <a:off x="1600200" y="3962400"/>
              <a:ext cx="2286000" cy="1752600"/>
            </a:xfrm>
            <a:prstGeom prst="rect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>
              <a:off x="1524000" y="4800600"/>
              <a:ext cx="309563" cy="0"/>
            </a:xfrm>
            <a:prstGeom prst="straightConnector1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 bwMode="auto">
            <a:xfrm>
              <a:off x="1828800" y="4648200"/>
              <a:ext cx="304800" cy="3286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276600" y="4267200"/>
              <a:ext cx="304800" cy="328613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3276600" y="5181600"/>
              <a:ext cx="304800" cy="328613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b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368" name="Group 13"/>
          <p:cNvGrpSpPr>
            <a:grpSpLocks/>
          </p:cNvGrpSpPr>
          <p:nvPr/>
        </p:nvGrpSpPr>
        <p:grpSpPr bwMode="auto">
          <a:xfrm>
            <a:off x="4191000" y="4191000"/>
            <a:ext cx="2362200" cy="1752600"/>
            <a:chOff x="1524000" y="3962400"/>
            <a:chExt cx="2362200" cy="1752600"/>
          </a:xfrm>
        </p:grpSpPr>
        <p:sp>
          <p:nvSpPr>
            <p:cNvPr id="15" name="Rectangle 14"/>
            <p:cNvSpPr/>
            <p:nvPr/>
          </p:nvSpPr>
          <p:spPr>
            <a:xfrm>
              <a:off x="1600200" y="3962400"/>
              <a:ext cx="2286000" cy="1752600"/>
            </a:xfrm>
            <a:prstGeom prst="rect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1524000" y="4800600"/>
              <a:ext cx="309563" cy="0"/>
            </a:xfrm>
            <a:prstGeom prst="straightConnector1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 bwMode="auto">
            <a:xfrm>
              <a:off x="1828800" y="4648200"/>
              <a:ext cx="304800" cy="3286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3276600" y="4267200"/>
              <a:ext cx="304800" cy="328613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276600" y="5181600"/>
              <a:ext cx="304800" cy="328613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b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371" name="Group 20"/>
          <p:cNvGrpSpPr>
            <a:grpSpLocks/>
          </p:cNvGrpSpPr>
          <p:nvPr/>
        </p:nvGrpSpPr>
        <p:grpSpPr bwMode="auto">
          <a:xfrm>
            <a:off x="1858963" y="3430588"/>
            <a:ext cx="609600" cy="328612"/>
            <a:chOff x="4114800" y="2286000"/>
            <a:chExt cx="609600" cy="328613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4114800" y="2438400"/>
              <a:ext cx="309562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4419600" y="2286000"/>
              <a:ext cx="304800" cy="3286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b="1" baseline="-25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Curved Connector 2"/>
          <p:cNvCxnSpPr>
            <a:stCxn id="23" idx="7"/>
            <a:endCxn id="10" idx="2"/>
          </p:cNvCxnSpPr>
          <p:nvPr/>
        </p:nvCxnSpPr>
        <p:spPr>
          <a:xfrm rot="5400000" flipH="1" flipV="1">
            <a:off x="2907507" y="1967706"/>
            <a:ext cx="1028700" cy="1995487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3" idx="5"/>
          </p:cNvCxnSpPr>
          <p:nvPr/>
        </p:nvCxnSpPr>
        <p:spPr>
          <a:xfrm rot="16200000" flipH="1">
            <a:off x="2790825" y="3344863"/>
            <a:ext cx="1355725" cy="2089150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489200" y="2516188"/>
            <a:ext cx="358775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lvl="0" eaLnBrk="1" hangingPunct="1"/>
            <a:r>
              <a:rPr lang="en-US" sz="28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ɛ</a:t>
            </a:r>
            <a:endParaRPr lang="en-US" sz="280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89200" y="4389438"/>
            <a:ext cx="35877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lvl="0" eaLnBrk="1" hangingPunct="1"/>
            <a:r>
              <a:rPr lang="en-US" sz="28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ɛ</a:t>
            </a:r>
            <a:endParaRPr lang="en-US" sz="280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76273" y="3451131"/>
            <a:ext cx="5309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N</a:t>
            </a:r>
            <a:r>
              <a:rPr lang="en-US" sz="2600" baseline="-25000" dirty="0"/>
              <a:t>A</a:t>
            </a:r>
            <a:endParaRPr lang="en-US" sz="2600" dirty="0"/>
          </a:p>
        </p:txBody>
      </p:sp>
      <p:sp>
        <p:nvSpPr>
          <p:cNvPr id="26" name="Rectangle 25"/>
          <p:cNvSpPr/>
          <p:nvPr/>
        </p:nvSpPr>
        <p:spPr>
          <a:xfrm>
            <a:off x="5086384" y="6057645"/>
            <a:ext cx="52080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N</a:t>
            </a:r>
            <a:r>
              <a:rPr lang="en-US" sz="2600" baseline="-25000" dirty="0"/>
              <a:t>B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077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Step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sz="3200" dirty="0">
                <a:latin typeface="Franklin Gothic Medium" panose="020B0603020102020204" pitchFamily="34" charset="0"/>
              </a:rPr>
              <a:t>Case</a:t>
            </a:r>
            <a:r>
              <a:rPr lang="en-US" sz="2800" dirty="0"/>
              <a:t> </a:t>
            </a:r>
            <a:r>
              <a:rPr lang="en-US" sz="3200" b="1" dirty="0">
                <a:sym typeface="Symbol" pitchFamily="18" charset="2"/>
              </a:rPr>
              <a:t>AB</a:t>
            </a:r>
            <a:r>
              <a:rPr lang="en-US" sz="3200" dirty="0">
                <a:sym typeface="Symbol" pitchFamily="18" charset="2"/>
              </a:rPr>
              <a:t>:</a:t>
            </a:r>
          </a:p>
        </p:txBody>
      </p:sp>
      <p:grpSp>
        <p:nvGrpSpPr>
          <p:cNvPr id="16391" name="Group 12"/>
          <p:cNvGrpSpPr>
            <a:grpSpLocks/>
          </p:cNvGrpSpPr>
          <p:nvPr/>
        </p:nvGrpSpPr>
        <p:grpSpPr bwMode="auto">
          <a:xfrm>
            <a:off x="1219200" y="3200400"/>
            <a:ext cx="2362200" cy="1752600"/>
            <a:chOff x="1524000" y="3962400"/>
            <a:chExt cx="2362200" cy="1752600"/>
          </a:xfrm>
        </p:grpSpPr>
        <p:sp>
          <p:nvSpPr>
            <p:cNvPr id="7" name="Rectangle 6"/>
            <p:cNvSpPr/>
            <p:nvPr/>
          </p:nvSpPr>
          <p:spPr>
            <a:xfrm>
              <a:off x="1600200" y="3962400"/>
              <a:ext cx="2286000" cy="1752600"/>
            </a:xfrm>
            <a:prstGeom prst="rect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>
              <a:off x="1524000" y="4800600"/>
              <a:ext cx="309563" cy="0"/>
            </a:xfrm>
            <a:prstGeom prst="straightConnector1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 bwMode="auto">
            <a:xfrm>
              <a:off x="1828800" y="4648200"/>
              <a:ext cx="304800" cy="3286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276600" y="4267200"/>
              <a:ext cx="304800" cy="328613"/>
            </a:xfrm>
            <a:prstGeom prst="ellipse">
              <a:avLst/>
            </a:prstGeom>
            <a:noFill/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3276600" y="5181600"/>
              <a:ext cx="304800" cy="328613"/>
            </a:xfrm>
            <a:prstGeom prst="ellipse">
              <a:avLst/>
            </a:prstGeom>
            <a:noFill/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b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392" name="Group 13"/>
          <p:cNvGrpSpPr>
            <a:grpSpLocks/>
          </p:cNvGrpSpPr>
          <p:nvPr/>
        </p:nvGrpSpPr>
        <p:grpSpPr bwMode="auto">
          <a:xfrm>
            <a:off x="4876800" y="3200400"/>
            <a:ext cx="2362200" cy="1752600"/>
            <a:chOff x="1524000" y="3962400"/>
            <a:chExt cx="2362200" cy="1752600"/>
          </a:xfrm>
        </p:grpSpPr>
        <p:sp>
          <p:nvSpPr>
            <p:cNvPr id="15" name="Rectangle 14"/>
            <p:cNvSpPr/>
            <p:nvPr/>
          </p:nvSpPr>
          <p:spPr>
            <a:xfrm>
              <a:off x="1600200" y="3962400"/>
              <a:ext cx="2286000" cy="1752600"/>
            </a:xfrm>
            <a:prstGeom prst="rect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1524000" y="4800600"/>
              <a:ext cx="309563" cy="0"/>
            </a:xfrm>
            <a:prstGeom prst="straightConnector1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 bwMode="auto">
            <a:xfrm>
              <a:off x="1828800" y="4648200"/>
              <a:ext cx="304800" cy="3286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3276600" y="4267200"/>
              <a:ext cx="304800" cy="328613"/>
            </a:xfrm>
            <a:prstGeom prst="ellipse">
              <a:avLst/>
            </a:prstGeom>
            <a:noFill/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276600" y="5181600"/>
              <a:ext cx="304800" cy="328613"/>
            </a:xfrm>
            <a:prstGeom prst="ellipse">
              <a:avLst/>
            </a:prstGeom>
            <a:noFill/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b="1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2125131" y="4983266"/>
            <a:ext cx="5309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N</a:t>
            </a:r>
            <a:r>
              <a:rPr lang="en-US" sz="2600" baseline="-25000" dirty="0"/>
              <a:t>A</a:t>
            </a:r>
            <a:endParaRPr lang="en-US" sz="2600" dirty="0"/>
          </a:p>
        </p:txBody>
      </p:sp>
      <p:sp>
        <p:nvSpPr>
          <p:cNvPr id="21" name="Rectangle 20"/>
          <p:cNvSpPr/>
          <p:nvPr/>
        </p:nvSpPr>
        <p:spPr>
          <a:xfrm>
            <a:off x="5843306" y="4986245"/>
            <a:ext cx="52080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N</a:t>
            </a:r>
            <a:r>
              <a:rPr lang="en-US" sz="2600" baseline="-25000" dirty="0"/>
              <a:t>B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08152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Step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sz="3200" dirty="0">
                <a:latin typeface="Franklin Gothic Medium" panose="020B0603020102020204" pitchFamily="34" charset="0"/>
              </a:rPr>
              <a:t>Case</a:t>
            </a:r>
            <a:r>
              <a:rPr lang="en-US" sz="2800" dirty="0"/>
              <a:t> </a:t>
            </a:r>
            <a:r>
              <a:rPr lang="en-US" sz="3200" b="1" dirty="0">
                <a:sym typeface="Symbol" pitchFamily="18" charset="2"/>
              </a:rPr>
              <a:t>AB</a:t>
            </a:r>
            <a:r>
              <a:rPr lang="en-US" sz="3200" dirty="0">
                <a:sym typeface="Symbol" pitchFamily="18" charset="2"/>
              </a:rPr>
              <a:t>:</a:t>
            </a:r>
          </a:p>
        </p:txBody>
      </p:sp>
      <p:grpSp>
        <p:nvGrpSpPr>
          <p:cNvPr id="17415" name="Group 12"/>
          <p:cNvGrpSpPr>
            <a:grpSpLocks/>
          </p:cNvGrpSpPr>
          <p:nvPr/>
        </p:nvGrpSpPr>
        <p:grpSpPr bwMode="auto">
          <a:xfrm>
            <a:off x="1219200" y="3200400"/>
            <a:ext cx="2362200" cy="1752600"/>
            <a:chOff x="1524000" y="3962400"/>
            <a:chExt cx="2362200" cy="1752600"/>
          </a:xfrm>
        </p:grpSpPr>
        <p:sp>
          <p:nvSpPr>
            <p:cNvPr id="7" name="Rectangle 6"/>
            <p:cNvSpPr/>
            <p:nvPr/>
          </p:nvSpPr>
          <p:spPr>
            <a:xfrm>
              <a:off x="1600200" y="3962400"/>
              <a:ext cx="2286000" cy="1752600"/>
            </a:xfrm>
            <a:prstGeom prst="rect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>
              <a:off x="1524000" y="4800600"/>
              <a:ext cx="309563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 bwMode="auto">
            <a:xfrm>
              <a:off x="1828800" y="4648200"/>
              <a:ext cx="304800" cy="3286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276600" y="4267200"/>
              <a:ext cx="304800" cy="328613"/>
            </a:xfrm>
            <a:prstGeom prst="ellipse">
              <a:avLst/>
            </a:prstGeom>
            <a:noFill/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3276600" y="5181600"/>
              <a:ext cx="304800" cy="328613"/>
            </a:xfrm>
            <a:prstGeom prst="ellipse">
              <a:avLst/>
            </a:prstGeom>
            <a:noFill/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b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416" name="Group 13"/>
          <p:cNvGrpSpPr>
            <a:grpSpLocks/>
          </p:cNvGrpSpPr>
          <p:nvPr/>
        </p:nvGrpSpPr>
        <p:grpSpPr bwMode="auto">
          <a:xfrm>
            <a:off x="4953000" y="3200400"/>
            <a:ext cx="2286000" cy="1752600"/>
            <a:chOff x="1600200" y="3962400"/>
            <a:chExt cx="2286000" cy="1752600"/>
          </a:xfrm>
        </p:grpSpPr>
        <p:sp>
          <p:nvSpPr>
            <p:cNvPr id="15" name="Rectangle 14"/>
            <p:cNvSpPr/>
            <p:nvPr/>
          </p:nvSpPr>
          <p:spPr>
            <a:xfrm>
              <a:off x="1600200" y="3962400"/>
              <a:ext cx="2286000" cy="1752600"/>
            </a:xfrm>
            <a:prstGeom prst="rect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1828800" y="4648200"/>
              <a:ext cx="304800" cy="3286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3276600" y="4267200"/>
              <a:ext cx="304800" cy="328613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276600" y="5181600"/>
              <a:ext cx="304800" cy="328613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b="1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071938" y="3243263"/>
            <a:ext cx="35877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lvl="0" eaLnBrk="1" hangingPunct="1"/>
            <a:r>
              <a:rPr lang="en-US" sz="28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ɛ</a:t>
            </a:r>
            <a:endParaRPr lang="en-US" sz="280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22" name="Curved Connector 21"/>
          <p:cNvCxnSpPr>
            <a:stCxn id="11" idx="6"/>
            <a:endCxn id="17" idx="2"/>
          </p:cNvCxnSpPr>
          <p:nvPr/>
        </p:nvCxnSpPr>
        <p:spPr>
          <a:xfrm>
            <a:off x="3276600" y="3670300"/>
            <a:ext cx="1905000" cy="38100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flipV="1">
            <a:off x="3276600" y="4076700"/>
            <a:ext cx="1905000" cy="50800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71938" y="4322763"/>
            <a:ext cx="358775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lvl="0" eaLnBrk="1" hangingPunct="1"/>
            <a:r>
              <a:rPr lang="en-US" sz="28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ɛ</a:t>
            </a:r>
            <a:endParaRPr lang="en-US" sz="280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25131" y="4983266"/>
            <a:ext cx="5309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N</a:t>
            </a:r>
            <a:r>
              <a:rPr lang="en-US" sz="2600" baseline="-25000" dirty="0"/>
              <a:t>A</a:t>
            </a:r>
            <a:endParaRPr lang="en-US" sz="2600" dirty="0"/>
          </a:p>
        </p:txBody>
      </p:sp>
      <p:sp>
        <p:nvSpPr>
          <p:cNvPr id="29" name="Rectangle 28"/>
          <p:cNvSpPr/>
          <p:nvPr/>
        </p:nvSpPr>
        <p:spPr>
          <a:xfrm>
            <a:off x="5843306" y="4986245"/>
            <a:ext cx="52080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N</a:t>
            </a:r>
            <a:r>
              <a:rPr lang="en-US" sz="2600" baseline="-25000" dirty="0"/>
              <a:t>B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31943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Step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sz="3200" dirty="0">
                <a:latin typeface="Franklin Gothic Medium" panose="020B0603020102020204" pitchFamily="34" charset="0"/>
              </a:rPr>
              <a:t>Case</a:t>
            </a:r>
            <a:r>
              <a:rPr lang="en-US" sz="3200" dirty="0"/>
              <a:t> </a:t>
            </a:r>
            <a:r>
              <a:rPr lang="en-US" sz="3200" b="1" dirty="0">
                <a:sym typeface="Symbol" pitchFamily="18" charset="2"/>
              </a:rPr>
              <a:t>A*</a:t>
            </a:r>
          </a:p>
        </p:txBody>
      </p:sp>
      <p:grpSp>
        <p:nvGrpSpPr>
          <p:cNvPr id="18439" name="Group 12"/>
          <p:cNvGrpSpPr>
            <a:grpSpLocks/>
          </p:cNvGrpSpPr>
          <p:nvPr/>
        </p:nvGrpSpPr>
        <p:grpSpPr bwMode="auto">
          <a:xfrm>
            <a:off x="3276600" y="3048000"/>
            <a:ext cx="2362200" cy="1752600"/>
            <a:chOff x="1524000" y="3962400"/>
            <a:chExt cx="2362200" cy="1752600"/>
          </a:xfrm>
        </p:grpSpPr>
        <p:sp>
          <p:nvSpPr>
            <p:cNvPr id="7" name="Rectangle 6"/>
            <p:cNvSpPr/>
            <p:nvPr/>
          </p:nvSpPr>
          <p:spPr>
            <a:xfrm>
              <a:off x="1600200" y="3962400"/>
              <a:ext cx="2286000" cy="1752600"/>
            </a:xfrm>
            <a:prstGeom prst="rect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>
              <a:off x="1524000" y="4800600"/>
              <a:ext cx="309563" cy="0"/>
            </a:xfrm>
            <a:prstGeom prst="straightConnector1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 bwMode="auto">
            <a:xfrm>
              <a:off x="1828800" y="4648200"/>
              <a:ext cx="304800" cy="3286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276600" y="4267200"/>
              <a:ext cx="304800" cy="328613"/>
            </a:xfrm>
            <a:prstGeom prst="ellipse">
              <a:avLst/>
            </a:prstGeom>
            <a:noFill/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3276600" y="5181600"/>
              <a:ext cx="304800" cy="328613"/>
            </a:xfrm>
            <a:prstGeom prst="ellipse">
              <a:avLst/>
            </a:prstGeom>
            <a:noFill/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b="1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4306092" y="4966715"/>
            <a:ext cx="5309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N</a:t>
            </a:r>
            <a:r>
              <a:rPr lang="en-US" sz="2600" baseline="-25000" dirty="0"/>
              <a:t>A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24470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Step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sz="3200" dirty="0">
                <a:latin typeface="Franklin Gothic Medium" panose="020B0603020102020204" pitchFamily="34" charset="0"/>
              </a:rPr>
              <a:t>Case</a:t>
            </a:r>
            <a:r>
              <a:rPr lang="en-US" sz="3200" dirty="0"/>
              <a:t> </a:t>
            </a:r>
            <a:r>
              <a:rPr lang="en-US" sz="3200" b="1" dirty="0">
                <a:sym typeface="Symbol" pitchFamily="18" charset="2"/>
              </a:rPr>
              <a:t>A*</a:t>
            </a:r>
          </a:p>
        </p:txBody>
      </p:sp>
      <p:grpSp>
        <p:nvGrpSpPr>
          <p:cNvPr id="19463" name="Group 12"/>
          <p:cNvGrpSpPr>
            <a:grpSpLocks/>
          </p:cNvGrpSpPr>
          <p:nvPr/>
        </p:nvGrpSpPr>
        <p:grpSpPr bwMode="auto">
          <a:xfrm>
            <a:off x="3276600" y="3048000"/>
            <a:ext cx="2362200" cy="1752600"/>
            <a:chOff x="1524000" y="3962400"/>
            <a:chExt cx="2362200" cy="1752600"/>
          </a:xfrm>
        </p:grpSpPr>
        <p:sp>
          <p:nvSpPr>
            <p:cNvPr id="7" name="Rectangle 6"/>
            <p:cNvSpPr/>
            <p:nvPr/>
          </p:nvSpPr>
          <p:spPr>
            <a:xfrm>
              <a:off x="1600200" y="3962400"/>
              <a:ext cx="2286000" cy="1752600"/>
            </a:xfrm>
            <a:prstGeom prst="rect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>
              <a:off x="1524000" y="4800600"/>
              <a:ext cx="309563" cy="0"/>
            </a:xfrm>
            <a:prstGeom prst="straightConnector1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 bwMode="auto">
            <a:xfrm>
              <a:off x="1828800" y="4648200"/>
              <a:ext cx="304800" cy="3286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276600" y="4267200"/>
              <a:ext cx="304800" cy="328613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3276600" y="5181600"/>
              <a:ext cx="304800" cy="328613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b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466" name="Group 14"/>
          <p:cNvGrpSpPr>
            <a:grpSpLocks/>
          </p:cNvGrpSpPr>
          <p:nvPr/>
        </p:nvGrpSpPr>
        <p:grpSpPr bwMode="auto">
          <a:xfrm>
            <a:off x="1812925" y="3759200"/>
            <a:ext cx="609600" cy="328613"/>
            <a:chOff x="4114800" y="2286000"/>
            <a:chExt cx="609600" cy="328613"/>
          </a:xfrm>
        </p:grpSpPr>
        <p:cxnSp>
          <p:nvCxnSpPr>
            <p:cNvPr id="16" name="Straight Arrow Connector 15"/>
            <p:cNvCxnSpPr/>
            <p:nvPr/>
          </p:nvCxnSpPr>
          <p:spPr bwMode="auto">
            <a:xfrm>
              <a:off x="4114800" y="2438400"/>
              <a:ext cx="309563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 bwMode="auto">
            <a:xfrm>
              <a:off x="4419600" y="2286000"/>
              <a:ext cx="304800" cy="328613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b="1" baseline="-25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Straight Arrow Connector 2"/>
          <p:cNvCxnSpPr>
            <a:endCxn id="10" idx="2"/>
          </p:cNvCxnSpPr>
          <p:nvPr/>
        </p:nvCxnSpPr>
        <p:spPr>
          <a:xfrm flipV="1">
            <a:off x="2422525" y="3898900"/>
            <a:ext cx="1158875" cy="12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43188" y="3444875"/>
            <a:ext cx="34817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lvl="0" eaLnBrk="1" hangingPunct="1"/>
            <a:r>
              <a:rPr lang="en-US" sz="28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ɛ</a:t>
            </a:r>
            <a:endParaRPr lang="en-US" sz="280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18" name="Curved Connector 17"/>
          <p:cNvCxnSpPr>
            <a:stCxn id="11" idx="0"/>
            <a:endCxn id="10" idx="0"/>
          </p:cNvCxnSpPr>
          <p:nvPr/>
        </p:nvCxnSpPr>
        <p:spPr>
          <a:xfrm rot="16200000" flipH="1" flipV="1">
            <a:off x="4267200" y="2819400"/>
            <a:ext cx="381000" cy="1447800"/>
          </a:xfrm>
          <a:prstGeom prst="curvedConnector3">
            <a:avLst>
              <a:gd name="adj1" fmla="val -16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76738" y="2286000"/>
            <a:ext cx="35877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lvl="0" eaLnBrk="1" hangingPunct="1"/>
            <a:r>
              <a:rPr lang="en-US" sz="28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ɛ</a:t>
            </a:r>
            <a:endParaRPr lang="en-US" sz="280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76738" y="5051425"/>
            <a:ext cx="35877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lvl="0" eaLnBrk="1" hangingPunct="1"/>
            <a:r>
              <a:rPr lang="en-US" sz="28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ɛ</a:t>
            </a:r>
            <a:endParaRPr lang="en-US" sz="280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29" name="Curved Connector 28"/>
          <p:cNvCxnSpPr>
            <a:stCxn id="12" idx="4"/>
            <a:endCxn id="10" idx="4"/>
          </p:cNvCxnSpPr>
          <p:nvPr/>
        </p:nvCxnSpPr>
        <p:spPr>
          <a:xfrm rot="5400000" flipH="1">
            <a:off x="4191000" y="3605213"/>
            <a:ext cx="533400" cy="1447800"/>
          </a:xfrm>
          <a:prstGeom prst="curvedConnector3">
            <a:avLst>
              <a:gd name="adj1" fmla="val -8571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306092" y="5575300"/>
            <a:ext cx="5309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N</a:t>
            </a:r>
            <a:r>
              <a:rPr lang="en-US" sz="2600" baseline="-25000" dirty="0"/>
              <a:t>A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71015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 NFA for (01</a:t>
            </a:r>
            <a:r>
              <a:rPr lang="en-US" dirty="0">
                <a:sym typeface="Symbol" charset="0"/>
              </a:rPr>
              <a:t> 1</a:t>
            </a:r>
            <a:r>
              <a:rPr lang="en-US" dirty="0"/>
              <a:t>)*0</a:t>
            </a:r>
          </a:p>
        </p:txBody>
      </p:sp>
    </p:spTree>
    <p:extLst>
      <p:ext uri="{BB962C8B-B14F-4D97-AF65-F5344CB8AC3E}">
        <p14:creationId xmlns:p14="http://schemas.microsoft.com/office/powerpoint/2010/main" val="1168848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Solution</a:t>
            </a:r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457200" y="1685925"/>
            <a:ext cx="1741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800" b="1" dirty="0"/>
              <a:t>(01</a:t>
            </a:r>
            <a:r>
              <a:rPr lang="en-US" sz="2800" b="1" dirty="0">
                <a:sym typeface="Symbol" charset="0"/>
              </a:rPr>
              <a:t> 1</a:t>
            </a:r>
            <a:r>
              <a:rPr lang="en-US" sz="2800" b="1" dirty="0"/>
              <a:t>)*0</a:t>
            </a:r>
          </a:p>
        </p:txBody>
      </p:sp>
      <p:sp>
        <p:nvSpPr>
          <p:cNvPr id="47" name="Oval 46"/>
          <p:cNvSpPr/>
          <p:nvPr/>
        </p:nvSpPr>
        <p:spPr bwMode="auto">
          <a:xfrm>
            <a:off x="3429000" y="4495800"/>
            <a:ext cx="228600" cy="25241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26" idx="5"/>
            <a:endCxn id="47" idx="2"/>
          </p:cNvCxnSpPr>
          <p:nvPr/>
        </p:nvCxnSpPr>
        <p:spPr bwMode="auto">
          <a:xfrm>
            <a:off x="2709863" y="4178300"/>
            <a:ext cx="719137" cy="44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 bwMode="auto">
          <a:xfrm>
            <a:off x="4572000" y="4495800"/>
            <a:ext cx="228600" cy="25241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/>
          <p:cNvCxnSpPr>
            <a:stCxn id="47" idx="6"/>
            <a:endCxn id="93" idx="2"/>
          </p:cNvCxnSpPr>
          <p:nvPr/>
        </p:nvCxnSpPr>
        <p:spPr bwMode="auto">
          <a:xfrm>
            <a:off x="3657600" y="4622800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08" name="Group 95"/>
          <p:cNvGrpSpPr>
            <a:grpSpLocks/>
          </p:cNvGrpSpPr>
          <p:nvPr/>
        </p:nvGrpSpPr>
        <p:grpSpPr bwMode="auto">
          <a:xfrm>
            <a:off x="6477000" y="4038600"/>
            <a:ext cx="1295400" cy="252413"/>
            <a:chOff x="4800600" y="4800600"/>
            <a:chExt cx="1295400" cy="252413"/>
          </a:xfrm>
        </p:grpSpPr>
        <p:sp>
          <p:nvSpPr>
            <p:cNvPr id="97" name="Oval 96"/>
            <p:cNvSpPr/>
            <p:nvPr/>
          </p:nvSpPr>
          <p:spPr bwMode="auto">
            <a:xfrm>
              <a:off x="5867400" y="4800600"/>
              <a:ext cx="228600" cy="252413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4800600" y="4800600"/>
              <a:ext cx="228600" cy="2524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Straight Arrow Connector 98"/>
            <p:cNvCxnSpPr>
              <a:stCxn id="98" idx="6"/>
              <a:endCxn id="97" idx="2"/>
            </p:cNvCxnSpPr>
            <p:nvPr/>
          </p:nvCxnSpPr>
          <p:spPr bwMode="auto">
            <a:xfrm>
              <a:off x="5029200" y="4927600"/>
              <a:ext cx="838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9" name="Group 43"/>
          <p:cNvGrpSpPr>
            <a:grpSpLocks/>
          </p:cNvGrpSpPr>
          <p:nvPr/>
        </p:nvGrpSpPr>
        <p:grpSpPr bwMode="auto">
          <a:xfrm>
            <a:off x="4191000" y="3429000"/>
            <a:ext cx="1066800" cy="252413"/>
            <a:chOff x="4800600" y="4800600"/>
            <a:chExt cx="1066800" cy="252413"/>
          </a:xfrm>
        </p:grpSpPr>
        <p:sp>
          <p:nvSpPr>
            <p:cNvPr id="57" name="Oval 56"/>
            <p:cNvSpPr/>
            <p:nvPr/>
          </p:nvSpPr>
          <p:spPr bwMode="auto">
            <a:xfrm>
              <a:off x="5638800" y="4800600"/>
              <a:ext cx="228600" cy="2524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4800600" y="4800600"/>
              <a:ext cx="228600" cy="2524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58"/>
            <p:cNvCxnSpPr>
              <a:stCxn id="58" idx="6"/>
              <a:endCxn id="57" idx="2"/>
            </p:cNvCxnSpPr>
            <p:nvPr/>
          </p:nvCxnSpPr>
          <p:spPr bwMode="auto">
            <a:xfrm>
              <a:off x="5029200" y="4927600"/>
              <a:ext cx="609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0" name="Group 52"/>
          <p:cNvGrpSpPr>
            <a:grpSpLocks/>
          </p:cNvGrpSpPr>
          <p:nvPr/>
        </p:nvGrpSpPr>
        <p:grpSpPr bwMode="auto">
          <a:xfrm>
            <a:off x="1143000" y="3200399"/>
            <a:ext cx="3642998" cy="1436088"/>
            <a:chOff x="2971800" y="3124200"/>
            <a:chExt cx="3643287" cy="1436147"/>
          </a:xfrm>
        </p:grpSpPr>
        <p:sp>
          <p:nvSpPr>
            <p:cNvPr id="24" name="Oval 23"/>
            <p:cNvSpPr/>
            <p:nvPr/>
          </p:nvSpPr>
          <p:spPr bwMode="auto">
            <a:xfrm>
              <a:off x="5257981" y="3352809"/>
              <a:ext cx="228618" cy="25242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128" name="Group 16397"/>
            <p:cNvGrpSpPr>
              <a:grpSpLocks/>
            </p:cNvGrpSpPr>
            <p:nvPr/>
          </p:nvGrpSpPr>
          <p:grpSpPr bwMode="auto">
            <a:xfrm>
              <a:off x="2971800" y="3886200"/>
              <a:ext cx="1600200" cy="252413"/>
              <a:chOff x="4267200" y="3505200"/>
              <a:chExt cx="1600200" cy="252413"/>
            </a:xfrm>
          </p:grpSpPr>
          <p:cxnSp>
            <p:nvCxnSpPr>
              <p:cNvPr id="23" name="Straight Arrow Connector 22"/>
              <p:cNvCxnSpPr>
                <a:endCxn id="27" idx="2"/>
              </p:cNvCxnSpPr>
              <p:nvPr/>
            </p:nvCxnSpPr>
            <p:spPr bwMode="auto">
              <a:xfrm flipV="1">
                <a:off x="4267200" y="3632236"/>
                <a:ext cx="304824" cy="25401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 bwMode="auto">
              <a:xfrm>
                <a:off x="5638909" y="3505231"/>
                <a:ext cx="228618" cy="25242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 bwMode="auto">
              <a:xfrm>
                <a:off x="4572024" y="3505231"/>
                <a:ext cx="228618" cy="25242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Straight Arrow Connector 27"/>
              <p:cNvCxnSpPr>
                <a:stCxn id="27" idx="6"/>
                <a:endCxn id="26" idx="2"/>
              </p:cNvCxnSpPr>
              <p:nvPr/>
            </p:nvCxnSpPr>
            <p:spPr bwMode="auto">
              <a:xfrm>
                <a:off x="4800642" y="3632236"/>
                <a:ext cx="8382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/>
            <p:cNvCxnSpPr>
              <a:stCxn id="24" idx="6"/>
            </p:cNvCxnSpPr>
            <p:nvPr/>
          </p:nvCxnSpPr>
          <p:spPr bwMode="auto">
            <a:xfrm>
              <a:off x="5486600" y="3478227"/>
              <a:ext cx="533442" cy="269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6" idx="7"/>
              <a:endCxn id="24" idx="2"/>
            </p:cNvCxnSpPr>
            <p:nvPr/>
          </p:nvCxnSpPr>
          <p:spPr bwMode="auto">
            <a:xfrm flipV="1">
              <a:off x="4538787" y="3478227"/>
              <a:ext cx="719194" cy="44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31" name="TextBox 25"/>
            <p:cNvSpPr txBox="1">
              <a:spLocks noChangeArrowheads="1"/>
            </p:cNvSpPr>
            <p:nvPr/>
          </p:nvSpPr>
          <p:spPr bwMode="auto">
            <a:xfrm>
              <a:off x="5562600" y="3124200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2000" b="1" dirty="0">
                  <a:sym typeface="Symbol" charset="0"/>
                </a:rPr>
                <a:t>0</a:t>
              </a:r>
              <a:endParaRPr lang="en-US" sz="2000" b="1" dirty="0"/>
            </a:p>
          </p:txBody>
        </p:sp>
        <p:sp>
          <p:nvSpPr>
            <p:cNvPr id="4132" name="TextBox 28"/>
            <p:cNvSpPr txBox="1">
              <a:spLocks noChangeArrowheads="1"/>
            </p:cNvSpPr>
            <p:nvPr/>
          </p:nvSpPr>
          <p:spPr bwMode="auto">
            <a:xfrm>
              <a:off x="4572000" y="3429000"/>
              <a:ext cx="290487" cy="369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lvl="0" eaLnBrk="1" hangingPunct="1"/>
              <a:r>
                <a:rPr lang="en-US" b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  <a:sym typeface="Symbol" pitchFamily="18" charset="2"/>
                </a:rPr>
                <a:t>ɛ</a:t>
              </a:r>
              <a:endParaRPr lang="en-US" b="1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33" name="TextBox 29"/>
            <p:cNvSpPr txBox="1">
              <a:spLocks noChangeArrowheads="1"/>
            </p:cNvSpPr>
            <p:nvPr/>
          </p:nvSpPr>
          <p:spPr bwMode="auto">
            <a:xfrm>
              <a:off x="3733800" y="3657600"/>
              <a:ext cx="290487" cy="369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lvl="0" eaLnBrk="1" hangingPunct="1"/>
              <a:r>
                <a:rPr lang="en-US" b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  <a:sym typeface="Symbol" pitchFamily="18" charset="2"/>
                </a:rPr>
                <a:t>ɛ</a:t>
              </a:r>
              <a:endParaRPr lang="en-US" b="1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34" name="TextBox 28"/>
            <p:cNvSpPr txBox="1">
              <a:spLocks noChangeArrowheads="1"/>
            </p:cNvSpPr>
            <p:nvPr/>
          </p:nvSpPr>
          <p:spPr bwMode="auto">
            <a:xfrm>
              <a:off x="4648200" y="4191000"/>
              <a:ext cx="290487" cy="369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lvl="0" eaLnBrk="1" hangingPunct="1"/>
              <a:r>
                <a:rPr lang="en-US" b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  <a:sym typeface="Symbol" pitchFamily="18" charset="2"/>
                </a:rPr>
                <a:t>ɛ</a:t>
              </a:r>
              <a:endParaRPr lang="en-US" b="1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35" name="TextBox 28"/>
            <p:cNvSpPr txBox="1">
              <a:spLocks noChangeArrowheads="1"/>
            </p:cNvSpPr>
            <p:nvPr/>
          </p:nvSpPr>
          <p:spPr bwMode="auto">
            <a:xfrm>
              <a:off x="6324600" y="3124200"/>
              <a:ext cx="290487" cy="369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lvl="0" eaLnBrk="1" hangingPunct="1"/>
              <a:r>
                <a:rPr lang="en-US" b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  <a:sym typeface="Symbol" pitchFamily="18" charset="2"/>
                </a:rPr>
                <a:t>ɛ</a:t>
              </a:r>
              <a:endParaRPr lang="en-US" b="1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111" name="Group 53"/>
          <p:cNvGrpSpPr>
            <a:grpSpLocks/>
          </p:cNvGrpSpPr>
          <p:nvPr/>
        </p:nvGrpSpPr>
        <p:grpSpPr bwMode="auto">
          <a:xfrm>
            <a:off x="5257800" y="3429000"/>
            <a:ext cx="838200" cy="252413"/>
            <a:chOff x="7086600" y="3352800"/>
            <a:chExt cx="838200" cy="252413"/>
          </a:xfrm>
        </p:grpSpPr>
        <p:sp>
          <p:nvSpPr>
            <p:cNvPr id="101" name="Oval 100"/>
            <p:cNvSpPr/>
            <p:nvPr/>
          </p:nvSpPr>
          <p:spPr bwMode="auto">
            <a:xfrm>
              <a:off x="7696200" y="3352800"/>
              <a:ext cx="228600" cy="2524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Straight Arrow Connector 102"/>
            <p:cNvCxnSpPr>
              <a:stCxn id="57" idx="6"/>
              <a:endCxn id="101" idx="2"/>
            </p:cNvCxnSpPr>
            <p:nvPr/>
          </p:nvCxnSpPr>
          <p:spPr bwMode="auto">
            <a:xfrm>
              <a:off x="7086600" y="3479007"/>
              <a:ext cx="609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12" name="TextBox 25"/>
          <p:cNvSpPr txBox="1">
            <a:spLocks noChangeArrowheads="1"/>
          </p:cNvSpPr>
          <p:nvPr/>
        </p:nvSpPr>
        <p:spPr bwMode="auto">
          <a:xfrm>
            <a:off x="6858000" y="38100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0</a:t>
            </a:r>
            <a:endParaRPr lang="en-US" sz="2000" b="1"/>
          </a:p>
        </p:txBody>
      </p:sp>
      <p:sp>
        <p:nvSpPr>
          <p:cNvPr id="4113" name="TextBox 25"/>
          <p:cNvSpPr txBox="1">
            <a:spLocks noChangeArrowheads="1"/>
          </p:cNvSpPr>
          <p:nvPr/>
        </p:nvSpPr>
        <p:spPr bwMode="auto">
          <a:xfrm>
            <a:off x="4038600" y="46482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1</a:t>
            </a:r>
            <a:endParaRPr lang="en-US" sz="2000" b="1"/>
          </a:p>
        </p:txBody>
      </p:sp>
      <p:sp>
        <p:nvSpPr>
          <p:cNvPr id="4114" name="TextBox 25"/>
          <p:cNvSpPr txBox="1">
            <a:spLocks noChangeArrowheads="1"/>
          </p:cNvSpPr>
          <p:nvPr/>
        </p:nvSpPr>
        <p:spPr bwMode="auto">
          <a:xfrm>
            <a:off x="5334000" y="3200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1</a:t>
            </a:r>
            <a:endParaRPr lang="en-US" sz="2000" b="1"/>
          </a:p>
        </p:txBody>
      </p:sp>
      <p:cxnSp>
        <p:nvCxnSpPr>
          <p:cNvPr id="83" name="Straight Arrow Connector 82"/>
          <p:cNvCxnSpPr>
            <a:stCxn id="101" idx="3"/>
            <a:endCxn id="26" idx="6"/>
          </p:cNvCxnSpPr>
          <p:nvPr/>
        </p:nvCxnSpPr>
        <p:spPr>
          <a:xfrm flipH="1">
            <a:off x="2743200" y="3644900"/>
            <a:ext cx="3157538" cy="44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93" idx="1"/>
          </p:cNvCxnSpPr>
          <p:nvPr/>
        </p:nvCxnSpPr>
        <p:spPr>
          <a:xfrm flipH="1" flipV="1">
            <a:off x="2819400" y="4114800"/>
            <a:ext cx="1785938" cy="4175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7" name="TextBox 29"/>
          <p:cNvSpPr txBox="1">
            <a:spLocks noChangeArrowheads="1"/>
          </p:cNvSpPr>
          <p:nvPr/>
        </p:nvSpPr>
        <p:spPr bwMode="auto">
          <a:xfrm>
            <a:off x="4191000" y="4114800"/>
            <a:ext cx="2904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lvl="0" eaLnBrk="1" hangingPunct="1"/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  <a:sym typeface="Symbol" pitchFamily="18" charset="2"/>
              </a:rPr>
              <a:t>ɛ</a:t>
            </a:r>
            <a:endParaRPr lang="en-US" b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118" name="TextBox 29"/>
          <p:cNvSpPr txBox="1">
            <a:spLocks noChangeArrowheads="1"/>
          </p:cNvSpPr>
          <p:nvPr/>
        </p:nvSpPr>
        <p:spPr bwMode="auto">
          <a:xfrm>
            <a:off x="4876800" y="3733800"/>
            <a:ext cx="2904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lvl="0" eaLnBrk="1" hangingPunct="1"/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  <a:sym typeface="Symbol" pitchFamily="18" charset="2"/>
              </a:rPr>
              <a:t>ɛ</a:t>
            </a:r>
            <a:endParaRPr lang="en-US" b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90" name="Curved Connector 89"/>
          <p:cNvCxnSpPr>
            <a:stCxn id="27" idx="5"/>
            <a:endCxn id="98" idx="3"/>
          </p:cNvCxnSpPr>
          <p:nvPr/>
        </p:nvCxnSpPr>
        <p:spPr>
          <a:xfrm rot="16200000" flipH="1">
            <a:off x="4038601" y="1782762"/>
            <a:ext cx="76200" cy="4867275"/>
          </a:xfrm>
          <a:prstGeom prst="curvedConnector3">
            <a:avLst>
              <a:gd name="adj1" fmla="val 134851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93" idx="6"/>
            <a:endCxn id="98" idx="2"/>
          </p:cNvCxnSpPr>
          <p:nvPr/>
        </p:nvCxnSpPr>
        <p:spPr>
          <a:xfrm flipV="1">
            <a:off x="4800600" y="4165600"/>
            <a:ext cx="1676400" cy="457200"/>
          </a:xfrm>
          <a:prstGeom prst="curved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>
            <a:stCxn id="101" idx="6"/>
            <a:endCxn id="98" idx="1"/>
          </p:cNvCxnSpPr>
          <p:nvPr/>
        </p:nvCxnSpPr>
        <p:spPr>
          <a:xfrm>
            <a:off x="6096000" y="3556000"/>
            <a:ext cx="414338" cy="519113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2" name="TextBox 29"/>
          <p:cNvSpPr txBox="1">
            <a:spLocks noChangeArrowheads="1"/>
          </p:cNvSpPr>
          <p:nvPr/>
        </p:nvSpPr>
        <p:spPr bwMode="auto">
          <a:xfrm>
            <a:off x="1752600" y="4572000"/>
            <a:ext cx="2904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lvl="0" eaLnBrk="1" hangingPunct="1"/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  <a:sym typeface="Symbol" pitchFamily="18" charset="2"/>
              </a:rPr>
              <a:t>ɛ</a:t>
            </a:r>
            <a:endParaRPr lang="en-US" b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123" name="TextBox 29"/>
          <p:cNvSpPr txBox="1">
            <a:spLocks noChangeArrowheads="1"/>
          </p:cNvSpPr>
          <p:nvPr/>
        </p:nvSpPr>
        <p:spPr bwMode="auto">
          <a:xfrm>
            <a:off x="5181600" y="4191000"/>
            <a:ext cx="2904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lvl="0" eaLnBrk="1" hangingPunct="1"/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  <a:sym typeface="Symbol" pitchFamily="18" charset="2"/>
              </a:rPr>
              <a:t>ɛ</a:t>
            </a:r>
            <a:endParaRPr lang="en-US" b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124" name="TextBox 29"/>
          <p:cNvSpPr txBox="1">
            <a:spLocks noChangeArrowheads="1"/>
          </p:cNvSpPr>
          <p:nvPr/>
        </p:nvSpPr>
        <p:spPr bwMode="auto">
          <a:xfrm>
            <a:off x="6400800" y="3505200"/>
            <a:ext cx="2904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lvl="0" eaLnBrk="1" hangingPunct="1"/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  <a:sym typeface="Symbol" pitchFamily="18" charset="2"/>
              </a:rPr>
              <a:t>ɛ</a:t>
            </a:r>
            <a:endParaRPr lang="en-US" b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9978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story so far...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CEEDB1-7BF9-0D46-BB8C-4068486AA836}"/>
              </a:ext>
            </a:extLst>
          </p:cNvPr>
          <p:cNvSpPr txBox="1"/>
          <p:nvPr/>
        </p:nvSpPr>
        <p:spPr>
          <a:xfrm>
            <a:off x="4223261" y="2391129"/>
            <a:ext cx="52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⊆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E92D5-3F53-2E45-9389-00DCC18EDEF8}"/>
              </a:ext>
            </a:extLst>
          </p:cNvPr>
          <p:cNvSpPr txBox="1"/>
          <p:nvPr/>
        </p:nvSpPr>
        <p:spPr>
          <a:xfrm>
            <a:off x="4217292" y="4563101"/>
            <a:ext cx="52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⊆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55915C6-88F4-E445-A137-556CAE731737}"/>
              </a:ext>
            </a:extLst>
          </p:cNvPr>
          <p:cNvSpPr/>
          <p:nvPr/>
        </p:nvSpPr>
        <p:spPr>
          <a:xfrm>
            <a:off x="2228192" y="2314903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REs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15FE134-4069-3F41-BEDF-7CB2AF84C422}"/>
              </a:ext>
            </a:extLst>
          </p:cNvPr>
          <p:cNvSpPr/>
          <p:nvPr/>
        </p:nvSpPr>
        <p:spPr>
          <a:xfrm>
            <a:off x="2228192" y="4486874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DFAs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1AC026F-96A2-294A-BC76-CFA6120B34A3}"/>
              </a:ext>
            </a:extLst>
          </p:cNvPr>
          <p:cNvSpPr/>
          <p:nvPr/>
        </p:nvSpPr>
        <p:spPr>
          <a:xfrm>
            <a:off x="5234152" y="4486875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NFAs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6B815C8-4B03-5047-B890-54A1358EE594}"/>
              </a:ext>
            </a:extLst>
          </p:cNvPr>
          <p:cNvSpPr/>
          <p:nvPr/>
        </p:nvSpPr>
        <p:spPr>
          <a:xfrm>
            <a:off x="5234152" y="2314902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CFGs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FE92D5-3F53-2E45-9389-00DCC18EDEF8}"/>
              </a:ext>
            </a:extLst>
          </p:cNvPr>
          <p:cNvSpPr txBox="1"/>
          <p:nvPr/>
        </p:nvSpPr>
        <p:spPr>
          <a:xfrm rot="2700000">
            <a:off x="4223261" y="3477115"/>
            <a:ext cx="52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⊆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13168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NFAs and DFAs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600" dirty="0"/>
              <a:t>Every DFA </a:t>
            </a:r>
            <a:r>
              <a:rPr lang="en-US" sz="2600" b="1" dirty="0"/>
              <a:t>is</a:t>
            </a:r>
            <a:r>
              <a:rPr lang="en-US" sz="2600" dirty="0"/>
              <a:t> an NFA</a:t>
            </a:r>
          </a:p>
          <a:p>
            <a:pPr lvl="1"/>
            <a:r>
              <a:rPr lang="en-US" sz="2600" dirty="0"/>
              <a:t>DFAs have requirements that NFAs don’t have</a:t>
            </a:r>
          </a:p>
          <a:p>
            <a:pPr lvl="1"/>
            <a:endParaRPr lang="en-US" sz="2600" dirty="0"/>
          </a:p>
          <a:p>
            <a:pPr marL="0" indent="0">
              <a:buFont typeface="Arial" charset="0"/>
              <a:buNone/>
            </a:pPr>
            <a:r>
              <a:rPr lang="en-US" sz="2600" dirty="0"/>
              <a:t>Can NFAs recognize more languages?</a:t>
            </a:r>
          </a:p>
          <a:p>
            <a:pPr marL="0" indent="0">
              <a:buFont typeface="Arial" charset="0"/>
              <a:buNone/>
            </a:pPr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5845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42901" y="4237650"/>
          <a:ext cx="3376788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7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Old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DFAs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9617"/>
                <a:ext cx="8229600" cy="2971800"/>
              </a:xfrm>
            </p:spPr>
            <p:txBody>
              <a:bodyPr/>
              <a:lstStyle/>
              <a:p>
                <a:r>
                  <a:rPr lang="en-US" sz="2800" dirty="0"/>
                  <a:t>Each machine designed for strings over some fixed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Σ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Must have a transition defined from each state for </a:t>
                </a:r>
                <a:r>
                  <a:rPr lang="en-US" sz="2800" b="1" i="1" dirty="0"/>
                  <a:t>every</a:t>
                </a:r>
                <a:r>
                  <a:rPr lang="en-US" sz="2800" dirty="0"/>
                  <a:t> symbol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Σ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5123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9617"/>
                <a:ext cx="8229600" cy="2971800"/>
              </a:xfrm>
              <a:blipFill rotWithShape="0">
                <a:blip r:embed="rId2"/>
                <a:stretch>
                  <a:fillRect l="-1333" t="-1844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45720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70104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82296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57912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1" name="TextBox 14"/>
          <p:cNvSpPr txBox="1">
            <a:spLocks noChangeArrowheads="1"/>
          </p:cNvSpPr>
          <p:nvPr/>
        </p:nvSpPr>
        <p:spPr bwMode="auto">
          <a:xfrm>
            <a:off x="7555089" y="4628439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2" name="TextBox 15"/>
          <p:cNvSpPr txBox="1">
            <a:spLocks noChangeArrowheads="1"/>
          </p:cNvSpPr>
          <p:nvPr/>
        </p:nvSpPr>
        <p:spPr bwMode="auto">
          <a:xfrm>
            <a:off x="6400800" y="4617150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15" name="Straight Arrow Connector 14"/>
          <p:cNvCxnSpPr>
            <a:stCxn id="7" idx="6"/>
            <a:endCxn id="10" idx="2"/>
          </p:cNvCxnSpPr>
          <p:nvPr/>
        </p:nvCxnSpPr>
        <p:spPr>
          <a:xfrm>
            <a:off x="5105400" y="50052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4" name="TextBox 18"/>
          <p:cNvSpPr txBox="1">
            <a:spLocks noChangeArrowheads="1"/>
          </p:cNvSpPr>
          <p:nvPr/>
        </p:nvSpPr>
        <p:spPr bwMode="auto">
          <a:xfrm>
            <a:off x="5150556" y="4651017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6" name="TextBox 23"/>
          <p:cNvSpPr txBox="1">
            <a:spLocks noChangeArrowheads="1"/>
          </p:cNvSpPr>
          <p:nvPr/>
        </p:nvSpPr>
        <p:spPr bwMode="auto">
          <a:xfrm>
            <a:off x="8229599" y="5599284"/>
            <a:ext cx="8015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0,1</a:t>
            </a:r>
          </a:p>
        </p:txBody>
      </p:sp>
      <p:sp>
        <p:nvSpPr>
          <p:cNvPr id="5137" name="TextBox 24"/>
          <p:cNvSpPr txBox="1">
            <a:spLocks noChangeArrowheads="1"/>
          </p:cNvSpPr>
          <p:nvPr/>
        </p:nvSpPr>
        <p:spPr bwMode="auto">
          <a:xfrm>
            <a:off x="7086600" y="4030128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138" name="TextBox 27"/>
          <p:cNvSpPr txBox="1">
            <a:spLocks noChangeArrowheads="1"/>
          </p:cNvSpPr>
          <p:nvPr/>
        </p:nvSpPr>
        <p:spPr bwMode="auto">
          <a:xfrm>
            <a:off x="4690533" y="563315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139" name="TextBox 28"/>
          <p:cNvSpPr txBox="1">
            <a:spLocks noChangeArrowheads="1"/>
          </p:cNvSpPr>
          <p:nvPr/>
        </p:nvSpPr>
        <p:spPr bwMode="auto">
          <a:xfrm>
            <a:off x="5791200" y="4159950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7" name="Arc 26"/>
          <p:cNvSpPr/>
          <p:nvPr/>
        </p:nvSpPr>
        <p:spPr>
          <a:xfrm>
            <a:off x="4953000" y="4390844"/>
            <a:ext cx="1066800" cy="652462"/>
          </a:xfrm>
          <a:prstGeom prst="arc">
            <a:avLst>
              <a:gd name="adj1" fmla="val 10855616"/>
              <a:gd name="adj2" fmla="val 0"/>
            </a:avLst>
          </a:prstGeom>
          <a:ln w="28575">
            <a:solidFill>
              <a:schemeClr val="tx1"/>
            </a:solidFill>
            <a:headEnd type="stealth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8" name="Arc 27"/>
          <p:cNvSpPr/>
          <p:nvPr/>
        </p:nvSpPr>
        <p:spPr>
          <a:xfrm>
            <a:off x="4724400" y="3976506"/>
            <a:ext cx="2590800" cy="1447800"/>
          </a:xfrm>
          <a:prstGeom prst="arc">
            <a:avLst>
              <a:gd name="adj1" fmla="val 10677123"/>
              <a:gd name="adj2" fmla="val 0"/>
            </a:avLst>
          </a:prstGeom>
          <a:ln w="28575">
            <a:solidFill>
              <a:schemeClr val="tx1"/>
            </a:solidFill>
            <a:headEnd type="stealth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324600" y="49671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543800" y="49671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/>
          <p:cNvSpPr/>
          <p:nvPr/>
        </p:nvSpPr>
        <p:spPr>
          <a:xfrm rot="14988361">
            <a:off x="4670425" y="529413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4" name="Arc 33"/>
          <p:cNvSpPr/>
          <p:nvPr/>
        </p:nvSpPr>
        <p:spPr>
          <a:xfrm rot="14988361">
            <a:off x="8283575" y="524968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267200" y="4967106"/>
            <a:ext cx="3048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235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3804354"/>
            <a:ext cx="8001000" cy="1140177"/>
          </a:xfrm>
          <a:prstGeom prst="rect">
            <a:avLst/>
          </a:prstGeom>
          <a:solidFill>
            <a:schemeClr val="accent3">
              <a:lumMod val="20000"/>
              <a:lumOff val="80000"/>
              <a:alpha val="85098"/>
            </a:schemeClr>
          </a:solidFill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NFAs and DFAs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600" dirty="0"/>
              <a:t>Every DFA </a:t>
            </a:r>
            <a:r>
              <a:rPr lang="en-US" sz="2600" b="1" dirty="0"/>
              <a:t>is</a:t>
            </a:r>
            <a:r>
              <a:rPr lang="en-US" sz="2600" dirty="0"/>
              <a:t> an NFA</a:t>
            </a:r>
          </a:p>
          <a:p>
            <a:pPr lvl="1"/>
            <a:r>
              <a:rPr lang="en-US" sz="2600" dirty="0"/>
              <a:t>DFAs have requirements that NFAs don’t have</a:t>
            </a:r>
          </a:p>
          <a:p>
            <a:pPr lvl="1"/>
            <a:endParaRPr lang="en-US" sz="2600" dirty="0"/>
          </a:p>
          <a:p>
            <a:pPr marL="0" indent="0">
              <a:buFont typeface="Arial" charset="0"/>
              <a:buNone/>
            </a:pPr>
            <a:r>
              <a:rPr lang="en-US" sz="2600" dirty="0"/>
              <a:t>Can NFAs recognize more languages?   No!</a:t>
            </a:r>
          </a:p>
          <a:p>
            <a:pPr marL="0" indent="0">
              <a:buFont typeface="Arial" charset="0"/>
              <a:buNone/>
            </a:pPr>
            <a:endParaRPr lang="en-US" dirty="0"/>
          </a:p>
          <a:p>
            <a:pPr marL="0" indent="0">
              <a:buFont typeface="Arial" charset="0"/>
              <a:buNone/>
            </a:pPr>
            <a:r>
              <a:rPr lang="en-US" b="1" dirty="0"/>
              <a:t>Theorem:  </a:t>
            </a:r>
            <a:r>
              <a:rPr lang="en-US" dirty="0"/>
              <a:t>For every NFA there is a DFA that recognizes exactly the same language</a:t>
            </a:r>
          </a:p>
        </p:txBody>
      </p:sp>
    </p:spTree>
    <p:extLst>
      <p:ext uri="{BB962C8B-B14F-4D97-AF65-F5344CB8AC3E}">
        <p14:creationId xmlns:p14="http://schemas.microsoft.com/office/powerpoint/2010/main" val="1132282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ways of thinking about NFAs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067" y="1300605"/>
            <a:ext cx="8229600" cy="5140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600" dirty="0"/>
              <a:t>Outside observer:  Is there a path labeled by </a:t>
            </a:r>
            <a:r>
              <a:rPr lang="en-US" sz="2600" dirty="0">
                <a:latin typeface="+mn-lt"/>
              </a:rPr>
              <a:t>x</a:t>
            </a:r>
            <a:r>
              <a:rPr lang="en-US" sz="2600" dirty="0"/>
              <a:t> from the start state to some final state?  </a:t>
            </a:r>
          </a:p>
          <a:p>
            <a:pPr lvl="3">
              <a:defRPr/>
            </a:pPr>
            <a:endParaRPr lang="en-US" sz="2600" dirty="0"/>
          </a:p>
          <a:p>
            <a:pPr>
              <a:defRPr/>
            </a:pPr>
            <a:r>
              <a:rPr lang="en-US" sz="2600" dirty="0"/>
              <a:t>Perfect guesser: The NFA has input x and whenever there is a choice of what to do it magically guesses a good one (if one exists)</a:t>
            </a:r>
          </a:p>
          <a:p>
            <a:pPr>
              <a:defRPr/>
            </a:pPr>
            <a:endParaRPr lang="en-US" sz="2600" dirty="0"/>
          </a:p>
          <a:p>
            <a:pPr>
              <a:defRPr/>
            </a:pPr>
            <a:r>
              <a:rPr lang="en-US" sz="2600" dirty="0"/>
              <a:t>Parallel exploration:  The NFA computation runs all possible computations on x step-by-step at the same time in parallel</a:t>
            </a:r>
          </a:p>
          <a:p>
            <a:pPr marL="0" indent="0">
              <a:buNone/>
              <a:defRPr/>
            </a:pPr>
            <a:endParaRPr lang="en-US" sz="2600" dirty="0"/>
          </a:p>
        </p:txBody>
      </p:sp>
      <p:sp>
        <p:nvSpPr>
          <p:cNvPr id="2" name="Rectangle 1"/>
          <p:cNvSpPr/>
          <p:nvPr/>
        </p:nvSpPr>
        <p:spPr>
          <a:xfrm>
            <a:off x="491067" y="4277008"/>
            <a:ext cx="8229600" cy="1595120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00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Straight Connector 142"/>
          <p:cNvCxnSpPr/>
          <p:nvPr/>
        </p:nvCxnSpPr>
        <p:spPr>
          <a:xfrm>
            <a:off x="3179753" y="3269363"/>
            <a:ext cx="22450" cy="2888410"/>
          </a:xfrm>
          <a:prstGeom prst="line">
            <a:avLst/>
          </a:prstGeom>
          <a:ln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4206495" y="3269363"/>
            <a:ext cx="22450" cy="2888410"/>
          </a:xfrm>
          <a:prstGeom prst="line">
            <a:avLst/>
          </a:prstGeom>
          <a:ln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5233237" y="3269363"/>
            <a:ext cx="22450" cy="2888410"/>
          </a:xfrm>
          <a:prstGeom prst="line">
            <a:avLst/>
          </a:prstGeom>
          <a:ln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6259979" y="3269363"/>
            <a:ext cx="22450" cy="2888410"/>
          </a:xfrm>
          <a:prstGeom prst="line">
            <a:avLst/>
          </a:prstGeom>
          <a:ln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7286721" y="3269363"/>
            <a:ext cx="22450" cy="2888410"/>
          </a:xfrm>
          <a:prstGeom prst="line">
            <a:avLst/>
          </a:prstGeom>
          <a:ln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8313463" y="3269363"/>
            <a:ext cx="22450" cy="2888410"/>
          </a:xfrm>
          <a:prstGeom prst="line">
            <a:avLst/>
          </a:prstGeom>
          <a:ln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2153011" y="3269363"/>
            <a:ext cx="22450" cy="2888410"/>
          </a:xfrm>
          <a:prstGeom prst="line">
            <a:avLst/>
          </a:prstGeom>
          <a:ln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24"/>
          <p:cNvSpPr>
            <a:spLocks noChangeArrowheads="1"/>
          </p:cNvSpPr>
          <p:nvPr/>
        </p:nvSpPr>
        <p:spPr bwMode="auto">
          <a:xfrm>
            <a:off x="2944439" y="5915460"/>
            <a:ext cx="484625" cy="4846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24"/>
          <p:cNvSpPr>
            <a:spLocks noChangeArrowheads="1"/>
          </p:cNvSpPr>
          <p:nvPr/>
        </p:nvSpPr>
        <p:spPr bwMode="auto">
          <a:xfrm>
            <a:off x="3971592" y="5914358"/>
            <a:ext cx="484625" cy="4846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4"/>
          <p:cNvSpPr>
            <a:spLocks noChangeArrowheads="1"/>
          </p:cNvSpPr>
          <p:nvPr/>
        </p:nvSpPr>
        <p:spPr bwMode="auto">
          <a:xfrm>
            <a:off x="4998376" y="5904975"/>
            <a:ext cx="484625" cy="4846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Oval 24"/>
          <p:cNvSpPr>
            <a:spLocks noChangeArrowheads="1"/>
          </p:cNvSpPr>
          <p:nvPr/>
        </p:nvSpPr>
        <p:spPr bwMode="auto">
          <a:xfrm>
            <a:off x="5006581" y="5256404"/>
            <a:ext cx="484625" cy="4846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Oval 24"/>
          <p:cNvSpPr>
            <a:spLocks noChangeArrowheads="1"/>
          </p:cNvSpPr>
          <p:nvPr/>
        </p:nvSpPr>
        <p:spPr bwMode="auto">
          <a:xfrm>
            <a:off x="6033734" y="5255302"/>
            <a:ext cx="484625" cy="4846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Oval 24"/>
          <p:cNvSpPr>
            <a:spLocks noChangeArrowheads="1"/>
          </p:cNvSpPr>
          <p:nvPr/>
        </p:nvSpPr>
        <p:spPr bwMode="auto">
          <a:xfrm>
            <a:off x="7060518" y="5245919"/>
            <a:ext cx="484625" cy="4846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Oval 24"/>
          <p:cNvSpPr>
            <a:spLocks noChangeArrowheads="1"/>
          </p:cNvSpPr>
          <p:nvPr/>
        </p:nvSpPr>
        <p:spPr bwMode="auto">
          <a:xfrm>
            <a:off x="6040595" y="4558233"/>
            <a:ext cx="484625" cy="4846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Oval 24"/>
          <p:cNvSpPr>
            <a:spLocks noChangeArrowheads="1"/>
          </p:cNvSpPr>
          <p:nvPr/>
        </p:nvSpPr>
        <p:spPr bwMode="auto">
          <a:xfrm>
            <a:off x="7067748" y="4557131"/>
            <a:ext cx="484625" cy="4846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Oval 24"/>
          <p:cNvSpPr>
            <a:spLocks noChangeArrowheads="1"/>
          </p:cNvSpPr>
          <p:nvPr/>
        </p:nvSpPr>
        <p:spPr bwMode="auto">
          <a:xfrm>
            <a:off x="8094532" y="4547748"/>
            <a:ext cx="484625" cy="4846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Oval 24"/>
          <p:cNvSpPr>
            <a:spLocks noChangeArrowheads="1"/>
          </p:cNvSpPr>
          <p:nvPr/>
        </p:nvSpPr>
        <p:spPr bwMode="auto">
          <a:xfrm>
            <a:off x="8074028" y="3840498"/>
            <a:ext cx="484625" cy="4846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Oval 24"/>
          <p:cNvSpPr>
            <a:spLocks noChangeArrowheads="1"/>
          </p:cNvSpPr>
          <p:nvPr/>
        </p:nvSpPr>
        <p:spPr bwMode="auto">
          <a:xfrm>
            <a:off x="7046875" y="3835983"/>
            <a:ext cx="484625" cy="4846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Oval 24"/>
          <p:cNvSpPr>
            <a:spLocks noChangeArrowheads="1"/>
          </p:cNvSpPr>
          <p:nvPr/>
        </p:nvSpPr>
        <p:spPr bwMode="auto">
          <a:xfrm>
            <a:off x="6019722" y="3831468"/>
            <a:ext cx="484625" cy="4846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Oval 24"/>
          <p:cNvSpPr>
            <a:spLocks noChangeArrowheads="1"/>
          </p:cNvSpPr>
          <p:nvPr/>
        </p:nvSpPr>
        <p:spPr bwMode="auto">
          <a:xfrm>
            <a:off x="4992569" y="3826953"/>
            <a:ext cx="484625" cy="4846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Oval 24"/>
          <p:cNvSpPr>
            <a:spLocks noChangeArrowheads="1"/>
          </p:cNvSpPr>
          <p:nvPr/>
        </p:nvSpPr>
        <p:spPr bwMode="auto">
          <a:xfrm>
            <a:off x="3965416" y="3822438"/>
            <a:ext cx="484625" cy="4846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Oval 24"/>
          <p:cNvSpPr>
            <a:spLocks noChangeArrowheads="1"/>
          </p:cNvSpPr>
          <p:nvPr/>
        </p:nvSpPr>
        <p:spPr bwMode="auto">
          <a:xfrm>
            <a:off x="2938263" y="3817923"/>
            <a:ext cx="484625" cy="4846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24"/>
          <p:cNvSpPr>
            <a:spLocks noChangeArrowheads="1"/>
          </p:cNvSpPr>
          <p:nvPr/>
        </p:nvSpPr>
        <p:spPr bwMode="auto">
          <a:xfrm>
            <a:off x="1911110" y="3813408"/>
            <a:ext cx="484625" cy="4846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1126269" y="3269363"/>
            <a:ext cx="22450" cy="2888410"/>
          </a:xfrm>
          <a:prstGeom prst="line">
            <a:avLst/>
          </a:prstGeom>
          <a:ln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24"/>
          <p:cNvSpPr>
            <a:spLocks noChangeArrowheads="1"/>
          </p:cNvSpPr>
          <p:nvPr/>
        </p:nvSpPr>
        <p:spPr bwMode="auto">
          <a:xfrm>
            <a:off x="883957" y="3808893"/>
            <a:ext cx="484625" cy="4846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920829" y="926225"/>
            <a:ext cx="619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0,1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930437" y="1667439"/>
            <a:ext cx="609600" cy="609600"/>
            <a:chOff x="1599751" y="3519488"/>
            <a:chExt cx="609600" cy="609600"/>
          </a:xfrm>
        </p:grpSpPr>
        <p:sp>
          <p:nvSpPr>
            <p:cNvPr id="154" name="Text Box 7"/>
            <p:cNvSpPr txBox="1">
              <a:spLocks noChangeArrowheads="1"/>
            </p:cNvSpPr>
            <p:nvPr/>
          </p:nvSpPr>
          <p:spPr bwMode="auto">
            <a:xfrm>
              <a:off x="1719122" y="3563508"/>
              <a:ext cx="402642" cy="400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2000" b="1" dirty="0">
                  <a:latin typeface="Franklin Gothic Medium" panose="020B0603020102020204" pitchFamily="34" charset="0"/>
                </a:rPr>
                <a:t>s</a:t>
              </a:r>
              <a:r>
                <a:rPr lang="en-US" sz="2000" b="1" baseline="-25000" dirty="0">
                  <a:latin typeface="Franklin Gothic Medium" panose="020B0603020102020204" pitchFamily="34" charset="0"/>
                </a:rPr>
                <a:t>3</a:t>
              </a:r>
            </a:p>
          </p:txBody>
        </p:sp>
        <p:sp>
          <p:nvSpPr>
            <p:cNvPr id="141" name="Oval 24"/>
            <p:cNvSpPr>
              <a:spLocks noChangeArrowheads="1"/>
            </p:cNvSpPr>
            <p:nvPr/>
          </p:nvSpPr>
          <p:spPr bwMode="auto">
            <a:xfrm>
              <a:off x="1599751" y="3519488"/>
              <a:ext cx="609600" cy="609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90" name="Straight Arrow Connector 89"/>
          <p:cNvCxnSpPr>
            <a:endCxn id="141" idx="2"/>
          </p:cNvCxnSpPr>
          <p:nvPr/>
        </p:nvCxnSpPr>
        <p:spPr>
          <a:xfrm flipV="1">
            <a:off x="1590143" y="1972239"/>
            <a:ext cx="340294" cy="317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1945761" y="1413439"/>
            <a:ext cx="603007" cy="282540"/>
          </a:xfrm>
          <a:custGeom>
            <a:avLst/>
            <a:gdLst>
              <a:gd name="connsiteX0" fmla="*/ 245310 w 848439"/>
              <a:gd name="connsiteY0" fmla="*/ 282540 h 282540"/>
              <a:gd name="connsiteX1" fmla="*/ 29649 w 848439"/>
              <a:gd name="connsiteY1" fmla="*/ 41000 h 282540"/>
              <a:gd name="connsiteX2" fmla="*/ 823279 w 848439"/>
              <a:gd name="connsiteY2" fmla="*/ 23748 h 282540"/>
              <a:gd name="connsiteX3" fmla="*/ 573113 w 848439"/>
              <a:gd name="connsiteY3" fmla="*/ 282540 h 28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8439" h="282540">
                <a:moveTo>
                  <a:pt x="245310" y="282540"/>
                </a:moveTo>
                <a:cubicBezTo>
                  <a:pt x="89315" y="183336"/>
                  <a:pt x="-66679" y="84132"/>
                  <a:pt x="29649" y="41000"/>
                </a:cubicBezTo>
                <a:cubicBezTo>
                  <a:pt x="125977" y="-2132"/>
                  <a:pt x="732702" y="-16509"/>
                  <a:pt x="823279" y="23748"/>
                </a:cubicBezTo>
                <a:cubicBezTo>
                  <a:pt x="913856" y="64005"/>
                  <a:pt x="743484" y="173272"/>
                  <a:pt x="573113" y="282540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AutoShape 39"/>
          <p:cNvCxnSpPr>
            <a:cxnSpLocks noChangeShapeType="1"/>
            <a:stCxn id="141" idx="6"/>
            <a:endCxn id="157" idx="2"/>
          </p:cNvCxnSpPr>
          <p:nvPr/>
        </p:nvCxnSpPr>
        <p:spPr bwMode="auto">
          <a:xfrm flipV="1">
            <a:off x="2540037" y="1971375"/>
            <a:ext cx="1016332" cy="86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55" name="Group 154"/>
          <p:cNvGrpSpPr/>
          <p:nvPr/>
        </p:nvGrpSpPr>
        <p:grpSpPr>
          <a:xfrm>
            <a:off x="3556369" y="1666575"/>
            <a:ext cx="609600" cy="609600"/>
            <a:chOff x="1599751" y="3519488"/>
            <a:chExt cx="609600" cy="609600"/>
          </a:xfrm>
        </p:grpSpPr>
        <p:sp>
          <p:nvSpPr>
            <p:cNvPr id="156" name="Text Box 7"/>
            <p:cNvSpPr txBox="1">
              <a:spLocks noChangeArrowheads="1"/>
            </p:cNvSpPr>
            <p:nvPr/>
          </p:nvSpPr>
          <p:spPr bwMode="auto">
            <a:xfrm>
              <a:off x="1719122" y="3563508"/>
              <a:ext cx="402642" cy="400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2000" b="1" dirty="0">
                  <a:latin typeface="Franklin Gothic Medium" panose="020B0603020102020204" pitchFamily="34" charset="0"/>
                </a:rPr>
                <a:t>s</a:t>
              </a:r>
              <a:r>
                <a:rPr lang="en-US" sz="2000" b="1" baseline="-25000" dirty="0">
                  <a:latin typeface="Franklin Gothic Medium" panose="020B0603020102020204" pitchFamily="34" charset="0"/>
                </a:rPr>
                <a:t>2</a:t>
              </a:r>
            </a:p>
          </p:txBody>
        </p:sp>
        <p:sp>
          <p:nvSpPr>
            <p:cNvPr id="157" name="Oval 24"/>
            <p:cNvSpPr>
              <a:spLocks noChangeArrowheads="1"/>
            </p:cNvSpPr>
            <p:nvPr/>
          </p:nvSpPr>
          <p:spPr bwMode="auto">
            <a:xfrm>
              <a:off x="1599751" y="3519488"/>
              <a:ext cx="609600" cy="609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4174785" y="1653486"/>
            <a:ext cx="1625932" cy="609600"/>
            <a:chOff x="2209351" y="3518624"/>
            <a:chExt cx="1625932" cy="609600"/>
          </a:xfrm>
        </p:grpSpPr>
        <p:cxnSp>
          <p:nvCxnSpPr>
            <p:cNvPr id="159" name="AutoShape 39"/>
            <p:cNvCxnSpPr>
              <a:cxnSpLocks noChangeShapeType="1"/>
              <a:endCxn id="162" idx="2"/>
            </p:cNvCxnSpPr>
            <p:nvPr/>
          </p:nvCxnSpPr>
          <p:spPr bwMode="auto">
            <a:xfrm flipV="1">
              <a:off x="2209351" y="3823424"/>
              <a:ext cx="1016332" cy="86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60" name="Group 159"/>
            <p:cNvGrpSpPr/>
            <p:nvPr/>
          </p:nvGrpSpPr>
          <p:grpSpPr>
            <a:xfrm>
              <a:off x="3225683" y="3518624"/>
              <a:ext cx="609600" cy="609600"/>
              <a:chOff x="1599751" y="3519488"/>
              <a:chExt cx="609600" cy="609600"/>
            </a:xfrm>
          </p:grpSpPr>
          <p:sp>
            <p:nvSpPr>
              <p:cNvPr id="161" name="Text Box 7"/>
              <p:cNvSpPr txBox="1">
                <a:spLocks noChangeArrowheads="1"/>
              </p:cNvSpPr>
              <p:nvPr/>
            </p:nvSpPr>
            <p:spPr bwMode="auto">
              <a:xfrm>
                <a:off x="1719122" y="3563508"/>
                <a:ext cx="402642" cy="4000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2000" b="1" dirty="0">
                    <a:latin typeface="Franklin Gothic Medium" panose="020B0603020102020204" pitchFamily="34" charset="0"/>
                  </a:rPr>
                  <a:t>s</a:t>
                </a:r>
                <a:r>
                  <a:rPr lang="en-US" sz="2000" b="1" baseline="-25000" dirty="0">
                    <a:latin typeface="Franklin Gothic Medium" panose="020B0603020102020204" pitchFamily="34" charset="0"/>
                  </a:rPr>
                  <a:t>1</a:t>
                </a:r>
              </a:p>
            </p:txBody>
          </p:sp>
          <p:sp>
            <p:nvSpPr>
              <p:cNvPr id="162" name="Oval 24"/>
              <p:cNvSpPr>
                <a:spLocks noChangeArrowheads="1"/>
              </p:cNvSpPr>
              <p:nvPr/>
            </p:nvSpPr>
            <p:spPr bwMode="auto">
              <a:xfrm>
                <a:off x="1599751" y="3519488"/>
                <a:ext cx="609600" cy="6096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cxnSp>
        <p:nvCxnSpPr>
          <p:cNvPr id="164" name="AutoShape 39"/>
          <p:cNvCxnSpPr>
            <a:cxnSpLocks noChangeShapeType="1"/>
            <a:endCxn id="167" idx="2"/>
          </p:cNvCxnSpPr>
          <p:nvPr/>
        </p:nvCxnSpPr>
        <p:spPr bwMode="auto">
          <a:xfrm flipV="1">
            <a:off x="5800717" y="1947385"/>
            <a:ext cx="1016332" cy="86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65" name="Group 164"/>
          <p:cNvGrpSpPr/>
          <p:nvPr/>
        </p:nvGrpSpPr>
        <p:grpSpPr>
          <a:xfrm>
            <a:off x="6817049" y="1642585"/>
            <a:ext cx="609600" cy="609600"/>
            <a:chOff x="1599751" y="3519488"/>
            <a:chExt cx="609600" cy="609600"/>
          </a:xfrm>
        </p:grpSpPr>
        <p:sp>
          <p:nvSpPr>
            <p:cNvPr id="166" name="Text Box 7"/>
            <p:cNvSpPr txBox="1">
              <a:spLocks noChangeArrowheads="1"/>
            </p:cNvSpPr>
            <p:nvPr/>
          </p:nvSpPr>
          <p:spPr bwMode="auto">
            <a:xfrm>
              <a:off x="1719122" y="3563508"/>
              <a:ext cx="402642" cy="400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2000" b="1" dirty="0">
                  <a:latin typeface="Franklin Gothic Medium" panose="020B0603020102020204" pitchFamily="34" charset="0"/>
                </a:rPr>
                <a:t>s</a:t>
              </a:r>
              <a:r>
                <a:rPr lang="en-US" sz="2000" b="1" baseline="-25000" dirty="0">
                  <a:latin typeface="Franklin Gothic Medium" panose="020B0603020102020204" pitchFamily="34" charset="0"/>
                </a:rPr>
                <a:t>0</a:t>
              </a:r>
            </a:p>
          </p:txBody>
        </p:sp>
        <p:sp>
          <p:nvSpPr>
            <p:cNvPr id="167" name="Oval 24"/>
            <p:cNvSpPr>
              <a:spLocks noChangeArrowheads="1"/>
            </p:cNvSpPr>
            <p:nvPr/>
          </p:nvSpPr>
          <p:spPr bwMode="auto">
            <a:xfrm>
              <a:off x="1599751" y="3519488"/>
              <a:ext cx="609600" cy="6096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8" name="TextBox 167"/>
          <p:cNvSpPr txBox="1"/>
          <p:nvPr/>
        </p:nvSpPr>
        <p:spPr>
          <a:xfrm>
            <a:off x="4301895" y="1479762"/>
            <a:ext cx="619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0,1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5958494" y="1474834"/>
            <a:ext cx="619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0,1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2788115" y="1497485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Exploration view of an NFA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5200" y="2590800"/>
            <a:ext cx="3083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Input string  0101100</a:t>
            </a:r>
          </a:p>
        </p:txBody>
      </p:sp>
      <p:cxnSp>
        <p:nvCxnSpPr>
          <p:cNvPr id="28" name="Straight Arrow Connector 27"/>
          <p:cNvCxnSpPr>
            <a:endCxn id="32" idx="2"/>
          </p:cNvCxnSpPr>
          <p:nvPr/>
        </p:nvCxnSpPr>
        <p:spPr>
          <a:xfrm>
            <a:off x="543663" y="4051205"/>
            <a:ext cx="340294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AutoShape 39"/>
          <p:cNvCxnSpPr>
            <a:cxnSpLocks noChangeShapeType="1"/>
            <a:stCxn id="32" idx="6"/>
          </p:cNvCxnSpPr>
          <p:nvPr/>
        </p:nvCxnSpPr>
        <p:spPr bwMode="auto">
          <a:xfrm>
            <a:off x="1368582" y="4051205"/>
            <a:ext cx="55224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5" name="Text Box 7"/>
          <p:cNvSpPr txBox="1">
            <a:spLocks noChangeArrowheads="1"/>
          </p:cNvSpPr>
          <p:nvPr/>
        </p:nvSpPr>
        <p:spPr bwMode="auto">
          <a:xfrm>
            <a:off x="2006009" y="3848403"/>
            <a:ext cx="320096" cy="318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1" rIns="91424" bIns="4571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2000" b="1" dirty="0">
                <a:latin typeface="Franklin Gothic Medium" panose="020B0603020102020204" pitchFamily="34" charset="0"/>
              </a:rPr>
              <a:t>s</a:t>
            </a:r>
            <a:r>
              <a:rPr lang="en-US" sz="2000" b="1" baseline="-25000" dirty="0">
                <a:latin typeface="Franklin Gothic Medium" panose="020B0603020102020204" pitchFamily="34" charset="0"/>
              </a:rPr>
              <a:t>3</a:t>
            </a: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3033162" y="3852918"/>
            <a:ext cx="320096" cy="318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1" rIns="91424" bIns="4571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2000" b="1" dirty="0">
                <a:latin typeface="Franklin Gothic Medium" panose="020B0603020102020204" pitchFamily="34" charset="0"/>
              </a:rPr>
              <a:t>s</a:t>
            </a:r>
            <a:r>
              <a:rPr lang="en-US" sz="2000" b="1" baseline="-25000" dirty="0">
                <a:latin typeface="Franklin Gothic Medium" panose="020B0603020102020204" pitchFamily="34" charset="0"/>
              </a:rPr>
              <a:t>3</a:t>
            </a: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4060315" y="3857433"/>
            <a:ext cx="320096" cy="318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1" rIns="91424" bIns="4571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2000" b="1" dirty="0">
                <a:latin typeface="Franklin Gothic Medium" panose="020B0603020102020204" pitchFamily="34" charset="0"/>
              </a:rPr>
              <a:t>s</a:t>
            </a:r>
            <a:r>
              <a:rPr lang="en-US" sz="2000" b="1" baseline="-25000" dirty="0">
                <a:latin typeface="Franklin Gothic Medium" panose="020B0603020102020204" pitchFamily="34" charset="0"/>
              </a:rPr>
              <a:t>3</a:t>
            </a:r>
          </a:p>
        </p:txBody>
      </p: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5087468" y="3861948"/>
            <a:ext cx="320096" cy="318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1" rIns="91424" bIns="4571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2000" b="1" dirty="0">
                <a:latin typeface="Franklin Gothic Medium" panose="020B0603020102020204" pitchFamily="34" charset="0"/>
              </a:rPr>
              <a:t>s</a:t>
            </a:r>
            <a:r>
              <a:rPr lang="en-US" sz="2000" b="1" baseline="-25000" dirty="0">
                <a:latin typeface="Franklin Gothic Medium" panose="020B0603020102020204" pitchFamily="34" charset="0"/>
              </a:rPr>
              <a:t>3</a:t>
            </a: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6114621" y="3866463"/>
            <a:ext cx="320096" cy="318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1" rIns="91424" bIns="4571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2000" b="1" dirty="0">
                <a:latin typeface="Franklin Gothic Medium" panose="020B0603020102020204" pitchFamily="34" charset="0"/>
              </a:rPr>
              <a:t>s</a:t>
            </a:r>
            <a:r>
              <a:rPr lang="en-US" sz="2000" b="1" baseline="-25000" dirty="0">
                <a:latin typeface="Franklin Gothic Medium" panose="020B0603020102020204" pitchFamily="34" charset="0"/>
              </a:rPr>
              <a:t>3</a:t>
            </a: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7141774" y="3870978"/>
            <a:ext cx="320096" cy="318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1" rIns="91424" bIns="4571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2000" b="1" dirty="0">
                <a:latin typeface="Franklin Gothic Medium" panose="020B0603020102020204" pitchFamily="34" charset="0"/>
              </a:rPr>
              <a:t>s</a:t>
            </a:r>
            <a:r>
              <a:rPr lang="en-US" sz="2000" b="1" baseline="-25000" dirty="0">
                <a:latin typeface="Franklin Gothic Medium" panose="020B0603020102020204" pitchFamily="34" charset="0"/>
              </a:rPr>
              <a:t>3</a:t>
            </a: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8168927" y="3875493"/>
            <a:ext cx="320096" cy="318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1" rIns="91424" bIns="4571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2000" b="1" dirty="0">
                <a:latin typeface="Franklin Gothic Medium" panose="020B0603020102020204" pitchFamily="34" charset="0"/>
              </a:rPr>
              <a:t>s</a:t>
            </a:r>
            <a:r>
              <a:rPr lang="en-US" sz="2000" b="1" baseline="-25000" dirty="0">
                <a:latin typeface="Franklin Gothic Medium" panose="020B0603020102020204" pitchFamily="34" charset="0"/>
              </a:rPr>
              <a:t>3</a:t>
            </a:r>
          </a:p>
        </p:txBody>
      </p:sp>
      <p:cxnSp>
        <p:nvCxnSpPr>
          <p:cNvPr id="75" name="AutoShape 39"/>
          <p:cNvCxnSpPr>
            <a:cxnSpLocks noChangeShapeType="1"/>
            <a:stCxn id="56" idx="6"/>
            <a:endCxn id="59" idx="2"/>
          </p:cNvCxnSpPr>
          <p:nvPr/>
        </p:nvCxnSpPr>
        <p:spPr bwMode="auto">
          <a:xfrm>
            <a:off x="2395735" y="4055721"/>
            <a:ext cx="542528" cy="451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9" name="AutoShape 39"/>
          <p:cNvCxnSpPr>
            <a:cxnSpLocks noChangeShapeType="1"/>
          </p:cNvCxnSpPr>
          <p:nvPr/>
        </p:nvCxnSpPr>
        <p:spPr bwMode="auto">
          <a:xfrm>
            <a:off x="3422888" y="4060237"/>
            <a:ext cx="542528" cy="451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1" name="AutoShape 39"/>
          <p:cNvCxnSpPr>
            <a:cxnSpLocks noChangeShapeType="1"/>
          </p:cNvCxnSpPr>
          <p:nvPr/>
        </p:nvCxnSpPr>
        <p:spPr bwMode="auto">
          <a:xfrm>
            <a:off x="4450041" y="4064753"/>
            <a:ext cx="542528" cy="451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" name="AutoShape 39"/>
          <p:cNvCxnSpPr>
            <a:cxnSpLocks noChangeShapeType="1"/>
          </p:cNvCxnSpPr>
          <p:nvPr/>
        </p:nvCxnSpPr>
        <p:spPr bwMode="auto">
          <a:xfrm>
            <a:off x="5477194" y="4069269"/>
            <a:ext cx="542528" cy="451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3" name="AutoShape 39"/>
          <p:cNvCxnSpPr>
            <a:cxnSpLocks noChangeShapeType="1"/>
          </p:cNvCxnSpPr>
          <p:nvPr/>
        </p:nvCxnSpPr>
        <p:spPr bwMode="auto">
          <a:xfrm>
            <a:off x="6504347" y="4073785"/>
            <a:ext cx="542528" cy="451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4" name="AutoShape 39"/>
          <p:cNvCxnSpPr>
            <a:cxnSpLocks noChangeShapeType="1"/>
          </p:cNvCxnSpPr>
          <p:nvPr/>
        </p:nvCxnSpPr>
        <p:spPr bwMode="auto">
          <a:xfrm>
            <a:off x="7531500" y="4078301"/>
            <a:ext cx="542528" cy="451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1392813" y="326936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393455" y="3267206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94097" y="3265049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394739" y="326289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395381" y="3260735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96023" y="325857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396665" y="325642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0</a:t>
            </a:r>
          </a:p>
        </p:txBody>
      </p:sp>
      <p:sp>
        <p:nvSpPr>
          <p:cNvPr id="86" name="Text Box 7"/>
          <p:cNvSpPr txBox="1">
            <a:spLocks noChangeArrowheads="1"/>
          </p:cNvSpPr>
          <p:nvPr/>
        </p:nvSpPr>
        <p:spPr bwMode="auto">
          <a:xfrm>
            <a:off x="3039338" y="5950455"/>
            <a:ext cx="402642" cy="400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1" rIns="91424" bIns="4571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2000" b="1" dirty="0">
                <a:latin typeface="Franklin Gothic Medium" panose="020B0603020102020204" pitchFamily="34" charset="0"/>
              </a:rPr>
              <a:t>s</a:t>
            </a:r>
            <a:r>
              <a:rPr lang="en-US" sz="2000" b="1" baseline="-25000" dirty="0">
                <a:latin typeface="Franklin Gothic Medium" panose="020B0603020102020204" pitchFamily="34" charset="0"/>
              </a:rPr>
              <a:t>2</a:t>
            </a:r>
          </a:p>
        </p:txBody>
      </p:sp>
      <p:sp>
        <p:nvSpPr>
          <p:cNvPr id="97" name="Text Box 7"/>
          <p:cNvSpPr txBox="1">
            <a:spLocks noChangeArrowheads="1"/>
          </p:cNvSpPr>
          <p:nvPr/>
        </p:nvSpPr>
        <p:spPr bwMode="auto">
          <a:xfrm>
            <a:off x="4066491" y="5949353"/>
            <a:ext cx="402642" cy="400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1" rIns="91424" bIns="4571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2000" b="1" dirty="0">
                <a:latin typeface="Franklin Gothic Medium" panose="020B0603020102020204" pitchFamily="34" charset="0"/>
              </a:rPr>
              <a:t>s</a:t>
            </a:r>
            <a:r>
              <a:rPr lang="en-US" sz="2000" b="1" baseline="-25000" dirty="0">
                <a:latin typeface="Franklin Gothic Medium" panose="020B0603020102020204" pitchFamily="34" charset="0"/>
              </a:rPr>
              <a:t>1</a:t>
            </a:r>
          </a:p>
        </p:txBody>
      </p:sp>
      <p:sp>
        <p:nvSpPr>
          <p:cNvPr id="101" name="Text Box 7"/>
          <p:cNvSpPr txBox="1">
            <a:spLocks noChangeArrowheads="1"/>
          </p:cNvSpPr>
          <p:nvPr/>
        </p:nvSpPr>
        <p:spPr bwMode="auto">
          <a:xfrm>
            <a:off x="5093275" y="5939970"/>
            <a:ext cx="402642" cy="400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1" rIns="91424" bIns="4571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2000" b="1" dirty="0">
                <a:latin typeface="Franklin Gothic Medium" panose="020B0603020102020204" pitchFamily="34" charset="0"/>
              </a:rPr>
              <a:t>s</a:t>
            </a:r>
            <a:r>
              <a:rPr lang="en-US" sz="2000" b="1" baseline="-25000" dirty="0">
                <a:latin typeface="Franklin Gothic Medium" panose="020B0603020102020204" pitchFamily="34" charset="0"/>
              </a:rPr>
              <a:t>0</a:t>
            </a:r>
          </a:p>
        </p:txBody>
      </p:sp>
      <p:cxnSp>
        <p:nvCxnSpPr>
          <p:cNvPr id="103" name="AutoShape 39"/>
          <p:cNvCxnSpPr>
            <a:cxnSpLocks noChangeShapeType="1"/>
          </p:cNvCxnSpPr>
          <p:nvPr/>
        </p:nvCxnSpPr>
        <p:spPr bwMode="auto">
          <a:xfrm>
            <a:off x="3444577" y="6132981"/>
            <a:ext cx="542528" cy="451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4" name="AutoShape 39"/>
          <p:cNvCxnSpPr>
            <a:cxnSpLocks noChangeShapeType="1"/>
          </p:cNvCxnSpPr>
          <p:nvPr/>
        </p:nvCxnSpPr>
        <p:spPr bwMode="auto">
          <a:xfrm>
            <a:off x="4462491" y="6132981"/>
            <a:ext cx="542528" cy="451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5" name="AutoShape 39"/>
          <p:cNvCxnSpPr>
            <a:cxnSpLocks noChangeShapeType="1"/>
            <a:stCxn id="56" idx="5"/>
            <a:endCxn id="87" idx="2"/>
          </p:cNvCxnSpPr>
          <p:nvPr/>
        </p:nvCxnSpPr>
        <p:spPr bwMode="auto">
          <a:xfrm>
            <a:off x="2324763" y="4227061"/>
            <a:ext cx="619676" cy="1930712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9" name="Text Box 7"/>
          <p:cNvSpPr txBox="1">
            <a:spLocks noChangeArrowheads="1"/>
          </p:cNvSpPr>
          <p:nvPr/>
        </p:nvSpPr>
        <p:spPr bwMode="auto">
          <a:xfrm>
            <a:off x="5101480" y="5291399"/>
            <a:ext cx="402642" cy="400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1" rIns="91424" bIns="4571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2000" b="1" dirty="0">
                <a:latin typeface="Franklin Gothic Medium" panose="020B0603020102020204" pitchFamily="34" charset="0"/>
              </a:rPr>
              <a:t>s</a:t>
            </a:r>
            <a:r>
              <a:rPr lang="en-US" sz="2000" b="1" baseline="-25000" dirty="0">
                <a:latin typeface="Franklin Gothic Medium" panose="020B0603020102020204" pitchFamily="34" charset="0"/>
              </a:rPr>
              <a:t>2</a:t>
            </a:r>
          </a:p>
        </p:txBody>
      </p:sp>
      <p:sp>
        <p:nvSpPr>
          <p:cNvPr id="117" name="Text Box 7"/>
          <p:cNvSpPr txBox="1">
            <a:spLocks noChangeArrowheads="1"/>
          </p:cNvSpPr>
          <p:nvPr/>
        </p:nvSpPr>
        <p:spPr bwMode="auto">
          <a:xfrm>
            <a:off x="6128633" y="5290297"/>
            <a:ext cx="402642" cy="400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1" rIns="91424" bIns="4571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2000" b="1" dirty="0">
                <a:latin typeface="Franklin Gothic Medium" panose="020B0603020102020204" pitchFamily="34" charset="0"/>
              </a:rPr>
              <a:t>s</a:t>
            </a:r>
            <a:r>
              <a:rPr lang="en-US" sz="2000" b="1" baseline="-25000" dirty="0">
                <a:latin typeface="Franklin Gothic Medium" panose="020B0603020102020204" pitchFamily="34" charset="0"/>
              </a:rPr>
              <a:t>1</a:t>
            </a:r>
          </a:p>
        </p:txBody>
      </p:sp>
      <p:sp>
        <p:nvSpPr>
          <p:cNvPr id="115" name="Text Box 7"/>
          <p:cNvSpPr txBox="1">
            <a:spLocks noChangeArrowheads="1"/>
          </p:cNvSpPr>
          <p:nvPr/>
        </p:nvSpPr>
        <p:spPr bwMode="auto">
          <a:xfrm>
            <a:off x="7155417" y="5280914"/>
            <a:ext cx="402642" cy="400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1" rIns="91424" bIns="4571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2000" b="1" dirty="0">
                <a:latin typeface="Franklin Gothic Medium" panose="020B0603020102020204" pitchFamily="34" charset="0"/>
              </a:rPr>
              <a:t>s</a:t>
            </a:r>
            <a:r>
              <a:rPr lang="en-US" sz="2000" b="1" baseline="-25000" dirty="0">
                <a:latin typeface="Franklin Gothic Medium" panose="020B0603020102020204" pitchFamily="34" charset="0"/>
              </a:rPr>
              <a:t>0</a:t>
            </a:r>
          </a:p>
        </p:txBody>
      </p:sp>
      <p:cxnSp>
        <p:nvCxnSpPr>
          <p:cNvPr id="113" name="AutoShape 39"/>
          <p:cNvCxnSpPr>
            <a:cxnSpLocks noChangeShapeType="1"/>
          </p:cNvCxnSpPr>
          <p:nvPr/>
        </p:nvCxnSpPr>
        <p:spPr bwMode="auto">
          <a:xfrm>
            <a:off x="5506719" y="5473925"/>
            <a:ext cx="542528" cy="451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39"/>
          <p:cNvCxnSpPr>
            <a:cxnSpLocks noChangeShapeType="1"/>
          </p:cNvCxnSpPr>
          <p:nvPr/>
        </p:nvCxnSpPr>
        <p:spPr bwMode="auto">
          <a:xfrm>
            <a:off x="6524633" y="5473925"/>
            <a:ext cx="542528" cy="451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2" name="Text Box 7"/>
          <p:cNvSpPr txBox="1">
            <a:spLocks noChangeArrowheads="1"/>
          </p:cNvSpPr>
          <p:nvPr/>
        </p:nvSpPr>
        <p:spPr bwMode="auto">
          <a:xfrm>
            <a:off x="6135494" y="4593228"/>
            <a:ext cx="402642" cy="400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1" rIns="91424" bIns="4571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2000" b="1" dirty="0">
                <a:latin typeface="Franklin Gothic Medium" panose="020B0603020102020204" pitchFamily="34" charset="0"/>
              </a:rPr>
              <a:t>s</a:t>
            </a:r>
            <a:r>
              <a:rPr lang="en-US" sz="2000" b="1" baseline="-25000" dirty="0">
                <a:latin typeface="Franklin Gothic Medium" panose="020B0603020102020204" pitchFamily="34" charset="0"/>
              </a:rPr>
              <a:t>2</a:t>
            </a:r>
          </a:p>
        </p:txBody>
      </p:sp>
      <p:sp>
        <p:nvSpPr>
          <p:cNvPr id="130" name="Text Box 7"/>
          <p:cNvSpPr txBox="1">
            <a:spLocks noChangeArrowheads="1"/>
          </p:cNvSpPr>
          <p:nvPr/>
        </p:nvSpPr>
        <p:spPr bwMode="auto">
          <a:xfrm>
            <a:off x="7162647" y="4592126"/>
            <a:ext cx="402642" cy="400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1" rIns="91424" bIns="4571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2000" b="1" dirty="0">
                <a:latin typeface="Franklin Gothic Medium" panose="020B0603020102020204" pitchFamily="34" charset="0"/>
              </a:rPr>
              <a:t>s</a:t>
            </a:r>
            <a:r>
              <a:rPr lang="en-US" sz="2000" b="1" baseline="-25000" dirty="0">
                <a:latin typeface="Franklin Gothic Medium" panose="020B0603020102020204" pitchFamily="34" charset="0"/>
              </a:rPr>
              <a:t>1</a:t>
            </a:r>
          </a:p>
        </p:txBody>
      </p:sp>
      <p:sp>
        <p:nvSpPr>
          <p:cNvPr id="128" name="Text Box 7"/>
          <p:cNvSpPr txBox="1">
            <a:spLocks noChangeArrowheads="1"/>
          </p:cNvSpPr>
          <p:nvPr/>
        </p:nvSpPr>
        <p:spPr bwMode="auto">
          <a:xfrm>
            <a:off x="8189431" y="4582743"/>
            <a:ext cx="402642" cy="400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1" rIns="91424" bIns="4571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2000" b="1" dirty="0">
                <a:latin typeface="Franklin Gothic Medium" panose="020B0603020102020204" pitchFamily="34" charset="0"/>
              </a:rPr>
              <a:t>s</a:t>
            </a:r>
            <a:r>
              <a:rPr lang="en-US" sz="2000" b="1" baseline="-25000" dirty="0">
                <a:latin typeface="Franklin Gothic Medium" panose="020B0603020102020204" pitchFamily="34" charset="0"/>
              </a:rPr>
              <a:t>0</a:t>
            </a:r>
          </a:p>
        </p:txBody>
      </p:sp>
      <p:cxnSp>
        <p:nvCxnSpPr>
          <p:cNvPr id="126" name="AutoShape 39"/>
          <p:cNvCxnSpPr>
            <a:cxnSpLocks noChangeShapeType="1"/>
          </p:cNvCxnSpPr>
          <p:nvPr/>
        </p:nvCxnSpPr>
        <p:spPr bwMode="auto">
          <a:xfrm>
            <a:off x="6540733" y="4775754"/>
            <a:ext cx="542528" cy="451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7" name="AutoShape 39"/>
          <p:cNvCxnSpPr>
            <a:cxnSpLocks noChangeShapeType="1"/>
          </p:cNvCxnSpPr>
          <p:nvPr/>
        </p:nvCxnSpPr>
        <p:spPr bwMode="auto">
          <a:xfrm>
            <a:off x="7558647" y="4775754"/>
            <a:ext cx="542528" cy="451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4" name="AutoShape 39"/>
          <p:cNvCxnSpPr>
            <a:cxnSpLocks noChangeShapeType="1"/>
            <a:stCxn id="62" idx="5"/>
            <a:endCxn id="120" idx="2"/>
          </p:cNvCxnSpPr>
          <p:nvPr/>
        </p:nvCxnSpPr>
        <p:spPr bwMode="auto">
          <a:xfrm>
            <a:off x="4379069" y="4236091"/>
            <a:ext cx="627512" cy="1262626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6" name="AutoShape 39"/>
          <p:cNvCxnSpPr>
            <a:cxnSpLocks noChangeShapeType="1"/>
            <a:stCxn id="65" idx="5"/>
            <a:endCxn id="133" idx="2"/>
          </p:cNvCxnSpPr>
          <p:nvPr/>
        </p:nvCxnSpPr>
        <p:spPr bwMode="auto">
          <a:xfrm>
            <a:off x="5406222" y="4240606"/>
            <a:ext cx="634373" cy="55994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978856" y="3843888"/>
            <a:ext cx="320096" cy="318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1" rIns="91424" bIns="4571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2000" b="1" dirty="0">
                <a:latin typeface="Franklin Gothic Medium" panose="020B0603020102020204" pitchFamily="34" charset="0"/>
              </a:rPr>
              <a:t>s</a:t>
            </a:r>
            <a:r>
              <a:rPr lang="en-US" sz="2000" b="1" baseline="-25000" dirty="0">
                <a:latin typeface="Franklin Gothic Medium" panose="020B0603020102020204" pitchFamily="34" charset="0"/>
              </a:rPr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62577" y="5268879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cs typeface="Franklin Gothic Medium"/>
              </a:rPr>
              <a:t>X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5635879" y="5929048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cs typeface="Franklin Gothic Medium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08992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of NFAs to a DFAs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</p:spPr>
        <p:txBody>
          <a:bodyPr/>
          <a:lstStyle/>
          <a:p>
            <a:r>
              <a:rPr lang="en-US" dirty="0"/>
              <a:t>Construction Idea:</a:t>
            </a:r>
          </a:p>
          <a:p>
            <a:pPr lvl="1"/>
            <a:r>
              <a:rPr lang="en-US" dirty="0"/>
              <a:t>The DFA keeps track of ALL states reachable in the NFA along a path labeled by the input so far</a:t>
            </a:r>
          </a:p>
          <a:p>
            <a:pPr lvl="2"/>
            <a:r>
              <a:rPr lang="en-US" dirty="0"/>
              <a:t>(Note: not all </a:t>
            </a:r>
            <a:r>
              <a:rPr lang="en-US" i="1" dirty="0"/>
              <a:t>paths</a:t>
            </a:r>
            <a:r>
              <a:rPr lang="en-US" dirty="0"/>
              <a:t>; all </a:t>
            </a:r>
            <a:r>
              <a:rPr lang="en-US" i="1" dirty="0"/>
              <a:t>last states </a:t>
            </a:r>
            <a:r>
              <a:rPr lang="en-US" dirty="0"/>
              <a:t>on those paths.)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There will be one state in the DFA for each </a:t>
            </a:r>
            <a:r>
              <a:rPr lang="en-US" i="1" dirty="0"/>
              <a:t>subset</a:t>
            </a:r>
            <a:r>
              <a:rPr lang="en-US" dirty="0"/>
              <a:t> of states of the NFA that can be reached by some string</a:t>
            </a:r>
          </a:p>
        </p:txBody>
      </p:sp>
    </p:spTree>
    <p:extLst>
      <p:ext uri="{BB962C8B-B14F-4D97-AF65-F5344CB8AC3E}">
        <p14:creationId xmlns:p14="http://schemas.microsoft.com/office/powerpoint/2010/main" val="2378236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of NFAs to a DFAs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New start state for DFA</a:t>
            </a:r>
          </a:p>
          <a:p>
            <a:pPr lvl="1">
              <a:defRPr/>
            </a:pPr>
            <a:r>
              <a:rPr lang="en-US" dirty="0"/>
              <a:t>The set of all states reachable from the start state of the NFA using only edges labeled </a:t>
            </a:r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  <a:sym typeface="Symbol" pitchFamily="18" charset="2"/>
              </a:rPr>
              <a:t>ɛ</a:t>
            </a:r>
            <a:endParaRPr lang="en-US" b="1" dirty="0">
              <a:sym typeface="Symbol"/>
            </a:endParaRPr>
          </a:p>
          <a:p>
            <a:pPr marL="457200" lvl="1" indent="0">
              <a:buFont typeface="Arial" charset="0"/>
              <a:buNone/>
              <a:defRPr/>
            </a:pP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6019800" y="4495800"/>
            <a:ext cx="309563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 bwMode="auto">
          <a:xfrm>
            <a:off x="6324600" y="4343400"/>
            <a:ext cx="1295400" cy="32861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err="1">
                <a:solidFill>
                  <a:schemeClr val="tx1"/>
                </a:solidFill>
              </a:rPr>
              <a:t>a,b,e,f</a:t>
            </a:r>
            <a:endParaRPr lang="en-US" sz="2000" b="1" dirty="0">
              <a:solidFill>
                <a:schemeClr val="tx1"/>
              </a:solidFill>
            </a:endParaRPr>
          </a:p>
        </p:txBody>
      </p:sp>
      <p:grpSp>
        <p:nvGrpSpPr>
          <p:cNvPr id="22537" name="Group 27"/>
          <p:cNvGrpSpPr>
            <a:grpSpLocks/>
          </p:cNvGrpSpPr>
          <p:nvPr/>
        </p:nvGrpSpPr>
        <p:grpSpPr bwMode="auto">
          <a:xfrm>
            <a:off x="1676400" y="3810000"/>
            <a:ext cx="2362200" cy="1471613"/>
            <a:chOff x="1676400" y="3810000"/>
            <a:chExt cx="2362200" cy="1471613"/>
          </a:xfrm>
        </p:grpSpPr>
        <p:cxnSp>
          <p:nvCxnSpPr>
            <p:cNvPr id="7" name="Straight Arrow Connector 6"/>
            <p:cNvCxnSpPr/>
            <p:nvPr/>
          </p:nvCxnSpPr>
          <p:spPr bwMode="auto">
            <a:xfrm>
              <a:off x="1676400" y="4648200"/>
              <a:ext cx="309563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 bwMode="auto">
            <a:xfrm>
              <a:off x="3733800" y="3810000"/>
              <a:ext cx="304800" cy="3286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3733800" y="4953000"/>
              <a:ext cx="304800" cy="3286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971800" y="4495800"/>
              <a:ext cx="304800" cy="3286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1981200" y="4495800"/>
              <a:ext cx="304800" cy="3286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9" name="Straight Arrow Connector 8"/>
            <p:cNvCxnSpPr>
              <a:stCxn id="14" idx="6"/>
              <a:endCxn id="13" idx="2"/>
            </p:cNvCxnSpPr>
            <p:nvPr/>
          </p:nvCxnSpPr>
          <p:spPr>
            <a:xfrm>
              <a:off x="2286000" y="4660900"/>
              <a:ext cx="685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3" idx="7"/>
              <a:endCxn id="8" idx="3"/>
            </p:cNvCxnSpPr>
            <p:nvPr/>
          </p:nvCxnSpPr>
          <p:spPr>
            <a:xfrm flipV="1">
              <a:off x="3232150" y="4090988"/>
              <a:ext cx="546100" cy="4524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3" idx="5"/>
              <a:endCxn id="10" idx="1"/>
            </p:cNvCxnSpPr>
            <p:nvPr/>
          </p:nvCxnSpPr>
          <p:spPr>
            <a:xfrm>
              <a:off x="3232150" y="4776788"/>
              <a:ext cx="546100" cy="2238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48" name="TextBox 25"/>
            <p:cNvSpPr txBox="1">
              <a:spLocks noChangeArrowheads="1"/>
            </p:cNvSpPr>
            <p:nvPr/>
          </p:nvSpPr>
          <p:spPr bwMode="auto">
            <a:xfrm>
              <a:off x="2438400" y="4267200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  <a:sym typeface="Symbol" pitchFamily="18" charset="2"/>
                </a:rPr>
                <a:t>ɛ</a:t>
              </a:r>
              <a:endParaRPr lang="en-US" b="1" dirty="0"/>
            </a:p>
          </p:txBody>
        </p:sp>
        <p:sp>
          <p:nvSpPr>
            <p:cNvPr id="22549" name="TextBox 28"/>
            <p:cNvSpPr txBox="1">
              <a:spLocks noChangeArrowheads="1"/>
            </p:cNvSpPr>
            <p:nvPr/>
          </p:nvSpPr>
          <p:spPr bwMode="auto">
            <a:xfrm>
              <a:off x="3200400" y="4038600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  <a:sym typeface="Symbol" pitchFamily="18" charset="2"/>
                </a:rPr>
                <a:t>ɛ</a:t>
              </a:r>
              <a:endParaRPr lang="en-US" b="1" dirty="0"/>
            </a:p>
          </p:txBody>
        </p:sp>
        <p:sp>
          <p:nvSpPr>
            <p:cNvPr id="22550" name="TextBox 29"/>
            <p:cNvSpPr txBox="1">
              <a:spLocks noChangeArrowheads="1"/>
            </p:cNvSpPr>
            <p:nvPr/>
          </p:nvSpPr>
          <p:spPr bwMode="auto">
            <a:xfrm>
              <a:off x="3200400" y="4800600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  <a:sym typeface="Symbol" pitchFamily="18" charset="2"/>
                </a:rPr>
                <a:t>ɛ</a:t>
              </a:r>
              <a:endParaRPr lang="en-US" b="1" dirty="0"/>
            </a:p>
          </p:txBody>
        </p:sp>
      </p:grpSp>
      <p:sp>
        <p:nvSpPr>
          <p:cNvPr id="22538" name="TextBox 26"/>
          <p:cNvSpPr txBox="1">
            <a:spLocks noChangeArrowheads="1"/>
          </p:cNvSpPr>
          <p:nvPr/>
        </p:nvSpPr>
        <p:spPr bwMode="auto">
          <a:xfrm>
            <a:off x="2895600" y="5562600"/>
            <a:ext cx="63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/>
              <a:t>NFA</a:t>
            </a:r>
          </a:p>
        </p:txBody>
      </p:sp>
      <p:sp>
        <p:nvSpPr>
          <p:cNvPr id="22539" name="TextBox 31"/>
          <p:cNvSpPr txBox="1">
            <a:spLocks noChangeArrowheads="1"/>
          </p:cNvSpPr>
          <p:nvPr/>
        </p:nvSpPr>
        <p:spPr bwMode="auto">
          <a:xfrm>
            <a:off x="6553200" y="5486400"/>
            <a:ext cx="63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/>
              <a:t>DFA</a:t>
            </a:r>
          </a:p>
        </p:txBody>
      </p:sp>
    </p:spTree>
    <p:extLst>
      <p:ext uri="{BB962C8B-B14F-4D97-AF65-F5344CB8AC3E}">
        <p14:creationId xmlns:p14="http://schemas.microsoft.com/office/powerpoint/2010/main" val="18244427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of NFAs to a DFAs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089695"/>
            <a:ext cx="8229600" cy="4525963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For each state of the DFA corresponding to a set </a:t>
            </a:r>
            <a:r>
              <a:rPr lang="en-US" sz="2800" i="0" dirty="0">
                <a:solidFill>
                  <a:srgbClr val="C00000"/>
                </a:solidFill>
                <a:latin typeface="+mj-lt"/>
                <a:sym typeface="Symbol" pitchFamily="18" charset="2"/>
              </a:rPr>
              <a:t>S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 of states of the NFA and each symbol </a:t>
            </a:r>
            <a:r>
              <a:rPr lang="en-US" sz="2800" i="0" dirty="0">
                <a:solidFill>
                  <a:srgbClr val="C00000"/>
                </a:solidFill>
                <a:latin typeface="+mj-lt"/>
                <a:sym typeface="Symbol" pitchFamily="18" charset="2"/>
              </a:rPr>
              <a:t>s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 </a:t>
            </a:r>
          </a:p>
          <a:p>
            <a:pPr lvl="1">
              <a:spcBef>
                <a:spcPct val="0"/>
              </a:spcBef>
            </a:pPr>
            <a:r>
              <a:rPr lang="en-US" sz="2400" dirty="0">
                <a:sym typeface="Symbol" pitchFamily="18" charset="2"/>
              </a:rPr>
              <a:t>Add an edge labeled </a:t>
            </a:r>
            <a:r>
              <a:rPr lang="en-US" sz="2400" i="0" dirty="0">
                <a:latin typeface="+mj-lt"/>
                <a:sym typeface="Symbol" pitchFamily="18" charset="2"/>
              </a:rPr>
              <a:t>s</a:t>
            </a:r>
            <a:r>
              <a:rPr lang="en-US" sz="2400" dirty="0">
                <a:sym typeface="Symbol" pitchFamily="18" charset="2"/>
              </a:rPr>
              <a:t> to state corresponding to </a:t>
            </a:r>
            <a:r>
              <a:rPr lang="en-US" sz="2400" i="0" dirty="0">
                <a:latin typeface="+mj-lt"/>
                <a:sym typeface="Symbol" pitchFamily="18" charset="2"/>
              </a:rPr>
              <a:t>T</a:t>
            </a:r>
            <a:r>
              <a:rPr lang="en-US" sz="2400" dirty="0">
                <a:sym typeface="Symbol" pitchFamily="18" charset="2"/>
              </a:rPr>
              <a:t>, the set of states of the NFA reached by </a:t>
            </a:r>
          </a:p>
          <a:p>
            <a:pPr lvl="2">
              <a:spcBef>
                <a:spcPct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∙ </a:t>
            </a:r>
            <a:r>
              <a:rPr lang="en-US" dirty="0">
                <a:sym typeface="Symbol" pitchFamily="18" charset="2"/>
              </a:rPr>
              <a:t>starting from some state in </a:t>
            </a:r>
            <a:r>
              <a:rPr lang="en-US" i="0" dirty="0">
                <a:latin typeface="+mj-lt"/>
                <a:sym typeface="Symbol" pitchFamily="18" charset="2"/>
              </a:rPr>
              <a:t>S</a:t>
            </a:r>
            <a:r>
              <a:rPr lang="en-US" dirty="0">
                <a:sym typeface="Symbol" pitchFamily="18" charset="2"/>
              </a:rPr>
              <a:t>, then</a:t>
            </a:r>
          </a:p>
          <a:p>
            <a:pPr lvl="2">
              <a:spcBef>
                <a:spcPct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∙ </a:t>
            </a:r>
            <a:r>
              <a:rPr lang="en-US" dirty="0">
                <a:sym typeface="Symbol" pitchFamily="18" charset="2"/>
              </a:rPr>
              <a:t>following one edge labeled by </a:t>
            </a:r>
            <a:r>
              <a:rPr lang="en-US" i="0" dirty="0">
                <a:latin typeface="+mj-lt"/>
                <a:sym typeface="Symbol" pitchFamily="18" charset="2"/>
              </a:rPr>
              <a:t>s</a:t>
            </a:r>
            <a:r>
              <a:rPr lang="en-US" dirty="0">
                <a:sym typeface="Symbol" pitchFamily="18" charset="2"/>
              </a:rPr>
              <a:t>, and</a:t>
            </a:r>
          </a:p>
          <a:p>
            <a:pPr lvl="2">
              <a:spcBef>
                <a:spcPct val="0"/>
              </a:spcBef>
            </a:pPr>
            <a:r>
              <a:rPr lang="en-US" dirty="0">
                <a:sym typeface="Symbol" pitchFamily="18" charset="2"/>
              </a:rPr>
              <a:t>  then following some number of edges labeled by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ɛ</a:t>
            </a:r>
            <a:endParaRPr lang="en-US" dirty="0">
              <a:sym typeface="Symbol" pitchFamily="18" charset="2"/>
            </a:endParaRPr>
          </a:p>
          <a:p>
            <a:pPr lvl="1">
              <a:spcBef>
                <a:spcPct val="0"/>
              </a:spcBef>
            </a:pPr>
            <a:r>
              <a:rPr lang="en-US" sz="2400" i="0" dirty="0">
                <a:latin typeface="+mj-lt"/>
                <a:sym typeface="Symbol" pitchFamily="18" charset="2"/>
              </a:rPr>
              <a:t>T</a:t>
            </a:r>
            <a:r>
              <a:rPr lang="en-US" sz="2400" dirty="0">
                <a:sym typeface="Symbol" pitchFamily="18" charset="2"/>
              </a:rPr>
              <a:t> will be </a:t>
            </a:r>
            <a:r>
              <a:rPr lang="en-US" sz="2400" b="1" dirty="0">
                <a:sym typeface="Symbol" pitchFamily="18" charset="2"/>
              </a:rPr>
              <a:t></a:t>
            </a:r>
            <a:r>
              <a:rPr lang="en-US" sz="2400" dirty="0">
                <a:sym typeface="Symbol" pitchFamily="18" charset="2"/>
              </a:rPr>
              <a:t> if no edges from </a:t>
            </a:r>
            <a:r>
              <a:rPr lang="en-US" sz="2400" i="0" dirty="0">
                <a:latin typeface="+mj-lt"/>
                <a:sym typeface="Symbol" pitchFamily="18" charset="2"/>
              </a:rPr>
              <a:t>S</a:t>
            </a:r>
            <a:r>
              <a:rPr lang="en-US" sz="2400" dirty="0">
                <a:sym typeface="Symbol" pitchFamily="18" charset="2"/>
              </a:rPr>
              <a:t> labeled </a:t>
            </a:r>
            <a:r>
              <a:rPr lang="en-US" sz="2400" i="0" dirty="0">
                <a:latin typeface="+mj-lt"/>
                <a:sym typeface="Symbol" pitchFamily="18" charset="2"/>
              </a:rPr>
              <a:t>s</a:t>
            </a:r>
            <a:r>
              <a:rPr lang="en-US" sz="2400" dirty="0">
                <a:sym typeface="Symbol" pitchFamily="18" charset="2"/>
              </a:rPr>
              <a:t> exist</a:t>
            </a:r>
            <a:endParaRPr lang="en-US" sz="24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23559" name="Group 18"/>
          <p:cNvGrpSpPr>
            <a:grpSpLocks/>
          </p:cNvGrpSpPr>
          <p:nvPr/>
        </p:nvGrpSpPr>
        <p:grpSpPr bwMode="auto">
          <a:xfrm>
            <a:off x="1146175" y="4591844"/>
            <a:ext cx="2895600" cy="1471613"/>
            <a:chOff x="2971800" y="4419600"/>
            <a:chExt cx="2895600" cy="1471613"/>
          </a:xfrm>
        </p:grpSpPr>
        <p:sp>
          <p:nvSpPr>
            <p:cNvPr id="9" name="Oval 8"/>
            <p:cNvSpPr/>
            <p:nvPr/>
          </p:nvSpPr>
          <p:spPr bwMode="auto">
            <a:xfrm>
              <a:off x="3733800" y="4419600"/>
              <a:ext cx="304800" cy="3286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3733800" y="5562600"/>
              <a:ext cx="304800" cy="328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971800" y="5105400"/>
              <a:ext cx="304800" cy="3286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4" name="Straight Arrow Connector 13"/>
            <p:cNvCxnSpPr>
              <a:stCxn id="11" idx="7"/>
              <a:endCxn id="9" idx="3"/>
            </p:cNvCxnSpPr>
            <p:nvPr/>
          </p:nvCxnSpPr>
          <p:spPr>
            <a:xfrm flipV="1">
              <a:off x="3232150" y="4700588"/>
              <a:ext cx="546100" cy="45243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5"/>
              <a:endCxn id="10" idx="1"/>
            </p:cNvCxnSpPr>
            <p:nvPr/>
          </p:nvCxnSpPr>
          <p:spPr>
            <a:xfrm>
              <a:off x="3232150" y="5386388"/>
              <a:ext cx="546100" cy="22383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80" name="TextBox 16"/>
            <p:cNvSpPr txBox="1">
              <a:spLocks noChangeArrowheads="1"/>
            </p:cNvSpPr>
            <p:nvPr/>
          </p:nvSpPr>
          <p:spPr bwMode="auto">
            <a:xfrm>
              <a:off x="3200400" y="4648200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  <a:sym typeface="Symbol" pitchFamily="18" charset="2"/>
                </a:rPr>
                <a:t>ɛ</a:t>
              </a:r>
              <a:endParaRPr lang="en-US" b="1" dirty="0"/>
            </a:p>
          </p:txBody>
        </p:sp>
        <p:sp>
          <p:nvSpPr>
            <p:cNvPr id="23581" name="TextBox 17"/>
            <p:cNvSpPr txBox="1">
              <a:spLocks noChangeArrowheads="1"/>
            </p:cNvSpPr>
            <p:nvPr/>
          </p:nvSpPr>
          <p:spPr bwMode="auto">
            <a:xfrm>
              <a:off x="3200400" y="5410200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  <a:sym typeface="Symbol" pitchFamily="18" charset="2"/>
                </a:rPr>
                <a:t>ɛ</a:t>
              </a:r>
              <a:endParaRPr lang="en-US" b="1" dirty="0"/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4876800" y="5257800"/>
              <a:ext cx="304800" cy="328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4953000" y="4419600"/>
              <a:ext cx="304800" cy="328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5562600" y="4876800"/>
              <a:ext cx="304800" cy="328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20" name="Oval 19"/>
          <p:cNvSpPr/>
          <p:nvPr/>
        </p:nvSpPr>
        <p:spPr>
          <a:xfrm>
            <a:off x="1069975" y="4439444"/>
            <a:ext cx="1600200" cy="1828800"/>
          </a:xfrm>
          <a:prstGeom prst="ellipse">
            <a:avLst/>
          </a:pr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cxnSp>
        <p:nvCxnSpPr>
          <p:cNvPr id="22" name="Straight Arrow Connector 21"/>
          <p:cNvCxnSpPr>
            <a:stCxn id="9" idx="6"/>
          </p:cNvCxnSpPr>
          <p:nvPr/>
        </p:nvCxnSpPr>
        <p:spPr>
          <a:xfrm flipV="1">
            <a:off x="2212975" y="4744244"/>
            <a:ext cx="914400" cy="127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6"/>
          </p:cNvCxnSpPr>
          <p:nvPr/>
        </p:nvCxnSpPr>
        <p:spPr>
          <a:xfrm flipV="1">
            <a:off x="1450975" y="4744244"/>
            <a:ext cx="1676400" cy="698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7"/>
            <a:endCxn id="33" idx="2"/>
          </p:cNvCxnSpPr>
          <p:nvPr/>
        </p:nvCxnSpPr>
        <p:spPr>
          <a:xfrm flipV="1">
            <a:off x="2168525" y="5595144"/>
            <a:ext cx="882650" cy="1873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85" name="Straight Arrow Connector 16384"/>
          <p:cNvCxnSpPr>
            <a:stCxn id="35" idx="5"/>
            <a:endCxn id="36" idx="1"/>
          </p:cNvCxnSpPr>
          <p:nvPr/>
        </p:nvCxnSpPr>
        <p:spPr>
          <a:xfrm>
            <a:off x="3387725" y="4872832"/>
            <a:ext cx="393700" cy="2238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/>
          <p:cNvSpPr/>
          <p:nvPr/>
        </p:nvSpPr>
        <p:spPr bwMode="auto">
          <a:xfrm rot="14988361">
            <a:off x="1883568" y="6099176"/>
            <a:ext cx="398463" cy="387350"/>
          </a:xfrm>
          <a:prstGeom prst="arc">
            <a:avLst>
              <a:gd name="adj1" fmla="val 145366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400" b="1"/>
          </a:p>
        </p:txBody>
      </p:sp>
      <p:sp>
        <p:nvSpPr>
          <p:cNvPr id="23566" name="TextBox 41"/>
          <p:cNvSpPr txBox="1">
            <a:spLocks noChangeArrowheads="1"/>
          </p:cNvSpPr>
          <p:nvPr/>
        </p:nvSpPr>
        <p:spPr bwMode="auto">
          <a:xfrm>
            <a:off x="3508375" y="4668044"/>
            <a:ext cx="2904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ɛ</a:t>
            </a:r>
            <a:endParaRPr lang="en-US" b="1" dirty="0"/>
          </a:p>
        </p:txBody>
      </p:sp>
      <p:sp>
        <p:nvSpPr>
          <p:cNvPr id="23567" name="TextBox 42"/>
          <p:cNvSpPr txBox="1">
            <a:spLocks noChangeArrowheads="1"/>
          </p:cNvSpPr>
          <p:nvPr/>
        </p:nvSpPr>
        <p:spPr bwMode="auto">
          <a:xfrm>
            <a:off x="2517775" y="4439444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b="1">
                <a:sym typeface="Symbol" pitchFamily="18" charset="2"/>
              </a:rPr>
              <a:t>1</a:t>
            </a:r>
            <a:endParaRPr lang="en-US" b="1"/>
          </a:p>
        </p:txBody>
      </p:sp>
      <p:sp>
        <p:nvSpPr>
          <p:cNvPr id="23568" name="TextBox 43"/>
          <p:cNvSpPr txBox="1">
            <a:spLocks noChangeArrowheads="1"/>
          </p:cNvSpPr>
          <p:nvPr/>
        </p:nvSpPr>
        <p:spPr bwMode="auto">
          <a:xfrm>
            <a:off x="2289175" y="6192044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b="1">
                <a:sym typeface="Symbol" pitchFamily="18" charset="2"/>
              </a:rPr>
              <a:t>1</a:t>
            </a:r>
            <a:endParaRPr lang="en-US" b="1"/>
          </a:p>
        </p:txBody>
      </p:sp>
      <p:sp>
        <p:nvSpPr>
          <p:cNvPr id="23569" name="TextBox 44"/>
          <p:cNvSpPr txBox="1">
            <a:spLocks noChangeArrowheads="1"/>
          </p:cNvSpPr>
          <p:nvPr/>
        </p:nvSpPr>
        <p:spPr bwMode="auto">
          <a:xfrm>
            <a:off x="2593975" y="5658644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b="1">
                <a:sym typeface="Symbol" pitchFamily="18" charset="2"/>
              </a:rPr>
              <a:t>1</a:t>
            </a:r>
            <a:endParaRPr lang="en-US" b="1"/>
          </a:p>
        </p:txBody>
      </p:sp>
      <p:sp>
        <p:nvSpPr>
          <p:cNvPr id="23570" name="TextBox 45"/>
          <p:cNvSpPr txBox="1">
            <a:spLocks noChangeArrowheads="1"/>
          </p:cNvSpPr>
          <p:nvPr/>
        </p:nvSpPr>
        <p:spPr bwMode="auto">
          <a:xfrm>
            <a:off x="2670175" y="4820444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b="1">
                <a:sym typeface="Symbol" pitchFamily="18" charset="2"/>
              </a:rPr>
              <a:t>1</a:t>
            </a:r>
            <a:endParaRPr lang="en-US" b="1"/>
          </a:p>
        </p:txBody>
      </p:sp>
      <p:sp>
        <p:nvSpPr>
          <p:cNvPr id="48" name="Oval 47"/>
          <p:cNvSpPr/>
          <p:nvPr/>
        </p:nvSpPr>
        <p:spPr bwMode="auto">
          <a:xfrm>
            <a:off x="5108575" y="5277644"/>
            <a:ext cx="990600" cy="32861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err="1">
                <a:solidFill>
                  <a:schemeClr val="tx1"/>
                </a:solidFill>
              </a:rPr>
              <a:t>b,e,f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784975" y="5277644"/>
            <a:ext cx="1295400" cy="32861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err="1">
                <a:solidFill>
                  <a:schemeClr val="tx1"/>
                </a:solidFill>
              </a:rPr>
              <a:t>c,d,e,g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6392" name="Straight Arrow Connector 16391"/>
          <p:cNvCxnSpPr>
            <a:stCxn id="48" idx="6"/>
            <a:endCxn id="49" idx="2"/>
          </p:cNvCxnSpPr>
          <p:nvPr/>
        </p:nvCxnSpPr>
        <p:spPr>
          <a:xfrm>
            <a:off x="6099175" y="5442744"/>
            <a:ext cx="685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74" name="TextBox 51"/>
          <p:cNvSpPr txBox="1">
            <a:spLocks noChangeArrowheads="1"/>
          </p:cNvSpPr>
          <p:nvPr/>
        </p:nvSpPr>
        <p:spPr bwMode="auto">
          <a:xfrm>
            <a:off x="6251575" y="5125244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b="1">
                <a:sym typeface="Symbol" pitchFamily="18" charset="2"/>
              </a:rPr>
              <a:t>1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092983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of NFAs to a DFAs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Final states for the DFA</a:t>
            </a:r>
          </a:p>
          <a:p>
            <a:pPr lvl="1">
              <a:defRPr/>
            </a:pPr>
            <a:r>
              <a:rPr lang="en-US" dirty="0"/>
              <a:t>All states whose set contain some final state of the NFA</a:t>
            </a:r>
            <a:endParaRPr lang="en-US" b="1" dirty="0">
              <a:sym typeface="Symbol"/>
            </a:endParaRPr>
          </a:p>
          <a:p>
            <a:pPr marL="457200" lvl="1" indent="0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6248400" y="4114800"/>
            <a:ext cx="1295400" cy="328613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err="1">
                <a:solidFill>
                  <a:schemeClr val="tx1"/>
                </a:solidFill>
              </a:rPr>
              <a:t>a,b,c,e</a:t>
            </a:r>
            <a:endParaRPr lang="en-US" sz="2000" b="1" dirty="0">
              <a:solidFill>
                <a:schemeClr val="tx1"/>
              </a:solidFill>
            </a:endParaRPr>
          </a:p>
        </p:txBody>
      </p:sp>
      <p:grpSp>
        <p:nvGrpSpPr>
          <p:cNvPr id="24584" name="Group 27"/>
          <p:cNvGrpSpPr>
            <a:grpSpLocks/>
          </p:cNvGrpSpPr>
          <p:nvPr/>
        </p:nvGrpSpPr>
        <p:grpSpPr bwMode="auto">
          <a:xfrm>
            <a:off x="1981200" y="3810000"/>
            <a:ext cx="2057400" cy="1014413"/>
            <a:chOff x="1981200" y="3810000"/>
            <a:chExt cx="2057400" cy="1014413"/>
          </a:xfrm>
        </p:grpSpPr>
        <p:sp>
          <p:nvSpPr>
            <p:cNvPr id="8" name="Oval 7"/>
            <p:cNvSpPr/>
            <p:nvPr/>
          </p:nvSpPr>
          <p:spPr bwMode="auto">
            <a:xfrm>
              <a:off x="3733800" y="3810000"/>
              <a:ext cx="304800" cy="328613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590800" y="3886200"/>
              <a:ext cx="304800" cy="3286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971800" y="4495800"/>
              <a:ext cx="304800" cy="3286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1981200" y="4343400"/>
              <a:ext cx="304800" cy="3286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9" name="Straight Arrow Connector 8"/>
            <p:cNvCxnSpPr>
              <a:stCxn id="14" idx="6"/>
              <a:endCxn id="13" idx="2"/>
            </p:cNvCxnSpPr>
            <p:nvPr/>
          </p:nvCxnSpPr>
          <p:spPr>
            <a:xfrm>
              <a:off x="2286000" y="4508500"/>
              <a:ext cx="685800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93" name="TextBox 25"/>
            <p:cNvSpPr txBox="1">
              <a:spLocks noChangeArrowheads="1"/>
            </p:cNvSpPr>
            <p:nvPr/>
          </p:nvSpPr>
          <p:spPr bwMode="auto">
            <a:xfrm>
              <a:off x="2438400" y="4267200"/>
              <a:ext cx="1847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b="1"/>
            </a:p>
          </p:txBody>
        </p:sp>
        <p:sp>
          <p:nvSpPr>
            <p:cNvPr id="24594" name="TextBox 28"/>
            <p:cNvSpPr txBox="1">
              <a:spLocks noChangeArrowheads="1"/>
            </p:cNvSpPr>
            <p:nvPr/>
          </p:nvSpPr>
          <p:spPr bwMode="auto">
            <a:xfrm>
              <a:off x="3200400" y="4038600"/>
              <a:ext cx="1847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b="1"/>
            </a:p>
          </p:txBody>
        </p:sp>
        <p:cxnSp>
          <p:nvCxnSpPr>
            <p:cNvPr id="23" name="Straight Arrow Connector 22"/>
            <p:cNvCxnSpPr>
              <a:stCxn id="10" idx="6"/>
            </p:cNvCxnSpPr>
            <p:nvPr/>
          </p:nvCxnSpPr>
          <p:spPr>
            <a:xfrm flipV="1">
              <a:off x="2895600" y="4038600"/>
              <a:ext cx="838200" cy="127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85" name="TextBox 26"/>
          <p:cNvSpPr txBox="1">
            <a:spLocks noChangeArrowheads="1"/>
          </p:cNvSpPr>
          <p:nvPr/>
        </p:nvSpPr>
        <p:spPr bwMode="auto">
          <a:xfrm>
            <a:off x="2895600" y="5257800"/>
            <a:ext cx="63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/>
              <a:t>NFA</a:t>
            </a:r>
          </a:p>
        </p:txBody>
      </p:sp>
      <p:sp>
        <p:nvSpPr>
          <p:cNvPr id="24586" name="TextBox 31"/>
          <p:cNvSpPr txBox="1">
            <a:spLocks noChangeArrowheads="1"/>
          </p:cNvSpPr>
          <p:nvPr/>
        </p:nvSpPr>
        <p:spPr bwMode="auto">
          <a:xfrm>
            <a:off x="6705600" y="5105400"/>
            <a:ext cx="63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/>
              <a:t>DFA</a:t>
            </a:r>
          </a:p>
        </p:txBody>
      </p:sp>
      <p:sp>
        <p:nvSpPr>
          <p:cNvPr id="11" name="Oval 10"/>
          <p:cNvSpPr/>
          <p:nvPr/>
        </p:nvSpPr>
        <p:spPr>
          <a:xfrm>
            <a:off x="1676400" y="3657600"/>
            <a:ext cx="2895600" cy="1219200"/>
          </a:xfrm>
          <a:prstGeom prst="ellipse">
            <a:avLst/>
          </a:pr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05096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NFA to DFA</a:t>
            </a:r>
          </a:p>
        </p:txBody>
      </p:sp>
      <p:grpSp>
        <p:nvGrpSpPr>
          <p:cNvPr id="25606" name="Group 66"/>
          <p:cNvGrpSpPr>
            <a:grpSpLocks/>
          </p:cNvGrpSpPr>
          <p:nvPr/>
        </p:nvGrpSpPr>
        <p:grpSpPr bwMode="auto">
          <a:xfrm>
            <a:off x="304800" y="2514600"/>
            <a:ext cx="2900363" cy="2303463"/>
            <a:chOff x="304800" y="2514600"/>
            <a:chExt cx="2900023" cy="2302812"/>
          </a:xfrm>
        </p:grpSpPr>
        <p:sp>
          <p:nvSpPr>
            <p:cNvPr id="7" name="Oval 6"/>
            <p:cNvSpPr/>
            <p:nvPr/>
          </p:nvSpPr>
          <p:spPr bwMode="auto">
            <a:xfrm>
              <a:off x="987345" y="4000080"/>
              <a:ext cx="542861" cy="5570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c</a:t>
              </a:r>
              <a:endParaRPr lang="en-US" sz="28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974654" y="2514600"/>
              <a:ext cx="542861" cy="557056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a</a:t>
              </a:r>
              <a:endParaRPr lang="en-US" sz="28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661962" y="3949294"/>
              <a:ext cx="542861" cy="5570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/>
                  </a:solidFill>
                </a:rPr>
                <a:t>b</a:t>
              </a:r>
              <a:endParaRPr lang="en-US" sz="2400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endCxn id="9" idx="2"/>
            </p:cNvCxnSpPr>
            <p:nvPr/>
          </p:nvCxnSpPr>
          <p:spPr bwMode="auto">
            <a:xfrm>
              <a:off x="1530206" y="2793921"/>
              <a:ext cx="444448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14" name="TextBox 42"/>
            <p:cNvSpPr txBox="1">
              <a:spLocks noChangeArrowheads="1"/>
            </p:cNvSpPr>
            <p:nvPr/>
          </p:nvSpPr>
          <p:spPr bwMode="auto">
            <a:xfrm>
              <a:off x="2025090" y="357103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ym typeface="Symbol" pitchFamily="18" charset="2"/>
                </a:rPr>
                <a:t>0</a:t>
              </a:r>
              <a:endParaRPr lang="en-US" sz="2000" b="1"/>
            </a:p>
          </p:txBody>
        </p:sp>
        <p:sp>
          <p:nvSpPr>
            <p:cNvPr id="25615" name="TextBox 41"/>
            <p:cNvSpPr txBox="1">
              <a:spLocks noChangeArrowheads="1"/>
            </p:cNvSpPr>
            <p:nvPr/>
          </p:nvSpPr>
          <p:spPr bwMode="auto">
            <a:xfrm>
              <a:off x="2877141" y="3071812"/>
              <a:ext cx="301651" cy="399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  <a:sym typeface="Symbol" pitchFamily="18" charset="2"/>
                </a:rPr>
                <a:t>ɛ</a:t>
              </a:r>
              <a:endParaRPr lang="en-US" sz="2000" b="1" dirty="0"/>
            </a:p>
          </p:txBody>
        </p:sp>
        <p:cxnSp>
          <p:nvCxnSpPr>
            <p:cNvPr id="31" name="Straight Arrow Connector 30"/>
            <p:cNvCxnSpPr>
              <a:stCxn id="9" idx="3"/>
              <a:endCxn id="7" idx="7"/>
            </p:cNvCxnSpPr>
            <p:nvPr/>
          </p:nvCxnSpPr>
          <p:spPr>
            <a:xfrm flipH="1">
              <a:off x="1450841" y="2990715"/>
              <a:ext cx="603179" cy="10903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9" idx="4"/>
              <a:endCxn id="10" idx="2"/>
            </p:cNvCxnSpPr>
            <p:nvPr/>
          </p:nvCxnSpPr>
          <p:spPr>
            <a:xfrm rot="16200000" flipH="1">
              <a:off x="1876337" y="3441404"/>
              <a:ext cx="1155373" cy="415876"/>
            </a:xfrm>
            <a:prstGeom prst="curvedConnector2">
              <a:avLst/>
            </a:prstGeom>
            <a:ln w="28575">
              <a:solidFill>
                <a:schemeClr val="tx1"/>
              </a:solidFill>
              <a:headEnd type="arrow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7" idx="6"/>
              <a:endCxn id="10" idx="3"/>
            </p:cNvCxnSpPr>
            <p:nvPr/>
          </p:nvCxnSpPr>
          <p:spPr>
            <a:xfrm>
              <a:off x="1530206" y="4277815"/>
              <a:ext cx="1211121" cy="1460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>
              <a:stCxn id="10" idx="0"/>
              <a:endCxn id="9" idx="6"/>
            </p:cNvCxnSpPr>
            <p:nvPr/>
          </p:nvCxnSpPr>
          <p:spPr>
            <a:xfrm rot="16200000" flipV="1">
              <a:off x="2147768" y="3163669"/>
              <a:ext cx="1155373" cy="415876"/>
            </a:xfrm>
            <a:prstGeom prst="curvedConnector2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20" name="TextBox 42"/>
            <p:cNvSpPr txBox="1">
              <a:spLocks noChangeArrowheads="1"/>
            </p:cNvSpPr>
            <p:nvPr/>
          </p:nvSpPr>
          <p:spPr bwMode="auto">
            <a:xfrm>
              <a:off x="1774545" y="4417302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ym typeface="Symbol" pitchFamily="18" charset="2"/>
                </a:rPr>
                <a:t>0,1</a:t>
              </a:r>
              <a:endParaRPr lang="en-US" sz="2000" b="1"/>
            </a:p>
          </p:txBody>
        </p:sp>
        <p:cxnSp>
          <p:nvCxnSpPr>
            <p:cNvPr id="25621" name="AutoShape 1083"/>
            <p:cNvCxnSpPr>
              <a:cxnSpLocks noChangeShapeType="1"/>
              <a:stCxn id="7" idx="1"/>
              <a:endCxn id="7" idx="3"/>
            </p:cNvCxnSpPr>
            <p:nvPr/>
          </p:nvCxnSpPr>
          <p:spPr bwMode="auto">
            <a:xfrm rot="16200000" flipH="1">
              <a:off x="869853" y="4278453"/>
              <a:ext cx="394008" cy="12700"/>
            </a:xfrm>
            <a:prstGeom prst="curvedConnector5">
              <a:avLst>
                <a:gd name="adj1" fmla="val -27074"/>
                <a:gd name="adj2" fmla="val -2853935"/>
                <a:gd name="adj3" fmla="val 169625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5622" name="TextBox 42"/>
            <p:cNvSpPr txBox="1">
              <a:spLocks noChangeArrowheads="1"/>
            </p:cNvSpPr>
            <p:nvPr/>
          </p:nvSpPr>
          <p:spPr bwMode="auto">
            <a:xfrm>
              <a:off x="1366605" y="3231615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ym typeface="Symbol" pitchFamily="18" charset="2"/>
                </a:rPr>
                <a:t>1</a:t>
              </a:r>
              <a:endParaRPr lang="en-US" sz="2000" b="1"/>
            </a:p>
          </p:txBody>
        </p:sp>
        <p:sp>
          <p:nvSpPr>
            <p:cNvPr id="25623" name="TextBox 42"/>
            <p:cNvSpPr txBox="1">
              <a:spLocks noChangeArrowheads="1"/>
            </p:cNvSpPr>
            <p:nvPr/>
          </p:nvSpPr>
          <p:spPr bwMode="auto">
            <a:xfrm>
              <a:off x="304800" y="4151410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ym typeface="Symbol" pitchFamily="18" charset="2"/>
                </a:rPr>
                <a:t>0</a:t>
              </a:r>
              <a:endParaRPr lang="en-US" sz="2000" b="1"/>
            </a:p>
          </p:txBody>
        </p:sp>
      </p:grpSp>
      <p:sp>
        <p:nvSpPr>
          <p:cNvPr id="25607" name="TextBox 26"/>
          <p:cNvSpPr txBox="1">
            <a:spLocks noChangeArrowheads="1"/>
          </p:cNvSpPr>
          <p:nvPr/>
        </p:nvSpPr>
        <p:spPr bwMode="auto">
          <a:xfrm>
            <a:off x="1789113" y="5072063"/>
            <a:ext cx="6858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/>
              <a:t>NFA</a:t>
            </a:r>
          </a:p>
        </p:txBody>
      </p:sp>
      <p:cxnSp>
        <p:nvCxnSpPr>
          <p:cNvPr id="71" name="Straight Arrow Connector 70"/>
          <p:cNvCxnSpPr/>
          <p:nvPr/>
        </p:nvCxnSpPr>
        <p:spPr bwMode="auto">
          <a:xfrm>
            <a:off x="4332288" y="2205038"/>
            <a:ext cx="444500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9" name="TextBox 26"/>
          <p:cNvSpPr txBox="1">
            <a:spLocks noChangeArrowheads="1"/>
          </p:cNvSpPr>
          <p:nvPr/>
        </p:nvSpPr>
        <p:spPr bwMode="auto">
          <a:xfrm>
            <a:off x="5888038" y="5629275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/>
              <a:t>DFA</a:t>
            </a:r>
          </a:p>
        </p:txBody>
      </p:sp>
    </p:spTree>
    <p:extLst>
      <p:ext uri="{BB962C8B-B14F-4D97-AF65-F5344CB8AC3E}">
        <p14:creationId xmlns:p14="http://schemas.microsoft.com/office/powerpoint/2010/main" val="40077774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NFA to DFA</a:t>
            </a:r>
          </a:p>
        </p:txBody>
      </p:sp>
      <p:grpSp>
        <p:nvGrpSpPr>
          <p:cNvPr id="26630" name="Group 66"/>
          <p:cNvGrpSpPr>
            <a:grpSpLocks/>
          </p:cNvGrpSpPr>
          <p:nvPr/>
        </p:nvGrpSpPr>
        <p:grpSpPr bwMode="auto">
          <a:xfrm>
            <a:off x="304800" y="2514600"/>
            <a:ext cx="2900363" cy="2303463"/>
            <a:chOff x="304800" y="2514600"/>
            <a:chExt cx="2900023" cy="2302812"/>
          </a:xfrm>
        </p:grpSpPr>
        <p:sp>
          <p:nvSpPr>
            <p:cNvPr id="7" name="Oval 6"/>
            <p:cNvSpPr/>
            <p:nvPr/>
          </p:nvSpPr>
          <p:spPr bwMode="auto">
            <a:xfrm>
              <a:off x="987345" y="4000080"/>
              <a:ext cx="542861" cy="5570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c</a:t>
              </a:r>
              <a:endParaRPr lang="en-US" sz="28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974654" y="2514600"/>
              <a:ext cx="542861" cy="5570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a</a:t>
              </a:r>
              <a:endParaRPr lang="en-US" sz="28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661962" y="3949294"/>
              <a:ext cx="542861" cy="5570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/>
                  </a:solidFill>
                </a:rPr>
                <a:t>b</a:t>
              </a:r>
              <a:endParaRPr lang="en-US" sz="2400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endCxn id="9" idx="2"/>
            </p:cNvCxnSpPr>
            <p:nvPr/>
          </p:nvCxnSpPr>
          <p:spPr bwMode="auto">
            <a:xfrm>
              <a:off x="1530206" y="2793921"/>
              <a:ext cx="444448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39" name="TextBox 42"/>
            <p:cNvSpPr txBox="1">
              <a:spLocks noChangeArrowheads="1"/>
            </p:cNvSpPr>
            <p:nvPr/>
          </p:nvSpPr>
          <p:spPr bwMode="auto">
            <a:xfrm>
              <a:off x="2025090" y="357103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ym typeface="Symbol" pitchFamily="18" charset="2"/>
                </a:rPr>
                <a:t>0</a:t>
              </a:r>
              <a:endParaRPr lang="en-US" sz="2000" b="1"/>
            </a:p>
          </p:txBody>
        </p:sp>
        <p:sp>
          <p:nvSpPr>
            <p:cNvPr id="26640" name="TextBox 41"/>
            <p:cNvSpPr txBox="1">
              <a:spLocks noChangeArrowheads="1"/>
            </p:cNvSpPr>
            <p:nvPr/>
          </p:nvSpPr>
          <p:spPr bwMode="auto">
            <a:xfrm>
              <a:off x="2877141" y="3071812"/>
              <a:ext cx="301651" cy="399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  <a:sym typeface="Symbol" pitchFamily="18" charset="2"/>
                </a:rPr>
                <a:t>ɛ</a:t>
              </a:r>
              <a:endParaRPr lang="en-US" sz="2000" b="1" dirty="0"/>
            </a:p>
          </p:txBody>
        </p:sp>
        <p:cxnSp>
          <p:nvCxnSpPr>
            <p:cNvPr id="31" name="Straight Arrow Connector 30"/>
            <p:cNvCxnSpPr>
              <a:stCxn id="9" idx="3"/>
              <a:endCxn id="7" idx="7"/>
            </p:cNvCxnSpPr>
            <p:nvPr/>
          </p:nvCxnSpPr>
          <p:spPr>
            <a:xfrm flipH="1">
              <a:off x="1450841" y="2990715"/>
              <a:ext cx="603179" cy="10903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9" idx="4"/>
              <a:endCxn id="10" idx="2"/>
            </p:cNvCxnSpPr>
            <p:nvPr/>
          </p:nvCxnSpPr>
          <p:spPr>
            <a:xfrm rot="16200000" flipH="1">
              <a:off x="1876337" y="3441404"/>
              <a:ext cx="1155373" cy="415876"/>
            </a:xfrm>
            <a:prstGeom prst="curvedConnector2">
              <a:avLst/>
            </a:prstGeom>
            <a:ln w="28575">
              <a:solidFill>
                <a:schemeClr val="tx1"/>
              </a:solidFill>
              <a:headEnd type="arrow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7" idx="6"/>
              <a:endCxn id="10" idx="3"/>
            </p:cNvCxnSpPr>
            <p:nvPr/>
          </p:nvCxnSpPr>
          <p:spPr>
            <a:xfrm>
              <a:off x="1530206" y="4277815"/>
              <a:ext cx="1211121" cy="1460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>
              <a:stCxn id="10" idx="0"/>
              <a:endCxn id="9" idx="6"/>
            </p:cNvCxnSpPr>
            <p:nvPr/>
          </p:nvCxnSpPr>
          <p:spPr>
            <a:xfrm rot="16200000" flipV="1">
              <a:off x="2147768" y="3163669"/>
              <a:ext cx="1155373" cy="415876"/>
            </a:xfrm>
            <a:prstGeom prst="curvedConnector2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45" name="TextBox 42"/>
            <p:cNvSpPr txBox="1">
              <a:spLocks noChangeArrowheads="1"/>
            </p:cNvSpPr>
            <p:nvPr/>
          </p:nvSpPr>
          <p:spPr bwMode="auto">
            <a:xfrm>
              <a:off x="1774545" y="4417302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ym typeface="Symbol" pitchFamily="18" charset="2"/>
                </a:rPr>
                <a:t>0,1</a:t>
              </a:r>
              <a:endParaRPr lang="en-US" sz="2000" b="1"/>
            </a:p>
          </p:txBody>
        </p:sp>
        <p:cxnSp>
          <p:nvCxnSpPr>
            <p:cNvPr id="26646" name="AutoShape 1083"/>
            <p:cNvCxnSpPr>
              <a:cxnSpLocks noChangeShapeType="1"/>
              <a:stCxn id="7" idx="1"/>
              <a:endCxn id="7" idx="3"/>
            </p:cNvCxnSpPr>
            <p:nvPr/>
          </p:nvCxnSpPr>
          <p:spPr bwMode="auto">
            <a:xfrm rot="16200000" flipH="1">
              <a:off x="869853" y="4278453"/>
              <a:ext cx="394008" cy="12700"/>
            </a:xfrm>
            <a:prstGeom prst="curvedConnector5">
              <a:avLst>
                <a:gd name="adj1" fmla="val -27074"/>
                <a:gd name="adj2" fmla="val -2853935"/>
                <a:gd name="adj3" fmla="val 169625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6647" name="TextBox 42"/>
            <p:cNvSpPr txBox="1">
              <a:spLocks noChangeArrowheads="1"/>
            </p:cNvSpPr>
            <p:nvPr/>
          </p:nvSpPr>
          <p:spPr bwMode="auto">
            <a:xfrm>
              <a:off x="1366605" y="3231615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ym typeface="Symbol" pitchFamily="18" charset="2"/>
                </a:rPr>
                <a:t>1</a:t>
              </a:r>
              <a:endParaRPr lang="en-US" sz="2000" b="1"/>
            </a:p>
          </p:txBody>
        </p:sp>
        <p:sp>
          <p:nvSpPr>
            <p:cNvPr id="26648" name="TextBox 42"/>
            <p:cNvSpPr txBox="1">
              <a:spLocks noChangeArrowheads="1"/>
            </p:cNvSpPr>
            <p:nvPr/>
          </p:nvSpPr>
          <p:spPr bwMode="auto">
            <a:xfrm>
              <a:off x="304800" y="4151410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ym typeface="Symbol" pitchFamily="18" charset="2"/>
                </a:rPr>
                <a:t>0</a:t>
              </a:r>
              <a:endParaRPr lang="en-US" sz="2000" b="1"/>
            </a:p>
          </p:txBody>
        </p:sp>
      </p:grpSp>
      <p:sp>
        <p:nvSpPr>
          <p:cNvPr id="26631" name="TextBox 26"/>
          <p:cNvSpPr txBox="1">
            <a:spLocks noChangeArrowheads="1"/>
          </p:cNvSpPr>
          <p:nvPr/>
        </p:nvSpPr>
        <p:spPr bwMode="auto">
          <a:xfrm>
            <a:off x="1789113" y="5072063"/>
            <a:ext cx="6858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/>
              <a:t>NFA</a:t>
            </a:r>
          </a:p>
        </p:txBody>
      </p:sp>
      <p:sp>
        <p:nvSpPr>
          <p:cNvPr id="70" name="Oval 69"/>
          <p:cNvSpPr/>
          <p:nvPr/>
        </p:nvSpPr>
        <p:spPr bwMode="auto">
          <a:xfrm>
            <a:off x="4776788" y="1927225"/>
            <a:ext cx="938212" cy="557213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 err="1">
                <a:solidFill>
                  <a:schemeClr val="tx1"/>
                </a:solidFill>
              </a:rPr>
              <a:t>a,b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>
            <a:endCxn id="70" idx="2"/>
          </p:cNvCxnSpPr>
          <p:nvPr/>
        </p:nvCxnSpPr>
        <p:spPr bwMode="auto">
          <a:xfrm>
            <a:off x="4332288" y="2205038"/>
            <a:ext cx="444500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4" name="TextBox 26"/>
          <p:cNvSpPr txBox="1">
            <a:spLocks noChangeArrowheads="1"/>
          </p:cNvSpPr>
          <p:nvPr/>
        </p:nvSpPr>
        <p:spPr bwMode="auto">
          <a:xfrm>
            <a:off x="5888038" y="5629275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/>
              <a:t>DFA</a:t>
            </a:r>
          </a:p>
        </p:txBody>
      </p:sp>
    </p:spTree>
    <p:extLst>
      <p:ext uri="{BB962C8B-B14F-4D97-AF65-F5344CB8AC3E}">
        <p14:creationId xmlns:p14="http://schemas.microsoft.com/office/powerpoint/2010/main" val="12965642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NFA to DFA</a:t>
            </a:r>
          </a:p>
        </p:txBody>
      </p:sp>
      <p:grpSp>
        <p:nvGrpSpPr>
          <p:cNvPr id="27654" name="Group 66"/>
          <p:cNvGrpSpPr>
            <a:grpSpLocks/>
          </p:cNvGrpSpPr>
          <p:nvPr/>
        </p:nvGrpSpPr>
        <p:grpSpPr bwMode="auto">
          <a:xfrm>
            <a:off x="304800" y="2514600"/>
            <a:ext cx="2900363" cy="2303463"/>
            <a:chOff x="304800" y="2514600"/>
            <a:chExt cx="2900023" cy="2302812"/>
          </a:xfrm>
        </p:grpSpPr>
        <p:sp>
          <p:nvSpPr>
            <p:cNvPr id="7" name="Oval 6"/>
            <p:cNvSpPr/>
            <p:nvPr/>
          </p:nvSpPr>
          <p:spPr bwMode="auto">
            <a:xfrm>
              <a:off x="987345" y="4000080"/>
              <a:ext cx="542861" cy="5570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c</a:t>
              </a:r>
              <a:endParaRPr lang="en-US" sz="28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974654" y="2514600"/>
              <a:ext cx="542861" cy="557056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a</a:t>
              </a:r>
              <a:endParaRPr lang="en-US" sz="28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661962" y="3949294"/>
              <a:ext cx="542861" cy="5570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/>
                  </a:solidFill>
                </a:rPr>
                <a:t>b</a:t>
              </a:r>
              <a:endParaRPr lang="en-US" sz="2400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endCxn id="9" idx="2"/>
            </p:cNvCxnSpPr>
            <p:nvPr/>
          </p:nvCxnSpPr>
          <p:spPr bwMode="auto">
            <a:xfrm>
              <a:off x="1530206" y="2793921"/>
              <a:ext cx="444448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68" name="TextBox 42"/>
            <p:cNvSpPr txBox="1">
              <a:spLocks noChangeArrowheads="1"/>
            </p:cNvSpPr>
            <p:nvPr/>
          </p:nvSpPr>
          <p:spPr bwMode="auto">
            <a:xfrm>
              <a:off x="2025090" y="357103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ym typeface="Symbol" pitchFamily="18" charset="2"/>
                </a:rPr>
                <a:t>0</a:t>
              </a:r>
              <a:endParaRPr lang="en-US" sz="2000" b="1"/>
            </a:p>
          </p:txBody>
        </p:sp>
        <p:sp>
          <p:nvSpPr>
            <p:cNvPr id="27669" name="TextBox 41"/>
            <p:cNvSpPr txBox="1">
              <a:spLocks noChangeArrowheads="1"/>
            </p:cNvSpPr>
            <p:nvPr/>
          </p:nvSpPr>
          <p:spPr bwMode="auto">
            <a:xfrm>
              <a:off x="2877141" y="3071812"/>
              <a:ext cx="301651" cy="399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  <a:sym typeface="Symbol" pitchFamily="18" charset="2"/>
                </a:rPr>
                <a:t>ɛ</a:t>
              </a:r>
              <a:endParaRPr lang="en-US" sz="2000" b="1" dirty="0"/>
            </a:p>
          </p:txBody>
        </p:sp>
        <p:cxnSp>
          <p:nvCxnSpPr>
            <p:cNvPr id="31" name="Straight Arrow Connector 30"/>
            <p:cNvCxnSpPr>
              <a:stCxn id="9" idx="3"/>
              <a:endCxn id="7" idx="7"/>
            </p:cNvCxnSpPr>
            <p:nvPr/>
          </p:nvCxnSpPr>
          <p:spPr>
            <a:xfrm flipH="1">
              <a:off x="1450841" y="2990715"/>
              <a:ext cx="603179" cy="10903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9" idx="4"/>
              <a:endCxn id="10" idx="2"/>
            </p:cNvCxnSpPr>
            <p:nvPr/>
          </p:nvCxnSpPr>
          <p:spPr>
            <a:xfrm rot="16200000" flipH="1">
              <a:off x="1876337" y="3441404"/>
              <a:ext cx="1155373" cy="415876"/>
            </a:xfrm>
            <a:prstGeom prst="curvedConnector2">
              <a:avLst/>
            </a:prstGeom>
            <a:ln w="28575">
              <a:solidFill>
                <a:schemeClr val="tx1"/>
              </a:solidFill>
              <a:headEnd type="arrow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7" idx="6"/>
              <a:endCxn id="10" idx="3"/>
            </p:cNvCxnSpPr>
            <p:nvPr/>
          </p:nvCxnSpPr>
          <p:spPr>
            <a:xfrm>
              <a:off x="1530206" y="4277815"/>
              <a:ext cx="1211121" cy="1460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>
              <a:stCxn id="10" idx="0"/>
              <a:endCxn id="9" idx="6"/>
            </p:cNvCxnSpPr>
            <p:nvPr/>
          </p:nvCxnSpPr>
          <p:spPr>
            <a:xfrm rot="16200000" flipV="1">
              <a:off x="2147768" y="3163669"/>
              <a:ext cx="1155373" cy="415876"/>
            </a:xfrm>
            <a:prstGeom prst="curvedConnector2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74" name="TextBox 42"/>
            <p:cNvSpPr txBox="1">
              <a:spLocks noChangeArrowheads="1"/>
            </p:cNvSpPr>
            <p:nvPr/>
          </p:nvSpPr>
          <p:spPr bwMode="auto">
            <a:xfrm>
              <a:off x="1774545" y="4417302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ym typeface="Symbol" pitchFamily="18" charset="2"/>
                </a:rPr>
                <a:t>0,1</a:t>
              </a:r>
              <a:endParaRPr lang="en-US" sz="2000" b="1"/>
            </a:p>
          </p:txBody>
        </p:sp>
        <p:cxnSp>
          <p:nvCxnSpPr>
            <p:cNvPr id="27675" name="AutoShape 1083"/>
            <p:cNvCxnSpPr>
              <a:cxnSpLocks noChangeShapeType="1"/>
              <a:stCxn id="7" idx="1"/>
              <a:endCxn id="7" idx="3"/>
            </p:cNvCxnSpPr>
            <p:nvPr/>
          </p:nvCxnSpPr>
          <p:spPr bwMode="auto">
            <a:xfrm rot="16200000" flipH="1">
              <a:off x="869853" y="4278453"/>
              <a:ext cx="394008" cy="12700"/>
            </a:xfrm>
            <a:prstGeom prst="curvedConnector5">
              <a:avLst>
                <a:gd name="adj1" fmla="val -27074"/>
                <a:gd name="adj2" fmla="val -2853935"/>
                <a:gd name="adj3" fmla="val 169625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676" name="TextBox 42"/>
            <p:cNvSpPr txBox="1">
              <a:spLocks noChangeArrowheads="1"/>
            </p:cNvSpPr>
            <p:nvPr/>
          </p:nvSpPr>
          <p:spPr bwMode="auto">
            <a:xfrm>
              <a:off x="1366605" y="3231615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ym typeface="Symbol" pitchFamily="18" charset="2"/>
                </a:rPr>
                <a:t>1</a:t>
              </a:r>
              <a:endParaRPr lang="en-US" sz="2000" b="1"/>
            </a:p>
          </p:txBody>
        </p:sp>
        <p:sp>
          <p:nvSpPr>
            <p:cNvPr id="27677" name="TextBox 42"/>
            <p:cNvSpPr txBox="1">
              <a:spLocks noChangeArrowheads="1"/>
            </p:cNvSpPr>
            <p:nvPr/>
          </p:nvSpPr>
          <p:spPr bwMode="auto">
            <a:xfrm>
              <a:off x="304800" y="4151410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ym typeface="Symbol" pitchFamily="18" charset="2"/>
                </a:rPr>
                <a:t>0</a:t>
              </a:r>
              <a:endParaRPr lang="en-US" sz="2000" b="1"/>
            </a:p>
          </p:txBody>
        </p:sp>
      </p:grpSp>
      <p:sp>
        <p:nvSpPr>
          <p:cNvPr id="27655" name="TextBox 26"/>
          <p:cNvSpPr txBox="1">
            <a:spLocks noChangeArrowheads="1"/>
          </p:cNvSpPr>
          <p:nvPr/>
        </p:nvSpPr>
        <p:spPr bwMode="auto">
          <a:xfrm>
            <a:off x="1789113" y="5072063"/>
            <a:ext cx="6858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/>
              <a:t>NFA</a:t>
            </a:r>
          </a:p>
        </p:txBody>
      </p:sp>
      <p:sp>
        <p:nvSpPr>
          <p:cNvPr id="70" name="Oval 69"/>
          <p:cNvSpPr/>
          <p:nvPr/>
        </p:nvSpPr>
        <p:spPr bwMode="auto">
          <a:xfrm>
            <a:off x="4776788" y="1927225"/>
            <a:ext cx="938212" cy="557213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 err="1">
                <a:solidFill>
                  <a:schemeClr val="tx1"/>
                </a:solidFill>
              </a:rPr>
              <a:t>a,b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>
            <a:endCxn id="70" idx="2"/>
          </p:cNvCxnSpPr>
          <p:nvPr/>
        </p:nvCxnSpPr>
        <p:spPr bwMode="auto">
          <a:xfrm>
            <a:off x="4332288" y="2205038"/>
            <a:ext cx="444500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8" name="TextBox 26"/>
          <p:cNvSpPr txBox="1">
            <a:spLocks noChangeArrowheads="1"/>
          </p:cNvSpPr>
          <p:nvPr/>
        </p:nvSpPr>
        <p:spPr bwMode="auto">
          <a:xfrm>
            <a:off x="5888038" y="5629275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/>
              <a:t>DFA</a:t>
            </a:r>
          </a:p>
        </p:txBody>
      </p:sp>
      <p:cxnSp>
        <p:nvCxnSpPr>
          <p:cNvPr id="27659" name="AutoShape 1083"/>
          <p:cNvCxnSpPr>
            <a:cxnSpLocks noChangeShapeType="1"/>
            <a:stCxn id="70" idx="1"/>
            <a:endCxn id="70" idx="7"/>
          </p:cNvCxnSpPr>
          <p:nvPr/>
        </p:nvCxnSpPr>
        <p:spPr bwMode="auto">
          <a:xfrm rot="5400000" flipH="1" flipV="1">
            <a:off x="5245101" y="1676400"/>
            <a:ext cx="12700" cy="663575"/>
          </a:xfrm>
          <a:prstGeom prst="curvedConnector3">
            <a:avLst>
              <a:gd name="adj1" fmla="val 3762537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660" name="TextBox 42"/>
          <p:cNvSpPr txBox="1">
            <a:spLocks noChangeArrowheads="1"/>
          </p:cNvSpPr>
          <p:nvPr/>
        </p:nvSpPr>
        <p:spPr bwMode="auto">
          <a:xfrm>
            <a:off x="4611688" y="1531938"/>
            <a:ext cx="328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0</a:t>
            </a:r>
            <a:endParaRPr lang="en-US" sz="2000" b="1"/>
          </a:p>
        </p:txBody>
      </p:sp>
      <p:sp>
        <p:nvSpPr>
          <p:cNvPr id="35" name="Oval 34"/>
          <p:cNvSpPr/>
          <p:nvPr/>
        </p:nvSpPr>
        <p:spPr bwMode="auto">
          <a:xfrm>
            <a:off x="4976813" y="3305175"/>
            <a:ext cx="550862" cy="55721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tx1"/>
                </a:solidFill>
              </a:rPr>
              <a:t>c 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70" idx="4"/>
            <a:endCxn id="35" idx="0"/>
          </p:cNvCxnSpPr>
          <p:nvPr/>
        </p:nvCxnSpPr>
        <p:spPr>
          <a:xfrm>
            <a:off x="5245100" y="2484438"/>
            <a:ext cx="6350" cy="8207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63" name="TextBox 42"/>
          <p:cNvSpPr txBox="1">
            <a:spLocks noChangeArrowheads="1"/>
          </p:cNvSpPr>
          <p:nvPr/>
        </p:nvSpPr>
        <p:spPr bwMode="auto">
          <a:xfrm>
            <a:off x="4940300" y="267176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1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3117869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758" y="274638"/>
            <a:ext cx="88392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Last Time: Nondeterministic Finite Automata (NFA)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089375"/>
            <a:ext cx="8229600" cy="4525963"/>
          </a:xfrm>
        </p:spPr>
        <p:txBody>
          <a:bodyPr/>
          <a:lstStyle/>
          <a:p>
            <a:r>
              <a:rPr lang="en-US" sz="2800" dirty="0"/>
              <a:t>Graph with start state, final states, edges labeled by symbols (like DFA) but</a:t>
            </a:r>
          </a:p>
          <a:p>
            <a:pPr lvl="1"/>
            <a:r>
              <a:rPr lang="en-US" sz="2400" dirty="0"/>
              <a:t>Not required to have exactly 1 edge out of each state labeled by each symbol--- can have 0 or &gt;1</a:t>
            </a:r>
          </a:p>
          <a:p>
            <a:pPr lvl="1"/>
            <a:r>
              <a:rPr lang="en-US" sz="2400" dirty="0"/>
              <a:t>Also can have edges labeled by empty string </a:t>
            </a:r>
            <a:r>
              <a:rPr lang="el-G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endParaRPr lang="en-US" sz="2400" b="1" dirty="0">
              <a:sym typeface="Symbol" pitchFamily="18" charset="2"/>
            </a:endParaRPr>
          </a:p>
          <a:p>
            <a:r>
              <a:rPr lang="en-US" sz="2800" b="1" dirty="0"/>
              <a:t>Definition:  </a:t>
            </a:r>
            <a:r>
              <a:rPr lang="en-US" sz="2800" dirty="0">
                <a:latin typeface="+mn-lt"/>
              </a:rPr>
              <a:t>x</a:t>
            </a:r>
            <a:r>
              <a:rPr lang="en-US" sz="2800" dirty="0"/>
              <a:t> is in the language recognized by an NFA if and only if </a:t>
            </a:r>
            <a:r>
              <a:rPr lang="en-US" sz="2800" u="sng" dirty="0"/>
              <a:t>some</a:t>
            </a:r>
            <a:r>
              <a:rPr lang="en-US" sz="2800" dirty="0"/>
              <a:t> valid execution of the machine gets to an accept state</a:t>
            </a:r>
          </a:p>
          <a:p>
            <a:endParaRPr lang="en-US" b="1" dirty="0"/>
          </a:p>
        </p:txBody>
      </p:sp>
      <p:grpSp>
        <p:nvGrpSpPr>
          <p:cNvPr id="22535" name="Group 26"/>
          <p:cNvGrpSpPr>
            <a:grpSpLocks/>
          </p:cNvGrpSpPr>
          <p:nvPr/>
        </p:nvGrpSpPr>
        <p:grpSpPr bwMode="auto">
          <a:xfrm>
            <a:off x="2362200" y="4953000"/>
            <a:ext cx="4572000" cy="1344613"/>
            <a:chOff x="2362200" y="5059196"/>
            <a:chExt cx="4572000" cy="1344581"/>
          </a:xfrm>
        </p:grpSpPr>
        <p:sp>
          <p:nvSpPr>
            <p:cNvPr id="8" name="Oval 7"/>
            <p:cNvSpPr/>
            <p:nvPr/>
          </p:nvSpPr>
          <p:spPr>
            <a:xfrm>
              <a:off x="2671763" y="5138569"/>
              <a:ext cx="542925" cy="5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tx1"/>
                  </a:solidFill>
                </a:rPr>
                <a:t>s</a:t>
              </a:r>
              <a:r>
                <a:rPr lang="en-US" sz="1600" b="1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151438" y="5138569"/>
              <a:ext cx="542925" cy="5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tx1"/>
                  </a:solidFill>
                </a:rPr>
                <a:t>s</a:t>
              </a:r>
              <a:r>
                <a:rPr lang="en-US" sz="16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391275" y="5138569"/>
              <a:ext cx="542925" cy="5572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s</a:t>
              </a:r>
              <a:r>
                <a:rPr lang="en-US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911600" y="5138569"/>
              <a:ext cx="542925" cy="5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tx1"/>
                  </a:solidFill>
                </a:rPr>
                <a:t>s</a:t>
              </a:r>
              <a:r>
                <a:rPr lang="en-US" sz="16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540" name="TextBox 14"/>
            <p:cNvSpPr txBox="1">
              <a:spLocks noChangeArrowheads="1"/>
            </p:cNvSpPr>
            <p:nvPr/>
          </p:nvSpPr>
          <p:spPr bwMode="auto">
            <a:xfrm>
              <a:off x="5694336" y="5059196"/>
              <a:ext cx="232475" cy="333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1400" b="1"/>
                <a:t>1</a:t>
              </a:r>
            </a:p>
          </p:txBody>
        </p:sp>
        <p:sp>
          <p:nvSpPr>
            <p:cNvPr id="22541" name="TextBox 15"/>
            <p:cNvSpPr txBox="1">
              <a:spLocks noChangeArrowheads="1"/>
            </p:cNvSpPr>
            <p:nvPr/>
          </p:nvSpPr>
          <p:spPr bwMode="auto">
            <a:xfrm>
              <a:off x="4531962" y="5059196"/>
              <a:ext cx="232475" cy="333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1400" b="1"/>
                <a:t>1</a:t>
              </a:r>
            </a:p>
          </p:txBody>
        </p:sp>
        <p:cxnSp>
          <p:nvCxnSpPr>
            <p:cNvPr id="14" name="Straight Arrow Connector 13"/>
            <p:cNvCxnSpPr>
              <a:stCxn id="8" idx="6"/>
              <a:endCxn id="11" idx="2"/>
            </p:cNvCxnSpPr>
            <p:nvPr/>
          </p:nvCxnSpPr>
          <p:spPr>
            <a:xfrm>
              <a:off x="3214688" y="5416375"/>
              <a:ext cx="696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43" name="TextBox 18"/>
            <p:cNvSpPr txBox="1">
              <a:spLocks noChangeArrowheads="1"/>
            </p:cNvSpPr>
            <p:nvPr/>
          </p:nvSpPr>
          <p:spPr bwMode="auto">
            <a:xfrm>
              <a:off x="3214607" y="5059196"/>
              <a:ext cx="232475" cy="333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1400" b="1"/>
                <a:t>1</a:t>
              </a:r>
            </a:p>
          </p:txBody>
        </p:sp>
        <p:sp>
          <p:nvSpPr>
            <p:cNvPr id="22544" name="TextBox 23"/>
            <p:cNvSpPr txBox="1">
              <a:spLocks noChangeArrowheads="1"/>
            </p:cNvSpPr>
            <p:nvPr/>
          </p:nvSpPr>
          <p:spPr bwMode="auto">
            <a:xfrm>
              <a:off x="6391759" y="6013590"/>
              <a:ext cx="542441" cy="333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1400" b="1"/>
                <a:t>0,1</a:t>
              </a:r>
            </a:p>
          </p:txBody>
        </p:sp>
        <p:sp>
          <p:nvSpPr>
            <p:cNvPr id="22545" name="TextBox 27"/>
            <p:cNvSpPr txBox="1">
              <a:spLocks noChangeArrowheads="1"/>
            </p:cNvSpPr>
            <p:nvPr/>
          </p:nvSpPr>
          <p:spPr bwMode="auto">
            <a:xfrm>
              <a:off x="2819400" y="6096000"/>
              <a:ext cx="457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1400" b="1"/>
                <a:t>0,1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454525" y="5376688"/>
              <a:ext cx="6969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694363" y="5376688"/>
              <a:ext cx="696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rc 23"/>
            <p:cNvSpPr/>
            <p:nvPr/>
          </p:nvSpPr>
          <p:spPr>
            <a:xfrm rot="14988361">
              <a:off x="2766224" y="5723545"/>
              <a:ext cx="398453" cy="387350"/>
            </a:xfrm>
            <a:prstGeom prst="arc">
              <a:avLst>
                <a:gd name="adj1" fmla="val 1453660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b="1"/>
            </a:p>
          </p:txBody>
        </p:sp>
        <p:sp>
          <p:nvSpPr>
            <p:cNvPr id="25" name="Arc 24"/>
            <p:cNvSpPr/>
            <p:nvPr/>
          </p:nvSpPr>
          <p:spPr>
            <a:xfrm rot="14988361">
              <a:off x="6441286" y="5677509"/>
              <a:ext cx="398454" cy="387350"/>
            </a:xfrm>
            <a:prstGeom prst="arc">
              <a:avLst>
                <a:gd name="adj1" fmla="val 1453660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b="1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362200" y="5376688"/>
              <a:ext cx="309563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609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NFA to DFA</a:t>
            </a:r>
          </a:p>
        </p:txBody>
      </p:sp>
      <p:grpSp>
        <p:nvGrpSpPr>
          <p:cNvPr id="28678" name="Group 66"/>
          <p:cNvGrpSpPr>
            <a:grpSpLocks/>
          </p:cNvGrpSpPr>
          <p:nvPr/>
        </p:nvGrpSpPr>
        <p:grpSpPr bwMode="auto">
          <a:xfrm>
            <a:off x="304800" y="2514600"/>
            <a:ext cx="2900363" cy="2303463"/>
            <a:chOff x="304800" y="2514600"/>
            <a:chExt cx="2900023" cy="2302812"/>
          </a:xfrm>
        </p:grpSpPr>
        <p:sp>
          <p:nvSpPr>
            <p:cNvPr id="7" name="Oval 6"/>
            <p:cNvSpPr/>
            <p:nvPr/>
          </p:nvSpPr>
          <p:spPr bwMode="auto">
            <a:xfrm>
              <a:off x="987345" y="4000080"/>
              <a:ext cx="542861" cy="5570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c</a:t>
              </a:r>
              <a:endParaRPr lang="en-US" sz="28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974654" y="2514600"/>
              <a:ext cx="542861" cy="557056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a</a:t>
              </a:r>
              <a:endParaRPr lang="en-US" sz="28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661962" y="3949294"/>
              <a:ext cx="542861" cy="5570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/>
                  </a:solidFill>
                </a:rPr>
                <a:t>b</a:t>
              </a:r>
              <a:endParaRPr lang="en-US" sz="2400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endCxn id="9" idx="2"/>
            </p:cNvCxnSpPr>
            <p:nvPr/>
          </p:nvCxnSpPr>
          <p:spPr bwMode="auto">
            <a:xfrm>
              <a:off x="1530206" y="2793921"/>
              <a:ext cx="444448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98" name="TextBox 42"/>
            <p:cNvSpPr txBox="1">
              <a:spLocks noChangeArrowheads="1"/>
            </p:cNvSpPr>
            <p:nvPr/>
          </p:nvSpPr>
          <p:spPr bwMode="auto">
            <a:xfrm>
              <a:off x="2025090" y="357103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ym typeface="Symbol" pitchFamily="18" charset="2"/>
                </a:rPr>
                <a:t>0</a:t>
              </a:r>
              <a:endParaRPr lang="en-US" sz="2000" b="1"/>
            </a:p>
          </p:txBody>
        </p:sp>
        <p:sp>
          <p:nvSpPr>
            <p:cNvPr id="28699" name="TextBox 41"/>
            <p:cNvSpPr txBox="1">
              <a:spLocks noChangeArrowheads="1"/>
            </p:cNvSpPr>
            <p:nvPr/>
          </p:nvSpPr>
          <p:spPr bwMode="auto">
            <a:xfrm>
              <a:off x="2877141" y="3071812"/>
              <a:ext cx="301651" cy="399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  <a:sym typeface="Symbol" pitchFamily="18" charset="2"/>
                </a:rPr>
                <a:t>ɛ</a:t>
              </a:r>
              <a:endParaRPr lang="en-US" sz="2000" b="1" dirty="0"/>
            </a:p>
          </p:txBody>
        </p:sp>
        <p:cxnSp>
          <p:nvCxnSpPr>
            <p:cNvPr id="31" name="Straight Arrow Connector 30"/>
            <p:cNvCxnSpPr>
              <a:stCxn id="9" idx="3"/>
              <a:endCxn id="7" idx="7"/>
            </p:cNvCxnSpPr>
            <p:nvPr/>
          </p:nvCxnSpPr>
          <p:spPr>
            <a:xfrm flipH="1">
              <a:off x="1450841" y="2990715"/>
              <a:ext cx="603179" cy="10903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9" idx="4"/>
              <a:endCxn id="10" idx="2"/>
            </p:cNvCxnSpPr>
            <p:nvPr/>
          </p:nvCxnSpPr>
          <p:spPr>
            <a:xfrm rot="16200000" flipH="1">
              <a:off x="1876337" y="3441404"/>
              <a:ext cx="1155373" cy="415876"/>
            </a:xfrm>
            <a:prstGeom prst="curvedConnector2">
              <a:avLst/>
            </a:prstGeom>
            <a:ln w="28575">
              <a:solidFill>
                <a:schemeClr val="tx1"/>
              </a:solidFill>
              <a:headEnd type="arrow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7" idx="6"/>
              <a:endCxn id="10" idx="3"/>
            </p:cNvCxnSpPr>
            <p:nvPr/>
          </p:nvCxnSpPr>
          <p:spPr>
            <a:xfrm>
              <a:off x="1530206" y="4277815"/>
              <a:ext cx="1211121" cy="1460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>
              <a:stCxn id="10" idx="0"/>
              <a:endCxn id="9" idx="6"/>
            </p:cNvCxnSpPr>
            <p:nvPr/>
          </p:nvCxnSpPr>
          <p:spPr>
            <a:xfrm rot="16200000" flipV="1">
              <a:off x="2147768" y="3163669"/>
              <a:ext cx="1155373" cy="415876"/>
            </a:xfrm>
            <a:prstGeom prst="curvedConnector2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04" name="TextBox 42"/>
            <p:cNvSpPr txBox="1">
              <a:spLocks noChangeArrowheads="1"/>
            </p:cNvSpPr>
            <p:nvPr/>
          </p:nvSpPr>
          <p:spPr bwMode="auto">
            <a:xfrm>
              <a:off x="1774545" y="4417302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ym typeface="Symbol" pitchFamily="18" charset="2"/>
                </a:rPr>
                <a:t>0,1</a:t>
              </a:r>
              <a:endParaRPr lang="en-US" sz="2000" b="1"/>
            </a:p>
          </p:txBody>
        </p:sp>
        <p:cxnSp>
          <p:nvCxnSpPr>
            <p:cNvPr id="28705" name="AutoShape 1083"/>
            <p:cNvCxnSpPr>
              <a:cxnSpLocks noChangeShapeType="1"/>
              <a:stCxn id="7" idx="1"/>
              <a:endCxn id="7" idx="3"/>
            </p:cNvCxnSpPr>
            <p:nvPr/>
          </p:nvCxnSpPr>
          <p:spPr bwMode="auto">
            <a:xfrm rot="16200000" flipH="1">
              <a:off x="869853" y="4278453"/>
              <a:ext cx="394008" cy="12700"/>
            </a:xfrm>
            <a:prstGeom prst="curvedConnector5">
              <a:avLst>
                <a:gd name="adj1" fmla="val -27074"/>
                <a:gd name="adj2" fmla="val -2853935"/>
                <a:gd name="adj3" fmla="val 169625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8706" name="TextBox 42"/>
            <p:cNvSpPr txBox="1">
              <a:spLocks noChangeArrowheads="1"/>
            </p:cNvSpPr>
            <p:nvPr/>
          </p:nvSpPr>
          <p:spPr bwMode="auto">
            <a:xfrm>
              <a:off x="1366605" y="3231615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ym typeface="Symbol" pitchFamily="18" charset="2"/>
                </a:rPr>
                <a:t>1</a:t>
              </a:r>
              <a:endParaRPr lang="en-US" sz="2000" b="1"/>
            </a:p>
          </p:txBody>
        </p:sp>
        <p:sp>
          <p:nvSpPr>
            <p:cNvPr id="28707" name="TextBox 42"/>
            <p:cNvSpPr txBox="1">
              <a:spLocks noChangeArrowheads="1"/>
            </p:cNvSpPr>
            <p:nvPr/>
          </p:nvSpPr>
          <p:spPr bwMode="auto">
            <a:xfrm>
              <a:off x="304800" y="4151410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ym typeface="Symbol" pitchFamily="18" charset="2"/>
                </a:rPr>
                <a:t>0</a:t>
              </a:r>
              <a:endParaRPr lang="en-US" sz="2000" b="1"/>
            </a:p>
          </p:txBody>
        </p:sp>
      </p:grpSp>
      <p:sp>
        <p:nvSpPr>
          <p:cNvPr id="28679" name="TextBox 26"/>
          <p:cNvSpPr txBox="1">
            <a:spLocks noChangeArrowheads="1"/>
          </p:cNvSpPr>
          <p:nvPr/>
        </p:nvSpPr>
        <p:spPr bwMode="auto">
          <a:xfrm>
            <a:off x="1789113" y="5072063"/>
            <a:ext cx="6858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/>
              <a:t>NFA</a:t>
            </a:r>
          </a:p>
        </p:txBody>
      </p:sp>
      <p:sp>
        <p:nvSpPr>
          <p:cNvPr id="70" name="Oval 69"/>
          <p:cNvSpPr/>
          <p:nvPr/>
        </p:nvSpPr>
        <p:spPr bwMode="auto">
          <a:xfrm>
            <a:off x="4776788" y="1927225"/>
            <a:ext cx="938212" cy="557213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 err="1">
                <a:solidFill>
                  <a:schemeClr val="tx1"/>
                </a:solidFill>
              </a:rPr>
              <a:t>a,b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>
            <a:endCxn id="70" idx="2"/>
          </p:cNvCxnSpPr>
          <p:nvPr/>
        </p:nvCxnSpPr>
        <p:spPr bwMode="auto">
          <a:xfrm>
            <a:off x="4332288" y="2205038"/>
            <a:ext cx="444500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2" name="TextBox 26"/>
          <p:cNvSpPr txBox="1">
            <a:spLocks noChangeArrowheads="1"/>
          </p:cNvSpPr>
          <p:nvPr/>
        </p:nvSpPr>
        <p:spPr bwMode="auto">
          <a:xfrm>
            <a:off x="5888038" y="5629275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/>
              <a:t>DFA</a:t>
            </a:r>
          </a:p>
        </p:txBody>
      </p:sp>
      <p:cxnSp>
        <p:nvCxnSpPr>
          <p:cNvPr id="28683" name="AutoShape 1083"/>
          <p:cNvCxnSpPr>
            <a:cxnSpLocks noChangeShapeType="1"/>
            <a:stCxn id="70" idx="1"/>
            <a:endCxn id="70" idx="7"/>
          </p:cNvCxnSpPr>
          <p:nvPr/>
        </p:nvCxnSpPr>
        <p:spPr bwMode="auto">
          <a:xfrm rot="5400000" flipH="1" flipV="1">
            <a:off x="5245101" y="1676400"/>
            <a:ext cx="12700" cy="663575"/>
          </a:xfrm>
          <a:prstGeom prst="curvedConnector3">
            <a:avLst>
              <a:gd name="adj1" fmla="val 3762537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684" name="TextBox 42"/>
          <p:cNvSpPr txBox="1">
            <a:spLocks noChangeArrowheads="1"/>
          </p:cNvSpPr>
          <p:nvPr/>
        </p:nvSpPr>
        <p:spPr bwMode="auto">
          <a:xfrm>
            <a:off x="4611688" y="1531938"/>
            <a:ext cx="328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0</a:t>
            </a:r>
            <a:endParaRPr lang="en-US" sz="2000" b="1"/>
          </a:p>
        </p:txBody>
      </p:sp>
      <p:sp>
        <p:nvSpPr>
          <p:cNvPr id="35" name="Oval 34"/>
          <p:cNvSpPr/>
          <p:nvPr/>
        </p:nvSpPr>
        <p:spPr bwMode="auto">
          <a:xfrm>
            <a:off x="4976813" y="3305175"/>
            <a:ext cx="550862" cy="55721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tx1"/>
                </a:solidFill>
              </a:rPr>
              <a:t>c 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70" idx="4"/>
            <a:endCxn id="35" idx="0"/>
          </p:cNvCxnSpPr>
          <p:nvPr/>
        </p:nvCxnSpPr>
        <p:spPr>
          <a:xfrm>
            <a:off x="5245100" y="2484438"/>
            <a:ext cx="6350" cy="8207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7" name="TextBox 42"/>
          <p:cNvSpPr txBox="1">
            <a:spLocks noChangeArrowheads="1"/>
          </p:cNvSpPr>
          <p:nvPr/>
        </p:nvSpPr>
        <p:spPr bwMode="auto">
          <a:xfrm>
            <a:off x="4940300" y="267176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1</a:t>
            </a:r>
            <a:endParaRPr lang="en-US" sz="2000" b="1"/>
          </a:p>
        </p:txBody>
      </p:sp>
      <p:sp>
        <p:nvSpPr>
          <p:cNvPr id="39" name="Oval 38"/>
          <p:cNvSpPr/>
          <p:nvPr/>
        </p:nvSpPr>
        <p:spPr bwMode="auto">
          <a:xfrm>
            <a:off x="6797675" y="3275013"/>
            <a:ext cx="550863" cy="5572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tx1"/>
                </a:solidFill>
              </a:rPr>
              <a:t>b 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4776788" y="4716463"/>
            <a:ext cx="938212" cy="5572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 err="1">
                <a:solidFill>
                  <a:schemeClr val="tx1"/>
                </a:solidFill>
              </a:rPr>
              <a:t>b,c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35" idx="4"/>
            <a:endCxn id="41" idx="0"/>
          </p:cNvCxnSpPr>
          <p:nvPr/>
        </p:nvCxnSpPr>
        <p:spPr>
          <a:xfrm flipH="1">
            <a:off x="5245100" y="3862388"/>
            <a:ext cx="6350" cy="8540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5" idx="6"/>
            <a:endCxn id="39" idx="2"/>
          </p:cNvCxnSpPr>
          <p:nvPr/>
        </p:nvCxnSpPr>
        <p:spPr>
          <a:xfrm flipV="1">
            <a:off x="5527675" y="3552825"/>
            <a:ext cx="1270000" cy="301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92" name="TextBox 42"/>
          <p:cNvSpPr txBox="1">
            <a:spLocks noChangeArrowheads="1"/>
          </p:cNvSpPr>
          <p:nvPr/>
        </p:nvSpPr>
        <p:spPr bwMode="auto">
          <a:xfrm>
            <a:off x="5999163" y="318293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1</a:t>
            </a:r>
            <a:endParaRPr lang="en-US" sz="2000" b="1"/>
          </a:p>
        </p:txBody>
      </p:sp>
      <p:sp>
        <p:nvSpPr>
          <p:cNvPr id="28693" name="TextBox 42"/>
          <p:cNvSpPr txBox="1">
            <a:spLocks noChangeArrowheads="1"/>
          </p:cNvSpPr>
          <p:nvPr/>
        </p:nvSpPr>
        <p:spPr bwMode="auto">
          <a:xfrm>
            <a:off x="4918075" y="4046538"/>
            <a:ext cx="3270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0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27435766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NFA to DFA</a:t>
            </a:r>
          </a:p>
        </p:txBody>
      </p:sp>
      <p:grpSp>
        <p:nvGrpSpPr>
          <p:cNvPr id="29702" name="Group 66"/>
          <p:cNvGrpSpPr>
            <a:grpSpLocks/>
          </p:cNvGrpSpPr>
          <p:nvPr/>
        </p:nvGrpSpPr>
        <p:grpSpPr bwMode="auto">
          <a:xfrm>
            <a:off x="304800" y="2514600"/>
            <a:ext cx="2900363" cy="2303463"/>
            <a:chOff x="304800" y="2514600"/>
            <a:chExt cx="2900023" cy="2302812"/>
          </a:xfrm>
        </p:grpSpPr>
        <p:sp>
          <p:nvSpPr>
            <p:cNvPr id="7" name="Oval 6"/>
            <p:cNvSpPr/>
            <p:nvPr/>
          </p:nvSpPr>
          <p:spPr bwMode="auto">
            <a:xfrm>
              <a:off x="987345" y="4000080"/>
              <a:ext cx="542861" cy="5570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c</a:t>
              </a:r>
              <a:endParaRPr lang="en-US" sz="28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974654" y="2514600"/>
              <a:ext cx="542861" cy="557056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a</a:t>
              </a:r>
              <a:endParaRPr lang="en-US" sz="28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661962" y="3949294"/>
              <a:ext cx="542861" cy="5570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/>
                  </a:solidFill>
                </a:rPr>
                <a:t>b</a:t>
              </a:r>
              <a:endParaRPr lang="en-US" sz="2400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endCxn id="9" idx="2"/>
            </p:cNvCxnSpPr>
            <p:nvPr/>
          </p:nvCxnSpPr>
          <p:spPr bwMode="auto">
            <a:xfrm>
              <a:off x="1530206" y="2793921"/>
              <a:ext cx="444448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27" name="TextBox 42"/>
            <p:cNvSpPr txBox="1">
              <a:spLocks noChangeArrowheads="1"/>
            </p:cNvSpPr>
            <p:nvPr/>
          </p:nvSpPr>
          <p:spPr bwMode="auto">
            <a:xfrm>
              <a:off x="2025090" y="357103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ym typeface="Symbol" pitchFamily="18" charset="2"/>
                </a:rPr>
                <a:t>0</a:t>
              </a:r>
              <a:endParaRPr lang="en-US" sz="2000" b="1"/>
            </a:p>
          </p:txBody>
        </p:sp>
        <p:sp>
          <p:nvSpPr>
            <p:cNvPr id="29728" name="TextBox 41"/>
            <p:cNvSpPr txBox="1">
              <a:spLocks noChangeArrowheads="1"/>
            </p:cNvSpPr>
            <p:nvPr/>
          </p:nvSpPr>
          <p:spPr bwMode="auto">
            <a:xfrm>
              <a:off x="2877141" y="3071812"/>
              <a:ext cx="301651" cy="399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  <a:sym typeface="Symbol" pitchFamily="18" charset="2"/>
                </a:rPr>
                <a:t>ɛ</a:t>
              </a:r>
              <a:endParaRPr lang="en-US" sz="2000" b="1" dirty="0"/>
            </a:p>
          </p:txBody>
        </p:sp>
        <p:cxnSp>
          <p:nvCxnSpPr>
            <p:cNvPr id="31" name="Straight Arrow Connector 30"/>
            <p:cNvCxnSpPr>
              <a:stCxn id="9" idx="3"/>
              <a:endCxn id="7" idx="7"/>
            </p:cNvCxnSpPr>
            <p:nvPr/>
          </p:nvCxnSpPr>
          <p:spPr>
            <a:xfrm flipH="1">
              <a:off x="1450841" y="2990715"/>
              <a:ext cx="603179" cy="10903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9" idx="4"/>
              <a:endCxn id="10" idx="2"/>
            </p:cNvCxnSpPr>
            <p:nvPr/>
          </p:nvCxnSpPr>
          <p:spPr>
            <a:xfrm rot="16200000" flipH="1">
              <a:off x="1876337" y="3441404"/>
              <a:ext cx="1155373" cy="415876"/>
            </a:xfrm>
            <a:prstGeom prst="curvedConnector2">
              <a:avLst/>
            </a:prstGeom>
            <a:ln w="28575">
              <a:solidFill>
                <a:schemeClr val="tx1"/>
              </a:solidFill>
              <a:headEnd type="arrow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7" idx="6"/>
              <a:endCxn id="10" idx="3"/>
            </p:cNvCxnSpPr>
            <p:nvPr/>
          </p:nvCxnSpPr>
          <p:spPr>
            <a:xfrm>
              <a:off x="1530206" y="4277815"/>
              <a:ext cx="1211121" cy="1460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>
              <a:stCxn id="10" idx="0"/>
              <a:endCxn id="9" idx="6"/>
            </p:cNvCxnSpPr>
            <p:nvPr/>
          </p:nvCxnSpPr>
          <p:spPr>
            <a:xfrm rot="16200000" flipV="1">
              <a:off x="2147768" y="3163669"/>
              <a:ext cx="1155373" cy="415876"/>
            </a:xfrm>
            <a:prstGeom prst="curvedConnector2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33" name="TextBox 42"/>
            <p:cNvSpPr txBox="1">
              <a:spLocks noChangeArrowheads="1"/>
            </p:cNvSpPr>
            <p:nvPr/>
          </p:nvSpPr>
          <p:spPr bwMode="auto">
            <a:xfrm>
              <a:off x="1774545" y="4417302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ym typeface="Symbol" pitchFamily="18" charset="2"/>
                </a:rPr>
                <a:t>0,1</a:t>
              </a:r>
              <a:endParaRPr lang="en-US" sz="2000" b="1"/>
            </a:p>
          </p:txBody>
        </p:sp>
        <p:cxnSp>
          <p:nvCxnSpPr>
            <p:cNvPr id="29734" name="AutoShape 1083"/>
            <p:cNvCxnSpPr>
              <a:cxnSpLocks noChangeShapeType="1"/>
              <a:stCxn id="7" idx="1"/>
              <a:endCxn id="7" idx="3"/>
            </p:cNvCxnSpPr>
            <p:nvPr/>
          </p:nvCxnSpPr>
          <p:spPr bwMode="auto">
            <a:xfrm rot="16200000" flipH="1">
              <a:off x="869853" y="4278453"/>
              <a:ext cx="394008" cy="12700"/>
            </a:xfrm>
            <a:prstGeom prst="curvedConnector5">
              <a:avLst>
                <a:gd name="adj1" fmla="val -27074"/>
                <a:gd name="adj2" fmla="val -2853935"/>
                <a:gd name="adj3" fmla="val 169625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9735" name="TextBox 42"/>
            <p:cNvSpPr txBox="1">
              <a:spLocks noChangeArrowheads="1"/>
            </p:cNvSpPr>
            <p:nvPr/>
          </p:nvSpPr>
          <p:spPr bwMode="auto">
            <a:xfrm>
              <a:off x="1366605" y="3231615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ym typeface="Symbol" pitchFamily="18" charset="2"/>
                </a:rPr>
                <a:t>1</a:t>
              </a:r>
              <a:endParaRPr lang="en-US" sz="2000" b="1"/>
            </a:p>
          </p:txBody>
        </p:sp>
        <p:sp>
          <p:nvSpPr>
            <p:cNvPr id="29736" name="TextBox 42"/>
            <p:cNvSpPr txBox="1">
              <a:spLocks noChangeArrowheads="1"/>
            </p:cNvSpPr>
            <p:nvPr/>
          </p:nvSpPr>
          <p:spPr bwMode="auto">
            <a:xfrm>
              <a:off x="304800" y="4151410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ym typeface="Symbol" pitchFamily="18" charset="2"/>
                </a:rPr>
                <a:t>0</a:t>
              </a:r>
              <a:endParaRPr lang="en-US" sz="2000" b="1"/>
            </a:p>
          </p:txBody>
        </p:sp>
      </p:grpSp>
      <p:sp>
        <p:nvSpPr>
          <p:cNvPr id="29703" name="TextBox 26"/>
          <p:cNvSpPr txBox="1">
            <a:spLocks noChangeArrowheads="1"/>
          </p:cNvSpPr>
          <p:nvPr/>
        </p:nvSpPr>
        <p:spPr bwMode="auto">
          <a:xfrm>
            <a:off x="1789113" y="5072063"/>
            <a:ext cx="6858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/>
              <a:t>NFA</a:t>
            </a:r>
          </a:p>
        </p:txBody>
      </p:sp>
      <p:sp>
        <p:nvSpPr>
          <p:cNvPr id="70" name="Oval 69"/>
          <p:cNvSpPr/>
          <p:nvPr/>
        </p:nvSpPr>
        <p:spPr bwMode="auto">
          <a:xfrm>
            <a:off x="4776788" y="1927225"/>
            <a:ext cx="938212" cy="557213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 err="1">
                <a:solidFill>
                  <a:schemeClr val="tx1"/>
                </a:solidFill>
              </a:rPr>
              <a:t>a,b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>
            <a:endCxn id="70" idx="2"/>
          </p:cNvCxnSpPr>
          <p:nvPr/>
        </p:nvCxnSpPr>
        <p:spPr bwMode="auto">
          <a:xfrm>
            <a:off x="4332288" y="2205038"/>
            <a:ext cx="444500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6" name="TextBox 26"/>
          <p:cNvSpPr txBox="1">
            <a:spLocks noChangeArrowheads="1"/>
          </p:cNvSpPr>
          <p:nvPr/>
        </p:nvSpPr>
        <p:spPr bwMode="auto">
          <a:xfrm>
            <a:off x="5888038" y="5629275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/>
              <a:t>DFA</a:t>
            </a:r>
          </a:p>
        </p:txBody>
      </p:sp>
      <p:cxnSp>
        <p:nvCxnSpPr>
          <p:cNvPr id="29707" name="AutoShape 1083"/>
          <p:cNvCxnSpPr>
            <a:cxnSpLocks noChangeShapeType="1"/>
            <a:stCxn id="70" idx="1"/>
            <a:endCxn id="70" idx="7"/>
          </p:cNvCxnSpPr>
          <p:nvPr/>
        </p:nvCxnSpPr>
        <p:spPr bwMode="auto">
          <a:xfrm rot="5400000" flipH="1" flipV="1">
            <a:off x="5245101" y="1676400"/>
            <a:ext cx="12700" cy="663575"/>
          </a:xfrm>
          <a:prstGeom prst="curvedConnector3">
            <a:avLst>
              <a:gd name="adj1" fmla="val 3762537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08" name="TextBox 42"/>
          <p:cNvSpPr txBox="1">
            <a:spLocks noChangeArrowheads="1"/>
          </p:cNvSpPr>
          <p:nvPr/>
        </p:nvSpPr>
        <p:spPr bwMode="auto">
          <a:xfrm>
            <a:off x="4611688" y="1531938"/>
            <a:ext cx="328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0</a:t>
            </a:r>
            <a:endParaRPr lang="en-US" sz="2000" b="1"/>
          </a:p>
        </p:txBody>
      </p:sp>
      <p:sp>
        <p:nvSpPr>
          <p:cNvPr id="35" name="Oval 34"/>
          <p:cNvSpPr/>
          <p:nvPr/>
        </p:nvSpPr>
        <p:spPr bwMode="auto">
          <a:xfrm>
            <a:off x="4976813" y="3305175"/>
            <a:ext cx="550862" cy="55721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tx1"/>
                </a:solidFill>
              </a:rPr>
              <a:t>c 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70" idx="4"/>
            <a:endCxn id="35" idx="0"/>
          </p:cNvCxnSpPr>
          <p:nvPr/>
        </p:nvCxnSpPr>
        <p:spPr>
          <a:xfrm>
            <a:off x="5245100" y="2484438"/>
            <a:ext cx="6350" cy="8207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11" name="TextBox 42"/>
          <p:cNvSpPr txBox="1">
            <a:spLocks noChangeArrowheads="1"/>
          </p:cNvSpPr>
          <p:nvPr/>
        </p:nvSpPr>
        <p:spPr bwMode="auto">
          <a:xfrm>
            <a:off x="4940300" y="267176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1</a:t>
            </a:r>
            <a:endParaRPr lang="en-US" sz="2000" b="1"/>
          </a:p>
        </p:txBody>
      </p:sp>
      <p:sp>
        <p:nvSpPr>
          <p:cNvPr id="39" name="Oval 38"/>
          <p:cNvSpPr/>
          <p:nvPr/>
        </p:nvSpPr>
        <p:spPr bwMode="auto">
          <a:xfrm>
            <a:off x="6797675" y="3275013"/>
            <a:ext cx="550863" cy="5572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tx1"/>
                </a:solidFill>
              </a:rPr>
              <a:t>b 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4776788" y="4716463"/>
            <a:ext cx="938212" cy="5572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 err="1">
                <a:solidFill>
                  <a:schemeClr val="tx1"/>
                </a:solidFill>
              </a:rPr>
              <a:t>b,c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35" idx="4"/>
            <a:endCxn id="41" idx="0"/>
          </p:cNvCxnSpPr>
          <p:nvPr/>
        </p:nvCxnSpPr>
        <p:spPr>
          <a:xfrm flipH="1">
            <a:off x="5245100" y="3862388"/>
            <a:ext cx="6350" cy="8540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5" idx="6"/>
            <a:endCxn id="39" idx="2"/>
          </p:cNvCxnSpPr>
          <p:nvPr/>
        </p:nvCxnSpPr>
        <p:spPr>
          <a:xfrm flipV="1">
            <a:off x="5527675" y="3552825"/>
            <a:ext cx="1270000" cy="301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16" name="TextBox 42"/>
          <p:cNvSpPr txBox="1">
            <a:spLocks noChangeArrowheads="1"/>
          </p:cNvSpPr>
          <p:nvPr/>
        </p:nvSpPr>
        <p:spPr bwMode="auto">
          <a:xfrm>
            <a:off x="5999163" y="318293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1</a:t>
            </a:r>
            <a:endParaRPr lang="en-US" sz="2000" b="1"/>
          </a:p>
        </p:txBody>
      </p:sp>
      <p:sp>
        <p:nvSpPr>
          <p:cNvPr id="29717" name="TextBox 42"/>
          <p:cNvSpPr txBox="1">
            <a:spLocks noChangeArrowheads="1"/>
          </p:cNvSpPr>
          <p:nvPr/>
        </p:nvSpPr>
        <p:spPr bwMode="auto">
          <a:xfrm>
            <a:off x="4918075" y="4046538"/>
            <a:ext cx="3270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0</a:t>
            </a:r>
            <a:endParaRPr lang="en-US" sz="2000" b="1"/>
          </a:p>
        </p:txBody>
      </p:sp>
      <p:sp>
        <p:nvSpPr>
          <p:cNvPr id="56" name="Oval 55"/>
          <p:cNvSpPr/>
          <p:nvPr/>
        </p:nvSpPr>
        <p:spPr bwMode="auto">
          <a:xfrm>
            <a:off x="6797675" y="1862138"/>
            <a:ext cx="550863" cy="5572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tx1"/>
                </a:solidFill>
                <a:latin typeface="Cambria Math"/>
                <a:ea typeface="Cambria Math"/>
                <a:sym typeface="Symbol"/>
              </a:rPr>
              <a:t>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39" idx="0"/>
            <a:endCxn id="56" idx="4"/>
          </p:cNvCxnSpPr>
          <p:nvPr/>
        </p:nvCxnSpPr>
        <p:spPr>
          <a:xfrm flipV="1">
            <a:off x="7072313" y="2419350"/>
            <a:ext cx="0" cy="8556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20" name="TextBox 42"/>
          <p:cNvSpPr txBox="1">
            <a:spLocks noChangeArrowheads="1"/>
          </p:cNvSpPr>
          <p:nvPr/>
        </p:nvSpPr>
        <p:spPr bwMode="auto">
          <a:xfrm>
            <a:off x="7070725" y="2606675"/>
            <a:ext cx="3270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1</a:t>
            </a:r>
            <a:endParaRPr lang="en-US" sz="2000" b="1"/>
          </a:p>
        </p:txBody>
      </p:sp>
      <p:cxnSp>
        <p:nvCxnSpPr>
          <p:cNvPr id="64" name="Straight Arrow Connector 63"/>
          <p:cNvCxnSpPr>
            <a:stCxn id="39" idx="1"/>
            <a:endCxn id="70" idx="5"/>
          </p:cNvCxnSpPr>
          <p:nvPr/>
        </p:nvCxnSpPr>
        <p:spPr>
          <a:xfrm flipH="1" flipV="1">
            <a:off x="5576888" y="2401888"/>
            <a:ext cx="1300162" cy="9540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22" name="TextBox 42"/>
          <p:cNvSpPr txBox="1">
            <a:spLocks noChangeArrowheads="1"/>
          </p:cNvSpPr>
          <p:nvPr/>
        </p:nvSpPr>
        <p:spPr bwMode="auto">
          <a:xfrm>
            <a:off x="6221413" y="264636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0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38501837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NFA to DFA</a:t>
            </a:r>
          </a:p>
        </p:txBody>
      </p:sp>
      <p:grpSp>
        <p:nvGrpSpPr>
          <p:cNvPr id="30726" name="Group 66"/>
          <p:cNvGrpSpPr>
            <a:grpSpLocks/>
          </p:cNvGrpSpPr>
          <p:nvPr/>
        </p:nvGrpSpPr>
        <p:grpSpPr bwMode="auto">
          <a:xfrm>
            <a:off x="304800" y="2514600"/>
            <a:ext cx="2900363" cy="2303463"/>
            <a:chOff x="304800" y="2514600"/>
            <a:chExt cx="2900023" cy="2302812"/>
          </a:xfrm>
        </p:grpSpPr>
        <p:sp>
          <p:nvSpPr>
            <p:cNvPr id="7" name="Oval 6"/>
            <p:cNvSpPr/>
            <p:nvPr/>
          </p:nvSpPr>
          <p:spPr bwMode="auto">
            <a:xfrm>
              <a:off x="987345" y="4000080"/>
              <a:ext cx="542861" cy="5570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c</a:t>
              </a:r>
              <a:endParaRPr lang="en-US" sz="28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974654" y="2514600"/>
              <a:ext cx="542861" cy="557056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a</a:t>
              </a:r>
              <a:endParaRPr lang="en-US" sz="28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661962" y="3949294"/>
              <a:ext cx="542861" cy="5570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/>
                  </a:solidFill>
                </a:rPr>
                <a:t>b</a:t>
              </a:r>
              <a:endParaRPr lang="en-US" sz="2400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endCxn id="9" idx="2"/>
            </p:cNvCxnSpPr>
            <p:nvPr/>
          </p:nvCxnSpPr>
          <p:spPr bwMode="auto">
            <a:xfrm>
              <a:off x="1530206" y="2793921"/>
              <a:ext cx="444448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53" name="TextBox 42"/>
            <p:cNvSpPr txBox="1">
              <a:spLocks noChangeArrowheads="1"/>
            </p:cNvSpPr>
            <p:nvPr/>
          </p:nvSpPr>
          <p:spPr bwMode="auto">
            <a:xfrm>
              <a:off x="2025090" y="357103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ym typeface="Symbol" pitchFamily="18" charset="2"/>
                </a:rPr>
                <a:t>0</a:t>
              </a:r>
              <a:endParaRPr lang="en-US" sz="2000" b="1"/>
            </a:p>
          </p:txBody>
        </p:sp>
        <p:sp>
          <p:nvSpPr>
            <p:cNvPr id="30754" name="TextBox 41"/>
            <p:cNvSpPr txBox="1">
              <a:spLocks noChangeArrowheads="1"/>
            </p:cNvSpPr>
            <p:nvPr/>
          </p:nvSpPr>
          <p:spPr bwMode="auto">
            <a:xfrm>
              <a:off x="2877141" y="3071812"/>
              <a:ext cx="301651" cy="399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  <a:sym typeface="Symbol" pitchFamily="18" charset="2"/>
                </a:rPr>
                <a:t>ɛ</a:t>
              </a:r>
              <a:endParaRPr lang="en-US" sz="2000" b="1" dirty="0"/>
            </a:p>
          </p:txBody>
        </p:sp>
        <p:cxnSp>
          <p:nvCxnSpPr>
            <p:cNvPr id="31" name="Straight Arrow Connector 30"/>
            <p:cNvCxnSpPr>
              <a:stCxn id="9" idx="3"/>
              <a:endCxn id="7" idx="7"/>
            </p:cNvCxnSpPr>
            <p:nvPr/>
          </p:nvCxnSpPr>
          <p:spPr>
            <a:xfrm flipH="1">
              <a:off x="1450841" y="2990715"/>
              <a:ext cx="603179" cy="10903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9" idx="4"/>
              <a:endCxn id="10" idx="2"/>
            </p:cNvCxnSpPr>
            <p:nvPr/>
          </p:nvCxnSpPr>
          <p:spPr>
            <a:xfrm rot="16200000" flipH="1">
              <a:off x="1876337" y="3441404"/>
              <a:ext cx="1155373" cy="415876"/>
            </a:xfrm>
            <a:prstGeom prst="curvedConnector2">
              <a:avLst/>
            </a:prstGeom>
            <a:ln w="28575">
              <a:solidFill>
                <a:schemeClr val="tx1"/>
              </a:solidFill>
              <a:headEnd type="arrow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7" idx="6"/>
              <a:endCxn id="10" idx="3"/>
            </p:cNvCxnSpPr>
            <p:nvPr/>
          </p:nvCxnSpPr>
          <p:spPr>
            <a:xfrm>
              <a:off x="1530206" y="4277815"/>
              <a:ext cx="1211121" cy="1460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>
              <a:stCxn id="10" idx="0"/>
              <a:endCxn id="9" idx="6"/>
            </p:cNvCxnSpPr>
            <p:nvPr/>
          </p:nvCxnSpPr>
          <p:spPr>
            <a:xfrm rot="16200000" flipV="1">
              <a:off x="2147768" y="3163669"/>
              <a:ext cx="1155373" cy="415876"/>
            </a:xfrm>
            <a:prstGeom prst="curvedConnector2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59" name="TextBox 42"/>
            <p:cNvSpPr txBox="1">
              <a:spLocks noChangeArrowheads="1"/>
            </p:cNvSpPr>
            <p:nvPr/>
          </p:nvSpPr>
          <p:spPr bwMode="auto">
            <a:xfrm>
              <a:off x="1774545" y="4417302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ym typeface="Symbol" pitchFamily="18" charset="2"/>
                </a:rPr>
                <a:t>0,1</a:t>
              </a:r>
              <a:endParaRPr lang="en-US" sz="2000" b="1"/>
            </a:p>
          </p:txBody>
        </p:sp>
        <p:cxnSp>
          <p:nvCxnSpPr>
            <p:cNvPr id="30760" name="AutoShape 1083"/>
            <p:cNvCxnSpPr>
              <a:cxnSpLocks noChangeShapeType="1"/>
              <a:stCxn id="7" idx="1"/>
              <a:endCxn id="7" idx="3"/>
            </p:cNvCxnSpPr>
            <p:nvPr/>
          </p:nvCxnSpPr>
          <p:spPr bwMode="auto">
            <a:xfrm rot="16200000" flipH="1">
              <a:off x="869853" y="4278453"/>
              <a:ext cx="394008" cy="12700"/>
            </a:xfrm>
            <a:prstGeom prst="curvedConnector5">
              <a:avLst>
                <a:gd name="adj1" fmla="val -27074"/>
                <a:gd name="adj2" fmla="val -2853935"/>
                <a:gd name="adj3" fmla="val 169625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0761" name="TextBox 42"/>
            <p:cNvSpPr txBox="1">
              <a:spLocks noChangeArrowheads="1"/>
            </p:cNvSpPr>
            <p:nvPr/>
          </p:nvSpPr>
          <p:spPr bwMode="auto">
            <a:xfrm>
              <a:off x="1366605" y="3231615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ym typeface="Symbol" pitchFamily="18" charset="2"/>
                </a:rPr>
                <a:t>1</a:t>
              </a:r>
              <a:endParaRPr lang="en-US" sz="2000" b="1"/>
            </a:p>
          </p:txBody>
        </p:sp>
        <p:sp>
          <p:nvSpPr>
            <p:cNvPr id="30762" name="TextBox 42"/>
            <p:cNvSpPr txBox="1">
              <a:spLocks noChangeArrowheads="1"/>
            </p:cNvSpPr>
            <p:nvPr/>
          </p:nvSpPr>
          <p:spPr bwMode="auto">
            <a:xfrm>
              <a:off x="304800" y="4151410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ym typeface="Symbol" pitchFamily="18" charset="2"/>
                </a:rPr>
                <a:t>0</a:t>
              </a:r>
              <a:endParaRPr lang="en-US" sz="2000" b="1"/>
            </a:p>
          </p:txBody>
        </p:sp>
      </p:grpSp>
      <p:sp>
        <p:nvSpPr>
          <p:cNvPr id="30727" name="TextBox 26"/>
          <p:cNvSpPr txBox="1">
            <a:spLocks noChangeArrowheads="1"/>
          </p:cNvSpPr>
          <p:nvPr/>
        </p:nvSpPr>
        <p:spPr bwMode="auto">
          <a:xfrm>
            <a:off x="1789113" y="5072063"/>
            <a:ext cx="6858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/>
              <a:t>NFA</a:t>
            </a:r>
          </a:p>
        </p:txBody>
      </p:sp>
      <p:sp>
        <p:nvSpPr>
          <p:cNvPr id="70" name="Oval 69"/>
          <p:cNvSpPr/>
          <p:nvPr/>
        </p:nvSpPr>
        <p:spPr bwMode="auto">
          <a:xfrm>
            <a:off x="4776788" y="1927225"/>
            <a:ext cx="938212" cy="557213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 err="1">
                <a:solidFill>
                  <a:schemeClr val="tx1"/>
                </a:solidFill>
              </a:rPr>
              <a:t>a,b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>
            <a:endCxn id="70" idx="2"/>
          </p:cNvCxnSpPr>
          <p:nvPr/>
        </p:nvCxnSpPr>
        <p:spPr bwMode="auto">
          <a:xfrm>
            <a:off x="4332288" y="2205038"/>
            <a:ext cx="444500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0" name="TextBox 26"/>
          <p:cNvSpPr txBox="1">
            <a:spLocks noChangeArrowheads="1"/>
          </p:cNvSpPr>
          <p:nvPr/>
        </p:nvSpPr>
        <p:spPr bwMode="auto">
          <a:xfrm>
            <a:off x="5888038" y="5629275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/>
              <a:t>DFA</a:t>
            </a:r>
          </a:p>
        </p:txBody>
      </p:sp>
      <p:cxnSp>
        <p:nvCxnSpPr>
          <p:cNvPr id="30731" name="AutoShape 1083"/>
          <p:cNvCxnSpPr>
            <a:cxnSpLocks noChangeShapeType="1"/>
            <a:stCxn id="70" idx="1"/>
            <a:endCxn id="70" idx="7"/>
          </p:cNvCxnSpPr>
          <p:nvPr/>
        </p:nvCxnSpPr>
        <p:spPr bwMode="auto">
          <a:xfrm rot="5400000" flipH="1" flipV="1">
            <a:off x="5245101" y="1676400"/>
            <a:ext cx="12700" cy="663575"/>
          </a:xfrm>
          <a:prstGeom prst="curvedConnector3">
            <a:avLst>
              <a:gd name="adj1" fmla="val 3762537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0732" name="TextBox 42"/>
          <p:cNvSpPr txBox="1">
            <a:spLocks noChangeArrowheads="1"/>
          </p:cNvSpPr>
          <p:nvPr/>
        </p:nvSpPr>
        <p:spPr bwMode="auto">
          <a:xfrm>
            <a:off x="4611688" y="1531938"/>
            <a:ext cx="328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0</a:t>
            </a:r>
            <a:endParaRPr lang="en-US" sz="2000" b="1"/>
          </a:p>
        </p:txBody>
      </p:sp>
      <p:sp>
        <p:nvSpPr>
          <p:cNvPr id="35" name="Oval 34"/>
          <p:cNvSpPr/>
          <p:nvPr/>
        </p:nvSpPr>
        <p:spPr bwMode="auto">
          <a:xfrm>
            <a:off x="4976813" y="3305175"/>
            <a:ext cx="550862" cy="55721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tx1"/>
                </a:solidFill>
              </a:rPr>
              <a:t>c 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70" idx="4"/>
            <a:endCxn id="35" idx="0"/>
          </p:cNvCxnSpPr>
          <p:nvPr/>
        </p:nvCxnSpPr>
        <p:spPr>
          <a:xfrm>
            <a:off x="5245100" y="2484438"/>
            <a:ext cx="6350" cy="8207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5" name="TextBox 42"/>
          <p:cNvSpPr txBox="1">
            <a:spLocks noChangeArrowheads="1"/>
          </p:cNvSpPr>
          <p:nvPr/>
        </p:nvSpPr>
        <p:spPr bwMode="auto">
          <a:xfrm>
            <a:off x="4940300" y="267176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1</a:t>
            </a:r>
            <a:endParaRPr lang="en-US" sz="2000" b="1"/>
          </a:p>
        </p:txBody>
      </p:sp>
      <p:sp>
        <p:nvSpPr>
          <p:cNvPr id="39" name="Oval 38"/>
          <p:cNvSpPr/>
          <p:nvPr/>
        </p:nvSpPr>
        <p:spPr bwMode="auto">
          <a:xfrm>
            <a:off x="6797675" y="3275013"/>
            <a:ext cx="550863" cy="5572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tx1"/>
                </a:solidFill>
              </a:rPr>
              <a:t>b 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4776788" y="4716463"/>
            <a:ext cx="938212" cy="5572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 err="1">
                <a:solidFill>
                  <a:schemeClr val="tx1"/>
                </a:solidFill>
              </a:rPr>
              <a:t>b,c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35" idx="4"/>
            <a:endCxn id="41" idx="0"/>
          </p:cNvCxnSpPr>
          <p:nvPr/>
        </p:nvCxnSpPr>
        <p:spPr>
          <a:xfrm flipH="1">
            <a:off x="5245100" y="3862388"/>
            <a:ext cx="6350" cy="8540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5" idx="6"/>
            <a:endCxn id="39" idx="2"/>
          </p:cNvCxnSpPr>
          <p:nvPr/>
        </p:nvCxnSpPr>
        <p:spPr>
          <a:xfrm flipV="1">
            <a:off x="5527675" y="3552825"/>
            <a:ext cx="1270000" cy="301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0" name="TextBox 42"/>
          <p:cNvSpPr txBox="1">
            <a:spLocks noChangeArrowheads="1"/>
          </p:cNvSpPr>
          <p:nvPr/>
        </p:nvSpPr>
        <p:spPr bwMode="auto">
          <a:xfrm>
            <a:off x="5999163" y="318293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1</a:t>
            </a:r>
            <a:endParaRPr lang="en-US" sz="2000" b="1"/>
          </a:p>
        </p:txBody>
      </p:sp>
      <p:sp>
        <p:nvSpPr>
          <p:cNvPr id="30741" name="TextBox 42"/>
          <p:cNvSpPr txBox="1">
            <a:spLocks noChangeArrowheads="1"/>
          </p:cNvSpPr>
          <p:nvPr/>
        </p:nvSpPr>
        <p:spPr bwMode="auto">
          <a:xfrm>
            <a:off x="4918075" y="4046538"/>
            <a:ext cx="3270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0</a:t>
            </a:r>
            <a:endParaRPr lang="en-US" sz="2000" b="1"/>
          </a:p>
        </p:txBody>
      </p:sp>
      <p:sp>
        <p:nvSpPr>
          <p:cNvPr id="56" name="Oval 55"/>
          <p:cNvSpPr/>
          <p:nvPr/>
        </p:nvSpPr>
        <p:spPr bwMode="auto">
          <a:xfrm>
            <a:off x="6797675" y="1862138"/>
            <a:ext cx="550863" cy="5572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tx1"/>
                </a:solidFill>
                <a:latin typeface="Cambria Math"/>
                <a:ea typeface="Cambria Math"/>
                <a:sym typeface="Symbol"/>
              </a:rPr>
              <a:t>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39" idx="0"/>
            <a:endCxn id="56" idx="4"/>
          </p:cNvCxnSpPr>
          <p:nvPr/>
        </p:nvCxnSpPr>
        <p:spPr>
          <a:xfrm flipV="1">
            <a:off x="7072313" y="2419350"/>
            <a:ext cx="0" cy="8556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4" name="TextBox 42"/>
          <p:cNvSpPr txBox="1">
            <a:spLocks noChangeArrowheads="1"/>
          </p:cNvSpPr>
          <p:nvPr/>
        </p:nvSpPr>
        <p:spPr bwMode="auto">
          <a:xfrm>
            <a:off x="7070725" y="2606675"/>
            <a:ext cx="3270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1</a:t>
            </a:r>
            <a:endParaRPr lang="en-US" sz="2000" b="1"/>
          </a:p>
        </p:txBody>
      </p:sp>
      <p:sp>
        <p:nvSpPr>
          <p:cNvPr id="30745" name="TextBox 42"/>
          <p:cNvSpPr txBox="1">
            <a:spLocks noChangeArrowheads="1"/>
          </p:cNvSpPr>
          <p:nvPr/>
        </p:nvSpPr>
        <p:spPr bwMode="auto">
          <a:xfrm>
            <a:off x="6823075" y="1279525"/>
            <a:ext cx="541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0,1</a:t>
            </a:r>
            <a:endParaRPr lang="en-US" sz="2000" b="1"/>
          </a:p>
        </p:txBody>
      </p:sp>
      <p:cxnSp>
        <p:nvCxnSpPr>
          <p:cNvPr id="30746" name="AutoShape 1083"/>
          <p:cNvCxnSpPr>
            <a:cxnSpLocks noChangeShapeType="1"/>
            <a:stCxn id="56" idx="1"/>
            <a:endCxn id="56" idx="7"/>
          </p:cNvCxnSpPr>
          <p:nvPr/>
        </p:nvCxnSpPr>
        <p:spPr bwMode="auto">
          <a:xfrm rot="5400000" flipH="1" flipV="1">
            <a:off x="7072313" y="1747837"/>
            <a:ext cx="12700" cy="390525"/>
          </a:xfrm>
          <a:prstGeom prst="curvedConnector3">
            <a:avLst>
              <a:gd name="adj1" fmla="val 2442537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4" name="Straight Arrow Connector 63"/>
          <p:cNvCxnSpPr>
            <a:stCxn id="39" idx="1"/>
            <a:endCxn id="70" idx="5"/>
          </p:cNvCxnSpPr>
          <p:nvPr/>
        </p:nvCxnSpPr>
        <p:spPr>
          <a:xfrm flipH="1" flipV="1">
            <a:off x="5576888" y="2401888"/>
            <a:ext cx="1300162" cy="9540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8" name="TextBox 42"/>
          <p:cNvSpPr txBox="1">
            <a:spLocks noChangeArrowheads="1"/>
          </p:cNvSpPr>
          <p:nvPr/>
        </p:nvSpPr>
        <p:spPr bwMode="auto">
          <a:xfrm>
            <a:off x="6221413" y="264636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0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5481642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NFA to DFA</a:t>
            </a:r>
          </a:p>
        </p:txBody>
      </p:sp>
      <p:grpSp>
        <p:nvGrpSpPr>
          <p:cNvPr id="31750" name="Group 66"/>
          <p:cNvGrpSpPr>
            <a:grpSpLocks/>
          </p:cNvGrpSpPr>
          <p:nvPr/>
        </p:nvGrpSpPr>
        <p:grpSpPr bwMode="auto">
          <a:xfrm>
            <a:off x="304800" y="2514600"/>
            <a:ext cx="2900363" cy="2303463"/>
            <a:chOff x="304800" y="2514600"/>
            <a:chExt cx="2900023" cy="2302812"/>
          </a:xfrm>
        </p:grpSpPr>
        <p:sp>
          <p:nvSpPr>
            <p:cNvPr id="7" name="Oval 6"/>
            <p:cNvSpPr/>
            <p:nvPr/>
          </p:nvSpPr>
          <p:spPr bwMode="auto">
            <a:xfrm>
              <a:off x="987345" y="4000080"/>
              <a:ext cx="542861" cy="5570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c</a:t>
              </a:r>
              <a:endParaRPr lang="en-US" sz="28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974654" y="2514600"/>
              <a:ext cx="542861" cy="5570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a</a:t>
              </a:r>
              <a:endParaRPr lang="en-US" sz="28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661962" y="3949294"/>
              <a:ext cx="542861" cy="5570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/>
                  </a:solidFill>
                </a:rPr>
                <a:t>b</a:t>
              </a:r>
              <a:endParaRPr lang="en-US" sz="2400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endCxn id="9" idx="2"/>
            </p:cNvCxnSpPr>
            <p:nvPr/>
          </p:nvCxnSpPr>
          <p:spPr bwMode="auto">
            <a:xfrm>
              <a:off x="1530206" y="2793921"/>
              <a:ext cx="444448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82" name="TextBox 42"/>
            <p:cNvSpPr txBox="1">
              <a:spLocks noChangeArrowheads="1"/>
            </p:cNvSpPr>
            <p:nvPr/>
          </p:nvSpPr>
          <p:spPr bwMode="auto">
            <a:xfrm>
              <a:off x="2025090" y="357103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ym typeface="Symbol" pitchFamily="18" charset="2"/>
                </a:rPr>
                <a:t>0</a:t>
              </a:r>
              <a:endParaRPr lang="en-US" sz="2000" b="1"/>
            </a:p>
          </p:txBody>
        </p:sp>
        <p:sp>
          <p:nvSpPr>
            <p:cNvPr id="31783" name="TextBox 41"/>
            <p:cNvSpPr txBox="1">
              <a:spLocks noChangeArrowheads="1"/>
            </p:cNvSpPr>
            <p:nvPr/>
          </p:nvSpPr>
          <p:spPr bwMode="auto">
            <a:xfrm>
              <a:off x="2877141" y="3071812"/>
              <a:ext cx="301651" cy="399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  <a:sym typeface="Symbol" pitchFamily="18" charset="2"/>
                </a:rPr>
                <a:t>ɛ</a:t>
              </a:r>
              <a:endParaRPr lang="en-US" sz="2000" b="1" dirty="0"/>
            </a:p>
          </p:txBody>
        </p:sp>
        <p:cxnSp>
          <p:nvCxnSpPr>
            <p:cNvPr id="31" name="Straight Arrow Connector 30"/>
            <p:cNvCxnSpPr>
              <a:stCxn id="9" idx="3"/>
              <a:endCxn id="7" idx="7"/>
            </p:cNvCxnSpPr>
            <p:nvPr/>
          </p:nvCxnSpPr>
          <p:spPr>
            <a:xfrm flipH="1">
              <a:off x="1450841" y="2990715"/>
              <a:ext cx="603179" cy="10903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9" idx="4"/>
              <a:endCxn id="10" idx="2"/>
            </p:cNvCxnSpPr>
            <p:nvPr/>
          </p:nvCxnSpPr>
          <p:spPr>
            <a:xfrm rot="16200000" flipH="1">
              <a:off x="1876337" y="3441404"/>
              <a:ext cx="1155373" cy="415876"/>
            </a:xfrm>
            <a:prstGeom prst="curvedConnector2">
              <a:avLst/>
            </a:prstGeom>
            <a:ln w="28575">
              <a:solidFill>
                <a:schemeClr val="tx1"/>
              </a:solidFill>
              <a:headEnd type="arrow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7" idx="6"/>
              <a:endCxn id="10" idx="3"/>
            </p:cNvCxnSpPr>
            <p:nvPr/>
          </p:nvCxnSpPr>
          <p:spPr>
            <a:xfrm>
              <a:off x="1530206" y="4277815"/>
              <a:ext cx="1211121" cy="1460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>
              <a:stCxn id="10" idx="0"/>
              <a:endCxn id="9" idx="6"/>
            </p:cNvCxnSpPr>
            <p:nvPr/>
          </p:nvCxnSpPr>
          <p:spPr>
            <a:xfrm rot="16200000" flipV="1">
              <a:off x="2147768" y="3163669"/>
              <a:ext cx="1155373" cy="415876"/>
            </a:xfrm>
            <a:prstGeom prst="curvedConnector2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88" name="TextBox 42"/>
            <p:cNvSpPr txBox="1">
              <a:spLocks noChangeArrowheads="1"/>
            </p:cNvSpPr>
            <p:nvPr/>
          </p:nvSpPr>
          <p:spPr bwMode="auto">
            <a:xfrm>
              <a:off x="1774545" y="4417302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ym typeface="Symbol" pitchFamily="18" charset="2"/>
                </a:rPr>
                <a:t>0,1</a:t>
              </a:r>
              <a:endParaRPr lang="en-US" sz="2000" b="1"/>
            </a:p>
          </p:txBody>
        </p:sp>
        <p:cxnSp>
          <p:nvCxnSpPr>
            <p:cNvPr id="31789" name="AutoShape 1083"/>
            <p:cNvCxnSpPr>
              <a:cxnSpLocks noChangeShapeType="1"/>
              <a:stCxn id="7" idx="1"/>
              <a:endCxn id="7" idx="3"/>
            </p:cNvCxnSpPr>
            <p:nvPr/>
          </p:nvCxnSpPr>
          <p:spPr bwMode="auto">
            <a:xfrm rot="16200000" flipH="1">
              <a:off x="869853" y="4278453"/>
              <a:ext cx="394008" cy="12700"/>
            </a:xfrm>
            <a:prstGeom prst="curvedConnector5">
              <a:avLst>
                <a:gd name="adj1" fmla="val -27074"/>
                <a:gd name="adj2" fmla="val -2853935"/>
                <a:gd name="adj3" fmla="val 169625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790" name="TextBox 42"/>
            <p:cNvSpPr txBox="1">
              <a:spLocks noChangeArrowheads="1"/>
            </p:cNvSpPr>
            <p:nvPr/>
          </p:nvSpPr>
          <p:spPr bwMode="auto">
            <a:xfrm>
              <a:off x="1366605" y="3231615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ym typeface="Symbol" pitchFamily="18" charset="2"/>
                </a:rPr>
                <a:t>1</a:t>
              </a:r>
              <a:endParaRPr lang="en-US" sz="2000" b="1"/>
            </a:p>
          </p:txBody>
        </p:sp>
        <p:sp>
          <p:nvSpPr>
            <p:cNvPr id="31791" name="TextBox 42"/>
            <p:cNvSpPr txBox="1">
              <a:spLocks noChangeArrowheads="1"/>
            </p:cNvSpPr>
            <p:nvPr/>
          </p:nvSpPr>
          <p:spPr bwMode="auto">
            <a:xfrm>
              <a:off x="304800" y="4151410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ym typeface="Symbol" pitchFamily="18" charset="2"/>
                </a:rPr>
                <a:t>0</a:t>
              </a:r>
              <a:endParaRPr lang="en-US" sz="2000" b="1"/>
            </a:p>
          </p:txBody>
        </p:sp>
      </p:grpSp>
      <p:sp>
        <p:nvSpPr>
          <p:cNvPr id="31751" name="TextBox 26"/>
          <p:cNvSpPr txBox="1">
            <a:spLocks noChangeArrowheads="1"/>
          </p:cNvSpPr>
          <p:nvPr/>
        </p:nvSpPr>
        <p:spPr bwMode="auto">
          <a:xfrm>
            <a:off x="1789113" y="5072063"/>
            <a:ext cx="6858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/>
              <a:t>NFA</a:t>
            </a:r>
          </a:p>
        </p:txBody>
      </p:sp>
      <p:sp>
        <p:nvSpPr>
          <p:cNvPr id="70" name="Oval 69"/>
          <p:cNvSpPr/>
          <p:nvPr/>
        </p:nvSpPr>
        <p:spPr bwMode="auto">
          <a:xfrm>
            <a:off x="4776788" y="1927225"/>
            <a:ext cx="938212" cy="557213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 err="1">
                <a:solidFill>
                  <a:schemeClr val="tx1"/>
                </a:solidFill>
              </a:rPr>
              <a:t>a,b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>
            <a:endCxn id="70" idx="2"/>
          </p:cNvCxnSpPr>
          <p:nvPr/>
        </p:nvCxnSpPr>
        <p:spPr bwMode="auto">
          <a:xfrm>
            <a:off x="4332288" y="2205038"/>
            <a:ext cx="444500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4" name="TextBox 26"/>
          <p:cNvSpPr txBox="1">
            <a:spLocks noChangeArrowheads="1"/>
          </p:cNvSpPr>
          <p:nvPr/>
        </p:nvSpPr>
        <p:spPr bwMode="auto">
          <a:xfrm>
            <a:off x="5888038" y="5629275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/>
              <a:t>DFA</a:t>
            </a:r>
          </a:p>
        </p:txBody>
      </p:sp>
      <p:cxnSp>
        <p:nvCxnSpPr>
          <p:cNvPr id="31755" name="AutoShape 1083"/>
          <p:cNvCxnSpPr>
            <a:cxnSpLocks noChangeShapeType="1"/>
            <a:stCxn id="70" idx="1"/>
            <a:endCxn id="70" idx="7"/>
          </p:cNvCxnSpPr>
          <p:nvPr/>
        </p:nvCxnSpPr>
        <p:spPr bwMode="auto">
          <a:xfrm rot="5400000" flipH="1" flipV="1">
            <a:off x="5245101" y="1676400"/>
            <a:ext cx="12700" cy="663575"/>
          </a:xfrm>
          <a:prstGeom prst="curvedConnector3">
            <a:avLst>
              <a:gd name="adj1" fmla="val 3762537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1756" name="TextBox 42"/>
          <p:cNvSpPr txBox="1">
            <a:spLocks noChangeArrowheads="1"/>
          </p:cNvSpPr>
          <p:nvPr/>
        </p:nvSpPr>
        <p:spPr bwMode="auto">
          <a:xfrm>
            <a:off x="4611688" y="1531938"/>
            <a:ext cx="328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0</a:t>
            </a:r>
            <a:endParaRPr lang="en-US" sz="2000" b="1"/>
          </a:p>
        </p:txBody>
      </p:sp>
      <p:sp>
        <p:nvSpPr>
          <p:cNvPr id="35" name="Oval 34"/>
          <p:cNvSpPr/>
          <p:nvPr/>
        </p:nvSpPr>
        <p:spPr bwMode="auto">
          <a:xfrm>
            <a:off x="4976813" y="3305175"/>
            <a:ext cx="550862" cy="55721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tx1"/>
                </a:solidFill>
              </a:rPr>
              <a:t>c 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70" idx="4"/>
            <a:endCxn id="35" idx="0"/>
          </p:cNvCxnSpPr>
          <p:nvPr/>
        </p:nvCxnSpPr>
        <p:spPr>
          <a:xfrm>
            <a:off x="5245100" y="2484438"/>
            <a:ext cx="6350" cy="8207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9" name="TextBox 42"/>
          <p:cNvSpPr txBox="1">
            <a:spLocks noChangeArrowheads="1"/>
          </p:cNvSpPr>
          <p:nvPr/>
        </p:nvSpPr>
        <p:spPr bwMode="auto">
          <a:xfrm>
            <a:off x="4940300" y="267176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1</a:t>
            </a:r>
            <a:endParaRPr lang="en-US" sz="2000" b="1"/>
          </a:p>
        </p:txBody>
      </p:sp>
      <p:sp>
        <p:nvSpPr>
          <p:cNvPr id="39" name="Oval 38"/>
          <p:cNvSpPr/>
          <p:nvPr/>
        </p:nvSpPr>
        <p:spPr bwMode="auto">
          <a:xfrm>
            <a:off x="6797675" y="3275013"/>
            <a:ext cx="550863" cy="5572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tx1"/>
                </a:solidFill>
              </a:rPr>
              <a:t>b 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4776788" y="4716463"/>
            <a:ext cx="938212" cy="5572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 err="1">
                <a:solidFill>
                  <a:schemeClr val="tx1"/>
                </a:solidFill>
              </a:rPr>
              <a:t>b,c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35" idx="4"/>
            <a:endCxn id="41" idx="0"/>
          </p:cNvCxnSpPr>
          <p:nvPr/>
        </p:nvCxnSpPr>
        <p:spPr>
          <a:xfrm flipH="1">
            <a:off x="5245100" y="3862388"/>
            <a:ext cx="6350" cy="8540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5" idx="6"/>
            <a:endCxn id="39" idx="2"/>
          </p:cNvCxnSpPr>
          <p:nvPr/>
        </p:nvCxnSpPr>
        <p:spPr>
          <a:xfrm flipV="1">
            <a:off x="5527675" y="3552825"/>
            <a:ext cx="1270000" cy="301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64" name="TextBox 42"/>
          <p:cNvSpPr txBox="1">
            <a:spLocks noChangeArrowheads="1"/>
          </p:cNvSpPr>
          <p:nvPr/>
        </p:nvSpPr>
        <p:spPr bwMode="auto">
          <a:xfrm>
            <a:off x="5999163" y="318293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1</a:t>
            </a:r>
            <a:endParaRPr lang="en-US" sz="2000" b="1"/>
          </a:p>
        </p:txBody>
      </p:sp>
      <p:sp>
        <p:nvSpPr>
          <p:cNvPr id="31765" name="TextBox 42"/>
          <p:cNvSpPr txBox="1">
            <a:spLocks noChangeArrowheads="1"/>
          </p:cNvSpPr>
          <p:nvPr/>
        </p:nvSpPr>
        <p:spPr bwMode="auto">
          <a:xfrm>
            <a:off x="4918075" y="4046538"/>
            <a:ext cx="3270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0</a:t>
            </a:r>
            <a:endParaRPr lang="en-US" sz="2000" b="1"/>
          </a:p>
        </p:txBody>
      </p:sp>
      <p:sp>
        <p:nvSpPr>
          <p:cNvPr id="49" name="Oval 48"/>
          <p:cNvSpPr/>
          <p:nvPr/>
        </p:nvSpPr>
        <p:spPr bwMode="auto">
          <a:xfrm>
            <a:off x="6426200" y="4724400"/>
            <a:ext cx="1293813" cy="557213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 err="1">
                <a:solidFill>
                  <a:schemeClr val="tx1"/>
                </a:solidFill>
              </a:rPr>
              <a:t>a,b,c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49" idx="2"/>
            <a:endCxn id="41" idx="6"/>
          </p:cNvCxnSpPr>
          <p:nvPr/>
        </p:nvCxnSpPr>
        <p:spPr>
          <a:xfrm flipH="1" flipV="1">
            <a:off x="5715000" y="4994275"/>
            <a:ext cx="711200" cy="9525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 bwMode="auto">
          <a:xfrm>
            <a:off x="6797675" y="1862138"/>
            <a:ext cx="550863" cy="5572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tx1"/>
                </a:solidFill>
                <a:latin typeface="Cambria Math"/>
                <a:ea typeface="Cambria Math"/>
                <a:sym typeface="Symbol"/>
              </a:rPr>
              <a:t>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39" idx="0"/>
            <a:endCxn id="56" idx="4"/>
          </p:cNvCxnSpPr>
          <p:nvPr/>
        </p:nvCxnSpPr>
        <p:spPr>
          <a:xfrm flipV="1">
            <a:off x="7072313" y="2419350"/>
            <a:ext cx="0" cy="8556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70" name="TextBox 42"/>
          <p:cNvSpPr txBox="1">
            <a:spLocks noChangeArrowheads="1"/>
          </p:cNvSpPr>
          <p:nvPr/>
        </p:nvSpPr>
        <p:spPr bwMode="auto">
          <a:xfrm>
            <a:off x="7070725" y="2606675"/>
            <a:ext cx="3270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1</a:t>
            </a:r>
            <a:endParaRPr lang="en-US" sz="2000" b="1"/>
          </a:p>
        </p:txBody>
      </p:sp>
      <p:sp>
        <p:nvSpPr>
          <p:cNvPr id="31771" name="TextBox 42"/>
          <p:cNvSpPr txBox="1">
            <a:spLocks noChangeArrowheads="1"/>
          </p:cNvSpPr>
          <p:nvPr/>
        </p:nvSpPr>
        <p:spPr bwMode="auto">
          <a:xfrm>
            <a:off x="6823075" y="1279525"/>
            <a:ext cx="541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0,1</a:t>
            </a:r>
            <a:endParaRPr lang="en-US" sz="2000" b="1"/>
          </a:p>
        </p:txBody>
      </p:sp>
      <p:cxnSp>
        <p:nvCxnSpPr>
          <p:cNvPr id="31772" name="AutoShape 1083"/>
          <p:cNvCxnSpPr>
            <a:cxnSpLocks noChangeShapeType="1"/>
            <a:stCxn id="56" idx="1"/>
            <a:endCxn id="56" idx="7"/>
          </p:cNvCxnSpPr>
          <p:nvPr/>
        </p:nvCxnSpPr>
        <p:spPr bwMode="auto">
          <a:xfrm rot="5400000" flipH="1" flipV="1">
            <a:off x="7072313" y="1747837"/>
            <a:ext cx="12700" cy="390525"/>
          </a:xfrm>
          <a:prstGeom prst="curvedConnector3">
            <a:avLst>
              <a:gd name="adj1" fmla="val 2442537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4" name="Straight Arrow Connector 63"/>
          <p:cNvCxnSpPr>
            <a:stCxn id="39" idx="1"/>
            <a:endCxn id="70" idx="5"/>
          </p:cNvCxnSpPr>
          <p:nvPr/>
        </p:nvCxnSpPr>
        <p:spPr>
          <a:xfrm flipH="1" flipV="1">
            <a:off x="5576888" y="2401888"/>
            <a:ext cx="1300162" cy="9540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74" name="TextBox 42"/>
          <p:cNvSpPr txBox="1">
            <a:spLocks noChangeArrowheads="1"/>
          </p:cNvSpPr>
          <p:nvPr/>
        </p:nvSpPr>
        <p:spPr bwMode="auto">
          <a:xfrm>
            <a:off x="6221413" y="264636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0</a:t>
            </a:r>
            <a:endParaRPr lang="en-US" sz="2000" b="1"/>
          </a:p>
        </p:txBody>
      </p:sp>
      <p:sp>
        <p:nvSpPr>
          <p:cNvPr id="31775" name="TextBox 42"/>
          <p:cNvSpPr txBox="1">
            <a:spLocks noChangeArrowheads="1"/>
          </p:cNvSpPr>
          <p:nvPr/>
        </p:nvSpPr>
        <p:spPr bwMode="auto">
          <a:xfrm>
            <a:off x="5907088" y="50038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0</a:t>
            </a:r>
            <a:endParaRPr lang="en-US" sz="2000" b="1"/>
          </a:p>
        </p:txBody>
      </p:sp>
      <p:cxnSp>
        <p:nvCxnSpPr>
          <p:cNvPr id="80" name="Straight Arrow Connector 79"/>
          <p:cNvCxnSpPr>
            <a:endCxn id="39" idx="3"/>
          </p:cNvCxnSpPr>
          <p:nvPr/>
        </p:nvCxnSpPr>
        <p:spPr>
          <a:xfrm flipV="1">
            <a:off x="5410200" y="3749675"/>
            <a:ext cx="1466850" cy="9747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77" name="TextBox 42"/>
          <p:cNvSpPr txBox="1">
            <a:spLocks noChangeArrowheads="1"/>
          </p:cNvSpPr>
          <p:nvPr/>
        </p:nvSpPr>
        <p:spPr bwMode="auto">
          <a:xfrm>
            <a:off x="5835650" y="3948113"/>
            <a:ext cx="3270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1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7879017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NFA to DFA</a:t>
            </a:r>
          </a:p>
        </p:txBody>
      </p:sp>
      <p:grpSp>
        <p:nvGrpSpPr>
          <p:cNvPr id="32774" name="Group 66"/>
          <p:cNvGrpSpPr>
            <a:grpSpLocks/>
          </p:cNvGrpSpPr>
          <p:nvPr/>
        </p:nvGrpSpPr>
        <p:grpSpPr bwMode="auto">
          <a:xfrm>
            <a:off x="304800" y="2514600"/>
            <a:ext cx="2900363" cy="2303463"/>
            <a:chOff x="304800" y="2514600"/>
            <a:chExt cx="2900023" cy="2302812"/>
          </a:xfrm>
        </p:grpSpPr>
        <p:sp>
          <p:nvSpPr>
            <p:cNvPr id="7" name="Oval 6"/>
            <p:cNvSpPr/>
            <p:nvPr/>
          </p:nvSpPr>
          <p:spPr bwMode="auto">
            <a:xfrm>
              <a:off x="987345" y="4000080"/>
              <a:ext cx="542861" cy="5570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c</a:t>
              </a:r>
              <a:endParaRPr lang="en-US" sz="28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974654" y="2514600"/>
              <a:ext cx="542861" cy="557056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a</a:t>
              </a:r>
              <a:endParaRPr lang="en-US" sz="28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661962" y="3949294"/>
              <a:ext cx="542861" cy="5570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/>
                  </a:solidFill>
                </a:rPr>
                <a:t>b</a:t>
              </a:r>
              <a:endParaRPr lang="en-US" sz="2400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endCxn id="9" idx="2"/>
            </p:cNvCxnSpPr>
            <p:nvPr/>
          </p:nvCxnSpPr>
          <p:spPr bwMode="auto">
            <a:xfrm>
              <a:off x="1530206" y="2793921"/>
              <a:ext cx="444448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10" name="TextBox 42"/>
            <p:cNvSpPr txBox="1">
              <a:spLocks noChangeArrowheads="1"/>
            </p:cNvSpPr>
            <p:nvPr/>
          </p:nvSpPr>
          <p:spPr bwMode="auto">
            <a:xfrm>
              <a:off x="2025090" y="357103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ym typeface="Symbol" pitchFamily="18" charset="2"/>
                </a:rPr>
                <a:t>0</a:t>
              </a:r>
              <a:endParaRPr lang="en-US" sz="2000" b="1"/>
            </a:p>
          </p:txBody>
        </p:sp>
        <p:sp>
          <p:nvSpPr>
            <p:cNvPr id="32811" name="TextBox 41"/>
            <p:cNvSpPr txBox="1">
              <a:spLocks noChangeArrowheads="1"/>
            </p:cNvSpPr>
            <p:nvPr/>
          </p:nvSpPr>
          <p:spPr bwMode="auto">
            <a:xfrm>
              <a:off x="2877141" y="3071812"/>
              <a:ext cx="301651" cy="399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  <a:sym typeface="Symbol" pitchFamily="18" charset="2"/>
                </a:rPr>
                <a:t>ɛ</a:t>
              </a:r>
              <a:endParaRPr lang="en-US" sz="2000" b="1" dirty="0"/>
            </a:p>
          </p:txBody>
        </p:sp>
        <p:cxnSp>
          <p:nvCxnSpPr>
            <p:cNvPr id="31" name="Straight Arrow Connector 30"/>
            <p:cNvCxnSpPr>
              <a:stCxn id="9" idx="3"/>
              <a:endCxn id="7" idx="7"/>
            </p:cNvCxnSpPr>
            <p:nvPr/>
          </p:nvCxnSpPr>
          <p:spPr>
            <a:xfrm flipH="1">
              <a:off x="1450841" y="2990715"/>
              <a:ext cx="603179" cy="10903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9" idx="4"/>
              <a:endCxn id="10" idx="2"/>
            </p:cNvCxnSpPr>
            <p:nvPr/>
          </p:nvCxnSpPr>
          <p:spPr>
            <a:xfrm rot="16200000" flipH="1">
              <a:off x="1876337" y="3441404"/>
              <a:ext cx="1155373" cy="415876"/>
            </a:xfrm>
            <a:prstGeom prst="curvedConnector2">
              <a:avLst/>
            </a:prstGeom>
            <a:ln w="28575">
              <a:solidFill>
                <a:schemeClr val="tx1"/>
              </a:solidFill>
              <a:headEnd type="arrow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7" idx="6"/>
              <a:endCxn id="10" idx="3"/>
            </p:cNvCxnSpPr>
            <p:nvPr/>
          </p:nvCxnSpPr>
          <p:spPr>
            <a:xfrm>
              <a:off x="1530206" y="4277815"/>
              <a:ext cx="1211121" cy="1460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>
              <a:stCxn id="10" idx="0"/>
              <a:endCxn id="9" idx="6"/>
            </p:cNvCxnSpPr>
            <p:nvPr/>
          </p:nvCxnSpPr>
          <p:spPr>
            <a:xfrm rot="16200000" flipV="1">
              <a:off x="2147768" y="3163669"/>
              <a:ext cx="1155373" cy="415876"/>
            </a:xfrm>
            <a:prstGeom prst="curvedConnector2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16" name="TextBox 42"/>
            <p:cNvSpPr txBox="1">
              <a:spLocks noChangeArrowheads="1"/>
            </p:cNvSpPr>
            <p:nvPr/>
          </p:nvSpPr>
          <p:spPr bwMode="auto">
            <a:xfrm>
              <a:off x="1774545" y="4417302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ym typeface="Symbol" pitchFamily="18" charset="2"/>
                </a:rPr>
                <a:t>0,1</a:t>
              </a:r>
              <a:endParaRPr lang="en-US" sz="2000" b="1"/>
            </a:p>
          </p:txBody>
        </p:sp>
        <p:cxnSp>
          <p:nvCxnSpPr>
            <p:cNvPr id="32817" name="AutoShape 1083"/>
            <p:cNvCxnSpPr>
              <a:cxnSpLocks noChangeShapeType="1"/>
              <a:stCxn id="7" idx="1"/>
              <a:endCxn id="7" idx="3"/>
            </p:cNvCxnSpPr>
            <p:nvPr/>
          </p:nvCxnSpPr>
          <p:spPr bwMode="auto">
            <a:xfrm rot="16200000" flipH="1">
              <a:off x="869853" y="4278453"/>
              <a:ext cx="394008" cy="12700"/>
            </a:xfrm>
            <a:prstGeom prst="curvedConnector5">
              <a:avLst>
                <a:gd name="adj1" fmla="val -27074"/>
                <a:gd name="adj2" fmla="val -2853935"/>
                <a:gd name="adj3" fmla="val 169625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2818" name="TextBox 42"/>
            <p:cNvSpPr txBox="1">
              <a:spLocks noChangeArrowheads="1"/>
            </p:cNvSpPr>
            <p:nvPr/>
          </p:nvSpPr>
          <p:spPr bwMode="auto">
            <a:xfrm>
              <a:off x="1366605" y="3231615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ym typeface="Symbol" pitchFamily="18" charset="2"/>
                </a:rPr>
                <a:t>1</a:t>
              </a:r>
              <a:endParaRPr lang="en-US" sz="2000" b="1"/>
            </a:p>
          </p:txBody>
        </p:sp>
        <p:sp>
          <p:nvSpPr>
            <p:cNvPr id="32819" name="TextBox 42"/>
            <p:cNvSpPr txBox="1">
              <a:spLocks noChangeArrowheads="1"/>
            </p:cNvSpPr>
            <p:nvPr/>
          </p:nvSpPr>
          <p:spPr bwMode="auto">
            <a:xfrm>
              <a:off x="304800" y="4151410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ym typeface="Symbol" pitchFamily="18" charset="2"/>
                </a:rPr>
                <a:t>0</a:t>
              </a:r>
              <a:endParaRPr lang="en-US" sz="2000" b="1"/>
            </a:p>
          </p:txBody>
        </p:sp>
      </p:grpSp>
      <p:sp>
        <p:nvSpPr>
          <p:cNvPr id="32775" name="TextBox 26"/>
          <p:cNvSpPr txBox="1">
            <a:spLocks noChangeArrowheads="1"/>
          </p:cNvSpPr>
          <p:nvPr/>
        </p:nvSpPr>
        <p:spPr bwMode="auto">
          <a:xfrm>
            <a:off x="1789113" y="5072063"/>
            <a:ext cx="6858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/>
              <a:t>NFA</a:t>
            </a:r>
          </a:p>
        </p:txBody>
      </p:sp>
      <p:sp>
        <p:nvSpPr>
          <p:cNvPr id="70" name="Oval 69"/>
          <p:cNvSpPr/>
          <p:nvPr/>
        </p:nvSpPr>
        <p:spPr bwMode="auto">
          <a:xfrm>
            <a:off x="4776788" y="1927225"/>
            <a:ext cx="938212" cy="557213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 err="1">
                <a:solidFill>
                  <a:schemeClr val="tx1"/>
                </a:solidFill>
              </a:rPr>
              <a:t>a,b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>
            <a:endCxn id="70" idx="2"/>
          </p:cNvCxnSpPr>
          <p:nvPr/>
        </p:nvCxnSpPr>
        <p:spPr bwMode="auto">
          <a:xfrm>
            <a:off x="4332288" y="2205038"/>
            <a:ext cx="444500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8" name="TextBox 26"/>
          <p:cNvSpPr txBox="1">
            <a:spLocks noChangeArrowheads="1"/>
          </p:cNvSpPr>
          <p:nvPr/>
        </p:nvSpPr>
        <p:spPr bwMode="auto">
          <a:xfrm>
            <a:off x="5888038" y="5629275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/>
              <a:t>DFA</a:t>
            </a:r>
          </a:p>
        </p:txBody>
      </p:sp>
      <p:cxnSp>
        <p:nvCxnSpPr>
          <p:cNvPr id="32779" name="AutoShape 1083"/>
          <p:cNvCxnSpPr>
            <a:cxnSpLocks noChangeShapeType="1"/>
            <a:stCxn id="70" idx="1"/>
            <a:endCxn id="70" idx="7"/>
          </p:cNvCxnSpPr>
          <p:nvPr/>
        </p:nvCxnSpPr>
        <p:spPr bwMode="auto">
          <a:xfrm rot="5400000" flipH="1" flipV="1">
            <a:off x="5245101" y="1676400"/>
            <a:ext cx="12700" cy="663575"/>
          </a:xfrm>
          <a:prstGeom prst="curvedConnector3">
            <a:avLst>
              <a:gd name="adj1" fmla="val 3762537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2780" name="TextBox 42"/>
          <p:cNvSpPr txBox="1">
            <a:spLocks noChangeArrowheads="1"/>
          </p:cNvSpPr>
          <p:nvPr/>
        </p:nvSpPr>
        <p:spPr bwMode="auto">
          <a:xfrm>
            <a:off x="4611688" y="1531938"/>
            <a:ext cx="328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0</a:t>
            </a:r>
            <a:endParaRPr lang="en-US" sz="2000" b="1"/>
          </a:p>
        </p:txBody>
      </p:sp>
      <p:sp>
        <p:nvSpPr>
          <p:cNvPr id="35" name="Oval 34"/>
          <p:cNvSpPr/>
          <p:nvPr/>
        </p:nvSpPr>
        <p:spPr bwMode="auto">
          <a:xfrm>
            <a:off x="4976813" y="3305175"/>
            <a:ext cx="550862" cy="55721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tx1"/>
                </a:solidFill>
              </a:rPr>
              <a:t>c 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70" idx="4"/>
            <a:endCxn id="35" idx="0"/>
          </p:cNvCxnSpPr>
          <p:nvPr/>
        </p:nvCxnSpPr>
        <p:spPr>
          <a:xfrm>
            <a:off x="5245100" y="2484438"/>
            <a:ext cx="6350" cy="8207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3" name="TextBox 42"/>
          <p:cNvSpPr txBox="1">
            <a:spLocks noChangeArrowheads="1"/>
          </p:cNvSpPr>
          <p:nvPr/>
        </p:nvSpPr>
        <p:spPr bwMode="auto">
          <a:xfrm>
            <a:off x="4940300" y="267176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1</a:t>
            </a:r>
            <a:endParaRPr lang="en-US" sz="2000" b="1"/>
          </a:p>
        </p:txBody>
      </p:sp>
      <p:sp>
        <p:nvSpPr>
          <p:cNvPr id="39" name="Oval 38"/>
          <p:cNvSpPr/>
          <p:nvPr/>
        </p:nvSpPr>
        <p:spPr bwMode="auto">
          <a:xfrm>
            <a:off x="6797675" y="3275013"/>
            <a:ext cx="550863" cy="5572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tx1"/>
                </a:solidFill>
              </a:rPr>
              <a:t>b 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4776788" y="4716463"/>
            <a:ext cx="938212" cy="5572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 err="1">
                <a:solidFill>
                  <a:schemeClr val="tx1"/>
                </a:solidFill>
              </a:rPr>
              <a:t>b,c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35" idx="4"/>
            <a:endCxn id="41" idx="0"/>
          </p:cNvCxnSpPr>
          <p:nvPr/>
        </p:nvCxnSpPr>
        <p:spPr>
          <a:xfrm flipH="1">
            <a:off x="5245100" y="3862388"/>
            <a:ext cx="6350" cy="8540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5" idx="6"/>
            <a:endCxn id="39" idx="2"/>
          </p:cNvCxnSpPr>
          <p:nvPr/>
        </p:nvCxnSpPr>
        <p:spPr>
          <a:xfrm flipV="1">
            <a:off x="5527675" y="3552825"/>
            <a:ext cx="1270000" cy="301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8" name="TextBox 42"/>
          <p:cNvSpPr txBox="1">
            <a:spLocks noChangeArrowheads="1"/>
          </p:cNvSpPr>
          <p:nvPr/>
        </p:nvSpPr>
        <p:spPr bwMode="auto">
          <a:xfrm>
            <a:off x="5999163" y="318293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1</a:t>
            </a:r>
            <a:endParaRPr lang="en-US" sz="2000" b="1"/>
          </a:p>
        </p:txBody>
      </p:sp>
      <p:sp>
        <p:nvSpPr>
          <p:cNvPr id="32789" name="TextBox 42"/>
          <p:cNvSpPr txBox="1">
            <a:spLocks noChangeArrowheads="1"/>
          </p:cNvSpPr>
          <p:nvPr/>
        </p:nvSpPr>
        <p:spPr bwMode="auto">
          <a:xfrm>
            <a:off x="4918075" y="4046538"/>
            <a:ext cx="3270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0</a:t>
            </a:r>
            <a:endParaRPr lang="en-US" sz="2000" b="1"/>
          </a:p>
        </p:txBody>
      </p:sp>
      <p:sp>
        <p:nvSpPr>
          <p:cNvPr id="49" name="Oval 48"/>
          <p:cNvSpPr/>
          <p:nvPr/>
        </p:nvSpPr>
        <p:spPr bwMode="auto">
          <a:xfrm>
            <a:off x="6426200" y="4724400"/>
            <a:ext cx="1293813" cy="557213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 err="1">
                <a:solidFill>
                  <a:schemeClr val="tx1"/>
                </a:solidFill>
              </a:rPr>
              <a:t>a,b,c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49" idx="2"/>
            <a:endCxn id="41" idx="6"/>
          </p:cNvCxnSpPr>
          <p:nvPr/>
        </p:nvCxnSpPr>
        <p:spPr>
          <a:xfrm flipH="1" flipV="1">
            <a:off x="5715000" y="4994275"/>
            <a:ext cx="711200" cy="9525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 bwMode="auto">
          <a:xfrm>
            <a:off x="6797675" y="1862138"/>
            <a:ext cx="550863" cy="5572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tx1"/>
                </a:solidFill>
                <a:latin typeface="Cambria Math"/>
                <a:ea typeface="Cambria Math"/>
                <a:sym typeface="Symbol"/>
              </a:rPr>
              <a:t>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39" idx="0"/>
            <a:endCxn id="56" idx="4"/>
          </p:cNvCxnSpPr>
          <p:nvPr/>
        </p:nvCxnSpPr>
        <p:spPr>
          <a:xfrm flipV="1">
            <a:off x="7072313" y="2419350"/>
            <a:ext cx="0" cy="8556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94" name="TextBox 42"/>
          <p:cNvSpPr txBox="1">
            <a:spLocks noChangeArrowheads="1"/>
          </p:cNvSpPr>
          <p:nvPr/>
        </p:nvSpPr>
        <p:spPr bwMode="auto">
          <a:xfrm>
            <a:off x="7070725" y="2606675"/>
            <a:ext cx="3270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1</a:t>
            </a:r>
            <a:endParaRPr lang="en-US" sz="2000" b="1"/>
          </a:p>
        </p:txBody>
      </p:sp>
      <p:sp>
        <p:nvSpPr>
          <p:cNvPr id="32795" name="TextBox 42"/>
          <p:cNvSpPr txBox="1">
            <a:spLocks noChangeArrowheads="1"/>
          </p:cNvSpPr>
          <p:nvPr/>
        </p:nvSpPr>
        <p:spPr bwMode="auto">
          <a:xfrm>
            <a:off x="6823075" y="1279525"/>
            <a:ext cx="541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0,1</a:t>
            </a:r>
            <a:endParaRPr lang="en-US" sz="2000" b="1"/>
          </a:p>
        </p:txBody>
      </p:sp>
      <p:cxnSp>
        <p:nvCxnSpPr>
          <p:cNvPr id="32796" name="AutoShape 1083"/>
          <p:cNvCxnSpPr>
            <a:cxnSpLocks noChangeShapeType="1"/>
            <a:stCxn id="56" idx="1"/>
            <a:endCxn id="56" idx="7"/>
          </p:cNvCxnSpPr>
          <p:nvPr/>
        </p:nvCxnSpPr>
        <p:spPr bwMode="auto">
          <a:xfrm rot="5400000" flipH="1" flipV="1">
            <a:off x="7072313" y="1747837"/>
            <a:ext cx="12700" cy="390525"/>
          </a:xfrm>
          <a:prstGeom prst="curvedConnector3">
            <a:avLst>
              <a:gd name="adj1" fmla="val 2442537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4" name="Straight Arrow Connector 63"/>
          <p:cNvCxnSpPr>
            <a:stCxn id="39" idx="1"/>
            <a:endCxn id="70" idx="5"/>
          </p:cNvCxnSpPr>
          <p:nvPr/>
        </p:nvCxnSpPr>
        <p:spPr>
          <a:xfrm flipH="1" flipV="1">
            <a:off x="5576888" y="2401888"/>
            <a:ext cx="1300162" cy="9540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98" name="TextBox 42"/>
          <p:cNvSpPr txBox="1">
            <a:spLocks noChangeArrowheads="1"/>
          </p:cNvSpPr>
          <p:nvPr/>
        </p:nvSpPr>
        <p:spPr bwMode="auto">
          <a:xfrm>
            <a:off x="6221413" y="264636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0</a:t>
            </a:r>
            <a:endParaRPr lang="en-US" sz="2000" b="1"/>
          </a:p>
        </p:txBody>
      </p:sp>
      <p:cxnSp>
        <p:nvCxnSpPr>
          <p:cNvPr id="75" name="Straight Arrow Connector 74"/>
          <p:cNvCxnSpPr>
            <a:stCxn id="49" idx="1"/>
            <a:endCxn id="41" idx="7"/>
          </p:cNvCxnSpPr>
          <p:nvPr/>
        </p:nvCxnSpPr>
        <p:spPr>
          <a:xfrm flipH="1" flipV="1">
            <a:off x="5576888" y="4797425"/>
            <a:ext cx="1038225" cy="95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00" name="TextBox 42"/>
          <p:cNvSpPr txBox="1">
            <a:spLocks noChangeArrowheads="1"/>
          </p:cNvSpPr>
          <p:nvPr/>
        </p:nvSpPr>
        <p:spPr bwMode="auto">
          <a:xfrm>
            <a:off x="5907088" y="50038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0</a:t>
            </a:r>
            <a:endParaRPr lang="en-US" sz="2000" b="1"/>
          </a:p>
        </p:txBody>
      </p:sp>
      <p:sp>
        <p:nvSpPr>
          <p:cNvPr id="32801" name="TextBox 42"/>
          <p:cNvSpPr txBox="1">
            <a:spLocks noChangeArrowheads="1"/>
          </p:cNvSpPr>
          <p:nvPr/>
        </p:nvSpPr>
        <p:spPr bwMode="auto">
          <a:xfrm>
            <a:off x="5932488" y="442436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1</a:t>
            </a:r>
            <a:endParaRPr lang="en-US" sz="2000" b="1"/>
          </a:p>
        </p:txBody>
      </p:sp>
      <p:cxnSp>
        <p:nvCxnSpPr>
          <p:cNvPr id="80" name="Straight Arrow Connector 79"/>
          <p:cNvCxnSpPr>
            <a:endCxn id="39" idx="3"/>
          </p:cNvCxnSpPr>
          <p:nvPr/>
        </p:nvCxnSpPr>
        <p:spPr>
          <a:xfrm flipV="1">
            <a:off x="5410200" y="3749675"/>
            <a:ext cx="1466850" cy="9747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03" name="TextBox 42"/>
          <p:cNvSpPr txBox="1">
            <a:spLocks noChangeArrowheads="1"/>
          </p:cNvSpPr>
          <p:nvPr/>
        </p:nvSpPr>
        <p:spPr bwMode="auto">
          <a:xfrm>
            <a:off x="5835650" y="3948113"/>
            <a:ext cx="3270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1</a:t>
            </a:r>
            <a:endParaRPr lang="en-US" sz="2000" b="1"/>
          </a:p>
        </p:txBody>
      </p:sp>
      <p:cxnSp>
        <p:nvCxnSpPr>
          <p:cNvPr id="32804" name="AutoShape 1083"/>
          <p:cNvCxnSpPr>
            <a:cxnSpLocks noChangeShapeType="1"/>
          </p:cNvCxnSpPr>
          <p:nvPr/>
        </p:nvCxnSpPr>
        <p:spPr bwMode="auto">
          <a:xfrm rot="5400000" flipH="1" flipV="1">
            <a:off x="7030244" y="4521994"/>
            <a:ext cx="12700" cy="388938"/>
          </a:xfrm>
          <a:prstGeom prst="curvedConnector3">
            <a:avLst>
              <a:gd name="adj1" fmla="val 2442537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2805" name="TextBox 42"/>
          <p:cNvSpPr txBox="1">
            <a:spLocks noChangeArrowheads="1"/>
          </p:cNvSpPr>
          <p:nvPr/>
        </p:nvSpPr>
        <p:spPr bwMode="auto">
          <a:xfrm>
            <a:off x="7094538" y="416083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0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15246743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story so far...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CEEDB1-7BF9-0D46-BB8C-4068486AA836}"/>
              </a:ext>
            </a:extLst>
          </p:cNvPr>
          <p:cNvSpPr txBox="1"/>
          <p:nvPr/>
        </p:nvSpPr>
        <p:spPr>
          <a:xfrm>
            <a:off x="4223261" y="2391129"/>
            <a:ext cx="52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⊆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E92D5-3F53-2E45-9389-00DCC18EDEF8}"/>
              </a:ext>
            </a:extLst>
          </p:cNvPr>
          <p:cNvSpPr txBox="1"/>
          <p:nvPr/>
        </p:nvSpPr>
        <p:spPr>
          <a:xfrm>
            <a:off x="4268145" y="4547309"/>
            <a:ext cx="4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Franklin Gothic Medium"/>
                <a:cs typeface="Franklin Gothic Medium"/>
              </a:rPr>
              <a:t>=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55915C6-88F4-E445-A137-556CAE731737}"/>
              </a:ext>
            </a:extLst>
          </p:cNvPr>
          <p:cNvSpPr/>
          <p:nvPr/>
        </p:nvSpPr>
        <p:spPr>
          <a:xfrm>
            <a:off x="2228192" y="2314903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REs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15FE134-4069-3F41-BEDF-7CB2AF84C422}"/>
              </a:ext>
            </a:extLst>
          </p:cNvPr>
          <p:cNvSpPr/>
          <p:nvPr/>
        </p:nvSpPr>
        <p:spPr>
          <a:xfrm>
            <a:off x="2228192" y="4486874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DFAs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1AC026F-96A2-294A-BC76-CFA6120B34A3}"/>
              </a:ext>
            </a:extLst>
          </p:cNvPr>
          <p:cNvSpPr/>
          <p:nvPr/>
        </p:nvSpPr>
        <p:spPr>
          <a:xfrm>
            <a:off x="5234152" y="4486875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NFAs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6B815C8-4B03-5047-B890-54A1358EE594}"/>
              </a:ext>
            </a:extLst>
          </p:cNvPr>
          <p:cNvSpPr/>
          <p:nvPr/>
        </p:nvSpPr>
        <p:spPr>
          <a:xfrm>
            <a:off x="5234152" y="2314902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CFGs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FE92D5-3F53-2E45-9389-00DCC18EDEF8}"/>
              </a:ext>
            </a:extLst>
          </p:cNvPr>
          <p:cNvSpPr txBox="1"/>
          <p:nvPr/>
        </p:nvSpPr>
        <p:spPr>
          <a:xfrm rot="2700000">
            <a:off x="4223261" y="3477115"/>
            <a:ext cx="52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⊆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423357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⊆ </a:t>
            </a:r>
            <a:r>
              <a:rPr lang="en-US" dirty="0">
                <a:solidFill>
                  <a:prstClr val="black"/>
                </a:solidFill>
              </a:rPr>
              <a:t>NFAs </a:t>
            </a:r>
            <a:r>
              <a:rPr lang="en-US" dirty="0"/>
              <a:t>≡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/>
              <a:t>DFAs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44160"/>
            <a:ext cx="8500533" cy="514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We have shown how to build an optimal DFA for every regular expression</a:t>
            </a:r>
          </a:p>
          <a:p>
            <a:pPr lvl="1"/>
            <a:r>
              <a:rPr lang="en-US" sz="2400" dirty="0"/>
              <a:t>Build NFA</a:t>
            </a:r>
          </a:p>
          <a:p>
            <a:pPr lvl="1"/>
            <a:r>
              <a:rPr lang="en-US" sz="2400" dirty="0"/>
              <a:t>Convert NFA to DFA using subset construction</a:t>
            </a:r>
          </a:p>
          <a:p>
            <a:pPr lvl="1"/>
            <a:r>
              <a:rPr lang="en-US" sz="2400" dirty="0"/>
              <a:t>Minimize resulting DFA</a:t>
            </a:r>
          </a:p>
          <a:p>
            <a:pPr marL="457200" lvl="1" indent="0">
              <a:buNone/>
            </a:pPr>
            <a:endParaRPr lang="en-US" sz="2400" dirty="0"/>
          </a:p>
          <a:p>
            <a:pPr marL="57150" indent="0">
              <a:buNone/>
            </a:pPr>
            <a:r>
              <a:rPr lang="en-US" sz="2600" dirty="0"/>
              <a:t>Thus, we could now implement a </a:t>
            </a:r>
            <a:r>
              <a:rPr lang="en-US" sz="2600" dirty="0" err="1"/>
              <a:t>RegExp</a:t>
            </a:r>
            <a:r>
              <a:rPr lang="en-US" sz="2600" dirty="0"/>
              <a:t> library</a:t>
            </a:r>
          </a:p>
          <a:p>
            <a:pPr lvl="1"/>
            <a:r>
              <a:rPr lang="en-US" sz="2400" dirty="0"/>
              <a:t>most </a:t>
            </a:r>
            <a:r>
              <a:rPr lang="en-US" sz="2400" dirty="0" err="1"/>
              <a:t>RegExp</a:t>
            </a:r>
            <a:r>
              <a:rPr lang="en-US" sz="2400" dirty="0"/>
              <a:t> libraries actually simulate the NFA</a:t>
            </a:r>
          </a:p>
          <a:p>
            <a:pPr lvl="1"/>
            <a:r>
              <a:rPr lang="en-US" sz="2400" dirty="0"/>
              <a:t>(even better: one can combine the two approaches:</a:t>
            </a:r>
            <a:br>
              <a:rPr lang="en-US" sz="2400" dirty="0"/>
            </a:br>
            <a:r>
              <a:rPr lang="en-US" sz="2400" dirty="0"/>
              <a:t> apply DFA minimization lazily while simulating the NFA)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16487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story so far...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CEEDB1-7BF9-0D46-BB8C-4068486AA836}"/>
              </a:ext>
            </a:extLst>
          </p:cNvPr>
          <p:cNvSpPr txBox="1"/>
          <p:nvPr/>
        </p:nvSpPr>
        <p:spPr>
          <a:xfrm>
            <a:off x="4245032" y="1661786"/>
            <a:ext cx="52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⊆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E92D5-3F53-2E45-9389-00DCC18EDEF8}"/>
              </a:ext>
            </a:extLst>
          </p:cNvPr>
          <p:cNvSpPr txBox="1"/>
          <p:nvPr/>
        </p:nvSpPr>
        <p:spPr>
          <a:xfrm>
            <a:off x="4289916" y="3817966"/>
            <a:ext cx="4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Franklin Gothic Medium"/>
                <a:cs typeface="Franklin Gothic Medium"/>
              </a:rPr>
              <a:t>=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55915C6-88F4-E445-A137-556CAE731737}"/>
              </a:ext>
            </a:extLst>
          </p:cNvPr>
          <p:cNvSpPr/>
          <p:nvPr/>
        </p:nvSpPr>
        <p:spPr>
          <a:xfrm>
            <a:off x="2249963" y="1585560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REs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15FE134-4069-3F41-BEDF-7CB2AF84C422}"/>
              </a:ext>
            </a:extLst>
          </p:cNvPr>
          <p:cNvSpPr/>
          <p:nvPr/>
        </p:nvSpPr>
        <p:spPr>
          <a:xfrm>
            <a:off x="2249963" y="3757531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DFAs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1AC026F-96A2-294A-BC76-CFA6120B34A3}"/>
              </a:ext>
            </a:extLst>
          </p:cNvPr>
          <p:cNvSpPr/>
          <p:nvPr/>
        </p:nvSpPr>
        <p:spPr>
          <a:xfrm>
            <a:off x="5255923" y="3757532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NFAs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6B815C8-4B03-5047-B890-54A1358EE594}"/>
              </a:ext>
            </a:extLst>
          </p:cNvPr>
          <p:cNvSpPr/>
          <p:nvPr/>
        </p:nvSpPr>
        <p:spPr>
          <a:xfrm>
            <a:off x="5255923" y="1585559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CFGs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FE92D5-3F53-2E45-9389-00DCC18EDEF8}"/>
              </a:ext>
            </a:extLst>
          </p:cNvPr>
          <p:cNvSpPr txBox="1"/>
          <p:nvPr/>
        </p:nvSpPr>
        <p:spPr>
          <a:xfrm rot="2700000">
            <a:off x="4245032" y="2747772"/>
            <a:ext cx="52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⊆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C1B11B-8491-A641-925F-C52793C15528}"/>
              </a:ext>
            </a:extLst>
          </p:cNvPr>
          <p:cNvSpPr txBox="1"/>
          <p:nvPr/>
        </p:nvSpPr>
        <p:spPr>
          <a:xfrm>
            <a:off x="2008477" y="5606336"/>
            <a:ext cx="5127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Is this ⊆ really “=” or “⊊”?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FD6DB9-9ACD-1D45-8376-9762F4E2E670}"/>
              </a:ext>
            </a:extLst>
          </p:cNvPr>
          <p:cNvCxnSpPr>
            <a:cxnSpLocks/>
          </p:cNvCxnSpPr>
          <p:nvPr/>
        </p:nvCxnSpPr>
        <p:spPr>
          <a:xfrm flipV="1">
            <a:off x="1284514" y="3070937"/>
            <a:ext cx="2809521" cy="1769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448BC9-FC74-5A49-A95B-195E1664CA92}"/>
              </a:ext>
            </a:extLst>
          </p:cNvPr>
          <p:cNvCxnSpPr>
            <a:cxnSpLocks/>
          </p:cNvCxnSpPr>
          <p:nvPr/>
        </p:nvCxnSpPr>
        <p:spPr>
          <a:xfrm>
            <a:off x="1284514" y="3079782"/>
            <a:ext cx="0" cy="2849719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5A2A61-1C88-0745-B90F-CA45DB92A457}"/>
              </a:ext>
            </a:extLst>
          </p:cNvPr>
          <p:cNvCxnSpPr>
            <a:endCxn id="13" idx="1"/>
          </p:cNvCxnSpPr>
          <p:nvPr/>
        </p:nvCxnSpPr>
        <p:spPr>
          <a:xfrm>
            <a:off x="1284514" y="5929501"/>
            <a:ext cx="723963" cy="1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6606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≡ </a:t>
            </a:r>
            <a:r>
              <a:rPr lang="en-US" dirty="0">
                <a:solidFill>
                  <a:prstClr val="black"/>
                </a:solidFill>
              </a:rPr>
              <a:t>NFAs </a:t>
            </a:r>
            <a:r>
              <a:rPr lang="en-US" dirty="0"/>
              <a:t>≡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/>
              <a:t>DFAs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44160"/>
            <a:ext cx="8500533" cy="514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Theorem: </a:t>
            </a:r>
            <a:r>
              <a:rPr lang="en-US" sz="2800" dirty="0"/>
              <a:t>For any NFA, there is a regular expression</a:t>
            </a:r>
            <a:br>
              <a:rPr lang="en-US" sz="2800" dirty="0"/>
            </a:br>
            <a:r>
              <a:rPr lang="en-US" sz="2800" dirty="0"/>
              <a:t>			 that accepts the same language</a:t>
            </a:r>
          </a:p>
          <a:p>
            <a:pPr marL="0" indent="0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Corollary:  </a:t>
            </a:r>
            <a:r>
              <a:rPr lang="en-US" sz="2800" dirty="0"/>
              <a:t>A language is recognized by a DFA (or NFA) 				  if and only if it has a regular expression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You need to know these facts</a:t>
            </a:r>
          </a:p>
          <a:p>
            <a:pPr lvl="1"/>
            <a:r>
              <a:rPr lang="en-US" sz="2400" dirty="0"/>
              <a:t>the construction for the Theorem is included in the slides after this, but you will not be tested on it</a:t>
            </a:r>
          </a:p>
        </p:txBody>
      </p:sp>
    </p:spTree>
    <p:extLst>
      <p:ext uri="{BB962C8B-B14F-4D97-AF65-F5344CB8AC3E}">
        <p14:creationId xmlns:p14="http://schemas.microsoft.com/office/powerpoint/2010/main" val="34547566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story so far...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CEEDB1-7BF9-0D46-BB8C-4068486AA836}"/>
              </a:ext>
            </a:extLst>
          </p:cNvPr>
          <p:cNvSpPr txBox="1"/>
          <p:nvPr/>
        </p:nvSpPr>
        <p:spPr>
          <a:xfrm>
            <a:off x="4223261" y="2391129"/>
            <a:ext cx="52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⊆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E92D5-3F53-2E45-9389-00DCC18EDEF8}"/>
              </a:ext>
            </a:extLst>
          </p:cNvPr>
          <p:cNvSpPr txBox="1"/>
          <p:nvPr/>
        </p:nvSpPr>
        <p:spPr>
          <a:xfrm>
            <a:off x="4268145" y="4547309"/>
            <a:ext cx="4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Franklin Gothic Medium"/>
                <a:cs typeface="Franklin Gothic Medium"/>
              </a:rPr>
              <a:t>=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55915C6-88F4-E445-A137-556CAE731737}"/>
              </a:ext>
            </a:extLst>
          </p:cNvPr>
          <p:cNvSpPr/>
          <p:nvPr/>
        </p:nvSpPr>
        <p:spPr>
          <a:xfrm>
            <a:off x="2228192" y="2314903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REs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15FE134-4069-3F41-BEDF-7CB2AF84C422}"/>
              </a:ext>
            </a:extLst>
          </p:cNvPr>
          <p:cNvSpPr/>
          <p:nvPr/>
        </p:nvSpPr>
        <p:spPr>
          <a:xfrm>
            <a:off x="2228192" y="4486874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DFAs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1AC026F-96A2-294A-BC76-CFA6120B34A3}"/>
              </a:ext>
            </a:extLst>
          </p:cNvPr>
          <p:cNvSpPr/>
          <p:nvPr/>
        </p:nvSpPr>
        <p:spPr>
          <a:xfrm>
            <a:off x="5234152" y="4486875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NFAs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6B815C8-4B03-5047-B890-54A1358EE594}"/>
              </a:ext>
            </a:extLst>
          </p:cNvPr>
          <p:cNvSpPr/>
          <p:nvPr/>
        </p:nvSpPr>
        <p:spPr>
          <a:xfrm>
            <a:off x="5234152" y="2314902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CFGs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E92D5-3F53-2E45-9389-00DCC18EDEF8}"/>
              </a:ext>
            </a:extLst>
          </p:cNvPr>
          <p:cNvSpPr txBox="1"/>
          <p:nvPr/>
        </p:nvSpPr>
        <p:spPr>
          <a:xfrm rot="5400000">
            <a:off x="2741922" y="3446339"/>
            <a:ext cx="4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Franklin Gothic Medium"/>
                <a:cs typeface="Franklin Gothic Medium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652410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ways of thinking about NFAs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067" y="1300605"/>
            <a:ext cx="8229600" cy="5140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600" dirty="0"/>
              <a:t>Perfect guesser: The NFA has input x and whenever there is a choice of what to do it magically guesses a good one (if one exists)</a:t>
            </a:r>
          </a:p>
          <a:p>
            <a:pPr>
              <a:defRPr/>
            </a:pPr>
            <a:endParaRPr lang="en-US" sz="2600" dirty="0"/>
          </a:p>
          <a:p>
            <a:pPr>
              <a:defRPr/>
            </a:pPr>
            <a:r>
              <a:rPr lang="en-US" sz="2600" dirty="0"/>
              <a:t>Outside observer:  Is there a path labeled by </a:t>
            </a:r>
            <a:r>
              <a:rPr lang="en-US" sz="2600" dirty="0">
                <a:latin typeface="+mn-lt"/>
              </a:rPr>
              <a:t>x</a:t>
            </a:r>
            <a:r>
              <a:rPr lang="en-US" sz="2600" dirty="0"/>
              <a:t> from the start state to some accepting state?  </a:t>
            </a:r>
          </a:p>
          <a:p>
            <a:pPr lvl="3">
              <a:defRPr/>
            </a:pPr>
            <a:endParaRPr lang="en-US" sz="2600" dirty="0"/>
          </a:p>
          <a:p>
            <a:pPr>
              <a:defRPr/>
            </a:pPr>
            <a:r>
              <a:rPr lang="en-US" sz="2600" dirty="0"/>
              <a:t>Parallel exploration:  The NFA computation runs all possible computations on </a:t>
            </a:r>
            <a:r>
              <a:rPr lang="en-US" sz="2600" dirty="0">
                <a:latin typeface="+mn-lt"/>
              </a:rPr>
              <a:t>x</a:t>
            </a:r>
            <a:r>
              <a:rPr lang="en-US" sz="2600" dirty="0"/>
              <a:t> step-by-step at the same time in parallel</a:t>
            </a:r>
          </a:p>
          <a:p>
            <a:pPr>
              <a:defRPr/>
            </a:pPr>
            <a:endParaRPr lang="en-US" sz="2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2A99AB-A67E-F04E-A4AD-9F47C62B56C6}"/>
              </a:ext>
            </a:extLst>
          </p:cNvPr>
          <p:cNvSpPr/>
          <p:nvPr/>
        </p:nvSpPr>
        <p:spPr>
          <a:xfrm>
            <a:off x="491067" y="2738655"/>
            <a:ext cx="8229600" cy="1595120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5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story so far...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CEEDB1-7BF9-0D46-BB8C-4068486AA836}"/>
              </a:ext>
            </a:extLst>
          </p:cNvPr>
          <p:cNvSpPr txBox="1"/>
          <p:nvPr/>
        </p:nvSpPr>
        <p:spPr>
          <a:xfrm>
            <a:off x="4223261" y="2391129"/>
            <a:ext cx="52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⊆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E92D5-3F53-2E45-9389-00DCC18EDEF8}"/>
              </a:ext>
            </a:extLst>
          </p:cNvPr>
          <p:cNvSpPr txBox="1"/>
          <p:nvPr/>
        </p:nvSpPr>
        <p:spPr>
          <a:xfrm>
            <a:off x="4268145" y="4547309"/>
            <a:ext cx="4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Franklin Gothic Medium"/>
                <a:cs typeface="Franklin Gothic Medium"/>
              </a:rPr>
              <a:t>=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55915C6-88F4-E445-A137-556CAE731737}"/>
              </a:ext>
            </a:extLst>
          </p:cNvPr>
          <p:cNvSpPr/>
          <p:nvPr/>
        </p:nvSpPr>
        <p:spPr>
          <a:xfrm>
            <a:off x="2228192" y="2314903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REs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15FE134-4069-3F41-BEDF-7CB2AF84C422}"/>
              </a:ext>
            </a:extLst>
          </p:cNvPr>
          <p:cNvSpPr/>
          <p:nvPr/>
        </p:nvSpPr>
        <p:spPr>
          <a:xfrm>
            <a:off x="2228192" y="4486874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DFAs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1AC026F-96A2-294A-BC76-CFA6120B34A3}"/>
              </a:ext>
            </a:extLst>
          </p:cNvPr>
          <p:cNvSpPr/>
          <p:nvPr/>
        </p:nvSpPr>
        <p:spPr>
          <a:xfrm>
            <a:off x="5234152" y="4486875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NFAs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6B815C8-4B03-5047-B890-54A1358EE594}"/>
              </a:ext>
            </a:extLst>
          </p:cNvPr>
          <p:cNvSpPr/>
          <p:nvPr/>
        </p:nvSpPr>
        <p:spPr>
          <a:xfrm>
            <a:off x="5234152" y="2314902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CFGs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E92D5-3F53-2E45-9389-00DCC18EDEF8}"/>
              </a:ext>
            </a:extLst>
          </p:cNvPr>
          <p:cNvSpPr txBox="1"/>
          <p:nvPr/>
        </p:nvSpPr>
        <p:spPr>
          <a:xfrm rot="5400000">
            <a:off x="2741922" y="3446339"/>
            <a:ext cx="4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Franklin Gothic Medium"/>
                <a:cs typeface="Franklin Gothic Medium"/>
              </a:rPr>
              <a:t>=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BC0B2B-645B-4C4A-B3A0-CC30D4CA6D2E}"/>
              </a:ext>
            </a:extLst>
          </p:cNvPr>
          <p:cNvSpPr txBox="1"/>
          <p:nvPr/>
        </p:nvSpPr>
        <p:spPr>
          <a:xfrm>
            <a:off x="975759" y="5919630"/>
            <a:ext cx="7296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Next time</a:t>
            </a:r>
            <a:r>
              <a:rPr lang="en-US" sz="3600" dirty="0"/>
              <a:t>:  Is this ⊆ really “=” or “⊊”?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C5D60A-584F-7D46-9EC4-8E0AD1829B2F}"/>
              </a:ext>
            </a:extLst>
          </p:cNvPr>
          <p:cNvCxnSpPr>
            <a:cxnSpLocks/>
          </p:cNvCxnSpPr>
          <p:nvPr/>
        </p:nvCxnSpPr>
        <p:spPr>
          <a:xfrm>
            <a:off x="4511160" y="1687286"/>
            <a:ext cx="0" cy="70384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D0DC79-7707-104C-8844-F7C89DD531A4}"/>
              </a:ext>
            </a:extLst>
          </p:cNvPr>
          <p:cNvCxnSpPr>
            <a:cxnSpLocks/>
          </p:cNvCxnSpPr>
          <p:nvPr/>
        </p:nvCxnSpPr>
        <p:spPr>
          <a:xfrm>
            <a:off x="1284514" y="1687286"/>
            <a:ext cx="0" cy="4232344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607581-777E-F845-BD9F-9DD2CEAE02C0}"/>
              </a:ext>
            </a:extLst>
          </p:cNvPr>
          <p:cNvCxnSpPr>
            <a:cxnSpLocks/>
          </p:cNvCxnSpPr>
          <p:nvPr/>
        </p:nvCxnSpPr>
        <p:spPr>
          <a:xfrm>
            <a:off x="1284514" y="1687286"/>
            <a:ext cx="3226646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9314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Machinery: Generalized NFAs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44160"/>
            <a:ext cx="8414657" cy="5140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Like NFAs but allow</a:t>
            </a:r>
          </a:p>
          <a:p>
            <a:pPr lvl="1">
              <a:defRPr/>
            </a:pPr>
            <a:r>
              <a:rPr lang="en-US" dirty="0"/>
              <a:t>parallel edges (between the same pair of states)</a:t>
            </a:r>
          </a:p>
          <a:p>
            <a:pPr lvl="1">
              <a:defRPr/>
            </a:pPr>
            <a:r>
              <a:rPr lang="en-US" dirty="0"/>
              <a:t>regular expressions as edge labels</a:t>
            </a:r>
          </a:p>
          <a:p>
            <a:pPr lvl="2">
              <a:defRPr/>
            </a:pPr>
            <a:r>
              <a:rPr lang="en-US" dirty="0"/>
              <a:t>NFAs already have edges labeled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ɛ</a:t>
            </a:r>
            <a:r>
              <a:rPr lang="en-US" dirty="0">
                <a:sym typeface="Symbol"/>
              </a:rPr>
              <a:t> or </a:t>
            </a:r>
            <a:r>
              <a:rPr lang="en-US" b="1" i="1" dirty="0">
                <a:sym typeface="Symbol"/>
              </a:rPr>
              <a:t>a</a:t>
            </a:r>
          </a:p>
          <a:p>
            <a:pPr lvl="1">
              <a:defRPr/>
            </a:pPr>
            <a:endParaRPr lang="en-US" sz="2400" dirty="0">
              <a:sym typeface="Symbol"/>
            </a:endParaRPr>
          </a:p>
          <a:p>
            <a:pPr>
              <a:defRPr/>
            </a:pPr>
            <a:r>
              <a:rPr lang="en-US" sz="2800" dirty="0">
                <a:sym typeface="Symbol"/>
              </a:rPr>
              <a:t>Machine can follow an edge labeled by </a:t>
            </a:r>
            <a:r>
              <a:rPr lang="en-US" sz="2800" b="1" dirty="0">
                <a:sym typeface="Symbol"/>
              </a:rPr>
              <a:t>A</a:t>
            </a:r>
            <a:r>
              <a:rPr lang="en-US" sz="2800" dirty="0">
                <a:sym typeface="Symbol"/>
              </a:rPr>
              <a:t> by reading a </a:t>
            </a:r>
            <a:r>
              <a:rPr lang="en-US" sz="2800" u="sng" dirty="0">
                <a:sym typeface="Symbol"/>
              </a:rPr>
              <a:t>string of input characters</a:t>
            </a:r>
            <a:r>
              <a:rPr lang="en-US" sz="2800" dirty="0">
                <a:sym typeface="Symbol"/>
              </a:rPr>
              <a:t> in the language of A</a:t>
            </a:r>
            <a:endParaRPr lang="en-US" sz="2800" b="1" dirty="0">
              <a:sym typeface="Symbol"/>
            </a:endParaRPr>
          </a:p>
          <a:p>
            <a:pPr lvl="1">
              <a:defRPr/>
            </a:pPr>
            <a:r>
              <a:rPr lang="en-US" sz="2400" dirty="0">
                <a:sym typeface="Symbol"/>
              </a:rPr>
              <a:t>(if A is </a:t>
            </a:r>
            <a:r>
              <a:rPr lang="en-US" sz="2400" b="1" i="1" dirty="0">
                <a:sym typeface="Symbol"/>
              </a:rPr>
              <a:t>a</a:t>
            </a:r>
            <a:r>
              <a:rPr lang="en-US" sz="2400" dirty="0">
                <a:sym typeface="Symbol"/>
              </a:rPr>
              <a:t> or</a:t>
            </a:r>
            <a:r>
              <a:rPr lang="en-US" sz="2400" b="1" i="1" dirty="0">
                <a:sym typeface="Symbol"/>
              </a:rPr>
              <a:t> </a:t>
            </a:r>
            <a:r>
              <a:rPr lang="en-US" sz="2400" b="1" dirty="0" err="1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ɛ</a:t>
            </a:r>
            <a:r>
              <a:rPr lang="en-US" sz="2400" dirty="0">
                <a:sym typeface="Symbol"/>
              </a:rPr>
              <a:t>, this matches the original definition, but</a:t>
            </a:r>
            <a:br>
              <a:rPr lang="en-US" sz="2400" dirty="0">
                <a:sym typeface="Symbol"/>
              </a:rPr>
            </a:br>
            <a:r>
              <a:rPr lang="en-US" sz="2400" dirty="0">
                <a:sym typeface="Symbol"/>
              </a:rPr>
              <a:t> we now allow REs built with recursive steps.)</a:t>
            </a:r>
          </a:p>
        </p:txBody>
      </p:sp>
    </p:spTree>
    <p:extLst>
      <p:ext uri="{BB962C8B-B14F-4D97-AF65-F5344CB8AC3E}">
        <p14:creationId xmlns:p14="http://schemas.microsoft.com/office/powerpoint/2010/main" val="19318682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Machinery: Generalized NFAs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/>
              <a:t>Like NFAs but allow</a:t>
            </a:r>
          </a:p>
          <a:p>
            <a:pPr lvl="1">
              <a:defRPr/>
            </a:pPr>
            <a:r>
              <a:rPr lang="en-US" dirty="0"/>
              <a:t>parallel edges</a:t>
            </a:r>
          </a:p>
          <a:p>
            <a:pPr lvl="1">
              <a:defRPr/>
            </a:pPr>
            <a:r>
              <a:rPr lang="en-US" dirty="0"/>
              <a:t>regular expressions as edge labels</a:t>
            </a:r>
          </a:p>
          <a:p>
            <a:pPr lvl="2">
              <a:defRPr/>
            </a:pPr>
            <a:r>
              <a:rPr lang="en-US" dirty="0"/>
              <a:t>NFAs already have edges labeled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ɛ</a:t>
            </a:r>
            <a:r>
              <a:rPr lang="en-US" dirty="0">
                <a:sym typeface="Symbol"/>
              </a:rPr>
              <a:t> or </a:t>
            </a:r>
            <a:r>
              <a:rPr lang="en-US" b="1" i="1" dirty="0">
                <a:sym typeface="Symbol"/>
              </a:rPr>
              <a:t>a</a:t>
            </a:r>
          </a:p>
          <a:p>
            <a:pPr lvl="1">
              <a:defRPr/>
            </a:pPr>
            <a:endParaRPr lang="en-US" sz="2400" dirty="0">
              <a:sym typeface="Symbol"/>
            </a:endParaRPr>
          </a:p>
          <a:p>
            <a:pPr>
              <a:defRPr/>
            </a:pPr>
            <a:r>
              <a:rPr lang="en-US" sz="2800" dirty="0">
                <a:sym typeface="Symbol"/>
              </a:rPr>
              <a:t>The label of a path is now the concatenation of the regular expressions on those edges, making it a regular expression</a:t>
            </a:r>
          </a:p>
          <a:p>
            <a:pPr lvl="1">
              <a:defRPr/>
            </a:pPr>
            <a:endParaRPr lang="en-US" sz="2400" dirty="0">
              <a:sym typeface="Symbol"/>
            </a:endParaRPr>
          </a:p>
          <a:p>
            <a:pPr>
              <a:defRPr/>
            </a:pPr>
            <a:r>
              <a:rPr lang="en-US" sz="2800" dirty="0">
                <a:sym typeface="Symbol"/>
              </a:rPr>
              <a:t>Def: A string </a:t>
            </a:r>
            <a:r>
              <a:rPr lang="en-US" sz="2800" dirty="0">
                <a:latin typeface="+mn-lt"/>
                <a:sym typeface="Symbol"/>
              </a:rPr>
              <a:t>x</a:t>
            </a:r>
            <a:r>
              <a:rPr lang="en-US" sz="2800" dirty="0">
                <a:sym typeface="Symbol"/>
              </a:rPr>
              <a:t> is accepted by a generalized NFA iff there is a </a:t>
            </a:r>
            <a:r>
              <a:rPr lang="en-US" sz="2800" i="1" dirty="0">
                <a:sym typeface="Symbol"/>
              </a:rPr>
              <a:t>path</a:t>
            </a:r>
            <a:r>
              <a:rPr lang="en-US" sz="2800" dirty="0">
                <a:sym typeface="Symbol"/>
              </a:rPr>
              <a:t> from start to final state labeled by a regular expression whose language </a:t>
            </a:r>
            <a:r>
              <a:rPr lang="en-US" sz="2800" b="1" dirty="0">
                <a:sym typeface="Symbol"/>
              </a:rPr>
              <a:t>contains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>
                <a:latin typeface="+mn-lt"/>
                <a:sym typeface="Symbol"/>
              </a:rPr>
              <a:t>x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11505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Idea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581379" y="1244160"/>
            <a:ext cx="8229600" cy="5140800"/>
          </a:xfrm>
        </p:spPr>
        <p:txBody>
          <a:bodyPr/>
          <a:lstStyle/>
          <a:p>
            <a:pPr marL="342900" lvl="2" indent="-342900"/>
            <a:r>
              <a:rPr lang="en-US" sz="2800" dirty="0">
                <a:latin typeface="Franklin Gothic Medium" panose="020B0603020102020204" pitchFamily="34" charset="0"/>
                <a:sym typeface="Symbol" pitchFamily="18" charset="2"/>
              </a:rPr>
              <a:t>Add new start state and final state</a:t>
            </a:r>
          </a:p>
          <a:p>
            <a:pPr marL="342900" lvl="2" indent="-342900"/>
            <a:endParaRPr lang="en-US" sz="2800" dirty="0">
              <a:latin typeface="Franklin Gothic Medium" panose="020B0603020102020204" pitchFamily="34" charset="0"/>
              <a:sym typeface="Symbol" pitchFamily="18" charset="2"/>
            </a:endParaRPr>
          </a:p>
          <a:p>
            <a:pPr marL="342900" lvl="2" indent="-342900"/>
            <a:endParaRPr lang="en-US" sz="3200" dirty="0">
              <a:sym typeface="Symbol" pitchFamily="18" charset="2"/>
            </a:endParaRPr>
          </a:p>
          <a:p>
            <a:pPr marL="342900" lvl="2" indent="-342900"/>
            <a:endParaRPr lang="en-US" sz="3200" dirty="0">
              <a:sym typeface="Symbol" pitchFamily="18" charset="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211513" y="2017887"/>
            <a:ext cx="1989137" cy="1525588"/>
          </a:xfrm>
          <a:prstGeom prst="rect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409950" y="2614787"/>
            <a:ext cx="265113" cy="2857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 b="1" baseline="-25000" dirty="0">
              <a:solidFill>
                <a:prstClr val="black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670425" y="2283000"/>
            <a:ext cx="265113" cy="285750"/>
          </a:xfrm>
          <a:prstGeom prst="ellipse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 b="1" baseline="-25000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670425" y="3079925"/>
            <a:ext cx="265113" cy="285750"/>
          </a:xfrm>
          <a:prstGeom prst="ellipse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 b="1" baseline="-25000" dirty="0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592888" y="2614787"/>
            <a:ext cx="265112" cy="285750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 b="1" baseline="-25000" dirty="0">
              <a:solidFill>
                <a:prstClr val="black"/>
              </a:solidFill>
            </a:endParaRPr>
          </a:p>
        </p:txBody>
      </p:sp>
      <p:sp>
        <p:nvSpPr>
          <p:cNvPr id="35859" name="TextBox 20"/>
          <p:cNvSpPr txBox="1">
            <a:spLocks noChangeArrowheads="1"/>
          </p:cNvSpPr>
          <p:nvPr/>
        </p:nvSpPr>
        <p:spPr bwMode="auto">
          <a:xfrm>
            <a:off x="5627234" y="2055198"/>
            <a:ext cx="3481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ɛ</a:t>
            </a:r>
            <a:endParaRPr lang="en-US" sz="28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22" name="Curved Connector 21"/>
          <p:cNvCxnSpPr>
            <a:stCxn id="11" idx="6"/>
            <a:endCxn id="17" idx="2"/>
          </p:cNvCxnSpPr>
          <p:nvPr/>
        </p:nvCxnSpPr>
        <p:spPr bwMode="auto">
          <a:xfrm>
            <a:off x="4935538" y="2427462"/>
            <a:ext cx="1657350" cy="33178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 bwMode="auto">
          <a:xfrm flipV="1">
            <a:off x="4935538" y="2781475"/>
            <a:ext cx="1657350" cy="44132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62" name="TextBox 30"/>
          <p:cNvSpPr txBox="1">
            <a:spLocks noChangeArrowheads="1"/>
          </p:cNvSpPr>
          <p:nvPr/>
        </p:nvSpPr>
        <p:spPr bwMode="auto">
          <a:xfrm>
            <a:off x="5627234" y="2994872"/>
            <a:ext cx="3481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ɛ</a:t>
            </a:r>
            <a:endParaRPr lang="en-US" sz="28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1752600" y="2748137"/>
            <a:ext cx="269875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 bwMode="auto">
          <a:xfrm>
            <a:off x="2017713" y="2614787"/>
            <a:ext cx="265112" cy="2857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 b="1" baseline="-25000" dirty="0">
              <a:solidFill>
                <a:prstClr val="black"/>
              </a:solidFill>
            </a:endParaRPr>
          </a:p>
        </p:txBody>
      </p:sp>
      <p:cxnSp>
        <p:nvCxnSpPr>
          <p:cNvPr id="8" name="Straight Arrow Connector 7"/>
          <p:cNvCxnSpPr>
            <a:stCxn id="26" idx="6"/>
            <a:endCxn id="10" idx="2"/>
          </p:cNvCxnSpPr>
          <p:nvPr/>
        </p:nvCxnSpPr>
        <p:spPr bwMode="auto">
          <a:xfrm>
            <a:off x="2282825" y="2757662"/>
            <a:ext cx="112712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66" name="TextBox 20"/>
          <p:cNvSpPr txBox="1">
            <a:spLocks noChangeArrowheads="1"/>
          </p:cNvSpPr>
          <p:nvPr/>
        </p:nvSpPr>
        <p:spPr bwMode="auto">
          <a:xfrm>
            <a:off x="2614551" y="2349537"/>
            <a:ext cx="3481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ɛ</a:t>
            </a:r>
            <a:endParaRPr lang="en-US" sz="28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30022" y="5457170"/>
            <a:ext cx="5105400" cy="577850"/>
            <a:chOff x="1752600" y="4876800"/>
            <a:chExt cx="5105400" cy="577850"/>
          </a:xfrm>
        </p:grpSpPr>
        <p:sp>
          <p:nvSpPr>
            <p:cNvPr id="37" name="Oval 36"/>
            <p:cNvSpPr/>
            <p:nvPr/>
          </p:nvSpPr>
          <p:spPr bwMode="auto">
            <a:xfrm>
              <a:off x="6592888" y="5168900"/>
              <a:ext cx="265112" cy="28575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b="1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1752600" y="5300663"/>
              <a:ext cx="26987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auto">
            <a:xfrm>
              <a:off x="2017713" y="5168900"/>
              <a:ext cx="265112" cy="2857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b="1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6"/>
              <a:endCxn id="37" idx="2"/>
            </p:cNvCxnSpPr>
            <p:nvPr/>
          </p:nvCxnSpPr>
          <p:spPr bwMode="auto">
            <a:xfrm>
              <a:off x="2282825" y="5311775"/>
              <a:ext cx="43100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20"/>
            <p:cNvSpPr txBox="1">
              <a:spLocks noChangeArrowheads="1"/>
            </p:cNvSpPr>
            <p:nvPr/>
          </p:nvSpPr>
          <p:spPr bwMode="auto">
            <a:xfrm>
              <a:off x="4114800" y="4876800"/>
              <a:ext cx="40481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sz="2800" b="1" dirty="0">
                  <a:solidFill>
                    <a:prstClr val="black"/>
                  </a:solidFill>
                  <a:latin typeface="Calibri"/>
                </a:rPr>
                <a:t>A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581379" y="4054650"/>
            <a:ext cx="7016044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/>
            <a:r>
              <a:rPr lang="en-US" sz="2800" dirty="0">
                <a:latin typeface="Franklin Gothic Medium" panose="020B0603020102020204" pitchFamily="34" charset="0"/>
                <a:sym typeface="Symbol" pitchFamily="18" charset="2"/>
              </a:rPr>
              <a:t>Then delete the original states one by one, adding edges to keep the same language,</a:t>
            </a:r>
            <a:br>
              <a:rPr lang="en-US" sz="2800" dirty="0">
                <a:latin typeface="Franklin Gothic Medium" panose="020B0603020102020204" pitchFamily="34" charset="0"/>
                <a:sym typeface="Symbol" pitchFamily="18" charset="2"/>
              </a:rPr>
            </a:br>
            <a:r>
              <a:rPr lang="en-US" sz="2800" dirty="0">
                <a:latin typeface="Franklin Gothic Medium" panose="020B0603020102020204" pitchFamily="34" charset="0"/>
                <a:sym typeface="Symbol" pitchFamily="18" charset="2"/>
              </a:rPr>
              <a:t>until the graph looks like:</a:t>
            </a:r>
          </a:p>
          <a:p>
            <a:pPr marL="342900" lvl="2" indent="-342900"/>
            <a:endParaRPr lang="en-US" sz="3200" dirty="0">
              <a:sym typeface="Symbol" pitchFamily="18" charset="2"/>
            </a:endParaRPr>
          </a:p>
          <a:p>
            <a:pPr marL="342900" lvl="2" indent="-342900"/>
            <a:endParaRPr lang="en-US" sz="32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7516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from an NFA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709057" y="3140075"/>
            <a:ext cx="5105400" cy="577850"/>
            <a:chOff x="1752600" y="4876800"/>
            <a:chExt cx="5105400" cy="577850"/>
          </a:xfrm>
        </p:grpSpPr>
        <p:sp>
          <p:nvSpPr>
            <p:cNvPr id="37" name="Oval 36"/>
            <p:cNvSpPr/>
            <p:nvPr/>
          </p:nvSpPr>
          <p:spPr bwMode="auto">
            <a:xfrm>
              <a:off x="6592888" y="5168900"/>
              <a:ext cx="265112" cy="28575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b="1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1752600" y="5300663"/>
              <a:ext cx="26987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auto">
            <a:xfrm>
              <a:off x="2017713" y="5168900"/>
              <a:ext cx="265112" cy="2857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b="1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6"/>
              <a:endCxn id="37" idx="2"/>
            </p:cNvCxnSpPr>
            <p:nvPr/>
          </p:nvCxnSpPr>
          <p:spPr bwMode="auto">
            <a:xfrm>
              <a:off x="2282825" y="5311775"/>
              <a:ext cx="43100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20"/>
            <p:cNvSpPr txBox="1">
              <a:spLocks noChangeArrowheads="1"/>
            </p:cNvSpPr>
            <p:nvPr/>
          </p:nvSpPr>
          <p:spPr bwMode="auto">
            <a:xfrm>
              <a:off x="4114800" y="4876800"/>
              <a:ext cx="40481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sz="2800" b="1" dirty="0">
                  <a:solidFill>
                    <a:prstClr val="black"/>
                  </a:solidFill>
                  <a:latin typeface="Calibri"/>
                </a:rPr>
                <a:t>A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606778" y="1263999"/>
            <a:ext cx="82296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/>
            <a:r>
              <a:rPr lang="en-US" sz="2800" dirty="0">
                <a:latin typeface="Franklin Gothic Medium" panose="020B0603020102020204" pitchFamily="34" charset="0"/>
                <a:sym typeface="Symbol" pitchFamily="18" charset="2"/>
              </a:rPr>
              <a:t>Then delete the original states one by one,</a:t>
            </a:r>
            <a:br>
              <a:rPr lang="en-US" sz="2800" dirty="0">
                <a:latin typeface="Franklin Gothic Medium" panose="020B0603020102020204" pitchFamily="34" charset="0"/>
                <a:sym typeface="Symbol" pitchFamily="18" charset="2"/>
              </a:rPr>
            </a:br>
            <a:r>
              <a:rPr lang="en-US" sz="2800" dirty="0">
                <a:latin typeface="Franklin Gothic Medium" panose="020B0603020102020204" pitchFamily="34" charset="0"/>
                <a:sym typeface="Symbol" pitchFamily="18" charset="2"/>
              </a:rPr>
              <a:t>adding edges to </a:t>
            </a:r>
            <a:r>
              <a:rPr lang="en-US" sz="2800" b="1" dirty="0">
                <a:latin typeface="Franklin Gothic Medium" panose="020B0603020102020204" pitchFamily="34" charset="0"/>
                <a:sym typeface="Symbol" pitchFamily="18" charset="2"/>
              </a:rPr>
              <a:t>keep the same language</a:t>
            </a:r>
            <a:r>
              <a:rPr lang="en-US" sz="2800" dirty="0">
                <a:latin typeface="Franklin Gothic Medium" panose="020B0603020102020204" pitchFamily="34" charset="0"/>
                <a:sym typeface="Symbol" pitchFamily="18" charset="2"/>
              </a:rPr>
              <a:t>,</a:t>
            </a:r>
            <a:br>
              <a:rPr lang="en-US" sz="2800" dirty="0">
                <a:latin typeface="Franklin Gothic Medium" panose="020B0603020102020204" pitchFamily="34" charset="0"/>
                <a:sym typeface="Symbol" pitchFamily="18" charset="2"/>
              </a:rPr>
            </a:br>
            <a:r>
              <a:rPr lang="en-US" sz="2800" dirty="0">
                <a:latin typeface="Franklin Gothic Medium" panose="020B0603020102020204" pitchFamily="34" charset="0"/>
                <a:sym typeface="Symbol" pitchFamily="18" charset="2"/>
              </a:rPr>
              <a:t>until the graph looks like:</a:t>
            </a:r>
          </a:p>
          <a:p>
            <a:pPr marL="342900" lvl="2" indent="-342900"/>
            <a:endParaRPr lang="en-US" sz="3200" dirty="0">
              <a:sym typeface="Symbol" pitchFamily="18" charset="2"/>
            </a:endParaRPr>
          </a:p>
          <a:p>
            <a:pPr marL="342900" lvl="2" indent="-342900"/>
            <a:endParaRPr lang="en-US" sz="3200" dirty="0">
              <a:sym typeface="Symbol" pitchFamily="18" charset="2"/>
            </a:endParaRPr>
          </a:p>
          <a:p>
            <a:pPr marL="342900" lvl="2" indent="-342900"/>
            <a:endParaRPr lang="en-US" sz="3200" dirty="0">
              <a:sym typeface="Symbol" pitchFamily="18" charset="2"/>
            </a:endParaRPr>
          </a:p>
          <a:p>
            <a:pPr marL="342900" lvl="2" indent="-342900"/>
            <a:endParaRPr lang="en-US" sz="1600" dirty="0">
              <a:sym typeface="Symbol" pitchFamily="18" charset="2"/>
            </a:endParaRPr>
          </a:p>
          <a:p>
            <a:pPr marL="342900" lvl="2" indent="-342900"/>
            <a:r>
              <a:rPr lang="en-US" sz="2800" dirty="0">
                <a:latin typeface="Franklin Gothic Medium" panose="020B0603020102020204" pitchFamily="34" charset="0"/>
                <a:sym typeface="Symbol" pitchFamily="18" charset="2"/>
              </a:rPr>
              <a:t>Final graph has only one path to the accepting state, which is labeled by A,</a:t>
            </a:r>
            <a:br>
              <a:rPr lang="en-US" sz="2800" dirty="0">
                <a:latin typeface="Franklin Gothic Medium" panose="020B0603020102020204" pitchFamily="34" charset="0"/>
                <a:sym typeface="Symbol" pitchFamily="18" charset="2"/>
              </a:rPr>
            </a:br>
            <a:r>
              <a:rPr lang="en-US" sz="2800" dirty="0">
                <a:latin typeface="Franklin Gothic Medium" panose="020B0603020102020204" pitchFamily="34" charset="0"/>
                <a:sym typeface="Symbol" pitchFamily="18" charset="2"/>
              </a:rPr>
              <a:t>so it accepts iff x is in the language of A</a:t>
            </a:r>
          </a:p>
          <a:p>
            <a:pPr marL="342900" lvl="2" indent="-342900"/>
            <a:endParaRPr lang="en-US" sz="1600" dirty="0">
              <a:latin typeface="Franklin Gothic Medium" panose="020B0603020102020204" pitchFamily="34" charset="0"/>
              <a:sym typeface="Symbol" pitchFamily="18" charset="2"/>
            </a:endParaRPr>
          </a:p>
          <a:p>
            <a:pPr marL="342900" lvl="2" indent="-342900"/>
            <a:r>
              <a:rPr lang="en-US" sz="2800" dirty="0">
                <a:latin typeface="Franklin Gothic Medium" panose="020B0603020102020204" pitchFamily="34" charset="0"/>
                <a:sym typeface="Symbol" pitchFamily="18" charset="2"/>
              </a:rPr>
              <a:t>Thus, A is a regular expression with the same language as the original NFA.</a:t>
            </a:r>
          </a:p>
        </p:txBody>
      </p:sp>
    </p:spTree>
    <p:extLst>
      <p:ext uri="{BB962C8B-B14F-4D97-AF65-F5344CB8AC3E}">
        <p14:creationId xmlns:p14="http://schemas.microsoft.com/office/powerpoint/2010/main" val="23799575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two simplification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399"/>
            <a:ext cx="8371114" cy="5431971"/>
          </a:xfrm>
        </p:spPr>
        <p:txBody>
          <a:bodyPr/>
          <a:lstStyle/>
          <a:p>
            <a:pPr>
              <a:defRPr/>
            </a:pPr>
            <a:r>
              <a:rPr lang="en-US" sz="2800" b="1" dirty="0"/>
              <a:t>Rule 1</a:t>
            </a:r>
            <a:r>
              <a:rPr lang="en-US" sz="2800" dirty="0"/>
              <a:t>:  For any two states q</a:t>
            </a:r>
            <a:r>
              <a:rPr lang="en-US" sz="2800" baseline="-25000" dirty="0"/>
              <a:t>1</a:t>
            </a:r>
            <a:r>
              <a:rPr lang="en-US" sz="2800" dirty="0"/>
              <a:t> and q</a:t>
            </a:r>
            <a:r>
              <a:rPr lang="en-US" sz="2800" baseline="-25000" dirty="0"/>
              <a:t>2</a:t>
            </a:r>
            <a:r>
              <a:rPr lang="en-US" sz="2800" dirty="0"/>
              <a:t> with parallel edges (possibly q</a:t>
            </a:r>
            <a:r>
              <a:rPr lang="en-US" sz="2800" baseline="-25000" dirty="0"/>
              <a:t>1</a:t>
            </a:r>
            <a:r>
              <a:rPr lang="en-US" sz="2800" dirty="0"/>
              <a:t>=q</a:t>
            </a:r>
            <a:r>
              <a:rPr lang="en-US" sz="2800" baseline="-25000" dirty="0"/>
              <a:t>2</a:t>
            </a:r>
            <a:r>
              <a:rPr lang="en-US" sz="2800" dirty="0"/>
              <a:t>), replace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sz="2800" b="1" dirty="0"/>
          </a:p>
          <a:p>
            <a:pPr marL="0" indent="0">
              <a:buNone/>
              <a:defRPr/>
            </a:pPr>
            <a:endParaRPr lang="en-US" sz="1600" b="1" dirty="0"/>
          </a:p>
          <a:p>
            <a:pPr marL="0" indent="0">
              <a:buNone/>
              <a:defRPr/>
            </a:pPr>
            <a:r>
              <a:rPr lang="en-US" sz="2800" dirty="0"/>
              <a:t>If the machine would have used the edge labeled A by consuming an input x in the language of A, it can instead use the edge labeled </a:t>
            </a:r>
            <a:r>
              <a:rPr lang="en-US" sz="2800" b="1" dirty="0">
                <a:solidFill>
                  <a:prstClr val="black"/>
                </a:solidFill>
                <a:latin typeface="Calibri" pitchFamily="34" charset="0"/>
              </a:rPr>
              <a:t>A</a:t>
            </a:r>
            <a:r>
              <a:rPr lang="en-US" sz="2400" b="1" dirty="0">
                <a:solidFill>
                  <a:prstClr val="black"/>
                </a:solidFill>
                <a:latin typeface="Cambria Math" pitchFamily="18" charset="0"/>
              </a:rPr>
              <a:t>⋃</a:t>
            </a:r>
            <a:r>
              <a:rPr lang="en-US" sz="2800" b="1" dirty="0">
                <a:solidFill>
                  <a:prstClr val="black"/>
                </a:solidFill>
                <a:latin typeface="Calibri" pitchFamily="34" charset="0"/>
              </a:rPr>
              <a:t>B</a:t>
            </a:r>
            <a:r>
              <a:rPr lang="en-US" sz="2800" dirty="0"/>
              <a:t>.</a:t>
            </a:r>
          </a:p>
          <a:p>
            <a:pPr marL="0" indent="0">
              <a:buNone/>
              <a:defRPr/>
            </a:pPr>
            <a:endParaRPr lang="en-US" sz="1600" dirty="0"/>
          </a:p>
          <a:p>
            <a:pPr marL="0" indent="0">
              <a:buNone/>
              <a:defRPr/>
            </a:pPr>
            <a:r>
              <a:rPr lang="en-US" sz="2800" dirty="0"/>
              <a:t>Furthermore, this new edge does not allow transitions for any strings other than those that matched A or B.</a:t>
            </a:r>
          </a:p>
        </p:txBody>
      </p:sp>
      <p:grpSp>
        <p:nvGrpSpPr>
          <p:cNvPr id="36871" name="Group 114"/>
          <p:cNvGrpSpPr>
            <a:grpSpLocks/>
          </p:cNvGrpSpPr>
          <p:nvPr/>
        </p:nvGrpSpPr>
        <p:grpSpPr bwMode="auto">
          <a:xfrm>
            <a:off x="1600200" y="2209800"/>
            <a:ext cx="6156325" cy="1376363"/>
            <a:chOff x="1600200" y="2286000"/>
            <a:chExt cx="6157046" cy="1376065"/>
          </a:xfrm>
        </p:grpSpPr>
        <p:grpSp>
          <p:nvGrpSpPr>
            <p:cNvPr id="36895" name="Group 113"/>
            <p:cNvGrpSpPr>
              <a:grpSpLocks/>
            </p:cNvGrpSpPr>
            <p:nvPr/>
          </p:nvGrpSpPr>
          <p:grpSpPr bwMode="auto">
            <a:xfrm>
              <a:off x="1600200" y="2286000"/>
              <a:ext cx="3353392" cy="1376065"/>
              <a:chOff x="1600200" y="2286000"/>
              <a:chExt cx="3353392" cy="1376065"/>
            </a:xfrm>
          </p:grpSpPr>
          <p:sp>
            <p:nvSpPr>
              <p:cNvPr id="36903" name="TextBox 20"/>
              <p:cNvSpPr txBox="1">
                <a:spLocks noChangeArrowheads="1"/>
              </p:cNvSpPr>
              <p:nvPr/>
            </p:nvSpPr>
            <p:spPr bwMode="auto">
              <a:xfrm>
                <a:off x="1600200" y="2895600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sz="240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36904" name="TextBox 22"/>
              <p:cNvSpPr txBox="1">
                <a:spLocks noChangeArrowheads="1"/>
              </p:cNvSpPr>
              <p:nvPr/>
            </p:nvSpPr>
            <p:spPr bwMode="auto">
              <a:xfrm>
                <a:off x="3810000" y="2819400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sz="240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>
                    <a:solidFill>
                      <a:prstClr val="black"/>
                    </a:solidFill>
                  </a:rPr>
                  <a:t>2</a:t>
                </a:r>
              </a:p>
            </p:txBody>
          </p:sp>
          <p:sp>
            <p:nvSpPr>
              <p:cNvPr id="24" name="Oval 23"/>
              <p:cNvSpPr/>
              <p:nvPr/>
            </p:nvSpPr>
            <p:spPr bwMode="auto">
              <a:xfrm>
                <a:off x="3810259" y="2895468"/>
                <a:ext cx="457254" cy="45710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50" b="1" baseline="-25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819543" y="2286000"/>
                <a:ext cx="369931" cy="46186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solidFill>
                      <a:prstClr val="black"/>
                    </a:solidFill>
                    <a:latin typeface="Calibri"/>
                  </a:rPr>
                  <a:t>A</a:t>
                </a:r>
              </a:p>
            </p:txBody>
          </p:sp>
          <p:cxnSp>
            <p:nvCxnSpPr>
              <p:cNvPr id="17" name="Curved Connector 16"/>
              <p:cNvCxnSpPr>
                <a:stCxn id="22" idx="7"/>
                <a:endCxn id="24" idx="1"/>
              </p:cNvCxnSpPr>
              <p:nvPr/>
            </p:nvCxnSpPr>
            <p:spPr>
              <a:xfrm rot="5400000" flipH="1" flipV="1">
                <a:off x="2941001" y="2030951"/>
                <a:ext cx="4762" cy="1867119"/>
              </a:xfrm>
              <a:prstGeom prst="curvedConnector3">
                <a:avLst>
                  <a:gd name="adj1" fmla="val 6493143"/>
                </a:avLst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/>
              <p:cNvSpPr/>
              <p:nvPr/>
            </p:nvSpPr>
            <p:spPr>
              <a:xfrm>
                <a:off x="1600200" y="2895468"/>
                <a:ext cx="479481" cy="488844"/>
              </a:xfrm>
              <a:prstGeom prst="ellips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9" name="Curved Connector 18"/>
              <p:cNvCxnSpPr>
                <a:stCxn id="22" idx="5"/>
                <a:endCxn id="24" idx="3"/>
              </p:cNvCxnSpPr>
              <p:nvPr/>
            </p:nvCxnSpPr>
            <p:spPr>
              <a:xfrm rot="5400000" flipH="1" flipV="1">
                <a:off x="2929891" y="2365840"/>
                <a:ext cx="26982" cy="1867119"/>
              </a:xfrm>
              <a:prstGeom prst="curvedConnector3">
                <a:avLst>
                  <a:gd name="adj1" fmla="val -1114205"/>
                </a:avLst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2819543" y="3200202"/>
                <a:ext cx="357230" cy="46186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solidFill>
                      <a:prstClr val="black"/>
                    </a:solidFill>
                    <a:latin typeface="Calibri"/>
                  </a:rPr>
                  <a:t>B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419930" y="2819285"/>
                <a:ext cx="533463" cy="52376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by</a:t>
                </a:r>
              </a:p>
            </p:txBody>
          </p:sp>
        </p:grpSp>
        <p:grpSp>
          <p:nvGrpSpPr>
            <p:cNvPr id="36896" name="Group 101"/>
            <p:cNvGrpSpPr>
              <a:grpSpLocks/>
            </p:cNvGrpSpPr>
            <p:nvPr/>
          </p:nvGrpSpPr>
          <p:grpSpPr bwMode="auto">
            <a:xfrm>
              <a:off x="5077446" y="2667000"/>
              <a:ext cx="2679800" cy="708120"/>
              <a:chOff x="5077446" y="2667000"/>
              <a:chExt cx="2679800" cy="708120"/>
            </a:xfrm>
          </p:grpSpPr>
          <p:cxnSp>
            <p:nvCxnSpPr>
              <p:cNvPr id="8" name="Straight Arrow Connector 7"/>
              <p:cNvCxnSpPr>
                <a:stCxn id="47" idx="6"/>
                <a:endCxn id="44" idx="2"/>
              </p:cNvCxnSpPr>
              <p:nvPr/>
            </p:nvCxnSpPr>
            <p:spPr>
              <a:xfrm flipV="1">
                <a:off x="5556713" y="3114495"/>
                <a:ext cx="1730578" cy="15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898" name="TextBox 11"/>
              <p:cNvSpPr txBox="1">
                <a:spLocks noChangeArrowheads="1"/>
              </p:cNvSpPr>
              <p:nvPr/>
            </p:nvSpPr>
            <p:spPr bwMode="auto">
              <a:xfrm>
                <a:off x="6020317" y="2666917"/>
                <a:ext cx="739862" cy="461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sz="2400" b="1" dirty="0">
                    <a:solidFill>
                      <a:prstClr val="black"/>
                    </a:solidFill>
                    <a:latin typeface="Calibri" pitchFamily="34" charset="0"/>
                  </a:rPr>
                  <a:t>A</a:t>
                </a:r>
                <a:r>
                  <a:rPr lang="en-US" sz="2000" b="1" dirty="0">
                    <a:solidFill>
                      <a:prstClr val="black"/>
                    </a:solidFill>
                    <a:latin typeface="Cambria Math" pitchFamily="18" charset="0"/>
                  </a:rPr>
                  <a:t>⋃</a:t>
                </a:r>
                <a:r>
                  <a:rPr lang="en-US" sz="2400" b="1" dirty="0">
                    <a:solidFill>
                      <a:prstClr val="black"/>
                    </a:solidFill>
                    <a:latin typeface="Calibri" pitchFamily="34" charset="0"/>
                  </a:rPr>
                  <a:t>B</a:t>
                </a:r>
              </a:p>
            </p:txBody>
          </p:sp>
          <p:sp>
            <p:nvSpPr>
              <p:cNvPr id="36899" name="TextBox 41"/>
              <p:cNvSpPr txBox="1">
                <a:spLocks noChangeArrowheads="1"/>
              </p:cNvSpPr>
              <p:nvPr/>
            </p:nvSpPr>
            <p:spPr bwMode="auto">
              <a:xfrm>
                <a:off x="5077446" y="2886356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sz="240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36900" name="TextBox 42"/>
              <p:cNvSpPr txBox="1">
                <a:spLocks noChangeArrowheads="1"/>
              </p:cNvSpPr>
              <p:nvPr/>
            </p:nvSpPr>
            <p:spPr bwMode="auto">
              <a:xfrm>
                <a:off x="7287246" y="2810156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sz="240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>
                    <a:solidFill>
                      <a:prstClr val="black"/>
                    </a:solidFill>
                  </a:rPr>
                  <a:t>2</a:t>
                </a:r>
              </a:p>
            </p:txBody>
          </p:sp>
          <p:sp>
            <p:nvSpPr>
              <p:cNvPr id="44" name="Oval 43"/>
              <p:cNvSpPr/>
              <p:nvPr/>
            </p:nvSpPr>
            <p:spPr bwMode="auto">
              <a:xfrm>
                <a:off x="7287291" y="2885945"/>
                <a:ext cx="457254" cy="45710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50" b="1" baseline="-25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077232" y="2885945"/>
                <a:ext cx="479481" cy="488844"/>
              </a:xfrm>
              <a:prstGeom prst="ellips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67421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two simplification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71114" cy="5105400"/>
          </a:xfrm>
        </p:spPr>
        <p:txBody>
          <a:bodyPr/>
          <a:lstStyle/>
          <a:p>
            <a:pPr>
              <a:defRPr/>
            </a:pPr>
            <a:r>
              <a:rPr lang="en-US" sz="2800" b="1" dirty="0"/>
              <a:t>Rule 2</a:t>
            </a:r>
            <a:r>
              <a:rPr lang="en-US" sz="2800" dirty="0"/>
              <a:t>: Eliminate non-start/accepting state q</a:t>
            </a:r>
            <a:r>
              <a:rPr lang="en-US" sz="2800" baseline="-25000" dirty="0"/>
              <a:t>3</a:t>
            </a:r>
            <a:r>
              <a:rPr lang="en-US" sz="2800" dirty="0"/>
              <a:t> by creating direct edges that skip q</a:t>
            </a:r>
            <a:r>
              <a:rPr lang="en-US" sz="2800" baseline="-25000" dirty="0"/>
              <a:t>3</a:t>
            </a:r>
          </a:p>
          <a:p>
            <a:pPr marL="0" indent="0">
              <a:buFont typeface="Arial" charset="0"/>
              <a:buNone/>
              <a:defRPr/>
            </a:pPr>
            <a:endParaRPr lang="en-US" sz="2800" dirty="0"/>
          </a:p>
          <a:p>
            <a:pPr marL="0" indent="0">
              <a:buFont typeface="Arial" charset="0"/>
              <a:buNone/>
              <a:defRPr/>
            </a:pPr>
            <a:endParaRPr lang="en-US" sz="2800" dirty="0"/>
          </a:p>
          <a:p>
            <a:pPr marL="0" indent="0">
              <a:buFont typeface="Arial" charset="0"/>
              <a:buNone/>
              <a:defRPr/>
            </a:pPr>
            <a:r>
              <a:rPr lang="en-US" sz="2800" dirty="0"/>
              <a:t>   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800" dirty="0"/>
              <a:t>    for </a:t>
            </a:r>
            <a:r>
              <a:rPr lang="en-US" sz="2800" i="1" dirty="0"/>
              <a:t>every</a:t>
            </a:r>
            <a:r>
              <a:rPr lang="en-US" sz="2800" dirty="0"/>
              <a:t> pair of states q</a:t>
            </a:r>
            <a:r>
              <a:rPr lang="en-US" sz="2800" baseline="-25000" dirty="0"/>
              <a:t>1</a:t>
            </a:r>
            <a:r>
              <a:rPr lang="en-US" sz="2800" dirty="0"/>
              <a:t>, q</a:t>
            </a:r>
            <a:r>
              <a:rPr lang="en-US" sz="2800" baseline="-25000" dirty="0"/>
              <a:t>2</a:t>
            </a:r>
            <a:r>
              <a:rPr lang="en-US" sz="2800" dirty="0"/>
              <a:t> (even if q</a:t>
            </a:r>
            <a:r>
              <a:rPr lang="en-US" sz="2800" baseline="-25000" dirty="0"/>
              <a:t>1</a:t>
            </a:r>
            <a:r>
              <a:rPr lang="en-US" sz="2800" dirty="0"/>
              <a:t>=q</a:t>
            </a:r>
            <a:r>
              <a:rPr lang="en-US" sz="2800" baseline="-25000" dirty="0"/>
              <a:t>2</a:t>
            </a:r>
            <a:r>
              <a:rPr lang="en-US" sz="2800" dirty="0"/>
              <a:t>)</a:t>
            </a:r>
          </a:p>
          <a:p>
            <a:pPr marL="0" indent="0">
              <a:buFont typeface="Arial" charset="0"/>
              <a:buNone/>
              <a:defRPr/>
            </a:pPr>
            <a:endParaRPr lang="en-US" sz="1600" dirty="0"/>
          </a:p>
          <a:p>
            <a:pPr marL="0" indent="0">
              <a:buFont typeface="Arial" charset="0"/>
              <a:buNone/>
              <a:defRPr/>
            </a:pPr>
            <a:r>
              <a:rPr lang="en-US" sz="2800" dirty="0"/>
              <a:t>Any path from q</a:t>
            </a:r>
            <a:r>
              <a:rPr lang="en-US" sz="2800" baseline="-25000" dirty="0"/>
              <a:t>1</a:t>
            </a:r>
            <a:r>
              <a:rPr lang="en-US" sz="2800" dirty="0"/>
              <a:t> to q</a:t>
            </a:r>
            <a:r>
              <a:rPr lang="en-US" sz="2800" baseline="-25000" dirty="0"/>
              <a:t>2</a:t>
            </a:r>
            <a:r>
              <a:rPr lang="en-US" sz="2800" dirty="0"/>
              <a:t> would have to match </a:t>
            </a:r>
            <a:r>
              <a:rPr lang="en-US" sz="2800" dirty="0" err="1"/>
              <a:t>AB</a:t>
            </a:r>
            <a:r>
              <a:rPr lang="en-US" sz="2800" baseline="30000" dirty="0" err="1"/>
              <a:t>n</a:t>
            </a:r>
            <a:r>
              <a:rPr lang="en-US" sz="2800" dirty="0" err="1"/>
              <a:t>C</a:t>
            </a:r>
            <a:r>
              <a:rPr lang="en-US" sz="2800" dirty="0"/>
              <a:t> for some n (the number of times the self loop was used), so the machine can use the new edge instead. New edge </a:t>
            </a:r>
            <a:r>
              <a:rPr lang="en-US" sz="2800" i="1" dirty="0"/>
              <a:t>only </a:t>
            </a:r>
            <a:r>
              <a:rPr lang="en-US" sz="2800" dirty="0"/>
              <a:t>allows strings that were allowed before.</a:t>
            </a:r>
          </a:p>
        </p:txBody>
      </p:sp>
      <p:grpSp>
        <p:nvGrpSpPr>
          <p:cNvPr id="36872" name="Group 111"/>
          <p:cNvGrpSpPr>
            <a:grpSpLocks/>
          </p:cNvGrpSpPr>
          <p:nvPr/>
        </p:nvGrpSpPr>
        <p:grpSpPr bwMode="auto">
          <a:xfrm>
            <a:off x="1045028" y="2514601"/>
            <a:ext cx="7294305" cy="914399"/>
            <a:chOff x="1676400" y="4419600"/>
            <a:chExt cx="7294420" cy="914492"/>
          </a:xfrm>
        </p:grpSpPr>
        <p:cxnSp>
          <p:nvCxnSpPr>
            <p:cNvPr id="64" name="Curved Connector 63"/>
            <p:cNvCxnSpPr>
              <a:stCxn id="85" idx="1"/>
              <a:endCxn id="85" idx="7"/>
            </p:cNvCxnSpPr>
            <p:nvPr/>
          </p:nvCxnSpPr>
          <p:spPr>
            <a:xfrm rot="5400000" flipH="1" flipV="1">
              <a:off x="3276625" y="4781601"/>
              <a:ext cx="12701" cy="323855"/>
            </a:xfrm>
            <a:prstGeom prst="curvedConnector3">
              <a:avLst>
                <a:gd name="adj1" fmla="val 2897205"/>
              </a:avLst>
            </a:prstGeom>
            <a:ln w="1905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81" idx="6"/>
            </p:cNvCxnSpPr>
            <p:nvPr/>
          </p:nvCxnSpPr>
          <p:spPr>
            <a:xfrm>
              <a:off x="2133607" y="5105470"/>
              <a:ext cx="9144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85" idx="6"/>
              <a:endCxn id="88" idx="2"/>
            </p:cNvCxnSpPr>
            <p:nvPr/>
          </p:nvCxnSpPr>
          <p:spPr>
            <a:xfrm>
              <a:off x="3505229" y="5105470"/>
              <a:ext cx="9144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438412" y="4724431"/>
              <a:ext cx="369894" cy="4620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 dirty="0">
                  <a:solidFill>
                    <a:prstClr val="black"/>
                  </a:solidFill>
                  <a:latin typeface="Calibri"/>
                </a:rPr>
                <a:t>A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895619" y="4419600"/>
              <a:ext cx="357194" cy="4620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 dirty="0">
                  <a:solidFill>
                    <a:prstClr val="black"/>
                  </a:solidFill>
                  <a:latin typeface="Calibri"/>
                </a:rPr>
                <a:t>B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810034" y="4724431"/>
              <a:ext cx="347668" cy="4620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 dirty="0">
                  <a:solidFill>
                    <a:prstClr val="black"/>
                  </a:solidFill>
                  <a:latin typeface="Calibri"/>
                </a:rPr>
                <a:t>C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57895" y="4661038"/>
              <a:ext cx="860439" cy="4620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 dirty="0">
                  <a:solidFill>
                    <a:prstClr val="black"/>
                  </a:solidFill>
                  <a:latin typeface="Calibri"/>
                </a:rPr>
                <a:t>AB*C</a:t>
              </a:r>
            </a:p>
          </p:txBody>
        </p:sp>
        <p:grpSp>
          <p:nvGrpSpPr>
            <p:cNvPr id="36881" name="Group 81"/>
            <p:cNvGrpSpPr>
              <a:grpSpLocks/>
            </p:cNvGrpSpPr>
            <p:nvPr/>
          </p:nvGrpSpPr>
          <p:grpSpPr bwMode="auto">
            <a:xfrm>
              <a:off x="1676400" y="4800600"/>
              <a:ext cx="470000" cy="533400"/>
              <a:chOff x="7439646" y="3114956"/>
              <a:chExt cx="470000" cy="533400"/>
            </a:xfrm>
          </p:grpSpPr>
          <p:sp>
            <p:nvSpPr>
              <p:cNvPr id="36893" name="TextBox 79"/>
              <p:cNvSpPr txBox="1">
                <a:spLocks noChangeArrowheads="1"/>
              </p:cNvSpPr>
              <p:nvPr/>
            </p:nvSpPr>
            <p:spPr bwMode="auto">
              <a:xfrm>
                <a:off x="7439646" y="3114956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sz="240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81" name="Oval 80"/>
              <p:cNvSpPr/>
              <p:nvPr/>
            </p:nvSpPr>
            <p:spPr bwMode="auto">
              <a:xfrm>
                <a:off x="7439646" y="3191203"/>
                <a:ext cx="457207" cy="45724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50" b="1" baseline="-250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6882" name="TextBox 83"/>
            <p:cNvSpPr txBox="1">
              <a:spLocks noChangeArrowheads="1"/>
            </p:cNvSpPr>
            <p:nvPr/>
          </p:nvSpPr>
          <p:spPr bwMode="auto">
            <a:xfrm>
              <a:off x="3048000" y="4800600"/>
              <a:ext cx="470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400">
                  <a:solidFill>
                    <a:prstClr val="black"/>
                  </a:solidFill>
                </a:rPr>
                <a:t>q</a:t>
              </a:r>
              <a:r>
                <a:rPr lang="en-US" sz="2400" baseline="-25000">
                  <a:solidFill>
                    <a:prstClr val="black"/>
                  </a:solidFill>
                </a:rPr>
                <a:t>3</a:t>
              </a: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3048022" y="4876846"/>
              <a:ext cx="457207" cy="45724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b="1" baseline="-25000" dirty="0">
                <a:solidFill>
                  <a:prstClr val="black"/>
                </a:solidFill>
              </a:endParaRPr>
            </a:p>
          </p:txBody>
        </p:sp>
        <p:grpSp>
          <p:nvGrpSpPr>
            <p:cNvPr id="36884" name="Group 85"/>
            <p:cNvGrpSpPr>
              <a:grpSpLocks/>
            </p:cNvGrpSpPr>
            <p:nvPr/>
          </p:nvGrpSpPr>
          <p:grpSpPr bwMode="auto">
            <a:xfrm>
              <a:off x="4419600" y="4800600"/>
              <a:ext cx="470000" cy="533400"/>
              <a:chOff x="7439646" y="3114956"/>
              <a:chExt cx="470000" cy="533400"/>
            </a:xfrm>
          </p:grpSpPr>
          <p:sp>
            <p:nvSpPr>
              <p:cNvPr id="36891" name="TextBox 86"/>
              <p:cNvSpPr txBox="1">
                <a:spLocks noChangeArrowheads="1"/>
              </p:cNvSpPr>
              <p:nvPr/>
            </p:nvSpPr>
            <p:spPr bwMode="auto">
              <a:xfrm>
                <a:off x="7439646" y="3114956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sz="2400" dirty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2</a:t>
                </a:r>
              </a:p>
            </p:txBody>
          </p:sp>
          <p:sp>
            <p:nvSpPr>
              <p:cNvPr id="88" name="Oval 87"/>
              <p:cNvSpPr/>
              <p:nvPr/>
            </p:nvSpPr>
            <p:spPr bwMode="auto">
              <a:xfrm>
                <a:off x="7439689" y="3191203"/>
                <a:ext cx="457207" cy="45724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50" b="1" baseline="-25000" dirty="0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04" name="Straight Arrow Connector 103"/>
            <p:cNvCxnSpPr>
              <a:stCxn id="109" idx="6"/>
              <a:endCxn id="108" idx="2"/>
            </p:cNvCxnSpPr>
            <p:nvPr/>
          </p:nvCxnSpPr>
          <p:spPr>
            <a:xfrm flipV="1">
              <a:off x="7075315" y="5042076"/>
              <a:ext cx="1425597" cy="63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86" name="TextBox 105"/>
            <p:cNvSpPr txBox="1">
              <a:spLocks noChangeArrowheads="1"/>
            </p:cNvSpPr>
            <p:nvPr/>
          </p:nvSpPr>
          <p:spPr bwMode="auto">
            <a:xfrm>
              <a:off x="6595820" y="4804163"/>
              <a:ext cx="470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400" dirty="0">
                  <a:solidFill>
                    <a:prstClr val="black"/>
                  </a:solidFill>
                </a:rPr>
                <a:t>q</a:t>
              </a:r>
              <a:r>
                <a:rPr lang="en-US" sz="2400" baseline="-25000" dirty="0">
                  <a:solidFill>
                    <a:prstClr val="black"/>
                  </a:solidFill>
                </a:rPr>
                <a:t>1</a:t>
              </a:r>
            </a:p>
          </p:txBody>
        </p:sp>
        <p:grpSp>
          <p:nvGrpSpPr>
            <p:cNvPr id="36887" name="Group 110"/>
            <p:cNvGrpSpPr>
              <a:grpSpLocks/>
            </p:cNvGrpSpPr>
            <p:nvPr/>
          </p:nvGrpSpPr>
          <p:grpSpPr bwMode="auto">
            <a:xfrm>
              <a:off x="8500820" y="4737207"/>
              <a:ext cx="470000" cy="533492"/>
              <a:chOff x="8805620" y="4727963"/>
              <a:chExt cx="470000" cy="533492"/>
            </a:xfrm>
          </p:grpSpPr>
          <p:sp>
            <p:nvSpPr>
              <p:cNvPr id="36889" name="TextBox 106"/>
              <p:cNvSpPr txBox="1">
                <a:spLocks noChangeArrowheads="1"/>
              </p:cNvSpPr>
              <p:nvPr/>
            </p:nvSpPr>
            <p:spPr bwMode="auto">
              <a:xfrm>
                <a:off x="8805620" y="4727963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sz="2400" dirty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2</a:t>
                </a:r>
              </a:p>
            </p:txBody>
          </p:sp>
          <p:sp>
            <p:nvSpPr>
              <p:cNvPr id="108" name="Oval 107"/>
              <p:cNvSpPr/>
              <p:nvPr/>
            </p:nvSpPr>
            <p:spPr bwMode="auto">
              <a:xfrm>
                <a:off x="8805712" y="4804209"/>
                <a:ext cx="457207" cy="45724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50" b="1" baseline="-250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9" name="Oval 108"/>
            <p:cNvSpPr/>
            <p:nvPr/>
          </p:nvSpPr>
          <p:spPr>
            <a:xfrm>
              <a:off x="6595883" y="4803927"/>
              <a:ext cx="479433" cy="489000"/>
            </a:xfrm>
            <a:prstGeom prst="ellips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4471855" y="2601343"/>
            <a:ext cx="130901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becomes</a:t>
            </a:r>
          </a:p>
        </p:txBody>
      </p:sp>
    </p:spTree>
    <p:extLst>
      <p:ext uri="{BB962C8B-B14F-4D97-AF65-F5344CB8AC3E}">
        <p14:creationId xmlns:p14="http://schemas.microsoft.com/office/powerpoint/2010/main" val="711594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81379" y="4054650"/>
            <a:ext cx="701604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/>
            <a:r>
              <a:rPr lang="en-US" sz="2800" dirty="0">
                <a:latin typeface="Franklin Gothic Medium" panose="020B0603020102020204" pitchFamily="34" charset="0"/>
                <a:sym typeface="Symbol" pitchFamily="18" charset="2"/>
              </a:rPr>
              <a:t>While the box contains some state s:</a:t>
            </a:r>
            <a:br>
              <a:rPr lang="en-US" sz="2800" dirty="0">
                <a:latin typeface="Franklin Gothic Medium" panose="020B0603020102020204" pitchFamily="34" charset="0"/>
                <a:sym typeface="Symbol" pitchFamily="18" charset="2"/>
              </a:rPr>
            </a:br>
            <a:r>
              <a:rPr lang="en-US" sz="2800" dirty="0">
                <a:latin typeface="Franklin Gothic Medium" panose="020B0603020102020204" pitchFamily="34" charset="0"/>
                <a:sym typeface="Symbol" pitchFamily="18" charset="2"/>
              </a:rPr>
              <a:t>for all states r, t with (r, s) and (s, t) in E:</a:t>
            </a:r>
            <a:br>
              <a:rPr lang="en-US" sz="2800" dirty="0">
                <a:latin typeface="Franklin Gothic Medium" panose="020B0603020102020204" pitchFamily="34" charset="0"/>
                <a:sym typeface="Symbol" pitchFamily="18" charset="2"/>
              </a:rPr>
            </a:br>
            <a:r>
              <a:rPr lang="en-US" sz="2800" dirty="0">
                <a:latin typeface="Franklin Gothic Medium" panose="020B0603020102020204" pitchFamily="34" charset="0"/>
                <a:sym typeface="Symbol" pitchFamily="18" charset="2"/>
              </a:rPr>
              <a:t>		create a direct edge (r, t) by Rule 2</a:t>
            </a:r>
            <a:br>
              <a:rPr lang="en-US" sz="2800" dirty="0">
                <a:latin typeface="Franklin Gothic Medium" panose="020B0603020102020204" pitchFamily="34" charset="0"/>
                <a:sym typeface="Symbol" pitchFamily="18" charset="2"/>
              </a:rPr>
            </a:br>
            <a:r>
              <a:rPr lang="en-US" sz="2800" dirty="0">
                <a:latin typeface="Franklin Gothic Medium" panose="020B0603020102020204" pitchFamily="34" charset="0"/>
                <a:sym typeface="Symbol" pitchFamily="18" charset="2"/>
              </a:rPr>
              <a:t>delete s (no longer needed)</a:t>
            </a:r>
            <a:br>
              <a:rPr lang="en-US" sz="2800" dirty="0">
                <a:latin typeface="Franklin Gothic Medium" panose="020B0603020102020204" pitchFamily="34" charset="0"/>
                <a:sym typeface="Symbol" pitchFamily="18" charset="2"/>
              </a:rPr>
            </a:br>
            <a:r>
              <a:rPr lang="en-US" sz="2800" dirty="0">
                <a:latin typeface="Franklin Gothic Medium" panose="020B0603020102020204" pitchFamily="34" charset="0"/>
                <a:sym typeface="Symbol" pitchFamily="18" charset="2"/>
              </a:rPr>
              <a:t>merge all parallel edges by Rule 1</a:t>
            </a:r>
            <a:br>
              <a:rPr lang="en-US" sz="2800" dirty="0">
                <a:latin typeface="Franklin Gothic Medium" panose="020B0603020102020204" pitchFamily="34" charset="0"/>
                <a:sym typeface="Symbol" pitchFamily="18" charset="2"/>
              </a:rPr>
            </a:br>
            <a:endParaRPr lang="en-US" sz="3200" dirty="0">
              <a:sym typeface="Symbol" pitchFamily="18" charset="2"/>
            </a:endParaRPr>
          </a:p>
          <a:p>
            <a:pPr marL="342900" lvl="2" indent="-342900"/>
            <a:endParaRPr lang="en-US" sz="3200" dirty="0">
              <a:sym typeface="Symbol" pitchFamily="18" charset="2"/>
            </a:endParaRPr>
          </a:p>
        </p:txBody>
      </p:sp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Overview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581379" y="1244160"/>
            <a:ext cx="8229600" cy="5140800"/>
          </a:xfrm>
        </p:spPr>
        <p:txBody>
          <a:bodyPr/>
          <a:lstStyle/>
          <a:p>
            <a:pPr marL="342900" lvl="2" indent="-342900"/>
            <a:r>
              <a:rPr lang="en-US" sz="2800" dirty="0">
                <a:latin typeface="Franklin Gothic Medium" panose="020B0603020102020204" pitchFamily="34" charset="0"/>
                <a:sym typeface="Symbol" pitchFamily="18" charset="2"/>
              </a:rPr>
              <a:t>Add new start state and final state</a:t>
            </a:r>
          </a:p>
          <a:p>
            <a:pPr marL="342900" lvl="2" indent="-342900"/>
            <a:endParaRPr lang="en-US" sz="2800" dirty="0">
              <a:latin typeface="Franklin Gothic Medium" panose="020B0603020102020204" pitchFamily="34" charset="0"/>
              <a:sym typeface="Symbol" pitchFamily="18" charset="2"/>
            </a:endParaRPr>
          </a:p>
          <a:p>
            <a:pPr marL="342900" lvl="2" indent="-342900"/>
            <a:endParaRPr lang="en-US" sz="3200" dirty="0">
              <a:sym typeface="Symbol" pitchFamily="18" charset="2"/>
            </a:endParaRPr>
          </a:p>
          <a:p>
            <a:pPr marL="342900" lvl="2" indent="-342900"/>
            <a:endParaRPr lang="en-US" sz="3200" dirty="0">
              <a:sym typeface="Symbol" pitchFamily="18" charset="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211513" y="2017887"/>
            <a:ext cx="1989137" cy="1525588"/>
          </a:xfrm>
          <a:prstGeom prst="rect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409950" y="2614787"/>
            <a:ext cx="265113" cy="2857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 b="1" baseline="-25000" dirty="0">
              <a:solidFill>
                <a:prstClr val="black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670425" y="2283000"/>
            <a:ext cx="265113" cy="285750"/>
          </a:xfrm>
          <a:prstGeom prst="ellipse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 b="1" baseline="-25000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670425" y="3079925"/>
            <a:ext cx="265113" cy="285750"/>
          </a:xfrm>
          <a:prstGeom prst="ellipse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 b="1" baseline="-25000" dirty="0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592888" y="2614787"/>
            <a:ext cx="265112" cy="285750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 b="1" baseline="-25000" dirty="0">
              <a:solidFill>
                <a:prstClr val="black"/>
              </a:solidFill>
            </a:endParaRPr>
          </a:p>
        </p:txBody>
      </p:sp>
      <p:sp>
        <p:nvSpPr>
          <p:cNvPr id="35859" name="TextBox 20"/>
          <p:cNvSpPr txBox="1">
            <a:spLocks noChangeArrowheads="1"/>
          </p:cNvSpPr>
          <p:nvPr/>
        </p:nvSpPr>
        <p:spPr bwMode="auto">
          <a:xfrm>
            <a:off x="5627234" y="2055198"/>
            <a:ext cx="3481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ɛ</a:t>
            </a:r>
            <a:endParaRPr lang="en-US" sz="28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22" name="Curved Connector 21"/>
          <p:cNvCxnSpPr>
            <a:stCxn id="11" idx="6"/>
            <a:endCxn id="17" idx="2"/>
          </p:cNvCxnSpPr>
          <p:nvPr/>
        </p:nvCxnSpPr>
        <p:spPr bwMode="auto">
          <a:xfrm>
            <a:off x="4935538" y="2427462"/>
            <a:ext cx="1657350" cy="33178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 bwMode="auto">
          <a:xfrm flipV="1">
            <a:off x="4935538" y="2781475"/>
            <a:ext cx="1657350" cy="44132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62" name="TextBox 30"/>
          <p:cNvSpPr txBox="1">
            <a:spLocks noChangeArrowheads="1"/>
          </p:cNvSpPr>
          <p:nvPr/>
        </p:nvSpPr>
        <p:spPr bwMode="auto">
          <a:xfrm>
            <a:off x="5627234" y="2994872"/>
            <a:ext cx="3481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ɛ</a:t>
            </a:r>
            <a:endParaRPr lang="en-US" sz="28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1752600" y="2748137"/>
            <a:ext cx="269875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 bwMode="auto">
          <a:xfrm>
            <a:off x="2017713" y="2614787"/>
            <a:ext cx="265112" cy="2857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 b="1" baseline="-25000" dirty="0">
              <a:solidFill>
                <a:prstClr val="black"/>
              </a:solidFill>
            </a:endParaRPr>
          </a:p>
        </p:txBody>
      </p:sp>
      <p:cxnSp>
        <p:nvCxnSpPr>
          <p:cNvPr id="8" name="Straight Arrow Connector 7"/>
          <p:cNvCxnSpPr>
            <a:stCxn id="26" idx="6"/>
            <a:endCxn id="10" idx="2"/>
          </p:cNvCxnSpPr>
          <p:nvPr/>
        </p:nvCxnSpPr>
        <p:spPr bwMode="auto">
          <a:xfrm>
            <a:off x="2282825" y="2757662"/>
            <a:ext cx="112712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66" name="TextBox 20"/>
          <p:cNvSpPr txBox="1">
            <a:spLocks noChangeArrowheads="1"/>
          </p:cNvSpPr>
          <p:nvPr/>
        </p:nvSpPr>
        <p:spPr bwMode="auto">
          <a:xfrm>
            <a:off x="2614551" y="2349537"/>
            <a:ext cx="3481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ɛ</a:t>
            </a:r>
            <a:endParaRPr lang="en-US" sz="2800" b="1" dirty="0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922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Overview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53216" y="4963895"/>
            <a:ext cx="5105400" cy="577850"/>
            <a:chOff x="1752600" y="4876800"/>
            <a:chExt cx="5105400" cy="577850"/>
          </a:xfrm>
        </p:grpSpPr>
        <p:sp>
          <p:nvSpPr>
            <p:cNvPr id="37" name="Oval 36"/>
            <p:cNvSpPr/>
            <p:nvPr/>
          </p:nvSpPr>
          <p:spPr bwMode="auto">
            <a:xfrm>
              <a:off x="6592888" y="5168900"/>
              <a:ext cx="265112" cy="28575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b="1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1752600" y="5300663"/>
              <a:ext cx="26987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auto">
            <a:xfrm>
              <a:off x="2017713" y="5168900"/>
              <a:ext cx="265112" cy="2857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b="1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6"/>
              <a:endCxn id="37" idx="2"/>
            </p:cNvCxnSpPr>
            <p:nvPr/>
          </p:nvCxnSpPr>
          <p:spPr bwMode="auto">
            <a:xfrm>
              <a:off x="2282825" y="5311775"/>
              <a:ext cx="43100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20"/>
            <p:cNvSpPr txBox="1">
              <a:spLocks noChangeArrowheads="1"/>
            </p:cNvSpPr>
            <p:nvPr/>
          </p:nvSpPr>
          <p:spPr bwMode="auto">
            <a:xfrm>
              <a:off x="4114800" y="4876800"/>
              <a:ext cx="40481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sz="2800" b="1" dirty="0">
                  <a:solidFill>
                    <a:prstClr val="black"/>
                  </a:solidFill>
                  <a:latin typeface="Calibri"/>
                </a:rPr>
                <a:t>A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606777" y="1316255"/>
            <a:ext cx="788408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/>
            <a:r>
              <a:rPr lang="en-US" sz="2800" dirty="0">
                <a:latin typeface="Franklin Gothic Medium" panose="020B0603020102020204" pitchFamily="34" charset="0"/>
                <a:sym typeface="Symbol" pitchFamily="18" charset="2"/>
              </a:rPr>
              <a:t>While the box contains some state s:</a:t>
            </a:r>
            <a:br>
              <a:rPr lang="en-US" sz="2800" dirty="0">
                <a:latin typeface="Franklin Gothic Medium" panose="020B0603020102020204" pitchFamily="34" charset="0"/>
                <a:sym typeface="Symbol" pitchFamily="18" charset="2"/>
              </a:rPr>
            </a:br>
            <a:r>
              <a:rPr lang="en-US" sz="2800" dirty="0">
                <a:latin typeface="Franklin Gothic Medium" panose="020B0603020102020204" pitchFamily="34" charset="0"/>
                <a:sym typeface="Symbol" pitchFamily="18" charset="2"/>
              </a:rPr>
              <a:t>for all states r, t with (r, s) and (s, t) in E:</a:t>
            </a:r>
            <a:br>
              <a:rPr lang="en-US" sz="2800" dirty="0">
                <a:latin typeface="Franklin Gothic Medium" panose="020B0603020102020204" pitchFamily="34" charset="0"/>
                <a:sym typeface="Symbol" pitchFamily="18" charset="2"/>
              </a:rPr>
            </a:br>
            <a:r>
              <a:rPr lang="en-US" sz="2800" dirty="0">
                <a:latin typeface="Franklin Gothic Medium" panose="020B0603020102020204" pitchFamily="34" charset="0"/>
                <a:sym typeface="Symbol" pitchFamily="18" charset="2"/>
              </a:rPr>
              <a:t>		create a direct edge (r, t) by Rule 2</a:t>
            </a:r>
            <a:br>
              <a:rPr lang="en-US" sz="2800" dirty="0">
                <a:latin typeface="Franklin Gothic Medium" panose="020B0603020102020204" pitchFamily="34" charset="0"/>
                <a:sym typeface="Symbol" pitchFamily="18" charset="2"/>
              </a:rPr>
            </a:br>
            <a:r>
              <a:rPr lang="en-US" sz="2800" dirty="0">
                <a:latin typeface="Franklin Gothic Medium" panose="020B0603020102020204" pitchFamily="34" charset="0"/>
                <a:sym typeface="Symbol" pitchFamily="18" charset="2"/>
              </a:rPr>
              <a:t>delete s (no longer needed)</a:t>
            </a:r>
            <a:br>
              <a:rPr lang="en-US" sz="2800" dirty="0">
                <a:latin typeface="Franklin Gothic Medium" panose="020B0603020102020204" pitchFamily="34" charset="0"/>
                <a:sym typeface="Symbol" pitchFamily="18" charset="2"/>
              </a:rPr>
            </a:br>
            <a:r>
              <a:rPr lang="en-US" sz="2800" dirty="0">
                <a:latin typeface="Franklin Gothic Medium" panose="020B0603020102020204" pitchFamily="34" charset="0"/>
                <a:sym typeface="Symbol" pitchFamily="18" charset="2"/>
              </a:rPr>
              <a:t>merge all parallel edges by Rule 1</a:t>
            </a:r>
          </a:p>
          <a:p>
            <a:pPr marL="342900" lvl="2" indent="-342900"/>
            <a:endParaRPr lang="en-US" sz="1600" dirty="0">
              <a:sym typeface="Symbol" pitchFamily="18" charset="2"/>
            </a:endParaRPr>
          </a:p>
          <a:p>
            <a:pPr marL="342900" lvl="2" indent="-342900"/>
            <a:endParaRPr lang="en-US" sz="3200" dirty="0">
              <a:sym typeface="Symbol" pitchFamily="18" charset="2"/>
            </a:endParaRPr>
          </a:p>
          <a:p>
            <a:pPr marL="342900" lvl="2" indent="-342900"/>
            <a:r>
              <a:rPr lang="en-US" sz="2800" dirty="0">
                <a:latin typeface="Franklin Gothic Medium" panose="020B0603020102020204" pitchFamily="34" charset="0"/>
                <a:sym typeface="Symbol" pitchFamily="18" charset="2"/>
              </a:rPr>
              <a:t>When the loop exits, the graph looks like this:</a:t>
            </a:r>
          </a:p>
          <a:p>
            <a:pPr marL="342900" lvl="2" indent="-342900"/>
            <a:endParaRPr lang="en-US" sz="2800" dirty="0">
              <a:latin typeface="Franklin Gothic Medium" panose="020B0603020102020204" pitchFamily="34" charset="0"/>
              <a:sym typeface="Symbol" pitchFamily="18" charset="2"/>
            </a:endParaRPr>
          </a:p>
          <a:p>
            <a:pPr marL="342900" lvl="2" indent="-342900"/>
            <a:endParaRPr lang="en-US" sz="2800" dirty="0">
              <a:latin typeface="Franklin Gothic Medium" panose="020B0603020102020204" pitchFamily="34" charset="0"/>
              <a:sym typeface="Symbol" pitchFamily="18" charset="2"/>
            </a:endParaRPr>
          </a:p>
          <a:p>
            <a:pPr marL="342900" lvl="2" indent="-342900"/>
            <a:endParaRPr lang="en-US" sz="2800" dirty="0">
              <a:latin typeface="Franklin Gothic Medium" panose="020B0603020102020204" pitchFamily="34" charset="0"/>
              <a:sym typeface="Symbol" pitchFamily="18" charset="2"/>
            </a:endParaRPr>
          </a:p>
          <a:p>
            <a:pPr marL="342900" lvl="2" indent="-342900"/>
            <a:r>
              <a:rPr lang="en-US" sz="2800" dirty="0">
                <a:latin typeface="Franklin Gothic Medium" panose="020B0603020102020204" pitchFamily="34" charset="0"/>
                <a:sym typeface="Symbol" pitchFamily="18" charset="2"/>
              </a:rPr>
              <a:t>A is a regular expression with the same language as the original NFA.</a:t>
            </a:r>
          </a:p>
        </p:txBody>
      </p:sp>
    </p:spTree>
    <p:extLst>
      <p:ext uri="{BB962C8B-B14F-4D97-AF65-F5344CB8AC3E}">
        <p14:creationId xmlns:p14="http://schemas.microsoft.com/office/powerpoint/2010/main" val="14065210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an NFA to a 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820" y="1092201"/>
            <a:ext cx="8229600" cy="1676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Consider the DFA for the mod 3 sum</a:t>
            </a:r>
          </a:p>
          <a:p>
            <a:pPr lvl="1"/>
            <a:r>
              <a:rPr lang="en-US" dirty="0"/>
              <a:t>Accept strings from </a:t>
            </a:r>
            <a:r>
              <a:rPr lang="en-US" dirty="0">
                <a:latin typeface="+mn-lt"/>
              </a:rPr>
              <a:t>{0,1,2}*</a:t>
            </a:r>
            <a:r>
              <a:rPr lang="en-US" dirty="0"/>
              <a:t> where the digits mod </a:t>
            </a:r>
            <a:r>
              <a:rPr lang="en-US" dirty="0">
                <a:latin typeface="+mn-lt"/>
              </a:rPr>
              <a:t>3</a:t>
            </a:r>
            <a:r>
              <a:rPr lang="en-US" dirty="0"/>
              <a:t> sum of the digits is </a:t>
            </a:r>
            <a:r>
              <a:rPr lang="en-US" dirty="0">
                <a:latin typeface="+mn-lt"/>
              </a:rPr>
              <a:t>0</a:t>
            </a:r>
          </a:p>
        </p:txBody>
      </p:sp>
      <p:sp>
        <p:nvSpPr>
          <p:cNvPr id="63" name="Oval 62"/>
          <p:cNvSpPr/>
          <p:nvPr/>
        </p:nvSpPr>
        <p:spPr>
          <a:xfrm>
            <a:off x="2027755" y="4801185"/>
            <a:ext cx="533400" cy="533400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baseline="-25000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64" name="Oval 63"/>
          <p:cNvSpPr/>
          <p:nvPr/>
        </p:nvSpPr>
        <p:spPr>
          <a:xfrm>
            <a:off x="4161355" y="4809123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65" name="Oval 64"/>
          <p:cNvSpPr/>
          <p:nvPr/>
        </p:nvSpPr>
        <p:spPr>
          <a:xfrm>
            <a:off x="3154879" y="356627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2377798" y="3997116"/>
            <a:ext cx="777081" cy="7659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688279" y="3997116"/>
            <a:ext cx="678669" cy="7659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2561155" y="5169486"/>
            <a:ext cx="160020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2483039" y="4071097"/>
            <a:ext cx="794077" cy="7796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3567150" y="4091734"/>
            <a:ext cx="733753" cy="7875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621479" y="5014704"/>
            <a:ext cx="1600200" cy="79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rc 71"/>
          <p:cNvSpPr/>
          <p:nvPr/>
        </p:nvSpPr>
        <p:spPr bwMode="auto">
          <a:xfrm rot="20665359">
            <a:off x="1584602" y="4908786"/>
            <a:ext cx="398462" cy="387350"/>
          </a:xfrm>
          <a:prstGeom prst="arc">
            <a:avLst>
              <a:gd name="adj1" fmla="val 145366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400" b="1"/>
          </a:p>
        </p:txBody>
      </p:sp>
      <p:sp>
        <p:nvSpPr>
          <p:cNvPr id="73" name="Arc 72"/>
          <p:cNvSpPr/>
          <p:nvPr/>
        </p:nvSpPr>
        <p:spPr bwMode="auto">
          <a:xfrm rot="5132981">
            <a:off x="3269178" y="3150591"/>
            <a:ext cx="390101" cy="387350"/>
          </a:xfrm>
          <a:prstGeom prst="arc">
            <a:avLst>
              <a:gd name="adj1" fmla="val 145366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400" b="1"/>
          </a:p>
        </p:txBody>
      </p:sp>
      <p:sp>
        <p:nvSpPr>
          <p:cNvPr id="74" name="Arc 73"/>
          <p:cNvSpPr/>
          <p:nvPr/>
        </p:nvSpPr>
        <p:spPr bwMode="auto">
          <a:xfrm rot="9384845">
            <a:off x="4707931" y="4778900"/>
            <a:ext cx="390101" cy="387350"/>
          </a:xfrm>
          <a:prstGeom prst="arc">
            <a:avLst>
              <a:gd name="adj1" fmla="val 145366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400" b="1"/>
          </a:p>
        </p:txBody>
      </p:sp>
      <p:sp>
        <p:nvSpPr>
          <p:cNvPr id="75" name="TextBox 25"/>
          <p:cNvSpPr txBox="1">
            <a:spLocks noChangeArrowheads="1"/>
          </p:cNvSpPr>
          <p:nvPr/>
        </p:nvSpPr>
        <p:spPr bwMode="auto">
          <a:xfrm>
            <a:off x="3137527" y="2980886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 dirty="0">
                <a:sym typeface="Symbol" charset="0"/>
              </a:rPr>
              <a:t>0</a:t>
            </a:r>
            <a:endParaRPr lang="en-US" sz="1400" dirty="0"/>
          </a:p>
        </p:txBody>
      </p:sp>
      <p:sp>
        <p:nvSpPr>
          <p:cNvPr id="76" name="TextBox 25"/>
          <p:cNvSpPr txBox="1">
            <a:spLocks noChangeArrowheads="1"/>
          </p:cNvSpPr>
          <p:nvPr/>
        </p:nvSpPr>
        <p:spPr bwMode="auto">
          <a:xfrm>
            <a:off x="4702693" y="4542948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 dirty="0">
                <a:sym typeface="Symbol" charset="0"/>
              </a:rPr>
              <a:t>0</a:t>
            </a:r>
            <a:endParaRPr lang="en-US" sz="1400" dirty="0"/>
          </a:p>
        </p:txBody>
      </p:sp>
      <p:sp>
        <p:nvSpPr>
          <p:cNvPr id="77" name="TextBox 25"/>
          <p:cNvSpPr txBox="1">
            <a:spLocks noChangeArrowheads="1"/>
          </p:cNvSpPr>
          <p:nvPr/>
        </p:nvSpPr>
        <p:spPr bwMode="auto">
          <a:xfrm>
            <a:off x="1397884" y="4754978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 dirty="0">
                <a:sym typeface="Symbol" charset="0"/>
              </a:rPr>
              <a:t>0</a:t>
            </a:r>
            <a:endParaRPr lang="en-US" sz="1400" dirty="0"/>
          </a:p>
        </p:txBody>
      </p:sp>
      <p:sp>
        <p:nvSpPr>
          <p:cNvPr id="78" name="TextBox 25"/>
          <p:cNvSpPr txBox="1">
            <a:spLocks noChangeArrowheads="1"/>
          </p:cNvSpPr>
          <p:nvPr/>
        </p:nvSpPr>
        <p:spPr bwMode="auto">
          <a:xfrm>
            <a:off x="2485180" y="4177740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 dirty="0">
                <a:sym typeface="Symbol" charset="0"/>
              </a:rPr>
              <a:t>1</a:t>
            </a:r>
            <a:endParaRPr lang="en-US" sz="1400" dirty="0"/>
          </a:p>
        </p:txBody>
      </p:sp>
      <p:sp>
        <p:nvSpPr>
          <p:cNvPr id="79" name="TextBox 25"/>
          <p:cNvSpPr txBox="1">
            <a:spLocks noChangeArrowheads="1"/>
          </p:cNvSpPr>
          <p:nvPr/>
        </p:nvSpPr>
        <p:spPr bwMode="auto">
          <a:xfrm>
            <a:off x="3937627" y="4099672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 dirty="0">
                <a:sym typeface="Symbol" charset="0"/>
              </a:rPr>
              <a:t>1</a:t>
            </a:r>
            <a:endParaRPr lang="en-US" sz="1400" dirty="0"/>
          </a:p>
        </p:txBody>
      </p:sp>
      <p:sp>
        <p:nvSpPr>
          <p:cNvPr id="80" name="TextBox 25"/>
          <p:cNvSpPr txBox="1">
            <a:spLocks noChangeArrowheads="1"/>
          </p:cNvSpPr>
          <p:nvPr/>
        </p:nvSpPr>
        <p:spPr bwMode="auto">
          <a:xfrm>
            <a:off x="3197639" y="5102461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 dirty="0">
                <a:sym typeface="Symbol" charset="0"/>
              </a:rPr>
              <a:t>1</a:t>
            </a:r>
            <a:endParaRPr lang="en-US" sz="1400" dirty="0"/>
          </a:p>
        </p:txBody>
      </p:sp>
      <p:sp>
        <p:nvSpPr>
          <p:cNvPr id="81" name="TextBox 25"/>
          <p:cNvSpPr txBox="1">
            <a:spLocks noChangeArrowheads="1"/>
          </p:cNvSpPr>
          <p:nvPr/>
        </p:nvSpPr>
        <p:spPr bwMode="auto">
          <a:xfrm>
            <a:off x="3373806" y="4754976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 dirty="0">
                <a:sym typeface="Symbol" charset="0"/>
              </a:rPr>
              <a:t>2</a:t>
            </a:r>
            <a:endParaRPr lang="en-US" sz="1400" dirty="0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653575" y="4367359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 dirty="0">
                <a:sym typeface="Symbol" charset="0"/>
              </a:rPr>
              <a:t>2</a:t>
            </a:r>
            <a:endParaRPr lang="en-US" sz="1400" dirty="0"/>
          </a:p>
        </p:txBody>
      </p:sp>
      <p:sp>
        <p:nvSpPr>
          <p:cNvPr id="83" name="TextBox 25"/>
          <p:cNvSpPr txBox="1">
            <a:spLocks noChangeArrowheads="1"/>
          </p:cNvSpPr>
          <p:nvPr/>
        </p:nvSpPr>
        <p:spPr bwMode="auto">
          <a:xfrm>
            <a:off x="2870827" y="4365870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 dirty="0">
                <a:sym typeface="Symbol" charset="0"/>
              </a:rPr>
              <a:t>2</a:t>
            </a:r>
            <a:endParaRPr lang="en-US" sz="1400" dirty="0"/>
          </a:p>
        </p:txBody>
      </p:sp>
      <p:cxnSp>
        <p:nvCxnSpPr>
          <p:cNvPr id="28" name="Straight Arrow Connector 27"/>
          <p:cNvCxnSpPr>
            <a:endCxn id="63" idx="1"/>
          </p:cNvCxnSpPr>
          <p:nvPr/>
        </p:nvCxnSpPr>
        <p:spPr bwMode="auto">
          <a:xfrm>
            <a:off x="1892818" y="4653318"/>
            <a:ext cx="213052" cy="225982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9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758" y="274638"/>
            <a:ext cx="88392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Path Labels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089375"/>
            <a:ext cx="8229600" cy="5137254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Def</a:t>
            </a:r>
            <a:r>
              <a:rPr lang="en-US" sz="2800" dirty="0"/>
              <a:t>: The label of path v</a:t>
            </a:r>
            <a:r>
              <a:rPr lang="en-US" sz="2800" baseline="-25000" dirty="0"/>
              <a:t>0</a:t>
            </a:r>
            <a:r>
              <a:rPr lang="en-US" sz="2800" dirty="0"/>
              <a:t>, v</a:t>
            </a:r>
            <a:r>
              <a:rPr lang="en-US" sz="2800" baseline="-25000" dirty="0"/>
              <a:t>1</a:t>
            </a:r>
            <a:r>
              <a:rPr lang="en-US" sz="2800" dirty="0"/>
              <a:t>, ..., </a:t>
            </a:r>
            <a:r>
              <a:rPr lang="en-US" sz="2800" dirty="0" err="1"/>
              <a:t>v</a:t>
            </a:r>
            <a:r>
              <a:rPr lang="en-US" sz="2800" baseline="-25000" dirty="0" err="1"/>
              <a:t>n</a:t>
            </a:r>
            <a:r>
              <a:rPr lang="en-US" sz="2800" dirty="0"/>
              <a:t> is the</a:t>
            </a:r>
            <a:br>
              <a:rPr lang="en-US" sz="2800" dirty="0"/>
            </a:br>
            <a:r>
              <a:rPr lang="en-US" sz="2800" dirty="0"/>
              <a:t>        </a:t>
            </a:r>
            <a:r>
              <a:rPr lang="en-US" sz="2800" u="sng" dirty="0"/>
              <a:t>concatenation</a:t>
            </a:r>
            <a:r>
              <a:rPr lang="en-US" sz="2800" dirty="0"/>
              <a:t> of the labels of the edges</a:t>
            </a:r>
            <a:br>
              <a:rPr lang="en-US" sz="2800" dirty="0"/>
            </a:br>
            <a:r>
              <a:rPr lang="en-US" sz="2800" dirty="0"/>
              <a:t>        (v</a:t>
            </a:r>
            <a:r>
              <a:rPr lang="en-US" sz="2800" baseline="-25000" dirty="0"/>
              <a:t>0</a:t>
            </a:r>
            <a:r>
              <a:rPr lang="en-US" sz="2800" dirty="0"/>
              <a:t>, v</a:t>
            </a:r>
            <a:r>
              <a:rPr lang="en-US" sz="2800" baseline="-25000" dirty="0"/>
              <a:t>1</a:t>
            </a:r>
            <a:r>
              <a:rPr lang="en-US" sz="2800" dirty="0"/>
              <a:t>), (v</a:t>
            </a:r>
            <a:r>
              <a:rPr lang="en-US" sz="2800" baseline="-25000" dirty="0"/>
              <a:t>1</a:t>
            </a:r>
            <a:r>
              <a:rPr lang="en-US" sz="2800" dirty="0"/>
              <a:t>, v</a:t>
            </a:r>
            <a:r>
              <a:rPr lang="en-US" sz="2800" baseline="-25000" dirty="0"/>
              <a:t>2</a:t>
            </a:r>
            <a:r>
              <a:rPr lang="en-US" sz="2800" dirty="0"/>
              <a:t>), …, (v</a:t>
            </a:r>
            <a:r>
              <a:rPr lang="en-US" sz="2800" baseline="-25000" dirty="0"/>
              <a:t>n-1</a:t>
            </a:r>
            <a:r>
              <a:rPr lang="en-US" sz="2800" dirty="0"/>
              <a:t>, </a:t>
            </a:r>
            <a:r>
              <a:rPr lang="en-US" sz="2800" dirty="0" err="1"/>
              <a:t>v</a:t>
            </a:r>
            <a:r>
              <a:rPr lang="en-US" sz="2800" baseline="-25000" dirty="0" err="1"/>
              <a:t>n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800" b="1" dirty="0"/>
              <a:t>Example</a:t>
            </a:r>
            <a:r>
              <a:rPr lang="en-US" sz="2800" dirty="0"/>
              <a:t>: The label of path s</a:t>
            </a:r>
            <a:r>
              <a:rPr lang="en-US" sz="2800" baseline="-25000" dirty="0"/>
              <a:t>0</a:t>
            </a:r>
            <a:r>
              <a:rPr lang="en-US" sz="2800" dirty="0"/>
              <a:t>, s</a:t>
            </a:r>
            <a:r>
              <a:rPr lang="en-US" sz="2800" baseline="-25000" dirty="0"/>
              <a:t>1</a:t>
            </a:r>
            <a:r>
              <a:rPr lang="en-US" sz="2800" dirty="0"/>
              <a:t>, s</a:t>
            </a:r>
            <a:r>
              <a:rPr lang="en-US" sz="2800" baseline="-25000" dirty="0"/>
              <a:t>2</a:t>
            </a:r>
            <a:r>
              <a:rPr lang="en-US" sz="2800" dirty="0"/>
              <a:t>, s</a:t>
            </a:r>
            <a:r>
              <a:rPr lang="en-US" sz="2800" baseline="-25000" dirty="0"/>
              <a:t>0</a:t>
            </a:r>
            <a:r>
              <a:rPr lang="en-US" sz="2800" dirty="0"/>
              <a:t>, s</a:t>
            </a:r>
            <a:r>
              <a:rPr lang="en-US" sz="2800" baseline="-25000" dirty="0"/>
              <a:t>0</a:t>
            </a:r>
            <a:r>
              <a:rPr lang="en-US" sz="2800" dirty="0"/>
              <a:t> is 1100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89C166C-1C84-BA49-83D6-28654EC2D59A}"/>
              </a:ext>
            </a:extLst>
          </p:cNvPr>
          <p:cNvSpPr/>
          <p:nvPr/>
        </p:nvSpPr>
        <p:spPr>
          <a:xfrm>
            <a:off x="2408529" y="4931874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469CB1-03C0-224B-A52D-2FA24118E442}"/>
              </a:ext>
            </a:extLst>
          </p:cNvPr>
          <p:cNvSpPr/>
          <p:nvPr/>
        </p:nvSpPr>
        <p:spPr>
          <a:xfrm>
            <a:off x="4846929" y="4931874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1FA6BF8-FF69-2843-B5F5-16D7BC01520B}"/>
              </a:ext>
            </a:extLst>
          </p:cNvPr>
          <p:cNvSpPr/>
          <p:nvPr/>
        </p:nvSpPr>
        <p:spPr>
          <a:xfrm>
            <a:off x="6066129" y="4931874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75CCC8E-EF3B-3544-8A57-A5CE1AAE34F1}"/>
              </a:ext>
            </a:extLst>
          </p:cNvPr>
          <p:cNvSpPr/>
          <p:nvPr/>
        </p:nvSpPr>
        <p:spPr>
          <a:xfrm>
            <a:off x="3627729" y="4931874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29" name="TextBox 14">
            <a:extLst>
              <a:ext uri="{FF2B5EF4-FFF2-40B4-BE49-F238E27FC236}">
                <a16:creationId xmlns:a16="http://schemas.microsoft.com/office/drawing/2014/main" id="{2249BF61-DC66-2243-8F0F-FD7BF914E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618" y="4821807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30" name="TextBox 15">
            <a:extLst>
              <a:ext uri="{FF2B5EF4-FFF2-40B4-BE49-F238E27FC236}">
                <a16:creationId xmlns:a16="http://schemas.microsoft.com/office/drawing/2014/main" id="{9B477D9B-0737-2749-A06D-B1CB5EBF9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7329" y="4810518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61A158A-87BD-E841-9C04-7123D8F4E6E2}"/>
              </a:ext>
            </a:extLst>
          </p:cNvPr>
          <p:cNvCxnSpPr>
            <a:stCxn id="20" idx="6"/>
            <a:endCxn id="28" idx="2"/>
          </p:cNvCxnSpPr>
          <p:nvPr/>
        </p:nvCxnSpPr>
        <p:spPr>
          <a:xfrm>
            <a:off x="2941929" y="5198574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8">
            <a:extLst>
              <a:ext uri="{FF2B5EF4-FFF2-40B4-BE49-F238E27FC236}">
                <a16:creationId xmlns:a16="http://schemas.microsoft.com/office/drawing/2014/main" id="{031E3661-3082-A846-8714-FE16C41C0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085" y="4844385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33" name="TextBox 23">
            <a:extLst>
              <a:ext uri="{FF2B5EF4-FFF2-40B4-BE49-F238E27FC236}">
                <a16:creationId xmlns:a16="http://schemas.microsoft.com/office/drawing/2014/main" id="{9F7D1300-EA71-4D4A-B039-DB91CDD3B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6128" y="5792652"/>
            <a:ext cx="8015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0,1</a:t>
            </a:r>
          </a:p>
        </p:txBody>
      </p:sp>
      <p:sp>
        <p:nvSpPr>
          <p:cNvPr id="34" name="TextBox 24">
            <a:extLst>
              <a:ext uri="{FF2B5EF4-FFF2-40B4-BE49-F238E27FC236}">
                <a16:creationId xmlns:a16="http://schemas.microsoft.com/office/drawing/2014/main" id="{D1F01AC4-A8EA-8E42-8312-6F837B558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3129" y="4223496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35" name="TextBox 27">
            <a:extLst>
              <a:ext uri="{FF2B5EF4-FFF2-40B4-BE49-F238E27FC236}">
                <a16:creationId xmlns:a16="http://schemas.microsoft.com/office/drawing/2014/main" id="{8F4A81F5-E155-8346-A372-29A575763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7062" y="5826519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D1C7C328-D0C7-3D44-8A8D-D109B6823F79}"/>
              </a:ext>
            </a:extLst>
          </p:cNvPr>
          <p:cNvSpPr/>
          <p:nvPr/>
        </p:nvSpPr>
        <p:spPr>
          <a:xfrm>
            <a:off x="2789529" y="4584212"/>
            <a:ext cx="1066800" cy="652462"/>
          </a:xfrm>
          <a:prstGeom prst="arc">
            <a:avLst>
              <a:gd name="adj1" fmla="val 10855616"/>
              <a:gd name="adj2" fmla="val 0"/>
            </a:avLst>
          </a:prstGeom>
          <a:ln w="28575">
            <a:solidFill>
              <a:schemeClr val="tx1"/>
            </a:solidFill>
            <a:headEnd type="stealth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AA37BE83-EA0A-C047-A754-40C7DCC84425}"/>
              </a:ext>
            </a:extLst>
          </p:cNvPr>
          <p:cNvSpPr/>
          <p:nvPr/>
        </p:nvSpPr>
        <p:spPr>
          <a:xfrm>
            <a:off x="2560929" y="4169874"/>
            <a:ext cx="2590800" cy="1447800"/>
          </a:xfrm>
          <a:prstGeom prst="arc">
            <a:avLst>
              <a:gd name="adj1" fmla="val 10677123"/>
              <a:gd name="adj2" fmla="val 0"/>
            </a:avLst>
          </a:prstGeom>
          <a:ln w="28575">
            <a:solidFill>
              <a:schemeClr val="tx1"/>
            </a:solidFill>
            <a:headEnd type="stealth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BD50EE-8382-204C-9528-33E7AE0EE48C}"/>
              </a:ext>
            </a:extLst>
          </p:cNvPr>
          <p:cNvCxnSpPr/>
          <p:nvPr/>
        </p:nvCxnSpPr>
        <p:spPr>
          <a:xfrm>
            <a:off x="4161129" y="5160474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09238B-9776-B348-A316-76ECD5C08D97}"/>
              </a:ext>
            </a:extLst>
          </p:cNvPr>
          <p:cNvCxnSpPr/>
          <p:nvPr/>
        </p:nvCxnSpPr>
        <p:spPr>
          <a:xfrm>
            <a:off x="5380329" y="5160474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c 40">
            <a:extLst>
              <a:ext uri="{FF2B5EF4-FFF2-40B4-BE49-F238E27FC236}">
                <a16:creationId xmlns:a16="http://schemas.microsoft.com/office/drawing/2014/main" id="{9C3A9EED-5222-9C48-B3CB-45F65FCD375D}"/>
              </a:ext>
            </a:extLst>
          </p:cNvPr>
          <p:cNvSpPr/>
          <p:nvPr/>
        </p:nvSpPr>
        <p:spPr>
          <a:xfrm rot="14988361">
            <a:off x="2506954" y="5487499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586A6454-1BA8-5B4F-AFA7-B43250BBB4C8}"/>
              </a:ext>
            </a:extLst>
          </p:cNvPr>
          <p:cNvSpPr/>
          <p:nvPr/>
        </p:nvSpPr>
        <p:spPr>
          <a:xfrm rot="14988361">
            <a:off x="6120104" y="5443049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E7A5D7-82EC-7842-B0FF-EFFB915C085E}"/>
              </a:ext>
            </a:extLst>
          </p:cNvPr>
          <p:cNvCxnSpPr/>
          <p:nvPr/>
        </p:nvCxnSpPr>
        <p:spPr>
          <a:xfrm>
            <a:off x="2103729" y="5160474"/>
            <a:ext cx="3048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1477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Splicing out a state t</a:t>
            </a:r>
            <a:r>
              <a:rPr lang="en-US" baseline="-25000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1049"/>
            <a:ext cx="8229600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Create direct edges between neighbors of t</a:t>
            </a:r>
            <a:r>
              <a:rPr lang="en-US" sz="2800" baseline="-25000" dirty="0">
                <a:solidFill>
                  <a:srgbClr val="C00000"/>
                </a:solidFill>
              </a:rPr>
              <a:t>1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(so that we can delete it afterward)</a:t>
            </a:r>
          </a:p>
        </p:txBody>
      </p:sp>
      <p:sp>
        <p:nvSpPr>
          <p:cNvPr id="7" name="Oval 6"/>
          <p:cNvSpPr/>
          <p:nvPr/>
        </p:nvSpPr>
        <p:spPr>
          <a:xfrm>
            <a:off x="5013451" y="4258699"/>
            <a:ext cx="533400" cy="533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baseline="-25000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7147051" y="4266637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6140575" y="3023786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363494" y="3454630"/>
            <a:ext cx="777081" cy="7659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673975" y="3454630"/>
            <a:ext cx="678669" cy="7659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546851" y="4627000"/>
            <a:ext cx="160020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468735" y="3528611"/>
            <a:ext cx="794077" cy="7796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552846" y="3549248"/>
            <a:ext cx="733753" cy="7875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556303" y="4480156"/>
            <a:ext cx="1600200" cy="79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 bwMode="auto">
          <a:xfrm rot="20665359">
            <a:off x="4570298" y="4366300"/>
            <a:ext cx="398462" cy="387350"/>
          </a:xfrm>
          <a:prstGeom prst="arc">
            <a:avLst>
              <a:gd name="adj1" fmla="val 145366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400" b="1"/>
          </a:p>
        </p:txBody>
      </p:sp>
      <p:sp>
        <p:nvSpPr>
          <p:cNvPr id="17" name="Arc 16"/>
          <p:cNvSpPr/>
          <p:nvPr/>
        </p:nvSpPr>
        <p:spPr bwMode="auto">
          <a:xfrm rot="5132981">
            <a:off x="6254874" y="2608105"/>
            <a:ext cx="390101" cy="387350"/>
          </a:xfrm>
          <a:prstGeom prst="arc">
            <a:avLst>
              <a:gd name="adj1" fmla="val 145366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400" b="1"/>
          </a:p>
        </p:txBody>
      </p:sp>
      <p:sp>
        <p:nvSpPr>
          <p:cNvPr id="18" name="Arc 17"/>
          <p:cNvSpPr/>
          <p:nvPr/>
        </p:nvSpPr>
        <p:spPr bwMode="auto">
          <a:xfrm rot="9384845">
            <a:off x="7693627" y="4236414"/>
            <a:ext cx="390101" cy="387350"/>
          </a:xfrm>
          <a:prstGeom prst="arc">
            <a:avLst>
              <a:gd name="adj1" fmla="val 145366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400" b="1"/>
          </a:p>
        </p:txBody>
      </p:sp>
      <p:sp>
        <p:nvSpPr>
          <p:cNvPr id="19" name="TextBox 25"/>
          <p:cNvSpPr txBox="1">
            <a:spLocks noChangeArrowheads="1"/>
          </p:cNvSpPr>
          <p:nvPr/>
        </p:nvSpPr>
        <p:spPr bwMode="auto">
          <a:xfrm>
            <a:off x="6123223" y="2438400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 dirty="0">
                <a:sym typeface="Symbol" charset="0"/>
              </a:rPr>
              <a:t>0</a:t>
            </a:r>
            <a:endParaRPr lang="en-US" sz="1400" dirty="0"/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7688389" y="4000462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 dirty="0">
                <a:sym typeface="Symbol" charset="0"/>
              </a:rPr>
              <a:t>0</a:t>
            </a:r>
            <a:endParaRPr lang="en-US" sz="1400" dirty="0"/>
          </a:p>
        </p:txBody>
      </p:sp>
      <p:sp>
        <p:nvSpPr>
          <p:cNvPr id="22" name="TextBox 25"/>
          <p:cNvSpPr txBox="1">
            <a:spLocks noChangeArrowheads="1"/>
          </p:cNvSpPr>
          <p:nvPr/>
        </p:nvSpPr>
        <p:spPr bwMode="auto">
          <a:xfrm>
            <a:off x="5470876" y="3635254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 dirty="0">
                <a:sym typeface="Symbol" charset="0"/>
              </a:rPr>
              <a:t>1</a:t>
            </a:r>
            <a:endParaRPr lang="en-US" sz="1400" dirty="0"/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6923323" y="3557186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 dirty="0">
                <a:sym typeface="Symbol" charset="0"/>
              </a:rPr>
              <a:t>1</a:t>
            </a:r>
            <a:endParaRPr lang="en-US" sz="1400" dirty="0"/>
          </a:p>
        </p:txBody>
      </p:sp>
      <p:sp>
        <p:nvSpPr>
          <p:cNvPr id="24" name="TextBox 25"/>
          <p:cNvSpPr txBox="1">
            <a:spLocks noChangeArrowheads="1"/>
          </p:cNvSpPr>
          <p:nvPr/>
        </p:nvSpPr>
        <p:spPr bwMode="auto">
          <a:xfrm>
            <a:off x="6183335" y="4559975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 dirty="0">
                <a:sym typeface="Symbol" charset="0"/>
              </a:rPr>
              <a:t>1</a:t>
            </a:r>
            <a:endParaRPr lang="en-US" sz="1400" dirty="0"/>
          </a:p>
        </p:txBody>
      </p:sp>
      <p:sp>
        <p:nvSpPr>
          <p:cNvPr id="25" name="TextBox 25"/>
          <p:cNvSpPr txBox="1">
            <a:spLocks noChangeArrowheads="1"/>
          </p:cNvSpPr>
          <p:nvPr/>
        </p:nvSpPr>
        <p:spPr bwMode="auto">
          <a:xfrm>
            <a:off x="6359502" y="4212490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 dirty="0">
                <a:sym typeface="Symbol" charset="0"/>
              </a:rPr>
              <a:t>2</a:t>
            </a:r>
            <a:endParaRPr lang="en-US" sz="1400" dirty="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639271" y="3824873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 dirty="0">
                <a:sym typeface="Symbol" charset="0"/>
              </a:rPr>
              <a:t>2</a:t>
            </a:r>
            <a:endParaRPr lang="en-US" sz="1400" dirty="0"/>
          </a:p>
        </p:txBody>
      </p:sp>
      <p:sp>
        <p:nvSpPr>
          <p:cNvPr id="27" name="TextBox 25"/>
          <p:cNvSpPr txBox="1">
            <a:spLocks noChangeArrowheads="1"/>
          </p:cNvSpPr>
          <p:nvPr/>
        </p:nvSpPr>
        <p:spPr bwMode="auto">
          <a:xfrm>
            <a:off x="5856523" y="3823384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 dirty="0">
                <a:sym typeface="Symbol" charset="0"/>
              </a:rPr>
              <a:t>2</a:t>
            </a:r>
            <a:endParaRPr lang="en-US" sz="14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3847005" y="3483770"/>
            <a:ext cx="1233272" cy="1036499"/>
            <a:chOff x="4388877" y="3483770"/>
            <a:chExt cx="1233272" cy="1036499"/>
          </a:xfrm>
        </p:grpSpPr>
        <p:sp>
          <p:nvSpPr>
            <p:cNvPr id="21" name="TextBox 25"/>
            <p:cNvSpPr txBox="1">
              <a:spLocks noChangeArrowheads="1"/>
            </p:cNvSpPr>
            <p:nvPr/>
          </p:nvSpPr>
          <p:spPr bwMode="auto">
            <a:xfrm>
              <a:off x="4925452" y="4212492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400" dirty="0">
                  <a:sym typeface="Symbol" charset="0"/>
                </a:rPr>
                <a:t>0</a:t>
              </a:r>
              <a:endParaRPr lang="en-US" sz="14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4658752" y="348377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</a:rPr>
                <a:t>s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 bwMode="auto">
            <a:xfrm>
              <a:off x="4388877" y="3761449"/>
              <a:ext cx="26987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9" idx="5"/>
              <a:endCxn id="7" idx="1"/>
            </p:cNvCxnSpPr>
            <p:nvPr/>
          </p:nvCxnSpPr>
          <p:spPr>
            <a:xfrm>
              <a:off x="5114037" y="3939055"/>
              <a:ext cx="508112" cy="3977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20"/>
            <p:cNvSpPr txBox="1">
              <a:spLocks noChangeArrowheads="1"/>
            </p:cNvSpPr>
            <p:nvPr/>
          </p:nvSpPr>
          <p:spPr bwMode="auto">
            <a:xfrm>
              <a:off x="5266841" y="3785018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  <a:sym typeface="Symbol" pitchFamily="18" charset="2"/>
                </a:rPr>
                <a:t>ɛ</a:t>
              </a:r>
              <a:endParaRPr lang="en-US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268862" y="4781549"/>
            <a:ext cx="628032" cy="1009651"/>
            <a:chOff x="5810734" y="4781549"/>
            <a:chExt cx="628032" cy="1009651"/>
          </a:xfrm>
        </p:grpSpPr>
        <p:sp>
          <p:nvSpPr>
            <p:cNvPr id="30" name="Oval 29"/>
            <p:cNvSpPr/>
            <p:nvPr/>
          </p:nvSpPr>
          <p:spPr>
            <a:xfrm>
              <a:off x="5905366" y="5257800"/>
              <a:ext cx="533400" cy="5334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</a:rPr>
                <a:t>f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cxnSp>
          <p:nvCxnSpPr>
            <p:cNvPr id="40" name="Straight Arrow Connector 39"/>
            <p:cNvCxnSpPr>
              <a:stCxn id="7" idx="4"/>
              <a:endCxn id="30" idx="0"/>
            </p:cNvCxnSpPr>
            <p:nvPr/>
          </p:nvCxnSpPr>
          <p:spPr>
            <a:xfrm>
              <a:off x="5810734" y="4792099"/>
              <a:ext cx="361332" cy="4657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20"/>
            <p:cNvSpPr txBox="1">
              <a:spLocks noChangeArrowheads="1"/>
            </p:cNvSpPr>
            <p:nvPr/>
          </p:nvSpPr>
          <p:spPr bwMode="auto">
            <a:xfrm>
              <a:off x="5997044" y="4781549"/>
              <a:ext cx="2952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  <a:sym typeface="Symbol" pitchFamily="18" charset="2"/>
                </a:rPr>
                <a:t>ɛ</a:t>
              </a:r>
              <a:endParaRPr lang="en-US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082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Splicing out a state t</a:t>
            </a:r>
            <a:r>
              <a:rPr lang="en-US" baseline="-25000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1049"/>
            <a:ext cx="8229600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Regular expressions to add to edges</a:t>
            </a:r>
          </a:p>
        </p:txBody>
      </p:sp>
      <p:sp>
        <p:nvSpPr>
          <p:cNvPr id="7" name="Oval 6"/>
          <p:cNvSpPr/>
          <p:nvPr/>
        </p:nvSpPr>
        <p:spPr>
          <a:xfrm>
            <a:off x="5013451" y="4258699"/>
            <a:ext cx="533400" cy="533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baseline="-25000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7147051" y="4266637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6140575" y="3023786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363494" y="3454630"/>
            <a:ext cx="777081" cy="7659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673975" y="3454630"/>
            <a:ext cx="678669" cy="7659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546851" y="4627000"/>
            <a:ext cx="160020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468735" y="3528611"/>
            <a:ext cx="794077" cy="7796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552846" y="3549248"/>
            <a:ext cx="733753" cy="7875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556303" y="4480156"/>
            <a:ext cx="1600200" cy="79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 bwMode="auto">
          <a:xfrm rot="20665359">
            <a:off x="4570298" y="4366300"/>
            <a:ext cx="398462" cy="387350"/>
          </a:xfrm>
          <a:prstGeom prst="arc">
            <a:avLst>
              <a:gd name="adj1" fmla="val 145366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400" b="1"/>
          </a:p>
        </p:txBody>
      </p:sp>
      <p:sp>
        <p:nvSpPr>
          <p:cNvPr id="17" name="Arc 16"/>
          <p:cNvSpPr/>
          <p:nvPr/>
        </p:nvSpPr>
        <p:spPr bwMode="auto">
          <a:xfrm rot="5132981">
            <a:off x="6254874" y="2608105"/>
            <a:ext cx="390101" cy="387350"/>
          </a:xfrm>
          <a:prstGeom prst="arc">
            <a:avLst>
              <a:gd name="adj1" fmla="val 145366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400" b="1"/>
          </a:p>
        </p:txBody>
      </p:sp>
      <p:sp>
        <p:nvSpPr>
          <p:cNvPr id="18" name="Arc 17"/>
          <p:cNvSpPr/>
          <p:nvPr/>
        </p:nvSpPr>
        <p:spPr bwMode="auto">
          <a:xfrm rot="9384845">
            <a:off x="7693627" y="4236414"/>
            <a:ext cx="390101" cy="387350"/>
          </a:xfrm>
          <a:prstGeom prst="arc">
            <a:avLst>
              <a:gd name="adj1" fmla="val 145366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400" b="1"/>
          </a:p>
        </p:txBody>
      </p:sp>
      <p:sp>
        <p:nvSpPr>
          <p:cNvPr id="19" name="TextBox 25"/>
          <p:cNvSpPr txBox="1">
            <a:spLocks noChangeArrowheads="1"/>
          </p:cNvSpPr>
          <p:nvPr/>
        </p:nvSpPr>
        <p:spPr bwMode="auto">
          <a:xfrm>
            <a:off x="6123223" y="2438400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 dirty="0">
                <a:sym typeface="Symbol" charset="0"/>
              </a:rPr>
              <a:t>0</a:t>
            </a:r>
            <a:endParaRPr lang="en-US" sz="1400" dirty="0"/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7688389" y="4000462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 dirty="0">
                <a:sym typeface="Symbol" charset="0"/>
              </a:rPr>
              <a:t>0</a:t>
            </a:r>
            <a:endParaRPr lang="en-US" sz="1400" dirty="0"/>
          </a:p>
        </p:txBody>
      </p:sp>
      <p:sp>
        <p:nvSpPr>
          <p:cNvPr id="22" name="TextBox 25"/>
          <p:cNvSpPr txBox="1">
            <a:spLocks noChangeArrowheads="1"/>
          </p:cNvSpPr>
          <p:nvPr/>
        </p:nvSpPr>
        <p:spPr bwMode="auto">
          <a:xfrm>
            <a:off x="5470876" y="3635254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 dirty="0">
                <a:sym typeface="Symbol" charset="0"/>
              </a:rPr>
              <a:t>1</a:t>
            </a:r>
            <a:endParaRPr lang="en-US" sz="1400" dirty="0"/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6923323" y="3557186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 dirty="0">
                <a:sym typeface="Symbol" charset="0"/>
              </a:rPr>
              <a:t>1</a:t>
            </a:r>
            <a:endParaRPr lang="en-US" sz="1400" dirty="0"/>
          </a:p>
        </p:txBody>
      </p:sp>
      <p:sp>
        <p:nvSpPr>
          <p:cNvPr id="24" name="TextBox 25"/>
          <p:cNvSpPr txBox="1">
            <a:spLocks noChangeArrowheads="1"/>
          </p:cNvSpPr>
          <p:nvPr/>
        </p:nvSpPr>
        <p:spPr bwMode="auto">
          <a:xfrm>
            <a:off x="6183335" y="4559975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 dirty="0">
                <a:sym typeface="Symbol" charset="0"/>
              </a:rPr>
              <a:t>1</a:t>
            </a:r>
            <a:endParaRPr lang="en-US" sz="1400" dirty="0"/>
          </a:p>
        </p:txBody>
      </p:sp>
      <p:sp>
        <p:nvSpPr>
          <p:cNvPr id="25" name="TextBox 25"/>
          <p:cNvSpPr txBox="1">
            <a:spLocks noChangeArrowheads="1"/>
          </p:cNvSpPr>
          <p:nvPr/>
        </p:nvSpPr>
        <p:spPr bwMode="auto">
          <a:xfrm>
            <a:off x="6359502" y="4212490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 dirty="0">
                <a:sym typeface="Symbol" charset="0"/>
              </a:rPr>
              <a:t>2</a:t>
            </a:r>
            <a:endParaRPr lang="en-US" sz="1400" dirty="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639271" y="3824873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 dirty="0">
                <a:sym typeface="Symbol" charset="0"/>
              </a:rPr>
              <a:t>2</a:t>
            </a:r>
            <a:endParaRPr lang="en-US" sz="1400" dirty="0"/>
          </a:p>
        </p:txBody>
      </p:sp>
      <p:sp>
        <p:nvSpPr>
          <p:cNvPr id="27" name="TextBox 25"/>
          <p:cNvSpPr txBox="1">
            <a:spLocks noChangeArrowheads="1"/>
          </p:cNvSpPr>
          <p:nvPr/>
        </p:nvSpPr>
        <p:spPr bwMode="auto">
          <a:xfrm>
            <a:off x="5856523" y="3823384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 dirty="0">
                <a:sym typeface="Symbol" charset="0"/>
              </a:rPr>
              <a:t>2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876478" y="2137366"/>
            <a:ext cx="4191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</a:t>
            </a:r>
            <a:r>
              <a:rPr lang="en-US" sz="2200" baseline="-25000" dirty="0"/>
              <a:t>0</a:t>
            </a:r>
            <a:r>
              <a:rPr lang="en-US" sz="2200" dirty="0"/>
              <a:t>→t</a:t>
            </a:r>
            <a:r>
              <a:rPr lang="en-US" sz="2200" baseline="-25000" dirty="0"/>
              <a:t>1</a:t>
            </a:r>
            <a:r>
              <a:rPr lang="en-US" sz="2200" dirty="0"/>
              <a:t>→t</a:t>
            </a:r>
            <a:r>
              <a:rPr lang="en-US" sz="2200" baseline="-25000" dirty="0"/>
              <a:t>0</a:t>
            </a:r>
            <a:r>
              <a:rPr lang="en-US" sz="2200" dirty="0"/>
              <a:t> :   10*2</a:t>
            </a:r>
          </a:p>
          <a:p>
            <a:r>
              <a:rPr lang="en-US" sz="2200" dirty="0"/>
              <a:t>t</a:t>
            </a:r>
            <a:r>
              <a:rPr lang="en-US" sz="2200" baseline="-25000" dirty="0"/>
              <a:t>0</a:t>
            </a:r>
            <a:r>
              <a:rPr lang="en-US" sz="2200" dirty="0"/>
              <a:t>→t</a:t>
            </a:r>
            <a:r>
              <a:rPr lang="en-US" sz="2200" baseline="-25000" dirty="0"/>
              <a:t>1</a:t>
            </a:r>
            <a:r>
              <a:rPr lang="en-US" sz="2200" dirty="0"/>
              <a:t>→t</a:t>
            </a:r>
            <a:r>
              <a:rPr lang="en-US" sz="2200" baseline="-25000" dirty="0"/>
              <a:t>2</a:t>
            </a:r>
            <a:r>
              <a:rPr lang="en-US" sz="2200" dirty="0"/>
              <a:t> :   10*1</a:t>
            </a:r>
          </a:p>
          <a:p>
            <a:r>
              <a:rPr lang="en-US" sz="2200" dirty="0"/>
              <a:t>t</a:t>
            </a:r>
            <a:r>
              <a:rPr lang="en-US" sz="2200" baseline="-25000" dirty="0"/>
              <a:t>2</a:t>
            </a:r>
            <a:r>
              <a:rPr lang="en-US" sz="2200" dirty="0"/>
              <a:t>→t</a:t>
            </a:r>
            <a:r>
              <a:rPr lang="en-US" sz="2200" baseline="-25000" dirty="0"/>
              <a:t>1</a:t>
            </a:r>
            <a:r>
              <a:rPr lang="en-US" sz="2200" dirty="0"/>
              <a:t>→t</a:t>
            </a:r>
            <a:r>
              <a:rPr lang="en-US" sz="2200" baseline="-25000" dirty="0"/>
              <a:t>0</a:t>
            </a:r>
            <a:r>
              <a:rPr lang="en-US" sz="2200" dirty="0"/>
              <a:t> :   20*2</a:t>
            </a:r>
          </a:p>
          <a:p>
            <a:r>
              <a:rPr lang="en-US" sz="2200" dirty="0"/>
              <a:t>t</a:t>
            </a:r>
            <a:r>
              <a:rPr lang="en-US" sz="2200" baseline="-25000" dirty="0"/>
              <a:t>2</a:t>
            </a:r>
            <a:r>
              <a:rPr lang="en-US" sz="2200" dirty="0"/>
              <a:t>→t</a:t>
            </a:r>
            <a:r>
              <a:rPr lang="en-US" sz="2200" baseline="-25000" dirty="0"/>
              <a:t>1</a:t>
            </a:r>
            <a:r>
              <a:rPr lang="en-US" sz="2200" dirty="0"/>
              <a:t>→t</a:t>
            </a:r>
            <a:r>
              <a:rPr lang="en-US" sz="2200" baseline="-25000" dirty="0"/>
              <a:t>2</a:t>
            </a:r>
            <a:r>
              <a:rPr lang="en-US" sz="2200" dirty="0"/>
              <a:t> :   20*1</a:t>
            </a:r>
          </a:p>
          <a:p>
            <a:endParaRPr lang="en-US" sz="2200" dirty="0"/>
          </a:p>
          <a:p>
            <a:endParaRPr lang="en-US" sz="22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3847005" y="3483770"/>
            <a:ext cx="1233272" cy="1036499"/>
            <a:chOff x="4388877" y="3483770"/>
            <a:chExt cx="1233272" cy="1036499"/>
          </a:xfrm>
        </p:grpSpPr>
        <p:sp>
          <p:nvSpPr>
            <p:cNvPr id="21" name="TextBox 25"/>
            <p:cNvSpPr txBox="1">
              <a:spLocks noChangeArrowheads="1"/>
            </p:cNvSpPr>
            <p:nvPr/>
          </p:nvSpPr>
          <p:spPr bwMode="auto">
            <a:xfrm>
              <a:off x="4925452" y="4212492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400" dirty="0">
                  <a:sym typeface="Symbol" charset="0"/>
                </a:rPr>
                <a:t>0</a:t>
              </a:r>
              <a:endParaRPr lang="en-US" sz="14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4658752" y="348377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</a:rPr>
                <a:t>s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 bwMode="auto">
            <a:xfrm>
              <a:off x="4388877" y="3761449"/>
              <a:ext cx="26987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9" idx="5"/>
              <a:endCxn id="7" idx="1"/>
            </p:cNvCxnSpPr>
            <p:nvPr/>
          </p:nvCxnSpPr>
          <p:spPr>
            <a:xfrm>
              <a:off x="5114037" y="3939055"/>
              <a:ext cx="508112" cy="3977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20"/>
            <p:cNvSpPr txBox="1">
              <a:spLocks noChangeArrowheads="1"/>
            </p:cNvSpPr>
            <p:nvPr/>
          </p:nvSpPr>
          <p:spPr bwMode="auto">
            <a:xfrm>
              <a:off x="5266841" y="3785018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  <a:sym typeface="Symbol" pitchFamily="18" charset="2"/>
                </a:rPr>
                <a:t>ɛ</a:t>
              </a:r>
              <a:endParaRPr lang="en-US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268862" y="4781549"/>
            <a:ext cx="628032" cy="1009651"/>
            <a:chOff x="5810734" y="4781549"/>
            <a:chExt cx="628032" cy="1009651"/>
          </a:xfrm>
        </p:grpSpPr>
        <p:sp>
          <p:nvSpPr>
            <p:cNvPr id="30" name="Oval 29"/>
            <p:cNvSpPr/>
            <p:nvPr/>
          </p:nvSpPr>
          <p:spPr>
            <a:xfrm>
              <a:off x="5905366" y="5257800"/>
              <a:ext cx="533400" cy="5334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</a:rPr>
                <a:t>f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cxnSp>
          <p:nvCxnSpPr>
            <p:cNvPr id="40" name="Straight Arrow Connector 39"/>
            <p:cNvCxnSpPr>
              <a:stCxn id="7" idx="4"/>
              <a:endCxn id="30" idx="0"/>
            </p:cNvCxnSpPr>
            <p:nvPr/>
          </p:nvCxnSpPr>
          <p:spPr>
            <a:xfrm>
              <a:off x="5810734" y="4792099"/>
              <a:ext cx="361332" cy="4657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20"/>
            <p:cNvSpPr txBox="1">
              <a:spLocks noChangeArrowheads="1"/>
            </p:cNvSpPr>
            <p:nvPr/>
          </p:nvSpPr>
          <p:spPr bwMode="auto">
            <a:xfrm>
              <a:off x="5997044" y="4781549"/>
              <a:ext cx="2952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  <a:sym typeface="Symbol" pitchFamily="18" charset="2"/>
                </a:rPr>
                <a:t>ɛ</a:t>
              </a:r>
              <a:endParaRPr lang="en-US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61315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Splicing out a state t</a:t>
            </a:r>
            <a:r>
              <a:rPr lang="en-US" baseline="-25000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1049"/>
            <a:ext cx="8229600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Delete t</a:t>
            </a:r>
            <a:r>
              <a:rPr lang="en-US" sz="2800" baseline="-25000" dirty="0">
                <a:solidFill>
                  <a:srgbClr val="C00000"/>
                </a:solidFill>
              </a:rPr>
              <a:t>1</a:t>
            </a:r>
            <a:r>
              <a:rPr lang="en-US" sz="2800" dirty="0">
                <a:solidFill>
                  <a:srgbClr val="C00000"/>
                </a:solidFill>
              </a:rPr>
              <a:t> now that it is redundant</a:t>
            </a:r>
          </a:p>
        </p:txBody>
      </p:sp>
      <p:sp>
        <p:nvSpPr>
          <p:cNvPr id="7" name="Oval 6"/>
          <p:cNvSpPr/>
          <p:nvPr/>
        </p:nvSpPr>
        <p:spPr>
          <a:xfrm>
            <a:off x="5013451" y="4258699"/>
            <a:ext cx="533400" cy="533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baseline="-25000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7147051" y="4266637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546851" y="4627000"/>
            <a:ext cx="160020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546851" y="4472218"/>
            <a:ext cx="1600200" cy="79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 bwMode="auto">
          <a:xfrm rot="20665359">
            <a:off x="4570298" y="4366300"/>
            <a:ext cx="398462" cy="387350"/>
          </a:xfrm>
          <a:prstGeom prst="arc">
            <a:avLst>
              <a:gd name="adj1" fmla="val 145366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400" b="1"/>
          </a:p>
        </p:txBody>
      </p:sp>
      <p:sp>
        <p:nvSpPr>
          <p:cNvPr id="18" name="Arc 17"/>
          <p:cNvSpPr/>
          <p:nvPr/>
        </p:nvSpPr>
        <p:spPr bwMode="auto">
          <a:xfrm rot="9384845">
            <a:off x="7693627" y="4236414"/>
            <a:ext cx="390101" cy="387350"/>
          </a:xfrm>
          <a:prstGeom prst="arc">
            <a:avLst>
              <a:gd name="adj1" fmla="val 145366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400" b="1"/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7688389" y="3918425"/>
            <a:ext cx="10310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0 </a:t>
            </a:r>
            <a:r>
              <a:rPr lang="en-US" dirty="0">
                <a:solidFill>
                  <a:prstClr val="black"/>
                </a:solidFill>
                <a:latin typeface="Cambria Math"/>
                <a:ea typeface="Cambria Math"/>
                <a:cs typeface="+mn-cs"/>
              </a:rPr>
              <a:t>∪</a:t>
            </a:r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20*1</a:t>
            </a:r>
            <a:endParaRPr lang="en-US" sz="1200" dirty="0"/>
          </a:p>
        </p:txBody>
      </p:sp>
      <p:sp>
        <p:nvSpPr>
          <p:cNvPr id="25" name="TextBox 25"/>
          <p:cNvSpPr txBox="1">
            <a:spLocks noChangeArrowheads="1"/>
          </p:cNvSpPr>
          <p:nvPr/>
        </p:nvSpPr>
        <p:spPr bwMode="auto">
          <a:xfrm>
            <a:off x="5892686" y="4153018"/>
            <a:ext cx="10310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2 </a:t>
            </a:r>
            <a:r>
              <a:rPr lang="en-US" dirty="0">
                <a:solidFill>
                  <a:prstClr val="black"/>
                </a:solidFill>
                <a:latin typeface="Cambria Math"/>
                <a:ea typeface="Cambria Math"/>
                <a:cs typeface="+mn-cs"/>
              </a:rPr>
              <a:t>∪</a:t>
            </a:r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10*1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876478" y="2137366"/>
            <a:ext cx="4191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</a:t>
            </a:r>
            <a:r>
              <a:rPr lang="en-US" sz="2200" baseline="-25000" dirty="0"/>
              <a:t>0</a:t>
            </a:r>
            <a:r>
              <a:rPr lang="en-US" sz="2200" dirty="0"/>
              <a:t>→t</a:t>
            </a:r>
            <a:r>
              <a:rPr lang="en-US" sz="2200" baseline="-25000" dirty="0"/>
              <a:t>1</a:t>
            </a:r>
            <a:r>
              <a:rPr lang="en-US" sz="2200" dirty="0"/>
              <a:t>→t</a:t>
            </a:r>
            <a:r>
              <a:rPr lang="en-US" sz="2200" baseline="-25000" dirty="0"/>
              <a:t>0</a:t>
            </a:r>
            <a:r>
              <a:rPr lang="en-US" sz="2200" dirty="0"/>
              <a:t> :   10*2</a:t>
            </a:r>
          </a:p>
          <a:p>
            <a:r>
              <a:rPr lang="en-US" sz="2200" dirty="0"/>
              <a:t>t</a:t>
            </a:r>
            <a:r>
              <a:rPr lang="en-US" sz="2200" baseline="-25000" dirty="0"/>
              <a:t>0</a:t>
            </a:r>
            <a:r>
              <a:rPr lang="en-US" sz="2200" dirty="0"/>
              <a:t>→t</a:t>
            </a:r>
            <a:r>
              <a:rPr lang="en-US" sz="2200" baseline="-25000" dirty="0"/>
              <a:t>1</a:t>
            </a:r>
            <a:r>
              <a:rPr lang="en-US" sz="2200" dirty="0"/>
              <a:t>→t</a:t>
            </a:r>
            <a:r>
              <a:rPr lang="en-US" sz="2200" baseline="-25000" dirty="0"/>
              <a:t>2</a:t>
            </a:r>
            <a:r>
              <a:rPr lang="en-US" sz="2200" dirty="0"/>
              <a:t> :   10*1</a:t>
            </a:r>
          </a:p>
          <a:p>
            <a:r>
              <a:rPr lang="en-US" sz="2200" dirty="0"/>
              <a:t>t</a:t>
            </a:r>
            <a:r>
              <a:rPr lang="en-US" sz="2200" baseline="-25000" dirty="0"/>
              <a:t>2</a:t>
            </a:r>
            <a:r>
              <a:rPr lang="en-US" sz="2200" dirty="0"/>
              <a:t>→t</a:t>
            </a:r>
            <a:r>
              <a:rPr lang="en-US" sz="2200" baseline="-25000" dirty="0"/>
              <a:t>1</a:t>
            </a:r>
            <a:r>
              <a:rPr lang="en-US" sz="2200" dirty="0"/>
              <a:t>→t</a:t>
            </a:r>
            <a:r>
              <a:rPr lang="en-US" sz="2200" baseline="-25000" dirty="0"/>
              <a:t>0</a:t>
            </a:r>
            <a:r>
              <a:rPr lang="en-US" sz="2200" dirty="0"/>
              <a:t> :   20*2</a:t>
            </a:r>
          </a:p>
          <a:p>
            <a:r>
              <a:rPr lang="en-US" sz="2200" dirty="0"/>
              <a:t>t</a:t>
            </a:r>
            <a:r>
              <a:rPr lang="en-US" sz="2200" baseline="-25000" dirty="0"/>
              <a:t>2</a:t>
            </a:r>
            <a:r>
              <a:rPr lang="en-US" sz="2200" dirty="0"/>
              <a:t>→t</a:t>
            </a:r>
            <a:r>
              <a:rPr lang="en-US" sz="2200" baseline="-25000" dirty="0"/>
              <a:t>1</a:t>
            </a:r>
            <a:r>
              <a:rPr lang="en-US" sz="2200" dirty="0"/>
              <a:t>→t</a:t>
            </a:r>
            <a:r>
              <a:rPr lang="en-US" sz="2200" baseline="-25000" dirty="0"/>
              <a:t>2</a:t>
            </a:r>
            <a:r>
              <a:rPr lang="en-US" sz="2200" dirty="0"/>
              <a:t> :   20*1</a:t>
            </a:r>
          </a:p>
          <a:p>
            <a:endParaRPr lang="en-US" sz="2200" dirty="0"/>
          </a:p>
          <a:p>
            <a:endParaRPr lang="en-US" sz="22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3568360" y="3483770"/>
            <a:ext cx="1511917" cy="1253821"/>
            <a:chOff x="4110232" y="3483770"/>
            <a:chExt cx="1511917" cy="1253821"/>
          </a:xfrm>
        </p:grpSpPr>
        <p:sp>
          <p:nvSpPr>
            <p:cNvPr id="21" name="TextBox 25"/>
            <p:cNvSpPr txBox="1">
              <a:spLocks noChangeArrowheads="1"/>
            </p:cNvSpPr>
            <p:nvPr/>
          </p:nvSpPr>
          <p:spPr bwMode="auto">
            <a:xfrm>
              <a:off x="4110232" y="4368259"/>
              <a:ext cx="10310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0 </a:t>
              </a:r>
              <a:r>
                <a:rPr lang="en-US" dirty="0">
                  <a:solidFill>
                    <a:prstClr val="black"/>
                  </a:solidFill>
                  <a:latin typeface="Cambria Math"/>
                  <a:ea typeface="Cambria Math"/>
                  <a:cs typeface="+mn-cs"/>
                </a:rPr>
                <a:t>∪</a:t>
              </a:r>
              <a:r>
                <a:rPr lang="en-US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10*2</a:t>
              </a:r>
              <a:endParaRPr lang="en-US" sz="12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4658752" y="348377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</a:rPr>
                <a:t>s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 bwMode="auto">
            <a:xfrm>
              <a:off x="4388877" y="3761449"/>
              <a:ext cx="26987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9" idx="5"/>
              <a:endCxn id="7" idx="1"/>
            </p:cNvCxnSpPr>
            <p:nvPr/>
          </p:nvCxnSpPr>
          <p:spPr>
            <a:xfrm>
              <a:off x="5114037" y="3939055"/>
              <a:ext cx="508112" cy="3977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20"/>
            <p:cNvSpPr txBox="1">
              <a:spLocks noChangeArrowheads="1"/>
            </p:cNvSpPr>
            <p:nvPr/>
          </p:nvSpPr>
          <p:spPr bwMode="auto">
            <a:xfrm>
              <a:off x="5266841" y="3785018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  <a:sym typeface="Symbol" pitchFamily="18" charset="2"/>
                </a:rPr>
                <a:t>ɛ</a:t>
              </a:r>
              <a:endParaRPr lang="en-US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268862" y="4781549"/>
            <a:ext cx="628032" cy="1009651"/>
            <a:chOff x="5810734" y="4781549"/>
            <a:chExt cx="628032" cy="1009651"/>
          </a:xfrm>
        </p:grpSpPr>
        <p:sp>
          <p:nvSpPr>
            <p:cNvPr id="30" name="Oval 29"/>
            <p:cNvSpPr/>
            <p:nvPr/>
          </p:nvSpPr>
          <p:spPr>
            <a:xfrm>
              <a:off x="5905366" y="5257800"/>
              <a:ext cx="533400" cy="5334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</a:rPr>
                <a:t>f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cxnSp>
          <p:nvCxnSpPr>
            <p:cNvPr id="40" name="Straight Arrow Connector 39"/>
            <p:cNvCxnSpPr>
              <a:stCxn id="7" idx="4"/>
              <a:endCxn id="30" idx="0"/>
            </p:cNvCxnSpPr>
            <p:nvPr/>
          </p:nvCxnSpPr>
          <p:spPr>
            <a:xfrm>
              <a:off x="5810734" y="4792099"/>
              <a:ext cx="361332" cy="4657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20"/>
            <p:cNvSpPr txBox="1">
              <a:spLocks noChangeArrowheads="1"/>
            </p:cNvSpPr>
            <p:nvPr/>
          </p:nvSpPr>
          <p:spPr bwMode="auto">
            <a:xfrm>
              <a:off x="5997044" y="4781549"/>
              <a:ext cx="2952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  <a:sym typeface="Symbol" pitchFamily="18" charset="2"/>
                </a:rPr>
                <a:t>ɛ</a:t>
              </a:r>
              <a:endParaRPr lang="en-US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5898078" y="4550425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1 </a:t>
            </a:r>
            <a:r>
              <a:rPr lang="en-US" dirty="0">
                <a:solidFill>
                  <a:prstClr val="black"/>
                </a:solidFill>
                <a:latin typeface="Cambria Math"/>
                <a:ea typeface="Cambria Math"/>
              </a:rPr>
              <a:t>∪</a:t>
            </a:r>
            <a:r>
              <a:rPr lang="en-US" dirty="0">
                <a:solidFill>
                  <a:prstClr val="black"/>
                </a:solidFill>
              </a:rPr>
              <a:t> 20*2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283951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Splicing out a state t</a:t>
            </a:r>
            <a:r>
              <a:rPr lang="en-US" baseline="-25000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1049"/>
            <a:ext cx="8229600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Create direct edges between neighbors of t</a:t>
            </a:r>
            <a:r>
              <a:rPr lang="en-US" sz="2800" baseline="-25000" dirty="0">
                <a:solidFill>
                  <a:srgbClr val="C00000"/>
                </a:solidFill>
              </a:rPr>
              <a:t>2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(so that we can delete it afterward)</a:t>
            </a:r>
          </a:p>
        </p:txBody>
      </p:sp>
      <p:sp>
        <p:nvSpPr>
          <p:cNvPr id="7" name="Oval 6"/>
          <p:cNvSpPr/>
          <p:nvPr/>
        </p:nvSpPr>
        <p:spPr>
          <a:xfrm>
            <a:off x="5013451" y="4258699"/>
            <a:ext cx="533400" cy="533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baseline="-25000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7147051" y="4266637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546851" y="4627000"/>
            <a:ext cx="160020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546851" y="4472218"/>
            <a:ext cx="1600200" cy="79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 bwMode="auto">
          <a:xfrm rot="20665359">
            <a:off x="4570298" y="4366300"/>
            <a:ext cx="398462" cy="387350"/>
          </a:xfrm>
          <a:prstGeom prst="arc">
            <a:avLst>
              <a:gd name="adj1" fmla="val 145366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400" b="1"/>
          </a:p>
        </p:txBody>
      </p:sp>
      <p:sp>
        <p:nvSpPr>
          <p:cNvPr id="18" name="Arc 17"/>
          <p:cNvSpPr/>
          <p:nvPr/>
        </p:nvSpPr>
        <p:spPr bwMode="auto">
          <a:xfrm rot="9384845">
            <a:off x="7693627" y="4236414"/>
            <a:ext cx="390101" cy="387350"/>
          </a:xfrm>
          <a:prstGeom prst="arc">
            <a:avLst>
              <a:gd name="adj1" fmla="val 145366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400" b="1"/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7688389" y="3918425"/>
            <a:ext cx="10310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0 </a:t>
            </a:r>
            <a:r>
              <a:rPr lang="en-US" dirty="0">
                <a:solidFill>
                  <a:prstClr val="black"/>
                </a:solidFill>
                <a:latin typeface="Cambria Math"/>
                <a:ea typeface="Cambria Math"/>
                <a:cs typeface="+mn-cs"/>
              </a:rPr>
              <a:t>∪</a:t>
            </a:r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20*1</a:t>
            </a:r>
            <a:endParaRPr lang="en-US" sz="1200" dirty="0"/>
          </a:p>
        </p:txBody>
      </p:sp>
      <p:sp>
        <p:nvSpPr>
          <p:cNvPr id="25" name="TextBox 25"/>
          <p:cNvSpPr txBox="1">
            <a:spLocks noChangeArrowheads="1"/>
          </p:cNvSpPr>
          <p:nvPr/>
        </p:nvSpPr>
        <p:spPr bwMode="auto">
          <a:xfrm>
            <a:off x="5892686" y="4153018"/>
            <a:ext cx="10310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2 </a:t>
            </a:r>
            <a:r>
              <a:rPr lang="en-US" dirty="0">
                <a:solidFill>
                  <a:prstClr val="black"/>
                </a:solidFill>
                <a:latin typeface="Cambria Math"/>
                <a:ea typeface="Cambria Math"/>
                <a:cs typeface="+mn-cs"/>
              </a:rPr>
              <a:t>∪</a:t>
            </a:r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10*1</a:t>
            </a:r>
            <a:endParaRPr lang="en-US" sz="12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3568360" y="3483770"/>
            <a:ext cx="1511917" cy="1253821"/>
            <a:chOff x="4110232" y="3483770"/>
            <a:chExt cx="1511917" cy="1253821"/>
          </a:xfrm>
        </p:grpSpPr>
        <p:sp>
          <p:nvSpPr>
            <p:cNvPr id="21" name="TextBox 25"/>
            <p:cNvSpPr txBox="1">
              <a:spLocks noChangeArrowheads="1"/>
            </p:cNvSpPr>
            <p:nvPr/>
          </p:nvSpPr>
          <p:spPr bwMode="auto">
            <a:xfrm>
              <a:off x="4110232" y="4368259"/>
              <a:ext cx="10310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0 </a:t>
              </a:r>
              <a:r>
                <a:rPr lang="en-US" dirty="0">
                  <a:solidFill>
                    <a:prstClr val="black"/>
                  </a:solidFill>
                  <a:latin typeface="Cambria Math"/>
                  <a:ea typeface="Cambria Math"/>
                  <a:cs typeface="+mn-cs"/>
                </a:rPr>
                <a:t>∪</a:t>
              </a:r>
              <a:r>
                <a:rPr lang="en-US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10*2</a:t>
              </a:r>
              <a:endParaRPr lang="en-US" sz="12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4658752" y="348377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</a:rPr>
                <a:t>s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 bwMode="auto">
            <a:xfrm>
              <a:off x="4388877" y="3761449"/>
              <a:ext cx="26987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9" idx="5"/>
              <a:endCxn id="7" idx="1"/>
            </p:cNvCxnSpPr>
            <p:nvPr/>
          </p:nvCxnSpPr>
          <p:spPr>
            <a:xfrm>
              <a:off x="5114037" y="3939055"/>
              <a:ext cx="508112" cy="3977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20"/>
            <p:cNvSpPr txBox="1">
              <a:spLocks noChangeArrowheads="1"/>
            </p:cNvSpPr>
            <p:nvPr/>
          </p:nvSpPr>
          <p:spPr bwMode="auto">
            <a:xfrm>
              <a:off x="5266841" y="3785018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  <a:sym typeface="Symbol" pitchFamily="18" charset="2"/>
                </a:rPr>
                <a:t>ɛ</a:t>
              </a:r>
              <a:endParaRPr lang="en-US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268862" y="4781549"/>
            <a:ext cx="628032" cy="1009651"/>
            <a:chOff x="5810734" y="4781549"/>
            <a:chExt cx="628032" cy="1009651"/>
          </a:xfrm>
        </p:grpSpPr>
        <p:sp>
          <p:nvSpPr>
            <p:cNvPr id="30" name="Oval 29"/>
            <p:cNvSpPr/>
            <p:nvPr/>
          </p:nvSpPr>
          <p:spPr>
            <a:xfrm>
              <a:off x="5905366" y="5257800"/>
              <a:ext cx="533400" cy="5334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</a:rPr>
                <a:t>f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cxnSp>
          <p:nvCxnSpPr>
            <p:cNvPr id="40" name="Straight Arrow Connector 39"/>
            <p:cNvCxnSpPr>
              <a:stCxn id="7" idx="4"/>
              <a:endCxn id="30" idx="0"/>
            </p:cNvCxnSpPr>
            <p:nvPr/>
          </p:nvCxnSpPr>
          <p:spPr>
            <a:xfrm>
              <a:off x="5810734" y="4792099"/>
              <a:ext cx="361332" cy="4657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20"/>
            <p:cNvSpPr txBox="1">
              <a:spLocks noChangeArrowheads="1"/>
            </p:cNvSpPr>
            <p:nvPr/>
          </p:nvSpPr>
          <p:spPr bwMode="auto">
            <a:xfrm>
              <a:off x="5997044" y="4781549"/>
              <a:ext cx="2952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  <a:sym typeface="Symbol" pitchFamily="18" charset="2"/>
                </a:rPr>
                <a:t>ɛ</a:t>
              </a:r>
              <a:endParaRPr lang="en-US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5898078" y="4550425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1 </a:t>
            </a:r>
            <a:r>
              <a:rPr lang="en-US" dirty="0">
                <a:solidFill>
                  <a:prstClr val="black"/>
                </a:solidFill>
                <a:latin typeface="Cambria Math"/>
                <a:ea typeface="Cambria Math"/>
              </a:rPr>
              <a:t>∪</a:t>
            </a:r>
            <a:r>
              <a:rPr lang="en-US" dirty="0">
                <a:solidFill>
                  <a:prstClr val="black"/>
                </a:solidFill>
              </a:rPr>
              <a:t> 20*2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432712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Splicing out a state t</a:t>
            </a:r>
            <a:r>
              <a:rPr lang="en-US" baseline="-25000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1049"/>
            <a:ext cx="8229600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Regular expressions to add to edges</a:t>
            </a:r>
          </a:p>
        </p:txBody>
      </p:sp>
      <p:sp>
        <p:nvSpPr>
          <p:cNvPr id="7" name="Oval 6"/>
          <p:cNvSpPr/>
          <p:nvPr/>
        </p:nvSpPr>
        <p:spPr>
          <a:xfrm>
            <a:off x="5013451" y="4258699"/>
            <a:ext cx="533400" cy="533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baseline="-25000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7147051" y="4266637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546851" y="4627000"/>
            <a:ext cx="160020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546851" y="4472218"/>
            <a:ext cx="1600200" cy="79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 bwMode="auto">
          <a:xfrm rot="20665359">
            <a:off x="4570298" y="4366300"/>
            <a:ext cx="398462" cy="387350"/>
          </a:xfrm>
          <a:prstGeom prst="arc">
            <a:avLst>
              <a:gd name="adj1" fmla="val 145366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400" b="1"/>
          </a:p>
        </p:txBody>
      </p:sp>
      <p:sp>
        <p:nvSpPr>
          <p:cNvPr id="18" name="Arc 17"/>
          <p:cNvSpPr/>
          <p:nvPr/>
        </p:nvSpPr>
        <p:spPr bwMode="auto">
          <a:xfrm rot="9384845">
            <a:off x="7693627" y="4236414"/>
            <a:ext cx="390101" cy="387350"/>
          </a:xfrm>
          <a:prstGeom prst="arc">
            <a:avLst>
              <a:gd name="adj1" fmla="val 145366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400" b="1"/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7688389" y="3918425"/>
            <a:ext cx="10310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0 </a:t>
            </a:r>
            <a:r>
              <a:rPr lang="en-US" dirty="0">
                <a:solidFill>
                  <a:prstClr val="black"/>
                </a:solidFill>
                <a:latin typeface="Cambria Math"/>
                <a:ea typeface="Cambria Math"/>
                <a:cs typeface="+mn-cs"/>
              </a:rPr>
              <a:t>∪</a:t>
            </a:r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20*1</a:t>
            </a:r>
            <a:endParaRPr lang="en-US" sz="1200" dirty="0"/>
          </a:p>
        </p:txBody>
      </p:sp>
      <p:sp>
        <p:nvSpPr>
          <p:cNvPr id="25" name="TextBox 25"/>
          <p:cNvSpPr txBox="1">
            <a:spLocks noChangeArrowheads="1"/>
          </p:cNvSpPr>
          <p:nvPr/>
        </p:nvSpPr>
        <p:spPr bwMode="auto">
          <a:xfrm>
            <a:off x="5892686" y="4153018"/>
            <a:ext cx="10310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2 </a:t>
            </a:r>
            <a:r>
              <a:rPr lang="en-US" dirty="0">
                <a:solidFill>
                  <a:prstClr val="black"/>
                </a:solidFill>
                <a:latin typeface="Cambria Math"/>
                <a:ea typeface="Cambria Math"/>
                <a:cs typeface="+mn-cs"/>
              </a:rPr>
              <a:t>∪</a:t>
            </a:r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10*1</a:t>
            </a:r>
            <a:endParaRPr lang="en-US" sz="12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3568360" y="3483770"/>
            <a:ext cx="1511917" cy="1253821"/>
            <a:chOff x="4110232" y="3483770"/>
            <a:chExt cx="1511917" cy="1253821"/>
          </a:xfrm>
        </p:grpSpPr>
        <p:sp>
          <p:nvSpPr>
            <p:cNvPr id="21" name="TextBox 25"/>
            <p:cNvSpPr txBox="1">
              <a:spLocks noChangeArrowheads="1"/>
            </p:cNvSpPr>
            <p:nvPr/>
          </p:nvSpPr>
          <p:spPr bwMode="auto">
            <a:xfrm>
              <a:off x="4110232" y="4368259"/>
              <a:ext cx="10310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0 </a:t>
              </a:r>
              <a:r>
                <a:rPr lang="en-US" dirty="0">
                  <a:solidFill>
                    <a:prstClr val="black"/>
                  </a:solidFill>
                  <a:latin typeface="Cambria Math"/>
                  <a:ea typeface="Cambria Math"/>
                  <a:cs typeface="+mn-cs"/>
                </a:rPr>
                <a:t>∪</a:t>
              </a:r>
              <a:r>
                <a:rPr lang="en-US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10*2</a:t>
              </a:r>
              <a:endParaRPr lang="en-US" sz="12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4658752" y="348377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</a:rPr>
                <a:t>s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 bwMode="auto">
            <a:xfrm>
              <a:off x="4388877" y="3761449"/>
              <a:ext cx="26987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9" idx="5"/>
              <a:endCxn id="7" idx="1"/>
            </p:cNvCxnSpPr>
            <p:nvPr/>
          </p:nvCxnSpPr>
          <p:spPr>
            <a:xfrm>
              <a:off x="5114037" y="3939055"/>
              <a:ext cx="508112" cy="3977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20"/>
            <p:cNvSpPr txBox="1">
              <a:spLocks noChangeArrowheads="1"/>
            </p:cNvSpPr>
            <p:nvPr/>
          </p:nvSpPr>
          <p:spPr bwMode="auto">
            <a:xfrm>
              <a:off x="5266841" y="3785018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  <a:sym typeface="Symbol" pitchFamily="18" charset="2"/>
                </a:rPr>
                <a:t>ɛ</a:t>
              </a:r>
              <a:endParaRPr lang="en-US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268862" y="4781549"/>
            <a:ext cx="628032" cy="1009651"/>
            <a:chOff x="5810734" y="4781549"/>
            <a:chExt cx="628032" cy="1009651"/>
          </a:xfrm>
        </p:grpSpPr>
        <p:sp>
          <p:nvSpPr>
            <p:cNvPr id="30" name="Oval 29"/>
            <p:cNvSpPr/>
            <p:nvPr/>
          </p:nvSpPr>
          <p:spPr>
            <a:xfrm>
              <a:off x="5905366" y="5257800"/>
              <a:ext cx="533400" cy="5334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</a:rPr>
                <a:t>f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cxnSp>
          <p:nvCxnSpPr>
            <p:cNvPr id="40" name="Straight Arrow Connector 39"/>
            <p:cNvCxnSpPr>
              <a:stCxn id="7" idx="4"/>
              <a:endCxn id="30" idx="0"/>
            </p:cNvCxnSpPr>
            <p:nvPr/>
          </p:nvCxnSpPr>
          <p:spPr>
            <a:xfrm>
              <a:off x="5810734" y="4792099"/>
              <a:ext cx="361332" cy="4657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20"/>
            <p:cNvSpPr txBox="1">
              <a:spLocks noChangeArrowheads="1"/>
            </p:cNvSpPr>
            <p:nvPr/>
          </p:nvSpPr>
          <p:spPr bwMode="auto">
            <a:xfrm>
              <a:off x="5997044" y="4781549"/>
              <a:ext cx="2952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  <a:sym typeface="Symbol" pitchFamily="18" charset="2"/>
                </a:rPr>
                <a:t>ɛ</a:t>
              </a:r>
              <a:endParaRPr lang="en-US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5898078" y="4550425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1 </a:t>
            </a:r>
            <a:r>
              <a:rPr lang="en-US" dirty="0">
                <a:solidFill>
                  <a:prstClr val="black"/>
                </a:solidFill>
                <a:latin typeface="Cambria Math"/>
                <a:ea typeface="Cambria Math"/>
              </a:rPr>
              <a:t>∪</a:t>
            </a:r>
            <a:r>
              <a:rPr lang="en-US" dirty="0">
                <a:solidFill>
                  <a:prstClr val="black"/>
                </a:solidFill>
              </a:rPr>
              <a:t> 20*2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4CD342-961C-7A4E-A075-832ED980314B}"/>
              </a:ext>
            </a:extLst>
          </p:cNvPr>
          <p:cNvSpPr txBox="1"/>
          <p:nvPr/>
        </p:nvSpPr>
        <p:spPr>
          <a:xfrm>
            <a:off x="609600" y="2455115"/>
            <a:ext cx="419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baseline="-25000" dirty="0"/>
              <a:t>1</a:t>
            </a:r>
            <a:r>
              <a:rPr lang="en-US" sz="2000" dirty="0"/>
              <a:t>:   0 </a:t>
            </a:r>
            <a:r>
              <a:rPr lang="en-US" sz="2000" dirty="0">
                <a:latin typeface="Cambria Math"/>
                <a:ea typeface="Cambria Math"/>
              </a:rPr>
              <a:t>∪</a:t>
            </a:r>
            <a:r>
              <a:rPr lang="en-US" sz="2000" dirty="0"/>
              <a:t> 10*2</a:t>
            </a:r>
          </a:p>
          <a:p>
            <a:r>
              <a:rPr lang="en-US" sz="2000" dirty="0"/>
              <a:t>R</a:t>
            </a:r>
            <a:r>
              <a:rPr lang="en-US" sz="2000" baseline="-25000" dirty="0"/>
              <a:t>2</a:t>
            </a:r>
            <a:r>
              <a:rPr lang="en-US" sz="2000" dirty="0"/>
              <a:t>:   2 </a:t>
            </a:r>
            <a:r>
              <a:rPr lang="en-US" sz="2000" dirty="0">
                <a:latin typeface="Cambria Math"/>
                <a:ea typeface="Cambria Math"/>
              </a:rPr>
              <a:t>∪</a:t>
            </a:r>
            <a:r>
              <a:rPr lang="en-US" sz="2000" dirty="0"/>
              <a:t> 10*1</a:t>
            </a:r>
          </a:p>
          <a:p>
            <a:r>
              <a:rPr lang="en-US" sz="2000" dirty="0"/>
              <a:t>R</a:t>
            </a:r>
            <a:r>
              <a:rPr lang="en-US" sz="2000" baseline="-25000" dirty="0"/>
              <a:t>3</a:t>
            </a:r>
            <a:r>
              <a:rPr lang="en-US" sz="2000" dirty="0"/>
              <a:t>:   1 </a:t>
            </a:r>
            <a:r>
              <a:rPr lang="en-US" sz="2000" dirty="0">
                <a:latin typeface="Cambria Math"/>
                <a:ea typeface="Cambria Math"/>
              </a:rPr>
              <a:t>∪</a:t>
            </a:r>
            <a:r>
              <a:rPr lang="en-US" sz="2000" dirty="0"/>
              <a:t> 20*2</a:t>
            </a:r>
          </a:p>
          <a:p>
            <a:r>
              <a:rPr lang="en-US" sz="2000" dirty="0"/>
              <a:t>R</a:t>
            </a:r>
            <a:r>
              <a:rPr lang="en-US" sz="2000" baseline="-25000" dirty="0"/>
              <a:t>4</a:t>
            </a:r>
            <a:r>
              <a:rPr lang="en-US" sz="2000" dirty="0"/>
              <a:t>:   0 </a:t>
            </a:r>
            <a:r>
              <a:rPr lang="en-US" sz="2000" dirty="0">
                <a:latin typeface="Cambria Math"/>
                <a:ea typeface="Cambria Math"/>
              </a:rPr>
              <a:t>∪</a:t>
            </a:r>
            <a:r>
              <a:rPr lang="en-US" sz="2000" dirty="0"/>
              <a:t> 20*1</a:t>
            </a:r>
          </a:p>
        </p:txBody>
      </p:sp>
    </p:spTree>
    <p:extLst>
      <p:ext uri="{BB962C8B-B14F-4D97-AF65-F5344CB8AC3E}">
        <p14:creationId xmlns:p14="http://schemas.microsoft.com/office/powerpoint/2010/main" val="16443843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Splicing out state t</a:t>
            </a:r>
            <a:r>
              <a:rPr lang="en-US" baseline="-25000" dirty="0"/>
              <a:t>2 </a:t>
            </a:r>
            <a:r>
              <a:rPr lang="en-US" dirty="0"/>
              <a:t>(and then t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9600" y="2455115"/>
            <a:ext cx="419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baseline="-25000" dirty="0"/>
              <a:t>1</a:t>
            </a:r>
            <a:r>
              <a:rPr lang="en-US" sz="2000" dirty="0"/>
              <a:t>:   0 </a:t>
            </a:r>
            <a:r>
              <a:rPr lang="en-US" sz="2000" dirty="0">
                <a:latin typeface="Cambria Math"/>
                <a:ea typeface="Cambria Math"/>
              </a:rPr>
              <a:t>∪</a:t>
            </a:r>
            <a:r>
              <a:rPr lang="en-US" sz="2000" dirty="0"/>
              <a:t> 10*2</a:t>
            </a:r>
          </a:p>
          <a:p>
            <a:r>
              <a:rPr lang="en-US" sz="2000" dirty="0"/>
              <a:t>R</a:t>
            </a:r>
            <a:r>
              <a:rPr lang="en-US" sz="2000" baseline="-25000" dirty="0"/>
              <a:t>2</a:t>
            </a:r>
            <a:r>
              <a:rPr lang="en-US" sz="2000" dirty="0"/>
              <a:t>:   2 </a:t>
            </a:r>
            <a:r>
              <a:rPr lang="en-US" sz="2000" dirty="0">
                <a:latin typeface="Cambria Math"/>
                <a:ea typeface="Cambria Math"/>
              </a:rPr>
              <a:t>∪</a:t>
            </a:r>
            <a:r>
              <a:rPr lang="en-US" sz="2000" dirty="0"/>
              <a:t> 10*1</a:t>
            </a:r>
          </a:p>
          <a:p>
            <a:r>
              <a:rPr lang="en-US" sz="2000" dirty="0"/>
              <a:t>R</a:t>
            </a:r>
            <a:r>
              <a:rPr lang="en-US" sz="2000" baseline="-25000" dirty="0"/>
              <a:t>3</a:t>
            </a:r>
            <a:r>
              <a:rPr lang="en-US" sz="2000" dirty="0"/>
              <a:t>:   1 </a:t>
            </a:r>
            <a:r>
              <a:rPr lang="en-US" sz="2000" dirty="0">
                <a:latin typeface="Cambria Math"/>
                <a:ea typeface="Cambria Math"/>
              </a:rPr>
              <a:t>∪</a:t>
            </a:r>
            <a:r>
              <a:rPr lang="en-US" sz="2000" dirty="0"/>
              <a:t> 20*2</a:t>
            </a:r>
          </a:p>
          <a:p>
            <a:r>
              <a:rPr lang="en-US" sz="2000" dirty="0"/>
              <a:t>R</a:t>
            </a:r>
            <a:r>
              <a:rPr lang="en-US" sz="2000" baseline="-25000" dirty="0"/>
              <a:t>4</a:t>
            </a:r>
            <a:r>
              <a:rPr lang="en-US" sz="2000" dirty="0"/>
              <a:t>:   0 </a:t>
            </a:r>
            <a:r>
              <a:rPr lang="en-US" sz="2000" dirty="0">
                <a:latin typeface="Cambria Math"/>
                <a:ea typeface="Cambria Math"/>
              </a:rPr>
              <a:t>∪</a:t>
            </a:r>
            <a:r>
              <a:rPr lang="en-US" sz="2000" dirty="0"/>
              <a:t> 20*1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A5750417-BE5E-C847-9637-6BCAC90E23D0}"/>
              </a:ext>
            </a:extLst>
          </p:cNvPr>
          <p:cNvSpPr txBox="1">
            <a:spLocks/>
          </p:cNvSpPr>
          <p:nvPr/>
        </p:nvSpPr>
        <p:spPr>
          <a:xfrm>
            <a:off x="609600" y="1191049"/>
            <a:ext cx="8229600" cy="5140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Delete t</a:t>
            </a:r>
            <a:r>
              <a:rPr lang="en-US" sz="2800" baseline="-250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now that it is redundant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75C77E2-A78F-8F4D-8B6B-F8750EE6D699}"/>
              </a:ext>
            </a:extLst>
          </p:cNvPr>
          <p:cNvGrpSpPr/>
          <p:nvPr/>
        </p:nvGrpSpPr>
        <p:grpSpPr>
          <a:xfrm>
            <a:off x="3939372" y="3429000"/>
            <a:ext cx="2516195" cy="2021896"/>
            <a:chOff x="4178858" y="3622435"/>
            <a:chExt cx="2516195" cy="202189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21E74E5-310D-AA4C-BF90-5F383F349CCD}"/>
                </a:ext>
              </a:extLst>
            </p:cNvPr>
            <p:cNvGrpSpPr/>
            <p:nvPr/>
          </p:nvGrpSpPr>
          <p:grpSpPr>
            <a:xfrm>
              <a:off x="4572684" y="4361946"/>
              <a:ext cx="1347574" cy="533400"/>
              <a:chOff x="5024143" y="3573461"/>
              <a:chExt cx="1347574" cy="53340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6A4AC8F1-629C-1140-B3F9-236D8EE35A3A}"/>
                  </a:ext>
                </a:extLst>
              </p:cNvPr>
              <p:cNvSpPr/>
              <p:nvPr/>
            </p:nvSpPr>
            <p:spPr>
              <a:xfrm>
                <a:off x="5838317" y="3573461"/>
                <a:ext cx="533400" cy="5334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0000FF"/>
                    </a:solidFill>
                  </a:rPr>
                  <a:t>t</a:t>
                </a:r>
                <a:r>
                  <a:rPr lang="en-US" baseline="-25000" dirty="0">
                    <a:solidFill>
                      <a:srgbClr val="0000FF"/>
                    </a:solidFill>
                  </a:rPr>
                  <a:t>0</a:t>
                </a:r>
              </a:p>
            </p:txBody>
          </p:sp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42F85A49-5C2C-0247-8A00-74DCFBDCF49B}"/>
                  </a:ext>
                </a:extLst>
              </p:cNvPr>
              <p:cNvSpPr/>
              <p:nvPr/>
            </p:nvSpPr>
            <p:spPr bwMode="auto">
              <a:xfrm rot="20665359">
                <a:off x="5395164" y="3681062"/>
                <a:ext cx="398462" cy="387350"/>
              </a:xfrm>
              <a:prstGeom prst="arc">
                <a:avLst>
                  <a:gd name="adj1" fmla="val 1453660"/>
                  <a:gd name="adj2" fmla="val 0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 b="1"/>
              </a:p>
            </p:txBody>
          </p:sp>
          <p:sp>
            <p:nvSpPr>
              <p:cNvPr id="62" name="TextBox 25">
                <a:extLst>
                  <a:ext uri="{FF2B5EF4-FFF2-40B4-BE49-F238E27FC236}">
                    <a16:creationId xmlns:a16="http://schemas.microsoft.com/office/drawing/2014/main" id="{85DF1B55-43C4-B043-B695-8B327D4995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4143" y="3743039"/>
                <a:ext cx="381836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1400" dirty="0">
                    <a:sym typeface="Symbol" charset="0"/>
                  </a:rPr>
                  <a:t>R</a:t>
                </a:r>
                <a:r>
                  <a:rPr lang="en-US" sz="1400" baseline="-25000" dirty="0">
                    <a:sym typeface="Symbol" charset="0"/>
                  </a:rPr>
                  <a:t>5</a:t>
                </a:r>
                <a:endParaRPr lang="en-US" sz="1400" baseline="-25000" dirty="0"/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7B2543D-DEFF-8847-B5CC-8F700011B06B}"/>
                </a:ext>
              </a:extLst>
            </p:cNvPr>
            <p:cNvSpPr/>
            <p:nvPr/>
          </p:nvSpPr>
          <p:spPr>
            <a:xfrm>
              <a:off x="6161653" y="5139832"/>
              <a:ext cx="533400" cy="50449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</a:rPr>
                <a:t>f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95FF6A9-A038-1C45-8711-E0860ED59891}"/>
                </a:ext>
              </a:extLst>
            </p:cNvPr>
            <p:cNvCxnSpPr>
              <a:cxnSpLocks/>
              <a:stCxn id="60" idx="5"/>
              <a:endCxn id="52" idx="1"/>
            </p:cNvCxnSpPr>
            <p:nvPr/>
          </p:nvCxnSpPr>
          <p:spPr>
            <a:xfrm>
              <a:off x="5842143" y="4817231"/>
              <a:ext cx="397625" cy="3964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20">
              <a:extLst>
                <a:ext uri="{FF2B5EF4-FFF2-40B4-BE49-F238E27FC236}">
                  <a16:creationId xmlns:a16="http://schemas.microsoft.com/office/drawing/2014/main" id="{8455A7F5-DF8E-0042-84E8-A677FA29B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6421" y="4726497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  <a:sym typeface="Symbol" pitchFamily="18" charset="2"/>
                </a:rPr>
                <a:t>ɛ</a:t>
              </a:r>
              <a:endParaRPr lang="en-US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E49CA6D-878C-234F-B21B-C73E0687D9C6}"/>
                </a:ext>
              </a:extLst>
            </p:cNvPr>
            <p:cNvGrpSpPr/>
            <p:nvPr/>
          </p:nvGrpSpPr>
          <p:grpSpPr>
            <a:xfrm>
              <a:off x="4178858" y="3622435"/>
              <a:ext cx="1244561" cy="853044"/>
              <a:chOff x="4388877" y="3483770"/>
              <a:chExt cx="1244561" cy="853044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8934BB9-6532-6D41-8D5F-147FE7186CC7}"/>
                  </a:ext>
                </a:extLst>
              </p:cNvPr>
              <p:cNvSpPr/>
              <p:nvPr/>
            </p:nvSpPr>
            <p:spPr>
              <a:xfrm>
                <a:off x="4658752" y="3483770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0000FF"/>
                    </a:solidFill>
                  </a:rPr>
                  <a:t>s</a:t>
                </a:r>
                <a:endParaRPr lang="en-US" baseline="-250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D0E198DF-D244-EB4F-B2BB-FA2FED8D8EEA}"/>
                  </a:ext>
                </a:extLst>
              </p:cNvPr>
              <p:cNvCxnSpPr/>
              <p:nvPr/>
            </p:nvCxnSpPr>
            <p:spPr bwMode="auto">
              <a:xfrm>
                <a:off x="4388877" y="3761449"/>
                <a:ext cx="269875" cy="0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002E6772-67C4-C74E-89EC-016F39706E25}"/>
                  </a:ext>
                </a:extLst>
              </p:cNvPr>
              <p:cNvCxnSpPr>
                <a:stCxn id="56" idx="5"/>
              </p:cNvCxnSpPr>
              <p:nvPr/>
            </p:nvCxnSpPr>
            <p:spPr>
              <a:xfrm>
                <a:off x="5114037" y="3939055"/>
                <a:ext cx="519401" cy="3977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20">
                <a:extLst>
                  <a:ext uri="{FF2B5EF4-FFF2-40B4-BE49-F238E27FC236}">
                    <a16:creationId xmlns:a16="http://schemas.microsoft.com/office/drawing/2014/main" id="{95EB5288-6762-A145-869F-6ADF69FDBC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66841" y="3785018"/>
                <a:ext cx="29046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ɛ</a:t>
                </a:r>
                <a:endParaRPr lang="en-US" dirty="0">
                  <a:solidFill>
                    <a:prstClr val="black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571EA7B4-D46A-D94A-BA3B-CFD416DEAEF7}"/>
              </a:ext>
            </a:extLst>
          </p:cNvPr>
          <p:cNvSpPr txBox="1"/>
          <p:nvPr/>
        </p:nvSpPr>
        <p:spPr>
          <a:xfrm>
            <a:off x="1907668" y="4758189"/>
            <a:ext cx="2035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5</a:t>
            </a:r>
            <a:r>
              <a:rPr lang="en-US" sz="2000" b="1" dirty="0"/>
              <a:t>:   R</a:t>
            </a:r>
            <a:r>
              <a:rPr lang="en-US" sz="2000" b="1" baseline="-25000" dirty="0"/>
              <a:t>1</a:t>
            </a:r>
            <a:r>
              <a:rPr lang="en-US" sz="2000" b="1" dirty="0"/>
              <a:t> </a:t>
            </a:r>
            <a:r>
              <a:rPr lang="en-US" sz="2000" b="1" dirty="0">
                <a:latin typeface="Cambria Math"/>
                <a:ea typeface="Cambria Math"/>
              </a:rPr>
              <a:t>∪</a:t>
            </a:r>
            <a:r>
              <a:rPr lang="en-US" sz="2000" b="1" dirty="0"/>
              <a:t> R</a:t>
            </a:r>
            <a:r>
              <a:rPr lang="en-US" sz="2000" b="1" baseline="-25000" dirty="0"/>
              <a:t>2</a:t>
            </a:r>
            <a:r>
              <a:rPr lang="en-US" sz="2000" b="1" dirty="0"/>
              <a:t>R</a:t>
            </a:r>
            <a:r>
              <a:rPr lang="en-US" sz="2000" b="1" baseline="-25000" dirty="0"/>
              <a:t>4</a:t>
            </a:r>
            <a:r>
              <a:rPr lang="en-US" sz="2000" b="1" dirty="0"/>
              <a:t>*R</a:t>
            </a:r>
            <a:r>
              <a:rPr lang="en-US" sz="2000" b="1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272907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Splicing out state t</a:t>
            </a:r>
            <a:r>
              <a:rPr lang="en-US" baseline="-25000" dirty="0"/>
              <a:t>2 </a:t>
            </a:r>
            <a:r>
              <a:rPr lang="en-US" dirty="0"/>
              <a:t>(and then t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9600" y="2455115"/>
            <a:ext cx="4191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baseline="-25000" dirty="0"/>
              <a:t>1</a:t>
            </a:r>
            <a:r>
              <a:rPr lang="en-US" sz="2000" dirty="0"/>
              <a:t>:   0 </a:t>
            </a:r>
            <a:r>
              <a:rPr lang="en-US" sz="2000" dirty="0">
                <a:latin typeface="Cambria Math"/>
                <a:ea typeface="Cambria Math"/>
              </a:rPr>
              <a:t>∪</a:t>
            </a:r>
            <a:r>
              <a:rPr lang="en-US" sz="2000" dirty="0"/>
              <a:t> 10*2</a:t>
            </a:r>
          </a:p>
          <a:p>
            <a:r>
              <a:rPr lang="en-US" sz="2000" dirty="0"/>
              <a:t>R</a:t>
            </a:r>
            <a:r>
              <a:rPr lang="en-US" sz="2000" baseline="-25000" dirty="0"/>
              <a:t>2</a:t>
            </a:r>
            <a:r>
              <a:rPr lang="en-US" sz="2000" dirty="0"/>
              <a:t>:   2 </a:t>
            </a:r>
            <a:r>
              <a:rPr lang="en-US" sz="2000" dirty="0">
                <a:latin typeface="Cambria Math"/>
                <a:ea typeface="Cambria Math"/>
              </a:rPr>
              <a:t>∪</a:t>
            </a:r>
            <a:r>
              <a:rPr lang="en-US" sz="2000" dirty="0"/>
              <a:t> 10*1</a:t>
            </a:r>
          </a:p>
          <a:p>
            <a:r>
              <a:rPr lang="en-US" sz="2000" dirty="0"/>
              <a:t>R</a:t>
            </a:r>
            <a:r>
              <a:rPr lang="en-US" sz="2000" baseline="-25000" dirty="0"/>
              <a:t>3</a:t>
            </a:r>
            <a:r>
              <a:rPr lang="en-US" sz="2000" dirty="0"/>
              <a:t>:   1 </a:t>
            </a:r>
            <a:r>
              <a:rPr lang="en-US" sz="2000" dirty="0">
                <a:latin typeface="Cambria Math"/>
                <a:ea typeface="Cambria Math"/>
              </a:rPr>
              <a:t>∪</a:t>
            </a:r>
            <a:r>
              <a:rPr lang="en-US" sz="2000" dirty="0"/>
              <a:t> 20*2</a:t>
            </a:r>
          </a:p>
          <a:p>
            <a:r>
              <a:rPr lang="en-US" sz="2000" dirty="0"/>
              <a:t>R</a:t>
            </a:r>
            <a:r>
              <a:rPr lang="en-US" sz="2000" baseline="-25000" dirty="0"/>
              <a:t>4</a:t>
            </a:r>
            <a:r>
              <a:rPr lang="en-US" sz="2000" dirty="0"/>
              <a:t>:   0 </a:t>
            </a:r>
            <a:r>
              <a:rPr lang="en-US" sz="2000" dirty="0">
                <a:latin typeface="Cambria Math"/>
                <a:ea typeface="Cambria Math"/>
              </a:rPr>
              <a:t>∪</a:t>
            </a:r>
            <a:r>
              <a:rPr lang="en-US" sz="2000" dirty="0"/>
              <a:t> 20*1</a:t>
            </a:r>
          </a:p>
          <a:p>
            <a:r>
              <a:rPr lang="en-US" sz="2000" dirty="0"/>
              <a:t>R</a:t>
            </a:r>
            <a:r>
              <a:rPr lang="en-US" sz="2000" baseline="-25000" dirty="0"/>
              <a:t>5</a:t>
            </a:r>
            <a:r>
              <a:rPr lang="en-US" sz="2000" dirty="0"/>
              <a:t>:   R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latin typeface="Cambria Math"/>
                <a:ea typeface="Cambria Math"/>
              </a:rPr>
              <a:t>∪</a:t>
            </a:r>
            <a:r>
              <a:rPr lang="en-US" sz="2000" dirty="0"/>
              <a:t> R</a:t>
            </a:r>
            <a:r>
              <a:rPr lang="en-US" sz="2000" baseline="-25000" dirty="0"/>
              <a:t>2</a:t>
            </a:r>
            <a:r>
              <a:rPr lang="en-US" sz="2000" dirty="0"/>
              <a:t>R</a:t>
            </a:r>
            <a:r>
              <a:rPr lang="en-US" sz="2000" baseline="-25000" dirty="0"/>
              <a:t>4</a:t>
            </a:r>
            <a:r>
              <a:rPr lang="en-US" sz="2000" dirty="0"/>
              <a:t>*R</a:t>
            </a:r>
            <a:r>
              <a:rPr lang="en-US" sz="2000" baseline="-25000" dirty="0"/>
              <a:t>3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A5750417-BE5E-C847-9637-6BCAC90E23D0}"/>
              </a:ext>
            </a:extLst>
          </p:cNvPr>
          <p:cNvSpPr txBox="1">
            <a:spLocks/>
          </p:cNvSpPr>
          <p:nvPr/>
        </p:nvSpPr>
        <p:spPr>
          <a:xfrm>
            <a:off x="609600" y="1191049"/>
            <a:ext cx="8229600" cy="5140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Create direct (</a:t>
            </a:r>
            <a:r>
              <a:rPr lang="en-US" sz="2800" dirty="0" err="1">
                <a:solidFill>
                  <a:srgbClr val="C00000"/>
                </a:solidFill>
                <a:latin typeface="Franklin Gothic Medium" panose="020B0603020102020204" pitchFamily="34" charset="0"/>
              </a:rPr>
              <a:t>s,f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) edge so we can delete t</a:t>
            </a:r>
            <a:r>
              <a:rPr lang="en-US" sz="2800" baseline="-250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75C77E2-A78F-8F4D-8B6B-F8750EE6D699}"/>
              </a:ext>
            </a:extLst>
          </p:cNvPr>
          <p:cNvGrpSpPr/>
          <p:nvPr/>
        </p:nvGrpSpPr>
        <p:grpSpPr>
          <a:xfrm>
            <a:off x="3939372" y="3429000"/>
            <a:ext cx="2516195" cy="2021896"/>
            <a:chOff x="4178858" y="3622435"/>
            <a:chExt cx="2516195" cy="202189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21E74E5-310D-AA4C-BF90-5F383F349CCD}"/>
                </a:ext>
              </a:extLst>
            </p:cNvPr>
            <p:cNvGrpSpPr/>
            <p:nvPr/>
          </p:nvGrpSpPr>
          <p:grpSpPr>
            <a:xfrm>
              <a:off x="4572684" y="4361946"/>
              <a:ext cx="1347574" cy="533400"/>
              <a:chOff x="5024143" y="3573461"/>
              <a:chExt cx="1347574" cy="53340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6A4AC8F1-629C-1140-B3F9-236D8EE35A3A}"/>
                  </a:ext>
                </a:extLst>
              </p:cNvPr>
              <p:cNvSpPr/>
              <p:nvPr/>
            </p:nvSpPr>
            <p:spPr>
              <a:xfrm>
                <a:off x="5838317" y="3573461"/>
                <a:ext cx="533400" cy="5334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0000FF"/>
                    </a:solidFill>
                  </a:rPr>
                  <a:t>t</a:t>
                </a:r>
                <a:r>
                  <a:rPr lang="en-US" baseline="-25000" dirty="0">
                    <a:solidFill>
                      <a:srgbClr val="0000FF"/>
                    </a:solidFill>
                  </a:rPr>
                  <a:t>0</a:t>
                </a:r>
              </a:p>
            </p:txBody>
          </p:sp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42F85A49-5C2C-0247-8A00-74DCFBDCF49B}"/>
                  </a:ext>
                </a:extLst>
              </p:cNvPr>
              <p:cNvSpPr/>
              <p:nvPr/>
            </p:nvSpPr>
            <p:spPr bwMode="auto">
              <a:xfrm rot="20665359">
                <a:off x="5395164" y="3681062"/>
                <a:ext cx="398462" cy="387350"/>
              </a:xfrm>
              <a:prstGeom prst="arc">
                <a:avLst>
                  <a:gd name="adj1" fmla="val 1453660"/>
                  <a:gd name="adj2" fmla="val 0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 b="1"/>
              </a:p>
            </p:txBody>
          </p:sp>
          <p:sp>
            <p:nvSpPr>
              <p:cNvPr id="62" name="TextBox 25">
                <a:extLst>
                  <a:ext uri="{FF2B5EF4-FFF2-40B4-BE49-F238E27FC236}">
                    <a16:creationId xmlns:a16="http://schemas.microsoft.com/office/drawing/2014/main" id="{85DF1B55-43C4-B043-B695-8B327D4995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4143" y="3733637"/>
                <a:ext cx="381836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1400" dirty="0">
                    <a:sym typeface="Symbol" charset="0"/>
                  </a:rPr>
                  <a:t>R</a:t>
                </a:r>
                <a:r>
                  <a:rPr lang="en-US" sz="1400" baseline="-25000" dirty="0">
                    <a:sym typeface="Symbol" charset="0"/>
                  </a:rPr>
                  <a:t>5</a:t>
                </a:r>
                <a:endParaRPr lang="en-US" sz="1400" baseline="-25000" dirty="0"/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7B2543D-DEFF-8847-B5CC-8F700011B06B}"/>
                </a:ext>
              </a:extLst>
            </p:cNvPr>
            <p:cNvSpPr/>
            <p:nvPr/>
          </p:nvSpPr>
          <p:spPr>
            <a:xfrm>
              <a:off x="6161653" y="5139832"/>
              <a:ext cx="533400" cy="50449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</a:rPr>
                <a:t>f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95FF6A9-A038-1C45-8711-E0860ED59891}"/>
                </a:ext>
              </a:extLst>
            </p:cNvPr>
            <p:cNvCxnSpPr>
              <a:cxnSpLocks/>
              <a:stCxn id="60" idx="5"/>
              <a:endCxn id="52" idx="1"/>
            </p:cNvCxnSpPr>
            <p:nvPr/>
          </p:nvCxnSpPr>
          <p:spPr>
            <a:xfrm>
              <a:off x="5842143" y="4817231"/>
              <a:ext cx="397625" cy="3964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20">
              <a:extLst>
                <a:ext uri="{FF2B5EF4-FFF2-40B4-BE49-F238E27FC236}">
                  <a16:creationId xmlns:a16="http://schemas.microsoft.com/office/drawing/2014/main" id="{8455A7F5-DF8E-0042-84E8-A677FA29B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6421" y="4726497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  <a:sym typeface="Symbol" pitchFamily="18" charset="2"/>
                </a:rPr>
                <a:t>ɛ</a:t>
              </a:r>
              <a:endParaRPr lang="en-US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E49CA6D-878C-234F-B21B-C73E0687D9C6}"/>
                </a:ext>
              </a:extLst>
            </p:cNvPr>
            <p:cNvGrpSpPr/>
            <p:nvPr/>
          </p:nvGrpSpPr>
          <p:grpSpPr>
            <a:xfrm>
              <a:off x="4178858" y="3622435"/>
              <a:ext cx="1244561" cy="853044"/>
              <a:chOff x="4388877" y="3483770"/>
              <a:chExt cx="1244561" cy="853044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8934BB9-6532-6D41-8D5F-147FE7186CC7}"/>
                  </a:ext>
                </a:extLst>
              </p:cNvPr>
              <p:cNvSpPr/>
              <p:nvPr/>
            </p:nvSpPr>
            <p:spPr>
              <a:xfrm>
                <a:off x="4658752" y="3483770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0000FF"/>
                    </a:solidFill>
                  </a:rPr>
                  <a:t>s</a:t>
                </a:r>
                <a:endParaRPr lang="en-US" baseline="-250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D0E198DF-D244-EB4F-B2BB-FA2FED8D8EEA}"/>
                  </a:ext>
                </a:extLst>
              </p:cNvPr>
              <p:cNvCxnSpPr/>
              <p:nvPr/>
            </p:nvCxnSpPr>
            <p:spPr bwMode="auto">
              <a:xfrm>
                <a:off x="4388877" y="3761449"/>
                <a:ext cx="269875" cy="0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002E6772-67C4-C74E-89EC-016F39706E25}"/>
                  </a:ext>
                </a:extLst>
              </p:cNvPr>
              <p:cNvCxnSpPr>
                <a:stCxn id="56" idx="5"/>
              </p:cNvCxnSpPr>
              <p:nvPr/>
            </p:nvCxnSpPr>
            <p:spPr>
              <a:xfrm>
                <a:off x="5114037" y="3939055"/>
                <a:ext cx="519401" cy="3977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20">
                <a:extLst>
                  <a:ext uri="{FF2B5EF4-FFF2-40B4-BE49-F238E27FC236}">
                    <a16:creationId xmlns:a16="http://schemas.microsoft.com/office/drawing/2014/main" id="{95EB5288-6762-A145-869F-6ADF69FDBC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66841" y="3785018"/>
                <a:ext cx="29046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ɛ</a:t>
                </a:r>
                <a:endParaRPr lang="en-US" dirty="0">
                  <a:solidFill>
                    <a:prstClr val="black"/>
                  </a:solidFill>
                  <a:latin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43054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Splicing out state t</a:t>
            </a:r>
            <a:r>
              <a:rPr lang="en-US" baseline="-25000" dirty="0"/>
              <a:t>2 </a:t>
            </a:r>
            <a:r>
              <a:rPr lang="en-US" dirty="0"/>
              <a:t>(and then t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9600" y="2455115"/>
            <a:ext cx="4191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baseline="-25000" dirty="0"/>
              <a:t>1</a:t>
            </a:r>
            <a:r>
              <a:rPr lang="en-US" sz="2000" dirty="0"/>
              <a:t>:   0 </a:t>
            </a:r>
            <a:r>
              <a:rPr lang="en-US" sz="2000" dirty="0">
                <a:latin typeface="Cambria Math"/>
                <a:ea typeface="Cambria Math"/>
              </a:rPr>
              <a:t>∪</a:t>
            </a:r>
            <a:r>
              <a:rPr lang="en-US" sz="2000" dirty="0"/>
              <a:t> 10*2</a:t>
            </a:r>
          </a:p>
          <a:p>
            <a:r>
              <a:rPr lang="en-US" sz="2000" dirty="0"/>
              <a:t>R</a:t>
            </a:r>
            <a:r>
              <a:rPr lang="en-US" sz="2000" baseline="-25000" dirty="0"/>
              <a:t>2</a:t>
            </a:r>
            <a:r>
              <a:rPr lang="en-US" sz="2000" dirty="0"/>
              <a:t>:   2 </a:t>
            </a:r>
            <a:r>
              <a:rPr lang="en-US" sz="2000" dirty="0">
                <a:latin typeface="Cambria Math"/>
                <a:ea typeface="Cambria Math"/>
              </a:rPr>
              <a:t>∪</a:t>
            </a:r>
            <a:r>
              <a:rPr lang="en-US" sz="2000" dirty="0"/>
              <a:t> 10*1</a:t>
            </a:r>
          </a:p>
          <a:p>
            <a:r>
              <a:rPr lang="en-US" sz="2000" dirty="0"/>
              <a:t>R</a:t>
            </a:r>
            <a:r>
              <a:rPr lang="en-US" sz="2000" baseline="-25000" dirty="0"/>
              <a:t>3</a:t>
            </a:r>
            <a:r>
              <a:rPr lang="en-US" sz="2000" dirty="0"/>
              <a:t>:   1 </a:t>
            </a:r>
            <a:r>
              <a:rPr lang="en-US" sz="2000" dirty="0">
                <a:latin typeface="Cambria Math"/>
                <a:ea typeface="Cambria Math"/>
              </a:rPr>
              <a:t>∪</a:t>
            </a:r>
            <a:r>
              <a:rPr lang="en-US" sz="2000" dirty="0"/>
              <a:t> 20*2</a:t>
            </a:r>
          </a:p>
          <a:p>
            <a:r>
              <a:rPr lang="en-US" sz="2000" dirty="0"/>
              <a:t>R</a:t>
            </a:r>
            <a:r>
              <a:rPr lang="en-US" sz="2000" baseline="-25000" dirty="0"/>
              <a:t>4</a:t>
            </a:r>
            <a:r>
              <a:rPr lang="en-US" sz="2000" dirty="0"/>
              <a:t>:   0 </a:t>
            </a:r>
            <a:r>
              <a:rPr lang="en-US" sz="2000" dirty="0">
                <a:latin typeface="Cambria Math"/>
                <a:ea typeface="Cambria Math"/>
              </a:rPr>
              <a:t>∪</a:t>
            </a:r>
            <a:r>
              <a:rPr lang="en-US" sz="2000" dirty="0"/>
              <a:t> 20*1</a:t>
            </a:r>
          </a:p>
          <a:p>
            <a:r>
              <a:rPr lang="en-US" sz="2000" dirty="0"/>
              <a:t>R</a:t>
            </a:r>
            <a:r>
              <a:rPr lang="en-US" sz="2000" baseline="-25000" dirty="0"/>
              <a:t>5</a:t>
            </a:r>
            <a:r>
              <a:rPr lang="en-US" sz="2000" dirty="0"/>
              <a:t>:   R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latin typeface="Cambria Math"/>
                <a:ea typeface="Cambria Math"/>
              </a:rPr>
              <a:t>∪</a:t>
            </a:r>
            <a:r>
              <a:rPr lang="en-US" sz="2000" dirty="0"/>
              <a:t> R</a:t>
            </a:r>
            <a:r>
              <a:rPr lang="en-US" sz="2000" baseline="-25000" dirty="0"/>
              <a:t>2</a:t>
            </a:r>
            <a:r>
              <a:rPr lang="en-US" sz="2000" dirty="0"/>
              <a:t>R</a:t>
            </a:r>
            <a:r>
              <a:rPr lang="en-US" sz="2000" baseline="-25000" dirty="0"/>
              <a:t>4</a:t>
            </a:r>
            <a:r>
              <a:rPr lang="en-US" sz="2000" dirty="0"/>
              <a:t>*R</a:t>
            </a:r>
            <a:r>
              <a:rPr lang="en-US" sz="2000" baseline="-25000" dirty="0"/>
              <a:t>3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A5750417-BE5E-C847-9637-6BCAC90E23D0}"/>
              </a:ext>
            </a:extLst>
          </p:cNvPr>
          <p:cNvSpPr txBox="1">
            <a:spLocks/>
          </p:cNvSpPr>
          <p:nvPr/>
        </p:nvSpPr>
        <p:spPr>
          <a:xfrm>
            <a:off x="609600" y="1191049"/>
            <a:ext cx="8229600" cy="5140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Regular expressions to add to edges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75C77E2-A78F-8F4D-8B6B-F8750EE6D699}"/>
              </a:ext>
            </a:extLst>
          </p:cNvPr>
          <p:cNvGrpSpPr/>
          <p:nvPr/>
        </p:nvGrpSpPr>
        <p:grpSpPr>
          <a:xfrm>
            <a:off x="3939372" y="3429000"/>
            <a:ext cx="2516195" cy="2021896"/>
            <a:chOff x="4178858" y="3622435"/>
            <a:chExt cx="2516195" cy="202189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21E74E5-310D-AA4C-BF90-5F383F349CCD}"/>
                </a:ext>
              </a:extLst>
            </p:cNvPr>
            <p:cNvGrpSpPr/>
            <p:nvPr/>
          </p:nvGrpSpPr>
          <p:grpSpPr>
            <a:xfrm>
              <a:off x="4572684" y="4361946"/>
              <a:ext cx="1347574" cy="533400"/>
              <a:chOff x="5024143" y="3573461"/>
              <a:chExt cx="1347574" cy="53340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6A4AC8F1-629C-1140-B3F9-236D8EE35A3A}"/>
                  </a:ext>
                </a:extLst>
              </p:cNvPr>
              <p:cNvSpPr/>
              <p:nvPr/>
            </p:nvSpPr>
            <p:spPr>
              <a:xfrm>
                <a:off x="5838317" y="3573461"/>
                <a:ext cx="533400" cy="5334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0000FF"/>
                    </a:solidFill>
                  </a:rPr>
                  <a:t>t</a:t>
                </a:r>
                <a:r>
                  <a:rPr lang="en-US" baseline="-25000" dirty="0">
                    <a:solidFill>
                      <a:srgbClr val="0000FF"/>
                    </a:solidFill>
                  </a:rPr>
                  <a:t>0</a:t>
                </a:r>
              </a:p>
            </p:txBody>
          </p:sp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42F85A49-5C2C-0247-8A00-74DCFBDCF49B}"/>
                  </a:ext>
                </a:extLst>
              </p:cNvPr>
              <p:cNvSpPr/>
              <p:nvPr/>
            </p:nvSpPr>
            <p:spPr bwMode="auto">
              <a:xfrm rot="20665359">
                <a:off x="5395164" y="3681062"/>
                <a:ext cx="398462" cy="387350"/>
              </a:xfrm>
              <a:prstGeom prst="arc">
                <a:avLst>
                  <a:gd name="adj1" fmla="val 1453660"/>
                  <a:gd name="adj2" fmla="val 0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 b="1"/>
              </a:p>
            </p:txBody>
          </p:sp>
          <p:sp>
            <p:nvSpPr>
              <p:cNvPr id="62" name="TextBox 25">
                <a:extLst>
                  <a:ext uri="{FF2B5EF4-FFF2-40B4-BE49-F238E27FC236}">
                    <a16:creationId xmlns:a16="http://schemas.microsoft.com/office/drawing/2014/main" id="{85DF1B55-43C4-B043-B695-8B327D4995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4143" y="3733637"/>
                <a:ext cx="381836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1400" dirty="0">
                    <a:sym typeface="Symbol" charset="0"/>
                  </a:rPr>
                  <a:t>R</a:t>
                </a:r>
                <a:r>
                  <a:rPr lang="en-US" sz="1400" baseline="-25000" dirty="0">
                    <a:sym typeface="Symbol" charset="0"/>
                  </a:rPr>
                  <a:t>5</a:t>
                </a:r>
                <a:endParaRPr lang="en-US" sz="1400" baseline="-25000" dirty="0"/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7B2543D-DEFF-8847-B5CC-8F700011B06B}"/>
                </a:ext>
              </a:extLst>
            </p:cNvPr>
            <p:cNvSpPr/>
            <p:nvPr/>
          </p:nvSpPr>
          <p:spPr>
            <a:xfrm>
              <a:off x="6161653" y="5139832"/>
              <a:ext cx="533400" cy="50449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</a:rPr>
                <a:t>f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95FF6A9-A038-1C45-8711-E0860ED59891}"/>
                </a:ext>
              </a:extLst>
            </p:cNvPr>
            <p:cNvCxnSpPr>
              <a:cxnSpLocks/>
              <a:stCxn id="60" idx="5"/>
              <a:endCxn id="52" idx="1"/>
            </p:cNvCxnSpPr>
            <p:nvPr/>
          </p:nvCxnSpPr>
          <p:spPr>
            <a:xfrm>
              <a:off x="5842143" y="4817231"/>
              <a:ext cx="397625" cy="3964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20">
              <a:extLst>
                <a:ext uri="{FF2B5EF4-FFF2-40B4-BE49-F238E27FC236}">
                  <a16:creationId xmlns:a16="http://schemas.microsoft.com/office/drawing/2014/main" id="{8455A7F5-DF8E-0042-84E8-A677FA29B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6421" y="4726497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  <a:sym typeface="Symbol" pitchFamily="18" charset="2"/>
                </a:rPr>
                <a:t>ɛ</a:t>
              </a:r>
              <a:endParaRPr lang="en-US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E49CA6D-878C-234F-B21B-C73E0687D9C6}"/>
                </a:ext>
              </a:extLst>
            </p:cNvPr>
            <p:cNvGrpSpPr/>
            <p:nvPr/>
          </p:nvGrpSpPr>
          <p:grpSpPr>
            <a:xfrm>
              <a:off x="4178858" y="3622435"/>
              <a:ext cx="1244561" cy="853044"/>
              <a:chOff x="4388877" y="3483770"/>
              <a:chExt cx="1244561" cy="853044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8934BB9-6532-6D41-8D5F-147FE7186CC7}"/>
                  </a:ext>
                </a:extLst>
              </p:cNvPr>
              <p:cNvSpPr/>
              <p:nvPr/>
            </p:nvSpPr>
            <p:spPr>
              <a:xfrm>
                <a:off x="4658752" y="3483770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0000FF"/>
                    </a:solidFill>
                  </a:rPr>
                  <a:t>s</a:t>
                </a:r>
                <a:endParaRPr lang="en-US" baseline="-250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D0E198DF-D244-EB4F-B2BB-FA2FED8D8EEA}"/>
                  </a:ext>
                </a:extLst>
              </p:cNvPr>
              <p:cNvCxnSpPr/>
              <p:nvPr/>
            </p:nvCxnSpPr>
            <p:spPr bwMode="auto">
              <a:xfrm>
                <a:off x="4388877" y="3761449"/>
                <a:ext cx="269875" cy="0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002E6772-67C4-C74E-89EC-016F39706E25}"/>
                  </a:ext>
                </a:extLst>
              </p:cNvPr>
              <p:cNvCxnSpPr>
                <a:stCxn id="56" idx="5"/>
              </p:cNvCxnSpPr>
              <p:nvPr/>
            </p:nvCxnSpPr>
            <p:spPr>
              <a:xfrm>
                <a:off x="5114037" y="3939055"/>
                <a:ext cx="519401" cy="3977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20">
                <a:extLst>
                  <a:ext uri="{FF2B5EF4-FFF2-40B4-BE49-F238E27FC236}">
                    <a16:creationId xmlns:a16="http://schemas.microsoft.com/office/drawing/2014/main" id="{95EB5288-6762-A145-869F-6ADF69FDBC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66841" y="3785018"/>
                <a:ext cx="29046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ɛ</a:t>
                </a:r>
                <a:endParaRPr lang="en-US" dirty="0">
                  <a:solidFill>
                    <a:prstClr val="black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AF45DE3-4950-B941-B269-F85210B98869}"/>
              </a:ext>
            </a:extLst>
          </p:cNvPr>
          <p:cNvSpPr txBox="1"/>
          <p:nvPr/>
        </p:nvSpPr>
        <p:spPr>
          <a:xfrm>
            <a:off x="1981545" y="4701911"/>
            <a:ext cx="2035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</a:t>
            </a:r>
            <a:r>
              <a:rPr lang="en-US" sz="2000" baseline="-25000" dirty="0"/>
              <a:t>0</a:t>
            </a:r>
            <a:r>
              <a:rPr lang="en-US" sz="2000" dirty="0"/>
              <a:t>→t</a:t>
            </a:r>
            <a:r>
              <a:rPr lang="en-US" sz="2000" baseline="-25000" dirty="0"/>
              <a:t>1</a:t>
            </a:r>
            <a:r>
              <a:rPr lang="en-US" sz="2000" dirty="0"/>
              <a:t>→t</a:t>
            </a:r>
            <a:r>
              <a:rPr lang="en-US" sz="2000" baseline="-25000" dirty="0"/>
              <a:t>0</a:t>
            </a:r>
            <a:r>
              <a:rPr lang="en-US" sz="2000" dirty="0"/>
              <a:t>: R</a:t>
            </a:r>
            <a:r>
              <a:rPr lang="en-US" sz="2000" baseline="-25000" dirty="0"/>
              <a:t>5 </a:t>
            </a:r>
            <a:r>
              <a:rPr lang="en-US" sz="2000" dirty="0"/>
              <a:t>*</a:t>
            </a:r>
            <a:endParaRPr lang="en-US" sz="20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3454082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Splicing out state t</a:t>
            </a:r>
            <a:r>
              <a:rPr lang="en-US" baseline="-25000" dirty="0"/>
              <a:t>2 </a:t>
            </a:r>
            <a:r>
              <a:rPr lang="en-US" dirty="0"/>
              <a:t>(and then t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9600" y="2455115"/>
            <a:ext cx="4191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baseline="-25000" dirty="0"/>
              <a:t>1</a:t>
            </a:r>
            <a:r>
              <a:rPr lang="en-US" sz="2000" dirty="0"/>
              <a:t>:   0 </a:t>
            </a:r>
            <a:r>
              <a:rPr lang="en-US" sz="2000" dirty="0">
                <a:latin typeface="Cambria Math"/>
                <a:ea typeface="Cambria Math"/>
              </a:rPr>
              <a:t>∪</a:t>
            </a:r>
            <a:r>
              <a:rPr lang="en-US" sz="2000" dirty="0"/>
              <a:t> 10*2</a:t>
            </a:r>
          </a:p>
          <a:p>
            <a:r>
              <a:rPr lang="en-US" sz="2000" dirty="0"/>
              <a:t>R</a:t>
            </a:r>
            <a:r>
              <a:rPr lang="en-US" sz="2000" baseline="-25000" dirty="0"/>
              <a:t>2</a:t>
            </a:r>
            <a:r>
              <a:rPr lang="en-US" sz="2000" dirty="0"/>
              <a:t>:   2 </a:t>
            </a:r>
            <a:r>
              <a:rPr lang="en-US" sz="2000" dirty="0">
                <a:latin typeface="Cambria Math"/>
                <a:ea typeface="Cambria Math"/>
              </a:rPr>
              <a:t>∪</a:t>
            </a:r>
            <a:r>
              <a:rPr lang="en-US" sz="2000" dirty="0"/>
              <a:t> 10*1</a:t>
            </a:r>
          </a:p>
          <a:p>
            <a:r>
              <a:rPr lang="en-US" sz="2000" dirty="0"/>
              <a:t>R</a:t>
            </a:r>
            <a:r>
              <a:rPr lang="en-US" sz="2000" baseline="-25000" dirty="0"/>
              <a:t>3</a:t>
            </a:r>
            <a:r>
              <a:rPr lang="en-US" sz="2000" dirty="0"/>
              <a:t>:   1 </a:t>
            </a:r>
            <a:r>
              <a:rPr lang="en-US" sz="2000" dirty="0">
                <a:latin typeface="Cambria Math"/>
                <a:ea typeface="Cambria Math"/>
              </a:rPr>
              <a:t>∪</a:t>
            </a:r>
            <a:r>
              <a:rPr lang="en-US" sz="2000" dirty="0"/>
              <a:t> 20*2</a:t>
            </a:r>
          </a:p>
          <a:p>
            <a:r>
              <a:rPr lang="en-US" sz="2000" dirty="0"/>
              <a:t>R</a:t>
            </a:r>
            <a:r>
              <a:rPr lang="en-US" sz="2000" baseline="-25000" dirty="0"/>
              <a:t>4</a:t>
            </a:r>
            <a:r>
              <a:rPr lang="en-US" sz="2000" dirty="0"/>
              <a:t>:   0 </a:t>
            </a:r>
            <a:r>
              <a:rPr lang="en-US" sz="2000" dirty="0">
                <a:latin typeface="Cambria Math"/>
                <a:ea typeface="Cambria Math"/>
              </a:rPr>
              <a:t>∪</a:t>
            </a:r>
            <a:r>
              <a:rPr lang="en-US" sz="2000" dirty="0"/>
              <a:t> 20*1</a:t>
            </a:r>
          </a:p>
          <a:p>
            <a:r>
              <a:rPr lang="en-US" sz="2000" dirty="0"/>
              <a:t>R</a:t>
            </a:r>
            <a:r>
              <a:rPr lang="en-US" sz="2000" baseline="-25000" dirty="0"/>
              <a:t>5</a:t>
            </a:r>
            <a:r>
              <a:rPr lang="en-US" sz="2000" dirty="0"/>
              <a:t>:   R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latin typeface="Cambria Math"/>
                <a:ea typeface="Cambria Math"/>
              </a:rPr>
              <a:t>∪</a:t>
            </a:r>
            <a:r>
              <a:rPr lang="en-US" sz="2000" dirty="0"/>
              <a:t> R</a:t>
            </a:r>
            <a:r>
              <a:rPr lang="en-US" sz="2000" baseline="-25000" dirty="0"/>
              <a:t>2</a:t>
            </a:r>
            <a:r>
              <a:rPr lang="en-US" sz="2000" dirty="0"/>
              <a:t>R</a:t>
            </a:r>
            <a:r>
              <a:rPr lang="en-US" sz="2000" baseline="-25000" dirty="0"/>
              <a:t>4</a:t>
            </a:r>
            <a:r>
              <a:rPr lang="en-US" sz="2000" dirty="0"/>
              <a:t>*R</a:t>
            </a:r>
            <a:r>
              <a:rPr lang="en-US" sz="2000" baseline="-25000" dirty="0"/>
              <a:t>3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A5750417-BE5E-C847-9637-6BCAC90E23D0}"/>
              </a:ext>
            </a:extLst>
          </p:cNvPr>
          <p:cNvSpPr txBox="1">
            <a:spLocks/>
          </p:cNvSpPr>
          <p:nvPr/>
        </p:nvSpPr>
        <p:spPr>
          <a:xfrm>
            <a:off x="609600" y="1191049"/>
            <a:ext cx="8229600" cy="5140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Delete t</a:t>
            </a:r>
            <a:r>
              <a:rPr lang="en-US" sz="2800" baseline="-250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now that it is redundant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75C77E2-A78F-8F4D-8B6B-F8750EE6D699}"/>
              </a:ext>
            </a:extLst>
          </p:cNvPr>
          <p:cNvGrpSpPr/>
          <p:nvPr/>
        </p:nvGrpSpPr>
        <p:grpSpPr>
          <a:xfrm>
            <a:off x="4396572" y="3311267"/>
            <a:ext cx="2690028" cy="607285"/>
            <a:chOff x="4178858" y="3548550"/>
            <a:chExt cx="2690028" cy="607285"/>
          </a:xfrm>
        </p:grpSpPr>
        <p:sp>
          <p:nvSpPr>
            <p:cNvPr id="62" name="TextBox 25">
              <a:extLst>
                <a:ext uri="{FF2B5EF4-FFF2-40B4-BE49-F238E27FC236}">
                  <a16:creationId xmlns:a16="http://schemas.microsoft.com/office/drawing/2014/main" id="{85DF1B55-43C4-B043-B695-8B327D4995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7891" y="3548550"/>
              <a:ext cx="3818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400" dirty="0">
                  <a:sym typeface="Symbol" charset="0"/>
                </a:rPr>
                <a:t>R</a:t>
              </a:r>
              <a:r>
                <a:rPr lang="en-US" sz="1400" baseline="-25000" dirty="0">
                  <a:sym typeface="Symbol" charset="0"/>
                </a:rPr>
                <a:t>6</a:t>
              </a:r>
              <a:endParaRPr lang="en-US" sz="1400" baseline="-250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7B2543D-DEFF-8847-B5CC-8F700011B06B}"/>
                </a:ext>
              </a:extLst>
            </p:cNvPr>
            <p:cNvSpPr/>
            <p:nvPr/>
          </p:nvSpPr>
          <p:spPr>
            <a:xfrm>
              <a:off x="6335486" y="3647864"/>
              <a:ext cx="533400" cy="50449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</a:rPr>
                <a:t>f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E49CA6D-878C-234F-B21B-C73E0687D9C6}"/>
                </a:ext>
              </a:extLst>
            </p:cNvPr>
            <p:cNvGrpSpPr/>
            <p:nvPr/>
          </p:nvGrpSpPr>
          <p:grpSpPr>
            <a:xfrm>
              <a:off x="4178858" y="3622435"/>
              <a:ext cx="2156628" cy="533400"/>
              <a:chOff x="4388877" y="3483770"/>
              <a:chExt cx="2156628" cy="53340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8934BB9-6532-6D41-8D5F-147FE7186CC7}"/>
                  </a:ext>
                </a:extLst>
              </p:cNvPr>
              <p:cNvSpPr/>
              <p:nvPr/>
            </p:nvSpPr>
            <p:spPr>
              <a:xfrm>
                <a:off x="4658752" y="3483770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0000FF"/>
                    </a:solidFill>
                  </a:rPr>
                  <a:t>s</a:t>
                </a:r>
                <a:endParaRPr lang="en-US" baseline="-250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D0E198DF-D244-EB4F-B2BB-FA2FED8D8EEA}"/>
                  </a:ext>
                </a:extLst>
              </p:cNvPr>
              <p:cNvCxnSpPr/>
              <p:nvPr/>
            </p:nvCxnSpPr>
            <p:spPr bwMode="auto">
              <a:xfrm>
                <a:off x="4388877" y="3761449"/>
                <a:ext cx="269875" cy="0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002E6772-67C4-C74E-89EC-016F39706E25}"/>
                  </a:ext>
                </a:extLst>
              </p:cNvPr>
              <p:cNvCxnSpPr>
                <a:cxnSpLocks/>
                <a:stCxn id="56" idx="6"/>
                <a:endCxn id="52" idx="2"/>
              </p:cNvCxnSpPr>
              <p:nvPr/>
            </p:nvCxnSpPr>
            <p:spPr>
              <a:xfrm>
                <a:off x="5192152" y="3750470"/>
                <a:ext cx="1353353" cy="109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277F56E-C292-364D-B015-0A145606092B}"/>
              </a:ext>
            </a:extLst>
          </p:cNvPr>
          <p:cNvSpPr txBox="1"/>
          <p:nvPr/>
        </p:nvSpPr>
        <p:spPr>
          <a:xfrm>
            <a:off x="1907668" y="4758189"/>
            <a:ext cx="2035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6</a:t>
            </a:r>
            <a:r>
              <a:rPr lang="en-US" sz="2000" b="1" dirty="0"/>
              <a:t>:   R</a:t>
            </a:r>
            <a:r>
              <a:rPr lang="en-US" sz="2000" b="1" baseline="-25000" dirty="0"/>
              <a:t>5</a:t>
            </a:r>
            <a:r>
              <a:rPr lang="en-US" sz="2000" b="1" dirty="0"/>
              <a:t>*</a:t>
            </a:r>
            <a:endParaRPr lang="en-US" sz="20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8634717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Splicing out state t</a:t>
            </a:r>
            <a:r>
              <a:rPr lang="en-US" baseline="-25000" dirty="0"/>
              <a:t>2 </a:t>
            </a:r>
            <a:r>
              <a:rPr lang="en-US" dirty="0"/>
              <a:t>(and then t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9600" y="2455115"/>
            <a:ext cx="419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baseline="-25000" dirty="0"/>
              <a:t>1</a:t>
            </a:r>
            <a:r>
              <a:rPr lang="en-US" sz="2000" dirty="0"/>
              <a:t>:   0 </a:t>
            </a:r>
            <a:r>
              <a:rPr lang="en-US" sz="2000" dirty="0">
                <a:latin typeface="Cambria Math"/>
                <a:ea typeface="Cambria Math"/>
              </a:rPr>
              <a:t>∪</a:t>
            </a:r>
            <a:r>
              <a:rPr lang="en-US" sz="2000" dirty="0"/>
              <a:t> 10*2</a:t>
            </a:r>
          </a:p>
          <a:p>
            <a:r>
              <a:rPr lang="en-US" sz="2000" dirty="0"/>
              <a:t>R</a:t>
            </a:r>
            <a:r>
              <a:rPr lang="en-US" sz="2000" baseline="-25000" dirty="0"/>
              <a:t>2</a:t>
            </a:r>
            <a:r>
              <a:rPr lang="en-US" sz="2000" dirty="0"/>
              <a:t>:   2 </a:t>
            </a:r>
            <a:r>
              <a:rPr lang="en-US" sz="2000" dirty="0">
                <a:latin typeface="Cambria Math"/>
                <a:ea typeface="Cambria Math"/>
              </a:rPr>
              <a:t>∪</a:t>
            </a:r>
            <a:r>
              <a:rPr lang="en-US" sz="2000" dirty="0"/>
              <a:t> 10*1</a:t>
            </a:r>
          </a:p>
          <a:p>
            <a:r>
              <a:rPr lang="en-US" sz="2000" dirty="0"/>
              <a:t>R</a:t>
            </a:r>
            <a:r>
              <a:rPr lang="en-US" sz="2000" baseline="-25000" dirty="0"/>
              <a:t>3</a:t>
            </a:r>
            <a:r>
              <a:rPr lang="en-US" sz="2000" dirty="0"/>
              <a:t>:   1 </a:t>
            </a:r>
            <a:r>
              <a:rPr lang="en-US" sz="2000" dirty="0">
                <a:latin typeface="Cambria Math"/>
                <a:ea typeface="Cambria Math"/>
              </a:rPr>
              <a:t>∪</a:t>
            </a:r>
            <a:r>
              <a:rPr lang="en-US" sz="2000" dirty="0"/>
              <a:t> 20*2</a:t>
            </a:r>
          </a:p>
          <a:p>
            <a:r>
              <a:rPr lang="en-US" sz="2000" dirty="0"/>
              <a:t>R</a:t>
            </a:r>
            <a:r>
              <a:rPr lang="en-US" sz="2000" baseline="-25000" dirty="0"/>
              <a:t>4</a:t>
            </a:r>
            <a:r>
              <a:rPr lang="en-US" sz="2000" dirty="0"/>
              <a:t>:   0 </a:t>
            </a:r>
            <a:r>
              <a:rPr lang="en-US" sz="2000" dirty="0">
                <a:latin typeface="Cambria Math"/>
                <a:ea typeface="Cambria Math"/>
              </a:rPr>
              <a:t>∪</a:t>
            </a:r>
            <a:r>
              <a:rPr lang="en-US" sz="2000" dirty="0"/>
              <a:t> 20*1</a:t>
            </a:r>
          </a:p>
          <a:p>
            <a:r>
              <a:rPr lang="en-US" sz="2000" dirty="0"/>
              <a:t>R</a:t>
            </a:r>
            <a:r>
              <a:rPr lang="en-US" sz="2000" baseline="-25000" dirty="0"/>
              <a:t>5</a:t>
            </a:r>
            <a:r>
              <a:rPr lang="en-US" sz="2000" dirty="0"/>
              <a:t>:   R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latin typeface="Cambria Math"/>
                <a:ea typeface="Cambria Math"/>
              </a:rPr>
              <a:t>∪</a:t>
            </a:r>
            <a:r>
              <a:rPr lang="en-US" sz="2000" dirty="0"/>
              <a:t> R</a:t>
            </a:r>
            <a:r>
              <a:rPr lang="en-US" sz="2000" baseline="-25000" dirty="0"/>
              <a:t>2</a:t>
            </a:r>
            <a:r>
              <a:rPr lang="en-US" sz="2000" dirty="0"/>
              <a:t>R</a:t>
            </a:r>
            <a:r>
              <a:rPr lang="en-US" sz="2000" baseline="-25000" dirty="0"/>
              <a:t>4</a:t>
            </a:r>
            <a:r>
              <a:rPr lang="en-US" sz="2000" dirty="0"/>
              <a:t>*R</a:t>
            </a:r>
            <a:r>
              <a:rPr lang="en-US" sz="2000" baseline="-25000" dirty="0"/>
              <a:t>3</a:t>
            </a:r>
          </a:p>
          <a:p>
            <a:r>
              <a:rPr lang="en-US" sz="2000" dirty="0"/>
              <a:t>R</a:t>
            </a:r>
            <a:r>
              <a:rPr lang="en-US" sz="2000" baseline="-25000" dirty="0"/>
              <a:t>6</a:t>
            </a:r>
            <a:r>
              <a:rPr lang="en-US" sz="2000" dirty="0"/>
              <a:t>:   R</a:t>
            </a:r>
            <a:r>
              <a:rPr lang="en-US" sz="2000" baseline="-25000" dirty="0"/>
              <a:t>5</a:t>
            </a:r>
            <a:r>
              <a:rPr lang="en-US" sz="2000" dirty="0"/>
              <a:t>*</a:t>
            </a:r>
            <a:endParaRPr lang="en-US" sz="2000" baseline="-25000" dirty="0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A5750417-BE5E-C847-9637-6BCAC90E23D0}"/>
              </a:ext>
            </a:extLst>
          </p:cNvPr>
          <p:cNvSpPr txBox="1">
            <a:spLocks/>
          </p:cNvSpPr>
          <p:nvPr/>
        </p:nvSpPr>
        <p:spPr>
          <a:xfrm>
            <a:off x="609600" y="1191049"/>
            <a:ext cx="8229600" cy="5140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Regular expressions to add to edges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75C77E2-A78F-8F4D-8B6B-F8750EE6D699}"/>
              </a:ext>
            </a:extLst>
          </p:cNvPr>
          <p:cNvGrpSpPr/>
          <p:nvPr/>
        </p:nvGrpSpPr>
        <p:grpSpPr>
          <a:xfrm>
            <a:off x="4396572" y="3295394"/>
            <a:ext cx="2690028" cy="623158"/>
            <a:chOff x="4178858" y="3532677"/>
            <a:chExt cx="2690028" cy="623158"/>
          </a:xfrm>
        </p:grpSpPr>
        <p:sp>
          <p:nvSpPr>
            <p:cNvPr id="62" name="TextBox 25">
              <a:extLst>
                <a:ext uri="{FF2B5EF4-FFF2-40B4-BE49-F238E27FC236}">
                  <a16:creationId xmlns:a16="http://schemas.microsoft.com/office/drawing/2014/main" id="{85DF1B55-43C4-B043-B695-8B327D4995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7891" y="3532677"/>
              <a:ext cx="3818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400" dirty="0">
                  <a:sym typeface="Symbol" charset="0"/>
                </a:rPr>
                <a:t>R</a:t>
              </a:r>
              <a:r>
                <a:rPr lang="en-US" sz="1400" baseline="-25000" dirty="0">
                  <a:sym typeface="Symbol" charset="0"/>
                </a:rPr>
                <a:t>6</a:t>
              </a:r>
              <a:endParaRPr lang="en-US" sz="1400" baseline="-250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7B2543D-DEFF-8847-B5CC-8F700011B06B}"/>
                </a:ext>
              </a:extLst>
            </p:cNvPr>
            <p:cNvSpPr/>
            <p:nvPr/>
          </p:nvSpPr>
          <p:spPr>
            <a:xfrm>
              <a:off x="6335486" y="3647864"/>
              <a:ext cx="533400" cy="50449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</a:rPr>
                <a:t>f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E49CA6D-878C-234F-B21B-C73E0687D9C6}"/>
                </a:ext>
              </a:extLst>
            </p:cNvPr>
            <p:cNvGrpSpPr/>
            <p:nvPr/>
          </p:nvGrpSpPr>
          <p:grpSpPr>
            <a:xfrm>
              <a:off x="4178858" y="3622435"/>
              <a:ext cx="2156628" cy="533400"/>
              <a:chOff x="4388877" y="3483770"/>
              <a:chExt cx="2156628" cy="53340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8934BB9-6532-6D41-8D5F-147FE7186CC7}"/>
                  </a:ext>
                </a:extLst>
              </p:cNvPr>
              <p:cNvSpPr/>
              <p:nvPr/>
            </p:nvSpPr>
            <p:spPr>
              <a:xfrm>
                <a:off x="4658752" y="3483770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0000FF"/>
                    </a:solidFill>
                  </a:rPr>
                  <a:t>s</a:t>
                </a:r>
                <a:endParaRPr lang="en-US" baseline="-250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D0E198DF-D244-EB4F-B2BB-FA2FED8D8EEA}"/>
                  </a:ext>
                </a:extLst>
              </p:cNvPr>
              <p:cNvCxnSpPr/>
              <p:nvPr/>
            </p:nvCxnSpPr>
            <p:spPr bwMode="auto">
              <a:xfrm>
                <a:off x="4388877" y="3761449"/>
                <a:ext cx="269875" cy="0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002E6772-67C4-C74E-89EC-016F39706E25}"/>
                  </a:ext>
                </a:extLst>
              </p:cNvPr>
              <p:cNvCxnSpPr>
                <a:cxnSpLocks/>
                <a:stCxn id="56" idx="6"/>
                <a:endCxn id="52" idx="2"/>
              </p:cNvCxnSpPr>
              <p:nvPr/>
            </p:nvCxnSpPr>
            <p:spPr>
              <a:xfrm>
                <a:off x="5192152" y="3750470"/>
                <a:ext cx="1353353" cy="109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8459E11-0F12-3040-A5AC-8C7D5E3D2D62}"/>
              </a:ext>
            </a:extLst>
          </p:cNvPr>
          <p:cNvSpPr txBox="1"/>
          <p:nvPr/>
        </p:nvSpPr>
        <p:spPr>
          <a:xfrm>
            <a:off x="1599973" y="5202028"/>
            <a:ext cx="55931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Final regular expression: </a:t>
            </a:r>
            <a:r>
              <a:rPr lang="en-US" sz="2000" dirty="0">
                <a:solidFill>
                  <a:prstClr val="black"/>
                </a:solidFill>
              </a:rPr>
              <a:t>R</a:t>
            </a:r>
            <a:r>
              <a:rPr lang="en-US" sz="2000" baseline="-25000" dirty="0">
                <a:solidFill>
                  <a:prstClr val="black"/>
                </a:solidFill>
              </a:rPr>
              <a:t>6</a:t>
            </a:r>
            <a:r>
              <a:rPr lang="en-US" sz="2000" dirty="0">
                <a:solidFill>
                  <a:prstClr val="black"/>
                </a:solidFill>
              </a:rPr>
              <a:t> =</a:t>
            </a:r>
            <a:endParaRPr lang="en-US" sz="2200" dirty="0"/>
          </a:p>
          <a:p>
            <a:r>
              <a:rPr lang="en-US" sz="2200" dirty="0"/>
              <a:t>(0 </a:t>
            </a:r>
            <a:r>
              <a:rPr lang="en-US" sz="2200" dirty="0">
                <a:latin typeface="Cambria Math"/>
                <a:ea typeface="Cambria Math"/>
              </a:rPr>
              <a:t>∪</a:t>
            </a:r>
            <a:r>
              <a:rPr lang="en-US" sz="2200" dirty="0"/>
              <a:t> 10*2 </a:t>
            </a:r>
            <a:r>
              <a:rPr lang="en-US" sz="2200" dirty="0">
                <a:latin typeface="Cambria Math"/>
                <a:ea typeface="Cambria Math"/>
              </a:rPr>
              <a:t>∪</a:t>
            </a:r>
            <a:r>
              <a:rPr lang="en-US" sz="2200" dirty="0"/>
              <a:t> (2 </a:t>
            </a:r>
            <a:r>
              <a:rPr lang="en-US" sz="2200" dirty="0">
                <a:latin typeface="Cambria Math"/>
                <a:ea typeface="Cambria Math"/>
              </a:rPr>
              <a:t>∪ </a:t>
            </a:r>
            <a:r>
              <a:rPr lang="en-US" sz="2200" dirty="0"/>
              <a:t>10*1)(0 </a:t>
            </a:r>
            <a:r>
              <a:rPr lang="en-US" sz="2200" dirty="0">
                <a:latin typeface="Cambria Math"/>
                <a:ea typeface="Cambria Math"/>
              </a:rPr>
              <a:t>∪</a:t>
            </a:r>
            <a:r>
              <a:rPr lang="en-US" sz="2200" dirty="0"/>
              <a:t> 20*1)*(1 </a:t>
            </a:r>
            <a:r>
              <a:rPr lang="en-US" sz="2200" dirty="0">
                <a:latin typeface="Cambria Math"/>
                <a:ea typeface="Cambria Math"/>
              </a:rPr>
              <a:t>∪ </a:t>
            </a:r>
            <a:r>
              <a:rPr lang="en-US" sz="2200" dirty="0"/>
              <a:t>20*2))*</a:t>
            </a:r>
          </a:p>
        </p:txBody>
      </p:sp>
    </p:spTree>
    <p:extLst>
      <p:ext uri="{BB962C8B-B14F-4D97-AF65-F5344CB8AC3E}">
        <p14:creationId xmlns:p14="http://schemas.microsoft.com/office/powerpoint/2010/main" val="314516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758" y="274638"/>
            <a:ext cx="88392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Deterministic Finite Automata (DFA)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089375"/>
            <a:ext cx="8229600" cy="5137254"/>
          </a:xfrm>
        </p:spPr>
        <p:txBody>
          <a:bodyPr/>
          <a:lstStyle/>
          <a:p>
            <a:r>
              <a:rPr lang="en-US" sz="2800" b="1" dirty="0"/>
              <a:t>Def</a:t>
            </a:r>
            <a:r>
              <a:rPr lang="en-US" sz="2800" dirty="0"/>
              <a:t>:  </a:t>
            </a:r>
            <a:r>
              <a:rPr lang="en-US" sz="2800" dirty="0">
                <a:latin typeface="+mn-lt"/>
              </a:rPr>
              <a:t>x</a:t>
            </a:r>
            <a:r>
              <a:rPr lang="en-US" sz="2800" dirty="0"/>
              <a:t> is in the language recognized by an DFA if and only if </a:t>
            </a:r>
            <a:r>
              <a:rPr lang="en-US" sz="2800" dirty="0">
                <a:latin typeface="+mn-lt"/>
              </a:rPr>
              <a:t>x</a:t>
            </a:r>
            <a:r>
              <a:rPr lang="en-US" sz="2800" dirty="0"/>
              <a:t> labels a path from the start state to some final state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Path v</a:t>
            </a:r>
            <a:r>
              <a:rPr lang="en-US" sz="2800" baseline="-25000" dirty="0"/>
              <a:t>0</a:t>
            </a:r>
            <a:r>
              <a:rPr lang="en-US" sz="2800" dirty="0"/>
              <a:t>, v</a:t>
            </a:r>
            <a:r>
              <a:rPr lang="en-US" sz="2800" baseline="-25000" dirty="0"/>
              <a:t>1</a:t>
            </a:r>
            <a:r>
              <a:rPr lang="en-US" sz="2800" dirty="0"/>
              <a:t>, ..., </a:t>
            </a:r>
            <a:r>
              <a:rPr lang="en-US" sz="2800" dirty="0" err="1"/>
              <a:t>v</a:t>
            </a:r>
            <a:r>
              <a:rPr lang="en-US" sz="2800" baseline="-25000" dirty="0" err="1"/>
              <a:t>n</a:t>
            </a:r>
            <a:r>
              <a:rPr lang="en-US" sz="2800" dirty="0"/>
              <a:t> with v</a:t>
            </a:r>
            <a:r>
              <a:rPr lang="en-US" sz="2800" baseline="-25000" dirty="0"/>
              <a:t>0</a:t>
            </a:r>
            <a:r>
              <a:rPr lang="en-US" sz="2800" dirty="0"/>
              <a:t> = s</a:t>
            </a:r>
            <a:r>
              <a:rPr lang="en-US" sz="2800" baseline="-25000" dirty="0"/>
              <a:t>0</a:t>
            </a:r>
            <a:r>
              <a:rPr lang="en-US" sz="2800" dirty="0"/>
              <a:t> and label x describes a correct simulation of the DFA on input x</a:t>
            </a:r>
          </a:p>
          <a:p>
            <a:pPr lvl="1"/>
            <a:r>
              <a:rPr lang="en-US" sz="2400" dirty="0" err="1"/>
              <a:t>i-th</a:t>
            </a:r>
            <a:r>
              <a:rPr lang="en-US" sz="2400" dirty="0"/>
              <a:t> step must match the </a:t>
            </a:r>
            <a:r>
              <a:rPr lang="en-US" sz="2400" dirty="0" err="1"/>
              <a:t>i-th</a:t>
            </a:r>
            <a:r>
              <a:rPr lang="en-US" sz="2400" dirty="0"/>
              <a:t> character of x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89C166C-1C84-BA49-83D6-28654EC2D59A}"/>
              </a:ext>
            </a:extLst>
          </p:cNvPr>
          <p:cNvSpPr/>
          <p:nvPr/>
        </p:nvSpPr>
        <p:spPr>
          <a:xfrm>
            <a:off x="2394858" y="355575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469CB1-03C0-224B-A52D-2FA24118E442}"/>
              </a:ext>
            </a:extLst>
          </p:cNvPr>
          <p:cNvSpPr/>
          <p:nvPr/>
        </p:nvSpPr>
        <p:spPr>
          <a:xfrm>
            <a:off x="4833258" y="355575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1FA6BF8-FF69-2843-B5F5-16D7BC01520B}"/>
              </a:ext>
            </a:extLst>
          </p:cNvPr>
          <p:cNvSpPr/>
          <p:nvPr/>
        </p:nvSpPr>
        <p:spPr>
          <a:xfrm>
            <a:off x="6052458" y="355575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75CCC8E-EF3B-3544-8A57-A5CE1AAE34F1}"/>
              </a:ext>
            </a:extLst>
          </p:cNvPr>
          <p:cNvSpPr/>
          <p:nvPr/>
        </p:nvSpPr>
        <p:spPr>
          <a:xfrm>
            <a:off x="3614058" y="355575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29" name="TextBox 14">
            <a:extLst>
              <a:ext uri="{FF2B5EF4-FFF2-40B4-BE49-F238E27FC236}">
                <a16:creationId xmlns:a16="http://schemas.microsoft.com/office/drawing/2014/main" id="{2249BF61-DC66-2243-8F0F-FD7BF914E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7947" y="3445689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30" name="TextBox 15">
            <a:extLst>
              <a:ext uri="{FF2B5EF4-FFF2-40B4-BE49-F238E27FC236}">
                <a16:creationId xmlns:a16="http://schemas.microsoft.com/office/drawing/2014/main" id="{9B477D9B-0737-2749-A06D-B1CB5EBF9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3658" y="3434400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61A158A-87BD-E841-9C04-7123D8F4E6E2}"/>
              </a:ext>
            </a:extLst>
          </p:cNvPr>
          <p:cNvCxnSpPr>
            <a:stCxn id="20" idx="6"/>
            <a:endCxn id="28" idx="2"/>
          </p:cNvCxnSpPr>
          <p:nvPr/>
        </p:nvCxnSpPr>
        <p:spPr>
          <a:xfrm>
            <a:off x="2928258" y="382245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8">
            <a:extLst>
              <a:ext uri="{FF2B5EF4-FFF2-40B4-BE49-F238E27FC236}">
                <a16:creationId xmlns:a16="http://schemas.microsoft.com/office/drawing/2014/main" id="{031E3661-3082-A846-8714-FE16C41C0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3414" y="3468267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33" name="TextBox 23">
            <a:extLst>
              <a:ext uri="{FF2B5EF4-FFF2-40B4-BE49-F238E27FC236}">
                <a16:creationId xmlns:a16="http://schemas.microsoft.com/office/drawing/2014/main" id="{9F7D1300-EA71-4D4A-B039-DB91CDD3B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2457" y="4416534"/>
            <a:ext cx="8015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0,1</a:t>
            </a:r>
          </a:p>
        </p:txBody>
      </p:sp>
      <p:sp>
        <p:nvSpPr>
          <p:cNvPr id="34" name="TextBox 24">
            <a:extLst>
              <a:ext uri="{FF2B5EF4-FFF2-40B4-BE49-F238E27FC236}">
                <a16:creationId xmlns:a16="http://schemas.microsoft.com/office/drawing/2014/main" id="{D1F01AC4-A8EA-8E42-8312-6F837B558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9458" y="2847378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35" name="TextBox 27">
            <a:extLst>
              <a:ext uri="{FF2B5EF4-FFF2-40B4-BE49-F238E27FC236}">
                <a16:creationId xmlns:a16="http://schemas.microsoft.com/office/drawing/2014/main" id="{8F4A81F5-E155-8346-A372-29A575763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3391" y="445040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36" name="TextBox 28">
            <a:extLst>
              <a:ext uri="{FF2B5EF4-FFF2-40B4-BE49-F238E27FC236}">
                <a16:creationId xmlns:a16="http://schemas.microsoft.com/office/drawing/2014/main" id="{0A530A67-578A-1E45-B5C4-2B9E976FF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4058" y="2977200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D1C7C328-D0C7-3D44-8A8D-D109B6823F79}"/>
              </a:ext>
            </a:extLst>
          </p:cNvPr>
          <p:cNvSpPr/>
          <p:nvPr/>
        </p:nvSpPr>
        <p:spPr>
          <a:xfrm>
            <a:off x="2775858" y="3208094"/>
            <a:ext cx="1066800" cy="652462"/>
          </a:xfrm>
          <a:prstGeom prst="arc">
            <a:avLst>
              <a:gd name="adj1" fmla="val 10855616"/>
              <a:gd name="adj2" fmla="val 0"/>
            </a:avLst>
          </a:prstGeom>
          <a:ln w="28575">
            <a:solidFill>
              <a:schemeClr val="tx1"/>
            </a:solidFill>
            <a:headEnd type="stealth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AA37BE83-EA0A-C047-A754-40C7DCC84425}"/>
              </a:ext>
            </a:extLst>
          </p:cNvPr>
          <p:cNvSpPr/>
          <p:nvPr/>
        </p:nvSpPr>
        <p:spPr>
          <a:xfrm>
            <a:off x="2547258" y="2793756"/>
            <a:ext cx="2590800" cy="1447800"/>
          </a:xfrm>
          <a:prstGeom prst="arc">
            <a:avLst>
              <a:gd name="adj1" fmla="val 10677123"/>
              <a:gd name="adj2" fmla="val 0"/>
            </a:avLst>
          </a:prstGeom>
          <a:ln w="28575">
            <a:solidFill>
              <a:schemeClr val="tx1"/>
            </a:solidFill>
            <a:headEnd type="stealth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BD50EE-8382-204C-9528-33E7AE0EE48C}"/>
              </a:ext>
            </a:extLst>
          </p:cNvPr>
          <p:cNvCxnSpPr/>
          <p:nvPr/>
        </p:nvCxnSpPr>
        <p:spPr>
          <a:xfrm>
            <a:off x="4147458" y="378435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09238B-9776-B348-A316-76ECD5C08D97}"/>
              </a:ext>
            </a:extLst>
          </p:cNvPr>
          <p:cNvCxnSpPr/>
          <p:nvPr/>
        </p:nvCxnSpPr>
        <p:spPr>
          <a:xfrm>
            <a:off x="5366658" y="378435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c 40">
            <a:extLst>
              <a:ext uri="{FF2B5EF4-FFF2-40B4-BE49-F238E27FC236}">
                <a16:creationId xmlns:a16="http://schemas.microsoft.com/office/drawing/2014/main" id="{9C3A9EED-5222-9C48-B3CB-45F65FCD375D}"/>
              </a:ext>
            </a:extLst>
          </p:cNvPr>
          <p:cNvSpPr/>
          <p:nvPr/>
        </p:nvSpPr>
        <p:spPr>
          <a:xfrm rot="14988361">
            <a:off x="2493283" y="411138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586A6454-1BA8-5B4F-AFA7-B43250BBB4C8}"/>
              </a:ext>
            </a:extLst>
          </p:cNvPr>
          <p:cNvSpPr/>
          <p:nvPr/>
        </p:nvSpPr>
        <p:spPr>
          <a:xfrm rot="14988361">
            <a:off x="6106433" y="406693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E7A5D7-82EC-7842-B0FF-EFFB915C085E}"/>
              </a:ext>
            </a:extLst>
          </p:cNvPr>
          <p:cNvCxnSpPr/>
          <p:nvPr/>
        </p:nvCxnSpPr>
        <p:spPr>
          <a:xfrm>
            <a:off x="2090058" y="3784356"/>
            <a:ext cx="3048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22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758" y="274638"/>
            <a:ext cx="88392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Nondeterministic Finite Automata (NFA)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089375"/>
            <a:ext cx="8229600" cy="4525963"/>
          </a:xfrm>
        </p:spPr>
        <p:txBody>
          <a:bodyPr/>
          <a:lstStyle/>
          <a:p>
            <a:r>
              <a:rPr lang="en-US" sz="2800" dirty="0"/>
              <a:t>Graph with start state, final states, edges labeled by symbols (like DFA) but</a:t>
            </a:r>
          </a:p>
          <a:p>
            <a:pPr lvl="1"/>
            <a:r>
              <a:rPr lang="en-US" sz="2400" dirty="0"/>
              <a:t>Not required to have exactly 1 edge out of each state labeled by each symbol--- can have 0 or &gt;1</a:t>
            </a:r>
          </a:p>
          <a:p>
            <a:pPr lvl="1"/>
            <a:r>
              <a:rPr lang="en-US" sz="2400" dirty="0"/>
              <a:t>Also can have edges labeled by empty string </a:t>
            </a:r>
            <a:r>
              <a:rPr lang="el-G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endParaRPr lang="en-US" sz="2400" b="1" dirty="0">
              <a:sym typeface="Symbol" pitchFamily="18" charset="2"/>
            </a:endParaRPr>
          </a:p>
          <a:p>
            <a:r>
              <a:rPr lang="en-US" sz="2800" b="1" dirty="0"/>
              <a:t>Definition:  </a:t>
            </a:r>
            <a:r>
              <a:rPr lang="en-US" sz="2800" dirty="0">
                <a:latin typeface="+mn-lt"/>
              </a:rPr>
              <a:t>x</a:t>
            </a:r>
            <a:r>
              <a:rPr lang="en-US" sz="2800" dirty="0"/>
              <a:t> is in the language recognized by an NFA if and only if </a:t>
            </a:r>
            <a:r>
              <a:rPr lang="en-US" sz="2800" dirty="0">
                <a:latin typeface="+mn-lt"/>
              </a:rPr>
              <a:t>x</a:t>
            </a:r>
            <a:r>
              <a:rPr lang="en-US" sz="2800" dirty="0"/>
              <a:t> labels </a:t>
            </a:r>
            <a:r>
              <a:rPr lang="en-US" sz="2800" u="sng" dirty="0"/>
              <a:t>some</a:t>
            </a:r>
            <a:r>
              <a:rPr lang="en-US" sz="2800" dirty="0"/>
              <a:t> </a:t>
            </a:r>
            <a:r>
              <a:rPr lang="en-US" sz="2800" b="1" dirty="0"/>
              <a:t>path</a:t>
            </a:r>
            <a:r>
              <a:rPr lang="en-US" sz="2800" dirty="0"/>
              <a:t> from the start state to an accepting state</a:t>
            </a:r>
          </a:p>
          <a:p>
            <a:endParaRPr lang="en-US" b="1" dirty="0"/>
          </a:p>
        </p:txBody>
      </p:sp>
      <p:grpSp>
        <p:nvGrpSpPr>
          <p:cNvPr id="22535" name="Group 26"/>
          <p:cNvGrpSpPr>
            <a:grpSpLocks/>
          </p:cNvGrpSpPr>
          <p:nvPr/>
        </p:nvGrpSpPr>
        <p:grpSpPr bwMode="auto">
          <a:xfrm>
            <a:off x="2362200" y="4953000"/>
            <a:ext cx="4572000" cy="1344613"/>
            <a:chOff x="2362200" y="5059196"/>
            <a:chExt cx="4572000" cy="1344581"/>
          </a:xfrm>
        </p:grpSpPr>
        <p:sp>
          <p:nvSpPr>
            <p:cNvPr id="8" name="Oval 7"/>
            <p:cNvSpPr/>
            <p:nvPr/>
          </p:nvSpPr>
          <p:spPr>
            <a:xfrm>
              <a:off x="2671763" y="5138569"/>
              <a:ext cx="542925" cy="5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tx1"/>
                  </a:solidFill>
                </a:rPr>
                <a:t>s</a:t>
              </a:r>
              <a:r>
                <a:rPr lang="en-US" sz="1600" b="1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151438" y="5138569"/>
              <a:ext cx="542925" cy="5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tx1"/>
                  </a:solidFill>
                </a:rPr>
                <a:t>s</a:t>
              </a:r>
              <a:r>
                <a:rPr lang="en-US" sz="16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391275" y="5138569"/>
              <a:ext cx="542925" cy="5572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s</a:t>
              </a:r>
              <a:r>
                <a:rPr lang="en-US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911600" y="5138569"/>
              <a:ext cx="542925" cy="5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tx1"/>
                  </a:solidFill>
                </a:rPr>
                <a:t>s</a:t>
              </a:r>
              <a:r>
                <a:rPr lang="en-US" sz="16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540" name="TextBox 14"/>
            <p:cNvSpPr txBox="1">
              <a:spLocks noChangeArrowheads="1"/>
            </p:cNvSpPr>
            <p:nvPr/>
          </p:nvSpPr>
          <p:spPr bwMode="auto">
            <a:xfrm>
              <a:off x="5694336" y="5059196"/>
              <a:ext cx="232475" cy="333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1400" b="1"/>
                <a:t>1</a:t>
              </a:r>
            </a:p>
          </p:txBody>
        </p:sp>
        <p:sp>
          <p:nvSpPr>
            <p:cNvPr id="22541" name="TextBox 15"/>
            <p:cNvSpPr txBox="1">
              <a:spLocks noChangeArrowheads="1"/>
            </p:cNvSpPr>
            <p:nvPr/>
          </p:nvSpPr>
          <p:spPr bwMode="auto">
            <a:xfrm>
              <a:off x="4531962" y="5059196"/>
              <a:ext cx="232475" cy="333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1400" b="1"/>
                <a:t>1</a:t>
              </a:r>
            </a:p>
          </p:txBody>
        </p:sp>
        <p:cxnSp>
          <p:nvCxnSpPr>
            <p:cNvPr id="14" name="Straight Arrow Connector 13"/>
            <p:cNvCxnSpPr>
              <a:stCxn id="8" idx="6"/>
              <a:endCxn id="11" idx="2"/>
            </p:cNvCxnSpPr>
            <p:nvPr/>
          </p:nvCxnSpPr>
          <p:spPr>
            <a:xfrm>
              <a:off x="3214688" y="5416375"/>
              <a:ext cx="696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43" name="TextBox 18"/>
            <p:cNvSpPr txBox="1">
              <a:spLocks noChangeArrowheads="1"/>
            </p:cNvSpPr>
            <p:nvPr/>
          </p:nvSpPr>
          <p:spPr bwMode="auto">
            <a:xfrm>
              <a:off x="3214607" y="5059196"/>
              <a:ext cx="232475" cy="333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1400" b="1"/>
                <a:t>1</a:t>
              </a:r>
            </a:p>
          </p:txBody>
        </p:sp>
        <p:sp>
          <p:nvSpPr>
            <p:cNvPr id="22544" name="TextBox 23"/>
            <p:cNvSpPr txBox="1">
              <a:spLocks noChangeArrowheads="1"/>
            </p:cNvSpPr>
            <p:nvPr/>
          </p:nvSpPr>
          <p:spPr bwMode="auto">
            <a:xfrm>
              <a:off x="6391759" y="6013590"/>
              <a:ext cx="542441" cy="333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1400" b="1"/>
                <a:t>0,1</a:t>
              </a:r>
            </a:p>
          </p:txBody>
        </p:sp>
        <p:sp>
          <p:nvSpPr>
            <p:cNvPr id="22545" name="TextBox 27"/>
            <p:cNvSpPr txBox="1">
              <a:spLocks noChangeArrowheads="1"/>
            </p:cNvSpPr>
            <p:nvPr/>
          </p:nvSpPr>
          <p:spPr bwMode="auto">
            <a:xfrm>
              <a:off x="2819400" y="6096000"/>
              <a:ext cx="457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1400" b="1"/>
                <a:t>0,1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454525" y="5376688"/>
              <a:ext cx="6969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694363" y="5376688"/>
              <a:ext cx="696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rc 23"/>
            <p:cNvSpPr/>
            <p:nvPr/>
          </p:nvSpPr>
          <p:spPr>
            <a:xfrm rot="14988361">
              <a:off x="2766224" y="5723545"/>
              <a:ext cx="398453" cy="387350"/>
            </a:xfrm>
            <a:prstGeom prst="arc">
              <a:avLst>
                <a:gd name="adj1" fmla="val 1453660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b="1"/>
            </a:p>
          </p:txBody>
        </p:sp>
        <p:sp>
          <p:nvSpPr>
            <p:cNvPr id="25" name="Arc 24"/>
            <p:cNvSpPr/>
            <p:nvPr/>
          </p:nvSpPr>
          <p:spPr>
            <a:xfrm rot="14988361">
              <a:off x="6441286" y="5677509"/>
              <a:ext cx="398454" cy="387350"/>
            </a:xfrm>
            <a:prstGeom prst="arc">
              <a:avLst>
                <a:gd name="adj1" fmla="val 1453660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b="1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362200" y="5376688"/>
              <a:ext cx="309563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5122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ways of thinking about NFAs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067" y="1300605"/>
            <a:ext cx="8229600" cy="5140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600" dirty="0"/>
              <a:t>Perfect guesser: The NFA has input x and whenever there is a choice of what to do it magically guesses a good one (if one exists)</a:t>
            </a:r>
          </a:p>
          <a:p>
            <a:pPr>
              <a:defRPr/>
            </a:pPr>
            <a:endParaRPr lang="en-US" sz="2600" dirty="0"/>
          </a:p>
          <a:p>
            <a:pPr>
              <a:defRPr/>
            </a:pPr>
            <a:r>
              <a:rPr lang="en-US" sz="2600" dirty="0"/>
              <a:t>Outside observer:  Is there a path labeled by </a:t>
            </a:r>
            <a:r>
              <a:rPr lang="en-US" sz="2600" dirty="0">
                <a:latin typeface="+mn-lt"/>
              </a:rPr>
              <a:t>x</a:t>
            </a:r>
            <a:r>
              <a:rPr lang="en-US" sz="2600" dirty="0"/>
              <a:t> from the start state to some accepting state?  </a:t>
            </a:r>
          </a:p>
          <a:p>
            <a:pPr lvl="3">
              <a:defRPr/>
            </a:pPr>
            <a:endParaRPr lang="en-US" sz="2600" dirty="0"/>
          </a:p>
          <a:p>
            <a:pPr>
              <a:defRPr/>
            </a:pPr>
            <a:r>
              <a:rPr lang="en-US" sz="2600" dirty="0"/>
              <a:t>Parallel exploration:  The NFA computation runs all possible computations on </a:t>
            </a:r>
            <a:r>
              <a:rPr lang="en-US" sz="2600" dirty="0">
                <a:latin typeface="+mn-lt"/>
              </a:rPr>
              <a:t>x</a:t>
            </a:r>
            <a:r>
              <a:rPr lang="en-US" sz="2600" dirty="0"/>
              <a:t> step-by-step at the same time in parallel</a:t>
            </a:r>
          </a:p>
          <a:p>
            <a:pPr>
              <a:defRPr/>
            </a:pPr>
            <a:endParaRPr lang="en-US" sz="2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2A99AB-A67E-F04E-A4AD-9F47C62B56C6}"/>
              </a:ext>
            </a:extLst>
          </p:cNvPr>
          <p:cNvSpPr/>
          <p:nvPr/>
        </p:nvSpPr>
        <p:spPr>
          <a:xfrm>
            <a:off x="491067" y="4244070"/>
            <a:ext cx="8229600" cy="1595120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258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56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  <a:headEnd type="none" w="med" len="med"/>
          <a:tailEnd type="triangle" w="med" len="med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2060"/>
          </a:solidFill>
          <a:tailEnd type="arrow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16789</TotalTime>
  <Words>3181</Words>
  <Application>Microsoft Macintosh PowerPoint</Application>
  <PresentationFormat>On-screen Show (4:3)</PresentationFormat>
  <Paragraphs>893</Paragraphs>
  <Slides>69</Slides>
  <Notes>6</Notes>
  <HiddenSlides>19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Arial</vt:lpstr>
      <vt:lpstr>Calibri</vt:lpstr>
      <vt:lpstr>Cambria Math</vt:lpstr>
      <vt:lpstr>Franklin Gothic Medium</vt:lpstr>
      <vt:lpstr>Symbol</vt:lpstr>
      <vt:lpstr>Tahoma</vt:lpstr>
      <vt:lpstr>Office Theme</vt:lpstr>
      <vt:lpstr>CSE 311: Foundations of Computing</vt:lpstr>
      <vt:lpstr>Recall: DFAs</vt:lpstr>
      <vt:lpstr>Recall: DFAs</vt:lpstr>
      <vt:lpstr>Last Time: Nondeterministic Finite Automata (NFA)</vt:lpstr>
      <vt:lpstr>Three ways of thinking about NFAs</vt:lpstr>
      <vt:lpstr>Path Labels</vt:lpstr>
      <vt:lpstr>Deterministic Finite Automata (DFA)</vt:lpstr>
      <vt:lpstr>Nondeterministic Finite Automata (NFA)</vt:lpstr>
      <vt:lpstr>Three ways of thinking about NFAs</vt:lpstr>
      <vt:lpstr>Compare with the smallest DFA</vt:lpstr>
      <vt:lpstr>Parallel Exploration view of an NFA</vt:lpstr>
      <vt:lpstr>Summary of NFAs</vt:lpstr>
      <vt:lpstr>The story so far...</vt:lpstr>
      <vt:lpstr>NFAs and regular expressions</vt:lpstr>
      <vt:lpstr>Regular Expressions over </vt:lpstr>
      <vt:lpstr>Base Case</vt:lpstr>
      <vt:lpstr>Base Case</vt:lpstr>
      <vt:lpstr>Base Case</vt:lpstr>
      <vt:lpstr>Inductive Hypothesis</vt:lpstr>
      <vt:lpstr>Inductive Step</vt:lpstr>
      <vt:lpstr>Inductive Step</vt:lpstr>
      <vt:lpstr>Inductive Step</vt:lpstr>
      <vt:lpstr>Inductive Step</vt:lpstr>
      <vt:lpstr>Inductive Step</vt:lpstr>
      <vt:lpstr>Inductive Step</vt:lpstr>
      <vt:lpstr>Build an NFA for (01 1)*0</vt:lpstr>
      <vt:lpstr>Solution</vt:lpstr>
      <vt:lpstr>The story so far...</vt:lpstr>
      <vt:lpstr>NFAs and DFAs</vt:lpstr>
      <vt:lpstr>NFAs and DFAs</vt:lpstr>
      <vt:lpstr>Three ways of thinking about NFAs</vt:lpstr>
      <vt:lpstr>Parallel Exploration view of an NFA</vt:lpstr>
      <vt:lpstr>Conversion of NFAs to a DFAs</vt:lpstr>
      <vt:lpstr>Conversion of NFAs to a DFAs</vt:lpstr>
      <vt:lpstr>Conversion of NFAs to a DFAs</vt:lpstr>
      <vt:lpstr>Conversion of NFAs to a DFAs</vt:lpstr>
      <vt:lpstr>Example: NFA to DFA</vt:lpstr>
      <vt:lpstr>Example: NFA to DFA</vt:lpstr>
      <vt:lpstr>Example: NFA to DFA</vt:lpstr>
      <vt:lpstr>Example: NFA to DFA</vt:lpstr>
      <vt:lpstr>Example: NFA to DFA</vt:lpstr>
      <vt:lpstr>Example: NFA to DFA</vt:lpstr>
      <vt:lpstr>Example: NFA to DFA</vt:lpstr>
      <vt:lpstr>Example: NFA to DFA</vt:lpstr>
      <vt:lpstr>The story so far...</vt:lpstr>
      <vt:lpstr>Regular expressions ⊆ NFAs ≡ DFAs</vt:lpstr>
      <vt:lpstr>The story so far...</vt:lpstr>
      <vt:lpstr>Regular expressions ≡ NFAs ≡ DFAs</vt:lpstr>
      <vt:lpstr>The story so far...</vt:lpstr>
      <vt:lpstr>The story so far...</vt:lpstr>
      <vt:lpstr>New Machinery: Generalized NFAs </vt:lpstr>
      <vt:lpstr>New Machinery: Generalized NFAs </vt:lpstr>
      <vt:lpstr>Construction Idea</vt:lpstr>
      <vt:lpstr>Starting from an NFA</vt:lpstr>
      <vt:lpstr>Only two simplification rules</vt:lpstr>
      <vt:lpstr>Only two simplification rules</vt:lpstr>
      <vt:lpstr>Construction Overview</vt:lpstr>
      <vt:lpstr>Construction Overview</vt:lpstr>
      <vt:lpstr>Converting an NFA to a regular expression</vt:lpstr>
      <vt:lpstr>Splicing out a state t1</vt:lpstr>
      <vt:lpstr>Splicing out a state t1</vt:lpstr>
      <vt:lpstr>Splicing out a state t1</vt:lpstr>
      <vt:lpstr>Splicing out a state t1</vt:lpstr>
      <vt:lpstr>Splicing out a state t1</vt:lpstr>
      <vt:lpstr>Splicing out state t2 (and then t0)</vt:lpstr>
      <vt:lpstr>Splicing out state t2 (and then t0)</vt:lpstr>
      <vt:lpstr>Splicing out state t2 (and then t0)</vt:lpstr>
      <vt:lpstr>Splicing out state t2 (and then t0)</vt:lpstr>
      <vt:lpstr>Splicing out state t2 (and then t0)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zat</cp:lastModifiedBy>
  <cp:revision>541</cp:revision>
  <cp:lastPrinted>2021-12-01T08:24:20Z</cp:lastPrinted>
  <dcterms:created xsi:type="dcterms:W3CDTF">2013-01-07T07:20:47Z</dcterms:created>
  <dcterms:modified xsi:type="dcterms:W3CDTF">2022-12-02T07:39:33Z</dcterms:modified>
</cp:coreProperties>
</file>