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460" r:id="rId3"/>
    <p:sldId id="329" r:id="rId4"/>
    <p:sldId id="316" r:id="rId5"/>
    <p:sldId id="534" r:id="rId6"/>
    <p:sldId id="453" r:id="rId7"/>
    <p:sldId id="452" r:id="rId8"/>
    <p:sldId id="387" r:id="rId9"/>
    <p:sldId id="388" r:id="rId10"/>
    <p:sldId id="457" r:id="rId11"/>
    <p:sldId id="419" r:id="rId12"/>
    <p:sldId id="310" r:id="rId13"/>
    <p:sldId id="339" r:id="rId14"/>
    <p:sldId id="338" r:id="rId15"/>
    <p:sldId id="365" r:id="rId16"/>
    <p:sldId id="349" r:id="rId17"/>
    <p:sldId id="343" r:id="rId18"/>
    <p:sldId id="366" r:id="rId19"/>
    <p:sldId id="369" r:id="rId20"/>
    <p:sldId id="351" r:id="rId21"/>
    <p:sldId id="370" r:id="rId22"/>
    <p:sldId id="536" r:id="rId23"/>
    <p:sldId id="537" r:id="rId24"/>
    <p:sldId id="424" r:id="rId25"/>
    <p:sldId id="538" r:id="rId26"/>
    <p:sldId id="540" r:id="rId27"/>
    <p:sldId id="541" r:id="rId28"/>
    <p:sldId id="542" r:id="rId29"/>
    <p:sldId id="535" r:id="rId30"/>
    <p:sldId id="446" r:id="rId31"/>
    <p:sldId id="443" r:id="rId32"/>
    <p:sldId id="436" r:id="rId33"/>
    <p:sldId id="445" r:id="rId34"/>
    <p:sldId id="448" r:id="rId35"/>
    <p:sldId id="437" r:id="rId36"/>
    <p:sldId id="440" r:id="rId37"/>
    <p:sldId id="449" r:id="rId38"/>
    <p:sldId id="450" r:id="rId39"/>
    <p:sldId id="447" r:id="rId40"/>
    <p:sldId id="441" r:id="rId41"/>
    <p:sldId id="456" r:id="rId42"/>
    <p:sldId id="462" r:id="rId43"/>
    <p:sldId id="350" r:id="rId44"/>
    <p:sldId id="373" r:id="rId45"/>
    <p:sldId id="418" r:id="rId46"/>
    <p:sldId id="420" r:id="rId47"/>
    <p:sldId id="422" r:id="rId48"/>
    <p:sldId id="458" r:id="rId49"/>
    <p:sldId id="430" r:id="rId50"/>
    <p:sldId id="426" r:id="rId5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9" autoAdjust="0"/>
    <p:restoredTop sz="87483" autoAdjust="0"/>
  </p:normalViewPr>
  <p:slideViewPr>
    <p:cSldViewPr snapToGrid="0" snapToObjects="1">
      <p:cViewPr varScale="1">
        <p:scale>
          <a:sx n="111" d="100"/>
          <a:sy n="111" d="100"/>
        </p:scale>
        <p:origin x="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40242" y="6949945"/>
            <a:ext cx="4160958" cy="3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77943" indent="-299209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96835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75569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54304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C66A2485-779A-49A9-9E53-AFE77FD4B9B7}" type="slidenum">
              <a:rPr lang="en-US" sz="1300">
                <a:latin typeface="Comic Sans MS" pitchFamily="66" charset="0"/>
              </a:rPr>
              <a:pPr eaLnBrk="1" hangingPunct="1"/>
              <a:t>6</a:t>
            </a:fld>
            <a:endParaRPr lang="en-US" sz="130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9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for </a:t>
            </a:r>
            <a:r>
              <a:rPr lang="en-US" dirty="0" err="1"/>
              <a:t>xz</a:t>
            </a:r>
            <a:r>
              <a:rPr lang="en-US" dirty="0"/>
              <a:t> = answer for </a:t>
            </a:r>
            <a:r>
              <a:rPr lang="en-US" dirty="0" err="1"/>
              <a:t>yz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8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8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pair x, y, there is some z such that </a:t>
            </a:r>
            <a:r>
              <a:rPr lang="en-US" dirty="0" err="1"/>
              <a:t>xz</a:t>
            </a:r>
            <a:r>
              <a:rPr lang="en-US" dirty="0"/>
              <a:t> is in the language and </a:t>
            </a:r>
            <a:r>
              <a:rPr lang="en-US" dirty="0" err="1"/>
              <a:t>yz</a:t>
            </a:r>
            <a:r>
              <a:rPr lang="en-US" dirty="0"/>
              <a:t> is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Infinite set of strings that *must be distinguished* (because we can append some z and get different answers)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9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what nodes are reachable by some path matching input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more here... E.g., PSPACE = NSPACE. See CSE 341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if machine has 10 states, then consider palindromes of length 8. Need to remember 2^4 = 16 different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26: Languages vs Representations:                      Limitations of Finite Automata and Regular Expressions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2483738"/>
            <a:ext cx="2705100" cy="39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65165" y="34463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91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languages have DFAs?  CFGs?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9534" y="3183467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All of them?</a:t>
            </a:r>
          </a:p>
        </p:txBody>
      </p:sp>
    </p:spTree>
    <p:extLst>
      <p:ext uri="{BB962C8B-B14F-4D97-AF65-F5344CB8AC3E}">
        <p14:creationId xmlns:p14="http://schemas.microsoft.com/office/powerpoint/2010/main" val="14288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E7AE-2799-D47E-DCCA-EA2A4A49B30E}"/>
              </a:ext>
            </a:extLst>
          </p:cNvPr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1082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All finite languages are regular.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92994" y="3322508"/>
            <a:ext cx="1133640" cy="212525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</p:spTree>
    <p:extLst>
      <p:ext uri="{BB962C8B-B14F-4D97-AF65-F5344CB8AC3E}">
        <p14:creationId xmlns:p14="http://schemas.microsoft.com/office/powerpoint/2010/main" val="125728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33" y="2294781"/>
            <a:ext cx="9010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Construct a DFA for each string in the language.</a:t>
            </a:r>
          </a:p>
          <a:p>
            <a:endParaRPr lang="en-US" sz="3000" dirty="0">
              <a:latin typeface="Franklin Gothic Medium"/>
              <a:cs typeface="Franklin Gothic Medium"/>
            </a:endParaRPr>
          </a:p>
          <a:p>
            <a:r>
              <a:rPr lang="en-US" sz="3000" dirty="0">
                <a:latin typeface="Franklin Gothic Medium"/>
                <a:cs typeface="Franklin Gothic Medium"/>
              </a:rPr>
              <a:t>Then, put them together using the union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6174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Machines!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 2: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Surprising example here</a:t>
            </a:r>
          </a:p>
        </p:txBody>
      </p:sp>
      <p:cxnSp>
        <p:nvCxnSpPr>
          <p:cNvPr id="8" name="Straight Arrow Connector 7"/>
          <p:cNvCxnSpPr>
            <a:endCxn id="17" idx="3"/>
          </p:cNvCxnSpPr>
          <p:nvPr/>
        </p:nvCxnSpPr>
        <p:spPr>
          <a:xfrm flipH="1">
            <a:off x="4446601" y="3541250"/>
            <a:ext cx="2093226" cy="541281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0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561241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0, 00, 000, …</a:t>
            </a: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That seems to require comparing counts...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easy for a CFG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but seems hard for DFAs!</a:t>
            </a:r>
          </a:p>
        </p:txBody>
      </p:sp>
    </p:spTree>
    <p:extLst>
      <p:ext uri="{BB962C8B-B14F-4D97-AF65-F5344CB8AC3E}">
        <p14:creationId xmlns:p14="http://schemas.microsoft.com/office/powerpoint/2010/main" val="2397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706625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0, 00, 000, 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It is just the set of binary strings that are empty or begin and end with the same character!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39468" y="3925396"/>
            <a:ext cx="4590371" cy="2987850"/>
            <a:chOff x="1411036" y="4027718"/>
            <a:chExt cx="4429791" cy="3013949"/>
          </a:xfrm>
        </p:grpSpPr>
        <p:sp>
          <p:nvSpPr>
            <p:cNvPr id="6" name="Oval 5"/>
            <p:cNvSpPr/>
            <p:nvPr/>
          </p:nvSpPr>
          <p:spPr>
            <a:xfrm>
              <a:off x="1852873" y="5390637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</a:p>
          </p:txBody>
        </p:sp>
        <p:cxnSp>
          <p:nvCxnSpPr>
            <p:cNvPr id="7" name="Straight Arrow Connector 6"/>
            <p:cNvCxnSpPr>
              <a:stCxn id="6" idx="7"/>
              <a:endCxn id="15" idx="2"/>
            </p:cNvCxnSpPr>
            <p:nvPr/>
          </p:nvCxnSpPr>
          <p:spPr>
            <a:xfrm flipV="1">
              <a:off x="2308158" y="5138450"/>
              <a:ext cx="1144062" cy="33030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5"/>
              <a:endCxn id="25" idx="2"/>
            </p:cNvCxnSpPr>
            <p:nvPr/>
          </p:nvCxnSpPr>
          <p:spPr>
            <a:xfrm>
              <a:off x="2308158" y="5845922"/>
              <a:ext cx="1144062" cy="5572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1411036" y="5657337"/>
              <a:ext cx="44183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34164" y="46705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0046" y="61049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452220" y="5430878"/>
              <a:ext cx="2388607" cy="1610789"/>
              <a:chOff x="3286136" y="3283980"/>
              <a:chExt cx="2388607" cy="161078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819536" y="4007764"/>
                <a:ext cx="1362973" cy="158793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821502" y="4218317"/>
                <a:ext cx="1311215" cy="207176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0901" y="354765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10360" y="443310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441842" y="3719099"/>
                <a:ext cx="397851" cy="28080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325987" y="3702903"/>
                <a:ext cx="323192" cy="26212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96178" y="330740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76576" y="32839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52220" y="4027718"/>
              <a:ext cx="2388607" cy="1677159"/>
              <a:chOff x="3286136" y="3145572"/>
              <a:chExt cx="2388607" cy="167715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19536" y="3966174"/>
                <a:ext cx="1362973" cy="200384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821502" y="4218317"/>
                <a:ext cx="1311215" cy="186685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39911" y="350745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3784" y="436106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34198" y="3597454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164391" y="3616382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37964" y="317167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91891" y="314557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5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3233" y="2974897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9826" y="2935570"/>
            <a:ext cx="19872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ranklin Gothic Medium"/>
                <a:cs typeface="Franklin Gothic Medium"/>
              </a:rPr>
              <a:t>Main Event: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Prove there is a context-free language that isn’t regular.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28811" y="3206839"/>
            <a:ext cx="3097824" cy="11566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76349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0594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D344-2A42-4542-AF89-09B7D96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Algorithms for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AB6D-36F1-2A4D-B719-5740E1E1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seen algorithms for</a:t>
            </a:r>
          </a:p>
          <a:p>
            <a:r>
              <a:rPr lang="en-US" dirty="0"/>
              <a:t>RE to NFA</a:t>
            </a:r>
          </a:p>
          <a:p>
            <a:r>
              <a:rPr lang="en-US" dirty="0"/>
              <a:t>NFA to DFA</a:t>
            </a:r>
          </a:p>
          <a:p>
            <a:r>
              <a:rPr lang="en-US" dirty="0"/>
              <a:t>DFA/NFA to RE							(not tested)</a:t>
            </a:r>
          </a:p>
          <a:p>
            <a:r>
              <a:rPr lang="en-US" dirty="0"/>
              <a:t>DFA 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 three of these in HW.</a:t>
            </a:r>
          </a:p>
          <a:p>
            <a:pPr marL="0" indent="0">
              <a:buNone/>
            </a:pPr>
            <a:r>
              <a:rPr lang="en-US" dirty="0"/>
              <a:t>(May also be on the final.)</a:t>
            </a:r>
          </a:p>
        </p:txBody>
      </p:sp>
    </p:spTree>
    <p:extLst>
      <p:ext uri="{BB962C8B-B14F-4D97-AF65-F5344CB8AC3E}">
        <p14:creationId xmlns:p14="http://schemas.microsoft.com/office/powerpoint/2010/main" val="300235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The language of “Binary Palindromes” is Context-Free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S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 | 0 | 1 | 0S0 | 1S1</a:t>
                </a: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7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Is the language of “Binary Palindromes” Regular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4851" y="1244160"/>
            <a:ext cx="8564450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prstClr val="black"/>
              </a:solidFill>
              <a:ea typeface="+mj-ea"/>
            </a:endParaRPr>
          </a:p>
          <a:p>
            <a:pPr marL="0" indent="0">
              <a:buNone/>
            </a:pPr>
            <a:r>
              <a:rPr lang="en-US" sz="2400" dirty="0"/>
              <a:t>Intuition (NOT A PROOF!): </a:t>
            </a:r>
          </a:p>
          <a:p>
            <a:pPr marL="0" indent="0">
              <a:buNone/>
            </a:pPr>
            <a:r>
              <a:rPr lang="en-US" sz="2400" b="1" dirty="0"/>
              <a:t>      Q</a:t>
            </a:r>
            <a:r>
              <a:rPr lang="en-US" sz="2400" dirty="0"/>
              <a:t>: What would a DFA need to keep track of to decide?</a:t>
            </a:r>
          </a:p>
          <a:p>
            <a:pPr marL="0" indent="0">
              <a:buNone/>
            </a:pPr>
            <a:r>
              <a:rPr lang="en-US" sz="2400" b="1" dirty="0"/>
              <a:t>	A</a:t>
            </a:r>
            <a:r>
              <a:rPr lang="en-US" sz="2400" dirty="0"/>
              <a:t>: It would need to keep track of the “first part” of the input 	     in order to check the second part against it</a:t>
            </a:r>
          </a:p>
          <a:p>
            <a:pPr marL="0" indent="0">
              <a:buNone/>
            </a:pPr>
            <a:r>
              <a:rPr lang="en-US" sz="2400" dirty="0"/>
              <a:t>   	      …but there are an infinite # of possible first parts and we 		only have finitely many states.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Proof idea: any machine that does not remember the entire </a:t>
            </a:r>
            <a:r>
              <a:rPr lang="en-US" sz="2400"/>
              <a:t>first half will </a:t>
            </a:r>
            <a:r>
              <a:rPr lang="en-US" sz="2400" dirty="0"/>
              <a:t>be wrong for some inputs</a:t>
            </a:r>
          </a:p>
        </p:txBody>
      </p:sp>
    </p:spTree>
    <p:extLst>
      <p:ext uri="{BB962C8B-B14F-4D97-AF65-F5344CB8AC3E}">
        <p14:creationId xmlns:p14="http://schemas.microsoft.com/office/powerpoint/2010/main" val="4520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51EE-7174-81B7-4F6C-114C3586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Lemmas about DFAs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F9D4FC-58B6-3D0E-650B-763460CBBB42}"/>
                  </a:ext>
                </a:extLst>
              </p:cNvPr>
              <p:cNvSpPr/>
              <p:nvPr/>
            </p:nvSpPr>
            <p:spPr>
              <a:xfrm>
                <a:off x="457200" y="1289585"/>
                <a:ext cx="7665334" cy="9807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5098"/>
                </a:schemeClr>
              </a:solid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latin typeface="Arial" pitchFamily="34" charset="0"/>
                  </a:rPr>
                  <a:t>Lemma 1</a:t>
                </a:r>
                <a:r>
                  <a:rPr lang="en-US" sz="2400" dirty="0">
                    <a:latin typeface="Arial" pitchFamily="34" charset="0"/>
                  </a:rPr>
                  <a:t>:  If DFA </a:t>
                </a:r>
                <a:r>
                  <a:rPr lang="en-US" sz="2400" b="1" dirty="0">
                    <a:latin typeface="Arial" pitchFamily="34" charset="0"/>
                  </a:rPr>
                  <a:t>M</a:t>
                </a:r>
                <a:r>
                  <a:rPr lang="en-US" sz="2400" dirty="0">
                    <a:latin typeface="Arial" pitchFamily="34" charset="0"/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itchFamily="34" charset="0"/>
                  </a:rPr>
                  <a:t> to the same state, then for every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itchFamily="34" charset="0"/>
                  </a:rPr>
                  <a:t>, M accepts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</a:t>
                </a:r>
                <a:r>
                  <a:rPr lang="en-US" sz="2400" dirty="0" err="1">
                    <a:latin typeface="Arial" pitchFamily="34" charset="0"/>
                  </a:rPr>
                  <a:t>iff</a:t>
                </a:r>
                <a:r>
                  <a:rPr lang="en-US" sz="2400" dirty="0">
                    <a:latin typeface="Arial" pitchFamily="34" charset="0"/>
                  </a:rPr>
                  <a:t> it accepts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F9D4FC-58B6-3D0E-650B-763460CBB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9585"/>
                <a:ext cx="7665334" cy="980731"/>
              </a:xfrm>
              <a:prstGeom prst="rect">
                <a:avLst/>
              </a:prstGeom>
              <a:blipFill>
                <a:blip r:embed="rId2"/>
                <a:stretch>
                  <a:fillRect l="-1155" r="-330" b="-3750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8AE6BB-C370-E499-03CB-716C95EEF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70062"/>
                <a:ext cx="8500533" cy="9217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b="1" dirty="0"/>
                  <a:t>M</a:t>
                </a:r>
                <a:r>
                  <a:rPr lang="en-US" sz="2800" dirty="0"/>
                  <a:t> can’t remember that the input was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800" dirty="0"/>
                  <a:t>, not </a:t>
                </a:r>
                <a14:m>
                  <m:oMath xmlns:m="http://schemas.openxmlformats.org/officeDocument/2006/math">
                    <m:r>
                      <a:rPr lang="en-US" sz="2800" b="1" dirty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8AE6BB-C370-E499-03CB-716C95EE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70062"/>
                <a:ext cx="8500533" cy="921709"/>
              </a:xfrm>
              <a:prstGeom prst="rect">
                <a:avLst/>
              </a:prstGeom>
              <a:blipFill>
                <a:blip r:embed="rId3"/>
                <a:stretch>
                  <a:fillRect l="-1642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491F838-3061-3335-5A58-A8173342FB2F}"/>
              </a:ext>
            </a:extLst>
          </p:cNvPr>
          <p:cNvGrpSpPr/>
          <p:nvPr/>
        </p:nvGrpSpPr>
        <p:grpSpPr>
          <a:xfrm>
            <a:off x="956410" y="3891212"/>
            <a:ext cx="3865914" cy="933046"/>
            <a:chOff x="2646709" y="4573115"/>
            <a:chExt cx="3865914" cy="9330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44BC3-3BD6-C4A2-E1AE-5F2DB5AEDEFB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EE80FA-6383-FCBE-B0BC-FAEF209F4A86}"/>
                </a:ext>
              </a:extLst>
            </p:cNvPr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C38C247-1947-FB2C-FAC6-58AD0A3E4857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B7ADC08-767E-4F1D-9730-AD7141A4B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73744BCE-477D-F7A1-70C1-69BF8A8D723D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5488CFD-3240-AAF7-359C-2334DB948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2D035B-1DFA-64B0-DA7D-9B86FF70329A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EEF2A87-2634-6B84-E872-5B683D2DA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2736DB6-427E-1FAA-7AA1-24AE271B25C1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E1D72DD-C188-13C1-1F98-D61AB1B251E9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5BCC2-480A-346B-A02C-CA7C92B45EDB}"/>
                  </a:ext>
                </a:extLst>
              </p:cNvPr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75B65E-3DC8-79F7-18B7-F91F0DA2469B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AB586AC-EB7D-BD79-B2D7-4380072FDDBE}"/>
              </a:ext>
            </a:extLst>
          </p:cNvPr>
          <p:cNvSpPr txBox="1"/>
          <p:nvPr/>
        </p:nvSpPr>
        <p:spPr>
          <a:xfrm>
            <a:off x="5299612" y="3918698"/>
            <a:ext cx="3122971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1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2000" baseline="-25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76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51EE-7174-81B7-4F6C-114C3586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Lemmas about DFAs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9D4FC-58B6-3D0E-650B-763460CBBB42}"/>
              </a:ext>
            </a:extLst>
          </p:cNvPr>
          <p:cNvSpPr/>
          <p:nvPr/>
        </p:nvSpPr>
        <p:spPr>
          <a:xfrm>
            <a:off x="457200" y="1289586"/>
            <a:ext cx="7665334" cy="1326291"/>
          </a:xfrm>
          <a:prstGeom prst="rect">
            <a:avLst/>
          </a:prstGeom>
          <a:solidFill>
            <a:schemeClr val="accent3">
              <a:lumMod val="20000"/>
              <a:lumOff val="80000"/>
              <a:alpha val="85098"/>
            </a:schemeClr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b="1" dirty="0">
                <a:latin typeface="Arial" pitchFamily="34" charset="0"/>
              </a:rPr>
              <a:t>Lemma 2</a:t>
            </a:r>
            <a:r>
              <a:rPr lang="en-US" sz="2400" dirty="0">
                <a:latin typeface="Arial" pitchFamily="34" charset="0"/>
              </a:rPr>
              <a:t>:  If DFA </a:t>
            </a:r>
            <a:r>
              <a:rPr lang="en-US" sz="2400" b="1" dirty="0">
                <a:latin typeface="Arial" pitchFamily="34" charset="0"/>
              </a:rPr>
              <a:t>M</a:t>
            </a:r>
            <a:r>
              <a:rPr lang="en-US" sz="2400" dirty="0">
                <a:latin typeface="Arial" pitchFamily="34" charset="0"/>
              </a:rPr>
              <a:t> has </a:t>
            </a:r>
            <a:r>
              <a:rPr lang="en-US" sz="2400" b="1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 states and a set </a:t>
            </a:r>
            <a:r>
              <a:rPr lang="en-US" sz="2400" b="1" dirty="0">
                <a:latin typeface="Arial" pitchFamily="34" charset="0"/>
              </a:rPr>
              <a:t>S</a:t>
            </a:r>
            <a:r>
              <a:rPr lang="en-US" sz="2400" dirty="0">
                <a:latin typeface="Arial" pitchFamily="34" charset="0"/>
              </a:rPr>
              <a:t> contains </a:t>
            </a:r>
            <a:r>
              <a:rPr lang="en-US" sz="2400" i="1" dirty="0">
                <a:latin typeface="Arial" pitchFamily="34" charset="0"/>
              </a:rPr>
              <a:t>more</a:t>
            </a:r>
            <a:r>
              <a:rPr lang="en-US" sz="2400" dirty="0">
                <a:latin typeface="Arial" pitchFamily="34" charset="0"/>
              </a:rPr>
              <a:t> than </a:t>
            </a:r>
            <a:r>
              <a:rPr lang="en-US" sz="2400" b="1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 strings, then </a:t>
            </a:r>
            <a:r>
              <a:rPr lang="en-US" sz="2400" b="1" dirty="0">
                <a:latin typeface="Arial" pitchFamily="34" charset="0"/>
              </a:rPr>
              <a:t>M</a:t>
            </a:r>
            <a:r>
              <a:rPr lang="en-US" sz="2400" dirty="0">
                <a:latin typeface="Arial" pitchFamily="34" charset="0"/>
              </a:rPr>
              <a:t> takes at least two strings from </a:t>
            </a:r>
            <a:r>
              <a:rPr lang="en-US" sz="2400" b="1" dirty="0">
                <a:latin typeface="Arial" pitchFamily="34" charset="0"/>
              </a:rPr>
              <a:t>S</a:t>
            </a:r>
            <a:r>
              <a:rPr lang="en-US" sz="2400" dirty="0">
                <a:latin typeface="Arial" pitchFamily="34" charset="0"/>
              </a:rPr>
              <a:t> to the same state.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375C-75CD-AFB5-1241-5FED9A12B080}"/>
              </a:ext>
            </a:extLst>
          </p:cNvPr>
          <p:cNvSpPr txBox="1">
            <a:spLocks/>
          </p:cNvSpPr>
          <p:nvPr/>
        </p:nvSpPr>
        <p:spPr>
          <a:xfrm>
            <a:off x="457200" y="3186751"/>
            <a:ext cx="8500533" cy="21376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M</a:t>
            </a:r>
            <a:r>
              <a:rPr lang="en-US" sz="2800" dirty="0"/>
              <a:t> can’t take n+1 or more strings to different states because it doesn’t have n+1 different states.</a:t>
            </a:r>
          </a:p>
          <a:p>
            <a:pPr marL="0" indent="0">
              <a:buNone/>
            </a:pPr>
            <a:r>
              <a:rPr lang="en-US" sz="2800" dirty="0"/>
              <a:t>So, some pair of strings must go to the same state.</a:t>
            </a:r>
          </a:p>
        </p:txBody>
      </p:sp>
    </p:spTree>
    <p:extLst>
      <p:ext uri="{BB962C8B-B14F-4D97-AF65-F5344CB8AC3E}">
        <p14:creationId xmlns:p14="http://schemas.microsoft.com/office/powerpoint/2010/main" val="128778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will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i="1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will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by Lemma 2, there exist strings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i="1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i="1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i="1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EC0B8-1ED4-8080-88BD-38E6FF72D6F6}"/>
              </a:ext>
            </a:extLst>
          </p:cNvPr>
          <p:cNvSpPr txBox="1"/>
          <p:nvPr/>
        </p:nvSpPr>
        <p:spPr>
          <a:xfrm>
            <a:off x="1033669" y="4890053"/>
            <a:ext cx="70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SUPER IMPORTANT POINT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:  You do not get to choose what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and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are.  Remember, we’ve just proven they exist…we must take the ones we’re given!</a:t>
            </a:r>
          </a:p>
        </p:txBody>
      </p:sp>
    </p:spTree>
    <p:extLst>
      <p:ext uri="{BB962C8B-B14F-4D97-AF65-F5344CB8AC3E}">
        <p14:creationId xmlns:p14="http://schemas.microsoft.com/office/powerpoint/2010/main" val="20855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will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by Lemma 2,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i="1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i="1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  <a:p>
            <a:pPr marL="57150" lvl="0" indent="0">
              <a:buNone/>
              <a:defRPr/>
            </a:pP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4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E9C88-B00A-8A66-A43D-A6D511610251}"/>
              </a:ext>
            </a:extLst>
          </p:cNvPr>
          <p:cNvGrpSpPr/>
          <p:nvPr/>
        </p:nvGrpSpPr>
        <p:grpSpPr>
          <a:xfrm>
            <a:off x="2472356" y="4136510"/>
            <a:ext cx="3977222" cy="933046"/>
            <a:chOff x="2646709" y="4573115"/>
            <a:chExt cx="3977222" cy="9330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AE70C4-7608-4C7B-D6BD-4824DD859C7D}"/>
                </a:ext>
              </a:extLst>
            </p:cNvPr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823F08B-288B-BB7D-2DCB-BFCB3F7470C5}"/>
                </a:ext>
              </a:extLst>
            </p:cNvPr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4D3399D-38B1-7CEA-0E6E-6A464E464445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C11AFD1-A1D7-82C1-D4B6-78370DE60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9772E5C-A776-BB86-BD8D-F114B731C198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B606BD1-437F-0C69-A324-74A1539A18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03F5C6A-0104-2859-ED9E-1AE7854F53D6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A8D7F80-DB1B-3799-2CB1-189B8E3CB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6C8F336-25E1-0B5A-0C58-C7CEE2983DF6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ACBC2BB-28F8-AA14-0F5A-3499DEA3BF2E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D071D7-A588-215E-D69E-4B00C2A45CFB}"/>
                  </a:ext>
                </a:extLst>
              </p:cNvPr>
              <p:cNvSpPr txBox="1"/>
              <p:nvPr/>
            </p:nvSpPr>
            <p:spPr>
              <a:xfrm>
                <a:off x="5607843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EBA41C-1AA3-41FE-EE8C-3BE86F2C1B57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7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79"/>
            <a:ext cx="8373998" cy="701134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will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by Lemma 2,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12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But then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makes a mistake: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400" b="1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which is an error.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3E461B-EFCE-3DEF-55C4-CDED9989F246}"/>
              </a:ext>
            </a:extLst>
          </p:cNvPr>
          <p:cNvGrpSpPr/>
          <p:nvPr/>
        </p:nvGrpSpPr>
        <p:grpSpPr>
          <a:xfrm>
            <a:off x="2472356" y="4136510"/>
            <a:ext cx="3977222" cy="933046"/>
            <a:chOff x="2646709" y="4573115"/>
            <a:chExt cx="3977222" cy="9330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8C73A-5124-5215-915B-1B4C25FB17E8}"/>
                </a:ext>
              </a:extLst>
            </p:cNvPr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BFB643-F93A-FE59-426A-6DA27E46962E}"/>
                </a:ext>
              </a:extLst>
            </p:cNvPr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C48905A-1D3E-EFDA-AA80-01F96BEC3F8E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2CE2CD2-BF02-ADA5-D030-440412AA2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0A3F973-01FE-D123-F51B-333D180AAE29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ED0D70-DC26-94EB-C1DC-3C1C055AA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37091E9-1132-34AE-03A6-826CBFC1A025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DF098B7-3D52-0B0A-468A-9FA82A0CD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F7B3356-8B44-D366-15D5-169F54721806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FC89B7A-ADE8-37BA-F496-8DAA0E9D6C52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E610E-DF14-5A5B-E940-FAB12ACDC64E}"/>
                  </a:ext>
                </a:extLst>
              </p:cNvPr>
              <p:cNvSpPr txBox="1"/>
              <p:nvPr/>
            </p:nvSpPr>
            <p:spPr>
              <a:xfrm>
                <a:off x="5607843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50DB3E-8D43-F51D-17AB-08F0039D8599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6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79"/>
            <a:ext cx="8373998" cy="701134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will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by Lemma 2,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But then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makes a mistake: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400" b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which is an error.</a:t>
            </a:r>
          </a:p>
          <a:p>
            <a:pPr marL="57150" lvl="0" indent="0">
              <a:buNone/>
              <a:defRPr/>
            </a:pP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This proves that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does not recognize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contradicting our assumption that it does. Thus, no DFA recognizes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7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 (which we intend to complete later).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4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65165" y="34463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13E0C-7C9C-6144-B31A-DD5880EF126A}"/>
              </a:ext>
            </a:extLst>
          </p:cNvPr>
          <p:cNvSpPr txBox="1"/>
          <p:nvPr/>
        </p:nvSpPr>
        <p:spPr>
          <a:xfrm>
            <a:off x="509155" y="5662200"/>
            <a:ext cx="8177645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Languages represented by DFA, NFAs, or regular expressions</a:t>
            </a:r>
          </a:p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are called </a:t>
            </a:r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6745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9594"/>
            <a:ext cx="8415867" cy="4922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choice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/>
              <a:t> is the creative part of the proof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You must find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with the property that </a:t>
            </a:r>
            <a:r>
              <a:rPr lang="en-US" sz="24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 two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strings can be taken to the same state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i.e.,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76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312626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51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41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dirty="0">
                <a:latin typeface="+mn-lt"/>
              </a:rPr>
              <a:t> = {balanced parentheses}</a:t>
            </a:r>
            <a:r>
              <a:rPr lang="en-US" dirty="0"/>
              <a:t> 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accepts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266120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2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019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950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1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≡ </a:t>
            </a:r>
            <a:r>
              <a:rPr lang="en-US" dirty="0">
                <a:solidFill>
                  <a:prstClr val="black"/>
                </a:solidFill>
              </a:rPr>
              <a:t>NFAs </a:t>
            </a:r>
            <a:r>
              <a:rPr lang="en-US" dirty="0"/>
              <a:t>≡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500533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have shown how to build an optimal DFA for every regular expression</a:t>
            </a:r>
          </a:p>
          <a:p>
            <a:pPr lvl="1"/>
            <a:r>
              <a:rPr lang="en-US" sz="2400" dirty="0"/>
              <a:t>Build NFA</a:t>
            </a:r>
          </a:p>
          <a:p>
            <a:pPr lvl="1"/>
            <a:r>
              <a:rPr lang="en-US" sz="2400" dirty="0"/>
              <a:t>Convert NFA to DFA using subset construction</a:t>
            </a:r>
          </a:p>
          <a:p>
            <a:pPr lvl="1"/>
            <a:r>
              <a:rPr lang="en-US" sz="2400" dirty="0"/>
              <a:t>Minimize resulting DFA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600" dirty="0"/>
              <a:t>Thus, we could now implement a </a:t>
            </a:r>
            <a:r>
              <a:rPr lang="en-US" sz="2600" dirty="0" err="1"/>
              <a:t>RegExp</a:t>
            </a:r>
            <a:r>
              <a:rPr lang="en-US" sz="2600" dirty="0"/>
              <a:t> library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 err="1"/>
              <a:t>RegExp</a:t>
            </a:r>
            <a:r>
              <a:rPr lang="en-US" sz="2400" dirty="0"/>
              <a:t> libraries actually simulate the NFA</a:t>
            </a:r>
          </a:p>
          <a:p>
            <a:pPr lvl="1"/>
            <a:r>
              <a:rPr lang="en-US" sz="2400" dirty="0"/>
              <a:t>(even better: one can combine the two approaches:</a:t>
            </a:r>
            <a:br>
              <a:rPr lang="en-US" sz="2400" dirty="0"/>
            </a:br>
            <a:r>
              <a:rPr lang="en-US" sz="2400" dirty="0"/>
              <a:t> apply DFA minimization lazily while simulating the NFA)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60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08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Franklin Gothic Medium" panose="020B0603020102020204" pitchFamily="34" charset="0"/>
              </a:rPr>
              <a:t>Corollary</a:t>
            </a:r>
            <a:r>
              <a:rPr lang="en-US" sz="2400" dirty="0">
                <a:latin typeface="Franklin Gothic Medium" panose="020B0603020102020204" pitchFamily="34" charset="0"/>
              </a:rPr>
              <a:t>: Our minimization algorithm was correct.</a:t>
            </a:r>
          </a:p>
          <a:p>
            <a:pPr lvl="1"/>
            <a:r>
              <a:rPr lang="en-US" sz="2000" dirty="0">
                <a:latin typeface="Franklin Gothic Medium" panose="020B0603020102020204" pitchFamily="34" charset="0"/>
              </a:rPr>
              <a:t>we separated </a:t>
            </a:r>
            <a:r>
              <a:rPr lang="en-US" sz="2000" i="1" dirty="0">
                <a:latin typeface="Franklin Gothic Medium" panose="020B0603020102020204" pitchFamily="34" charset="0"/>
              </a:rPr>
              <a:t>exactly</a:t>
            </a:r>
            <a:r>
              <a:rPr lang="en-US" sz="2000" dirty="0">
                <a:latin typeface="Franklin Gothic Medium" panose="020B0603020102020204" pitchFamily="34" charset="0"/>
              </a:rPr>
              <a:t> those states for which some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>
                <a:latin typeface="Franklin Gothic Medium" panose="020B0603020102020204" pitchFamily="34" charset="0"/>
              </a:rPr>
              <a:t> would make one accept and another not accept</a:t>
            </a:r>
          </a:p>
        </p:txBody>
      </p:sp>
    </p:spTree>
    <p:extLst>
      <p:ext uri="{BB962C8B-B14F-4D97-AF65-F5344CB8AC3E}">
        <p14:creationId xmlns:p14="http://schemas.microsoft.com/office/powerpoint/2010/main" val="1840122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C75-1089-A042-88F3-AE76D51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It is not necessary for our strings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xz</a:t>
                </a:r>
                <a:r>
                  <a:rPr lang="en-US" sz="2800" dirty="0"/>
                  <a:t> with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/>
                    <a:sym typeface="Symbol"/>
                  </a:rPr>
                  <a:t> ∈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800" dirty="0"/>
                  <a:t> to allow any string in the language</a:t>
                </a:r>
              </a:p>
              <a:p>
                <a:pPr lvl="1"/>
                <a:r>
                  <a:rPr lang="en-US" sz="2400" dirty="0"/>
                  <a:t>we only need to find a small “core” set of strings that must be distinguished by the machine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It is </a:t>
                </a:r>
                <a:r>
                  <a:rPr lang="en-US" sz="2800" b="1" dirty="0"/>
                  <a:t>not true</a:t>
                </a:r>
                <a:r>
                  <a:rPr lang="en-US" sz="2800" dirty="0"/>
                  <a:t> that, if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</a:t>
                </a:r>
                <a:r>
                  <a:rPr lang="en-US" sz="2800" dirty="0"/>
                  <a:t>is irregular and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U</a:t>
                </a:r>
                <a:r>
                  <a:rPr lang="en-US" sz="2800" dirty="0"/>
                  <a:t>, then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U </a:t>
                </a:r>
                <a:r>
                  <a:rPr lang="en-US" sz="2800" dirty="0"/>
                  <a:t>is irregular!</a:t>
                </a:r>
              </a:p>
              <a:p>
                <a:pPr lvl="1"/>
                <a:r>
                  <a:rPr lang="en-US" sz="2400" dirty="0"/>
                  <a:t>we always have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and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is regular!</a:t>
                </a:r>
              </a:p>
              <a:p>
                <a:pPr lvl="1"/>
                <a:r>
                  <a:rPr lang="en-US" sz="2400" dirty="0"/>
                  <a:t>our argument needs different answers: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xz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endParaRPr lang="en-US" sz="2400" dirty="0"/>
              </a:p>
              <a:p>
                <a:pPr lvl="2"/>
                <a:r>
                  <a:rPr lang="en-US" sz="2000" dirty="0"/>
                  <a:t>for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000" dirty="0"/>
                  <a:t>, both strings are always in the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7B0C39-70FA-E945-BD0E-5E0F45854D82}"/>
              </a:ext>
            </a:extLst>
          </p:cNvPr>
          <p:cNvSpPr/>
          <p:nvPr/>
        </p:nvSpPr>
        <p:spPr>
          <a:xfrm>
            <a:off x="2498648" y="5808297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Do not claim in your proof that, because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⊆ U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U</a:t>
            </a:r>
            <a:r>
              <a:rPr lang="en-US" b="1" dirty="0"/>
              <a:t> is also irregular</a:t>
            </a:r>
          </a:p>
        </p:txBody>
      </p:sp>
    </p:spTree>
    <p:extLst>
      <p:ext uri="{BB962C8B-B14F-4D97-AF65-F5344CB8AC3E}">
        <p14:creationId xmlns:p14="http://schemas.microsoft.com/office/powerpoint/2010/main" val="22273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0187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How can a DFA fail to recognize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? 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when it accepts or rejects a string it shouldn’t.</a:t>
            </a: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9916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i.e., it accepts or rejects a string that it shouldn’t</a:t>
            </a: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 AND 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doesn’t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”, which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8591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3"/>
            <a:ext cx="8610600" cy="3844224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5" name="TextBox 4"/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B0BB1DB-24B0-1E4E-ACB6-D2C0A23D16A7}"/>
              </a:ext>
            </a:extLst>
          </p:cNvPr>
          <p:cNvSpPr txBox="1"/>
          <p:nvPr/>
        </p:nvSpPr>
        <p:spPr>
          <a:xfrm>
            <a:off x="1590829" y="5390050"/>
            <a:ext cx="635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/>
                <a:cs typeface="Franklin Gothic Medium"/>
              </a:rPr>
              <a:t> is correct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z ∈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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 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  ↔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y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/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incorrect	 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iff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sym typeface="Symbol"/>
                  </a:rPr>
                  <a:t>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z ∈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(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blipFill>
                <a:blip r:embed="rId3"/>
                <a:stretch>
                  <a:fillRect l="-1341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6ABCABB-8965-E3BD-DDDA-B7B5E9F53113}"/>
              </a:ext>
            </a:extLst>
          </p:cNvPr>
          <p:cNvSpPr txBox="1"/>
          <p:nvPr/>
        </p:nvSpPr>
        <p:spPr>
          <a:xfrm>
            <a:off x="5878347" y="4152216"/>
            <a:ext cx="3122971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1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2000" baseline="-25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29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M has a finite number of states which means if we have </a:t>
            </a:r>
            <a:r>
              <a:rPr lang="en-US" sz="29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infinitely many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strings, two of them must collide!</a:t>
            </a: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A51955-44EA-FF28-1621-319281D22312}"/>
              </a:ext>
            </a:extLst>
          </p:cNvPr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4BE2D-4155-2408-CA45-33335DDED4A3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80D8AA-0ED5-F133-3849-4FE24FD19EC2}"/>
                </a:ext>
              </a:extLst>
            </p:cNvPr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0171645-1466-DEA5-7806-6742BF0B2EE6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197F02-F8AE-A2E7-7746-F599C67F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B1DA93F-9935-87C1-9248-536662FF72FB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AD6698B-BECE-19E5-3B56-35D172F19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D0B66A5-C490-98E6-7AFB-B14C7CE2B58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078526-0099-BA41-C7D6-0966623D4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0DF2833-57DF-4EB8-C5F5-B2A976194D68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6146486-EF7F-910E-9555-AD19589F18D5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BA449D-6F25-05DF-5A07-9FDA59D4D921}"/>
                  </a:ext>
                </a:extLst>
              </p:cNvPr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C4342D-F0F3-A14B-5120-9EEAD7161BD3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237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It is critical that for </a:t>
            </a:r>
            <a:r>
              <a:rPr lang="en-US" sz="27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FC48F-6ED0-464A-9C51-4BEE72B374CC}"/>
              </a:ext>
            </a:extLst>
          </p:cNvPr>
          <p:cNvGrpSpPr/>
          <p:nvPr/>
        </p:nvGrpSpPr>
        <p:grpSpPr>
          <a:xfrm>
            <a:off x="1598985" y="4771482"/>
            <a:ext cx="1621428" cy="1794082"/>
            <a:chOff x="4573657" y="5324929"/>
            <a:chExt cx="1621428" cy="17940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939E29-0426-4446-860F-658A4778357A}"/>
                </a:ext>
              </a:extLst>
            </p:cNvPr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11748C-E085-8F4F-9A8E-75881AD8CED7}"/>
                </a:ext>
              </a:extLst>
            </p:cNvPr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1F07D-AE0F-4248-973A-A4064D9F5BC3}"/>
              </a:ext>
            </a:extLst>
          </p:cNvPr>
          <p:cNvGrpSpPr/>
          <p:nvPr/>
        </p:nvGrpSpPr>
        <p:grpSpPr>
          <a:xfrm>
            <a:off x="4737959" y="5043623"/>
            <a:ext cx="3865914" cy="933046"/>
            <a:chOff x="2646709" y="4573115"/>
            <a:chExt cx="3865914" cy="9330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B03DD-63C0-1043-8F0C-F0F779198FEB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DF4A3C-56C3-B74F-8065-8C6D3D6DA510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F21DC77-994A-2442-B3C8-5C45A4904332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507A9AE-7313-8140-BFE9-B3BD0007E5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D407A33-3ED5-BB46-B8A5-B6B2DCC6F06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E38F96-E6DE-F74D-B446-539892EB9A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34890FF-EE25-EF40-9005-851711B0D757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50E35A-10CC-3848-B394-7A0A7A83F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3C70B1C-0573-1645-9E5F-68A966B21A43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1FDCE0B-A7CB-2A47-840C-7157AD770649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6F0E7A-D55B-BA41-864C-E331B205B0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25AC116-2A6B-8F41-84CB-A3268656998F}"/>
              </a:ext>
            </a:extLst>
          </p:cNvPr>
          <p:cNvSpPr txBox="1"/>
          <p:nvPr/>
        </p:nvSpPr>
        <p:spPr>
          <a:xfrm>
            <a:off x="7676287" y="5136845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A005-E90D-B949-9231-D434015133ED}"/>
              </a:ext>
            </a:extLst>
          </p:cNvPr>
          <p:cNvSpPr txBox="1"/>
          <p:nvPr/>
        </p:nvSpPr>
        <p:spPr>
          <a:xfrm>
            <a:off x="2607240" y="4571427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203BE-9008-DB45-A150-C8ABCDC4ADA3}"/>
              </a:ext>
            </a:extLst>
          </p:cNvPr>
          <p:cNvSpPr txBox="1"/>
          <p:nvPr/>
        </p:nvSpPr>
        <p:spPr>
          <a:xfrm>
            <a:off x="1858037" y="457142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0703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700" b="1" i="1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75835" y="4274766"/>
            <a:ext cx="1621428" cy="1794082"/>
            <a:chOff x="4573657" y="5324929"/>
            <a:chExt cx="1621428" cy="1794082"/>
          </a:xfrm>
        </p:grpSpPr>
        <p:sp>
          <p:nvSpPr>
            <p:cNvPr id="18" name="Rectangle 17"/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053B7B-BFAE-2641-9AB3-FC9A1B9CDACB}"/>
              </a:ext>
            </a:extLst>
          </p:cNvPr>
          <p:cNvGrpSpPr/>
          <p:nvPr/>
        </p:nvGrpSpPr>
        <p:grpSpPr>
          <a:xfrm>
            <a:off x="4714809" y="4546907"/>
            <a:ext cx="3865914" cy="933046"/>
            <a:chOff x="2646709" y="4573115"/>
            <a:chExt cx="3865914" cy="933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FD47-A006-0949-B68F-2C47CAA4A281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56FB60-7ACC-A948-86D4-78F266AFB453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6B122F3-5D4D-5E4E-976F-FAF40E09569F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E4D363D-C107-0341-8A2A-E3088E7A6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1A5D69F-BC2E-DB45-8699-927DA47B0B9C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7DA80D-0FA2-6A4B-B317-9E680B2BD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7890C22-234A-624A-8465-A9247E19E70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53BA1E-0022-FB41-96A6-D0F1E2BAF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8758324-8314-D543-8103-3F7B8C59A697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4C02CC0-986B-C143-9AE2-43BEA7590D24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174AD-31F3-9449-96DE-13527A09CB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0D7C8F-9973-2E4F-A6BB-B94B820C39A0}"/>
              </a:ext>
            </a:extLst>
          </p:cNvPr>
          <p:cNvSpPr txBox="1"/>
          <p:nvPr/>
        </p:nvSpPr>
        <p:spPr>
          <a:xfrm>
            <a:off x="2607446" y="3975302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EBAA4-8E17-BF40-8E85-9DE7FDDE5390}"/>
              </a:ext>
            </a:extLst>
          </p:cNvPr>
          <p:cNvSpPr txBox="1"/>
          <p:nvPr/>
        </p:nvSpPr>
        <p:spPr>
          <a:xfrm>
            <a:off x="1858243" y="397530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2E86D-6853-5C41-A59C-C467D716EEB2}"/>
              </a:ext>
            </a:extLst>
          </p:cNvPr>
          <p:cNvSpPr txBox="1"/>
          <p:nvPr/>
        </p:nvSpPr>
        <p:spPr>
          <a:xfrm>
            <a:off x="7711880" y="467973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4069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Corollary of These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0FB1DF-68DC-E0B3-5B96-CCD9F03198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718144"/>
                <a:ext cx="8500533" cy="9217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(This is the complement with respect to the universe of all strings over the alphabet,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dirty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400" dirty="0"/>
                  <a:t>.)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0FB1DF-68DC-E0B3-5B96-CCD9F0319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8144"/>
                <a:ext cx="8500533" cy="921709"/>
              </a:xfrm>
              <a:prstGeom prst="rect">
                <a:avLst/>
              </a:prstGeom>
              <a:blipFill>
                <a:blip r:embed="rId3"/>
                <a:stretch>
                  <a:fillRect l="-1194" t="-5479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17DA3EC-3BAC-67DF-F9A8-291AAF614B09}"/>
                  </a:ext>
                </a:extLst>
              </p:cNvPr>
              <p:cNvSpPr/>
              <p:nvPr/>
            </p:nvSpPr>
            <p:spPr>
              <a:xfrm>
                <a:off x="457200" y="1289586"/>
                <a:ext cx="7665334" cy="92170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5098"/>
                </a:schemeClr>
              </a:solid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latin typeface="Arial" pitchFamily="34" charset="0"/>
                  </a:rPr>
                  <a:t>Corollary</a:t>
                </a:r>
                <a:r>
                  <a:rPr lang="en-US" sz="2400" dirty="0">
                    <a:latin typeface="Arial" pitchFamily="34" charset="0"/>
                  </a:rPr>
                  <a:t>:  If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is the language of a regular expression,</a:t>
                </a:r>
                <a:br>
                  <a:rPr lang="en-US" sz="2400" dirty="0">
                    <a:latin typeface="Arial" pitchFamily="34" charset="0"/>
                  </a:rPr>
                </a:br>
                <a:r>
                  <a:rPr lang="en-US" sz="2400" dirty="0">
                    <a:latin typeface="Arial" pitchFamily="34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en-US" sz="2400" dirty="0">
                    <a:latin typeface="Arial" pitchFamily="34" charset="0"/>
                  </a:rPr>
                  <a:t> is the language of a regular expression*.</a:t>
                </a:r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17DA3EC-3BAC-67DF-F9A8-291AAF614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9586"/>
                <a:ext cx="7665334" cy="921709"/>
              </a:xfrm>
              <a:prstGeom prst="rect">
                <a:avLst/>
              </a:prstGeom>
              <a:blipFill>
                <a:blip r:embed="rId4"/>
                <a:stretch>
                  <a:fillRect l="-1155" r="-990" b="-6579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7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will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by Lemma 2,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10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4869999"/>
            <a:ext cx="9104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1718A-3DCE-2A40-80A5-9AA9815271FD}"/>
              </a:ext>
            </a:extLst>
          </p:cNvPr>
          <p:cNvGrpSpPr/>
          <p:nvPr/>
        </p:nvGrpSpPr>
        <p:grpSpPr>
          <a:xfrm>
            <a:off x="2252437" y="5816263"/>
            <a:ext cx="3977222" cy="933046"/>
            <a:chOff x="2646709" y="4573115"/>
            <a:chExt cx="3977222" cy="9330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E4FAA5-91A8-0149-8DBB-B9D0856B1A5A}"/>
                </a:ext>
              </a:extLst>
            </p:cNvPr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4A341-5A2C-E044-B725-127AC3CB3A7E}"/>
                </a:ext>
              </a:extLst>
            </p:cNvPr>
            <p:cNvGrpSpPr/>
            <p:nvPr/>
          </p:nvGrpSpPr>
          <p:grpSpPr>
            <a:xfrm>
              <a:off x="2646709" y="4873419"/>
              <a:ext cx="3977222" cy="632742"/>
              <a:chOff x="2646709" y="4873419"/>
              <a:chExt cx="3977222" cy="63274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6C9AA7-368E-334F-9053-58019F6B4631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8FCE288-E6F2-5844-9F16-82B06C39F0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1EEA77D-D5BD-DF44-9C6E-AE90CE0C3AD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6ABF97-56B2-C445-8EDC-8AA33CC85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21432AD-924D-CF4A-9C77-BB555FF7A8C5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C45F3F-4ABF-A24B-B463-B3C039A03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4A26537-D8A6-BB45-9F1F-4EFF1971A1EC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E8A44B-DBB6-3D4B-8E10-52E133560DA6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595A7D-2945-EA48-B3D2-1CCC9AC79EE6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5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Given </a:t>
                </a:r>
              </a:p>
              <a:p>
                <a:pPr lvl="1" eaLnBrk="1" hangingPunct="1"/>
                <a:r>
                  <a:rPr lang="en-US" sz="2400" dirty="0"/>
                  <a:t>a string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a pattern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usually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eaLnBrk="1" hangingPunct="1"/>
                <a:r>
                  <a:rPr lang="en-US" sz="2800" dirty="0"/>
                  <a:t>Find</a:t>
                </a:r>
              </a:p>
              <a:p>
                <a:pPr lvl="1"/>
                <a:r>
                  <a:rPr lang="en-US" sz="2400" dirty="0"/>
                  <a:t>all occurrences of the pattern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in the string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4" eaLnBrk="1" hangingPunct="1"/>
                <a:endParaRPr lang="en-US" sz="1800" dirty="0"/>
              </a:p>
              <a:p>
                <a:pPr eaLnBrk="1" hangingPunct="1"/>
                <a:r>
                  <a:rPr lang="en-US" sz="2400" dirty="0"/>
                  <a:t>Obvious algorithm: </a:t>
                </a:r>
              </a:p>
              <a:p>
                <a:pPr lvl="1"/>
                <a:r>
                  <a:rPr lang="en-US" sz="2400" dirty="0"/>
                  <a:t>try to see if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matches at each of the positions in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stop at a failed match and try matching at the next position: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running time.</a:t>
                </a:r>
              </a:p>
            </p:txBody>
          </p:sp>
        </mc:Choice>
        <mc:Fallback xmlns="">
          <p:sp>
            <p:nvSpPr>
              <p:cNvPr id="923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  <a:blipFill>
                <a:blip r:embed="rId3"/>
                <a:stretch>
                  <a:fillRect l="-1412" t="-1231" b="-15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1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With DFAs can do this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time.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See Extra Credit problem on HW8 for some ideas of how to get to O(m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+ 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4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time: NFA to DFA</a:t>
            </a:r>
          </a:p>
        </p:txBody>
      </p:sp>
      <p:grpSp>
        <p:nvGrpSpPr>
          <p:cNvPr id="32774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0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32811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6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32817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8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32819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32775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32779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3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89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49" name="Oval 48"/>
          <p:cNvSpPr/>
          <p:nvPr/>
        </p:nvSpPr>
        <p:spPr bwMode="auto">
          <a:xfrm>
            <a:off x="6426200" y="4724400"/>
            <a:ext cx="1293813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41" idx="6"/>
          </p:cNvCxnSpPr>
          <p:nvPr/>
        </p:nvCxnSpPr>
        <p:spPr>
          <a:xfrm flipH="1" flipV="1">
            <a:off x="5715000" y="4994275"/>
            <a:ext cx="711200" cy="9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95" name="TextBox 42"/>
          <p:cNvSpPr txBox="1">
            <a:spLocks noChangeArrowheads="1"/>
          </p:cNvSpPr>
          <p:nvPr/>
        </p:nvSpPr>
        <p:spPr bwMode="auto">
          <a:xfrm>
            <a:off x="6823075" y="1279525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0,1</a:t>
            </a:r>
            <a:endParaRPr lang="en-US" sz="2000" b="1"/>
          </a:p>
        </p:txBody>
      </p:sp>
      <p:cxnSp>
        <p:nvCxnSpPr>
          <p:cNvPr id="32796" name="AutoShape 1083"/>
          <p:cNvCxnSpPr>
            <a:cxnSpLocks noChangeShapeType="1"/>
            <a:stCxn id="56" idx="1"/>
            <a:endCxn id="56" idx="7"/>
          </p:cNvCxnSpPr>
          <p:nvPr/>
        </p:nvCxnSpPr>
        <p:spPr bwMode="auto">
          <a:xfrm rot="5400000" flipH="1" flipV="1">
            <a:off x="7072313" y="1747837"/>
            <a:ext cx="12700" cy="390525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cxnSp>
        <p:nvCxnSpPr>
          <p:cNvPr id="75" name="Straight Arrow Connector 74"/>
          <p:cNvCxnSpPr>
            <a:stCxn id="49" idx="1"/>
            <a:endCxn id="41" idx="7"/>
          </p:cNvCxnSpPr>
          <p:nvPr/>
        </p:nvCxnSpPr>
        <p:spPr>
          <a:xfrm flipH="1" flipV="1">
            <a:off x="5576888" y="479742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42"/>
          <p:cNvSpPr txBox="1">
            <a:spLocks noChangeArrowheads="1"/>
          </p:cNvSpPr>
          <p:nvPr/>
        </p:nvSpPr>
        <p:spPr bwMode="auto">
          <a:xfrm>
            <a:off x="5907088" y="5003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2801" name="TextBox 42"/>
          <p:cNvSpPr txBox="1">
            <a:spLocks noChangeArrowheads="1"/>
          </p:cNvSpPr>
          <p:nvPr/>
        </p:nvSpPr>
        <p:spPr bwMode="auto">
          <a:xfrm>
            <a:off x="5932488" y="442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80" name="Straight Arrow Connector 79"/>
          <p:cNvCxnSpPr>
            <a:endCxn id="39" idx="3"/>
          </p:cNvCxnSpPr>
          <p:nvPr/>
        </p:nvCxnSpPr>
        <p:spPr>
          <a:xfrm flipV="1">
            <a:off x="5410200" y="3749675"/>
            <a:ext cx="1466850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3" name="TextBox 42"/>
          <p:cNvSpPr txBox="1">
            <a:spLocks noChangeArrowheads="1"/>
          </p:cNvSpPr>
          <p:nvPr/>
        </p:nvSpPr>
        <p:spPr bwMode="auto">
          <a:xfrm>
            <a:off x="5835650" y="3948113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32804" name="AutoShape 1083"/>
          <p:cNvCxnSpPr>
            <a:cxnSpLocks noChangeShapeType="1"/>
          </p:cNvCxnSpPr>
          <p:nvPr/>
        </p:nvCxnSpPr>
        <p:spPr bwMode="auto">
          <a:xfrm rot="5400000" flipH="1" flipV="1">
            <a:off x="7030244" y="4521994"/>
            <a:ext cx="12700" cy="388938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805" name="TextBox 42"/>
          <p:cNvSpPr txBox="1">
            <a:spLocks noChangeArrowheads="1"/>
          </p:cNvSpPr>
          <p:nvPr/>
        </p:nvSpPr>
        <p:spPr bwMode="auto">
          <a:xfrm>
            <a:off x="7094538" y="41608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52467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Exponential Blow-up in Simulating </a:t>
            </a:r>
            <a:r>
              <a:rPr lang="en-US" sz="2800" dirty="0" err="1"/>
              <a:t>Nondeterminism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defRPr/>
                </a:pPr>
                <a:r>
                  <a:rPr lang="en-US" dirty="0"/>
                  <a:t>In general the DFA might need a state for every subset of states of the NFA</a:t>
                </a:r>
              </a:p>
              <a:p>
                <a:pPr lvl="1">
                  <a:defRPr/>
                </a:pPr>
                <a:r>
                  <a:rPr lang="en-US" dirty="0"/>
                  <a:t>Power set of the set of states of the NFA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-state NFA yields DFA with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pPr lvl="1">
                  <a:defRPr/>
                </a:pPr>
                <a:r>
                  <a:rPr lang="en-US" dirty="0"/>
                  <a:t>We saw an example where roughly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necessary</a:t>
                </a:r>
              </a:p>
              <a:p>
                <a:pPr lvl="2">
                  <a:defRPr/>
                </a:pPr>
                <a:r>
                  <a:rPr lang="en-US" sz="3000" dirty="0"/>
                  <a:t>“Is the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baseline="30000" dirty="0"/>
                  <a:t>th</a:t>
                </a:r>
                <a:r>
                  <a:rPr lang="en-US" sz="3000" dirty="0"/>
                  <a:t> char from the end a 1?”</a:t>
                </a:r>
              </a:p>
              <a:p>
                <a:pPr lvl="2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The famous “P=NP?” question asks whether a similar blow-up is always necessary to get rid of </a:t>
                </a:r>
                <a:r>
                  <a:rPr lang="en-US" dirty="0" err="1">
                    <a:solidFill>
                      <a:srgbClr val="7030A0"/>
                    </a:solidFill>
                  </a:rPr>
                  <a:t>nondeterminism</a:t>
                </a:r>
                <a:r>
                  <a:rPr lang="en-US" dirty="0">
                    <a:solidFill>
                      <a:srgbClr val="7030A0"/>
                    </a:solidFill>
                  </a:rPr>
                  <a:t> for polynomial-time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423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0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18895</TotalTime>
  <Words>3966</Words>
  <Application>Microsoft Macintosh PowerPoint</Application>
  <PresentationFormat>On-screen Show (4:3)</PresentationFormat>
  <Paragraphs>450</Paragraphs>
  <Slides>50</Slides>
  <Notes>16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Comic Sans MS</vt:lpstr>
      <vt:lpstr>Franklin Gothic Medium</vt:lpstr>
      <vt:lpstr>Times New Roman</vt:lpstr>
      <vt:lpstr>Office Theme</vt:lpstr>
      <vt:lpstr>CSE 311: Foundations of Computing</vt:lpstr>
      <vt:lpstr>Last time: Algorithms for Regular Languages</vt:lpstr>
      <vt:lpstr>The story so far...</vt:lpstr>
      <vt:lpstr>Regular expressions ≡ NFAs ≡ DFAs</vt:lpstr>
      <vt:lpstr>Example Corollary of These Results</vt:lpstr>
      <vt:lpstr>Application of FSMs: Pattern matching</vt:lpstr>
      <vt:lpstr>Application of FSMs: Pattern Matching</vt:lpstr>
      <vt:lpstr>Last time: NFA to DFA</vt:lpstr>
      <vt:lpstr>Exponential Blow-up in Simulating Nondeterminism</vt:lpstr>
      <vt:lpstr>The story so far...</vt:lpstr>
      <vt:lpstr>What languages have DFAs?  CFGs?</vt:lpstr>
      <vt:lpstr>Languages and Representations!</vt:lpstr>
      <vt:lpstr>Languages and Representations!</vt:lpstr>
      <vt:lpstr>DFAs Recognize Any Finite Language</vt:lpstr>
      <vt:lpstr>DFAs Recognize Any Finite Language</vt:lpstr>
      <vt:lpstr>Languages and Machines!</vt:lpstr>
      <vt:lpstr>An Interesting Infinite Regular Language </vt:lpstr>
      <vt:lpstr>An Interesting Infinite Regular Language </vt:lpstr>
      <vt:lpstr>Languages and Representations!</vt:lpstr>
      <vt:lpstr>The language of “Binary Palindromes” is Context-Free</vt:lpstr>
      <vt:lpstr>Is the language of “Binary Palindromes” Regular ?</vt:lpstr>
      <vt:lpstr>Useful Lemmas about DFAs</vt:lpstr>
      <vt:lpstr>Useful Lemmas about DFAs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Showing that a Language L is not regular</vt:lpstr>
      <vt:lpstr>Showing that a Language L is not regular</vt:lpstr>
      <vt:lpstr>Prove A = {0n1n : n ≥ 0} is not regular</vt:lpstr>
      <vt:lpstr>Prove A = {0n1n : n ≥ 0} is not regular</vt:lpstr>
      <vt:lpstr>Prove A = {0n1n : n ≥ 0} is not regular</vt:lpstr>
      <vt:lpstr>Prove A = {0n1n : n ≥ 0} is not regular</vt:lpstr>
      <vt:lpstr>Prove P = {balanced parentheses} is not regular</vt:lpstr>
      <vt:lpstr>Prove P = {balanced parentheses} is not regular</vt:lpstr>
      <vt:lpstr>Prove P = {balanced parentheses} is not regular</vt:lpstr>
      <vt:lpstr>Prove P = {balanced parentheses} is not regular</vt:lpstr>
      <vt:lpstr>Showing that a Language L is not regular</vt:lpstr>
      <vt:lpstr>Fact:  This method is optimal</vt:lpstr>
      <vt:lpstr>Fact:  This method is optimal</vt:lpstr>
      <vt:lpstr>Important Notes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614</cp:revision>
  <cp:lastPrinted>2021-12-03T20:54:28Z</cp:lastPrinted>
  <dcterms:created xsi:type="dcterms:W3CDTF">2013-01-07T07:20:47Z</dcterms:created>
  <dcterms:modified xsi:type="dcterms:W3CDTF">2022-12-05T21:09:00Z</dcterms:modified>
</cp:coreProperties>
</file>