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8" r:id="rId2"/>
    <p:sldId id="460" r:id="rId3"/>
    <p:sldId id="329" r:id="rId4"/>
    <p:sldId id="316" r:id="rId5"/>
    <p:sldId id="453" r:id="rId6"/>
    <p:sldId id="452" r:id="rId7"/>
    <p:sldId id="387" r:id="rId8"/>
    <p:sldId id="388" r:id="rId9"/>
    <p:sldId id="457" r:id="rId10"/>
    <p:sldId id="419" r:id="rId11"/>
    <p:sldId id="310" r:id="rId12"/>
    <p:sldId id="339" r:id="rId13"/>
    <p:sldId id="338" r:id="rId14"/>
    <p:sldId id="365" r:id="rId15"/>
    <p:sldId id="349" r:id="rId16"/>
    <p:sldId id="343" r:id="rId17"/>
    <p:sldId id="366" r:id="rId18"/>
    <p:sldId id="369" r:id="rId19"/>
    <p:sldId id="351" r:id="rId20"/>
    <p:sldId id="370" r:id="rId21"/>
    <p:sldId id="350" r:id="rId22"/>
    <p:sldId id="373" r:id="rId23"/>
    <p:sldId id="418" r:id="rId24"/>
    <p:sldId id="420" r:id="rId25"/>
    <p:sldId id="422" r:id="rId26"/>
    <p:sldId id="430" r:id="rId27"/>
    <p:sldId id="458" r:id="rId28"/>
    <p:sldId id="424" r:id="rId29"/>
    <p:sldId id="425" r:id="rId30"/>
    <p:sldId id="426" r:id="rId31"/>
    <p:sldId id="427" r:id="rId32"/>
    <p:sldId id="454" r:id="rId33"/>
    <p:sldId id="446" r:id="rId34"/>
    <p:sldId id="443" r:id="rId35"/>
    <p:sldId id="436" r:id="rId36"/>
    <p:sldId id="445" r:id="rId37"/>
    <p:sldId id="448" r:id="rId38"/>
    <p:sldId id="437" r:id="rId39"/>
    <p:sldId id="440" r:id="rId40"/>
    <p:sldId id="449" r:id="rId41"/>
    <p:sldId id="450" r:id="rId42"/>
    <p:sldId id="447" r:id="rId43"/>
    <p:sldId id="441" r:id="rId44"/>
    <p:sldId id="456" r:id="rId45"/>
    <p:sldId id="462" r:id="rId46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86" autoAdjust="0"/>
    <p:restoredTop sz="87483" autoAdjust="0"/>
  </p:normalViewPr>
  <p:slideViewPr>
    <p:cSldViewPr snapToGrid="0" snapToObjects="1">
      <p:cViewPr varScale="1">
        <p:scale>
          <a:sx n="111" d="100"/>
          <a:sy n="111" d="100"/>
        </p:scale>
        <p:origin x="4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40242" y="6949945"/>
            <a:ext cx="4160958" cy="36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77943" indent="-299209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96835" indent="-239367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75569" indent="-239367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154304" indent="-239367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C66A2485-779A-49A9-9E53-AFE77FD4B9B7}" type="slidenum">
              <a:rPr lang="en-US" sz="1300">
                <a:latin typeface="Comic Sans MS" pitchFamily="66" charset="0"/>
              </a:rPr>
              <a:pPr eaLnBrk="1" hangingPunct="1"/>
              <a:t>5</a:t>
            </a:fld>
            <a:endParaRPr lang="en-US" sz="1300">
              <a:latin typeface="Comic Sans MS" pitchFamily="6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pair x, y, there is some z such that </a:t>
            </a:r>
            <a:r>
              <a:rPr lang="en-US" dirty="0" err="1"/>
              <a:t>xz</a:t>
            </a:r>
            <a:r>
              <a:rPr lang="en-US" dirty="0"/>
              <a:t> is in the language and </a:t>
            </a:r>
            <a:r>
              <a:rPr lang="en-US" dirty="0" err="1"/>
              <a:t>yz</a:t>
            </a:r>
            <a:r>
              <a:rPr lang="en-US" dirty="0"/>
              <a:t> is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1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3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7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idea: what nodes are reachable by some path matching input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more here... E.g., PSPACE = NSPACE. See CSE 341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Ex: if machine has 10 states, then consider palindromes of length 8. Need to remember 2^4 = 16 different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6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for </a:t>
            </a:r>
            <a:r>
              <a:rPr lang="en-US" dirty="0" err="1"/>
              <a:t>xz</a:t>
            </a:r>
            <a:r>
              <a:rPr lang="en-US" dirty="0"/>
              <a:t> = answer for </a:t>
            </a:r>
            <a:r>
              <a:rPr lang="en-US" dirty="0" err="1"/>
              <a:t>yz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1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Infinite set of strings that *must be distinguished* (because we can append some z and get different answers)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26: Languages vs Representations:                      Limitations of Finite Automata and Regular Expressions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" y="2483738"/>
            <a:ext cx="2705100" cy="39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languages have DFAs?  CFGs?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9534" y="3183467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All of them?</a:t>
            </a:r>
          </a:p>
        </p:txBody>
      </p:sp>
    </p:spTree>
    <p:extLst>
      <p:ext uri="{BB962C8B-B14F-4D97-AF65-F5344CB8AC3E}">
        <p14:creationId xmlns:p14="http://schemas.microsoft.com/office/powerpoint/2010/main" val="14288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Representations!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1E7AE-2799-D47E-DCCA-EA2A4A49B30E}"/>
              </a:ext>
            </a:extLst>
          </p:cNvPr>
          <p:cNvSpPr txBox="1"/>
          <p:nvPr/>
        </p:nvSpPr>
        <p:spPr>
          <a:xfrm>
            <a:off x="3516487" y="5571847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</p:spTree>
    <p:extLst>
      <p:ext uri="{BB962C8B-B14F-4D97-AF65-F5344CB8AC3E}">
        <p14:creationId xmlns:p14="http://schemas.microsoft.com/office/powerpoint/2010/main" val="11082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Representations!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6487" y="5571847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9826" y="2935570"/>
            <a:ext cx="19872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ranklin Gothic Medium"/>
                <a:cs typeface="Franklin Gothic Medium"/>
              </a:rPr>
              <a:t>Warmup: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All finite languages are regular.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92994" y="3322508"/>
            <a:ext cx="1133640" cy="212525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4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DFAs Recognize Any Finite Language</a:t>
            </a:r>
          </a:p>
        </p:txBody>
      </p:sp>
    </p:spTree>
    <p:extLst>
      <p:ext uri="{BB962C8B-B14F-4D97-AF65-F5344CB8AC3E}">
        <p14:creationId xmlns:p14="http://schemas.microsoft.com/office/powerpoint/2010/main" val="125728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DFAs Recognize Any Finite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333" y="2294781"/>
            <a:ext cx="9010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Construct a DFA for each string in the language.</a:t>
            </a:r>
          </a:p>
          <a:p>
            <a:endParaRPr lang="en-US" sz="3000" dirty="0">
              <a:latin typeface="Franklin Gothic Medium"/>
              <a:cs typeface="Franklin Gothic Medium"/>
            </a:endParaRPr>
          </a:p>
          <a:p>
            <a:r>
              <a:rPr lang="en-US" sz="3000" dirty="0">
                <a:latin typeface="Franklin Gothic Medium"/>
                <a:cs typeface="Franklin Gothic Medium"/>
              </a:rPr>
              <a:t>Then, put them together using the union construction.</a:t>
            </a:r>
          </a:p>
        </p:txBody>
      </p:sp>
    </p:spTree>
    <p:extLst>
      <p:ext uri="{BB962C8B-B14F-4D97-AF65-F5344CB8AC3E}">
        <p14:creationId xmlns:p14="http://schemas.microsoft.com/office/powerpoint/2010/main" val="26174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Machines!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6487" y="5571847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9826" y="2935570"/>
            <a:ext cx="198724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ranklin Gothic Medium"/>
                <a:cs typeface="Franklin Gothic Medium"/>
              </a:rPr>
              <a:t>Warmup 2: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Surprising example here</a:t>
            </a:r>
          </a:p>
        </p:txBody>
      </p:sp>
      <p:cxnSp>
        <p:nvCxnSpPr>
          <p:cNvPr id="8" name="Straight Arrow Connector 7"/>
          <p:cNvCxnSpPr>
            <a:endCxn id="17" idx="3"/>
          </p:cNvCxnSpPr>
          <p:nvPr/>
        </p:nvCxnSpPr>
        <p:spPr>
          <a:xfrm flipH="1">
            <a:off x="4446601" y="3541250"/>
            <a:ext cx="2093226" cy="541281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0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 Interesting Infinite Regular Language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84826" y="1244160"/>
            <a:ext cx="8561241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 = {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b="1" dirty="0">
                <a:solidFill>
                  <a:srgbClr val="C00000"/>
                </a:solidFill>
                <a:latin typeface="Cambria Math"/>
                <a:ea typeface="Cambria Math"/>
              </a:rPr>
              <a:t>∊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0, 1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en-US" sz="2400" b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: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has an equal number of substrings 01 and 10}.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L is infinite.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	0, 00, 000, …</a:t>
            </a: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L is regular. </a:t>
            </a:r>
            <a:r>
              <a:rPr lang="en-US" sz="2400" dirty="0">
                <a:solidFill>
                  <a:srgbClr val="7030A0"/>
                </a:solidFill>
              </a:rPr>
              <a:t>How could this be?  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That seems to require comparing counts...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easy for a CFG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but seems hard for DFAs!</a:t>
            </a:r>
          </a:p>
        </p:txBody>
      </p:sp>
    </p:spTree>
    <p:extLst>
      <p:ext uri="{BB962C8B-B14F-4D97-AF65-F5344CB8AC3E}">
        <p14:creationId xmlns:p14="http://schemas.microsoft.com/office/powerpoint/2010/main" val="2397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 Interesting Infinite Regular Language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84826" y="1244160"/>
            <a:ext cx="8706625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 = {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b="1" dirty="0">
                <a:solidFill>
                  <a:srgbClr val="C00000"/>
                </a:solidFill>
                <a:latin typeface="Cambria Math"/>
                <a:ea typeface="Cambria Math"/>
              </a:rPr>
              <a:t>∊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0, 1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en-US" sz="2400" b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: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has an equal number of substrings 01 and 10}.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L is infinite.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0, 00, 000, …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L is regular. </a:t>
            </a:r>
            <a:r>
              <a:rPr lang="en-US" sz="2400" dirty="0">
                <a:solidFill>
                  <a:srgbClr val="7030A0"/>
                </a:solidFill>
              </a:rPr>
              <a:t>How could this be?   It is just the set of binary strings that are empty or begin and end with the same character!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439468" y="3925396"/>
            <a:ext cx="4590371" cy="2987850"/>
            <a:chOff x="1411036" y="4027718"/>
            <a:chExt cx="4429791" cy="3013949"/>
          </a:xfrm>
        </p:grpSpPr>
        <p:sp>
          <p:nvSpPr>
            <p:cNvPr id="6" name="Oval 5"/>
            <p:cNvSpPr/>
            <p:nvPr/>
          </p:nvSpPr>
          <p:spPr>
            <a:xfrm>
              <a:off x="1852873" y="5390637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0</a:t>
              </a:r>
            </a:p>
          </p:txBody>
        </p:sp>
        <p:cxnSp>
          <p:nvCxnSpPr>
            <p:cNvPr id="7" name="Straight Arrow Connector 6"/>
            <p:cNvCxnSpPr>
              <a:stCxn id="6" idx="7"/>
              <a:endCxn id="15" idx="2"/>
            </p:cNvCxnSpPr>
            <p:nvPr/>
          </p:nvCxnSpPr>
          <p:spPr>
            <a:xfrm flipV="1">
              <a:off x="2308158" y="5138450"/>
              <a:ext cx="1144062" cy="33030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5"/>
              <a:endCxn id="25" idx="2"/>
            </p:cNvCxnSpPr>
            <p:nvPr/>
          </p:nvCxnSpPr>
          <p:spPr>
            <a:xfrm>
              <a:off x="2308158" y="5845922"/>
              <a:ext cx="1144062" cy="5572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6" idx="2"/>
            </p:cNvCxnSpPr>
            <p:nvPr/>
          </p:nvCxnSpPr>
          <p:spPr>
            <a:xfrm>
              <a:off x="1411036" y="5657337"/>
              <a:ext cx="441837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34164" y="467053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cs typeface="Franklin Gothic Medium"/>
                </a:rPr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50046" y="61049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cs typeface="Franklin Gothic Medium"/>
                </a:rPr>
                <a:t>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452220" y="5430878"/>
              <a:ext cx="2388607" cy="1610789"/>
              <a:chOff x="3286136" y="3283980"/>
              <a:chExt cx="2388607" cy="161078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141343" y="398151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4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286136" y="3989604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819536" y="4007764"/>
                <a:ext cx="1362973" cy="158793"/>
              </a:xfrm>
              <a:custGeom>
                <a:avLst/>
                <a:gdLst>
                  <a:gd name="connsiteX0" fmla="*/ 0 w 1362973"/>
                  <a:gd name="connsiteY0" fmla="*/ 311732 h 311732"/>
                  <a:gd name="connsiteX1" fmla="*/ 595222 w 1362973"/>
                  <a:gd name="connsiteY1" fmla="*/ 1181 h 311732"/>
                  <a:gd name="connsiteX2" fmla="*/ 1362973 w 1362973"/>
                  <a:gd name="connsiteY2" fmla="*/ 225468 h 31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2973" h="311732">
                    <a:moveTo>
                      <a:pt x="0" y="311732"/>
                    </a:moveTo>
                    <a:cubicBezTo>
                      <a:pt x="184030" y="163645"/>
                      <a:pt x="368060" y="15558"/>
                      <a:pt x="595222" y="1181"/>
                    </a:cubicBezTo>
                    <a:cubicBezTo>
                      <a:pt x="822384" y="-13196"/>
                      <a:pt x="1092678" y="106136"/>
                      <a:pt x="1362973" y="22546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821502" y="4218317"/>
                <a:ext cx="1311215" cy="207176"/>
              </a:xfrm>
              <a:custGeom>
                <a:avLst/>
                <a:gdLst>
                  <a:gd name="connsiteX0" fmla="*/ 1311215 w 1311215"/>
                  <a:gd name="connsiteY0" fmla="*/ 0 h 305454"/>
                  <a:gd name="connsiteX1" fmla="*/ 707366 w 1311215"/>
                  <a:gd name="connsiteY1" fmla="*/ 301925 h 305454"/>
                  <a:gd name="connsiteX2" fmla="*/ 0 w 1311215"/>
                  <a:gd name="connsiteY2" fmla="*/ 138023 h 3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11215" h="305454">
                    <a:moveTo>
                      <a:pt x="1311215" y="0"/>
                    </a:moveTo>
                    <a:cubicBezTo>
                      <a:pt x="1118558" y="139460"/>
                      <a:pt x="925902" y="278921"/>
                      <a:pt x="707366" y="301925"/>
                    </a:cubicBezTo>
                    <a:cubicBezTo>
                      <a:pt x="488830" y="324929"/>
                      <a:pt x="244415" y="231476"/>
                      <a:pt x="0" y="138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20901" y="354765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310360" y="443310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3441842" y="3719099"/>
                <a:ext cx="397851" cy="280800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325987" y="3702903"/>
                <a:ext cx="323192" cy="262120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96178" y="330740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76576" y="328398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52220" y="4027718"/>
              <a:ext cx="2388607" cy="1677159"/>
              <a:chOff x="3286136" y="3145572"/>
              <a:chExt cx="2388607" cy="167715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141343" y="398151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286136" y="3989604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19536" y="3966174"/>
                <a:ext cx="1362973" cy="200384"/>
              </a:xfrm>
              <a:custGeom>
                <a:avLst/>
                <a:gdLst>
                  <a:gd name="connsiteX0" fmla="*/ 0 w 1362973"/>
                  <a:gd name="connsiteY0" fmla="*/ 311732 h 311732"/>
                  <a:gd name="connsiteX1" fmla="*/ 595222 w 1362973"/>
                  <a:gd name="connsiteY1" fmla="*/ 1181 h 311732"/>
                  <a:gd name="connsiteX2" fmla="*/ 1362973 w 1362973"/>
                  <a:gd name="connsiteY2" fmla="*/ 225468 h 31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2973" h="311732">
                    <a:moveTo>
                      <a:pt x="0" y="311732"/>
                    </a:moveTo>
                    <a:cubicBezTo>
                      <a:pt x="184030" y="163645"/>
                      <a:pt x="368060" y="15558"/>
                      <a:pt x="595222" y="1181"/>
                    </a:cubicBezTo>
                    <a:cubicBezTo>
                      <a:pt x="822384" y="-13196"/>
                      <a:pt x="1092678" y="106136"/>
                      <a:pt x="1362973" y="22546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821502" y="4218317"/>
                <a:ext cx="1311215" cy="186685"/>
              </a:xfrm>
              <a:custGeom>
                <a:avLst/>
                <a:gdLst>
                  <a:gd name="connsiteX0" fmla="*/ 1311215 w 1311215"/>
                  <a:gd name="connsiteY0" fmla="*/ 0 h 305454"/>
                  <a:gd name="connsiteX1" fmla="*/ 707366 w 1311215"/>
                  <a:gd name="connsiteY1" fmla="*/ 301925 h 305454"/>
                  <a:gd name="connsiteX2" fmla="*/ 0 w 1311215"/>
                  <a:gd name="connsiteY2" fmla="*/ 138023 h 3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11215" h="305454">
                    <a:moveTo>
                      <a:pt x="1311215" y="0"/>
                    </a:moveTo>
                    <a:cubicBezTo>
                      <a:pt x="1118558" y="139460"/>
                      <a:pt x="925902" y="278921"/>
                      <a:pt x="707366" y="301925"/>
                    </a:cubicBezTo>
                    <a:cubicBezTo>
                      <a:pt x="488830" y="324929"/>
                      <a:pt x="244415" y="231476"/>
                      <a:pt x="0" y="138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39911" y="350745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53784" y="436106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334198" y="3597454"/>
                <a:ext cx="487304" cy="391383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164391" y="3616382"/>
                <a:ext cx="487304" cy="391383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37964" y="317167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91891" y="314557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58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Representations!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43233" y="2974897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???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39826" y="2935570"/>
            <a:ext cx="198724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Franklin Gothic Medium"/>
                <a:cs typeface="Franklin Gothic Medium"/>
              </a:rPr>
              <a:t>Main Event: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Prove there is a context-free language that isn’t regular.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528811" y="3206839"/>
            <a:ext cx="3097824" cy="11566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76349" y="5555724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</p:spTree>
    <p:extLst>
      <p:ext uri="{BB962C8B-B14F-4D97-AF65-F5344CB8AC3E}">
        <p14:creationId xmlns:p14="http://schemas.microsoft.com/office/powerpoint/2010/main" val="105944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700" dirty="0"/>
              <a:t>The language of “Binary Palindromes” is Context-Free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4851" y="1244160"/>
                <a:ext cx="8564450" cy="5140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  <a:p>
                <a:pPr marL="0" indent="0" algn="ctr">
                  <a:buNone/>
                </a:pPr>
                <a:r>
                  <a:rPr lang="en-US" sz="2600" dirty="0">
                    <a:solidFill>
                      <a:prstClr val="black"/>
                    </a:solidFill>
                    <a:ea typeface="+mj-ea"/>
                  </a:rPr>
                  <a:t>S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ε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ea typeface="+mj-ea"/>
                  </a:rPr>
                  <a:t> | 0 | 1 | 0S0 | 1S1</a:t>
                </a:r>
              </a:p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851" y="1244160"/>
                <a:ext cx="8564450" cy="5140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07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D344-2A42-4542-AF89-09B7D960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Algorithms for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AB6D-36F1-2A4D-B719-5740E1E1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seen algorithms for</a:t>
            </a:r>
          </a:p>
          <a:p>
            <a:r>
              <a:rPr lang="en-US" dirty="0"/>
              <a:t>RE to NFA</a:t>
            </a:r>
          </a:p>
          <a:p>
            <a:r>
              <a:rPr lang="en-US" dirty="0"/>
              <a:t>NFA to DFA</a:t>
            </a:r>
          </a:p>
          <a:p>
            <a:r>
              <a:rPr lang="en-US" dirty="0"/>
              <a:t>DFA/NFA to RE							(not tested)</a:t>
            </a:r>
          </a:p>
          <a:p>
            <a:r>
              <a:rPr lang="en-US" dirty="0"/>
              <a:t>DFA minimization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Practice three of these in HW.</a:t>
            </a:r>
          </a:p>
          <a:p>
            <a:pPr marL="0" indent="0">
              <a:buNone/>
            </a:pPr>
            <a:r>
              <a:rPr lang="en-US" dirty="0"/>
              <a:t>(May also be on the final.)</a:t>
            </a:r>
          </a:p>
        </p:txBody>
      </p:sp>
    </p:spTree>
    <p:extLst>
      <p:ext uri="{BB962C8B-B14F-4D97-AF65-F5344CB8AC3E}">
        <p14:creationId xmlns:p14="http://schemas.microsoft.com/office/powerpoint/2010/main" val="300235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700" dirty="0"/>
              <a:t>Is the language of “Binary Palindromes” Regular 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34851" y="1244160"/>
            <a:ext cx="8564450" cy="514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prstClr val="black"/>
              </a:solidFill>
              <a:ea typeface="+mj-ea"/>
            </a:endParaRPr>
          </a:p>
          <a:p>
            <a:pPr marL="0" indent="0">
              <a:buNone/>
            </a:pPr>
            <a:r>
              <a:rPr lang="en-US" sz="2400" dirty="0"/>
              <a:t>Intuition (NOT A PROOF!): </a:t>
            </a:r>
          </a:p>
          <a:p>
            <a:pPr marL="0" indent="0">
              <a:buNone/>
            </a:pPr>
            <a:r>
              <a:rPr lang="en-US" sz="2400" b="1" dirty="0"/>
              <a:t>      Q</a:t>
            </a:r>
            <a:r>
              <a:rPr lang="en-US" sz="2400" dirty="0"/>
              <a:t>: What would a DFA need to keep track of to decide?</a:t>
            </a:r>
          </a:p>
          <a:p>
            <a:pPr marL="0" indent="0">
              <a:buNone/>
            </a:pPr>
            <a:r>
              <a:rPr lang="en-US" sz="2400" b="1" dirty="0"/>
              <a:t>	A</a:t>
            </a:r>
            <a:r>
              <a:rPr lang="en-US" sz="2400" dirty="0"/>
              <a:t>: It would need to keep track of the “first part” of the input 	     in order to check the second part against it</a:t>
            </a:r>
          </a:p>
          <a:p>
            <a:pPr marL="0" indent="0">
              <a:buNone/>
            </a:pPr>
            <a:r>
              <a:rPr lang="en-US" sz="2400" dirty="0"/>
              <a:t>   	      …but there are an infinite # of possible first parts and we 		only have finitely many states.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Proof idea: any machine that does not remember the entire </a:t>
            </a:r>
            <a:r>
              <a:rPr lang="en-US" sz="2400"/>
              <a:t>first half will </a:t>
            </a:r>
            <a:r>
              <a:rPr lang="en-US" sz="2400" dirty="0"/>
              <a:t>be wrong for some inputs</a:t>
            </a:r>
          </a:p>
        </p:txBody>
      </p:sp>
    </p:spTree>
    <p:extLst>
      <p:ext uri="{BB962C8B-B14F-4D97-AF65-F5344CB8AC3E}">
        <p14:creationId xmlns:p14="http://schemas.microsoft.com/office/powerpoint/2010/main" val="4520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/>
              <a:t>The general proof strategy is: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99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/>
              <a:t>The general proof strategy is: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 </a:t>
            </a:r>
            <a:b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goal is to show that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actually does not recognize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endParaRPr lang="en-US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lvl="1">
              <a:defRPr/>
            </a:pPr>
            <a:endParaRPr lang="en-US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How can a DFA fail to recognize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? 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when it accepts or rejects a string it shouldn’t.</a:t>
            </a:r>
          </a:p>
          <a:p>
            <a:pPr marL="57150" indent="0" algn="ctr">
              <a:buNone/>
              <a:defRPr/>
            </a:pPr>
            <a:endParaRPr lang="en-US" sz="28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 algn="ctr">
              <a:buNone/>
              <a:defRPr/>
            </a:pPr>
            <a:endParaRPr lang="en-US" sz="28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330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/>
              <a:t>The general proof strategy is: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 </a:t>
            </a:r>
            <a:b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goal is to show that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actually does not recognize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i.e., it accepts or rejects a string that it shouldn’t</a:t>
            </a:r>
          </a:p>
          <a:p>
            <a:pPr lvl="1">
              <a:defRPr/>
            </a:pPr>
            <a:endParaRPr lang="en-US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0" indent="0">
              <a:buNone/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” AND “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doesn’t recognize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”, which is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135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3"/>
            <a:ext cx="8610600" cy="3844224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31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1: 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If two strings “collide” at any point, a DFA can no longer distinguish between them!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35145" y="4124730"/>
            <a:ext cx="3865914" cy="933046"/>
            <a:chOff x="2646709" y="4573115"/>
            <a:chExt cx="3865914" cy="933046"/>
          </a:xfrm>
        </p:grpSpPr>
        <p:sp>
          <p:nvSpPr>
            <p:cNvPr id="5" name="TextBox 4"/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646709" y="4710623"/>
              <a:ext cx="3865914" cy="795538"/>
              <a:chOff x="2646709" y="4710623"/>
              <a:chExt cx="3865914" cy="79553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15" name="Oval 14"/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00408" y="4710623"/>
                <a:ext cx="292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B0BB1DB-24B0-1E4E-ACB6-D2C0A23D16A7}"/>
              </a:ext>
            </a:extLst>
          </p:cNvPr>
          <p:cNvSpPr txBox="1"/>
          <p:nvPr/>
        </p:nvSpPr>
        <p:spPr>
          <a:xfrm>
            <a:off x="1590829" y="5390050"/>
            <a:ext cx="6354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/>
                <a:cs typeface="Franklin Gothic Medium"/>
              </a:rPr>
              <a:t> is correct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z ∈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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 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•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  ↔ 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y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•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Franklin Gothic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27C7E2-67FC-2B4E-9393-0BD792B35098}"/>
                  </a:ext>
                </a:extLst>
              </p:cNvPr>
              <p:cNvSpPr txBox="1"/>
              <p:nvPr/>
            </p:nvSpPr>
            <p:spPr>
              <a:xfrm>
                <a:off x="1356216" y="5953155"/>
                <a:ext cx="6619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M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is incorrect	 </a:t>
                </a:r>
                <a:r>
                  <a:rPr lang="en-US" sz="2400" dirty="0" err="1">
                    <a:latin typeface="Franklin Gothic Medium"/>
                    <a:cs typeface="Franklin Gothic Medium"/>
                  </a:rPr>
                  <a:t>iff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sym typeface="Symbol"/>
                  </a:rPr>
                  <a:t>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z ∈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(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dirty="0" err="1"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•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↮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y</a:t>
                </a:r>
                <a:r>
                  <a:rPr lang="en-US" sz="2400" dirty="0" err="1"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•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27C7E2-67FC-2B4E-9393-0BD792B35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216" y="5953155"/>
                <a:ext cx="6619441" cy="461665"/>
              </a:xfrm>
              <a:prstGeom prst="rect">
                <a:avLst/>
              </a:prstGeom>
              <a:blipFill>
                <a:blip r:embed="rId3"/>
                <a:stretch>
                  <a:fillRect l="-1341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AD0DC6-FD96-B341-8E6C-DA0BD0BFAA73}"/>
                  </a:ext>
                </a:extLst>
              </p:cNvPr>
              <p:cNvSpPr txBox="1"/>
              <p:nvPr/>
            </p:nvSpPr>
            <p:spPr>
              <a:xfrm>
                <a:off x="4114800" y="2974693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↮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AD0DC6-FD96-B341-8E6C-DA0BD0BFA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4693"/>
                <a:ext cx="368691" cy="369332"/>
              </a:xfrm>
              <a:prstGeom prst="rect">
                <a:avLst/>
              </a:prstGeom>
              <a:blipFill>
                <a:blip r:embed="rId4"/>
                <a:stretch>
                  <a:fillRect l="-10345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6ABCABB-8965-E3BD-DDDA-B7B5E9F53113}"/>
              </a:ext>
            </a:extLst>
          </p:cNvPr>
          <p:cNvSpPr txBox="1"/>
          <p:nvPr/>
        </p:nvSpPr>
        <p:spPr>
          <a:xfrm>
            <a:off x="5878347" y="4152216"/>
            <a:ext cx="3122971" cy="1066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x•z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 =  x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x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x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z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</a:t>
            </a:r>
            <a:endParaRPr lang="en-US" sz="2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endParaRPr lang="en-US" sz="1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y•z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 =  y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y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y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z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</a:t>
            </a:r>
            <a:endParaRPr lang="en-US" sz="2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endParaRPr lang="en-US" sz="2000" baseline="-25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61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lvl="0" indent="0">
              <a:buNone/>
              <a:defRPr/>
            </a:pPr>
            <a:r>
              <a:rPr lang="en-US" sz="31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1: 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If two strings “collide” at any point, a DFA can no longer distinguish between them!</a:t>
            </a:r>
            <a:r>
              <a:rPr lang="en-US" sz="29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</a:p>
          <a:p>
            <a:pPr marL="57150" lvl="0" indent="0">
              <a:buNone/>
              <a:defRPr/>
            </a:pPr>
            <a:endParaRPr lang="en-US" sz="2900" b="1" dirty="0">
              <a:solidFill>
                <a:prstClr val="black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lvl="0" indent="0">
              <a:buNone/>
              <a:defRPr/>
            </a:pPr>
            <a:endParaRPr lang="en-US" sz="2900" b="1" dirty="0">
              <a:solidFill>
                <a:prstClr val="black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lvl="0" indent="0">
              <a:buNone/>
              <a:defRPr/>
            </a:pPr>
            <a:r>
              <a:rPr lang="en-US" sz="29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2: </a:t>
            </a:r>
            <a:r>
              <a:rPr lang="en-US" sz="29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machine M has a finite number of states which means if we have </a:t>
            </a:r>
            <a:r>
              <a:rPr lang="en-US" sz="29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infinitely many</a:t>
            </a:r>
            <a:r>
              <a:rPr lang="en-US" sz="29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strings, two of them must collide!</a:t>
            </a:r>
          </a:p>
          <a:p>
            <a:pPr marL="57150" indent="0">
              <a:buNone/>
              <a:defRPr/>
            </a:pPr>
            <a:endParaRPr lang="en-US" sz="31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A51955-44EA-FF28-1621-319281D22312}"/>
              </a:ext>
            </a:extLst>
          </p:cNvPr>
          <p:cNvGrpSpPr/>
          <p:nvPr/>
        </p:nvGrpSpPr>
        <p:grpSpPr>
          <a:xfrm>
            <a:off x="1535145" y="4124730"/>
            <a:ext cx="3865914" cy="933046"/>
            <a:chOff x="2646709" y="4573115"/>
            <a:chExt cx="3865914" cy="9330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D4BE2D-4155-2408-CA45-33335DDED4A3}"/>
                </a:ext>
              </a:extLst>
            </p:cNvPr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80D8AA-0ED5-F133-3849-4FE24FD19EC2}"/>
                </a:ext>
              </a:extLst>
            </p:cNvPr>
            <p:cNvGrpSpPr/>
            <p:nvPr/>
          </p:nvGrpSpPr>
          <p:grpSpPr>
            <a:xfrm>
              <a:off x="2646709" y="4710623"/>
              <a:ext cx="3865914" cy="795538"/>
              <a:chOff x="2646709" y="4710623"/>
              <a:chExt cx="3865914" cy="79553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0171645-1466-DEA5-7806-6742BF0B2EE6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6197F02-F8AE-A2E7-7746-F599C67F2A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B1DA93F-9935-87C1-9248-536662FF72FB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AD6698B-BECE-19E5-3B56-35D172F19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D0B66A5-C490-98E6-7AFB-B14C7CE2B58B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078526-0099-BA41-C7D6-0966623D46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0DF2833-57DF-4EB8-C5F5-B2A976194D68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6146486-EF7F-910E-9555-AD19589F18D5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BA449D-6F25-05DF-5A07-9FDA59D4D921}"/>
                  </a:ext>
                </a:extLst>
              </p:cNvPr>
              <p:cNvSpPr txBox="1"/>
              <p:nvPr/>
            </p:nvSpPr>
            <p:spPr>
              <a:xfrm>
                <a:off x="5700408" y="4710623"/>
                <a:ext cx="292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z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C4342D-F0F3-A14B-5120-9EEAD7161BD3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395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457200" lvl="1" indent="0">
              <a:buNone/>
              <a:defRPr/>
            </a:pP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choose an </a:t>
            </a:r>
            <a:r>
              <a:rPr lang="en-US" sz="27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7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</a:t>
            </a:r>
            <a:b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(which we intend to complete later).  </a:t>
            </a:r>
            <a:r>
              <a:rPr lang="en-US" sz="27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is imperative that for </a:t>
            </a:r>
            <a:r>
              <a:rPr lang="en-US" sz="2700" b="1" i="1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7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7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7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</a:p>
          <a:p>
            <a:pPr lvl="1"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31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75835" y="4274766"/>
            <a:ext cx="1621428" cy="1794082"/>
            <a:chOff x="4573657" y="5324929"/>
            <a:chExt cx="1621428" cy="1794082"/>
          </a:xfrm>
        </p:grpSpPr>
        <p:sp>
          <p:nvSpPr>
            <p:cNvPr id="18" name="Rectangle 17"/>
            <p:cNvSpPr/>
            <p:nvPr/>
          </p:nvSpPr>
          <p:spPr>
            <a:xfrm>
              <a:off x="4573657" y="5364685"/>
              <a:ext cx="9342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  0001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00001</a:t>
              </a:r>
            </a:p>
            <a:p>
              <a:pPr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.............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60807" y="5324929"/>
              <a:ext cx="9342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053B7B-BFAE-2641-9AB3-FC9A1B9CDACB}"/>
              </a:ext>
            </a:extLst>
          </p:cNvPr>
          <p:cNvGrpSpPr/>
          <p:nvPr/>
        </p:nvGrpSpPr>
        <p:grpSpPr>
          <a:xfrm>
            <a:off x="4714809" y="4546907"/>
            <a:ext cx="3865914" cy="933046"/>
            <a:chOff x="2646709" y="4573115"/>
            <a:chExt cx="3865914" cy="9330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FD47-A006-0949-B68F-2C47CAA4A281}"/>
                </a:ext>
              </a:extLst>
            </p:cNvPr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56FB60-7ACC-A948-86D4-78F266AFB453}"/>
                </a:ext>
              </a:extLst>
            </p:cNvPr>
            <p:cNvGrpSpPr/>
            <p:nvPr/>
          </p:nvGrpSpPr>
          <p:grpSpPr>
            <a:xfrm>
              <a:off x="2646709" y="4873419"/>
              <a:ext cx="3865914" cy="632742"/>
              <a:chOff x="2646709" y="4873419"/>
              <a:chExt cx="3865914" cy="63274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6B122F3-5D4D-5E4E-976F-FAF40E09569F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E4D363D-C107-0341-8A2A-E3088E7A6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81A5D69F-BC2E-DB45-8699-927DA47B0B9C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D7DA80D-0FA2-6A4B-B317-9E680B2BD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7890C22-234A-624A-8465-A9247E19E70B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653BA1E-0022-FB41-96A6-D0F1E2BAF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8758324-8314-D543-8103-3F7B8C59A697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4C02CC0-986B-C143-9AE2-43BEA7590D24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F174AD-31F3-9449-96DE-13527A09CB11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0D7C8F-9973-2E4F-A6BB-B94B820C39A0}"/>
              </a:ext>
            </a:extLst>
          </p:cNvPr>
          <p:cNvSpPr txBox="1"/>
          <p:nvPr/>
        </p:nvSpPr>
        <p:spPr>
          <a:xfrm>
            <a:off x="2607446" y="3975302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EBAA4-8E17-BF40-8E85-9DE7FDDE5390}"/>
              </a:ext>
            </a:extLst>
          </p:cNvPr>
          <p:cNvSpPr txBox="1"/>
          <p:nvPr/>
        </p:nvSpPr>
        <p:spPr>
          <a:xfrm>
            <a:off x="1858243" y="3975302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Franklin Gothic Medium"/>
                <a:cs typeface="Franklin Gothic Medium"/>
              </a:rPr>
              <a:t>x,y</a:t>
            </a:r>
            <a:endParaRPr lang="en-US" sz="2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82E86D-6853-5C41-A59C-C467D716EEB2}"/>
              </a:ext>
            </a:extLst>
          </p:cNvPr>
          <p:cNvSpPr txBox="1"/>
          <p:nvPr/>
        </p:nvSpPr>
        <p:spPr>
          <a:xfrm>
            <a:off x="7711880" y="467973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575868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457200" lvl="1" indent="0">
              <a:buNone/>
              <a:defRPr/>
            </a:pP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choose an </a:t>
            </a:r>
            <a:r>
              <a:rPr lang="en-US" sz="27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7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</a:t>
            </a:r>
            <a:b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(which we intend to complete later).  It is critical that for </a:t>
            </a:r>
            <a:r>
              <a:rPr lang="en-US" sz="2700" b="1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7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</a:p>
          <a:p>
            <a:pPr lvl="1"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31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7FC48F-6ED0-464A-9C51-4BEE72B374CC}"/>
              </a:ext>
            </a:extLst>
          </p:cNvPr>
          <p:cNvGrpSpPr/>
          <p:nvPr/>
        </p:nvGrpSpPr>
        <p:grpSpPr>
          <a:xfrm>
            <a:off x="1598985" y="4771482"/>
            <a:ext cx="1621428" cy="1794082"/>
            <a:chOff x="4573657" y="5324929"/>
            <a:chExt cx="1621428" cy="17940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939E29-0426-4446-860F-658A4778357A}"/>
                </a:ext>
              </a:extLst>
            </p:cNvPr>
            <p:cNvSpPr/>
            <p:nvPr/>
          </p:nvSpPr>
          <p:spPr>
            <a:xfrm>
              <a:off x="4573657" y="5364685"/>
              <a:ext cx="9342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  0001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00001</a:t>
              </a:r>
            </a:p>
            <a:p>
              <a:pPr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.............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11748C-E085-8F4F-9A8E-75881AD8CED7}"/>
                </a:ext>
              </a:extLst>
            </p:cNvPr>
            <p:cNvSpPr/>
            <p:nvPr/>
          </p:nvSpPr>
          <p:spPr>
            <a:xfrm>
              <a:off x="5260807" y="5324929"/>
              <a:ext cx="9342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D1F07D-AE0F-4248-973A-A4064D9F5BC3}"/>
              </a:ext>
            </a:extLst>
          </p:cNvPr>
          <p:cNvGrpSpPr/>
          <p:nvPr/>
        </p:nvGrpSpPr>
        <p:grpSpPr>
          <a:xfrm>
            <a:off x="4737959" y="5043623"/>
            <a:ext cx="3865914" cy="933046"/>
            <a:chOff x="2646709" y="4573115"/>
            <a:chExt cx="3865914" cy="9330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2B03DD-63C0-1043-8F0C-F0F779198FEB}"/>
                </a:ext>
              </a:extLst>
            </p:cNvPr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DF4A3C-56C3-B74F-8065-8C6D3D6DA510}"/>
                </a:ext>
              </a:extLst>
            </p:cNvPr>
            <p:cNvGrpSpPr/>
            <p:nvPr/>
          </p:nvGrpSpPr>
          <p:grpSpPr>
            <a:xfrm>
              <a:off x="2646709" y="4873419"/>
              <a:ext cx="3865914" cy="632742"/>
              <a:chOff x="2646709" y="4873419"/>
              <a:chExt cx="3865914" cy="63274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F21DC77-994A-2442-B3C8-5C45A4904332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507A9AE-7313-8140-BFE9-B3BD0007E5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D407A33-3ED5-BB46-B8A5-B6B2DCC6F06F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E38F96-E6DE-F74D-B446-539892EB9A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34890FF-EE25-EF40-9005-851711B0D757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D50E35A-10CC-3848-B394-7A0A7A83FA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3C70B1C-0573-1645-9E5F-68A966B21A43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1FDCE0B-A7CB-2A47-840C-7157AD770649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6F0E7A-D55B-BA41-864C-E331B205B011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25AC116-2A6B-8F41-84CB-A3268656998F}"/>
              </a:ext>
            </a:extLst>
          </p:cNvPr>
          <p:cNvSpPr txBox="1"/>
          <p:nvPr/>
        </p:nvSpPr>
        <p:spPr>
          <a:xfrm>
            <a:off x="7676287" y="5136845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1A005-E90D-B949-9231-D434015133ED}"/>
              </a:ext>
            </a:extLst>
          </p:cNvPr>
          <p:cNvSpPr txBox="1"/>
          <p:nvPr/>
        </p:nvSpPr>
        <p:spPr>
          <a:xfrm>
            <a:off x="2607240" y="4571427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2203BE-9008-DB45-A150-C8ABCDC4ADA3}"/>
              </a:ext>
            </a:extLst>
          </p:cNvPr>
          <p:cNvSpPr txBox="1"/>
          <p:nvPr/>
        </p:nvSpPr>
        <p:spPr>
          <a:xfrm>
            <a:off x="1858037" y="4571427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Franklin Gothic Medium"/>
                <a:cs typeface="Franklin Gothic Medium"/>
              </a:rPr>
              <a:t>x,y</a:t>
            </a:r>
            <a:endParaRPr lang="en-US" sz="2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861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 = 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8" y="3201413"/>
            <a:ext cx="91042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2: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machine has a finite number of states which means if we have infinitely many strings, two of them must collide!</a:t>
            </a:r>
          </a:p>
          <a:p>
            <a:pPr marL="57150" indent="0">
              <a:buNone/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125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 = 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endParaRPr lang="en-US" sz="2400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S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there exist strings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/>
                <a:sym typeface="Symbol"/>
              </a:rPr>
              <a:t> ∈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S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/>
                <a:sym typeface="Symbol"/>
              </a:rPr>
              <a:t>∈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S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400" dirty="0" err="1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a≠b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669" y="4890053"/>
            <a:ext cx="7076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SUPER IMPORTANT POINT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:  You do not get to choose what </a:t>
            </a:r>
            <a:r>
              <a:rPr lang="en-US" sz="2400" dirty="0">
                <a:solidFill>
                  <a:srgbClr val="0070C0"/>
                </a:solidFill>
                <a:cs typeface="Franklin Gothic Medium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and </a:t>
            </a:r>
            <a:r>
              <a:rPr lang="en-US" sz="2400" dirty="0">
                <a:solidFill>
                  <a:srgbClr val="0070C0"/>
                </a:solidFill>
                <a:cs typeface="Franklin Gothic Medium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are.  Remember, we’ve just proven they exist…we must take the ones we’re given!</a:t>
            </a:r>
          </a:p>
        </p:txBody>
      </p:sp>
    </p:spTree>
    <p:extLst>
      <p:ext uri="{BB962C8B-B14F-4D97-AF65-F5344CB8AC3E}">
        <p14:creationId xmlns:p14="http://schemas.microsoft.com/office/powerpoint/2010/main" val="95593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EEDB1-7BF9-0D46-BB8C-4068486AA836}"/>
              </a:ext>
            </a:extLst>
          </p:cNvPr>
          <p:cNvSpPr txBox="1"/>
          <p:nvPr/>
        </p:nvSpPr>
        <p:spPr>
          <a:xfrm>
            <a:off x="4223261" y="2391129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>
            <a:off x="4268145" y="4547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≡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915C6-88F4-E445-A137-556CAE731737}"/>
              </a:ext>
            </a:extLst>
          </p:cNvPr>
          <p:cNvSpPr/>
          <p:nvPr/>
        </p:nvSpPr>
        <p:spPr>
          <a:xfrm>
            <a:off x="2228192" y="2314903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REs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5FE134-4069-3F41-BEDF-7CB2AF84C422}"/>
              </a:ext>
            </a:extLst>
          </p:cNvPr>
          <p:cNvSpPr/>
          <p:nvPr/>
        </p:nvSpPr>
        <p:spPr>
          <a:xfrm>
            <a:off x="2228192" y="4486874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DFAs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AC026F-96A2-294A-BC76-CFA6120B34A3}"/>
              </a:ext>
            </a:extLst>
          </p:cNvPr>
          <p:cNvSpPr/>
          <p:nvPr/>
        </p:nvSpPr>
        <p:spPr>
          <a:xfrm>
            <a:off x="5234152" y="4486875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NFAs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815C8-4B03-5047-B890-54A1358EE594}"/>
              </a:ext>
            </a:extLst>
          </p:cNvPr>
          <p:cNvSpPr/>
          <p:nvPr/>
        </p:nvSpPr>
        <p:spPr>
          <a:xfrm>
            <a:off x="5234152" y="2314902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CFGs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 rot="5400000">
            <a:off x="2765165" y="344633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≡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13E0C-7C9C-6144-B31A-DD5880EF126A}"/>
              </a:ext>
            </a:extLst>
          </p:cNvPr>
          <p:cNvSpPr txBox="1"/>
          <p:nvPr/>
        </p:nvSpPr>
        <p:spPr>
          <a:xfrm>
            <a:off x="509155" y="5662200"/>
            <a:ext cx="8177645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Languages represented by DFA, NFAs, or regular expressions</a:t>
            </a:r>
          </a:p>
          <a:p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are called </a:t>
            </a:r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16745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accepts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there exist strings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400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10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Now, consider appending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to both strings.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8" y="4869999"/>
            <a:ext cx="9104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  <a:defRPr/>
            </a:pP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1: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If two strings “collide” at any point, a DFA can no longer distinguish between them!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91718A-3DCE-2A40-80A5-9AA9815271FD}"/>
              </a:ext>
            </a:extLst>
          </p:cNvPr>
          <p:cNvGrpSpPr/>
          <p:nvPr/>
        </p:nvGrpSpPr>
        <p:grpSpPr>
          <a:xfrm>
            <a:off x="2252437" y="5816263"/>
            <a:ext cx="3977222" cy="933046"/>
            <a:chOff x="2646709" y="4573115"/>
            <a:chExt cx="3977222" cy="9330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E4FAA5-91A8-0149-8DBB-B9D0856B1A5A}"/>
                </a:ext>
              </a:extLst>
            </p:cNvPr>
            <p:cNvSpPr txBox="1"/>
            <p:nvPr/>
          </p:nvSpPr>
          <p:spPr>
            <a:xfrm>
              <a:off x="3973749" y="4573115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</a:t>
              </a:r>
              <a:r>
                <a:rPr lang="en-US" sz="2000" baseline="30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84A341-5A2C-E044-B725-127AC3CB3A7E}"/>
                </a:ext>
              </a:extLst>
            </p:cNvPr>
            <p:cNvGrpSpPr/>
            <p:nvPr/>
          </p:nvGrpSpPr>
          <p:grpSpPr>
            <a:xfrm>
              <a:off x="2646709" y="4873419"/>
              <a:ext cx="3977222" cy="632742"/>
              <a:chOff x="2646709" y="4873419"/>
              <a:chExt cx="3977222" cy="63274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6C9AA7-368E-334F-9053-58019F6B4631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8FCE288-E6F2-5844-9F16-82B06C39F0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91EEA77D-D5BD-DF44-9C6E-AE90CE0C3ADF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F6ABF97-56B2-C445-8EDC-8AA33CC85B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721432AD-924D-CF4A-9C77-BB555FF7A8C5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C45F3F-4ABF-A24B-B463-B3C039A03C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8125" y="4912537"/>
                <a:ext cx="285806" cy="2858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q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44A26537-D8A6-BB45-9F1F-4EFF1971A1EC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E8A44B-DBB6-3D4B-8E10-52E133560DA6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595A7D-2945-EA48-B3D2-1CCC9AC79EE6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0</a:t>
                </a:r>
                <a:r>
                  <a:rPr lang="en-US" sz="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1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99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0" y="1067780"/>
            <a:ext cx="8793093" cy="5379159"/>
          </a:xfrm>
        </p:spPr>
        <p:txBody>
          <a:bodyPr>
            <a:normAutofit fontScale="85000" lnSpcReduction="10000"/>
          </a:bodyPr>
          <a:lstStyle/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600" dirty="0"/>
              <a:t>Consider 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S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= {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8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= </a:t>
            </a:r>
            <a:r>
              <a:rPr lang="en-US" sz="26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6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6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6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6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there exist strings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600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Now, consider appending </a:t>
            </a:r>
            <a:r>
              <a:rPr lang="en-US" sz="26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to both strings. 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Then, since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end in the same state,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i="1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also end in the same state, call it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But then </a:t>
            </a:r>
            <a:r>
              <a:rPr lang="en-US" sz="28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makes a mistake: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needs to be an accept state since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∈</a:t>
            </a:r>
            <a:r>
              <a:rPr lang="en-US" sz="2800" b="1" i="1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but </a:t>
            </a:r>
            <a:r>
              <a:rPr lang="en-US" sz="28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would accept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charset="0"/>
                <a:cs typeface="Cambria Math" charset="0"/>
                <a:sym typeface="Symbol"/>
              </a:rPr>
              <a:t>∉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which is an error.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	</a:t>
            </a:r>
            <a:endParaRPr lang="en-US" sz="18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95505" y="3636354"/>
            <a:ext cx="3977222" cy="933046"/>
            <a:chOff x="2646709" y="4573115"/>
            <a:chExt cx="3977222" cy="933046"/>
          </a:xfrm>
        </p:grpSpPr>
        <p:sp>
          <p:nvSpPr>
            <p:cNvPr id="6" name="TextBox 5"/>
            <p:cNvSpPr txBox="1"/>
            <p:nvPr/>
          </p:nvSpPr>
          <p:spPr>
            <a:xfrm>
              <a:off x="3973749" y="4573115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</a:t>
              </a:r>
              <a:r>
                <a:rPr lang="en-US" sz="2000" baseline="30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46709" y="4710623"/>
              <a:ext cx="3977222" cy="795538"/>
              <a:chOff x="2646709" y="4710623"/>
              <a:chExt cx="3977222" cy="79553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16" name="Oval 15"/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338125" y="4912537"/>
                <a:ext cx="285806" cy="2858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q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607843" y="4710623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0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a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15699" y="5106051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0</a:t>
                </a:r>
                <a:r>
                  <a:rPr lang="en-US" sz="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1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78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600" dirty="0"/>
              <a:t>Consider 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S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= {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8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= </a:t>
            </a:r>
            <a:r>
              <a:rPr lang="en-US" sz="26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6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6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6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6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there exist strings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600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Now, consider appending </a:t>
            </a:r>
            <a:r>
              <a:rPr lang="en-US" sz="26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to both strings. 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Then, since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end in the same state,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also end in the same state, call it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  But then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must make a mistake: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needs to be an accept state since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∈</a:t>
            </a:r>
            <a:r>
              <a:rPr lang="en-US" sz="2800" b="1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but then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would accept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charset="0"/>
                <a:cs typeface="Cambria Math" charset="0"/>
                <a:sym typeface="Symbol"/>
              </a:rPr>
              <a:t>∉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which is an error.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	</a:t>
            </a:r>
          </a:p>
          <a:p>
            <a:pPr marL="57150" indent="0">
              <a:buNone/>
              <a:defRPr/>
            </a:pP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This is a contradiction since we assumed that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recognizes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 Thus, no DFA recognizes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95505" y="3636354"/>
            <a:ext cx="3977222" cy="933046"/>
            <a:chOff x="2646709" y="4573115"/>
            <a:chExt cx="3977222" cy="933046"/>
          </a:xfrm>
        </p:grpSpPr>
        <p:sp>
          <p:nvSpPr>
            <p:cNvPr id="6" name="TextBox 5"/>
            <p:cNvSpPr txBox="1"/>
            <p:nvPr/>
          </p:nvSpPr>
          <p:spPr>
            <a:xfrm>
              <a:off x="3973749" y="4573115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</a:t>
              </a:r>
              <a:r>
                <a:rPr lang="en-US" sz="2000" baseline="30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46709" y="4710623"/>
              <a:ext cx="3977222" cy="795538"/>
              <a:chOff x="2646709" y="4710623"/>
              <a:chExt cx="3977222" cy="79553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16" name="Oval 15"/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338125" y="4912537"/>
                <a:ext cx="285806" cy="2858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q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0408" y="4710623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0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a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15699" y="5106051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0</a:t>
                </a:r>
                <a:r>
                  <a:rPr lang="en-US" sz="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1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56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Language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 is not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1280"/>
            <a:ext cx="8415867" cy="5140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“Suppose for contradiction that some DFA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Consider an </a:t>
            </a: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prefxes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(which we intend to complete later).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is imperative that for </a:t>
            </a:r>
            <a:r>
              <a:rPr lang="en-US" sz="2400" b="1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for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b="1" baseline="-250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≠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that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Consider appending the (correct) completion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to each of the two strings.</a:t>
            </a:r>
            <a:endParaRPr lang="en-US" sz="2400" b="1" dirty="0"/>
          </a:p>
          <a:p>
            <a:pPr marL="57150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both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and we appended the same string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, both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end at the same state </a:t>
            </a:r>
            <a:r>
              <a:rPr lang="en-US" sz="2400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.   </a:t>
            </a:r>
            <a:r>
              <a:rPr lang="en-US" sz="2400" dirty="0"/>
              <a:t>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∉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 </a:t>
            </a:r>
            <a:r>
              <a:rPr lang="en-US" sz="2400" dirty="0"/>
              <a:t>does not recognize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  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ea typeface="Cambria Math"/>
              </a:rPr>
              <a:t>“Thus, </a:t>
            </a:r>
            <a:r>
              <a:rPr lang="en-US" sz="2400" dirty="0">
                <a:solidFill>
                  <a:prstClr val="black"/>
                </a:solidFill>
              </a:rPr>
              <a:t>no DFA recognizes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prstClr val="black"/>
                </a:solidFill>
              </a:rPr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4761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</a:t>
            </a:r>
          </a:p>
        </p:txBody>
      </p:sp>
    </p:spTree>
    <p:extLst>
      <p:ext uri="{BB962C8B-B14F-4D97-AF65-F5344CB8AC3E}">
        <p14:creationId xmlns:p14="http://schemas.microsoft.com/office/powerpoint/2010/main" val="3126267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00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7517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Note that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A</a:t>
            </a:r>
            <a:r>
              <a:rPr lang="en-US" sz="2400" b="1" dirty="0">
                <a:solidFill>
                  <a:prstClr val="black"/>
                </a:solidFill>
              </a:rPr>
              <a:t>, but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A </a:t>
            </a:r>
            <a:r>
              <a:rPr lang="en-US" sz="2400" dirty="0">
                <a:solidFill>
                  <a:prstClr val="black"/>
                </a:solidFill>
              </a:rPr>
              <a:t>since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/>
              <a:t>.  But they both end up in the same state  of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call it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A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400" dirty="0"/>
              <a:t>state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must be an accept state but then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would incorrectly accept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A </a:t>
            </a:r>
            <a:r>
              <a:rPr lang="en-US" sz="2400" dirty="0"/>
              <a:t>so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does not recognize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    </a:t>
            </a:r>
          </a:p>
          <a:p>
            <a:pPr marL="0" indent="0">
              <a:buNone/>
            </a:pPr>
            <a:r>
              <a:rPr lang="en-US" sz="2400" dirty="0"/>
              <a:t>Thus, no DFA recognizes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641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dirty="0">
                <a:latin typeface="+mn-lt"/>
              </a:rPr>
              <a:t> = {balanced parentheses}</a:t>
            </a:r>
            <a:r>
              <a:rPr lang="en-US" dirty="0"/>
              <a:t> 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accepts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</a:t>
            </a:r>
          </a:p>
        </p:txBody>
      </p:sp>
    </p:spTree>
    <p:extLst>
      <p:ext uri="{BB962C8B-B14F-4D97-AF65-F5344CB8AC3E}">
        <p14:creationId xmlns:p14="http://schemas.microsoft.com/office/powerpoint/2010/main" val="2661204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Prove </a:t>
            </a:r>
            <a:r>
              <a:rPr lang="en-US" b="1" dirty="0">
                <a:solidFill>
                  <a:srgbClr val="C00000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{balanced parentheses}</a:t>
            </a:r>
            <a:r>
              <a:rPr lang="en-US" dirty="0">
                <a:solidFill>
                  <a:prstClr val="black"/>
                </a:solidFill>
              </a:rPr>
              <a:t> is not regular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8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≡ </a:t>
            </a:r>
            <a:r>
              <a:rPr lang="en-US" dirty="0">
                <a:solidFill>
                  <a:prstClr val="black"/>
                </a:solidFill>
              </a:rPr>
              <a:t>NFAs </a:t>
            </a:r>
            <a:r>
              <a:rPr lang="en-US" dirty="0"/>
              <a:t>≡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500533" cy="514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We have shown how to build an optimal DFA for every regular expression</a:t>
            </a:r>
          </a:p>
          <a:p>
            <a:pPr lvl="1"/>
            <a:r>
              <a:rPr lang="en-US" sz="2400" dirty="0"/>
              <a:t>Build NFA</a:t>
            </a:r>
          </a:p>
          <a:p>
            <a:pPr lvl="1"/>
            <a:r>
              <a:rPr lang="en-US" sz="2400" dirty="0"/>
              <a:t>Convert NFA to DFA using subset construction</a:t>
            </a:r>
          </a:p>
          <a:p>
            <a:pPr lvl="1"/>
            <a:r>
              <a:rPr lang="en-US" sz="2400" dirty="0"/>
              <a:t>Minimize resulting DFA</a:t>
            </a:r>
          </a:p>
          <a:p>
            <a:pPr marL="457200" lvl="1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600" dirty="0"/>
              <a:t>Thus, we could now implement a </a:t>
            </a:r>
            <a:r>
              <a:rPr lang="en-US" sz="2600" dirty="0" err="1"/>
              <a:t>RegExp</a:t>
            </a:r>
            <a:r>
              <a:rPr lang="en-US" sz="2600" dirty="0"/>
              <a:t> library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 err="1"/>
              <a:t>RegExp</a:t>
            </a:r>
            <a:r>
              <a:rPr lang="en-US" sz="2400" dirty="0"/>
              <a:t> libraries actually simulate the NFA</a:t>
            </a:r>
          </a:p>
          <a:p>
            <a:pPr lvl="1"/>
            <a:r>
              <a:rPr lang="en-US" sz="2400" dirty="0"/>
              <a:t>(even better: one can combine the two approaches:</a:t>
            </a:r>
            <a:br>
              <a:rPr lang="en-US" sz="2400" dirty="0"/>
            </a:br>
            <a:r>
              <a:rPr lang="en-US" sz="2400" dirty="0"/>
              <a:t> apply DFA minimization lazily while simulating the NFA)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8609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Prove </a:t>
            </a:r>
            <a:r>
              <a:rPr lang="en-US" b="1" dirty="0">
                <a:solidFill>
                  <a:srgbClr val="C00000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{balanced parentheses}</a:t>
            </a:r>
            <a:r>
              <a:rPr lang="en-US" dirty="0">
                <a:solidFill>
                  <a:prstClr val="black"/>
                </a:solidFill>
              </a:rPr>
              <a:t> is not regular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019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Prove </a:t>
            </a:r>
            <a:r>
              <a:rPr lang="en-US" b="1" dirty="0">
                <a:solidFill>
                  <a:srgbClr val="C00000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{balanced parentheses}</a:t>
            </a:r>
            <a:r>
              <a:rPr lang="en-US" dirty="0">
                <a:solidFill>
                  <a:prstClr val="black"/>
                </a:solidFill>
              </a:rPr>
              <a:t> is not regular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Note that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P</a:t>
            </a:r>
            <a:r>
              <a:rPr lang="en-US" sz="2400" b="1" dirty="0">
                <a:solidFill>
                  <a:prstClr val="black"/>
                </a:solidFill>
              </a:rPr>
              <a:t>, but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P </a:t>
            </a:r>
            <a:r>
              <a:rPr lang="en-US" sz="2400" dirty="0">
                <a:solidFill>
                  <a:prstClr val="black"/>
                </a:solidFill>
              </a:rPr>
              <a:t>since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/>
              <a:t>.  But they both end up in the same state of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call it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P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400" dirty="0"/>
              <a:t>state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must be an accept state but then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would incorrectly accept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P </a:t>
            </a:r>
            <a:r>
              <a:rPr lang="en-US" sz="2400" dirty="0"/>
              <a:t>so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does not recognize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    </a:t>
            </a:r>
          </a:p>
          <a:p>
            <a:pPr marL="0" indent="0">
              <a:buNone/>
            </a:pPr>
            <a:r>
              <a:rPr lang="en-US" sz="2400" dirty="0"/>
              <a:t>Thus, no DFA recognizes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950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Language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 is not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1280"/>
            <a:ext cx="8415867" cy="5140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“Suppose for contradiction that some DFA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Consider an </a:t>
            </a: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 (which we intend to complete later).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is imperative that for </a:t>
            </a:r>
            <a:r>
              <a:rPr lang="en-US" sz="2400" b="1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for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b="1" baseline="-250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≠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that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Consider appending the (correct) completion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to each of the two strings.</a:t>
            </a:r>
            <a:endParaRPr lang="en-US" sz="2400" b="1" dirty="0"/>
          </a:p>
          <a:p>
            <a:pPr marL="57150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both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and we appended the same string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, both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end at the same state </a:t>
            </a:r>
            <a:r>
              <a:rPr lang="en-US" sz="2400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.   </a:t>
            </a:r>
            <a:r>
              <a:rPr lang="en-US" sz="2400" dirty="0"/>
              <a:t>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∉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 </a:t>
            </a:r>
            <a:r>
              <a:rPr lang="en-US" sz="2400" dirty="0"/>
              <a:t>does not recognize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  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ea typeface="Cambria Math"/>
              </a:rPr>
              <a:t>“Thus, </a:t>
            </a:r>
            <a:r>
              <a:rPr lang="en-US" sz="2400" dirty="0">
                <a:solidFill>
                  <a:prstClr val="black"/>
                </a:solidFill>
              </a:rPr>
              <a:t>no DFA recognizes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prstClr val="black"/>
                </a:solidFill>
              </a:rPr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3126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Fact:  This method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</p:spPr>
        <p:txBody>
          <a:bodyPr/>
          <a:lstStyle/>
          <a:p>
            <a:r>
              <a:rPr lang="en-US" sz="2400" dirty="0"/>
              <a:t>Suppose that for a language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, the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 is a </a:t>
            </a:r>
            <a:r>
              <a:rPr lang="en-US" sz="2400" i="1" dirty="0"/>
              <a:t>largest</a:t>
            </a:r>
            <a:r>
              <a:rPr lang="en-US" sz="2400" dirty="0"/>
              <a:t> set of prefixes with the property that, for every pair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≠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</a:rPr>
              <a:t>∈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, there is some string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t</a:t>
            </a:r>
            <a:r>
              <a:rPr lang="en-US" sz="2400" dirty="0"/>
              <a:t> such that one of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 is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 but the other isn’t.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infinite, then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is not regular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finite, then the minimal DFA for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has precisely          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 </a:t>
            </a:r>
            <a:r>
              <a:rPr lang="en-US" sz="2400" dirty="0">
                <a:latin typeface="Franklin Gothic Medium" panose="020B0603020102020204" pitchFamily="34" charset="0"/>
              </a:rPr>
              <a:t>states, one reached by each member of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</a:rPr>
              <a:t>.</a:t>
            </a:r>
          </a:p>
          <a:p>
            <a:endParaRPr 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08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Fact:  This method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</p:spPr>
        <p:txBody>
          <a:bodyPr/>
          <a:lstStyle/>
          <a:p>
            <a:r>
              <a:rPr lang="en-US" sz="2400" dirty="0"/>
              <a:t>Suppose that for a language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, the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 is a </a:t>
            </a:r>
            <a:r>
              <a:rPr lang="en-US" sz="2400" i="1" dirty="0"/>
              <a:t>largest</a:t>
            </a:r>
            <a:r>
              <a:rPr lang="en-US" sz="2400" dirty="0"/>
              <a:t> set of prefixes with the property that, for every pair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≠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</a:rPr>
              <a:t>∈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, there is some string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t</a:t>
            </a:r>
            <a:r>
              <a:rPr lang="en-US" sz="2400" dirty="0"/>
              <a:t> such that one of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 is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 but the other isn’t.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infinite, then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is not regular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finite, then the minimal DFA for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has precisely          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 </a:t>
            </a:r>
            <a:r>
              <a:rPr lang="en-US" sz="2400" dirty="0">
                <a:latin typeface="Franklin Gothic Medium" panose="020B0603020102020204" pitchFamily="34" charset="0"/>
              </a:rPr>
              <a:t>states, one reached by each member of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</a:rPr>
              <a:t>.</a:t>
            </a:r>
          </a:p>
          <a:p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Franklin Gothic Medium" panose="020B0603020102020204" pitchFamily="34" charset="0"/>
              </a:rPr>
              <a:t>Corollary</a:t>
            </a:r>
            <a:r>
              <a:rPr lang="en-US" sz="2400" dirty="0">
                <a:latin typeface="Franklin Gothic Medium" panose="020B0603020102020204" pitchFamily="34" charset="0"/>
              </a:rPr>
              <a:t>: Our minimization algorithm was correct.</a:t>
            </a:r>
          </a:p>
          <a:p>
            <a:pPr lvl="1"/>
            <a:r>
              <a:rPr lang="en-US" sz="2000" dirty="0">
                <a:latin typeface="Franklin Gothic Medium" panose="020B0603020102020204" pitchFamily="34" charset="0"/>
              </a:rPr>
              <a:t>we separated </a:t>
            </a:r>
            <a:r>
              <a:rPr lang="en-US" sz="2000" i="1" dirty="0">
                <a:latin typeface="Franklin Gothic Medium" panose="020B0603020102020204" pitchFamily="34" charset="0"/>
              </a:rPr>
              <a:t>exactly</a:t>
            </a:r>
            <a:r>
              <a:rPr lang="en-US" sz="2000" dirty="0">
                <a:latin typeface="Franklin Gothic Medium" panose="020B0603020102020204" pitchFamily="34" charset="0"/>
              </a:rPr>
              <a:t> those states for which some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>
                <a:latin typeface="Franklin Gothic Medium" panose="020B0603020102020204" pitchFamily="34" charset="0"/>
              </a:rPr>
              <a:t> would make one accept and another not accept</a:t>
            </a:r>
          </a:p>
        </p:txBody>
      </p:sp>
    </p:spTree>
    <p:extLst>
      <p:ext uri="{BB962C8B-B14F-4D97-AF65-F5344CB8AC3E}">
        <p14:creationId xmlns:p14="http://schemas.microsoft.com/office/powerpoint/2010/main" val="1840122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5C75-1089-A042-88F3-AE76D51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C8E2B-DDDD-744C-94F5-FAD130AD4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It is not necessary for our strings </a:t>
                </a:r>
                <a:r>
                  <a:rPr lang="en-US" sz="2800" b="1" dirty="0" err="1">
                    <a:solidFill>
                      <a:srgbClr val="0070C0"/>
                    </a:solidFill>
                  </a:rPr>
                  <a:t>xz</a:t>
                </a:r>
                <a:r>
                  <a:rPr lang="en-US" sz="2800" dirty="0"/>
                  <a:t> with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/>
                    <a:sym typeface="Symbol"/>
                  </a:rPr>
                  <a:t> ∈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r>
                  <a:rPr lang="en-US" sz="2800" dirty="0"/>
                  <a:t> to allow any string in the language</a:t>
                </a:r>
              </a:p>
              <a:p>
                <a:pPr lvl="1"/>
                <a:r>
                  <a:rPr lang="en-US" sz="2400" dirty="0"/>
                  <a:t>we only need to find a small “core” set of strings that must be distinguished by the machine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It is </a:t>
                </a:r>
                <a:r>
                  <a:rPr lang="en-US" sz="2800" b="1" dirty="0"/>
                  <a:t>not true</a:t>
                </a:r>
                <a:r>
                  <a:rPr lang="en-US" sz="2800" dirty="0"/>
                  <a:t> that, if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</a:t>
                </a:r>
                <a:r>
                  <a:rPr lang="en-US" sz="2800" dirty="0"/>
                  <a:t>is irregular and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⊆ U</a:t>
                </a:r>
                <a:r>
                  <a:rPr lang="en-US" sz="2800" dirty="0"/>
                  <a:t>, then</a:t>
                </a:r>
                <a:br>
                  <a:rPr lang="en-US" sz="2800" dirty="0"/>
                </a:b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U </a:t>
                </a:r>
                <a:r>
                  <a:rPr lang="en-US" sz="2800" dirty="0"/>
                  <a:t>is irregular!</a:t>
                </a:r>
              </a:p>
              <a:p>
                <a:pPr lvl="1"/>
                <a:r>
                  <a:rPr lang="en-US" sz="2400" dirty="0"/>
                  <a:t>we always have 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⊆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400" dirty="0"/>
                  <a:t> and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400" dirty="0"/>
                  <a:t> is regular!</a:t>
                </a:r>
              </a:p>
              <a:p>
                <a:pPr lvl="1"/>
                <a:r>
                  <a:rPr lang="en-US" sz="2400" dirty="0"/>
                  <a:t>our argument needs different answers: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xz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↮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y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endParaRPr lang="en-US" sz="2400" dirty="0"/>
              </a:p>
              <a:p>
                <a:pPr lvl="2"/>
                <a:r>
                  <a:rPr lang="en-US" sz="2000" dirty="0"/>
                  <a:t>for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0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000" dirty="0"/>
                  <a:t>, both strings are always in the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C8E2B-DDDD-744C-94F5-FAD130AD4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7B0C39-70FA-E945-BD0E-5E0F45854D82}"/>
              </a:ext>
            </a:extLst>
          </p:cNvPr>
          <p:cNvSpPr/>
          <p:nvPr/>
        </p:nvSpPr>
        <p:spPr>
          <a:xfrm>
            <a:off x="2498648" y="5808297"/>
            <a:ext cx="3794182" cy="77506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Do not claim in your proof that, because </a:t>
            </a:r>
            <a:r>
              <a:rPr lang="en-US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⊆ U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U</a:t>
            </a:r>
            <a:r>
              <a:rPr lang="en-US" b="1" dirty="0"/>
              <a:t> is also irregular</a:t>
            </a:r>
          </a:p>
        </p:txBody>
      </p:sp>
    </p:spTree>
    <p:extLst>
      <p:ext uri="{BB962C8B-B14F-4D97-AF65-F5344CB8AC3E}">
        <p14:creationId xmlns:p14="http://schemas.microsoft.com/office/powerpoint/2010/main" val="22273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Application of FSMs: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3100" y="1183037"/>
                <a:ext cx="7772400" cy="4452937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/>
                  <a:t>Given </a:t>
                </a:r>
              </a:p>
              <a:p>
                <a:pPr lvl="1" eaLnBrk="1" hangingPunct="1"/>
                <a:r>
                  <a:rPr lang="en-US" sz="2400" dirty="0"/>
                  <a:t>a string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s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characters</a:t>
                </a:r>
              </a:p>
              <a:p>
                <a:pPr lvl="1" eaLnBrk="1" hangingPunct="1"/>
                <a:r>
                  <a:rPr lang="en-US" sz="2400" dirty="0"/>
                  <a:t>a pattern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p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/>
                  <a:t> characters</a:t>
                </a:r>
              </a:p>
              <a:p>
                <a:pPr lvl="1" eaLnBrk="1" hangingPunct="1"/>
                <a:r>
                  <a:rPr lang="en-US" sz="2400" dirty="0"/>
                  <a:t>usually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eaLnBrk="1" hangingPunct="1"/>
                <a:r>
                  <a:rPr lang="en-US" sz="2800" dirty="0"/>
                  <a:t>Find</a:t>
                </a:r>
              </a:p>
              <a:p>
                <a:pPr lvl="1"/>
                <a:r>
                  <a:rPr lang="en-US" sz="2400" dirty="0"/>
                  <a:t>all occurrences of the pattern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p</a:t>
                </a:r>
                <a:r>
                  <a:rPr lang="en-US" sz="2400" dirty="0"/>
                  <a:t> in the string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s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lvl="4" eaLnBrk="1" hangingPunct="1"/>
                <a:endParaRPr lang="en-US" sz="1800" dirty="0"/>
              </a:p>
              <a:p>
                <a:pPr eaLnBrk="1" hangingPunct="1"/>
                <a:r>
                  <a:rPr lang="en-US" sz="2400" dirty="0"/>
                  <a:t>Obvious algorithm: </a:t>
                </a:r>
              </a:p>
              <a:p>
                <a:pPr lvl="1"/>
                <a:r>
                  <a:rPr lang="en-US" sz="2400" dirty="0"/>
                  <a:t>try to see if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p</a:t>
                </a:r>
                <a:r>
                  <a:rPr lang="en-US" sz="2400" dirty="0"/>
                  <a:t> matches at each of the positions in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stop at a failed match and try matching at the next position: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running time.</a:t>
                </a:r>
              </a:p>
            </p:txBody>
          </p:sp>
        </mc:Choice>
        <mc:Fallback xmlns="">
          <p:sp>
            <p:nvSpPr>
              <p:cNvPr id="923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183037"/>
                <a:ext cx="7772400" cy="4452937"/>
              </a:xfrm>
              <a:blipFill>
                <a:blip r:embed="rId3"/>
                <a:stretch>
                  <a:fillRect l="-1412" t="-1231" b="-15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13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FSMs: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With DFAs can do this 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time.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See Extra Credit problem on HW8 for some ideas of how to get to O(m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 + n).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34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time: NFA to DFA</a:t>
            </a:r>
          </a:p>
        </p:txBody>
      </p:sp>
      <p:grpSp>
        <p:nvGrpSpPr>
          <p:cNvPr id="32774" name="Group 66"/>
          <p:cNvGrpSpPr>
            <a:grpSpLocks/>
          </p:cNvGrpSpPr>
          <p:nvPr/>
        </p:nvGrpSpPr>
        <p:grpSpPr bwMode="auto">
          <a:xfrm>
            <a:off x="304800" y="2514600"/>
            <a:ext cx="2900363" cy="2303463"/>
            <a:chOff x="304800" y="2514600"/>
            <a:chExt cx="2900023" cy="2302812"/>
          </a:xfrm>
        </p:grpSpPr>
        <p:sp>
          <p:nvSpPr>
            <p:cNvPr id="7" name="Oval 6"/>
            <p:cNvSpPr/>
            <p:nvPr/>
          </p:nvSpPr>
          <p:spPr bwMode="auto">
            <a:xfrm>
              <a:off x="987345" y="4000080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74654" y="2514600"/>
              <a:ext cx="542861" cy="557056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61962" y="3949294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9" idx="2"/>
            </p:cNvCxnSpPr>
            <p:nvPr/>
          </p:nvCxnSpPr>
          <p:spPr bwMode="auto">
            <a:xfrm>
              <a:off x="1530206" y="2793921"/>
              <a:ext cx="44444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10" name="TextBox 42"/>
            <p:cNvSpPr txBox="1">
              <a:spLocks noChangeArrowheads="1"/>
            </p:cNvSpPr>
            <p:nvPr/>
          </p:nvSpPr>
          <p:spPr bwMode="auto">
            <a:xfrm>
              <a:off x="2025090" y="357103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  <p:sp>
          <p:nvSpPr>
            <p:cNvPr id="32811" name="TextBox 41"/>
            <p:cNvSpPr txBox="1">
              <a:spLocks noChangeArrowheads="1"/>
            </p:cNvSpPr>
            <p:nvPr/>
          </p:nvSpPr>
          <p:spPr bwMode="auto">
            <a:xfrm>
              <a:off x="2877141" y="3071812"/>
              <a:ext cx="301651" cy="399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sz="2000" b="1" dirty="0"/>
            </a:p>
          </p:txBody>
        </p:sp>
        <p:cxnSp>
          <p:nvCxnSpPr>
            <p:cNvPr id="31" name="Straight Arrow Connector 30"/>
            <p:cNvCxnSpPr>
              <a:stCxn id="9" idx="3"/>
              <a:endCxn id="7" idx="7"/>
            </p:cNvCxnSpPr>
            <p:nvPr/>
          </p:nvCxnSpPr>
          <p:spPr>
            <a:xfrm flipH="1">
              <a:off x="1450841" y="2990715"/>
              <a:ext cx="603179" cy="1090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9" idx="4"/>
              <a:endCxn id="10" idx="2"/>
            </p:cNvCxnSpPr>
            <p:nvPr/>
          </p:nvCxnSpPr>
          <p:spPr>
            <a:xfrm rot="16200000" flipH="1">
              <a:off x="1876337" y="3441404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6"/>
              <a:endCxn id="10" idx="3"/>
            </p:cNvCxnSpPr>
            <p:nvPr/>
          </p:nvCxnSpPr>
          <p:spPr>
            <a:xfrm>
              <a:off x="1530206" y="4277815"/>
              <a:ext cx="1211121" cy="146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0" idx="0"/>
              <a:endCxn id="9" idx="6"/>
            </p:cNvCxnSpPr>
            <p:nvPr/>
          </p:nvCxnSpPr>
          <p:spPr>
            <a:xfrm rot="16200000" flipV="1">
              <a:off x="2147768" y="3163669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16" name="TextBox 42"/>
            <p:cNvSpPr txBox="1">
              <a:spLocks noChangeArrowheads="1"/>
            </p:cNvSpPr>
            <p:nvPr/>
          </p:nvSpPr>
          <p:spPr bwMode="auto">
            <a:xfrm>
              <a:off x="1774545" y="4417302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0,1</a:t>
              </a:r>
              <a:endParaRPr lang="en-US" sz="2000" b="1"/>
            </a:p>
          </p:txBody>
        </p:sp>
        <p:cxnSp>
          <p:nvCxnSpPr>
            <p:cNvPr id="32817" name="AutoShape 1083"/>
            <p:cNvCxnSpPr>
              <a:cxnSpLocks noChangeShapeType="1"/>
              <a:stCxn id="7" idx="1"/>
              <a:endCxn id="7" idx="3"/>
            </p:cNvCxnSpPr>
            <p:nvPr/>
          </p:nvCxnSpPr>
          <p:spPr bwMode="auto">
            <a:xfrm rot="16200000" flipH="1">
              <a:off x="869853" y="4278453"/>
              <a:ext cx="394008" cy="12700"/>
            </a:xfrm>
            <a:prstGeom prst="curvedConnector5">
              <a:avLst>
                <a:gd name="adj1" fmla="val -27074"/>
                <a:gd name="adj2" fmla="val -2853935"/>
                <a:gd name="adj3" fmla="val 16962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818" name="TextBox 42"/>
            <p:cNvSpPr txBox="1">
              <a:spLocks noChangeArrowheads="1"/>
            </p:cNvSpPr>
            <p:nvPr/>
          </p:nvSpPr>
          <p:spPr bwMode="auto">
            <a:xfrm>
              <a:off x="1366605" y="3231615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1</a:t>
              </a:r>
              <a:endParaRPr lang="en-US" sz="2000" b="1"/>
            </a:p>
          </p:txBody>
        </p:sp>
        <p:sp>
          <p:nvSpPr>
            <p:cNvPr id="32819" name="TextBox 42"/>
            <p:cNvSpPr txBox="1">
              <a:spLocks noChangeArrowheads="1"/>
            </p:cNvSpPr>
            <p:nvPr/>
          </p:nvSpPr>
          <p:spPr bwMode="auto">
            <a:xfrm>
              <a:off x="304800" y="415141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</p:grpSp>
      <p:sp>
        <p:nvSpPr>
          <p:cNvPr id="32775" name="TextBox 26"/>
          <p:cNvSpPr txBox="1">
            <a:spLocks noChangeArrowheads="1"/>
          </p:cNvSpPr>
          <p:nvPr/>
        </p:nvSpPr>
        <p:spPr bwMode="auto">
          <a:xfrm>
            <a:off x="1789113" y="5072063"/>
            <a:ext cx="685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NFA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776788" y="1927225"/>
            <a:ext cx="938212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2"/>
          </p:cNvCxnSpPr>
          <p:nvPr/>
        </p:nvCxnSpPr>
        <p:spPr bwMode="auto">
          <a:xfrm>
            <a:off x="4332288" y="2205038"/>
            <a:ext cx="4445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8" name="TextBox 26"/>
          <p:cNvSpPr txBox="1">
            <a:spLocks noChangeArrowheads="1"/>
          </p:cNvSpPr>
          <p:nvPr/>
        </p:nvSpPr>
        <p:spPr bwMode="auto">
          <a:xfrm>
            <a:off x="5888038" y="5629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DFA</a:t>
            </a:r>
          </a:p>
        </p:txBody>
      </p:sp>
      <p:cxnSp>
        <p:nvCxnSpPr>
          <p:cNvPr id="32779" name="AutoShape 1083"/>
          <p:cNvCxnSpPr>
            <a:cxnSpLocks noChangeShapeType="1"/>
            <a:stCxn id="70" idx="1"/>
            <a:endCxn id="70" idx="7"/>
          </p:cNvCxnSpPr>
          <p:nvPr/>
        </p:nvCxnSpPr>
        <p:spPr bwMode="auto">
          <a:xfrm rot="5400000" flipH="1" flipV="1">
            <a:off x="5245101" y="1676400"/>
            <a:ext cx="12700" cy="663575"/>
          </a:xfrm>
          <a:prstGeom prst="curvedConnector3">
            <a:avLst>
              <a:gd name="adj1" fmla="val 376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80" name="TextBox 42"/>
          <p:cNvSpPr txBox="1">
            <a:spLocks noChangeArrowheads="1"/>
          </p:cNvSpPr>
          <p:nvPr/>
        </p:nvSpPr>
        <p:spPr bwMode="auto">
          <a:xfrm>
            <a:off x="4611688" y="1531938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5" name="Oval 34"/>
          <p:cNvSpPr/>
          <p:nvPr/>
        </p:nvSpPr>
        <p:spPr bwMode="auto">
          <a:xfrm>
            <a:off x="4976813" y="3305175"/>
            <a:ext cx="550862" cy="5572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c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70" idx="4"/>
            <a:endCxn id="35" idx="0"/>
          </p:cNvCxnSpPr>
          <p:nvPr/>
        </p:nvCxnSpPr>
        <p:spPr>
          <a:xfrm>
            <a:off x="5245100" y="2484438"/>
            <a:ext cx="6350" cy="820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3" name="TextBox 42"/>
          <p:cNvSpPr txBox="1">
            <a:spLocks noChangeArrowheads="1"/>
          </p:cNvSpPr>
          <p:nvPr/>
        </p:nvSpPr>
        <p:spPr bwMode="auto">
          <a:xfrm>
            <a:off x="4940300" y="26717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9" name="Oval 38"/>
          <p:cNvSpPr/>
          <p:nvPr/>
        </p:nvSpPr>
        <p:spPr bwMode="auto">
          <a:xfrm>
            <a:off x="6797675" y="3275013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b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776788" y="4716463"/>
            <a:ext cx="938212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b,c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5" idx="4"/>
            <a:endCxn id="41" idx="0"/>
          </p:cNvCxnSpPr>
          <p:nvPr/>
        </p:nvCxnSpPr>
        <p:spPr>
          <a:xfrm flipH="1">
            <a:off x="5245100" y="3862388"/>
            <a:ext cx="6350" cy="854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6"/>
            <a:endCxn id="39" idx="2"/>
          </p:cNvCxnSpPr>
          <p:nvPr/>
        </p:nvCxnSpPr>
        <p:spPr>
          <a:xfrm flipV="1">
            <a:off x="5527675" y="3552825"/>
            <a:ext cx="1270000" cy="30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8" name="TextBox 42"/>
          <p:cNvSpPr txBox="1">
            <a:spLocks noChangeArrowheads="1"/>
          </p:cNvSpPr>
          <p:nvPr/>
        </p:nvSpPr>
        <p:spPr bwMode="auto">
          <a:xfrm>
            <a:off x="5999163" y="3182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2789" name="TextBox 42"/>
          <p:cNvSpPr txBox="1">
            <a:spLocks noChangeArrowheads="1"/>
          </p:cNvSpPr>
          <p:nvPr/>
        </p:nvSpPr>
        <p:spPr bwMode="auto">
          <a:xfrm>
            <a:off x="4918075" y="40465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49" name="Oval 48"/>
          <p:cNvSpPr/>
          <p:nvPr/>
        </p:nvSpPr>
        <p:spPr bwMode="auto">
          <a:xfrm>
            <a:off x="6426200" y="4724400"/>
            <a:ext cx="1293813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a,b,c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9" idx="2"/>
            <a:endCxn id="41" idx="6"/>
          </p:cNvCxnSpPr>
          <p:nvPr/>
        </p:nvCxnSpPr>
        <p:spPr>
          <a:xfrm flipH="1" flipV="1">
            <a:off x="5715000" y="4994275"/>
            <a:ext cx="711200" cy="952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 bwMode="auto">
          <a:xfrm>
            <a:off x="6797675" y="1862138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Cambria Math"/>
                <a:ea typeface="Cambria Math"/>
                <a:sym typeface="Symbol"/>
              </a:rPr>
              <a:t>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39" idx="0"/>
            <a:endCxn id="56" idx="4"/>
          </p:cNvCxnSpPr>
          <p:nvPr/>
        </p:nvCxnSpPr>
        <p:spPr>
          <a:xfrm flipV="1">
            <a:off x="7072313" y="2419350"/>
            <a:ext cx="0" cy="855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4" name="TextBox 42"/>
          <p:cNvSpPr txBox="1">
            <a:spLocks noChangeArrowheads="1"/>
          </p:cNvSpPr>
          <p:nvPr/>
        </p:nvSpPr>
        <p:spPr bwMode="auto">
          <a:xfrm>
            <a:off x="7070725" y="2606675"/>
            <a:ext cx="3270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2795" name="TextBox 42"/>
          <p:cNvSpPr txBox="1">
            <a:spLocks noChangeArrowheads="1"/>
          </p:cNvSpPr>
          <p:nvPr/>
        </p:nvSpPr>
        <p:spPr bwMode="auto">
          <a:xfrm>
            <a:off x="6823075" y="1279525"/>
            <a:ext cx="54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0,1</a:t>
            </a:r>
            <a:endParaRPr lang="en-US" sz="2000" b="1"/>
          </a:p>
        </p:txBody>
      </p:sp>
      <p:cxnSp>
        <p:nvCxnSpPr>
          <p:cNvPr id="32796" name="AutoShape 1083"/>
          <p:cNvCxnSpPr>
            <a:cxnSpLocks noChangeShapeType="1"/>
            <a:stCxn id="56" idx="1"/>
            <a:endCxn id="56" idx="7"/>
          </p:cNvCxnSpPr>
          <p:nvPr/>
        </p:nvCxnSpPr>
        <p:spPr bwMode="auto">
          <a:xfrm rot="5400000" flipH="1" flipV="1">
            <a:off x="7072313" y="1747837"/>
            <a:ext cx="12700" cy="390525"/>
          </a:xfrm>
          <a:prstGeom prst="curvedConnector3">
            <a:avLst>
              <a:gd name="adj1" fmla="val 244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stCxn id="39" idx="1"/>
            <a:endCxn id="70" idx="5"/>
          </p:cNvCxnSpPr>
          <p:nvPr/>
        </p:nvCxnSpPr>
        <p:spPr>
          <a:xfrm flipH="1" flipV="1">
            <a:off x="5576888" y="2401888"/>
            <a:ext cx="1300162" cy="9540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8" name="TextBox 42"/>
          <p:cNvSpPr txBox="1">
            <a:spLocks noChangeArrowheads="1"/>
          </p:cNvSpPr>
          <p:nvPr/>
        </p:nvSpPr>
        <p:spPr bwMode="auto">
          <a:xfrm>
            <a:off x="6221413" y="2646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cxnSp>
        <p:nvCxnSpPr>
          <p:cNvPr id="75" name="Straight Arrow Connector 74"/>
          <p:cNvCxnSpPr>
            <a:stCxn id="49" idx="1"/>
            <a:endCxn id="41" idx="7"/>
          </p:cNvCxnSpPr>
          <p:nvPr/>
        </p:nvCxnSpPr>
        <p:spPr>
          <a:xfrm flipH="1" flipV="1">
            <a:off x="5576888" y="4797425"/>
            <a:ext cx="1038225" cy="95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0" name="TextBox 42"/>
          <p:cNvSpPr txBox="1">
            <a:spLocks noChangeArrowheads="1"/>
          </p:cNvSpPr>
          <p:nvPr/>
        </p:nvSpPr>
        <p:spPr bwMode="auto">
          <a:xfrm>
            <a:off x="5907088" y="5003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2801" name="TextBox 42"/>
          <p:cNvSpPr txBox="1">
            <a:spLocks noChangeArrowheads="1"/>
          </p:cNvSpPr>
          <p:nvPr/>
        </p:nvSpPr>
        <p:spPr bwMode="auto">
          <a:xfrm>
            <a:off x="5932488" y="4424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cxnSp>
        <p:nvCxnSpPr>
          <p:cNvPr id="80" name="Straight Arrow Connector 79"/>
          <p:cNvCxnSpPr>
            <a:endCxn id="39" idx="3"/>
          </p:cNvCxnSpPr>
          <p:nvPr/>
        </p:nvCxnSpPr>
        <p:spPr>
          <a:xfrm flipV="1">
            <a:off x="5410200" y="3749675"/>
            <a:ext cx="1466850" cy="974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3" name="TextBox 42"/>
          <p:cNvSpPr txBox="1">
            <a:spLocks noChangeArrowheads="1"/>
          </p:cNvSpPr>
          <p:nvPr/>
        </p:nvSpPr>
        <p:spPr bwMode="auto">
          <a:xfrm>
            <a:off x="5835650" y="3948113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cxnSp>
        <p:nvCxnSpPr>
          <p:cNvPr id="32804" name="AutoShape 1083"/>
          <p:cNvCxnSpPr>
            <a:cxnSpLocks noChangeShapeType="1"/>
          </p:cNvCxnSpPr>
          <p:nvPr/>
        </p:nvCxnSpPr>
        <p:spPr bwMode="auto">
          <a:xfrm rot="5400000" flipH="1" flipV="1">
            <a:off x="7030244" y="4521994"/>
            <a:ext cx="12700" cy="388938"/>
          </a:xfrm>
          <a:prstGeom prst="curvedConnector3">
            <a:avLst>
              <a:gd name="adj1" fmla="val 244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805" name="TextBox 42"/>
          <p:cNvSpPr txBox="1">
            <a:spLocks noChangeArrowheads="1"/>
          </p:cNvSpPr>
          <p:nvPr/>
        </p:nvSpPr>
        <p:spPr bwMode="auto">
          <a:xfrm>
            <a:off x="7094538" y="41608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52467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Exponential Blow-up in Simulating </a:t>
            </a:r>
            <a:r>
              <a:rPr lang="en-US" sz="2800" dirty="0" err="1"/>
              <a:t>Nondeterminism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defRPr/>
                </a:pPr>
                <a:r>
                  <a:rPr lang="en-US" dirty="0"/>
                  <a:t>In general the DFA might need a state for every subset of states of the NFA</a:t>
                </a:r>
              </a:p>
              <a:p>
                <a:pPr lvl="1">
                  <a:defRPr/>
                </a:pPr>
                <a:r>
                  <a:rPr lang="en-US" dirty="0"/>
                  <a:t>Power set of the set of states of the NFA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-state NFA yields DFA with at most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states</a:t>
                </a:r>
              </a:p>
              <a:p>
                <a:pPr lvl="1">
                  <a:defRPr/>
                </a:pPr>
                <a:r>
                  <a:rPr lang="en-US" dirty="0"/>
                  <a:t>We saw an example where roughly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is necessary</a:t>
                </a:r>
              </a:p>
              <a:p>
                <a:pPr lvl="2">
                  <a:defRPr/>
                </a:pPr>
                <a:r>
                  <a:rPr lang="en-US" sz="3000" dirty="0"/>
                  <a:t>“Is the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000" baseline="30000" dirty="0"/>
                  <a:t>th</a:t>
                </a:r>
                <a:r>
                  <a:rPr lang="en-US" sz="3000" dirty="0"/>
                  <a:t> char from the end a 1?”</a:t>
                </a:r>
              </a:p>
              <a:p>
                <a:pPr lvl="2"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The famous “P=NP?” question asks whether a similar blow-up is always necessary to get rid of </a:t>
                </a:r>
                <a:r>
                  <a:rPr lang="en-US" dirty="0" err="1">
                    <a:solidFill>
                      <a:srgbClr val="7030A0"/>
                    </a:solidFill>
                  </a:rPr>
                  <a:t>nondeterminism</a:t>
                </a:r>
                <a:r>
                  <a:rPr lang="en-US" dirty="0">
                    <a:solidFill>
                      <a:srgbClr val="7030A0"/>
                    </a:solidFill>
                  </a:rPr>
                  <a:t> for polynomial-time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423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0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EEDB1-7BF9-0D46-BB8C-4068486AA836}"/>
              </a:ext>
            </a:extLst>
          </p:cNvPr>
          <p:cNvSpPr txBox="1"/>
          <p:nvPr/>
        </p:nvSpPr>
        <p:spPr>
          <a:xfrm>
            <a:off x="4223261" y="2391129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>
            <a:off x="4268145" y="4547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≡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915C6-88F4-E445-A137-556CAE731737}"/>
              </a:ext>
            </a:extLst>
          </p:cNvPr>
          <p:cNvSpPr/>
          <p:nvPr/>
        </p:nvSpPr>
        <p:spPr>
          <a:xfrm>
            <a:off x="2228192" y="2314903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REs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5FE134-4069-3F41-BEDF-7CB2AF84C422}"/>
              </a:ext>
            </a:extLst>
          </p:cNvPr>
          <p:cNvSpPr/>
          <p:nvPr/>
        </p:nvSpPr>
        <p:spPr>
          <a:xfrm>
            <a:off x="2228192" y="4486874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DFAs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AC026F-96A2-294A-BC76-CFA6120B34A3}"/>
              </a:ext>
            </a:extLst>
          </p:cNvPr>
          <p:cNvSpPr/>
          <p:nvPr/>
        </p:nvSpPr>
        <p:spPr>
          <a:xfrm>
            <a:off x="5234152" y="4486875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NFAs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815C8-4B03-5047-B890-54A1358EE594}"/>
              </a:ext>
            </a:extLst>
          </p:cNvPr>
          <p:cNvSpPr/>
          <p:nvPr/>
        </p:nvSpPr>
        <p:spPr>
          <a:xfrm>
            <a:off x="5234152" y="2314902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CFGs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 rot="5400000">
            <a:off x="2765165" y="344633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≡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891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18847</TotalTime>
  <Words>3623</Words>
  <Application>Microsoft Macintosh PowerPoint</Application>
  <PresentationFormat>On-screen Show (4:3)</PresentationFormat>
  <Paragraphs>430</Paragraphs>
  <Slides>45</Slides>
  <Notes>15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Comic Sans MS</vt:lpstr>
      <vt:lpstr>Franklin Gothic Medium</vt:lpstr>
      <vt:lpstr>Times New Roman</vt:lpstr>
      <vt:lpstr>Office Theme</vt:lpstr>
      <vt:lpstr>CSE 311: Foundations of Computing</vt:lpstr>
      <vt:lpstr>Last time: Algorithms for Regular Languages</vt:lpstr>
      <vt:lpstr>The story so far...</vt:lpstr>
      <vt:lpstr>Regular expressions ≡ NFAs ≡ DFAs</vt:lpstr>
      <vt:lpstr>Application of FSMs: Pattern matching</vt:lpstr>
      <vt:lpstr>Application of FSMs: Pattern Matching</vt:lpstr>
      <vt:lpstr>Last time: NFA to DFA</vt:lpstr>
      <vt:lpstr>Exponential Blow-up in Simulating Nondeterminism</vt:lpstr>
      <vt:lpstr>The story so far...</vt:lpstr>
      <vt:lpstr>What languages have DFAs?  CFGs?</vt:lpstr>
      <vt:lpstr>Languages and Representations!</vt:lpstr>
      <vt:lpstr>Languages and Representations!</vt:lpstr>
      <vt:lpstr>DFAs Recognize Any Finite Language</vt:lpstr>
      <vt:lpstr>DFAs Recognize Any Finite Language</vt:lpstr>
      <vt:lpstr>Languages and Machines!</vt:lpstr>
      <vt:lpstr>An Interesting Infinite Regular Language </vt:lpstr>
      <vt:lpstr>An Interesting Infinite Regular Language </vt:lpstr>
      <vt:lpstr>Languages and Representations!</vt:lpstr>
      <vt:lpstr>The language of “Binary Palindromes” is Context-Free</vt:lpstr>
      <vt:lpstr>Is the language of “Binary Palindromes” Regular ?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Showing that a Language L is not regular</vt:lpstr>
      <vt:lpstr>Prove A = {0n1n : n ≥ 0} is not regular</vt:lpstr>
      <vt:lpstr>Prove A = {0n1n : n ≥ 0} is not regular</vt:lpstr>
      <vt:lpstr>Prove A = {0n1n : n ≥ 0} is not regular</vt:lpstr>
      <vt:lpstr>Prove A = {0n1n : n ≥ 0} is not regular</vt:lpstr>
      <vt:lpstr>Prove P = {balanced parentheses} is not regular</vt:lpstr>
      <vt:lpstr>Prove P = {balanced parentheses} is not regular</vt:lpstr>
      <vt:lpstr>Prove P = {balanced parentheses} is not regular</vt:lpstr>
      <vt:lpstr>Prove P = {balanced parentheses} is not regular</vt:lpstr>
      <vt:lpstr>Showing that a Language L is not regular</vt:lpstr>
      <vt:lpstr>Fact:  This method is optimal</vt:lpstr>
      <vt:lpstr>Fact:  This method is optimal</vt:lpstr>
      <vt:lpstr>Important Notes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609</cp:revision>
  <cp:lastPrinted>2021-12-03T20:54:28Z</cp:lastPrinted>
  <dcterms:created xsi:type="dcterms:W3CDTF">2013-01-07T07:20:47Z</dcterms:created>
  <dcterms:modified xsi:type="dcterms:W3CDTF">2022-12-05T05:59:26Z</dcterms:modified>
</cp:coreProperties>
</file>