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20.xml" ContentType="application/vnd.openxmlformats-officedocument.presentationml.tags+xml"/>
  <Override PartName="/ppt/tags/tag130.xml" ContentType="application/vnd.openxmlformats-officedocument.presentationml.tags+xml"/>
  <Override PartName="/ppt/tags/tag1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8" r:id="rId2"/>
    <p:sldId id="543" r:id="rId3"/>
    <p:sldId id="369" r:id="rId4"/>
    <p:sldId id="464" r:id="rId5"/>
    <p:sldId id="436" r:id="rId6"/>
    <p:sldId id="437" r:id="rId7"/>
    <p:sldId id="438" r:id="rId8"/>
    <p:sldId id="474" r:id="rId9"/>
    <p:sldId id="439" r:id="rId10"/>
    <p:sldId id="440" r:id="rId11"/>
    <p:sldId id="441" r:id="rId12"/>
    <p:sldId id="442" r:id="rId13"/>
    <p:sldId id="475" r:id="rId14"/>
    <p:sldId id="443" r:id="rId15"/>
    <p:sldId id="444" r:id="rId16"/>
    <p:sldId id="445" r:id="rId17"/>
    <p:sldId id="476" r:id="rId18"/>
    <p:sldId id="446" r:id="rId19"/>
    <p:sldId id="478" r:id="rId20"/>
    <p:sldId id="479" r:id="rId21"/>
    <p:sldId id="448" r:id="rId22"/>
    <p:sldId id="449" r:id="rId23"/>
    <p:sldId id="450" r:id="rId24"/>
    <p:sldId id="451" r:id="rId25"/>
    <p:sldId id="480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85" r:id="rId35"/>
    <p:sldId id="486" r:id="rId36"/>
    <p:sldId id="487" r:id="rId37"/>
    <p:sldId id="460" r:id="rId38"/>
    <p:sldId id="489" r:id="rId39"/>
    <p:sldId id="490" r:id="rId40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58" autoAdjust="0"/>
    <p:restoredTop sz="87483" autoAdjust="0"/>
  </p:normalViewPr>
  <p:slideViewPr>
    <p:cSldViewPr snapToGrid="0" snapToObjects="1">
      <p:cViewPr varScale="1">
        <p:scale>
          <a:sx n="111" d="100"/>
          <a:sy n="111" d="100"/>
        </p:scale>
        <p:origin x="12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Corollary: full employment for mathematicians and programmers!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type syntax “A -&gt; B” is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 Says there is a one-to-one map from S to N.</a:t>
            </a:r>
          </a:p>
          <a:p>
            <a:r>
              <a:rPr lang="en-US" dirty="0"/>
              <a:t>1. Make g one-to-one by choosing one n in N from each group mapping to s in S.</a:t>
            </a:r>
          </a:p>
          <a:p>
            <a:r>
              <a:rPr lang="en-US" dirty="0"/>
              <a:t>2. Indexes in final form show the correspondence with natural numbers: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x_i</a:t>
            </a:r>
            <a:r>
              <a:rPr lang="en-US" dirty="0"/>
              <a:t> [Note there can be repeats!]</a:t>
            </a:r>
          </a:p>
          <a:p>
            <a:endParaRPr lang="en-US" dirty="0"/>
          </a:p>
          <a:p>
            <a:r>
              <a:rPr lang="en-US" dirty="0"/>
              <a:t>Having 3 definitions lets us pick whichever is easiest for the task at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repeats are okay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point: the larger set has 1-1 correspondence with a subset of N, so this set has a 1-1 correspondence with an (even smaller) subset of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5" Type="http://schemas.openxmlformats.org/officeDocument/2006/relationships/image" Target="../media/image80.png"/><Relationship Id="rId4" Type="http://schemas.openxmlformats.org/officeDocument/2006/relationships/tags" Target="../tags/tag1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Relationship Id="rId6" Type="http://schemas.openxmlformats.org/officeDocument/2006/relationships/image" Target="../media/image9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171.png"/><Relationship Id="rId3" Type="http://schemas.openxmlformats.org/officeDocument/2006/relationships/tags" Target="../tags/tag6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17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6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150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5.xml"/><Relationship Id="rId27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image" Target="../media/image170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image" Target="../media/image1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26: Cardinality, </a:t>
            </a:r>
            <a:r>
              <a:rPr lang="en-US" sz="2600" dirty="0" err="1">
                <a:solidFill>
                  <a:srgbClr val="C00000"/>
                </a:solidFill>
                <a:latin typeface="Franklin Gothic Medium"/>
                <a:cs typeface="Franklin Gothic Medium"/>
              </a:rPr>
              <a:t>Uncomputability</a:t>
            </a:r>
            <a:endParaRPr lang="en-US" sz="26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011680"/>
            <a:ext cx="4312920" cy="32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5718" y="1173002"/>
            <a:ext cx="7585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Do the natural numbers and the even natural numbers have the same cardinality?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45719" y="1963305"/>
            <a:ext cx="768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Yes!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2501" y="2738739"/>
            <a:ext cx="75334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0	1	2	3	4	 5	 6	 7	 8	 9	10	11	12	13	14 ...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92503" y="3282821"/>
            <a:ext cx="75334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0	2    4	6	8	10	12	14	16	18	20	22	24	26	28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245719" y="4356116"/>
                <a:ext cx="397339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What’s the map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/>
                  <a:t> ?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19" y="4356116"/>
                <a:ext cx="397339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99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585854" y="4356115"/>
                <a:ext cx="31223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4" y="4356115"/>
                <a:ext cx="312230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5534" y="1528250"/>
                <a:ext cx="7640639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Definition</a:t>
                </a:r>
                <a:r>
                  <a:rPr lang="en-US" sz="2200" dirty="0"/>
                  <a:t>:  A set is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countable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iff it has the same cardinality as 				some subset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4" y="1528250"/>
                <a:ext cx="7640639" cy="769441"/>
              </a:xfrm>
              <a:prstGeom prst="rect">
                <a:avLst/>
              </a:prstGeom>
              <a:blipFill>
                <a:blip r:embed="rId4"/>
                <a:stretch>
                  <a:fillRect l="-995" t="-4839" b="-12903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7932" y="2805817"/>
                <a:ext cx="764063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Equivalent:  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countable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there is an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onto</a:t>
                </a:r>
                <a:r>
                  <a:rPr lang="en-US" sz="2200" dirty="0">
                    <a:solidFill>
                      <a:schemeClr val="tx1"/>
                    </a:solidFill>
                  </a:rPr>
                  <a:t> 	 						function</a:t>
                </a:r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" y="2805817"/>
                <a:ext cx="7640639" cy="769441"/>
              </a:xfrm>
              <a:prstGeom prst="rect">
                <a:avLst/>
              </a:prstGeom>
              <a:blipFill>
                <a:blip r:embed="rId5"/>
                <a:stretch>
                  <a:fillRect l="-997"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71026" y="4083384"/>
                <a:ext cx="7534452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Equivalent:  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countable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we can order the elements</a:t>
                </a:r>
              </a:p>
              <a:p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		   	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200" b="1" dirty="0">
                  <a:solidFill>
                    <a:schemeClr val="accent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6" y="4083384"/>
                <a:ext cx="7534452" cy="769441"/>
              </a:xfrm>
              <a:prstGeom prst="rect">
                <a:avLst/>
              </a:prstGeom>
              <a:blipFill>
                <a:blip r:embed="rId6"/>
                <a:stretch>
                  <a:fillRect l="-1008" t="-4839" b="-6452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3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of all integers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1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of all integers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96834" y="2982724"/>
            <a:ext cx="78899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</a:rPr>
              <a:t>0	1	2	3	4	5	 6	 7	 8	 9	10	11	12	13	14 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834" y="3529042"/>
            <a:ext cx="75334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0	1   -1	2   -2	3	-3    4  -4	 5	-5	 6	-6	  7	 -7 ...</a:t>
            </a:r>
          </a:p>
        </p:txBody>
      </p:sp>
    </p:spTree>
    <p:extLst>
      <p:ext uri="{BB962C8B-B14F-4D97-AF65-F5344CB8AC3E}">
        <p14:creationId xmlns:p14="http://schemas.microsoft.com/office/powerpoint/2010/main" val="32788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of rational numbers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17344" y="2769620"/>
            <a:ext cx="79710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latin typeface="Franklin Gothic Medium" panose="020B0603020102020204" pitchFamily="34" charset="0"/>
              </a:rPr>
              <a:t>We can’t do the same thing we did for the integers.</a:t>
            </a:r>
          </a:p>
          <a:p>
            <a:pPr>
              <a:defRPr/>
            </a:pPr>
            <a:endParaRPr lang="en-US" sz="22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Between any two rational numbers there are an infinite number of others.</a:t>
            </a:r>
          </a:p>
        </p:txBody>
      </p:sp>
    </p:spTree>
    <p:extLst>
      <p:ext uri="{BB962C8B-B14F-4D97-AF65-F5344CB8AC3E}">
        <p14:creationId xmlns:p14="http://schemas.microsoft.com/office/powerpoint/2010/main" val="11728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positive rational numbers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687074"/>
              </p:ext>
            </p:extLst>
          </p:nvPr>
        </p:nvGraphicFramePr>
        <p:xfrm>
          <a:off x="845128" y="1205346"/>
          <a:ext cx="8229600" cy="5165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1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positive rational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31795"/>
            <a:ext cx="71072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The set of all positive rational numbers </a:t>
            </a:r>
            <a:r>
              <a:rPr lang="en-US" sz="2200" b="1" dirty="0"/>
              <a:t>is countable.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655707"/>
                <a:ext cx="8517988" cy="103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1/1, 2/1,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1/2, 3/1,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2/2,1/3, 4/1,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2/3,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3/2,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1/4, 5/1,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4/2,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3/3,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2/4,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1/5, 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2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55707"/>
                <a:ext cx="8517988" cy="1039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7200" y="2357109"/>
            <a:ext cx="75715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/>
              <a:t>List elements in order of </a:t>
            </a:r>
            <a:r>
              <a:rPr lang="en-US" sz="2200" dirty="0" err="1"/>
              <a:t>numerator+denominator</a:t>
            </a:r>
            <a:r>
              <a:rPr lang="en-US" sz="2200" dirty="0"/>
              <a:t>, breaking ties according to denominator.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3211308"/>
                <a:ext cx="771698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:r>
                  <a:rPr lang="en-US" sz="2200" dirty="0"/>
                  <a:t>Only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200" dirty="0"/>
                  <a:t> numbers have total of sum 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/>
                  <a:t>, so every positive rational number comes up some point.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11308"/>
                <a:ext cx="7716982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1027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" y="4124774"/>
            <a:ext cx="44417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2200" dirty="0"/>
              <a:t>The technique is called “</a:t>
            </a:r>
            <a:r>
              <a:rPr lang="en-US" sz="2200" b="1" dirty="0"/>
              <a:t>dovetailing</a:t>
            </a:r>
            <a:r>
              <a:rPr lang="en-US" sz="2200" dirty="0"/>
              <a:t>.”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ECB7D6-723D-3847-AAC6-23D518175317}"/>
              </a:ext>
            </a:extLst>
          </p:cNvPr>
          <p:cNvSpPr/>
          <p:nvPr/>
        </p:nvSpPr>
        <p:spPr>
          <a:xfrm>
            <a:off x="457199" y="4556294"/>
            <a:ext cx="85287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2200" dirty="0"/>
              <a:t>More generally: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200" dirty="0"/>
              <a:t>Put all elements into </a:t>
            </a:r>
            <a:r>
              <a:rPr lang="en-US" sz="2200" i="1" dirty="0"/>
              <a:t>finite</a:t>
            </a:r>
            <a:r>
              <a:rPr lang="en-US" sz="2200" dirty="0"/>
              <a:t> groups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200" dirty="0"/>
              <a:t>Order the groups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200" dirty="0"/>
              <a:t>List elements in order by group (arbitrary order within each group)</a:t>
            </a:r>
          </a:p>
        </p:txBody>
      </p:sp>
    </p:spTree>
    <p:extLst>
      <p:ext uri="{BB962C8B-B14F-4D97-AF65-F5344CB8AC3E}">
        <p14:creationId xmlns:p14="http://schemas.microsoft.com/office/powerpoint/2010/main" val="1821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spect="1"/>
          </p:cNvSpPr>
          <p:nvPr/>
        </p:nvSpPr>
        <p:spPr>
          <a:xfrm>
            <a:off x="3416183" y="1250756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2545602" y="191346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19790" y="325118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1740717" y="257270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555607" y="1251911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9790" y="258232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1740717" y="189537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742701" y="125191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9790" y="191346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9795" y="1251913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78764" y="1789542"/>
            <a:ext cx="206271" cy="1143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77133" y="1801088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92145" y="1779709"/>
            <a:ext cx="246739" cy="144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spect="1"/>
          </p:cNvSpPr>
          <p:nvPr/>
        </p:nvSpPr>
        <p:spPr>
          <a:xfrm>
            <a:off x="4241397" y="124228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054358" y="1781833"/>
            <a:ext cx="211730" cy="131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066610" y="125075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36102" y="1805318"/>
            <a:ext cx="171219" cy="108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905727" y="1242288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82544" y="1788384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60461" y="1761067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366598" y="2471106"/>
            <a:ext cx="203619" cy="111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>
            <a:spLocks noChangeAspect="1"/>
          </p:cNvSpPr>
          <p:nvPr/>
        </p:nvSpPr>
        <p:spPr>
          <a:xfrm>
            <a:off x="3406178" y="191231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242192" y="2449540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>
            <a:spLocks noChangeAspect="1"/>
          </p:cNvSpPr>
          <p:nvPr/>
        </p:nvSpPr>
        <p:spPr>
          <a:xfrm>
            <a:off x="4231392" y="190384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054358" y="2443389"/>
            <a:ext cx="201725" cy="1166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 noChangeAspect="1"/>
          </p:cNvSpPr>
          <p:nvPr/>
        </p:nvSpPr>
        <p:spPr>
          <a:xfrm>
            <a:off x="5056605" y="1912311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927982" y="2466874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50456" y="242262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spect="1"/>
          </p:cNvSpPr>
          <p:nvPr/>
        </p:nvSpPr>
        <p:spPr>
          <a:xfrm>
            <a:off x="2545602" y="258232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2400883" y="313996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>
            <a:spLocks noChangeAspect="1"/>
          </p:cNvSpPr>
          <p:nvPr/>
        </p:nvSpPr>
        <p:spPr>
          <a:xfrm>
            <a:off x="3406178" y="258117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205768" y="3118400"/>
            <a:ext cx="205758" cy="123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>
            <a:spLocks noChangeAspect="1"/>
          </p:cNvSpPr>
          <p:nvPr/>
        </p:nvSpPr>
        <p:spPr>
          <a:xfrm>
            <a:off x="4231392" y="257270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054358" y="3112249"/>
            <a:ext cx="201725" cy="1389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50456" y="309148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>
            <a:spLocks noChangeAspect="1"/>
          </p:cNvSpPr>
          <p:nvPr/>
        </p:nvSpPr>
        <p:spPr>
          <a:xfrm>
            <a:off x="2545602" y="325118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400883" y="380882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>
            <a:spLocks noChangeAspect="1"/>
          </p:cNvSpPr>
          <p:nvPr/>
        </p:nvSpPr>
        <p:spPr>
          <a:xfrm>
            <a:off x="3406178" y="325003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3242192" y="3787260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50456" y="376034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spect="1"/>
          </p:cNvSpPr>
          <p:nvPr/>
        </p:nvSpPr>
        <p:spPr>
          <a:xfrm>
            <a:off x="2545602" y="3869230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2400883" y="4426869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0456" y="437838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19790" y="386923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750456" y="503919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19790" y="453003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58576" y="5691115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927910" y="5181961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1566333" y="2453018"/>
            <a:ext cx="198999" cy="1536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1583680" y="3130344"/>
            <a:ext cx="181652" cy="1270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>
            <a:spLocks noChangeAspect="1"/>
          </p:cNvSpPr>
          <p:nvPr/>
        </p:nvSpPr>
        <p:spPr>
          <a:xfrm>
            <a:off x="1757079" y="323309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1612360" y="379073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>
            <a:spLocks noChangeAspect="1"/>
          </p:cNvSpPr>
          <p:nvPr/>
        </p:nvSpPr>
        <p:spPr>
          <a:xfrm>
            <a:off x="1742328" y="390195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1597609" y="445959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>
            <a:spLocks noChangeAspect="1"/>
          </p:cNvSpPr>
          <p:nvPr/>
        </p:nvSpPr>
        <p:spPr>
          <a:xfrm>
            <a:off x="1757079" y="454541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1612360" y="5103054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positive rational numbers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569763"/>
              </p:ext>
            </p:extLst>
          </p:nvPr>
        </p:nvGraphicFramePr>
        <p:xfrm>
          <a:off x="845128" y="1205346"/>
          <a:ext cx="8229600" cy="5165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6" grpId="0" animBg="1"/>
      <p:bldP spid="113" grpId="0" animBg="1"/>
      <p:bldP spid="185" grpId="0" animBg="1"/>
      <p:bldP spid="13" grpId="0" animBg="1"/>
      <p:bldP spid="93" grpId="0" animBg="1"/>
      <p:bldP spid="182" grpId="0" animBg="1"/>
      <p:bldP spid="6" grpId="0" animBg="1"/>
      <p:bldP spid="73" grpId="0" animBg="1"/>
      <p:bldP spid="2" grpId="0" animBg="1"/>
      <p:bldP spid="15" grpId="0" animBg="1"/>
      <p:bldP spid="16" grpId="0" animBg="1"/>
      <p:bldP spid="18" grpId="0" animBg="1"/>
      <p:bldP spid="59" grpId="0" animBg="1"/>
      <p:bldP spid="62" grpId="0" animBg="1"/>
      <p:bldP spid="65" grpId="0" animBg="1"/>
      <p:bldP spid="76" grpId="0" animBg="1"/>
      <p:bldP spid="79" grpId="0" animBg="1"/>
      <p:bldP spid="82" grpId="0" animBg="1"/>
      <p:bldP spid="96" grpId="0" animBg="1"/>
      <p:bldP spid="99" grpId="0" animBg="1"/>
      <p:bldP spid="116" grpId="0" animBg="1"/>
      <p:bldP spid="133" grpId="0" animBg="1"/>
      <p:bldP spid="153" grpId="0" animBg="1"/>
      <p:bldP spid="173" grpId="0" animBg="1"/>
      <p:bldP spid="188" grpId="0" animBg="1"/>
      <p:bldP spid="191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of rational numbers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Claim: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 for every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Dictionary/Alphabetical/Lexicographical order is bad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Never get past the A’s</a:t>
            </a:r>
          </a:p>
          <a:p>
            <a:pPr lvl="1"/>
            <a:r>
              <a:rPr lang="en-US" sz="2400" dirty="0"/>
              <a:t>A, AA, AAA, AAAA, AAAAA, AAAAAA, .... 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B712-9EBF-3A49-9A41-4DC901AC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Showing that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39EB6-5F26-D24D-B4B9-D0E19E884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686801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Core of Proof</a:t>
                </a:r>
                <a:r>
                  <a:rPr lang="en-US" sz="2800" dirty="0"/>
                  <a:t>: find a set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S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⊆ </a:t>
                </a:r>
                <a:r>
                  <a:rPr lang="en-US" sz="28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800" dirty="0"/>
                  <a:t> such that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S</a:t>
                </a:r>
                <a:r>
                  <a:rPr lang="en-US" dirty="0"/>
                  <a:t> is infinite</a:t>
                </a:r>
                <a:br>
                  <a:rPr lang="en-US" dirty="0"/>
                </a:b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</a:t>
                </a:r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,y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∈ </a:t>
                </a:r>
                <a:r>
                  <a:rPr lang="en-US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((x ≠ y) → </a:t>
                </a:r>
                <a:r>
                  <a:rPr lang="en-US" dirty="0">
                    <a:sym typeface="Symbol"/>
                  </a:rPr>
                  <a:t></a:t>
                </a:r>
                <a:r>
                  <a:rPr lang="en-US" sz="800" dirty="0">
                    <a:sym typeface="Symbol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z ∈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 err="1">
                    <a:cs typeface="Calibri"/>
                  </a:rPr>
                  <a:t>•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y</a:t>
                </a:r>
                <a:r>
                  <a:rPr lang="en-US" sz="2400" dirty="0" err="1">
                    <a:cs typeface="Calibri"/>
                  </a:rPr>
                  <a:t>•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If you can find such an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S</a:t>
                </a:r>
                <a:r>
                  <a:rPr lang="en-US" sz="2800" dirty="0"/>
                  <a:t>, then the language is irregular. Fill out the template for a complete proof.</a:t>
                </a:r>
              </a:p>
              <a:p>
                <a:pPr lvl="1"/>
                <a:r>
                  <a:rPr lang="en-US" sz="2400" dirty="0"/>
                  <a:t>if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S</a:t>
                </a:r>
                <a:r>
                  <a:rPr lang="en-US" sz="2400" dirty="0"/>
                  <a:t> is not infinite, this still proves any correct DFA must have at least as many states as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S</a:t>
                </a:r>
                <a:r>
                  <a:rPr lang="en-US" sz="2400" dirty="0"/>
                  <a:t> has elements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39EB6-5F26-D24D-B4B9-D0E19E884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686801" cy="5140800"/>
              </a:xfrm>
              <a:blipFill>
                <a:blip r:embed="rId2"/>
                <a:stretch>
                  <a:fillRect l="-1608" t="-1478" r="-1608" b="-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Claim: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 for every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Dictionary/Alphabetical/Lexicographical order is bad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Never get past the A’s</a:t>
            </a:r>
          </a:p>
          <a:p>
            <a:pPr lvl="1"/>
            <a:r>
              <a:rPr lang="en-US" sz="2400" dirty="0"/>
              <a:t>A, AA, AAA, AAAA, AAAAA, AAAAAA, .... 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3315187"/>
                <a:ext cx="8455306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Instead, use same “dovetailing” idea, except that we group based on length: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strings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e.g. </a:t>
                </a:r>
                <a:r>
                  <a:rPr lang="en-US" sz="2400" dirty="0">
                    <a:cs typeface="Franklin Gothic Medium"/>
                  </a:rPr>
                  <a:t>{0,1}*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countable: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  <a:cs typeface="Franklin Gothic Medium"/>
                  </a:rPr>
                  <a:t>{ε, 0, 1, 00, 01, 10, 11, 000, 001, 010, 011, 100, 101, 110, 111, ... }</a:t>
                </a:r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15187"/>
                <a:ext cx="8455306" cy="2314864"/>
              </a:xfrm>
              <a:prstGeom prst="rect">
                <a:avLst/>
              </a:prstGeom>
              <a:blipFill>
                <a:blip r:embed="rId3"/>
                <a:stretch>
                  <a:fillRect l="-1201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99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 of all Java programs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6437" y="2045616"/>
                <a:ext cx="758857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Java programs are just strings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alphabet of ASCII characters.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is countable, so is the set of all Java programs.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7" y="2045616"/>
                <a:ext cx="758857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28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D2BE79-F364-CA4C-ACEC-82E632C9D7D2}"/>
                  </a:ext>
                </a:extLst>
              </p:cNvPr>
              <p:cNvSpPr txBox="1"/>
              <p:nvPr/>
            </p:nvSpPr>
            <p:spPr>
              <a:xfrm>
                <a:off x="716436" y="3994782"/>
                <a:ext cx="7970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More generally, any subset of a countable set is countable: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it has same cardinality as an (even smaller) subset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D2BE79-F364-CA4C-ACEC-82E632C9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6" y="3994782"/>
                <a:ext cx="7970364" cy="830997"/>
              </a:xfrm>
              <a:prstGeom prst="rect">
                <a:avLst/>
              </a:prstGeom>
              <a:blipFill>
                <a:blip r:embed="rId4"/>
                <a:stretch>
                  <a:fillRect l="-111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 </a:t>
            </a:r>
            <a:r>
              <a:rPr lang="en-US" dirty="0" err="1"/>
              <a:t>OK</a:t>
            </a:r>
            <a:r>
              <a:rPr lang="en-US" dirty="0"/>
              <a:t>... Is Everything Countable ?!!</a:t>
            </a:r>
          </a:p>
        </p:txBody>
      </p:sp>
    </p:spTree>
    <p:extLst>
      <p:ext uri="{BB962C8B-B14F-4D97-AF65-F5344CB8AC3E}">
        <p14:creationId xmlns:p14="http://schemas.microsoft.com/office/powerpoint/2010/main" val="203631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Are the real numbers countable?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226" y="2476535"/>
            <a:ext cx="7882574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Theorem [Cantor]: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The set of real numbers between 0 and 1 is </a:t>
            </a:r>
            <a:r>
              <a:rPr lang="en-US" sz="2200" b="1" dirty="0">
                <a:latin typeface="Franklin Gothic Medium" panose="020B0603020102020204" pitchFamily="34" charset="0"/>
              </a:rPr>
              <a:t>not</a:t>
            </a:r>
            <a:r>
              <a:rPr lang="en-US" sz="2200" dirty="0">
                <a:latin typeface="Franklin Gothic Medium" panose="020B0603020102020204" pitchFamily="34" charset="0"/>
              </a:rPr>
              <a:t> countable.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565" y="3985074"/>
            <a:ext cx="6847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Proof will be by contradiction.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Uses a new method called diagonalization.</a:t>
            </a:r>
          </a:p>
        </p:txBody>
      </p:sp>
    </p:spTree>
    <p:extLst>
      <p:ext uri="{BB962C8B-B14F-4D97-AF65-F5344CB8AC3E}">
        <p14:creationId xmlns:p14="http://schemas.microsoft.com/office/powerpoint/2010/main" val="20257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Real numbers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89317" y="1377803"/>
                <a:ext cx="8229600" cy="360216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Every number between </a:t>
                </a:r>
                <a:r>
                  <a:rPr lang="en-US" sz="2400" dirty="0"/>
                  <a:t>0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and </a:t>
                </a:r>
                <a:r>
                  <a:rPr lang="en-US" sz="2400" dirty="0"/>
                  <a:t>1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has an infinite decimal expansion:</a:t>
                </a:r>
              </a:p>
              <a:p>
                <a:pPr>
                  <a:buFont typeface="Arial" charset="0"/>
                  <a:buNone/>
                </a:pPr>
                <a:r>
                  <a:rPr lang="en-US" sz="2800" dirty="0"/>
                  <a:t> 		</a:t>
                </a:r>
                <a:r>
                  <a:rPr lang="en-US" sz="2400" dirty="0">
                    <a:solidFill>
                      <a:srgbClr val="0070C0"/>
                    </a:solidFill>
                  </a:rPr>
                  <a:t>1/2		=  0.50000000000000000000000...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1/3		=  0.33333333333333333333333...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1/7		=  0.14285714285714285714285...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ea typeface="Cambria Math" pitchFamily="18" charset="0"/>
                    <a:cs typeface="Cambria Math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-3		=  0.14159265358979323846264...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  		1/5		=  0.19999999999999999999999...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          		=  0.20000000000000000000000...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7" y="1377803"/>
                <a:ext cx="8229600" cy="3602160"/>
              </a:xfrm>
              <a:prstGeom prst="rect">
                <a:avLst/>
              </a:prstGeom>
              <a:blipFill rotWithShape="0">
                <a:blip r:embed="rId5"/>
                <a:stretch>
                  <a:fillRect l="-1111" t="-1523" b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89317" y="5039885"/>
            <a:ext cx="7167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Representation is unique except for the cases that the decimal expansion ends in all </a:t>
            </a:r>
            <a:r>
              <a:rPr lang="en-US" sz="2400" dirty="0"/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’s or all </a:t>
            </a:r>
            <a:r>
              <a:rPr lang="en-US" sz="2400" dirty="0"/>
              <a:t>9</a:t>
            </a:r>
            <a:r>
              <a:rPr lang="en-US" sz="2400" dirty="0">
                <a:latin typeface="Franklin Gothic Medium" panose="020B0603020102020204" pitchFamily="34" charset="0"/>
              </a:rPr>
              <a:t>’s.        We will never use the all </a:t>
            </a:r>
            <a:r>
              <a:rPr lang="en-US" sz="2400" dirty="0">
                <a:solidFill>
                  <a:prstClr val="black"/>
                </a:solidFill>
              </a:rPr>
              <a:t>9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’s representation.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215616"/>
              </p:ext>
            </p:extLst>
          </p:nvPr>
        </p:nvGraphicFramePr>
        <p:xfrm>
          <a:off x="396240" y="1638508"/>
          <a:ext cx="2788920" cy="505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9362">
                <a:tc>
                  <a:txBody>
                    <a:bodyPr/>
                    <a:lstStyle/>
                    <a:p>
                      <a:pPr algn="l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0.50000000…</a:t>
                      </a:r>
                    </a:p>
                    <a:p>
                      <a:pPr algn="l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0.33333333…</a:t>
                      </a:r>
                    </a:p>
                    <a:p>
                      <a:pPr algn="l"/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0.14285714…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0.14159265…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0.12122122…</a:t>
                      </a:r>
                    </a:p>
                    <a:p>
                      <a:pPr algn="l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0.25000000…</a:t>
                      </a:r>
                    </a:p>
                    <a:p>
                      <a:pPr algn="l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0.71828182…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 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0.61803394…</a:t>
                      </a: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</a:rPr>
                        <a:t>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525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</p:spTree>
    <p:extLst>
      <p:ext uri="{BB962C8B-B14F-4D97-AF65-F5344CB8AC3E}">
        <p14:creationId xmlns:p14="http://schemas.microsoft.com/office/powerpoint/2010/main" val="16547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525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459214"/>
              </p:ext>
            </p:extLst>
          </p:nvPr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9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779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18696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25815" y="1575388"/>
            <a:ext cx="4690863" cy="10983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4321782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Only if the other driver deserves it.</a:t>
            </a:r>
          </a:p>
        </p:txBody>
      </p:sp>
    </p:spTree>
    <p:extLst>
      <p:ext uri="{BB962C8B-B14F-4D97-AF65-F5344CB8AC3E}">
        <p14:creationId xmlns:p14="http://schemas.microsoft.com/office/powerpoint/2010/main" val="55164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271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Languages and Representations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6349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2968" y="3021266"/>
            <a:ext cx="3783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Medium"/>
                <a:cs typeface="Franklin Gothic Medium"/>
              </a:rPr>
              <a:t>e.g. palindromes, balanced </a:t>
            </a:r>
            <a:r>
              <a:rPr lang="en-US" sz="1400" dirty="0" err="1">
                <a:latin typeface="Franklin Gothic Medium"/>
                <a:cs typeface="Franklin Gothic Medium"/>
              </a:rPr>
              <a:t>parens</a:t>
            </a:r>
            <a:r>
              <a:rPr lang="en-US" sz="1400" dirty="0">
                <a:latin typeface="Franklin Gothic Medium"/>
                <a:cs typeface="Franklin Gothic Medium"/>
              </a:rPr>
              <a:t>, {0</a:t>
            </a:r>
            <a:r>
              <a:rPr lang="en-US" sz="1400" baseline="30000" dirty="0">
                <a:latin typeface="Franklin Gothic Medium"/>
                <a:cs typeface="Franklin Gothic Medium"/>
              </a:rPr>
              <a:t>n</a:t>
            </a:r>
            <a:r>
              <a:rPr lang="en-US" sz="1400" dirty="0">
                <a:latin typeface="Franklin Gothic Medium"/>
                <a:cs typeface="Franklin Gothic Medium"/>
              </a:rPr>
              <a:t>1</a:t>
            </a:r>
            <a:r>
              <a:rPr lang="en-US" sz="1400" baseline="30000" dirty="0">
                <a:latin typeface="Franklin Gothic Medium"/>
                <a:cs typeface="Franklin Gothic Medium"/>
              </a:rPr>
              <a:t>n</a:t>
            </a:r>
            <a:r>
              <a:rPr lang="en-US" sz="1400" dirty="0">
                <a:latin typeface="Franklin Gothic Medium"/>
                <a:cs typeface="Franklin Gothic Medium"/>
              </a:rPr>
              <a:t>:n≥0}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2250" y="20243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94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63244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If diagonal element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/>
                  <a:t>then let’s call the flipped number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60" t="-4965" r="-665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46729" y="6429367"/>
            <a:ext cx="4147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It cannot appear anywhere on the list!</a:t>
            </a:r>
          </a:p>
        </p:txBody>
      </p:sp>
    </p:spTree>
    <p:extLst>
      <p:ext uri="{BB962C8B-B14F-4D97-AF65-F5344CB8AC3E}">
        <p14:creationId xmlns:p14="http://schemas.microsoft.com/office/powerpoint/2010/main" val="40583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017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If diagonal element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/>
                  <a:t>then let’s call the flipped number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60" t="-4965" r="-665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15729" y="6395778"/>
            <a:ext cx="4147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It cannot appear anywhere on the list!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1764" y="4063992"/>
            <a:ext cx="3818205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000" dirty="0"/>
                  <a:t>because the numbers differ on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digit!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  <a:blipFill rotWithShape="0">
                <a:blip r:embed="rId6"/>
                <a:stretch>
                  <a:fillRect l="-1868" t="-2809" b="-44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0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63244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8302" y="5818517"/>
            <a:ext cx="8665698" cy="858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So the list is incomplete, which is a contradiction.</a:t>
            </a:r>
          </a:p>
          <a:p>
            <a:pPr marL="0" indent="0">
              <a:buNone/>
            </a:pPr>
            <a:r>
              <a:rPr lang="en-US" sz="2200" dirty="0"/>
              <a:t>Thus the real numbers between 0 and 1 are </a:t>
            </a:r>
            <a:r>
              <a:rPr lang="en-US" sz="2200" b="1" dirty="0"/>
              <a:t>not countable</a:t>
            </a:r>
            <a:r>
              <a:rPr lang="en-US" sz="2200" dirty="0"/>
              <a:t>: “uncountable”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1764" y="4063992"/>
            <a:ext cx="3818205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000" dirty="0"/>
                  <a:t>because the numbers differ on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digit!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  <a:blipFill rotWithShape="0">
                <a:blip r:embed="rId5"/>
                <a:stretch>
                  <a:fillRect l="-1868" t="-2809" b="-44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714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7801" y="366078"/>
                <a:ext cx="8906932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7801" y="366078"/>
                <a:ext cx="8906932" cy="606642"/>
              </a:xfrm>
              <a:blipFill rotWithShape="0">
                <a:blip r:embed="rId4"/>
                <a:stretch>
                  <a:fillRect l="-1437" t="-10000" r="-616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83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404269"/>
              </p:ext>
            </p:extLst>
          </p:nvPr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7801" y="366078"/>
                <a:ext cx="8906932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7801" y="366078"/>
                <a:ext cx="8906932" cy="606642"/>
              </a:xfrm>
              <a:blipFill rotWithShape="0">
                <a:blip r:embed="rId4"/>
                <a:stretch>
                  <a:fillRect l="-1437" t="-10000" r="-616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2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188234"/>
              </p:ext>
            </p:extLst>
          </p:nvPr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89119" y="1575387"/>
            <a:ext cx="4262511" cy="1547641"/>
            <a:chOff x="4389119" y="1575387"/>
            <a:chExt cx="4262511" cy="1547641"/>
          </a:xfrm>
        </p:grpSpPr>
        <p:sp>
          <p:nvSpPr>
            <p:cNvPr id="5" name="Rounded Rectangle 4"/>
            <p:cNvSpPr/>
            <p:nvPr/>
          </p:nvSpPr>
          <p:spPr>
            <a:xfrm>
              <a:off x="4389119" y="1575387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/>
                <p:cNvSpPr txBox="1">
                  <a:spLocks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b="1" dirty="0"/>
                    <a:t>Flipping rule:</a:t>
                  </a:r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2200" b="1" dirty="0"/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54" t="-11538" b="-3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2197301" y="1912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071" y="241700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213" y="293516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5333" y="398086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3407" y="450605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63" y="558692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8501" y="3436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8176" y="494684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7801" y="366078"/>
                <a:ext cx="8906932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1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xfrm>
                <a:off x="177801" y="366078"/>
                <a:ext cx="8906932" cy="606642"/>
              </a:xfrm>
              <a:blipFill rotWithShape="0">
                <a:blip r:embed="rId5"/>
                <a:stretch>
                  <a:fillRect l="-1437" t="-10000" r="-616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</p:spTree>
    <p:extLst>
      <p:ext uri="{BB962C8B-B14F-4D97-AF65-F5344CB8AC3E}">
        <p14:creationId xmlns:p14="http://schemas.microsoft.com/office/powerpoint/2010/main" val="34234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5847" y="366078"/>
                <a:ext cx="9395536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5847" y="366078"/>
                <a:ext cx="9395536" cy="606642"/>
              </a:xfrm>
              <a:blipFill rotWithShape="0">
                <a:blip r:embed="rId4"/>
                <a:stretch>
                  <a:fillRect l="-1428" t="-10000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81762"/>
              </p:ext>
            </p:extLst>
          </p:nvPr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97301" y="1912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071" y="241700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213" y="293516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5333" y="398086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3407" y="450605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63" y="558692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8501" y="3436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8176" y="494684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847" y="5600990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19716" y="5780757"/>
                <a:ext cx="8448437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For all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, we have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  Therefore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200" dirty="0"/>
                  <a:t> for any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 and the list is incomplete! 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0,1,…,9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/>
                  <a:t>is </a:t>
                </a:r>
                <a:r>
                  <a:rPr lang="en-US" sz="2200" b="1" dirty="0"/>
                  <a:t>not</a:t>
                </a:r>
                <a:r>
                  <a:rPr lang="en-US" sz="2200" dirty="0"/>
                  <a:t> countable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6" y="5780757"/>
                <a:ext cx="8448437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38" t="-4255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89119" y="1575387"/>
            <a:ext cx="4262511" cy="1547641"/>
            <a:chOff x="4389119" y="1575387"/>
            <a:chExt cx="4262511" cy="1547641"/>
          </a:xfrm>
        </p:grpSpPr>
        <p:sp>
          <p:nvSpPr>
            <p:cNvPr id="19" name="Rounded Rectangle 18"/>
            <p:cNvSpPr/>
            <p:nvPr/>
          </p:nvSpPr>
          <p:spPr>
            <a:xfrm>
              <a:off x="4389119" y="1575387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/>
                <p:cNvSpPr txBox="1">
                  <a:spLocks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b="1" dirty="0"/>
                    <a:t>Flipping rule:</a:t>
                  </a:r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2200" b="1" dirty="0"/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54" t="-11538" b="-3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have seen that:</a:t>
                </a:r>
              </a:p>
              <a:p>
                <a:pPr lvl="1"/>
                <a:r>
                  <a:rPr lang="en-US" sz="2400" dirty="0"/>
                  <a:t>The set of all (Java) programs is countable</a:t>
                </a:r>
              </a:p>
              <a:p>
                <a:pPr lvl="1"/>
                <a:r>
                  <a:rPr lang="en-US" sz="2400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/>
                  <a:t> is not countable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So:  There must be some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is not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	 computable by any program!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Recall our language picture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611798"/>
            <a:ext cx="7305218" cy="517049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0127" y="2983042"/>
            <a:ext cx="2582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Binary Palindromes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7986" y="1270571"/>
            <a:ext cx="0" cy="846796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6487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0755" y="160524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3100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164" y="1481393"/>
            <a:ext cx="540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Interesting… maybe.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64" y="2472526"/>
            <a:ext cx="803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we come up with an explicit function that is uncomputable? </a:t>
            </a:r>
          </a:p>
        </p:txBody>
      </p:sp>
    </p:spTree>
    <p:extLst>
      <p:ext uri="{BB962C8B-B14F-4D97-AF65-F5344CB8AC3E}">
        <p14:creationId xmlns:p14="http://schemas.microsoft.com/office/powerpoint/2010/main" val="20106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Computation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66" y="1421986"/>
            <a:ext cx="4212167" cy="47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Computers from Thought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744" y="1138490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Computers as we know them grew out of a desire to avoid bugs in mathematical reasoning.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5744" y="1865585"/>
            <a:ext cx="7980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Hilbert in a famous speech at the International Congress of Mathematicians in 1900 set out the goal to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mechanize all of mathematics</a:t>
            </a:r>
            <a:r>
              <a:rPr lang="en-US" dirty="0"/>
              <a:t>.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743" y="2681442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In the 1930s, work of Gödel and Turing showed that Hilbert’s program is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impossible</a:t>
            </a:r>
            <a:r>
              <a:rPr lang="en-US" b="1" dirty="0">
                <a:latin typeface="Franklin Gothic Medium" panose="020B0603020102020204" pitchFamily="34" charset="0"/>
              </a:rPr>
              <a:t>.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691" y="3118906"/>
            <a:ext cx="4246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Gödel’s Incompleteness Theorem</a:t>
            </a:r>
          </a:p>
          <a:p>
            <a:r>
              <a:rPr lang="en-US" dirty="0" err="1">
                <a:solidFill>
                  <a:srgbClr val="0070C0"/>
                </a:solidFill>
                <a:latin typeface="Franklin Gothic Medium" panose="020B0603020102020204" pitchFamily="34" charset="0"/>
              </a:rPr>
              <a:t>Undecidability</a:t>
            </a:r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of the Halting Problem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744" y="3768363"/>
            <a:ext cx="7125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Both of these employ an idea we will see called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diagonalization</a:t>
            </a:r>
            <a:r>
              <a:rPr lang="en-US" b="1" dirty="0">
                <a:latin typeface="Franklin Gothic Medium" panose="020B0603020102020204" pitchFamily="34" charset="0"/>
              </a:rPr>
              <a:t>.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743" y="4202703"/>
            <a:ext cx="768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The ideas are simple but so revolutionary that their inventor Georg Cantor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was initially shunned by the mathematical leaders of the time: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042" y="4889248"/>
            <a:ext cx="712739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Poincaré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referred to them as a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“grave disease infecting mathematics.”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Kronecker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fought to keep Cantor’s papers out of his journals.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36" y="3675666"/>
            <a:ext cx="1039091" cy="1605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F1C443-83EA-2A46-9428-75F182B9BCDA}"/>
              </a:ext>
            </a:extLst>
          </p:cNvPr>
          <p:cNvSpPr/>
          <p:nvPr/>
        </p:nvSpPr>
        <p:spPr>
          <a:xfrm>
            <a:off x="2498648" y="5752881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Full employment for mathematicians and computer scientists!!</a:t>
            </a:r>
          </a:p>
        </p:txBody>
      </p:sp>
    </p:spTree>
    <p:extLst>
      <p:ext uri="{BB962C8B-B14F-4D97-AF65-F5344CB8AC3E}">
        <p14:creationId xmlns:p14="http://schemas.microsoft.com/office/powerpoint/2010/main" val="13493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9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" y="1910827"/>
            <a:ext cx="1341339" cy="18081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10" y="1898535"/>
            <a:ext cx="1164175" cy="1804750"/>
          </a:xfrm>
          <a:prstGeom prst="rect">
            <a:avLst/>
          </a:prstGeom>
        </p:spPr>
      </p:pic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5733" y="1181296"/>
            <a:ext cx="6025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What does it mean that two sets have the same size?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6" y="4116000"/>
            <a:ext cx="490178" cy="638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201" y="4752956"/>
            <a:ext cx="609270" cy="5858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04" y="4784236"/>
            <a:ext cx="388925" cy="4943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601" y="5338793"/>
            <a:ext cx="528428" cy="4161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029" y="5338793"/>
            <a:ext cx="409632" cy="5334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288" y="4206269"/>
            <a:ext cx="546465" cy="5105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7619" y="5341770"/>
            <a:ext cx="590521" cy="411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3117" y="4074493"/>
            <a:ext cx="496388" cy="503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288" y="4842584"/>
            <a:ext cx="490178" cy="6381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3" y="4693110"/>
            <a:ext cx="609270" cy="585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856" y="4719292"/>
            <a:ext cx="40963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" y="1910827"/>
            <a:ext cx="1341339" cy="1808149"/>
          </a:xfrm>
          <a:prstGeom prst="rect">
            <a:avLst/>
          </a:prstGeom>
        </p:spPr>
      </p:pic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959" y="2176746"/>
            <a:ext cx="490178" cy="638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413" y="2953120"/>
            <a:ext cx="609270" cy="5858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212" y="3646092"/>
            <a:ext cx="388925" cy="4943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959" y="4953634"/>
            <a:ext cx="632103" cy="4977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212" y="4247624"/>
            <a:ext cx="409632" cy="5334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007" y="2240567"/>
            <a:ext cx="546465" cy="5105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9980" y="2970789"/>
            <a:ext cx="590521" cy="411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2084" y="4315005"/>
            <a:ext cx="496388" cy="503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07" y="3502333"/>
            <a:ext cx="490178" cy="6381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980" y="4953634"/>
            <a:ext cx="609270" cy="585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462" y="5648107"/>
            <a:ext cx="409632" cy="533474"/>
          </a:xfrm>
          <a:prstGeom prst="rect">
            <a:avLst/>
          </a:prstGeom>
        </p:spPr>
      </p:pic>
      <p:pic>
        <p:nvPicPr>
          <p:cNvPr id="3076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14" y="2466898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94" y="2466898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03" y="2605230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834">
            <a:off x="1783037" y="2417319"/>
            <a:ext cx="81104" cy="1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5" y="2596593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454062" y="2536620"/>
            <a:ext cx="1898695" cy="21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81984" y="3142992"/>
            <a:ext cx="1898695" cy="66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54062" y="3787927"/>
            <a:ext cx="1898695" cy="66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07673" y="5135631"/>
            <a:ext cx="1898695" cy="66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481984" y="4512239"/>
            <a:ext cx="1898695" cy="21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7166" flipH="1">
            <a:off x="1309899" y="2506216"/>
            <a:ext cx="81104" cy="1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45733" y="1181296"/>
            <a:ext cx="6025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What does it mean that two sets have the same size?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6310" y="1898535"/>
            <a:ext cx="1164175" cy="18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1-1 and onto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45708" y="1041328"/>
                <a:ext cx="8135470" cy="1513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cs typeface="Arial" charset="0"/>
                  </a:rPr>
                  <a:t>A </a:t>
                </a:r>
                <a:r>
                  <a:rPr lang="en-US" sz="2400" b="1" dirty="0">
                    <a:cs typeface="Arial" charset="0"/>
                  </a:rPr>
                  <a:t>function</a:t>
                </a:r>
                <a:r>
                  <a:rPr 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𝑩</m:t>
                    </m:r>
                  </m:oMath>
                </a14:m>
                <a:r>
                  <a:rPr lang="en-US" sz="2400" i="1" dirty="0">
                    <a:cs typeface="Arial" charset="0"/>
                  </a:rPr>
                  <a:t> </a:t>
                </a:r>
                <a:r>
                  <a:rPr lang="en-US" sz="2400" dirty="0">
                    <a:cs typeface="Arial" charset="0"/>
                  </a:rPr>
                  <a:t>is </a:t>
                </a:r>
                <a:r>
                  <a:rPr lang="en-US" sz="2400" b="1" dirty="0">
                    <a:cs typeface="Arial" charset="0"/>
                  </a:rPr>
                  <a:t>one-to-one </a:t>
                </a:r>
                <a:r>
                  <a:rPr lang="en-US" sz="2400" dirty="0">
                    <a:cs typeface="Arial" charset="0"/>
                  </a:rPr>
                  <a:t>(1-1</a:t>
                </a:r>
                <a:r>
                  <a:rPr lang="en-US" sz="2400" b="1" dirty="0">
                    <a:cs typeface="Arial" charset="0"/>
                  </a:rPr>
                  <a:t>)</a:t>
                </a:r>
                <a:r>
                  <a:rPr lang="en-US" sz="2400" dirty="0">
                    <a:cs typeface="Arial" charset="0"/>
                  </a:rPr>
                  <a:t> if every output corresponds to at most one input;                                                 i.e.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cs typeface="Arial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2"/>
                </p:custDataLst>
              </p:nvPr>
            </p:nvSpPr>
            <p:spPr>
              <a:xfrm>
                <a:off x="545708" y="1041328"/>
                <a:ext cx="8135470" cy="1513613"/>
              </a:xfrm>
              <a:blipFill rotWithShape="0">
                <a:blip r:embed="rId23"/>
                <a:stretch>
                  <a:fillRect l="-1199" t="-2823" r="-3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545708" y="2359959"/>
                <a:ext cx="8073855" cy="96818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00" kern="1200">
                    <a:solidFill>
                      <a:schemeClr val="tx1"/>
                    </a:solidFill>
                    <a:latin typeface="Roboto Condensed" pitchFamily="2" charset="0"/>
                    <a:ea typeface="Roboto Condensed" pitchFamily="2" charset="0"/>
                    <a:cs typeface="Roboto Condensed" pitchFamily="2" charset="0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Roboto Slab" pitchFamily="2" charset="0"/>
                    <a:cs typeface="Roboto Slab" pitchFamily="2" charset="0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A </a:t>
                </a:r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function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𝑩</m:t>
                    </m:r>
                  </m:oMath>
                </a14:m>
                <a:r>
                  <a:rPr lang="en-US" sz="2400" i="1" dirty="0"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is </a:t>
                </a:r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onto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if every output gets hit;                    i.e. for every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𝑩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545708" y="2359959"/>
                <a:ext cx="8073855" cy="968188"/>
              </a:xfrm>
              <a:prstGeom prst="rect">
                <a:avLst/>
              </a:prstGeom>
              <a:blipFill>
                <a:blip r:embed="rId25"/>
                <a:stretch>
                  <a:fillRect l="-1258" t="-5128" r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784001" y="3593539"/>
            <a:ext cx="2209800" cy="2778323"/>
            <a:chOff x="1111956" y="1927571"/>
            <a:chExt cx="2514601" cy="3505200"/>
          </a:xfrm>
        </p:grpSpPr>
        <p:sp>
          <p:nvSpPr>
            <p:cNvPr id="7" name="Oval 6"/>
            <p:cNvSpPr/>
            <p:nvPr>
              <p:custDataLst>
                <p:tags r:id="rId4"/>
              </p:custDataLst>
            </p:nvPr>
          </p:nvSpPr>
          <p:spPr>
            <a:xfrm>
              <a:off x="1111957" y="2003771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>
              <p:custDataLst>
                <p:tags r:id="rId5"/>
              </p:custDataLst>
            </p:nvPr>
          </p:nvSpPr>
          <p:spPr>
            <a:xfrm>
              <a:off x="1111957" y="2613371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>
              <p:custDataLst>
                <p:tags r:id="rId6"/>
              </p:custDataLst>
            </p:nvPr>
          </p:nvSpPr>
          <p:spPr>
            <a:xfrm>
              <a:off x="1111957" y="3222970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Oval 9"/>
            <p:cNvSpPr/>
            <p:nvPr>
              <p:custDataLst>
                <p:tags r:id="rId7"/>
              </p:custDataLst>
            </p:nvPr>
          </p:nvSpPr>
          <p:spPr>
            <a:xfrm>
              <a:off x="1111957" y="3908770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>
              <p:custDataLst>
                <p:tags r:id="rId8"/>
              </p:custDataLst>
            </p:nvPr>
          </p:nvSpPr>
          <p:spPr>
            <a:xfrm>
              <a:off x="1111956" y="4594570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Rectangle 11"/>
            <p:cNvSpPr/>
            <p:nvPr>
              <p:custDataLst>
                <p:tags r:id="rId9"/>
              </p:custDataLst>
            </p:nvPr>
          </p:nvSpPr>
          <p:spPr>
            <a:xfrm>
              <a:off x="3397957" y="1927571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>
              <p:custDataLst>
                <p:tags r:id="rId10"/>
              </p:custDataLst>
            </p:nvPr>
          </p:nvSpPr>
          <p:spPr>
            <a:xfrm>
              <a:off x="3397957" y="2613371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Rectangle 13"/>
            <p:cNvSpPr/>
            <p:nvPr>
              <p:custDataLst>
                <p:tags r:id="rId11"/>
              </p:custDataLst>
            </p:nvPr>
          </p:nvSpPr>
          <p:spPr>
            <a:xfrm>
              <a:off x="3397957" y="329917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>
              <p:custDataLst>
                <p:tags r:id="rId12"/>
              </p:custDataLst>
            </p:nvPr>
          </p:nvSpPr>
          <p:spPr>
            <a:xfrm>
              <a:off x="3397957" y="398497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Arrow Connector 15"/>
            <p:cNvCxnSpPr>
              <a:endCxn id="14" idx="1"/>
            </p:cNvCxnSpPr>
            <p:nvPr>
              <p:custDataLst>
                <p:tags r:id="rId13"/>
              </p:custDataLst>
            </p:nvPr>
          </p:nvCxnSpPr>
          <p:spPr>
            <a:xfrm>
              <a:off x="1492956" y="2156171"/>
              <a:ext cx="1905001" cy="1257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1"/>
            </p:cNvCxnSpPr>
            <p:nvPr>
              <p:custDataLst>
                <p:tags r:id="rId14"/>
              </p:custDataLst>
            </p:nvPr>
          </p:nvCxnSpPr>
          <p:spPr>
            <a:xfrm flipV="1">
              <a:off x="1492956" y="2041870"/>
              <a:ext cx="1905001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6"/>
              <a:endCxn id="15" idx="1"/>
            </p:cNvCxnSpPr>
            <p:nvPr>
              <p:custDataLst>
                <p:tags r:id="rId15"/>
              </p:custDataLst>
            </p:nvPr>
          </p:nvCxnSpPr>
          <p:spPr>
            <a:xfrm>
              <a:off x="1416757" y="4061171"/>
              <a:ext cx="1981201" cy="38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</p:cNvCxnSpPr>
            <p:nvPr>
              <p:custDataLst>
                <p:tags r:id="rId16"/>
              </p:custDataLst>
            </p:nvPr>
          </p:nvCxnSpPr>
          <p:spPr>
            <a:xfrm flipV="1">
              <a:off x="1416757" y="2765770"/>
              <a:ext cx="1905001" cy="19811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>
              <p:custDataLst>
                <p:tags r:id="rId17"/>
              </p:custDataLst>
            </p:nvPr>
          </p:nvSpPr>
          <p:spPr>
            <a:xfrm>
              <a:off x="3397957" y="459457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Rectangle 20"/>
            <p:cNvSpPr/>
            <p:nvPr>
              <p:custDataLst>
                <p:tags r:id="rId18"/>
              </p:custDataLst>
            </p:nvPr>
          </p:nvSpPr>
          <p:spPr>
            <a:xfrm>
              <a:off x="3397957" y="5204171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Arrow Connector 21"/>
            <p:cNvCxnSpPr>
              <a:cxnSpLocks/>
              <a:stCxn id="9" idx="6"/>
              <a:endCxn id="21" idx="1"/>
            </p:cNvCxnSpPr>
            <p:nvPr>
              <p:custDataLst>
                <p:tags r:id="rId19"/>
              </p:custDataLst>
            </p:nvPr>
          </p:nvCxnSpPr>
          <p:spPr>
            <a:xfrm>
              <a:off x="1416757" y="3375372"/>
              <a:ext cx="1981201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852160" y="3873572"/>
            <a:ext cx="2298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1-1 but not onto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52363" y="6094862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63" y="6094862"/>
                <a:ext cx="599494" cy="55399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916279" y="6094862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79" y="6094862"/>
                <a:ext cx="599494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3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83940" y="1173002"/>
                <a:ext cx="73887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 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Two sets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have the same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cardinality</a:t>
                </a:r>
                <a:r>
                  <a:rPr lang="en-US" sz="2000" b="1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if there is a one-to-one correspondence between the elements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and those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More precisely, if there is a </a:t>
                </a:r>
                <a:r>
                  <a:rPr lang="en-US" sz="20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1-1 and onto</a:t>
                </a:r>
                <a:r>
                  <a:rPr lang="en-US" sz="2000" dirty="0">
                    <a:solidFill>
                      <a:schemeClr val="accent1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0" y="1173002"/>
                <a:ext cx="7388728" cy="1015663"/>
              </a:xfrm>
              <a:prstGeom prst="rect">
                <a:avLst/>
              </a:prstGeom>
              <a:blipFill>
                <a:blip r:embed="rId20"/>
                <a:stretch>
                  <a:fillRect l="-686" t="-2469" r="-1372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499486" y="5174873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486" y="5174873"/>
                <a:ext cx="599494" cy="553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198399" y="5174873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9" y="5174873"/>
                <a:ext cx="599494" cy="5539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7"/>
          <p:cNvGrpSpPr>
            <a:grpSpLocks/>
          </p:cNvGrpSpPr>
          <p:nvPr/>
        </p:nvGrpSpPr>
        <p:grpSpPr bwMode="auto">
          <a:xfrm>
            <a:off x="2638420" y="2478540"/>
            <a:ext cx="2995691" cy="2596183"/>
            <a:chOff x="2743200" y="3429000"/>
            <a:chExt cx="2133600" cy="2438400"/>
          </a:xfrm>
        </p:grpSpPr>
        <p:grpSp>
          <p:nvGrpSpPr>
            <p:cNvPr id="39" name="Group 6"/>
            <p:cNvGrpSpPr>
              <a:grpSpLocks/>
            </p:cNvGrpSpPr>
            <p:nvPr/>
          </p:nvGrpSpPr>
          <p:grpSpPr bwMode="auto">
            <a:xfrm>
              <a:off x="2743200" y="3429000"/>
              <a:ext cx="2133600" cy="2438400"/>
              <a:chOff x="1066800" y="2514600"/>
              <a:chExt cx="2514600" cy="3581400"/>
            </a:xfrm>
          </p:grpSpPr>
          <p:sp>
            <p:nvSpPr>
              <p:cNvPr id="41" name="Oval 40"/>
              <p:cNvSpPr/>
              <p:nvPr>
                <p:custDataLst>
                  <p:tags r:id="rId2"/>
                </p:custDataLst>
              </p:nvPr>
            </p:nvSpPr>
            <p:spPr>
              <a:xfrm>
                <a:off x="1066800" y="2591545"/>
                <a:ext cx="304971" cy="303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Oval 41"/>
              <p:cNvSpPr/>
              <p:nvPr>
                <p:custDataLst>
                  <p:tags r:id="rId3"/>
                </p:custDataLst>
              </p:nvPr>
            </p:nvSpPr>
            <p:spPr>
              <a:xfrm>
                <a:off x="1066800" y="3200102"/>
                <a:ext cx="304971" cy="3054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3" name="Oval 42"/>
              <p:cNvSpPr/>
              <p:nvPr>
                <p:custDataLst>
                  <p:tags r:id="rId4"/>
                </p:custDataLst>
              </p:nvPr>
            </p:nvSpPr>
            <p:spPr>
              <a:xfrm>
                <a:off x="1066800" y="3810992"/>
                <a:ext cx="304971" cy="303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4" name="Oval 43"/>
              <p:cNvSpPr/>
              <p:nvPr>
                <p:custDataLst>
                  <p:tags r:id="rId5"/>
                </p:custDataLst>
              </p:nvPr>
            </p:nvSpPr>
            <p:spPr>
              <a:xfrm>
                <a:off x="1066800" y="4496495"/>
                <a:ext cx="304971" cy="303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5" name="Oval 44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5181997"/>
                <a:ext cx="304971" cy="3054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46" name="Rectangle 45"/>
              <p:cNvSpPr/>
              <p:nvPr>
                <p:custDataLst>
                  <p:tags r:id="rId7"/>
                </p:custDataLst>
              </p:nvPr>
            </p:nvSpPr>
            <p:spPr>
              <a:xfrm>
                <a:off x="3353140" y="2514600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7" name="Rectangle 46"/>
              <p:cNvSpPr/>
              <p:nvPr>
                <p:custDataLst>
                  <p:tags r:id="rId8"/>
                </p:custDataLst>
              </p:nvPr>
            </p:nvSpPr>
            <p:spPr>
              <a:xfrm>
                <a:off x="3353140" y="3200102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8" name="Rectangle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3353140" y="3885605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Rectangle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353140" y="4571107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0" name="Straight Arrow Connector 49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379114" y="2753555"/>
                <a:ext cx="1930690" cy="1241996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1373210" y="2617712"/>
                <a:ext cx="1948403" cy="747137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379114" y="4645659"/>
                <a:ext cx="1930693" cy="38817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5" idx="6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1371771" y="3326038"/>
                <a:ext cx="1949842" cy="2008683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353140" y="5181997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5" name="Rectangle 5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353140" y="5790556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6" name="Straight Arrow Connector 55"/>
              <p:cNvCxnSpPr>
                <a:stCxn id="43" idx="6"/>
              </p:cNvCxnSpPr>
              <p:nvPr>
                <p:custDataLst>
                  <p:tags r:id="rId17"/>
                </p:custDataLst>
              </p:nvPr>
            </p:nvCxnSpPr>
            <p:spPr>
              <a:xfrm>
                <a:off x="1371771" y="3962549"/>
                <a:ext cx="1943938" cy="1944512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66800" y="5790556"/>
                <a:ext cx="304971" cy="305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 flipV="1">
              <a:off x="3008194" y="5334000"/>
              <a:ext cx="1640006" cy="42458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1700525" y="5989636"/>
            <a:ext cx="56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The definition also makes sense for infinite sets!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6B1B58-E01F-3B4D-A980-29E9D9B5EC19}"/>
              </a:ext>
            </a:extLst>
          </p:cNvPr>
          <p:cNvSpPr/>
          <p:nvPr/>
        </p:nvSpPr>
        <p:spPr>
          <a:xfrm>
            <a:off x="6544255" y="3638033"/>
            <a:ext cx="16773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1-1 proves ≤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onto proves ≥</a:t>
            </a:r>
          </a:p>
        </p:txBody>
      </p:sp>
    </p:spTree>
    <p:extLst>
      <p:ext uri="{BB962C8B-B14F-4D97-AF65-F5344CB8AC3E}">
        <p14:creationId xmlns:p14="http://schemas.microsoft.com/office/powerpoint/2010/main" val="1178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19296</TotalTime>
  <Words>3510</Words>
  <Application>Microsoft Macintosh PowerPoint</Application>
  <PresentationFormat>On-screen Show (4:3)</PresentationFormat>
  <Paragraphs>1597</Paragraphs>
  <Slides>39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Franklin Gothic Medium</vt:lpstr>
      <vt:lpstr>Office Theme</vt:lpstr>
      <vt:lpstr>CSE 311: Foundations of Computing</vt:lpstr>
      <vt:lpstr>Last time: Showing that L is not regular</vt:lpstr>
      <vt:lpstr>Last time: Languages and Representations</vt:lpstr>
      <vt:lpstr>General Computation</vt:lpstr>
      <vt:lpstr>Computers from Thought</vt:lpstr>
      <vt:lpstr>Cardinality</vt:lpstr>
      <vt:lpstr>Cardinality</vt:lpstr>
      <vt:lpstr>1-1 and onto</vt:lpstr>
      <vt:lpstr>Cardinality</vt:lpstr>
      <vt:lpstr>Cardinality</vt:lpstr>
      <vt:lpstr>Countable sets</vt:lpstr>
      <vt:lpstr>The set Z of all integers</vt:lpstr>
      <vt:lpstr>The set Z of all integers</vt:lpstr>
      <vt:lpstr>The set Q of rational numbers</vt:lpstr>
      <vt:lpstr>The set of positive rational numbers</vt:lpstr>
      <vt:lpstr>The set of positive rational numbers</vt:lpstr>
      <vt:lpstr>The set of positive rational numbers</vt:lpstr>
      <vt:lpstr>The set Q of rational numbers</vt:lpstr>
      <vt:lpstr>Claim:  Σ^∗ is countable for every finite Σ</vt:lpstr>
      <vt:lpstr>Claim:  Σ^∗ is countable for every finite Σ</vt:lpstr>
      <vt:lpstr>The set of all Java programs is countable</vt:lpstr>
      <vt:lpstr>OK OK... Is Everything Countable ?!!</vt:lpstr>
      <vt:lpstr>Are the real numbers countable?</vt:lpstr>
      <vt:lpstr>Real numbers between 0 and 1:  [0,1)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The set of all functions f :N→{0,…,9} is uncountable</vt:lpstr>
      <vt:lpstr>The set of all functions f :N→{0,…,9} is uncountable</vt:lpstr>
      <vt:lpstr>The set of all functions f :N→{0,…,9} is uncountable</vt:lpstr>
      <vt:lpstr>The set of all functions f :N→{0,…,9} is uncountable</vt:lpstr>
      <vt:lpstr>Uncomputable functions</vt:lpstr>
      <vt:lpstr>Recall our language picture</vt:lpstr>
      <vt:lpstr>Uncomputable functions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620</cp:revision>
  <cp:lastPrinted>2018-05-25T01:37:45Z</cp:lastPrinted>
  <dcterms:created xsi:type="dcterms:W3CDTF">2013-01-07T07:20:47Z</dcterms:created>
  <dcterms:modified xsi:type="dcterms:W3CDTF">2022-12-06T05:03:27Z</dcterms:modified>
</cp:coreProperties>
</file>