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519" r:id="rId3"/>
    <p:sldId id="566" r:id="rId4"/>
    <p:sldId id="441" r:id="rId5"/>
    <p:sldId id="450" r:id="rId6"/>
    <p:sldId id="461" r:id="rId7"/>
    <p:sldId id="460" r:id="rId8"/>
    <p:sldId id="489" r:id="rId9"/>
    <p:sldId id="558" r:id="rId10"/>
    <p:sldId id="484" r:id="rId11"/>
    <p:sldId id="485" r:id="rId12"/>
    <p:sldId id="467" r:id="rId13"/>
    <p:sldId id="486" r:id="rId14"/>
    <p:sldId id="498" r:id="rId15"/>
    <p:sldId id="469" r:id="rId16"/>
    <p:sldId id="550" r:id="rId17"/>
    <p:sldId id="487" r:id="rId18"/>
    <p:sldId id="499" r:id="rId19"/>
    <p:sldId id="480" r:id="rId20"/>
    <p:sldId id="552" r:id="rId21"/>
    <p:sldId id="482" r:id="rId22"/>
    <p:sldId id="553" r:id="rId23"/>
    <p:sldId id="488" r:id="rId24"/>
    <p:sldId id="474" r:id="rId25"/>
    <p:sldId id="559" r:id="rId26"/>
    <p:sldId id="493" r:id="rId27"/>
    <p:sldId id="490" r:id="rId28"/>
    <p:sldId id="491" r:id="rId29"/>
    <p:sldId id="492" r:id="rId30"/>
    <p:sldId id="551" r:id="rId31"/>
    <p:sldId id="494" r:id="rId32"/>
    <p:sldId id="495" r:id="rId33"/>
    <p:sldId id="574" r:id="rId34"/>
    <p:sldId id="577" r:id="rId35"/>
    <p:sldId id="573" r:id="rId36"/>
    <p:sldId id="576" r:id="rId37"/>
    <p:sldId id="500" r:id="rId38"/>
    <p:sldId id="570" r:id="rId39"/>
    <p:sldId id="571" r:id="rId40"/>
    <p:sldId id="547" r:id="rId41"/>
    <p:sldId id="531" r:id="rId42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6" autoAdjust="0"/>
    <p:restoredTop sz="88086" autoAdjust="0"/>
  </p:normalViewPr>
  <p:slideViewPr>
    <p:cSldViewPr snapToGrid="0" snapToObjects="1">
      <p:cViewPr varScale="1">
        <p:scale>
          <a:sx n="113" d="100"/>
          <a:sy n="113" d="100"/>
        </p:scale>
        <p:origin x="1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program Q has the property and “while (true);” does not. (Other case is similar.) Run the property decider on a program that does P followed by Q. If P never halts, then it has the behavior of the second program. If P does halt, then it has the behavior of 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Suppose program Q has the property and “while (true);” does not. (Other case is similar.) Run the property decider on a program that does P followed by Q. If P never halts, then it has the behavior of the second program. If P does halt, then it has the behavior of 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Autumn 2011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311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8131-EBBE-419E-9CD4-28AD6300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28:  Undecidability</a:t>
            </a:r>
          </a:p>
        </p:txBody>
      </p:sp>
      <p:pic>
        <p:nvPicPr>
          <p:cNvPr id="6" name="Picture 2" descr="Halting Problem">
            <a:extLst>
              <a:ext uri="{FF2B5EF4-FFF2-40B4-BE49-F238E27FC236}">
                <a16:creationId xmlns:a16="http://schemas.microsoft.com/office/drawing/2014/main" id="{209AE116-1DEE-5AD2-540E-6210FC91E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76" y="2753032"/>
            <a:ext cx="4117656" cy="247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“Simple” Program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98"/>
            <a:ext cx="8229600" cy="5140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public static void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== 1)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1;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% 2 == 0)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(n/2)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else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(3*n + 1)			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400" b="1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What does this program do?</a:t>
            </a: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n=11?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n=10000000000000000001?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35619" y="991347"/>
            <a:ext cx="54874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11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34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17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52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26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13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40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10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5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16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8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4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44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“Simple” Program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98"/>
            <a:ext cx="8229600" cy="5140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public static void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== 1)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1;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if (n % 2 == 0)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(n/2)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else {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	return </a:t>
            </a:r>
            <a:r>
              <a:rPr lang="en-US" sz="2000" dirty="0" err="1">
                <a:latin typeface="Consolas"/>
                <a:cs typeface="Consolas"/>
              </a:rPr>
              <a:t>collatz</a:t>
            </a:r>
            <a:r>
              <a:rPr lang="en-US" sz="2000" dirty="0">
                <a:latin typeface="Consolas"/>
                <a:cs typeface="Consolas"/>
              </a:rPr>
              <a:t>(3*n + 1)			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400" b="1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What does this program do?</a:t>
            </a: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n=11?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2400" b="1" dirty="0">
                <a:latin typeface="Consolas"/>
                <a:cs typeface="Consolas"/>
              </a:rPr>
              <a:t>	… on n=10000000000000000001?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1266" y="4295718"/>
            <a:ext cx="451273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Nobody knows whether or not this program halts on all inputs!</a:t>
            </a:r>
          </a:p>
        </p:txBody>
      </p:sp>
    </p:spTree>
    <p:extLst>
      <p:ext uri="{BB962C8B-B14F-4D97-AF65-F5344CB8AC3E}">
        <p14:creationId xmlns:p14="http://schemas.microsoft.com/office/powerpoint/2010/main" val="425473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Notation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We’re going to be talking about </a:t>
            </a:r>
            <a:r>
              <a:rPr lang="en-US" i="1" dirty="0"/>
              <a:t>Java code</a:t>
            </a:r>
            <a:r>
              <a:rPr lang="en-US" dirty="0"/>
              <a:t>. </a:t>
            </a:r>
          </a:p>
          <a:p>
            <a:pPr marL="0" indent="0" eaLnBrk="1" hangingPunct="1">
              <a:buNone/>
              <a:defRPr/>
            </a:pPr>
            <a:endParaRPr lang="en-US" sz="1000" dirty="0"/>
          </a:p>
          <a:p>
            <a:pPr marL="0" indent="0" algn="ctr"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will mean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6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6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600" dirty="0">
                <a:latin typeface="+mn-lt"/>
                <a:cs typeface="Consolas" panose="020B0609020204030204" pitchFamily="49" charset="0"/>
              </a:rPr>
              <a:t>So, consider the following function: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P(String x) {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new String(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x.toCharArray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600" dirty="0">
                <a:latin typeface="+mn-lt"/>
                <a:cs typeface="Consolas" panose="020B0609020204030204" pitchFamily="49" charset="0"/>
              </a:rPr>
              <a:t>What is 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C00000"/>
                </a:solidFill>
              </a:rPr>
              <a:t>P</a:t>
            </a:r>
            <a:r>
              <a:rPr lang="en-US" sz="2600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))</a:t>
            </a:r>
            <a:r>
              <a:rPr lang="en-US" sz="2600" dirty="0">
                <a:latin typeface="+mj-lt"/>
                <a:cs typeface="Consolas" panose="020B0609020204030204" pitchFamily="49" charset="0"/>
              </a:rPr>
              <a:t>?</a:t>
            </a:r>
            <a:endParaRPr lang="en-US" altLang="en-US" sz="2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600" dirty="0">
                <a:solidFill>
                  <a:schemeClr val="accent2">
                    <a:lumMod val="90000"/>
                    <a:lumOff val="10000"/>
                  </a:schemeClr>
                </a:solidFill>
                <a:latin typeface="+mj-lt"/>
                <a:cs typeface="Consolas" panose="020B0609020204030204" pitchFamily="49" charset="0"/>
              </a:rPr>
              <a:t>  </a:t>
            </a:r>
            <a:r>
              <a:rPr lang="en-US" altLang="en-US" sz="2600" b="1" dirty="0">
                <a:solidFill>
                  <a:srgbClr val="0070C0"/>
                </a:solidFill>
                <a:latin typeface="Franklin Gothic Book" panose="020B0503020102020204" pitchFamily="34" charset="0"/>
                <a:cs typeface="Consolas" panose="020B0609020204030204" pitchFamily="49" charset="0"/>
              </a:rPr>
              <a:t>“</a:t>
            </a:r>
            <a:r>
              <a:rPr lang="en-US" altLang="en-US" sz="2000" dirty="0">
                <a:solidFill>
                  <a:srgbClr val="0070C0"/>
                </a:solidFill>
                <a:latin typeface="Arial Unicode MS" panose="020B0604020202020204" pitchFamily="34" charset="-128"/>
              </a:rPr>
              <a:t>(((())))..;</a:t>
            </a:r>
            <a:r>
              <a:rPr lang="en-US" altLang="en-US" sz="20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AACPSSaaabceeggghiiiilnnnnnooprrrrrrrrrrrsssttttttuuwxxyy</a:t>
            </a:r>
            <a:r>
              <a:rPr lang="en-US" altLang="en-US" sz="2000" dirty="0">
                <a:solidFill>
                  <a:srgbClr val="0070C0"/>
                </a:solidFill>
                <a:latin typeface="Arial Unicode MS" panose="020B0604020202020204" pitchFamily="34" charset="-128"/>
              </a:rPr>
              <a:t>{}</a:t>
            </a:r>
            <a:r>
              <a:rPr lang="en-US" altLang="en-US" sz="2600" dirty="0">
                <a:solidFill>
                  <a:srgbClr val="0070C0"/>
                </a:solidFill>
                <a:cs typeface="Consolas" panose="020B0609020204030204" pitchFamily="49" charset="0"/>
              </a:rPr>
              <a:t>”</a:t>
            </a:r>
            <a:r>
              <a:rPr lang="en-US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</a:t>
            </a:r>
            <a:endParaRPr lang="en-US" altLang="en-US" sz="4400" dirty="0">
              <a:solidFill>
                <a:schemeClr val="accent2">
                  <a:lumMod val="90000"/>
                  <a:lumOff val="1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Halting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means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78874" y="1816783"/>
            <a:ext cx="5049682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/>
              <a:t>The Halting Problem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Given: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	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CODE(</a:t>
            </a:r>
            <a:r>
              <a:rPr lang="en-US" sz="2000" b="1" dirty="0"/>
              <a:t>P</a:t>
            </a:r>
            <a:r>
              <a:rPr lang="en-US" sz="2000" dirty="0"/>
              <a:t>) for any program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Franklin Gothic Medium" panose="020B0603020102020204" pitchFamily="34" charset="0"/>
              </a:rPr>
              <a:t>               -</a:t>
            </a:r>
            <a:r>
              <a:rPr lang="en-US" sz="2000" dirty="0"/>
              <a:t> input </a:t>
            </a:r>
            <a:r>
              <a:rPr lang="en-US" sz="2000" b="1" dirty="0"/>
              <a:t>x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true </a:t>
            </a:r>
            <a:r>
              <a:rPr lang="en-US" sz="2000" dirty="0"/>
              <a:t>if </a:t>
            </a:r>
            <a:r>
              <a:rPr lang="en-US" sz="2000" b="1" dirty="0"/>
              <a:t>P</a:t>
            </a:r>
            <a:r>
              <a:rPr lang="en-US" sz="2000" dirty="0"/>
              <a:t> halts on input </a:t>
            </a:r>
            <a:r>
              <a:rPr lang="en-US" sz="2000" b="1" dirty="0"/>
              <a:t>x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        </a:t>
            </a:r>
            <a:r>
              <a:rPr lang="en-US" sz="2000" b="1" dirty="0"/>
              <a:t>false</a:t>
            </a:r>
            <a:r>
              <a:rPr lang="en-US" sz="2000" dirty="0"/>
              <a:t> if </a:t>
            </a:r>
            <a:r>
              <a:rPr lang="en-US" sz="2000" b="1" dirty="0"/>
              <a:t>P</a:t>
            </a:r>
            <a:r>
              <a:rPr lang="en-US" sz="2000" dirty="0"/>
              <a:t> does not halt on input </a:t>
            </a:r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503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Undecidability</a:t>
            </a:r>
            <a:r>
              <a:rPr lang="en-US" dirty="0"/>
              <a:t> of the Halting Problem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922" y="1098881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means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“the code of the program</a:t>
            </a:r>
            <a:r>
              <a:rPr lang="en-US" sz="2800" dirty="0">
                <a:solidFill>
                  <a:schemeClr val="accent1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P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1000" dirty="0">
              <a:latin typeface="+mn-lt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2800" dirty="0">
              <a:latin typeface="Franklin Gothic Medium" panose="020B0603020102020204" pitchFamily="34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Theorem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[Turing]:   </a:t>
            </a:r>
            <a:r>
              <a:rPr lang="en-US" sz="2800" dirty="0">
                <a:latin typeface="Franklin Gothic Medium" panose="020B0603020102020204" pitchFamily="34" charset="0"/>
                <a:cs typeface="Consolas" panose="020B0609020204030204" pitchFamily="49" charset="0"/>
              </a:rPr>
              <a:t>There is no program that solves 							  the Halting Problem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78874" y="1816783"/>
            <a:ext cx="5049682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/>
              <a:t>The Halting Problem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Given: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	</a:t>
            </a:r>
            <a:r>
              <a:rPr lang="en-US" sz="2000" dirty="0"/>
              <a:t>-</a:t>
            </a:r>
            <a:r>
              <a:rPr lang="en-US" sz="2000" b="1" dirty="0"/>
              <a:t> </a:t>
            </a:r>
            <a:r>
              <a:rPr lang="en-US" sz="2000" dirty="0"/>
              <a:t>CODE(</a:t>
            </a:r>
            <a:r>
              <a:rPr lang="en-US" sz="2000" b="1" dirty="0"/>
              <a:t>P</a:t>
            </a:r>
            <a:r>
              <a:rPr lang="en-US" sz="2000" dirty="0"/>
              <a:t>) for any program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Franklin Gothic Medium" panose="020B0603020102020204" pitchFamily="34" charset="0"/>
              </a:rPr>
              <a:t>               -</a:t>
            </a:r>
            <a:r>
              <a:rPr lang="en-US" sz="2000" dirty="0"/>
              <a:t> input </a:t>
            </a:r>
            <a:r>
              <a:rPr lang="en-US" sz="2000" b="1" dirty="0"/>
              <a:t>x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/>
              <a:t>true </a:t>
            </a:r>
            <a:r>
              <a:rPr lang="en-US" sz="2000" dirty="0"/>
              <a:t>if </a:t>
            </a:r>
            <a:r>
              <a:rPr lang="en-US" sz="2000" b="1" dirty="0"/>
              <a:t>P</a:t>
            </a:r>
            <a:r>
              <a:rPr lang="en-US" sz="2000" dirty="0"/>
              <a:t> halts on input </a:t>
            </a:r>
            <a:r>
              <a:rPr lang="en-US" sz="2000" b="1" dirty="0"/>
              <a:t>x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        </a:t>
            </a:r>
            <a:r>
              <a:rPr lang="en-US" sz="2000" b="1" dirty="0"/>
              <a:t>false</a:t>
            </a:r>
            <a:r>
              <a:rPr lang="en-US" sz="2000" dirty="0"/>
              <a:t> if </a:t>
            </a:r>
            <a:r>
              <a:rPr lang="en-US" sz="2000" b="1" dirty="0"/>
              <a:t>P</a:t>
            </a:r>
            <a:r>
              <a:rPr lang="en-US" sz="2000" dirty="0"/>
              <a:t> does not halt on input </a:t>
            </a:r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668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91560"/>
            <a:ext cx="8229600" cy="892175"/>
          </a:xfrm>
        </p:spPr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47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800" dirty="0"/>
              <a:t>Suppose that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/>
              <a:t> is a Java program that solves the Halting problem.</a:t>
            </a:r>
          </a:p>
          <a:p>
            <a:pPr marL="0" indent="0" eaLnBrk="1" hangingPunct="1">
              <a:buNone/>
              <a:defRPr/>
            </a:pPr>
            <a:br>
              <a:rPr lang="en-US" sz="1300" dirty="0"/>
            </a:br>
            <a:endParaRPr lang="en-US" sz="1300" dirty="0"/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endParaRPr lang="en-US" sz="1300" dirty="0">
              <a:latin typeface="+mj-lt"/>
            </a:endParaRPr>
          </a:p>
          <a:p>
            <a:pPr marL="0" indent="0" eaLnBrk="1" hangingPunct="1">
              <a:buNone/>
              <a:defRPr/>
            </a:pPr>
            <a:r>
              <a:rPr lang="en-US" sz="1300" dirty="0">
                <a:solidFill>
                  <a:schemeClr val="bg1"/>
                </a:solidFill>
                <a:latin typeface="+mj-lt"/>
              </a:rPr>
              <a:t>x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70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191560"/>
            <a:ext cx="8229600" cy="892175"/>
          </a:xfrm>
        </p:spPr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147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US" sz="2800" dirty="0"/>
              <a:t>Suppose that </a:t>
            </a:r>
            <a:r>
              <a:rPr lang="en-US" sz="2800" b="1" dirty="0">
                <a:solidFill>
                  <a:srgbClr val="0033CC"/>
                </a:solidFill>
              </a:rPr>
              <a:t>H</a:t>
            </a:r>
            <a:r>
              <a:rPr lang="en-US" sz="2800" dirty="0"/>
              <a:t> is a Java program that solves the Halting problem.</a:t>
            </a:r>
          </a:p>
          <a:p>
            <a:pPr marL="0" indent="0" eaLnBrk="1" hangingPunct="1">
              <a:buNone/>
              <a:defRPr/>
            </a:pPr>
            <a:br>
              <a:rPr lang="en-US" sz="1300" dirty="0"/>
            </a:br>
            <a:r>
              <a:rPr lang="en-US" sz="2800" dirty="0"/>
              <a:t>Then we can write this program:</a:t>
            </a:r>
          </a:p>
          <a:p>
            <a:pPr marL="457200" lvl="1" indent="0" eaLnBrk="1" hangingPunct="1">
              <a:spcBef>
                <a:spcPts val="1200"/>
              </a:spcBef>
              <a:buFont typeface="Arial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		while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(true);  // don’t halt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3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// halt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s, String x) { ... }</a:t>
            </a:r>
          </a:p>
          <a:p>
            <a:pPr lvl="2">
              <a:defRPr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 halt?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5639" y="2538280"/>
            <a:ext cx="6821920" cy="3011182"/>
          </a:xfrm>
          <a:prstGeom prst="rect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74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722F37-0B48-B980-E734-88188BED9DE7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33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true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1376A9-4494-2630-8BF9-90C03D5B6ECE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6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872BE9-653C-9147-92F6-454FAD8D957A}"/>
              </a:ext>
            </a:extLst>
          </p:cNvPr>
          <p:cNvSpPr txBox="1">
            <a:spLocks/>
          </p:cNvSpPr>
          <p:nvPr/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true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</a:p>
          <a:p>
            <a:pPr marL="0" indent="0">
              <a:buFont typeface="Arial"/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7D23679-F2E8-13BC-A890-B6FB0A1BE98D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2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Monday, Review session Sunday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0227"/>
            <a:ext cx="8581698" cy="5140800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Monday</a:t>
            </a:r>
            <a:r>
              <a:rPr lang="en-US" sz="2800" dirty="0">
                <a:latin typeface="+mn-lt"/>
              </a:rPr>
              <a:t> at either </a:t>
            </a:r>
            <a:r>
              <a:rPr lang="en-US" sz="2800" b="1" dirty="0">
                <a:latin typeface="+mn-lt"/>
              </a:rPr>
              <a:t>2:30-4:20 (B)</a:t>
            </a:r>
            <a:r>
              <a:rPr lang="en-US" sz="2800" dirty="0">
                <a:latin typeface="+mn-lt"/>
              </a:rPr>
              <a:t>  or </a:t>
            </a:r>
            <a:r>
              <a:rPr lang="en-US" sz="2800" b="1" dirty="0">
                <a:latin typeface="+mn-lt"/>
              </a:rPr>
              <a:t>4:30-6:20 (A)</a:t>
            </a:r>
          </a:p>
          <a:p>
            <a:pPr lvl="1"/>
            <a:r>
              <a:rPr lang="en-US" b="1" dirty="0">
                <a:latin typeface="+mn-lt"/>
              </a:rPr>
              <a:t>CSE2 G20</a:t>
            </a:r>
          </a:p>
          <a:p>
            <a:pPr lvl="1"/>
            <a:r>
              <a:rPr lang="en-US" dirty="0">
                <a:latin typeface="+mn-lt"/>
              </a:rPr>
              <a:t>bring your </a:t>
            </a:r>
            <a:r>
              <a:rPr lang="en-US" b="1" dirty="0">
                <a:latin typeface="+mn-lt"/>
              </a:rPr>
              <a:t>UW ID</a:t>
            </a:r>
          </a:p>
          <a:p>
            <a:pPr lvl="1"/>
            <a:r>
              <a:rPr lang="en-US" dirty="0">
                <a:latin typeface="+mn-lt"/>
              </a:rPr>
              <a:t>1 hour and 50 minutes</a:t>
            </a:r>
          </a:p>
          <a:p>
            <a:pPr lvl="2"/>
            <a:endParaRPr lang="en-US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Comprehensive:</a:t>
            </a:r>
            <a:r>
              <a:rPr lang="en-US" sz="28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Full probs only on topics that were covered in homework. May have small probs on other topics.</a:t>
            </a:r>
          </a:p>
          <a:p>
            <a:pPr lvl="1"/>
            <a:r>
              <a:rPr lang="en-US" sz="2400" dirty="0">
                <a:latin typeface="+mn-lt"/>
              </a:rPr>
              <a:t>reference sheets will be included</a:t>
            </a:r>
          </a:p>
          <a:p>
            <a:pPr lvl="2"/>
            <a:endParaRPr lang="en-US" dirty="0"/>
          </a:p>
          <a:p>
            <a:r>
              <a:rPr lang="en-US" sz="2800" b="1" dirty="0">
                <a:latin typeface="+mn-lt"/>
              </a:rPr>
              <a:t>Review session:  Sunday at </a:t>
            </a:r>
            <a:r>
              <a:rPr lang="en-US" sz="2800" b="1" u="sng" dirty="0">
                <a:latin typeface="+mn-lt"/>
              </a:rPr>
              <a:t>3pm</a:t>
            </a:r>
            <a:r>
              <a:rPr lang="en-US" sz="2800" b="1" dirty="0">
                <a:latin typeface="+mn-lt"/>
              </a:rPr>
              <a:t> in CSE2 G20</a:t>
            </a:r>
          </a:p>
          <a:p>
            <a:pPr lvl="1"/>
            <a:r>
              <a:rPr lang="en-US" dirty="0">
                <a:latin typeface="+mn-lt"/>
              </a:rPr>
              <a:t>bring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114282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A72572-225D-5AFF-952B-445386B34E43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88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E6190A-D2B8-374F-8D01-3FB27C718C60}"/>
              </a:ext>
            </a:extLst>
          </p:cNvPr>
          <p:cNvSpPr txBox="1">
            <a:spLocks/>
          </p:cNvSpPr>
          <p:nvPr/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Font typeface="Arial"/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</a:rPr>
              <a:t>Suppose that</a:t>
            </a:r>
            <a:r>
              <a:rPr lang="en-US" sz="2800" b="1" dirty="0">
                <a:solidFill>
                  <a:schemeClr val="bg1"/>
                </a:solidFill>
              </a:rPr>
              <a:t> 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Then, by definition of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 it must be that</a:t>
            </a: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chemeClr val="bg1"/>
                </a:solidFill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>
              <a:buFont typeface="Arial" charset="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683D8D-6457-DF47-9FFD-FD3C5749F249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656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Then, by definition of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prstClr val="black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              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7B7393-AF06-D445-974E-97E92B370ABF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363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0999" y="2530165"/>
            <a:ext cx="8525933" cy="435106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2800" dirty="0"/>
              <a:t> solves the halting problem implies that                              	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/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/>
              <a:t> is </a:t>
            </a:r>
            <a:r>
              <a:rPr lang="en-US" sz="2800" b="1" dirty="0"/>
              <a:t>true</a:t>
            </a:r>
            <a:r>
              <a:rPr lang="en-US" sz="2800" dirty="0"/>
              <a:t> iff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(s) halts,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),s</a:t>
            </a:r>
            <a:r>
              <a:rPr lang="en-US" sz="2800" dirty="0">
                <a:solidFill>
                  <a:srgbClr val="0033CC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is </a:t>
            </a:r>
            <a:r>
              <a:rPr lang="en-US" sz="2800" b="1" dirty="0">
                <a:solidFill>
                  <a:prstClr val="black"/>
                </a:solidFill>
              </a:rPr>
              <a:t>false</a:t>
            </a:r>
            <a:r>
              <a:rPr lang="en-US" sz="2800" dirty="0">
                <a:solidFill>
                  <a:prstClr val="black"/>
                </a:solidFill>
              </a:rPr>
              <a:t> iff not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en-US" sz="1400" dirty="0"/>
          </a:p>
          <a:p>
            <a:pPr marL="0" indent="0">
              <a:buNone/>
            </a:pPr>
            <a:r>
              <a:rPr lang="en-US" sz="2800" dirty="0"/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halts</a:t>
            </a:r>
            <a:r>
              <a:rPr lang="en-US" sz="2800" dirty="0">
                <a:cs typeface="Consolas" panose="020B0609020204030204" pitchFamily="49" charset="0"/>
              </a:rPr>
              <a:t>.</a:t>
            </a:r>
            <a:endParaRPr lang="en-US" sz="2800" dirty="0"/>
          </a:p>
          <a:p>
            <a:pPr marL="0" indent="0" eaLnBrk="1" hangingPunct="1">
              <a:buFont typeface="Arial" charset="0"/>
              <a:buNone/>
            </a:pPr>
            <a:r>
              <a:rPr lang="en-US" sz="2800" b="1" dirty="0"/>
              <a:t>	</a:t>
            </a:r>
            <a:r>
              <a:rPr lang="en-US" sz="2800" dirty="0"/>
              <a:t>Then, by definition of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/>
              <a:t> it must be that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               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+mj-lt"/>
                <a:cs typeface="Consolas" panose="020B0609020204030204" pitchFamily="49" charset="0"/>
              </a:rPr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cs typeface="Consolas" panose="020B0609020204030204" pitchFamily="49" charset="0"/>
              </a:rPr>
              <a:t> is </a:t>
            </a:r>
            <a:r>
              <a:rPr lang="en-US" sz="2800" b="1" dirty="0">
                <a:cs typeface="Consolas" panose="020B0609020204030204" pitchFamily="49" charset="0"/>
              </a:rPr>
              <a:t>true</a:t>
            </a:r>
            <a:endParaRPr lang="en-US" sz="2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cs typeface="Consolas" panose="020B0609020204030204" pitchFamily="49" charset="0"/>
              </a:rPr>
              <a:t>	</a:t>
            </a:r>
            <a:r>
              <a:rPr lang="en-US" sz="2800" dirty="0"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(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cs typeface="Consolas" panose="020B0609020204030204" pitchFamily="49" charset="0"/>
              </a:rPr>
              <a:t>doesn’t halt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Suppose that</a:t>
            </a:r>
            <a:r>
              <a:rPr lang="en-US" sz="2800" b="1" dirty="0">
                <a:solidFill>
                  <a:srgbClr val="C00000"/>
                </a:solidFill>
              </a:rPr>
              <a:t> 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doesn’t halt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Then, by definition of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prstClr val="black"/>
                </a:solidFill>
              </a:rPr>
              <a:t> it must be that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dirty="0">
                <a:solidFill>
                  <a:prstClr val="black"/>
                </a:solidFill>
              </a:rPr>
              <a:t>                </a:t>
            </a:r>
            <a:r>
              <a:rPr lang="en-US" sz="2800" b="1" dirty="0">
                <a:solidFill>
                  <a:srgbClr val="9999FF">
                    <a:lumMod val="50000"/>
                  </a:srgbClr>
                </a:solidFill>
              </a:rPr>
              <a:t>H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is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false</a:t>
            </a:r>
            <a:endParaRPr lang="en-US" sz="28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Which by the definition of </a:t>
            </a:r>
            <a:r>
              <a:rPr lang="en-US" sz="2800" b="1" dirty="0">
                <a:solidFill>
                  <a:srgbClr val="C00000"/>
                </a:solidFill>
                <a:cs typeface="Consolas" panose="020B0609020204030204" pitchFamily="49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means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solidFill>
                  <a:prstClr val="black"/>
                </a:solidFill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cs typeface="Consolas" panose="020B0609020204030204" pitchFamily="49" charset="0"/>
              </a:rPr>
              <a:t>halts</a:t>
            </a:r>
          </a:p>
          <a:p>
            <a:pPr marL="0" indent="0" eaLnBrk="1" hangingPunct="1">
              <a:buFont typeface="Arial" charset="0"/>
              <a:buNone/>
            </a:pP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26471"/>
            <a:ext cx="38363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Does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(CODE(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800" dirty="0">
                <a:cs typeface="Consolas" panose="020B0609020204030204" pitchFamily="49" charset="0"/>
              </a:rPr>
              <a:t> halt?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17306" y="315383"/>
            <a:ext cx="5620295" cy="33760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6118579" y="5265216"/>
            <a:ext cx="2867377" cy="914400"/>
          </a:xfrm>
          <a:prstGeom prst="irregularSeal1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Contradiction!</a:t>
            </a:r>
          </a:p>
        </p:txBody>
      </p:sp>
      <p:sp>
        <p:nvSpPr>
          <p:cNvPr id="2" name="TextBox 1"/>
          <p:cNvSpPr txBox="1"/>
          <p:nvPr/>
        </p:nvSpPr>
        <p:spPr>
          <a:xfrm rot="20036012">
            <a:off x="918269" y="3904652"/>
            <a:ext cx="7679266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ONLY assumption was that the program </a:t>
            </a:r>
            <a:r>
              <a:rPr lang="en-US" sz="28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 exists so that assumption must have been false.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2F9914-A102-7740-97B8-5ABABFE02C3D}"/>
              </a:ext>
            </a:extLst>
          </p:cNvPr>
          <p:cNvSpPr txBox="1">
            <a:spLocks/>
          </p:cNvSpPr>
          <p:nvPr/>
        </p:nvSpPr>
        <p:spPr bwMode="auto">
          <a:xfrm>
            <a:off x="4572000" y="80241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7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Done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We proved that there is no computer program that can solve the Halting Problem.</a:t>
            </a:r>
          </a:p>
          <a:p>
            <a:pPr lvl="1"/>
            <a:r>
              <a:rPr lang="en-US" dirty="0"/>
              <a:t>There was nothing special about Java*        </a:t>
            </a:r>
            <a:r>
              <a:rPr lang="en-US" sz="2200" dirty="0">
                <a:solidFill>
                  <a:srgbClr val="7030A0"/>
                </a:solidFill>
              </a:rPr>
              <a:t>[Church-Turing thesis]</a:t>
            </a:r>
          </a:p>
          <a:p>
            <a:pPr eaLnBrk="1" hangingPunct="1">
              <a:lnSpc>
                <a:spcPct val="70000"/>
              </a:lnSpc>
            </a:pPr>
            <a:endParaRPr lang="en-US" sz="2200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This tells us that there is no compiler that can check our programs and guarantee to find any infinite loops they might have.</a:t>
            </a:r>
          </a:p>
        </p:txBody>
      </p:sp>
      <p:pic>
        <p:nvPicPr>
          <p:cNvPr id="4" name="Picture 3" descr="http://www.cis.upenn.edu/~dietzd/CIT596/turingMachi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43" y="3034889"/>
            <a:ext cx="2479546" cy="169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2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Terminology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With state machines, we say that a machine “recognizes” the language L </a:t>
            </a:r>
            <a:r>
              <a:rPr lang="en-US" sz="2800" dirty="0" err="1"/>
              <a:t>iff</a:t>
            </a:r>
            <a:endParaRPr lang="en-US" sz="2800" dirty="0"/>
          </a:p>
          <a:p>
            <a:pPr lvl="1"/>
            <a:r>
              <a:rPr lang="en-US" sz="2400" dirty="0"/>
              <a:t>it accepts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1"/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rejects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∉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endParaRPr lang="en-US" sz="2400" dirty="0">
              <a:sym typeface="Symbol"/>
            </a:endParaRPr>
          </a:p>
          <a:p>
            <a:pPr lvl="1"/>
            <a:endParaRPr lang="en-US" sz="1600" dirty="0"/>
          </a:p>
          <a:p>
            <a:pPr eaLnBrk="1" hangingPunct="1"/>
            <a:r>
              <a:rPr lang="en-US" sz="2800" dirty="0"/>
              <a:t>With Java programs / general computation, we say that the computer “decides” the language L </a:t>
            </a:r>
            <a:r>
              <a:rPr lang="en-US" sz="2800" dirty="0" err="1"/>
              <a:t>iff</a:t>
            </a:r>
            <a:endParaRPr lang="en-US" sz="2800" dirty="0"/>
          </a:p>
          <a:p>
            <a:pPr lvl="1"/>
            <a:r>
              <a:rPr lang="en-US" sz="2400" dirty="0"/>
              <a:t>it halts with output 1 on input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1"/>
            <a:r>
              <a:rPr lang="en-US" sz="2400" dirty="0"/>
              <a:t>it halts with output 0 on input x 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∈</a:t>
            </a:r>
            <a:r>
              <a:rPr lang="en-US" sz="2400" dirty="0"/>
              <a:t> 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Σ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* </a:t>
            </a:r>
            <a:r>
              <a:rPr lang="en-US" sz="2400" dirty="0"/>
              <a:t> if  x</a:t>
            </a:r>
            <a:r>
              <a:rPr lang="en-US" sz="2400" dirty="0">
                <a:latin typeface="Franklin Gothic Medium" panose="020B0603020102020204" pitchFamily="34" charset="0"/>
                <a:ea typeface="Cambria Math"/>
                <a:sym typeface="Symbol"/>
              </a:rPr>
              <a:t> ∉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</a:p>
          <a:p>
            <a:pPr lvl="2"/>
            <a:r>
              <a:rPr lang="en-US" sz="2000" dirty="0"/>
              <a:t>(difference is the possibility that machine doesn’t halt)</a:t>
            </a:r>
          </a:p>
          <a:p>
            <a:pPr lvl="1"/>
            <a:endParaRPr lang="en-US" sz="1600" dirty="0"/>
          </a:p>
          <a:p>
            <a:r>
              <a:rPr lang="en-US" sz="2800" dirty="0"/>
              <a:t>If no machine decides L, then L is “undecidable”</a:t>
            </a:r>
          </a:p>
        </p:txBody>
      </p:sp>
    </p:spTree>
    <p:extLst>
      <p:ext uri="{BB962C8B-B14F-4D97-AF65-F5344CB8AC3E}">
        <p14:creationId xmlns:p14="http://schemas.microsoft.com/office/powerpoint/2010/main" val="809897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the idea for creating </a:t>
            </a:r>
            <a:r>
              <a:rPr lang="en-US" dirty="0">
                <a:solidFill>
                  <a:srgbClr val="C00000"/>
                </a:solidFill>
              </a:rPr>
              <a:t>D </a:t>
            </a:r>
            <a:r>
              <a:rPr lang="en-US" dirty="0"/>
              <a:t>come from?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74402"/>
            <a:ext cx="816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halts on input code(P)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dirty="0">
                <a:latin typeface="Franklin Gothic Medium"/>
                <a:cs typeface="Franklin Gothic Medium"/>
              </a:rPr>
              <a:t>code(P),code(P)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latin typeface="Franklin Gothic Medium"/>
                <a:cs typeface="Franklin Gothic Medium"/>
              </a:rPr>
              <a:t> outputs false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                                    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P doesn’t halt on input code(P)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295D0A-9C39-F544-9D54-8F3E2B5E2A5F}"/>
              </a:ext>
            </a:extLst>
          </p:cNvPr>
          <p:cNvSpPr txBox="1">
            <a:spLocks/>
          </p:cNvSpPr>
          <p:nvPr/>
        </p:nvSpPr>
        <p:spPr bwMode="auto">
          <a:xfrm>
            <a:off x="2335207" y="1649256"/>
            <a:ext cx="4473586" cy="20571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don’t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		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halt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3702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3359990"/>
            <a:ext cx="7985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4396" y="2525434"/>
            <a:ext cx="6523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listing of all programs really does exist since the set of all Java programs is countable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4396" y="3934603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 goal of this “diagonal” argument is not to show that the listing is incomplete but rather to show that a “flipped” diagonal element is not in the listing</a:t>
            </a:r>
          </a:p>
        </p:txBody>
      </p:sp>
    </p:spTree>
    <p:extLst>
      <p:ext uri="{BB962C8B-B14F-4D97-AF65-F5344CB8AC3E}">
        <p14:creationId xmlns:p14="http://schemas.microsoft.com/office/powerpoint/2010/main" val="305524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1420998"/>
            <a:ext cx="79851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0     1     1     0    1     1    1     0      0      0     1  ...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1     1     0     1    0     1    1     0      1      1     1  ...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1     0     1     0    0     0    0     0      0      0     1  ...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0     1     1     0    1     0    1     1      0      1     0  ...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1     1     0     0    0     1    1     0      1      1     1  ...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1     0     1     1    0     0    0     0      0      0     1  ...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330641" y="5906439"/>
            <a:ext cx="613749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339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diagonalization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28683" y="919209"/>
            <a:ext cx="45720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lvl="0" eaLnBrk="1" hangingPunct="1"/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latin typeface="+mn-lt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 &lt;P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P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sym typeface="Symbol" pitchFamily="18" charset="2"/>
              </a:rPr>
              <a:t>6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Symbol" pitchFamily="18" charset="2"/>
              </a:rPr>
              <a:t>&gt;</a:t>
            </a:r>
            <a:r>
              <a:rPr lang="en-US" sz="2800" dirty="0">
                <a:latin typeface="Arial" pitchFamily="34" charset="0"/>
              </a:rPr>
              <a:t> ....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56955" y="847198"/>
            <a:ext cx="30660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Some possible inputs </a:t>
            </a:r>
            <a:r>
              <a:rPr lang="en-US" sz="2400" b="1" dirty="0">
                <a:latin typeface="+mn-lt"/>
              </a:rPr>
              <a:t>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21" y="1417148"/>
            <a:ext cx="4924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+mn-lt"/>
                <a:sym typeface="Symbol" pitchFamily="18" charset="2"/>
              </a:rPr>
              <a:t>P</a:t>
            </a:r>
            <a:r>
              <a:rPr lang="en-US" sz="2800" baseline="-25000" dirty="0">
                <a:latin typeface="+mn-lt"/>
                <a:sym typeface="Symbol" pitchFamily="18" charset="2"/>
              </a:rPr>
              <a:t>1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2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3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4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5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6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7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8</a:t>
            </a:r>
          </a:p>
          <a:p>
            <a:pPr eaLnBrk="1" hangingPunct="1"/>
            <a:r>
              <a:rPr lang="en-US" sz="2800" dirty="0">
                <a:latin typeface="+mn-lt"/>
              </a:rPr>
              <a:t>P</a:t>
            </a:r>
            <a:r>
              <a:rPr lang="en-US" sz="2800" baseline="-25000" dirty="0">
                <a:latin typeface="+mn-lt"/>
              </a:rPr>
              <a:t>9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r>
              <a:rPr lang="en-US" sz="2800" dirty="0">
                <a:latin typeface="+mn-lt"/>
              </a:rPr>
              <a:t>.</a:t>
            </a:r>
          </a:p>
          <a:p>
            <a:pPr eaLnBrk="1" hangingPunct="1"/>
            <a:endParaRPr lang="en-US" sz="2800" dirty="0"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16145587">
            <a:off x="-720152" y="3558248"/>
            <a:ext cx="19896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28683" y="1420998"/>
            <a:ext cx="79851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 1     1     0    1     1    1     0      0      0     1  ...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0     1    0     1    1     0      1      1     1  ...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0    0     0    0     0      0      0     1  ...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1     0    1     1      0      1     0  ...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1    1     0      0      0     1  ...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1     1     0     0    0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1     0      1      1     1  ...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1     0     1     1    0     0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0</a:t>
            </a:r>
            <a:r>
              <a:rPr lang="en-US" sz="2800" dirty="0">
                <a:latin typeface="Arial" pitchFamily="34" charset="0"/>
              </a:rPr>
              <a:t>     0      0      0     1  ...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0     1     1     1    1     0    1    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800" dirty="0">
                <a:latin typeface="Arial" pitchFamily="34" charset="0"/>
              </a:rPr>
              <a:t>      0      1     0  ...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.     .   .  .   .    .   .   .   .    .    .       .  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7008" y="1440375"/>
            <a:ext cx="807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228683" y="921263"/>
            <a:ext cx="0" cy="5735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330640" y="5906439"/>
            <a:ext cx="57598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6119" y="137833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4956" y="177692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8707" y="2238588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0624" y="2635052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46469" y="308727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0902" y="3479113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6341" y="3939547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05774" y="4379445"/>
            <a:ext cx="332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2320" y="272585"/>
            <a:ext cx="313130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Write &lt;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&gt;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2400" dirty="0">
                <a:latin typeface="Franklin Gothic Medium"/>
                <a:cs typeface="Franklin Gothic Medium"/>
              </a:rPr>
              <a:t> CODE(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478612" y="1465088"/>
            <a:ext cx="4555014" cy="1488622"/>
            <a:chOff x="4389118" y="1503711"/>
            <a:chExt cx="4262511" cy="1547641"/>
          </a:xfrm>
        </p:grpSpPr>
        <p:sp>
          <p:nvSpPr>
            <p:cNvPr id="22" name="Rounded Rectangle 21"/>
            <p:cNvSpPr/>
            <p:nvPr/>
          </p:nvSpPr>
          <p:spPr>
            <a:xfrm>
              <a:off x="4389118" y="1503711"/>
              <a:ext cx="4262511" cy="15476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/>
                <p:cNvSpPr txBox="1">
                  <a:spLocks/>
                </p:cNvSpPr>
                <p:nvPr/>
              </p:nvSpPr>
              <p:spPr>
                <a:xfrm>
                  <a:off x="4469525" y="1652637"/>
                  <a:ext cx="4078598" cy="326098"/>
                </a:xfrm>
                <a:prstGeom prst="rect">
                  <a:avLst/>
                </a:prstGeom>
              </p:spPr>
              <p:txBody>
                <a:bodyPr/>
                <a:lstStyle>
                  <a:lvl1pPr marL="342900" indent="-3429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200" dirty="0"/>
                    <a:t>Want behavior of </a:t>
                  </a:r>
                  <a:r>
                    <a:rPr lang="en-US" sz="2200" dirty="0">
                      <a:solidFill>
                        <a:prstClr val="black"/>
                      </a:solidFill>
                    </a:rPr>
                    <a:t>program </a:t>
                  </a:r>
                  <a14:m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2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/>
                    <a:t>to be like the flipped diagonal, so it can’t be in the list of all programs.  </a:t>
                  </a:r>
                </a:p>
              </p:txBody>
            </p:sp>
          </mc:Choice>
          <mc:Fallback xmlns="">
            <p:sp>
              <p:nvSpPr>
                <p:cNvPr id="23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525" y="1652637"/>
                  <a:ext cx="4078598" cy="3260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818" t="-13725" b="-2921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 rot="16145587">
            <a:off x="-754617" y="3558248"/>
            <a:ext cx="20585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+mn-lt"/>
              </a:rPr>
              <a:t> All programs </a:t>
            </a:r>
            <a:r>
              <a:rPr lang="en-US" sz="2400" b="1" dirty="0">
                <a:latin typeface="+mn-lt"/>
              </a:rPr>
              <a:t>P</a:t>
            </a:r>
            <a:endParaRPr lang="en-US" sz="2400" dirty="0">
              <a:latin typeface="+mn-lt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2330641" y="5906439"/>
            <a:ext cx="613749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 err="1">
                <a:solidFill>
                  <a:srgbClr val="C00000"/>
                </a:solidFill>
                <a:latin typeface="+mn-lt"/>
              </a:rPr>
              <a:t>,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sz="2400" dirty="0">
                <a:latin typeface="+mn-lt"/>
              </a:rPr>
              <a:t>entry is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sz="2400" dirty="0">
                <a:latin typeface="+mn-lt"/>
              </a:rPr>
              <a:t> if program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 halts on input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x</a:t>
            </a:r>
          </a:p>
          <a:p>
            <a:pPr eaLnBrk="1" hangingPunct="1">
              <a:defRPr/>
            </a:pPr>
            <a:r>
              <a:rPr lang="en-US" sz="2400" dirty="0">
                <a:latin typeface="+mn-lt"/>
              </a:rPr>
              <a:t>	        and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if it runs forever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86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9 problems covering:</a:t>
            </a:r>
          </a:p>
          <a:p>
            <a:pPr lvl="1"/>
            <a:r>
              <a:rPr lang="en-US" sz="2400" dirty="0"/>
              <a:t>DFA / NFA / RE / CFG design</a:t>
            </a:r>
          </a:p>
          <a:p>
            <a:pPr lvl="1"/>
            <a:r>
              <a:rPr lang="en-US" sz="2400" dirty="0"/>
              <a:t>DFA / NFA / RE algorithms</a:t>
            </a:r>
          </a:p>
          <a:p>
            <a:pPr lvl="1"/>
            <a:r>
              <a:rPr lang="en-US" sz="2400" dirty="0"/>
              <a:t>Irregularity</a:t>
            </a:r>
          </a:p>
          <a:p>
            <a:pPr lvl="1"/>
            <a:r>
              <a:rPr lang="en-US" sz="2400" dirty="0"/>
              <a:t>Number theory</a:t>
            </a:r>
          </a:p>
          <a:p>
            <a:pPr lvl="1"/>
            <a:r>
              <a:rPr lang="en-US" sz="2400" dirty="0"/>
              <a:t>Set theory</a:t>
            </a:r>
          </a:p>
          <a:p>
            <a:pPr lvl="1"/>
            <a:r>
              <a:rPr lang="en-US" sz="2400" dirty="0"/>
              <a:t>Strong induction</a:t>
            </a:r>
          </a:p>
          <a:p>
            <a:pPr lvl="1"/>
            <a:r>
              <a:rPr lang="en-US" sz="2400" dirty="0"/>
              <a:t>Structural induction</a:t>
            </a:r>
          </a:p>
          <a:p>
            <a:pPr lvl="1"/>
            <a:r>
              <a:rPr lang="en-US" sz="2400" dirty="0"/>
              <a:t>Small questions on anything else</a:t>
            </a:r>
          </a:p>
          <a:p>
            <a:pPr lvl="1"/>
            <a:r>
              <a:rPr lang="en-US" sz="2400" dirty="0"/>
              <a:t>(any English proofs would be translations or templates)</a:t>
            </a:r>
          </a:p>
        </p:txBody>
      </p:sp>
    </p:spTree>
    <p:extLst>
      <p:ext uri="{BB962C8B-B14F-4D97-AF65-F5344CB8AC3E}">
        <p14:creationId xmlns:p14="http://schemas.microsoft.com/office/powerpoint/2010/main" val="2109241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the idea for creating </a:t>
            </a:r>
            <a:r>
              <a:rPr lang="en-US" dirty="0">
                <a:solidFill>
                  <a:srgbClr val="C00000"/>
                </a:solidFill>
              </a:rPr>
              <a:t>D </a:t>
            </a:r>
            <a:r>
              <a:rPr lang="en-US" dirty="0"/>
              <a:t>come from?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89318" y="1652991"/>
            <a:ext cx="4473586" cy="23081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true)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(true);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don’t halt */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lvl="1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return;	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    halt    */</a:t>
            </a:r>
          </a:p>
          <a:p>
            <a:pPr lvl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7150" indent="0">
              <a:buFont typeface="Arial" charset="0"/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474402"/>
            <a:ext cx="8167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halts on input code(P)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H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dirty="0">
                <a:latin typeface="Franklin Gothic Medium"/>
                <a:cs typeface="Franklin Gothic Medium"/>
              </a:rPr>
              <a:t>code(P),code(P)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latin typeface="Franklin Gothic Medium"/>
                <a:cs typeface="Franklin Gothic Medium"/>
              </a:rPr>
              <a:t> outputs false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                                        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P doesn’t halt on input code(P)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364" y="5818646"/>
            <a:ext cx="8418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Therefore, for any program P,  </a:t>
            </a:r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</a:t>
            </a:r>
            <a:r>
              <a:rPr lang="en-US" sz="2400" dirty="0">
                <a:latin typeface="Franklin Gothic Medium"/>
                <a:cs typeface="Franklin Gothic Medium"/>
              </a:rPr>
              <a:t> differs from P on input code(P)</a:t>
            </a:r>
          </a:p>
        </p:txBody>
      </p:sp>
    </p:spTree>
    <p:extLst>
      <p:ext uri="{BB962C8B-B14F-4D97-AF65-F5344CB8AC3E}">
        <p14:creationId xmlns:p14="http://schemas.microsoft.com/office/powerpoint/2010/main" val="242446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Halting Problem isn’t the only hard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Can use the fact that the Halting Problem is undecidable to show that other problems are undecidable</a:t>
            </a:r>
          </a:p>
          <a:p>
            <a:pPr lvl="2"/>
            <a:r>
              <a:rPr lang="en-US" sz="2000" dirty="0"/>
              <a:t>		</a:t>
            </a:r>
          </a:p>
          <a:p>
            <a:pPr marL="0" indent="0">
              <a:buNone/>
            </a:pPr>
            <a:r>
              <a:rPr lang="en-US" sz="2800" dirty="0"/>
              <a:t>General method (a “reduction”):</a:t>
            </a:r>
          </a:p>
          <a:p>
            <a:pPr marL="0" indent="0">
              <a:buNone/>
            </a:pPr>
            <a:r>
              <a:rPr lang="en-US" sz="2400" dirty="0"/>
              <a:t>      Prove that, if there were a program deciding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, then</a:t>
            </a:r>
            <a:br>
              <a:rPr lang="en-US" sz="2400" dirty="0"/>
            </a:br>
            <a:r>
              <a:rPr lang="en-US" sz="2400" dirty="0"/>
              <a:t>      there would be a program deciding the Halting Problem.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/>
              <a:t> “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800" dirty="0"/>
              <a:t> decidable 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800" dirty="0"/>
              <a:t> Halting Problem decidable”</a:t>
            </a:r>
          </a:p>
          <a:p>
            <a:pPr marL="0" indent="0">
              <a:buNone/>
            </a:pPr>
            <a:r>
              <a:rPr lang="en-US" sz="2400" dirty="0"/>
              <a:t>	Contrapositive: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</a:rPr>
              <a:t>“Halting Problem undecidable </a:t>
            </a:r>
            <a:r>
              <a:rPr lang="en-US" sz="2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 undecidable” 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Therefore,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undecidable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3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CSE 142 assignment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74" y="1068314"/>
            <a:ext cx="8229600" cy="343334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/>
              <a:t>Students should write a Java program that:</a:t>
            </a:r>
          </a:p>
          <a:p>
            <a:pPr lvl="1">
              <a:defRPr/>
            </a:pPr>
            <a:r>
              <a:rPr lang="en-US" dirty="0"/>
              <a:t>Prints “Hello” to the console</a:t>
            </a:r>
          </a:p>
          <a:p>
            <a:pPr lvl="1">
              <a:defRPr/>
            </a:pPr>
            <a:r>
              <a:rPr lang="en-US" dirty="0"/>
              <a:t>Eventually exits</a:t>
            </a:r>
          </a:p>
          <a:p>
            <a:pPr marL="57150" indent="0">
              <a:buNone/>
              <a:defRPr/>
            </a:pPr>
            <a:endParaRPr lang="en-US" b="1" dirty="0"/>
          </a:p>
          <a:p>
            <a:pPr marL="57150" indent="0">
              <a:buNone/>
              <a:defRPr/>
            </a:pPr>
            <a:r>
              <a:rPr lang="en-US" b="1" dirty="0" err="1"/>
              <a:t>GradeIt</a:t>
            </a:r>
            <a:r>
              <a:rPr lang="en-US" b="1" dirty="0"/>
              <a:t>, </a:t>
            </a:r>
            <a:r>
              <a:rPr lang="en-US" b="1" dirty="0" err="1"/>
              <a:t>PracticeIt</a:t>
            </a:r>
            <a:r>
              <a:rPr lang="en-US" b="1" dirty="0"/>
              <a:t>, etc. need to grade these</a:t>
            </a:r>
            <a:endParaRPr lang="en-US" dirty="0">
              <a:solidFill>
                <a:srgbClr val="C00000"/>
              </a:solidFill>
            </a:endParaRPr>
          </a:p>
          <a:p>
            <a:pPr marL="57150" indent="0" algn="ctr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How do we write that grading program?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175" y="5216514"/>
            <a:ext cx="8388625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We </a:t>
            </a:r>
            <a:r>
              <a:rPr lang="en-US" sz="4000" dirty="0" err="1">
                <a:latin typeface="Algerian" panose="04020705040A02060702" pitchFamily="82" charset="0"/>
              </a:rPr>
              <a:t>can’T</a:t>
            </a:r>
            <a:r>
              <a:rPr lang="en-US" sz="4000" dirty="0">
                <a:latin typeface="Algerian" panose="04020705040A02060702" pitchFamily="82" charset="0"/>
              </a:rPr>
              <a:t>:  THIS IS IMPOSSIBLE!</a:t>
            </a:r>
          </a:p>
        </p:txBody>
      </p:sp>
    </p:spTree>
    <p:extLst>
      <p:ext uri="{BB962C8B-B14F-4D97-AF65-F5344CB8AC3E}">
        <p14:creationId xmlns:p14="http://schemas.microsoft.com/office/powerpoint/2010/main" val="26808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140800"/>
          </a:xfrm>
        </p:spPr>
        <p:txBody>
          <a:bodyPr/>
          <a:lstStyle/>
          <a:p>
            <a:r>
              <a:rPr lang="en-US" sz="2800" dirty="0"/>
              <a:t>CSE 142 Grading problem: </a:t>
            </a:r>
          </a:p>
          <a:p>
            <a:pPr lvl="1"/>
            <a:r>
              <a:rPr lang="en-US" dirty="0"/>
              <a:t>Input:  CODE(Q)</a:t>
            </a:r>
          </a:p>
          <a:p>
            <a:pPr lvl="1"/>
            <a:r>
              <a:rPr lang="en-US" dirty="0"/>
              <a:t>Output: </a:t>
            </a:r>
          </a:p>
          <a:p>
            <a:pPr lvl="2"/>
            <a:r>
              <a:rPr lang="en-US" b="1" dirty="0"/>
              <a:t>    True</a:t>
            </a:r>
            <a:r>
              <a:rPr lang="en-US" dirty="0"/>
              <a:t> if </a:t>
            </a:r>
            <a:r>
              <a:rPr lang="en-US" b="1" dirty="0"/>
              <a:t>Q</a:t>
            </a:r>
            <a:r>
              <a:rPr lang="en-US" dirty="0"/>
              <a:t> outputs “HELLO” and exits</a:t>
            </a:r>
            <a:endParaRPr lang="en-US" b="1" dirty="0"/>
          </a:p>
          <a:p>
            <a:pPr lvl="2"/>
            <a:r>
              <a:rPr lang="en-US" b="1" dirty="0"/>
              <a:t>    False </a:t>
            </a:r>
            <a:r>
              <a:rPr lang="en-US" dirty="0"/>
              <a:t>if </a:t>
            </a:r>
            <a:r>
              <a:rPr lang="en-US" b="1" dirty="0"/>
              <a:t>Q</a:t>
            </a:r>
            <a:r>
              <a:rPr lang="en-US" dirty="0"/>
              <a:t> does not do that</a:t>
            </a:r>
            <a:endParaRPr lang="en-US" b="1" dirty="0"/>
          </a:p>
          <a:p>
            <a:pPr lvl="2"/>
            <a:endParaRPr lang="en-US" sz="700" dirty="0"/>
          </a:p>
          <a:p>
            <a:pPr lvl="1"/>
            <a:endParaRPr lang="en-US" sz="2000" b="1" dirty="0"/>
          </a:p>
          <a:p>
            <a:r>
              <a:rPr lang="en-US" sz="2400" b="1" dirty="0"/>
              <a:t>Theorem:</a:t>
            </a:r>
            <a:r>
              <a:rPr lang="en-US" sz="2400" dirty="0"/>
              <a:t> The CSE 142 Grading is undecidable.</a:t>
            </a:r>
          </a:p>
          <a:p>
            <a:r>
              <a:rPr lang="en-US" sz="2400" dirty="0"/>
              <a:t>Proof idea:  Show that, if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sz="2400" dirty="0"/>
              <a:t> to decide CSE 142 grading, then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400" dirty="0"/>
              <a:t> to decide the Halting Problem for code(P) and input x.   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61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Theorem:</a:t>
            </a:r>
            <a:r>
              <a:rPr lang="en-US" sz="2400" dirty="0"/>
              <a:t> The CSE 142 Grading is undecidable.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Proof</a:t>
            </a:r>
            <a:r>
              <a:rPr lang="en-US" sz="2400" dirty="0"/>
              <a:t>:  Suppose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sz="2400" dirty="0"/>
              <a:t> that decide CSE 142 grading problem. Then,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400" dirty="0"/>
              <a:t> to decide the Halting Problem for code(P) and input x by</a:t>
            </a:r>
          </a:p>
          <a:p>
            <a:r>
              <a:rPr lang="en-US" sz="2400" dirty="0"/>
              <a:t>transform P (with input x) into the following program Q</a:t>
            </a:r>
          </a:p>
        </p:txBody>
      </p:sp>
    </p:spTree>
    <p:extLst>
      <p:ext uri="{BB962C8B-B14F-4D97-AF65-F5344CB8AC3E}">
        <p14:creationId xmlns:p14="http://schemas.microsoft.com/office/powerpoint/2010/main" val="1184540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69004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public class Q {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private static </a:t>
            </a:r>
            <a:r>
              <a:rPr lang="en-US" sz="1600" dirty="0">
                <a:latin typeface="Monaco" pitchFamily="2" charset="77"/>
              </a:rPr>
              <a:t>String x</a:t>
            </a:r>
            <a:r>
              <a:rPr lang="en-US" sz="1600" b="1" dirty="0">
                <a:latin typeface="Monaco" pitchFamily="2" charset="77"/>
              </a:rPr>
              <a:t> = “...”;</a:t>
            </a:r>
          </a:p>
          <a:p>
            <a:pPr marL="0" indent="0">
              <a:buNone/>
            </a:pPr>
            <a:endParaRPr lang="en-US" sz="16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public static void </a:t>
            </a:r>
            <a:r>
              <a:rPr lang="en-US" sz="1600" dirty="0">
                <a:latin typeface="Monaco" pitchFamily="2" charset="77"/>
              </a:rPr>
              <a:t>main</a:t>
            </a:r>
            <a:r>
              <a:rPr lang="en-US" sz="1600" b="1" dirty="0">
                <a:latin typeface="Monaco" pitchFamily="2" charset="77"/>
              </a:rPr>
              <a:t>(</a:t>
            </a:r>
            <a:r>
              <a:rPr lang="en-US" sz="1600" dirty="0">
                <a:latin typeface="Monaco" pitchFamily="2" charset="77"/>
              </a:rPr>
              <a:t>String[] </a:t>
            </a:r>
            <a:r>
              <a:rPr lang="en-US" sz="1600" dirty="0" err="1">
                <a:latin typeface="Monaco" pitchFamily="2" charset="77"/>
              </a:rPr>
              <a:t>args</a:t>
            </a:r>
            <a:r>
              <a:rPr lang="en-US" sz="1600" b="1" dirty="0">
                <a:latin typeface="Monaco" pitchFamily="2" charset="77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PrintStream</a:t>
            </a:r>
            <a:r>
              <a:rPr lang="en-US" sz="1600" dirty="0">
                <a:latin typeface="Monaco" pitchFamily="2" charset="77"/>
              </a:rPr>
              <a:t> out = </a:t>
            </a:r>
            <a:r>
              <a:rPr lang="en-US" sz="1600" dirty="0" err="1">
                <a:latin typeface="Monaco" pitchFamily="2" charset="77"/>
              </a:rPr>
              <a:t>System.out</a:t>
            </a:r>
            <a:r>
              <a:rPr lang="en-US" sz="1600" dirty="0">
                <a:latin typeface="Monaco" pitchFamily="2" charset="77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System.setOut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b="1" dirty="0">
                <a:latin typeface="Monaco" pitchFamily="2" charset="77"/>
              </a:rPr>
              <a:t>new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 err="1">
                <a:latin typeface="Monaco" pitchFamily="2" charset="77"/>
              </a:rPr>
              <a:t>PrintStream</a:t>
            </a:r>
            <a:r>
              <a:rPr lang="en-US" sz="1600" dirty="0">
                <a:latin typeface="Monaco" pitchFamily="2" charset="77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    </a:t>
            </a:r>
            <a:r>
              <a:rPr lang="en-US" sz="1600" b="1" dirty="0">
                <a:latin typeface="Monaco" pitchFamily="2" charset="77"/>
              </a:rPr>
              <a:t>new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 err="1">
                <a:latin typeface="Monaco" pitchFamily="2" charset="77"/>
              </a:rPr>
              <a:t>WriterOutputStream</a:t>
            </a:r>
            <a:r>
              <a:rPr lang="en-US" sz="1600" dirty="0">
                <a:latin typeface="Monaco" pitchFamily="2" charset="77"/>
              </a:rPr>
              <a:t>(new </a:t>
            </a:r>
            <a:r>
              <a:rPr lang="en-US" sz="1600" dirty="0" err="1">
                <a:latin typeface="Monaco" pitchFamily="2" charset="77"/>
              </a:rPr>
              <a:t>StringWriter</a:t>
            </a:r>
            <a:r>
              <a:rPr lang="en-US" sz="1600" dirty="0">
                <a:latin typeface="Monaco" pitchFamily="2" charset="77"/>
              </a:rPr>
              <a:t>()));</a:t>
            </a: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System.setIn</a:t>
            </a:r>
            <a:r>
              <a:rPr lang="en-US" sz="1600" dirty="0">
                <a:latin typeface="Monaco" pitchFamily="2" charset="77"/>
              </a:rPr>
              <a:t>(new </a:t>
            </a:r>
            <a:r>
              <a:rPr lang="en-US" sz="1600" dirty="0" err="1">
                <a:latin typeface="Monaco" pitchFamily="2" charset="77"/>
              </a:rPr>
              <a:t>ReaderInputStream</a:t>
            </a:r>
            <a:r>
              <a:rPr lang="en-US" sz="1600" dirty="0">
                <a:latin typeface="Monaco" pitchFamily="2" charset="77"/>
              </a:rPr>
              <a:t>(new </a:t>
            </a:r>
            <a:r>
              <a:rPr lang="en-US" sz="1600" dirty="0" err="1">
                <a:latin typeface="Monaco" pitchFamily="2" charset="77"/>
              </a:rPr>
              <a:t>StringReader</a:t>
            </a:r>
            <a:r>
              <a:rPr lang="en-US" sz="1600" dirty="0">
                <a:latin typeface="Monaco" pitchFamily="2" charset="77"/>
              </a:rPr>
              <a:t>(x)));</a:t>
            </a:r>
          </a:p>
          <a:p>
            <a:pPr marL="0" indent="0">
              <a:buNone/>
            </a:pP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P.main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latin typeface="Monaco" pitchFamily="2" charset="77"/>
              </a:rPr>
              <a:t>args</a:t>
            </a:r>
            <a:r>
              <a:rPr lang="en-US" sz="1600" dirty="0">
                <a:latin typeface="Monaco" pitchFamily="2" charset="77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latin typeface="Monaco" pitchFamily="2" charset="77"/>
              </a:rPr>
              <a:t>out.println</a:t>
            </a:r>
            <a:r>
              <a:rPr lang="en-US" sz="1600" dirty="0">
                <a:latin typeface="Monaco" pitchFamily="2" charset="77"/>
              </a:rPr>
              <a:t>(“HELLO”);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sz="1600" b="1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class P {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public static void </a:t>
            </a:r>
            <a:r>
              <a:rPr lang="en-US" sz="1600" dirty="0">
                <a:latin typeface="Monaco" pitchFamily="2" charset="77"/>
              </a:rPr>
              <a:t>main</a:t>
            </a:r>
            <a:r>
              <a:rPr lang="en-US" sz="1600" b="1" dirty="0">
                <a:latin typeface="Monaco" pitchFamily="2" charset="77"/>
              </a:rPr>
              <a:t>(</a:t>
            </a:r>
            <a:r>
              <a:rPr lang="en-US" sz="1600" dirty="0">
                <a:latin typeface="Monaco" pitchFamily="2" charset="77"/>
              </a:rPr>
              <a:t>String[] </a:t>
            </a:r>
            <a:r>
              <a:rPr lang="en-US" sz="1600" dirty="0" err="1">
                <a:latin typeface="Monaco" pitchFamily="2" charset="77"/>
              </a:rPr>
              <a:t>args</a:t>
            </a:r>
            <a:r>
              <a:rPr lang="en-US" sz="1600" b="1" dirty="0">
                <a:latin typeface="Monaco" pitchFamily="2" charset="77"/>
              </a:rPr>
              <a:t>) { ... }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  ...</a:t>
            </a:r>
          </a:p>
          <a:p>
            <a:pPr marL="0" indent="0">
              <a:buNone/>
            </a:pPr>
            <a:r>
              <a:rPr lang="en-US" sz="1600" b="1" dirty="0"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786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undecidable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15560"/>
            <a:ext cx="8229600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Theorem:</a:t>
            </a:r>
            <a:r>
              <a:rPr lang="en-US" sz="2400" dirty="0"/>
              <a:t> The CSE 142 Grading is undecidable.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Proof</a:t>
            </a:r>
            <a:r>
              <a:rPr lang="en-US" sz="2400" dirty="0"/>
              <a:t>:  Suppose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sz="2400" dirty="0"/>
              <a:t> that decide CSE 142 grading problem. Then, there is a program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sz="2400" dirty="0"/>
              <a:t> to decide the Halting Problem for code(P) and input x by</a:t>
            </a:r>
          </a:p>
          <a:p>
            <a:r>
              <a:rPr lang="en-US" sz="2400" dirty="0"/>
              <a:t>transform P (with input x) into the following program Q</a:t>
            </a:r>
          </a:p>
          <a:p>
            <a:r>
              <a:rPr lang="en-US" sz="2400" dirty="0"/>
              <a:t>run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</a:t>
            </a:r>
            <a:r>
              <a:rPr lang="en-US" sz="2400" dirty="0"/>
              <a:t> on code(Q)</a:t>
            </a:r>
          </a:p>
          <a:p>
            <a:pPr lvl="1"/>
            <a:r>
              <a:rPr lang="en-US" sz="2000" dirty="0"/>
              <a:t>if it returns true, then P halted</a:t>
            </a:r>
          </a:p>
          <a:p>
            <a:pPr lvl="2"/>
            <a:r>
              <a:rPr lang="en-US" sz="1600" dirty="0"/>
              <a:t>must halt in order to print “HELLO”</a:t>
            </a:r>
          </a:p>
          <a:p>
            <a:pPr lvl="1"/>
            <a:r>
              <a:rPr lang="en-US" sz="2000" dirty="0"/>
              <a:t>if it returns false, then P did not halt</a:t>
            </a:r>
          </a:p>
          <a:p>
            <a:pPr lvl="2"/>
            <a:r>
              <a:rPr lang="en-US" sz="1600" dirty="0"/>
              <a:t>program Q can’t output anything other than “HELLO”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8879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1607" y="1110517"/>
                <a:ext cx="8229600" cy="5140800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r>
                  <a:rPr lang="en-US" sz="2400" dirty="0"/>
                  <a:t>Can use </a:t>
                </a:r>
                <a:r>
                  <a:rPr lang="en-US" sz="2400" dirty="0" err="1"/>
                  <a:t>undecidability</a:t>
                </a:r>
                <a:r>
                  <a:rPr lang="en-US" sz="2400" dirty="0"/>
                  <a:t> of these problems to show that other problems are undecidable.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r>
                  <a:rPr lang="en-US" sz="2400" dirty="0"/>
                  <a:t>For instance: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EQUIV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:	</a:t>
                </a:r>
                <a:r>
                  <a:rPr lang="en-US" sz="2400" dirty="0"/>
                  <a:t>	</a:t>
                </a:r>
                <a:r>
                  <a:rPr lang="en-US" sz="2400" b="1" dirty="0"/>
                  <a:t>True</a:t>
                </a:r>
                <a:r>
                  <a:rPr lang="en-US" sz="2400" dirty="0"/>
                  <a:t> 	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have the same 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							behavior for every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400" dirty="0"/>
                  <a:t>						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 	otherwise</a:t>
                </a:r>
              </a:p>
              <a:p>
                <a:pPr eaLnBrk="1" hangingPunct="1">
                  <a:spcBef>
                    <a:spcPts val="0"/>
                  </a:spcBef>
                  <a:buFontTx/>
                  <a:buChar char="-"/>
                </a:pPr>
                <a:endParaRPr lang="en-US" sz="2400" dirty="0"/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1607" y="1110517"/>
                <a:ext cx="8229600" cy="5140800"/>
              </a:xfrm>
              <a:blipFill>
                <a:blip r:embed="rId2"/>
                <a:stretch>
                  <a:fillRect l="-1037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152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Rice’s theorem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60734" y="984705"/>
            <a:ext cx="7357850" cy="4346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Not 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problem on programs is undecidable!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Which of these is decidable?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</a:t>
            </a:r>
            <a:r>
              <a:rPr lang="en-US" sz="2400" dirty="0">
                <a:latin typeface="Franklin Gothic Medium" panose="020B0603020102020204" pitchFamily="34" charset="0"/>
              </a:rPr>
              <a:t>   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after less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otherwise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    </a:t>
            </a:r>
            <a:r>
              <a:rPr lang="en-US" sz="2400" dirty="0">
                <a:latin typeface="Franklin Gothic Medium" panose="020B0603020102020204" pitchFamily="34" charset="0"/>
              </a:rPr>
              <a:t>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 after more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 otherwise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1105" y="5217138"/>
            <a:ext cx="8229600" cy="12047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Rice’s Theorem: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    Any “non-trivial” property of the </a:t>
            </a:r>
            <a:r>
              <a:rPr lang="en-US" sz="2400" b="1" dirty="0">
                <a:latin typeface="Franklin Gothic Medium" panose="020B0603020102020204" pitchFamily="34" charset="0"/>
              </a:rPr>
              <a:t>input-output behavior </a:t>
            </a:r>
            <a:r>
              <a:rPr lang="en-US" sz="2400" dirty="0">
                <a:latin typeface="Franklin Gothic Medium" panose="020B0603020102020204" pitchFamily="34" charset="0"/>
              </a:rPr>
              <a:t>of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Java programs is undecidable.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1105" y="1947333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1105" y="3481625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0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Rice’s theorem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60734" y="984705"/>
            <a:ext cx="7357850" cy="4346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Not 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problem on programs is undecidable!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Franklin Gothic Medium" panose="020B0603020102020204" pitchFamily="34" charset="0"/>
              </a:rPr>
              <a:t>Which of these is decidable?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</a:t>
            </a:r>
            <a:r>
              <a:rPr lang="en-US" sz="2400" dirty="0">
                <a:latin typeface="Franklin Gothic Medium" panose="020B0603020102020204" pitchFamily="34" charset="0"/>
              </a:rPr>
              <a:t>   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after less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otherwise</a:t>
            </a:r>
          </a:p>
          <a:p>
            <a:r>
              <a:rPr lang="en-US" sz="2400" dirty="0">
                <a:latin typeface="Franklin Gothic Medium" panose="020B0603020102020204" pitchFamily="34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CODE(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400" dirty="0">
                <a:latin typeface="Franklin Gothic Medium" panose="020B0603020102020204" pitchFamily="34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Output: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true    </a:t>
            </a:r>
            <a:r>
              <a:rPr lang="en-US" sz="2400" dirty="0">
                <a:latin typeface="Franklin Gothic Medium" panose="020B0603020102020204" pitchFamily="34" charset="0"/>
              </a:rPr>
              <a:t>if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prints “ERROR” on input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          after more than 100 steps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          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false</a:t>
            </a:r>
            <a:r>
              <a:rPr lang="en-US" sz="2400" dirty="0">
                <a:latin typeface="Franklin Gothic Medium" panose="020B0603020102020204" pitchFamily="34" charset="0"/>
              </a:rPr>
              <a:t>  otherwise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71105" y="5217138"/>
            <a:ext cx="8229600" cy="12047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  <a:cs typeface="Roboto Condensed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Roboto Slab" pitchFamily="2" charset="0"/>
                <a:cs typeface="Roboto Slab" pitchFamily="2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Rice’s Theorem (a.k.a. Compilers Suck Theorem - informal):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latin typeface="Franklin Gothic Medium" panose="020B0603020102020204" pitchFamily="34" charset="0"/>
              </a:rPr>
              <a:t>    Any “non-trivial” property of the </a:t>
            </a:r>
            <a:r>
              <a:rPr lang="en-US" sz="2400" b="1" dirty="0">
                <a:latin typeface="Franklin Gothic Medium" panose="020B0603020102020204" pitchFamily="34" charset="0"/>
              </a:rPr>
              <a:t>input-output behavior </a:t>
            </a:r>
            <a:r>
              <a:rPr lang="en-US" sz="2400" dirty="0">
                <a:latin typeface="Franklin Gothic Medium" panose="020B0603020102020204" pitchFamily="34" charset="0"/>
              </a:rPr>
              <a:t>of</a:t>
            </a:r>
            <a:br>
              <a:rPr lang="en-US" sz="2400" dirty="0">
                <a:latin typeface="Franklin Gothic Medium" panose="020B0603020102020204" pitchFamily="34" charset="0"/>
              </a:rPr>
            </a:br>
            <a:r>
              <a:rPr lang="en-US" sz="2400" dirty="0">
                <a:latin typeface="Franklin Gothic Medium" panose="020B0603020102020204" pitchFamily="34" charset="0"/>
              </a:rPr>
              <a:t>   Java programs is undecidable.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1105" y="1947333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1105" y="3481625"/>
            <a:ext cx="6281628" cy="1430867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997767-55F9-454E-BFFA-859B579B14D6}"/>
              </a:ext>
            </a:extLst>
          </p:cNvPr>
          <p:cNvSpPr/>
          <p:nvPr/>
        </p:nvSpPr>
        <p:spPr>
          <a:xfrm>
            <a:off x="5212792" y="5159757"/>
            <a:ext cx="3270474" cy="5275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ARE DIFFICULT</a:t>
            </a:r>
          </a:p>
        </p:txBody>
      </p:sp>
    </p:spTree>
    <p:extLst>
      <p:ext uri="{BB962C8B-B14F-4D97-AF65-F5344CB8AC3E}">
        <p14:creationId xmlns:p14="http://schemas.microsoft.com/office/powerpoint/2010/main" val="28247239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71054" y="330054"/>
            <a:ext cx="8229600" cy="606642"/>
          </a:xfrm>
        </p:spPr>
        <p:txBody>
          <a:bodyPr/>
          <a:lstStyle/>
          <a:p>
            <a:r>
              <a:rPr lang="en-US" dirty="0"/>
              <a:t>Last time:  Countable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8628" y="1373943"/>
                <a:ext cx="7534452" cy="76944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countable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200" dirty="0">
                    <a:solidFill>
                      <a:schemeClr val="tx1"/>
                    </a:solidFill>
                  </a:rPr>
                  <a:t> we can order the elements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as</a:t>
                </a:r>
              </a:p>
              <a:p>
                <a:r>
                  <a:rPr lang="en-US" sz="2200" dirty="0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		   	  		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200" b="1" dirty="0">
                  <a:solidFill>
                    <a:schemeClr val="accent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8" y="1373943"/>
                <a:ext cx="7534452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69" t="-3876" b="-7752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18628" y="2853267"/>
            <a:ext cx="2553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Countable sets: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27169" y="3326824"/>
                <a:ext cx="470372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ℕ</a:t>
                </a:r>
                <a:r>
                  <a:rPr lang="en-US" sz="28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 panose="02040503050406030204" pitchFamily="18" charset="0"/>
                  </a:rPr>
                  <a:t> - </a:t>
                </a:r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the natural numbers</a:t>
                </a:r>
                <a:endParaRPr lang="en-US" sz="2800" dirty="0">
                  <a:solidFill>
                    <a:prstClr val="black"/>
                  </a:solidFill>
                  <a:ea typeface="+mj-ea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ℤ</m:t>
                    </m:r>
                  </m:oMath>
                </a14:m>
                <a:r>
                  <a:rPr lang="en-US" sz="2800" dirty="0">
                    <a:latin typeface="Franklin Gothic Medium"/>
                    <a:cs typeface="Franklin Gothic Medium"/>
                  </a:rPr>
                  <a:t>  - </a:t>
                </a:r>
                <a:r>
                  <a:rPr lang="en-US" sz="2800" dirty="0">
                    <a:cs typeface="Franklin Gothic Medium"/>
                  </a:rPr>
                  <a:t>the integers</a:t>
                </a:r>
              </a:p>
              <a:p>
                <a:r>
                  <a:rPr lang="en-US" sz="2800" dirty="0">
                    <a:latin typeface="Franklin Gothic Medium"/>
                    <a:ea typeface="Cambria Math" panose="02040503050406030204" pitchFamily="18" charset="0"/>
                    <a:cs typeface="Franklin Gothic Medium"/>
                  </a:rPr>
                  <a:t>ℚ</a:t>
                </a:r>
                <a:r>
                  <a:rPr lang="en-US" sz="28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- </a:t>
                </a:r>
                <a:r>
                  <a:rPr lang="en-US" sz="2800" dirty="0">
                    <a:solidFill>
                      <a:prstClr val="black"/>
                    </a:solidFill>
                    <a:cs typeface="Franklin Gothic Medium"/>
                  </a:rPr>
                  <a:t>the </a:t>
                </a:r>
                <a:r>
                  <a:rPr lang="en-US" sz="2800" dirty="0" err="1">
                    <a:solidFill>
                      <a:prstClr val="black"/>
                    </a:solidFill>
                    <a:cs typeface="Franklin Gothic Medium"/>
                  </a:rPr>
                  <a:t>rationals</a:t>
                </a:r>
                <a:endParaRPr lang="en-US" sz="2800" dirty="0">
                  <a:solidFill>
                    <a:prstClr val="black"/>
                  </a:solidFill>
                  <a:cs typeface="Franklin Gothic Medium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- the strings over any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cs typeface="Franklin Gothic Medium"/>
                  </a:rPr>
                  <a:t>The set of all Java programs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69" y="3326824"/>
                <a:ext cx="4703724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2591" t="-3533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41139" y="3592692"/>
            <a:ext cx="379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}</a:t>
            </a:r>
            <a:endParaRPr lang="en-US" sz="9600" dirty="0">
              <a:solidFill>
                <a:srgbClr val="FFC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4897" y="3914517"/>
            <a:ext cx="1853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Shown</a:t>
            </a:r>
          </a:p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by</a:t>
            </a:r>
          </a:p>
          <a:p>
            <a:r>
              <a:rPr lang="en-US" sz="2400" dirty="0">
                <a:solidFill>
                  <a:srgbClr val="FFC000"/>
                </a:solidFill>
                <a:latin typeface="Franklin Gothic Medium"/>
                <a:cs typeface="Franklin Gothic Medium"/>
              </a:rPr>
              <a:t>“dovetailing”</a:t>
            </a:r>
          </a:p>
        </p:txBody>
      </p:sp>
    </p:spTree>
    <p:extLst>
      <p:ext uri="{BB962C8B-B14F-4D97-AF65-F5344CB8AC3E}">
        <p14:creationId xmlns:p14="http://schemas.microsoft.com/office/powerpoint/2010/main" val="1879326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CFGs are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0227"/>
            <a:ext cx="8581698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We know can answer almost any question about REs</a:t>
            </a:r>
          </a:p>
          <a:p>
            <a:r>
              <a:rPr lang="en-US" sz="2800" dirty="0">
                <a:latin typeface="+mn-lt"/>
              </a:rPr>
              <a:t>Do two </a:t>
            </a:r>
            <a:r>
              <a:rPr lang="en-US" sz="2800" dirty="0" err="1">
                <a:latin typeface="+mn-lt"/>
              </a:rPr>
              <a:t>RegExps</a:t>
            </a:r>
            <a:r>
              <a:rPr lang="en-US" sz="2800" dirty="0">
                <a:latin typeface="+mn-lt"/>
              </a:rPr>
              <a:t> recognize the same language?</a:t>
            </a: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But many problems about CFGs are undecidable!</a:t>
            </a:r>
          </a:p>
          <a:p>
            <a:r>
              <a:rPr lang="en-US" sz="2800" dirty="0"/>
              <a:t>Do two CFGs generate the same language?</a:t>
            </a:r>
          </a:p>
          <a:p>
            <a:r>
              <a:rPr lang="en-US" sz="2800" dirty="0"/>
              <a:t>Is there any string that two CFGs both generate?</a:t>
            </a:r>
          </a:p>
          <a:p>
            <a:pPr lvl="1"/>
            <a:r>
              <a:rPr lang="en-US" sz="2400" dirty="0"/>
              <a:t>more general: “CFG intersection” problem</a:t>
            </a:r>
          </a:p>
          <a:p>
            <a:r>
              <a:rPr lang="en-US" sz="2800" dirty="0"/>
              <a:t>Does a CFG generate </a:t>
            </a:r>
            <a:r>
              <a:rPr lang="en-US" sz="2800" i="1" dirty="0"/>
              <a:t>every </a:t>
            </a:r>
            <a:r>
              <a:rPr lang="en-US" sz="2800" dirty="0"/>
              <a:t>string?</a:t>
            </a:r>
          </a:p>
        </p:txBody>
      </p:sp>
    </p:spTree>
    <p:extLst>
      <p:ext uri="{BB962C8B-B14F-4D97-AF65-F5344CB8AC3E}">
        <p14:creationId xmlns:p14="http://schemas.microsoft.com/office/powerpoint/2010/main" val="5510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from </a:t>
            </a:r>
            <a:r>
              <a:rPr lang="en-US" dirty="0" err="1"/>
              <a:t>undecidability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55585" y="1105264"/>
            <a:ext cx="7992319" cy="363456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You can’t rely on the idea of improved compilers and programming languages to eliminate all programming errors</a:t>
            </a:r>
          </a:p>
          <a:p>
            <a:pPr lvl="1"/>
            <a:r>
              <a:rPr lang="en-US" dirty="0"/>
              <a:t>truly safe languages can’t possibly do general computation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Document your code</a:t>
            </a:r>
          </a:p>
          <a:p>
            <a:pPr lvl="1"/>
            <a:r>
              <a:rPr lang="en-US" dirty="0"/>
              <a:t>there is no way you can expect someone else to figure out what your program does with just your code; since in general it is provably impossible to do this!</a:t>
            </a:r>
          </a:p>
        </p:txBody>
      </p:sp>
    </p:spTree>
    <p:extLst>
      <p:ext uri="{BB962C8B-B14F-4D97-AF65-F5344CB8AC3E}">
        <p14:creationId xmlns:p14="http://schemas.microsoft.com/office/powerpoint/2010/main" val="38419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time: Not every set is countable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226" y="2476535"/>
            <a:ext cx="7882574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Theorem [Cantor]:</a:t>
            </a:r>
          </a:p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The set of real numbers between 0 and 1 is </a:t>
            </a:r>
            <a:r>
              <a:rPr lang="en-US" sz="2200" b="1" dirty="0">
                <a:latin typeface="Franklin Gothic Medium" panose="020B0603020102020204" pitchFamily="34" charset="0"/>
              </a:rPr>
              <a:t>not</a:t>
            </a:r>
            <a:r>
              <a:rPr lang="en-US" sz="2200" dirty="0">
                <a:latin typeface="Franklin Gothic Medium" panose="020B0603020102020204" pitchFamily="34" charset="0"/>
              </a:rPr>
              <a:t> countable.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565" y="3985074"/>
            <a:ext cx="6847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200" dirty="0">
                <a:latin typeface="Franklin Gothic Medium" panose="020B0603020102020204" pitchFamily="34" charset="0"/>
              </a:rPr>
              <a:t>Proof using “diagonalization”.</a:t>
            </a:r>
          </a:p>
        </p:txBody>
      </p:sp>
    </p:spTree>
    <p:extLst>
      <p:ext uri="{BB962C8B-B14F-4D97-AF65-F5344CB8AC3E}">
        <p14:creationId xmlns:p14="http://schemas.microsoft.com/office/powerpoint/2010/main" val="202574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this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The set of rational numbers in [0,1) also have decimal representations like this</a:t>
                </a:r>
              </a:p>
              <a:p>
                <a:pPr lvl="1"/>
                <a:r>
                  <a:rPr lang="en-US" sz="2400" dirty="0"/>
                  <a:t>The only difference is that rational numbers always have repeating decimals in their expansions 0.33333... or .25000000...</a:t>
                </a:r>
              </a:p>
              <a:p>
                <a:r>
                  <a:rPr lang="en-US" sz="2800" dirty="0"/>
                  <a:t>So why wouldn’t the same proof show that this set of rational numbers is uncountable?</a:t>
                </a:r>
              </a:p>
              <a:p>
                <a:pPr lvl="1"/>
                <a:r>
                  <a:rPr lang="en-US" sz="2400" dirty="0"/>
                  <a:t>Given any listing we could create the flipped diagonal number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as before</a:t>
                </a:r>
              </a:p>
              <a:p>
                <a:pPr lvl="1"/>
                <a:r>
                  <a:rPr lang="en-US" sz="2400" dirty="0"/>
                  <a:t>However,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 would not have a repeating decimal expansion and so wouldn’t be a rational #</a:t>
                </a:r>
              </a:p>
              <a:p>
                <a:pPr lvl="2"/>
                <a:r>
                  <a:rPr lang="en-US" sz="2000" dirty="0"/>
                  <a:t>It would not be a “missing” number, so no contradiction.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2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We have seen that:</a:t>
                </a:r>
              </a:p>
              <a:p>
                <a:pPr lvl="1"/>
                <a:r>
                  <a:rPr lang="en-US" sz="2400" dirty="0"/>
                  <a:t>The set of all (Java) programs is countable</a:t>
                </a:r>
              </a:p>
              <a:p>
                <a:pPr lvl="1"/>
                <a:r>
                  <a:rPr lang="en-US" sz="2400" dirty="0"/>
                  <a:t>The set of all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/>
                  <a:t> is not countable</a:t>
                </a:r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So:  There must be some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→{0,…,9}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is not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	 computable by any program!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4" y="1306506"/>
                <a:ext cx="8975188" cy="286000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86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Recall our language picture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611798"/>
            <a:ext cx="7305218" cy="5170494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50127" y="2983042"/>
            <a:ext cx="2582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Binary Palindromes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07986" y="1270571"/>
            <a:ext cx="0" cy="846796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6487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0755" y="160524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03100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6078"/>
            <a:ext cx="8229600" cy="606642"/>
          </a:xfrm>
        </p:spPr>
        <p:txBody>
          <a:bodyPr>
            <a:normAutofit/>
          </a:bodyPr>
          <a:lstStyle/>
          <a:p>
            <a:r>
              <a:rPr lang="en-US" dirty="0"/>
              <a:t>Uncomputable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164" y="1481393"/>
            <a:ext cx="5401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Interesting… maybe.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164" y="2472526"/>
            <a:ext cx="8035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Can we produce an explicit function that is uncomputable? </a:t>
            </a:r>
          </a:p>
        </p:txBody>
      </p:sp>
    </p:spTree>
    <p:extLst>
      <p:ext uri="{BB962C8B-B14F-4D97-AF65-F5344CB8AC3E}">
        <p14:creationId xmlns:p14="http://schemas.microsoft.com/office/powerpoint/2010/main" val="2010659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37530</TotalTime>
  <Words>4034</Words>
  <Application>Microsoft Macintosh PowerPoint</Application>
  <PresentationFormat>On-screen Show (4:3)</PresentationFormat>
  <Paragraphs>563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 Unicode MS</vt:lpstr>
      <vt:lpstr>Algerian</vt:lpstr>
      <vt:lpstr>Arial</vt:lpstr>
      <vt:lpstr>Calibri</vt:lpstr>
      <vt:lpstr>Cambria Math</vt:lpstr>
      <vt:lpstr>Consolas</vt:lpstr>
      <vt:lpstr>Franklin Gothic Book</vt:lpstr>
      <vt:lpstr>Franklin Gothic Medium</vt:lpstr>
      <vt:lpstr>Monaco</vt:lpstr>
      <vt:lpstr>Office Theme</vt:lpstr>
      <vt:lpstr>CSE 311: Foundations of Computing</vt:lpstr>
      <vt:lpstr>Final exam Monday, Review session Sunday</vt:lpstr>
      <vt:lpstr>Final Exam</vt:lpstr>
      <vt:lpstr>Last time:  Countable sets</vt:lpstr>
      <vt:lpstr>Last time: Not every set is countable</vt:lpstr>
      <vt:lpstr>A note on this proof</vt:lpstr>
      <vt:lpstr>Uncomputable functions</vt:lpstr>
      <vt:lpstr>Recall our language picture</vt:lpstr>
      <vt:lpstr>Uncomputable functions</vt:lpstr>
      <vt:lpstr>A “Simple” Program</vt:lpstr>
      <vt:lpstr>A “Simple” Program</vt:lpstr>
      <vt:lpstr>Some Notation</vt:lpstr>
      <vt:lpstr>The Halting Problem</vt:lpstr>
      <vt:lpstr>Undecidability of the Halting Problem</vt:lpstr>
      <vt:lpstr>Proof by contradiction</vt:lpstr>
      <vt:lpstr>Proof by contradiction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</vt:lpstr>
      <vt:lpstr>Terminology</vt:lpstr>
      <vt:lpstr>Where did the idea for creating D come from?</vt:lpstr>
      <vt:lpstr>Connection to diagonalization</vt:lpstr>
      <vt:lpstr>Connection to diagonalization</vt:lpstr>
      <vt:lpstr>Connection to diagonalization</vt:lpstr>
      <vt:lpstr>Where did the idea for creating D come from?</vt:lpstr>
      <vt:lpstr>The Halting Problem isn’t the only hard problem</vt:lpstr>
      <vt:lpstr>A CSE 142 assignment</vt:lpstr>
      <vt:lpstr>Another undecidable problem</vt:lpstr>
      <vt:lpstr>Another undecidable problem</vt:lpstr>
      <vt:lpstr>Another undecidable problem</vt:lpstr>
      <vt:lpstr>Another undecidable problem</vt:lpstr>
      <vt:lpstr>More Reductions</vt:lpstr>
      <vt:lpstr>Rice’s theorem</vt:lpstr>
      <vt:lpstr>Rice’s theorem</vt:lpstr>
      <vt:lpstr>CFGs are complicated</vt:lpstr>
      <vt:lpstr>Takeaway from undecidability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James R. Wilcox</cp:lastModifiedBy>
  <cp:revision>676</cp:revision>
  <cp:lastPrinted>2016-12-05T19:56:02Z</cp:lastPrinted>
  <dcterms:created xsi:type="dcterms:W3CDTF">2013-01-07T07:20:47Z</dcterms:created>
  <dcterms:modified xsi:type="dcterms:W3CDTF">2022-12-09T18:11:05Z</dcterms:modified>
</cp:coreProperties>
</file>