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357" r:id="rId3"/>
    <p:sldId id="420" r:id="rId4"/>
    <p:sldId id="460" r:id="rId5"/>
    <p:sldId id="345" r:id="rId6"/>
    <p:sldId id="344" r:id="rId7"/>
    <p:sldId id="426" r:id="rId8"/>
    <p:sldId id="351" r:id="rId9"/>
    <p:sldId id="461" r:id="rId10"/>
    <p:sldId id="428" r:id="rId11"/>
    <p:sldId id="454" r:id="rId12"/>
    <p:sldId id="462" r:id="rId13"/>
    <p:sldId id="409" r:id="rId14"/>
    <p:sldId id="370" r:id="rId15"/>
    <p:sldId id="455" r:id="rId16"/>
    <p:sldId id="379" r:id="rId17"/>
    <p:sldId id="380" r:id="rId18"/>
    <p:sldId id="458" r:id="rId19"/>
    <p:sldId id="459" r:id="rId20"/>
    <p:sldId id="384" r:id="rId21"/>
    <p:sldId id="463" r:id="rId22"/>
    <p:sldId id="403" r:id="rId23"/>
    <p:sldId id="307" r:id="rId24"/>
    <p:sldId id="401" r:id="rId25"/>
    <p:sldId id="464" r:id="rId26"/>
    <p:sldId id="372" r:id="rId27"/>
    <p:sldId id="469" r:id="rId28"/>
    <p:sldId id="468" r:id="rId29"/>
    <p:sldId id="467" r:id="rId30"/>
    <p:sldId id="466" r:id="rId31"/>
    <p:sldId id="465" r:id="rId32"/>
    <p:sldId id="471" r:id="rId33"/>
    <p:sldId id="413" r:id="rId34"/>
    <p:sldId id="472" r:id="rId35"/>
    <p:sldId id="424" r:id="rId36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Franklin Gothic Medium" panose="020B0603020102020204" pitchFamily="34" charset="0"/>
      <p:regular r:id="rId48"/>
      <p:italic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ank" initials="a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006B2D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8367" autoAdjust="0"/>
  </p:normalViewPr>
  <p:slideViewPr>
    <p:cSldViewPr snapToGrid="0" snapToObjects="1">
      <p:cViewPr varScale="1">
        <p:scale>
          <a:sx n="99" d="100"/>
          <a:sy n="99" d="100"/>
        </p:scale>
        <p:origin x="15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3CCED9B-6553-E946-85D3-BF6504D6DEB8}" type="datetimeFigureOut">
              <a:rPr lang="en-US" smtClean="0">
                <a:latin typeface="Calibri" panose="020F0502020204030204" pitchFamily="34" charset="0"/>
              </a:rPr>
              <a:t>4/3/23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D7DEAAA-90D5-564F-8AC7-C45D513AD510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75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263FB922-F127-5E47-9B2E-CA730A74DCAB}" type="datetimeFigureOut">
              <a:rPr lang="en-US" smtClean="0"/>
              <a:pPr/>
              <a:t>4/3/23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4FE1A22D-B0DA-7946-9107-1C35E13A8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8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2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5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see if a claim like this is correct, you need to check all the F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1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answer must be yes:  </a:t>
            </a:r>
          </a:p>
          <a:p>
            <a:r>
              <a:rPr lang="en-US" dirty="0"/>
              <a:t>If he says no, his answer to the other question is different, so it’s yes.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4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5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0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5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9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8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1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6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tags" Target="../tags/tag3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tags" Target="../tags/tag33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 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927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1: Propositional Logic</a:t>
            </a:r>
          </a:p>
        </p:txBody>
      </p:sp>
      <p:pic>
        <p:nvPicPr>
          <p:cNvPr id="6" name="Picture 2" descr="Formal Logic">
            <a:extLst>
              <a:ext uri="{FF2B5EF4-FFF2-40B4-BE49-F238E27FC236}">
                <a16:creationId xmlns:a16="http://schemas.microsoft.com/office/drawing/2014/main" id="{69189971-3E8C-8643-AA4C-37B6F1FD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70" y="2254845"/>
            <a:ext cx="5139504" cy="4047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" indent="0">
                  <a:buNone/>
                  <a:defRPr/>
                </a:pPr>
                <a:r>
                  <a:rPr lang="en-US" sz="2800" dirty="0"/>
                  <a:t>We need a way of talking about </a:t>
                </a:r>
                <a:r>
                  <a:rPr lang="en-US" sz="2800" i="1" dirty="0"/>
                  <a:t>arbitrary</a:t>
                </a:r>
                <a:r>
                  <a:rPr lang="en-US" sz="2800" dirty="0"/>
                  <a:t> ideas…</a:t>
                </a:r>
                <a:endParaRPr lang="en-US" sz="2800" i="1" dirty="0"/>
              </a:p>
              <a:p>
                <a:pPr marL="57150" indent="0">
                  <a:buNone/>
                  <a:defRPr/>
                </a:pPr>
                <a:endParaRPr lang="en-US" sz="3000" dirty="0"/>
              </a:p>
              <a:p>
                <a:pPr marL="57150" indent="0">
                  <a:buNone/>
                  <a:defRPr/>
                </a:pPr>
                <a:r>
                  <a:rPr lang="en-US" sz="2800" dirty="0"/>
                  <a:t>Propositional Variables: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,…</m:t>
                    </m:r>
                  </m:oMath>
                </a14:m>
                <a:endParaRPr lang="en-US" sz="3000" dirty="0"/>
              </a:p>
              <a:p>
                <a:pPr marL="57150" indent="0">
                  <a:buNone/>
                  <a:defRPr/>
                </a:pPr>
                <a:endParaRPr lang="en-US" sz="3000" dirty="0"/>
              </a:p>
              <a:p>
                <a:pPr marL="57150" indent="0">
                  <a:buNone/>
                  <a:defRPr/>
                </a:pPr>
                <a:r>
                  <a:rPr lang="en-US" sz="2800" dirty="0"/>
                  <a:t>Truth Values:</a:t>
                </a:r>
              </a:p>
              <a:p>
                <a:pPr lvl="1">
                  <a:defRPr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C00000"/>
                    </a:solidFill>
                  </a:rPr>
                  <a:t>T</a:t>
                </a:r>
                <a:r>
                  <a:rPr lang="en-US" sz="2600" dirty="0"/>
                  <a:t> for </a:t>
                </a:r>
                <a:r>
                  <a:rPr lang="en-US" sz="2600" dirty="0">
                    <a:solidFill>
                      <a:schemeClr val="accent4">
                        <a:lumMod val="25000"/>
                      </a:schemeClr>
                    </a:solidFill>
                  </a:rPr>
                  <a:t>true</a:t>
                </a:r>
              </a:p>
              <a:p>
                <a:pPr lvl="1">
                  <a:defRPr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C00000"/>
                    </a:solidFill>
                  </a:rPr>
                  <a:t>F</a:t>
                </a:r>
                <a:r>
                  <a:rPr lang="en-US" sz="2600" dirty="0"/>
                  <a:t> for </a:t>
                </a:r>
                <a:r>
                  <a:rPr lang="en-US" sz="2600" dirty="0">
                    <a:solidFill>
                      <a:schemeClr val="accent4">
                        <a:lumMod val="25000"/>
                      </a:schemeClr>
                    </a:solidFill>
                  </a:rPr>
                  <a:t>false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4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A908-CBC3-0943-A227-351DF13F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 from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B172-B875-A54D-B96D-D25D0835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sz="2800" dirty="0" err="1">
                <a:latin typeface="Consolas" panose="020B0609020204030204" pitchFamily="49" charset="0"/>
              </a:rPr>
              <a:t>boolean</a:t>
            </a:r>
            <a:r>
              <a:rPr lang="en-US" dirty="0"/>
              <a:t> represents a truth value</a:t>
            </a:r>
          </a:p>
          <a:p>
            <a:pPr lvl="1"/>
            <a:r>
              <a:rPr lang="en-US" dirty="0"/>
              <a:t>constants </a:t>
            </a:r>
            <a:r>
              <a:rPr lang="en-US" sz="2400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false</a:t>
            </a:r>
            <a:endParaRPr lang="en-US" sz="2400" dirty="0"/>
          </a:p>
          <a:p>
            <a:pPr lvl="1"/>
            <a:r>
              <a:rPr lang="en-US" dirty="0"/>
              <a:t>variables hold </a:t>
            </a:r>
            <a:r>
              <a:rPr lang="en-US" i="1" dirty="0"/>
              <a:t>unknown</a:t>
            </a:r>
            <a:r>
              <a:rPr lang="en-US" dirty="0"/>
              <a:t> values</a:t>
            </a:r>
          </a:p>
          <a:p>
            <a:pPr lvl="1"/>
            <a:endParaRPr lang="en-US" dirty="0"/>
          </a:p>
          <a:p>
            <a:r>
              <a:rPr lang="en-US" dirty="0"/>
              <a:t>Operators that calculate new truth values from given ones</a:t>
            </a:r>
          </a:p>
          <a:p>
            <a:pPr lvl="1"/>
            <a:r>
              <a:rPr lang="en-US" dirty="0"/>
              <a:t>unary: not (</a:t>
            </a:r>
            <a:r>
              <a:rPr lang="en-US" sz="2400" dirty="0">
                <a:latin typeface="Consolas" panose="020B0609020204030204" pitchFamily="49" charset="0"/>
              </a:rPr>
              <a:t>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binary: and (</a:t>
            </a:r>
            <a:r>
              <a:rPr lang="en-US" sz="2400" dirty="0"/>
              <a:t>&amp;&amp;</a:t>
            </a:r>
            <a:r>
              <a:rPr lang="en-US" dirty="0"/>
              <a:t>), or (</a:t>
            </a:r>
            <a:r>
              <a:rPr lang="en-US" sz="2400" dirty="0"/>
              <a:t>||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21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" lvl="0" indent="0">
                  <a:buNone/>
                  <a:defRPr/>
                </a:pPr>
                <a:r>
                  <a:rPr lang="en-US" sz="2800" dirty="0">
                    <a:solidFill>
                      <a:srgbClr val="002060"/>
                    </a:solidFill>
                  </a:rPr>
                  <a:t>“You can get measles and mumps if you didn’t have the MMR vaccine, but if you had the MMR vaccine then you can’t get either measles or mumps.”</a:t>
                </a:r>
              </a:p>
              <a:p>
                <a:pPr marL="57150" indent="0">
                  <a:buNone/>
                  <a:defRPr/>
                </a:pPr>
                <a:endParaRPr lang="en-US" sz="1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600" dirty="0"/>
                  <a:t>We’d like to </a:t>
                </a:r>
                <a:r>
                  <a:rPr lang="en-US" sz="2600" i="1" dirty="0"/>
                  <a:t>understand</a:t>
                </a:r>
                <a:r>
                  <a:rPr lang="en-US" sz="2600" dirty="0"/>
                  <a:t> what this proposition means.</a:t>
                </a:r>
              </a:p>
              <a:p>
                <a:pPr marL="0" indent="0">
                  <a:buNone/>
                  <a:defRPr/>
                </a:pPr>
                <a:endParaRPr lang="en-US" sz="1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This is where logic comes in.  There are pieces that appear multiple times in the phrase (e.g., “you can get measles”).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These are called </a:t>
                </a:r>
                <a:r>
                  <a:rPr lang="en-US" sz="2400" b="1" i="1" dirty="0">
                    <a:solidFill>
                      <a:schemeClr val="accent4">
                        <a:lumMod val="25000"/>
                      </a:schemeClr>
                    </a:solidFill>
                  </a:rPr>
                  <a:t>atomic propositions</a:t>
                </a:r>
                <a:r>
                  <a:rPr lang="en-US" sz="2400" dirty="0"/>
                  <a:t>.  Let’s list them: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Droid Serif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: </m:t>
                    </m:r>
                  </m:oMath>
                </a14:m>
                <a:r>
                  <a:rPr lang="en-US" sz="2000" dirty="0"/>
                  <a:t>“You can get measles”</a:t>
                </a: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Droid Serif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: </m:t>
                    </m:r>
                  </m:oMath>
                </a14:m>
                <a:r>
                  <a:rPr lang="en-US" sz="2000" dirty="0"/>
                  <a:t>“You can get mumps”</a:t>
                </a:r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cs typeface="Droid Serif" pitchFamily="18" charset="0"/>
                </a:endParaRP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: </m:t>
                    </m:r>
                  </m:oMath>
                </a14:m>
                <a:r>
                  <a:rPr lang="en-US" sz="2000" dirty="0"/>
                  <a:t>“You had the MMR vaccine”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068" r="-963" b="-3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76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Vaccine Sentence is a </a:t>
            </a:r>
            <a:r>
              <a:rPr lang="en-US" i="1" dirty="0"/>
              <a:t>Compound</a:t>
            </a:r>
            <a:r>
              <a:rPr lang="en-US" dirty="0"/>
              <a:t> Proposition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7586"/>
                <a:ext cx="8229600" cy="5140800"/>
              </a:xfrm>
            </p:spPr>
            <p:txBody>
              <a:bodyPr/>
              <a:lstStyle/>
              <a:p>
                <a:pPr marL="57150" lvl="0" indent="0">
                  <a:buNone/>
                  <a:defRPr/>
                </a:pPr>
                <a:r>
                  <a:rPr lang="en-US" sz="2400" dirty="0">
                    <a:solidFill>
                      <a:srgbClr val="002060"/>
                    </a:solidFill>
                  </a:rPr>
                  <a:t>“You can get measles and mumps if you didn’t have the MMR vaccine, but if you had the MMR vaccine then you can’t get either measles or mumps.”</a:t>
                </a:r>
                <a:endParaRPr lang="en-US" sz="12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Droid Serif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Droid Serif" pitchFamily="18" charset="0"/>
                  </a:rPr>
                  <a:t>   </a:t>
                </a:r>
                <a:r>
                  <a:rPr lang="en-US" sz="2000" dirty="0"/>
                  <a:t>“You can get measles”</a:t>
                </a: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Droid Serif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sz="2000" dirty="0"/>
                  <a:t>   “You can get mumps”</a:t>
                </a:r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cs typeface="Droid Serif" pitchFamily="18" charset="0"/>
                </a:endParaRPr>
              </a:p>
              <a:p>
                <a:pPr marL="57150" lvl="0" indent="0">
                  <a:buNone/>
                  <a:defRPr/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sz="2000" dirty="0">
                    <a:cs typeface="Calibri" panose="020F0502020204030204" pitchFamily="34" charset="0"/>
                  </a:rPr>
                  <a:t>    </a:t>
                </a:r>
                <a:r>
                  <a:rPr lang="en-US" sz="2000" dirty="0"/>
                  <a:t>“You had the MMR vaccine”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57150" lvl="0" indent="0">
                  <a:buNone/>
                  <a:defRPr/>
                </a:pPr>
                <a:r>
                  <a:rPr lang="en-US" sz="2400" dirty="0">
                    <a:solidFill>
                      <a:srgbClr val="0070C0"/>
                    </a:solidFill>
                  </a:rPr>
                  <a:t>Now, we see how they fit together to make the sentence:</a:t>
                </a:r>
              </a:p>
              <a:p>
                <a:pPr marL="457200" lvl="1" indent="0">
                  <a:buNone/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7586"/>
                <a:ext cx="8229600" cy="5140800"/>
              </a:xfrm>
              <a:blipFill>
                <a:blip r:embed="rId3"/>
                <a:stretch>
                  <a:fillRect l="-444" t="-83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65720" y="4101156"/>
                <a:ext cx="59777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((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 if not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 but (if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then not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720" y="4101156"/>
                <a:ext cx="5977727" cy="461665"/>
              </a:xfrm>
              <a:prstGeom prst="rect">
                <a:avLst/>
              </a:prstGeom>
              <a:blipFill>
                <a:blip r:embed="rId4"/>
                <a:stretch>
                  <a:fillRect l="-1633" t="-9333" r="-51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5720" y="5216186"/>
                <a:ext cx="6045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((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 if not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 and (if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then not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))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720" y="5216186"/>
                <a:ext cx="6045053" cy="461665"/>
              </a:xfrm>
              <a:prstGeom prst="rect">
                <a:avLst/>
              </a:prstGeom>
              <a:blipFill>
                <a:blip r:embed="rId5"/>
                <a:stretch>
                  <a:fillRect l="-1615" t="-9333" r="-50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6131" y="6223859"/>
            <a:ext cx="7876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lvl="0">
              <a:spcBef>
                <a:spcPct val="200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Franklin Gothic Medium"/>
              </a:rPr>
              <a:t>To fully translate to formal language we need </a:t>
            </a:r>
            <a:r>
              <a:rPr lang="en-US" sz="2400" i="1" dirty="0">
                <a:solidFill>
                  <a:prstClr val="black"/>
                </a:solidFill>
                <a:latin typeface="Franklin Gothic Medium"/>
              </a:rPr>
              <a:t>connectives</a:t>
            </a:r>
            <a:endParaRPr lang="en-US" sz="2400" dirty="0">
              <a:solidFill>
                <a:prstClr val="black"/>
              </a:solidFill>
              <a:latin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05F90-C814-49CD-8582-BF364080E6C5}"/>
              </a:ext>
            </a:extLst>
          </p:cNvPr>
          <p:cNvSpPr txBox="1"/>
          <p:nvPr/>
        </p:nvSpPr>
        <p:spPr>
          <a:xfrm>
            <a:off x="2479372" y="4706873"/>
            <a:ext cx="34310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Franklin Gothic Medium"/>
                <a:cs typeface="Franklin Gothic Medium"/>
              </a:rPr>
              <a:t>“but” is just an unexpected “and”</a:t>
            </a:r>
          </a:p>
        </p:txBody>
      </p:sp>
    </p:spTree>
    <p:extLst>
      <p:ext uri="{BB962C8B-B14F-4D97-AF65-F5344CB8AC3E}">
        <p14:creationId xmlns:p14="http://schemas.microsoft.com/office/powerpoint/2010/main" val="21416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57200" y="953271"/>
                <a:ext cx="4357195" cy="308778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800" dirty="0"/>
                  <a:t>Negation (not)	  	 	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800" dirty="0"/>
                  <a:t>Conjunction (and) </a:t>
                </a:r>
                <a:r>
                  <a:rPr lang="en-US" sz="1600" dirty="0"/>
                  <a:t> </a:t>
                </a:r>
                <a:r>
                  <a:rPr lang="en-US" sz="2800" dirty="0"/>
                  <a:t>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800" dirty="0"/>
                  <a:t>Disjunction (or)	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800" dirty="0"/>
                  <a:t>Exclusive Or			</a:t>
                </a:r>
                <a:r>
                  <a:rPr lang="en-US" sz="500" dirty="0"/>
                  <a:t> </a:t>
                </a:r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800" dirty="0"/>
                  <a:t>Implication			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800" dirty="0"/>
                  <a:t>Biconditional		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⟷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53271"/>
                <a:ext cx="4357195" cy="3087780"/>
              </a:xfrm>
              <a:prstGeom prst="rect">
                <a:avLst/>
              </a:prstGeom>
              <a:blipFill>
                <a:blip r:embed="rId2"/>
                <a:stretch>
                  <a:fillRect l="-2797" t="-1775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ECAA4DC-75C0-4699-9B43-6720D466C113}"/>
              </a:ext>
            </a:extLst>
          </p:cNvPr>
          <p:cNvSpPr txBox="1"/>
          <p:nvPr/>
        </p:nvSpPr>
        <p:spPr>
          <a:xfrm>
            <a:off x="821505" y="4884088"/>
            <a:ext cx="6955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These build new propositions from simpler 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"/>
                <a:cs typeface="Franklin Gothic Medium"/>
              </a:rPr>
              <a:t>The truth values for these new propositions are given by </a:t>
            </a:r>
            <a:r>
              <a:rPr lang="en-US" sz="2400" i="1" dirty="0">
                <a:latin typeface="Franklin Gothic Medium"/>
                <a:cs typeface="Franklin Gothic Medium"/>
              </a:rPr>
              <a:t>truth tables</a:t>
            </a:r>
            <a:r>
              <a:rPr lang="en-US" sz="2400" dirty="0">
                <a:latin typeface="Franklin Gothic Medium"/>
                <a:cs typeface="Franklin Gothic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7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Truth Tables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36964" y="1468579"/>
          <a:ext cx="1250371" cy="1336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2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400" b="1" i="1" baseline="0" dirty="0">
                          <a:latin typeface="Calibri" panose="020F0502020204030204" pitchFamily="34" charset="0"/>
                        </a:rPr>
                        <a:t>p</a:t>
                      </a:r>
                      <a:endParaRPr lang="en-US" sz="2400" b="1" i="1" dirty="0"/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4745858"/>
              </p:ext>
            </p:extLst>
          </p:nvPr>
        </p:nvGraphicFramePr>
        <p:xfrm>
          <a:off x="4599704" y="1427014"/>
          <a:ext cx="252846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latin typeface="Calibri" panose="020F0502020204030204" pitchFamily="34" charset="0"/>
                        </a:rPr>
                        <a:t>p </a:t>
                      </a:r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1" baseline="0" dirty="0"/>
                        <a:t>q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73977364"/>
              </p:ext>
            </p:extLst>
          </p:nvPr>
        </p:nvGraphicFramePr>
        <p:xfrm>
          <a:off x="1291934" y="3972792"/>
          <a:ext cx="2540763" cy="1930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67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latin typeface="Calibri" panose="020F0502020204030204" pitchFamily="34" charset="0"/>
                        </a:rPr>
                        <a:t>p </a:t>
                      </a:r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sz="2400" b="1" i="1" dirty="0"/>
                        <a:t> 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1320469814"/>
                  </p:ext>
                </p:extLst>
              </p:nvPr>
            </p:nvGraphicFramePr>
            <p:xfrm>
              <a:off x="4606634" y="3983178"/>
              <a:ext cx="252153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60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60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094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>
                              <a:latin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>
                              <a:latin typeface="Calibri" panose="020F0502020204030204" pitchFamily="34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>
                              <a:latin typeface="Calibri" panose="020F0502020204030204" pitchFamily="34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baseline="0" dirty="0" smtClean="0">
                                  <a:latin typeface="Cambria Math" panose="02040503050406030204" pitchFamily="18" charset="0"/>
                                  <a:sym typeface="Symbol"/>
                                </a:rPr>
                                <m:t></m:t>
                              </m:r>
                            </m:oMath>
                          </a14:m>
                          <a:r>
                            <a:rPr lang="en-US" sz="2400" b="1" i="1" baseline="0" dirty="0"/>
                            <a:t> q</a:t>
                          </a:r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custDataLst>
                  <p:tags r:id="rId7"/>
                </p:custDataLst>
                <p:extLst>
                  <p:ext uri="{D42A27DB-BD31-4B8C-83A1-F6EECF244321}">
                    <p14:modId xmlns:p14="http://schemas.microsoft.com/office/powerpoint/2010/main" val="1320469814"/>
                  </p:ext>
                </p:extLst>
              </p:nvPr>
            </p:nvGraphicFramePr>
            <p:xfrm>
              <a:off x="4606634" y="3983178"/>
              <a:ext cx="252153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60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60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094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>
                              <a:latin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>
                              <a:latin typeface="Calibri" panose="020F0502020204030204" pitchFamily="34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27322" t="-10667" r="-1093" b="-3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75C01B-423C-CA42-882D-393ECB9F4B5D}"/>
                  </a:ext>
                </a:extLst>
              </p:cNvPr>
              <p:cNvSpPr txBox="1"/>
              <p:nvPr/>
            </p:nvSpPr>
            <p:spPr>
              <a:xfrm>
                <a:off x="1659503" y="6218534"/>
                <a:ext cx="5265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Logic forces us to distinguish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sym typeface="Symbol"/>
                      </a:rPr>
                      <m:t>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sym typeface="Symbol"/>
                      </a:rPr>
                      <m:t>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75C01B-423C-CA42-882D-393ECB9F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03" y="6218534"/>
                <a:ext cx="5265544" cy="461665"/>
              </a:xfrm>
              <a:prstGeom prst="rect">
                <a:avLst/>
              </a:prstGeom>
              <a:blipFill>
                <a:blip r:embed="rId9"/>
                <a:stretch>
                  <a:fillRect l="-173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84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606642"/>
          </a:xfrm>
        </p:spPr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90361" y="1201881"/>
            <a:ext cx="575141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i="1" dirty="0"/>
              <a:t>“If it’s raining, then I have my umbrella”</a:t>
            </a:r>
          </a:p>
          <a:p>
            <a:pPr marL="0" indent="0" algn="ctr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It’s useful to think of implications as promises.  That is “Did I lie?”</a:t>
            </a:r>
            <a:endParaRPr lang="en-US" sz="2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14223264"/>
              </p:ext>
            </p:extLst>
          </p:nvPr>
        </p:nvGraphicFramePr>
        <p:xfrm>
          <a:off x="6750628" y="1201881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595" y="5014511"/>
            <a:ext cx="1717333" cy="53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66679"/>
              </p:ext>
            </p:extLst>
          </p:nvPr>
        </p:nvGraphicFramePr>
        <p:xfrm>
          <a:off x="682864" y="3464862"/>
          <a:ext cx="5366405" cy="17456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4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0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It’s 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It’s not 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7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 have my umbrella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7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 do not have my umbrella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93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606642"/>
          </a:xfrm>
        </p:spPr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90361" y="1201881"/>
            <a:ext cx="575141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i="1" dirty="0"/>
              <a:t>“If it’s raining, then I have my umbrella”</a:t>
            </a:r>
          </a:p>
          <a:p>
            <a:pPr marL="0" indent="0" algn="ctr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It’s useful to think of implications as promises.  That is “Did I lie?”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The only </a:t>
            </a:r>
            <a:r>
              <a:rPr lang="en-US" sz="2600" b="1" i="1" dirty="0"/>
              <a:t>lie</a:t>
            </a:r>
            <a:r>
              <a:rPr lang="en-US" sz="2600" i="1" dirty="0"/>
              <a:t> is when:</a:t>
            </a:r>
          </a:p>
          <a:p>
            <a:pPr marL="0" indent="0">
              <a:buNone/>
            </a:pPr>
            <a:r>
              <a:rPr lang="en-US" sz="2600" i="1" dirty="0"/>
              <a:t>	(a) It’s raining AND</a:t>
            </a:r>
          </a:p>
          <a:p>
            <a:pPr marL="0" indent="0">
              <a:buNone/>
            </a:pPr>
            <a:r>
              <a:rPr lang="en-US" sz="2600" i="1" dirty="0"/>
              <a:t>	(b) I don’t have my umbrella</a:t>
            </a:r>
            <a:endParaRPr lang="en-US" sz="2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8032896"/>
              </p:ext>
            </p:extLst>
          </p:nvPr>
        </p:nvGraphicFramePr>
        <p:xfrm>
          <a:off x="6750628" y="1201881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595" y="5014511"/>
            <a:ext cx="1717333" cy="53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2864" y="3464862"/>
          <a:ext cx="5366405" cy="17456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4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0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It’s 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It’s not 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7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 have my umbrella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7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 do not have my umbrella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4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606642"/>
          </a:xfrm>
        </p:spPr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90361" y="1201881"/>
            <a:ext cx="575141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i="1" dirty="0"/>
              <a:t>“If the Seahawks won, then I was at the game.”</a:t>
            </a:r>
          </a:p>
          <a:p>
            <a:pPr marL="0" indent="0" algn="ctr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dirty="0"/>
              <a:t>What’s the one scenario where I lied?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0546464"/>
              </p:ext>
            </p:extLst>
          </p:nvPr>
        </p:nvGraphicFramePr>
        <p:xfrm>
          <a:off x="6750628" y="1201881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595" y="5014511"/>
            <a:ext cx="1717333" cy="53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95061"/>
              </p:ext>
            </p:extLst>
          </p:nvPr>
        </p:nvGraphicFramePr>
        <p:xfrm>
          <a:off x="682864" y="3464862"/>
          <a:ext cx="5751413" cy="17456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5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0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 was at the 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 wasn’t at the 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7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Seahawks won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7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Seahawks lost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78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606642"/>
          </a:xfrm>
        </p:spPr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90361" y="1201881"/>
            <a:ext cx="575141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i="1" dirty="0"/>
              <a:t>“If the Seahawks won, then I was at the game.”</a:t>
            </a:r>
          </a:p>
          <a:p>
            <a:pPr marL="0" indent="0" algn="ctr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dirty="0"/>
              <a:t>What’s the one scenario where I lied?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1340071"/>
              </p:ext>
            </p:extLst>
          </p:nvPr>
        </p:nvGraphicFramePr>
        <p:xfrm>
          <a:off x="6750628" y="1201881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595" y="5014511"/>
            <a:ext cx="1717333" cy="53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2864" y="3464862"/>
          <a:ext cx="5751413" cy="17456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5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0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 was at the 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I wasn’t at the 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7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Seahawks won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I lied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7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Seahawks lost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Ok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7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logic and 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Logic is a language, like English or Java, with its own</a:t>
            </a:r>
          </a:p>
          <a:p>
            <a:pPr>
              <a:defRPr/>
            </a:pPr>
            <a:r>
              <a:rPr lang="en-US" sz="2400" dirty="0"/>
              <a:t>words and rules for combining words into sentences (syntax)</a:t>
            </a:r>
          </a:p>
          <a:p>
            <a:pPr>
              <a:defRPr/>
            </a:pPr>
            <a:r>
              <a:rPr lang="en-US" sz="2400" dirty="0"/>
              <a:t>ways to assign meaning to words and sentences (semantics)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Why learn another language?</a:t>
            </a:r>
          </a:p>
          <a:p>
            <a:pPr marL="0" indent="0">
              <a:buNone/>
              <a:defRPr/>
            </a:pPr>
            <a:r>
              <a:rPr lang="en-US" sz="2400" dirty="0"/>
              <a:t>We know English and Java already?</a:t>
            </a:r>
          </a:p>
        </p:txBody>
      </p:sp>
    </p:spTree>
    <p:extLst>
      <p:ext uri="{BB962C8B-B14F-4D97-AF65-F5344CB8AC3E}">
        <p14:creationId xmlns:p14="http://schemas.microsoft.com/office/powerpoint/2010/main" val="163210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606642"/>
          </a:xfrm>
        </p:spPr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90361" y="120188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i="1" dirty="0"/>
              <a:t>“If it’s raining, then I have my umbrella”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Are these true?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600" i="1" dirty="0"/>
              <a:t>	2 + 2 = 4 </a:t>
            </a:r>
            <a:r>
              <a:rPr lang="en-US" sz="2800" b="1" i="1" dirty="0">
                <a:latin typeface="Symbol"/>
                <a:sym typeface="Symbol"/>
              </a:rPr>
              <a:t> </a:t>
            </a:r>
            <a:r>
              <a:rPr lang="en-US" sz="2600" i="1" dirty="0"/>
              <a:t> earth is a planet</a:t>
            </a:r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	2 + 2 = 5 </a:t>
            </a:r>
            <a:r>
              <a:rPr lang="en-US" sz="2800" b="1" i="1" dirty="0">
                <a:latin typeface="Symbol"/>
                <a:sym typeface="Symbol"/>
              </a:rPr>
              <a:t> </a:t>
            </a:r>
            <a:r>
              <a:rPr lang="en-US" sz="2600" i="1" dirty="0"/>
              <a:t> 26 is prime</a:t>
            </a:r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Implication is not a causal relationship!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6965690"/>
              </p:ext>
            </p:extLst>
          </p:nvPr>
        </p:nvGraphicFramePr>
        <p:xfrm>
          <a:off x="6750628" y="1201881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595" y="5014511"/>
            <a:ext cx="1717333" cy="53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93433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606642"/>
          </a:xfrm>
        </p:spPr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90361" y="120188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i="1" dirty="0"/>
              <a:t>“If it’s raining, then I have my umbrella”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Are these true?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600" i="1" dirty="0"/>
              <a:t>	2 + 2 = 4 </a:t>
            </a:r>
            <a:r>
              <a:rPr lang="en-US" sz="2800" b="1" i="1" dirty="0">
                <a:latin typeface="Symbol"/>
                <a:sym typeface="Symbol"/>
              </a:rPr>
              <a:t> </a:t>
            </a:r>
            <a:r>
              <a:rPr lang="en-US" sz="2600" i="1" dirty="0"/>
              <a:t> earth is a planet</a:t>
            </a:r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	2 + 2 = 5 </a:t>
            </a:r>
            <a:r>
              <a:rPr lang="en-US" sz="2800" b="1" i="1" dirty="0">
                <a:latin typeface="Symbol"/>
                <a:sym typeface="Symbol"/>
              </a:rPr>
              <a:t> </a:t>
            </a:r>
            <a:r>
              <a:rPr lang="en-US" sz="2600" i="1" dirty="0"/>
              <a:t> 26 is prime</a:t>
            </a:r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Implication is not a causal relationship!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750628" y="1201881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595" y="5014511"/>
            <a:ext cx="1717333" cy="53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961" y="3584132"/>
            <a:ext cx="7750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fact that these are unrelated doesn’t make the statement false!  “2 + 2 = 4” is true; “earth is a planet” is true.  T</a:t>
            </a:r>
            <a:r>
              <a:rPr lang="en-US" b="1" i="1" dirty="0">
                <a:solidFill>
                  <a:srgbClr val="7030A0"/>
                </a:solidFill>
                <a:latin typeface="Symbol"/>
                <a:sym typeface="Symbol"/>
              </a:rPr>
              <a:t>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T is true.  So, the statement is true.</a:t>
            </a:r>
          </a:p>
        </p:txBody>
      </p:sp>
      <p:sp>
        <p:nvSpPr>
          <p:cNvPr id="9" name="Rectangle 8"/>
          <p:cNvSpPr/>
          <p:nvPr/>
        </p:nvSpPr>
        <p:spPr>
          <a:xfrm>
            <a:off x="936133" y="5014511"/>
            <a:ext cx="7750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Again, these statements may or may not be related.  “2 + 2 = 5” is false; so, the implication is true.  (Whether 26 is prime or not is irrelevant).</a:t>
            </a:r>
          </a:p>
        </p:txBody>
      </p:sp>
    </p:spTree>
    <p:extLst>
      <p:ext uri="{BB962C8B-B14F-4D97-AF65-F5344CB8AC3E}">
        <p14:creationId xmlns:p14="http://schemas.microsoft.com/office/powerpoint/2010/main" val="310606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53856"/>
                <a:ext cx="8229600" cy="60664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53856"/>
                <a:ext cx="8229600" cy="6066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1830" y="1288470"/>
            <a:ext cx="857006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i="1" dirty="0"/>
              <a:t>(1) “I have a billion dollars if I am a billionaire”</a:t>
            </a:r>
          </a:p>
          <a:p>
            <a:pPr marL="0" indent="0">
              <a:buNone/>
            </a:pPr>
            <a:r>
              <a:rPr lang="en-US" sz="2200" i="1" dirty="0"/>
              <a:t>(2) “I have a billion dollars only if I am a billionaire”</a:t>
            </a:r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sz="2200" dirty="0"/>
              <a:t>These sentences are implications in opposite directions:</a:t>
            </a:r>
          </a:p>
          <a:p>
            <a:pPr marL="457200" indent="-457200">
              <a:buAutoNum type="arabicParenBoth"/>
            </a:pPr>
            <a:r>
              <a:rPr lang="en-US" sz="2200" dirty="0"/>
              <a:t>“Billionaires must have a billion dollars”</a:t>
            </a:r>
          </a:p>
          <a:p>
            <a:pPr marL="457200" indent="-457200">
              <a:buAutoNum type="arabicParenBoth"/>
            </a:pPr>
            <a:r>
              <a:rPr lang="en-US" sz="2200" dirty="0"/>
              <a:t>“People who have a billion dollars are billionaires”</a:t>
            </a:r>
          </a:p>
          <a:p>
            <a:pPr marL="0" indent="0">
              <a:buNone/>
            </a:pPr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pPr marL="0" indent="0">
              <a:buNone/>
            </a:pP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So, the implications are:</a:t>
            </a:r>
          </a:p>
          <a:p>
            <a:pPr marL="457200" indent="-457200">
              <a:buAutoNum type="arabicParenBoth"/>
            </a:pPr>
            <a:r>
              <a:rPr lang="en-US" sz="2200" i="1" dirty="0">
                <a:latin typeface="Franklin Gothic Medium" charset="0"/>
                <a:ea typeface="Franklin Gothic Medium" charset="0"/>
                <a:cs typeface="Franklin Gothic Medium" charset="0"/>
              </a:rPr>
              <a:t>If</a:t>
            </a:r>
            <a:r>
              <a:rPr lang="en-US" sz="2200" dirty="0">
                <a:solidFill>
                  <a:srgbClr val="006B2D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I am a billionaire</a:t>
            </a:r>
            <a:r>
              <a:rPr lang="en-US" sz="2200" dirty="0"/>
              <a:t>, </a:t>
            </a:r>
            <a:r>
              <a:rPr lang="en-US" sz="2200" i="1" dirty="0"/>
              <a:t>then</a:t>
            </a:r>
            <a:r>
              <a:rPr lang="en-US" sz="22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I have a billion dollars</a:t>
            </a:r>
            <a:r>
              <a:rPr lang="en-US" sz="2200" dirty="0"/>
              <a:t>.</a:t>
            </a:r>
          </a:p>
          <a:p>
            <a:pPr marL="457200" indent="-457200">
              <a:buFont typeface="Arial"/>
              <a:buAutoNum type="arabicParenBoth"/>
            </a:pPr>
            <a:r>
              <a:rPr lang="en-US" sz="2200" i="1" dirty="0">
                <a:latin typeface="Franklin Gothic Medium" charset="0"/>
                <a:ea typeface="Franklin Gothic Medium" charset="0"/>
                <a:cs typeface="Franklin Gothic Medium" charset="0"/>
              </a:rPr>
              <a:t>If</a:t>
            </a:r>
            <a:r>
              <a:rPr lang="en-US" sz="2200" dirty="0">
                <a:solidFill>
                  <a:srgbClr val="006B2D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I have a billion dollars</a:t>
            </a:r>
            <a:r>
              <a:rPr lang="en-US" sz="2200" dirty="0"/>
              <a:t>, </a:t>
            </a:r>
            <a:r>
              <a:rPr lang="en-US" sz="2200" i="1" dirty="0"/>
              <a:t>then</a:t>
            </a: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I am a billionaire</a:t>
            </a:r>
            <a:r>
              <a:rPr lang="en-US" sz="2200" dirty="0"/>
              <a:t>.</a:t>
            </a:r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pPr marL="0" indent="0">
              <a:buNone/>
            </a:pPr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53856"/>
                <a:ext cx="8229600" cy="60664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53856"/>
                <a:ext cx="8229600" cy="60664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71054" y="128847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Implication: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implies </a:t>
            </a:r>
            <a:r>
              <a:rPr lang="en-US" i="1" dirty="0"/>
              <a:t>q</a:t>
            </a:r>
          </a:p>
          <a:p>
            <a:pPr lvl="1"/>
            <a:r>
              <a:rPr lang="en-US" dirty="0"/>
              <a:t>whenever </a:t>
            </a:r>
            <a:r>
              <a:rPr lang="en-US" i="1" dirty="0"/>
              <a:t>p</a:t>
            </a:r>
            <a:r>
              <a:rPr lang="en-US" dirty="0"/>
              <a:t> is true </a:t>
            </a:r>
            <a:r>
              <a:rPr lang="en-US" i="1" dirty="0"/>
              <a:t>q</a:t>
            </a:r>
            <a:r>
              <a:rPr lang="en-US" dirty="0"/>
              <a:t> must be true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then </a:t>
            </a:r>
            <a:r>
              <a:rPr lang="en-US" i="1" dirty="0"/>
              <a:t>q</a:t>
            </a:r>
          </a:p>
          <a:p>
            <a:pPr lvl="1"/>
            <a:r>
              <a:rPr lang="en-US" i="1" dirty="0"/>
              <a:t>q</a:t>
            </a:r>
            <a:r>
              <a:rPr lang="en-US" dirty="0"/>
              <a:t> if </a:t>
            </a:r>
            <a:r>
              <a:rPr lang="en-US" i="1" dirty="0"/>
              <a:t>p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is sufficient for </a:t>
            </a:r>
            <a:r>
              <a:rPr lang="en-US" i="1" dirty="0"/>
              <a:t>q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only if </a:t>
            </a:r>
            <a:r>
              <a:rPr lang="en-US" i="1" dirty="0"/>
              <a:t>q</a:t>
            </a:r>
          </a:p>
          <a:p>
            <a:pPr lvl="1"/>
            <a:r>
              <a:rPr lang="en-US" i="1" dirty="0"/>
              <a:t>q is necessary for p</a:t>
            </a:r>
          </a:p>
          <a:p>
            <a:pPr lvl="1"/>
            <a:endParaRPr lang="en-US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750628" y="1201881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  <a:cs typeface="Franklin Gothic Medium"/>
                        </a:rPr>
                        <a:t>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  <a:cs typeface="Franklin Gothic Medium"/>
                        </a:rPr>
                        <a:t> 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  <a:cs typeface="Franklin Gothic Medium"/>
                        </a:rPr>
                        <a:t>p </a:t>
                      </a:r>
                      <a:r>
                        <a:rPr lang="en-US" i="1" baseline="0" dirty="0">
                          <a:latin typeface="Franklin Gothic Medium"/>
                          <a:cs typeface="Franklin Gothic Medium"/>
                          <a:sym typeface="Symbol"/>
                        </a:rPr>
                        <a:t></a:t>
                      </a:r>
                      <a:r>
                        <a:rPr lang="en-US" i="1" dirty="0">
                          <a:latin typeface="Franklin Gothic Medium"/>
                          <a:cs typeface="Franklin Gothic Medium"/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177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Biconditional: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2673" y="1267690"/>
            <a:ext cx="8229600" cy="4525963"/>
          </a:xfrm>
        </p:spPr>
        <p:txBody>
          <a:bodyPr/>
          <a:lstStyle/>
          <a:p>
            <a:r>
              <a:rPr lang="en-US" sz="2800" i="1" dirty="0"/>
              <a:t>p</a:t>
            </a:r>
            <a:r>
              <a:rPr lang="en-US" sz="2800" dirty="0"/>
              <a:t> if and only if </a:t>
            </a:r>
            <a:r>
              <a:rPr lang="en-US" sz="2800" i="1" dirty="0"/>
              <a:t>q           (p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q)</a:t>
            </a:r>
          </a:p>
          <a:p>
            <a:r>
              <a:rPr lang="en-US" sz="2800" i="1" dirty="0"/>
              <a:t>p</a:t>
            </a:r>
            <a:r>
              <a:rPr lang="en-US" sz="2800" dirty="0"/>
              <a:t> is true exactly when </a:t>
            </a:r>
            <a:r>
              <a:rPr lang="en-US" sz="2800" i="1" dirty="0"/>
              <a:t>q is true</a:t>
            </a:r>
          </a:p>
          <a:p>
            <a:r>
              <a:rPr lang="en-US" sz="2800" i="1" dirty="0"/>
              <a:t>p</a:t>
            </a:r>
            <a:r>
              <a:rPr lang="en-US" sz="2800" dirty="0"/>
              <a:t> implies </a:t>
            </a:r>
            <a:r>
              <a:rPr lang="en-US" sz="2800" i="1" dirty="0"/>
              <a:t>q</a:t>
            </a:r>
            <a:r>
              <a:rPr lang="en-US" sz="2800" dirty="0"/>
              <a:t> and </a:t>
            </a:r>
            <a:r>
              <a:rPr lang="en-US" sz="2800" i="1" dirty="0"/>
              <a:t>q</a:t>
            </a:r>
            <a:r>
              <a:rPr lang="en-US" sz="2800" dirty="0"/>
              <a:t> implies </a:t>
            </a:r>
            <a:r>
              <a:rPr lang="en-US" sz="2800" i="1" dirty="0"/>
              <a:t>p</a:t>
            </a:r>
          </a:p>
          <a:p>
            <a:r>
              <a:rPr lang="en-US" sz="2800" i="1" dirty="0"/>
              <a:t>p </a:t>
            </a:r>
            <a:r>
              <a:rPr lang="en-US" sz="2800" dirty="0"/>
              <a:t>is necessary and sufficient for </a:t>
            </a:r>
            <a:r>
              <a:rPr lang="en-US" sz="2800" i="1" dirty="0"/>
              <a:t>q</a:t>
            </a:r>
          </a:p>
          <a:p>
            <a:endParaRPr 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4232273"/>
              </p:ext>
            </p:extLst>
          </p:nvPr>
        </p:nvGraphicFramePr>
        <p:xfrm>
          <a:off x="2940627" y="3581400"/>
          <a:ext cx="2628900" cy="1956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Cambria Math"/>
                          <a:cs typeface="Cambria Math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Cambria Math"/>
                          <a:cs typeface="Cambria Math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Cambria Math"/>
                          <a:cs typeface="Cambria Math"/>
                        </a:rPr>
                        <a:t>p </a:t>
                      </a:r>
                      <a:r>
                        <a:rPr lang="en-US" sz="2400" i="0" baseline="0" dirty="0">
                          <a:latin typeface="Cambria Math"/>
                          <a:cs typeface="Cambria Math"/>
                          <a:sym typeface="Symbol"/>
                        </a:rPr>
                        <a:t></a:t>
                      </a:r>
                      <a:r>
                        <a:rPr lang="en-US" sz="2400" i="0" baseline="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lang="en-US" sz="2400" i="1" dirty="0">
                          <a:latin typeface="Cambria Math"/>
                          <a:cs typeface="Cambria Math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7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061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Vaccine Sentence…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693197" y="1706612"/>
                <a:ext cx="4235997" cy="1219289"/>
              </a:xfrm>
              <a:prstGeom prst="rect">
                <a:avLst/>
              </a:prstGeom>
              <a:ln w="22225">
                <a:noFill/>
              </a:ln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Droid Serif" pitchFamily="18" charset="0"/>
                  </a:rPr>
                  <a:t>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“You can get measles”</a:t>
                </a:r>
              </a:p>
              <a:p>
                <a:pPr marL="0" indent="0">
                  <a:buFont typeface="Arial"/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“You can get mumps”</a:t>
                </a:r>
                <a:endParaRPr lang="en-US" sz="24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Droid Serif" pitchFamily="18" charset="0"/>
                </a:endParaRPr>
              </a:p>
              <a:p>
                <a:pPr marL="0" indent="0">
                  <a:buFont typeface="Arial"/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“You had the MMR vaccine”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97" y="1706612"/>
                <a:ext cx="4235997" cy="1219289"/>
              </a:xfrm>
              <a:prstGeom prst="rect">
                <a:avLst/>
              </a:prstGeom>
              <a:blipFill>
                <a:blip r:embed="rId3"/>
                <a:stretch>
                  <a:fillRect l="-432" t="-4500" b="-21000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699595" y="3683170"/>
            <a:ext cx="8229600" cy="8440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  <a:defRPr/>
            </a:pPr>
            <a:r>
              <a:rPr lang="en-US" sz="2400" dirty="0">
                <a:solidFill>
                  <a:srgbClr val="002060"/>
                </a:solidFill>
              </a:rPr>
              <a:t>“You can get measles and mumps if you didn’t have the MMR vaccine, but if you had the MMR vaccine then you can’t get either measles or mumps.”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57200" y="949344"/>
                <a:ext cx="3962401" cy="273382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/>
                  <a:t>Negation (not)	  	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i="1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Conjunction (and) </a:t>
                </a:r>
                <a:r>
                  <a:rPr lang="en-US" sz="1400" dirty="0"/>
                  <a:t> 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Disjunction (or)	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Exclusive Or		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Implication		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⟶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i="1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Biconditional		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⟷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49344"/>
                <a:ext cx="3962401" cy="2733826"/>
              </a:xfrm>
              <a:prstGeom prst="rect">
                <a:avLst/>
              </a:prstGeom>
              <a:blipFill>
                <a:blip r:embed="rId4"/>
                <a:stretch>
                  <a:fillRect l="-1985" t="-1104" b="-176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FF2C2-60CD-477A-8056-8C6D72BB155F}"/>
                  </a:ext>
                </a:extLst>
              </p:cNvPr>
              <p:cNvSpPr txBox="1"/>
              <p:nvPr/>
            </p:nvSpPr>
            <p:spPr>
              <a:xfrm>
                <a:off x="1464776" y="4891268"/>
                <a:ext cx="5727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((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 if not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(if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then not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FF2C2-60CD-477A-8056-8C6D72BB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76" y="4891268"/>
                <a:ext cx="5727658" cy="461665"/>
              </a:xfrm>
              <a:prstGeom prst="rect">
                <a:avLst/>
              </a:prstGeom>
              <a:blipFill>
                <a:blip r:embed="rId5"/>
                <a:stretch>
                  <a:fillRect l="-1596" t="-9211" r="-532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A84D4-23FF-4318-AD4C-4A6A0CF4291C}"/>
                  </a:ext>
                </a:extLst>
              </p:cNvPr>
              <p:cNvSpPr txBox="1"/>
              <p:nvPr/>
            </p:nvSpPr>
            <p:spPr>
              <a:xfrm>
                <a:off x="1831190" y="5486162"/>
                <a:ext cx="4994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((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 if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(if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A84D4-23FF-4318-AD4C-4A6A0CF4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190" y="5486162"/>
                <a:ext cx="4994829" cy="461665"/>
              </a:xfrm>
              <a:prstGeom prst="rect">
                <a:avLst/>
              </a:prstGeom>
              <a:blipFill>
                <a:blip r:embed="rId6"/>
                <a:stretch>
                  <a:fillRect l="-1829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C5CCF4-2F43-4F97-8A38-4FC9343F7286}"/>
                  </a:ext>
                </a:extLst>
              </p:cNvPr>
              <p:cNvSpPr txBox="1"/>
              <p:nvPr/>
            </p:nvSpPr>
            <p:spPr>
              <a:xfrm>
                <a:off x="2057331" y="6081056"/>
                <a:ext cx="4347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))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C5CCF4-2F43-4F97-8A38-4FC9343F7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31" y="6081056"/>
                <a:ext cx="4347729" cy="461665"/>
              </a:xfrm>
              <a:prstGeom prst="rect">
                <a:avLst/>
              </a:prstGeom>
              <a:blipFill>
                <a:blip r:embed="rId7"/>
                <a:stretch>
                  <a:fillRect l="-210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80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Vaccine Sentence with a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1887346716"/>
                  </p:ext>
                </p:extLst>
              </p:nvPr>
            </p:nvGraphicFramePr>
            <p:xfrm>
              <a:off x="235205" y="1470308"/>
              <a:ext cx="5118950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4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71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6407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⟶</m:t>
                                    </m:r>
                                    <m:d>
                                      <m:dPr>
                                        <m:ctrlP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∧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1887346716"/>
                  </p:ext>
                </p:extLst>
              </p:nvPr>
            </p:nvGraphicFramePr>
            <p:xfrm>
              <a:off x="235205" y="1470308"/>
              <a:ext cx="5118950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4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71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6407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29" t="-1149" r="-1104286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899" t="-1149" r="-102029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8955" t="-1149" r="-950746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2598" t="-1149" r="-315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/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19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Vaccine Sentence with a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86212532"/>
                  </p:ext>
                </p:extLst>
              </p:nvPr>
            </p:nvGraphicFramePr>
            <p:xfrm>
              <a:off x="235205" y="1470308"/>
              <a:ext cx="6883350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4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71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80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685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72353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⟶(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⟶</m:t>
                                    </m:r>
                                    <m:d>
                                      <m:dPr>
                                        <m:ctrlP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∧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5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Calibri" panose="020F0502020204030204" pitchFamily="34" charset="0"/>
                              <a:ea typeface="Cambria Math" charset="0"/>
                              <a:cs typeface="Cambria Math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∧(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→¬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286212532"/>
                  </p:ext>
                </p:extLst>
              </p:nvPr>
            </p:nvGraphicFramePr>
            <p:xfrm>
              <a:off x="235205" y="1470308"/>
              <a:ext cx="6883350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4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71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80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685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72353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780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29" t="-1053" r="-1517143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899" t="-1053" r="-1439130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8955" t="-1053" r="-1382090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1496" t="-1053" r="-264567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6726" t="-1053" r="-201345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3020" t="-1053" r="-447" b="-73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/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17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Vaccine Sentence with a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235205" y="1470308"/>
              <a:ext cx="6903782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⟶(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⟶</m:t>
                                    </m:r>
                                    <m:d>
                                      <m:dPr>
                                        <m:ctrlP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∧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Calibri" panose="020F0502020204030204" pitchFamily="34" charset="0"/>
                              <a:ea typeface="Cambria Math" charset="0"/>
                              <a:cs typeface="Cambria Math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→¬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4"/>
                </p:custDataLst>
              </p:nvPr>
            </p:nvGraphicFramePr>
            <p:xfrm>
              <a:off x="235205" y="1470308"/>
              <a:ext cx="6903782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780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23" t="-1053" r="-2084615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3922" t="-1053" r="-2025490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2245" t="-1053" r="-2008163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8182" t="-1053" r="-1689091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6226" t="-1053" r="-776415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9218" t="-1053" r="-238683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55505" t="-1053" r="-166055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5278" t="-1053" r="-556" b="-73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/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50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Vaccine Sentence with a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235205" y="1470308"/>
              <a:ext cx="7995162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13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⟶(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⟶</m:t>
                                    </m:r>
                                    <m:d>
                                      <m:dPr>
                                        <m:ctrlP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∧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Calibri" panose="020F0502020204030204" pitchFamily="34" charset="0"/>
                              <a:ea typeface="Cambria Math" charset="0"/>
                              <a:cs typeface="Cambria Math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→¬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4"/>
                </p:custDataLst>
              </p:nvPr>
            </p:nvGraphicFramePr>
            <p:xfrm>
              <a:off x="235205" y="1470308"/>
              <a:ext cx="7995162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13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780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23" t="-1053" r="-2428846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3922" t="-1053" r="-2376471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2245" t="-1053" r="-2373469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8182" t="-1053" r="-2014545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6226" t="-1053" r="-945283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9218" t="-1053" r="-312346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11173" t="-1053" r="-324022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7615" t="-1053" r="-166055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65000" t="-1053" r="-556" b="-73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/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71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not use English?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2300"/>
              </a:spcAft>
              <a:defRPr/>
            </a:pPr>
            <a:r>
              <a:rPr lang="en-US" sz="2600" dirty="0"/>
              <a:t>Turn right here…</a:t>
            </a:r>
          </a:p>
          <a:p>
            <a:pPr lvl="1">
              <a:spcBef>
                <a:spcPts val="2300"/>
              </a:spcBef>
              <a:spcAft>
                <a:spcPts val="2300"/>
              </a:spcAft>
              <a:defRPr/>
            </a:pPr>
            <a:r>
              <a:rPr lang="en-US" sz="2600" dirty="0"/>
              <a:t>We saw her duck</a:t>
            </a:r>
          </a:p>
          <a:p>
            <a:pPr lvl="1">
              <a:spcBef>
                <a:spcPts val="2300"/>
              </a:spcBef>
              <a:spcAft>
                <a:spcPts val="2300"/>
              </a:spcAft>
              <a:defRPr/>
            </a:pPr>
            <a:r>
              <a:rPr lang="en-US" sz="2600" dirty="0"/>
              <a:t>Buffalo buffalo Buffalo buffalo buffalo            buffalo Buffalo buffalo</a:t>
            </a:r>
          </a:p>
          <a:p>
            <a:pPr marL="57150" indent="0">
              <a:spcBef>
                <a:spcPts val="2300"/>
              </a:spcBef>
              <a:spcAft>
                <a:spcPts val="2300"/>
              </a:spcAft>
              <a:buNone/>
              <a:defRPr/>
            </a:pPr>
            <a:endParaRPr lang="en-US" sz="2800" dirty="0">
              <a:solidFill>
                <a:srgbClr val="C00000"/>
              </a:solidFill>
            </a:endParaRPr>
          </a:p>
          <a:p>
            <a:pPr marL="57150" indent="0">
              <a:spcBef>
                <a:spcPts val="2300"/>
              </a:spcBef>
              <a:spcAft>
                <a:spcPts val="2300"/>
              </a:spcAft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Natural languages can be unclear or imprecise</a:t>
            </a:r>
          </a:p>
        </p:txBody>
      </p:sp>
    </p:spTree>
    <p:extLst>
      <p:ext uri="{BB962C8B-B14F-4D97-AF65-F5344CB8AC3E}">
        <p14:creationId xmlns:p14="http://schemas.microsoft.com/office/powerpoint/2010/main" val="125899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Vaccine Sentence with a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235205" y="1470308"/>
              <a:ext cx="8673588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13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⟶(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⟶</m:t>
                                    </m:r>
                                    <m:d>
                                      <m:dPr>
                                        <m:ctrlP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∧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Calibri" panose="020F0502020204030204" pitchFamily="34" charset="0"/>
                              <a:ea typeface="Cambria Math" charset="0"/>
                              <a:cs typeface="Cambria Math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→¬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4"/>
                </p:custDataLst>
              </p:nvPr>
            </p:nvGraphicFramePr>
            <p:xfrm>
              <a:off x="235205" y="1470308"/>
              <a:ext cx="8673588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13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780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61" t="-1053" r="-2696078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053" r="-2544231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2245" t="-1053" r="-2600000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8182" t="-1053" r="-2216364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6226" t="-1053" r="-1050000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9752" t="-1053" r="-359917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96429" t="-1053" r="-677679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73184" t="-1053" r="-324022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88532" t="-1053" r="-166055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5833" t="-1053" r="-556" b="-73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/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490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Vaccine Sentence with a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1906695315"/>
                  </p:ext>
                </p:extLst>
              </p:nvPr>
            </p:nvGraphicFramePr>
            <p:xfrm>
              <a:off x="235205" y="1470308"/>
              <a:ext cx="8673588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13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⟶(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⟶</m:t>
                                    </m:r>
                                    <m:d>
                                      <m:dPr>
                                        <m:ctrlP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∧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Calibri" panose="020F0502020204030204" pitchFamily="34" charset="0"/>
                              <a:ea typeface="Cambria Math" charset="0"/>
                              <a:cs typeface="Cambria Math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→¬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1906695315"/>
                  </p:ext>
                </p:extLst>
              </p:nvPr>
            </p:nvGraphicFramePr>
            <p:xfrm>
              <a:off x="235205" y="1470308"/>
              <a:ext cx="8673588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13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780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61" t="-1053" r="-2696078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053" r="-2544231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2245" t="-1053" r="-2600000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8182" t="-1053" r="-2216364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6226" t="-1053" r="-1050000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9752" t="-1053" r="-359917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96429" t="-1053" r="-677679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73184" t="-1053" r="-324022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88532" t="-1053" r="-166055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5833" t="-1053" r="-556" b="-73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/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790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Vaccine Sentence with a Truth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1908887971"/>
                  </p:ext>
                </p:extLst>
              </p:nvPr>
            </p:nvGraphicFramePr>
            <p:xfrm>
              <a:off x="235205" y="1470308"/>
              <a:ext cx="8673588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13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⟶(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⟶</m:t>
                                    </m:r>
                                    <m:d>
                                      <m:dPr>
                                        <m:ctrlP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∧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Calibri" panose="020F0502020204030204" pitchFamily="34" charset="0"/>
                              <a:ea typeface="Cambria Math" charset="0"/>
                              <a:cs typeface="Cambria Math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→¬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1908887971"/>
                  </p:ext>
                </p:extLst>
              </p:nvPr>
            </p:nvGraphicFramePr>
            <p:xfrm>
              <a:off x="235205" y="1470308"/>
              <a:ext cx="8673588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13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780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" r="-2640000" b="-7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r="-2650000" b="-7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8333" r="-2550000" b="-7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4074" r="-2166667" b="-7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000" r="-1070000" b="-7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060" r="-357265" b="-7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5660" r="-688679" b="-7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3256" r="-324419" b="-7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7619" r="-165714" b="-7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5954" r="-578" b="-7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/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32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Biconditional: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2673" y="1267690"/>
            <a:ext cx="8229600" cy="4525963"/>
          </a:xfrm>
        </p:spPr>
        <p:txBody>
          <a:bodyPr/>
          <a:lstStyle/>
          <a:p>
            <a:r>
              <a:rPr lang="en-US" sz="2800" i="1" dirty="0"/>
              <a:t>p </a:t>
            </a:r>
            <a:r>
              <a:rPr lang="en-US" sz="2800" dirty="0"/>
              <a:t>if and only if </a:t>
            </a:r>
            <a:r>
              <a:rPr lang="en-US" sz="2800" i="1" dirty="0"/>
              <a:t>q		(p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q)</a:t>
            </a:r>
          </a:p>
          <a:p>
            <a:r>
              <a:rPr lang="en-US" sz="2800" i="1" dirty="0"/>
              <a:t>p</a:t>
            </a:r>
            <a:r>
              <a:rPr lang="en-US" sz="2800" dirty="0"/>
              <a:t> is true exactly when </a:t>
            </a:r>
            <a:r>
              <a:rPr lang="en-US" sz="2800" i="1" dirty="0"/>
              <a:t>q is true</a:t>
            </a:r>
          </a:p>
          <a:p>
            <a:r>
              <a:rPr lang="en-US" sz="2800" i="1" dirty="0"/>
              <a:t>p</a:t>
            </a:r>
            <a:r>
              <a:rPr lang="en-US" sz="2800" dirty="0"/>
              <a:t> implies </a:t>
            </a:r>
            <a:r>
              <a:rPr lang="en-US" sz="2800" i="1" dirty="0"/>
              <a:t>q</a:t>
            </a:r>
            <a:r>
              <a:rPr lang="en-US" sz="2800" dirty="0"/>
              <a:t> and </a:t>
            </a:r>
            <a:r>
              <a:rPr lang="en-US" sz="2800" i="1" dirty="0"/>
              <a:t>q</a:t>
            </a:r>
            <a:r>
              <a:rPr lang="en-US" sz="2800" dirty="0"/>
              <a:t> implies </a:t>
            </a:r>
            <a:r>
              <a:rPr lang="en-US" sz="2800" i="1" dirty="0"/>
              <a:t>p</a:t>
            </a:r>
          </a:p>
          <a:p>
            <a:r>
              <a:rPr lang="en-US" sz="2800" i="1" dirty="0"/>
              <a:t>p </a:t>
            </a:r>
            <a:r>
              <a:rPr lang="en-US" sz="2800" dirty="0"/>
              <a:t>is necessary and sufficient for </a:t>
            </a:r>
            <a:r>
              <a:rPr lang="en-US" sz="2800" i="1" dirty="0"/>
              <a:t>q</a:t>
            </a:r>
          </a:p>
          <a:p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6ACB9B1-214A-DE4C-9768-E4FDA958BAA2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2"/>
                </p:custDataLst>
                <p:extLst>
                  <p:ext uri="{D42A27DB-BD31-4B8C-83A1-F6EECF244321}">
                    <p14:modId xmlns:p14="http://schemas.microsoft.com/office/powerpoint/2010/main" val="3434590745"/>
                  </p:ext>
                </p:extLst>
              </p:nvPr>
            </p:nvGraphicFramePr>
            <p:xfrm>
              <a:off x="691440" y="3727847"/>
              <a:ext cx="7849887" cy="1956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65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29461">
                      <a:extLst>
                        <a:ext uri="{9D8B030D-6E8A-4147-A177-3AD203B41FA5}">
                          <a16:colId xmlns:a16="http://schemas.microsoft.com/office/drawing/2014/main" val="639914647"/>
                        </a:ext>
                      </a:extLst>
                    </a:gridCol>
                    <a:gridCol w="1168860">
                      <a:extLst>
                        <a:ext uri="{9D8B030D-6E8A-4147-A177-3AD203B41FA5}">
                          <a16:colId xmlns:a16="http://schemas.microsoft.com/office/drawing/2014/main" val="1323734890"/>
                        </a:ext>
                      </a:extLst>
                    </a:gridCol>
                    <a:gridCol w="2390255">
                      <a:extLst>
                        <a:ext uri="{9D8B030D-6E8A-4147-A177-3AD203B41FA5}">
                          <a16:colId xmlns:a16="http://schemas.microsoft.com/office/drawing/2014/main" val="1646773634"/>
                        </a:ext>
                      </a:extLst>
                    </a:gridCol>
                  </a:tblGrid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:r>
                            <a:rPr lang="en-US" sz="2400" i="0" baseline="0" dirty="0">
                              <a:latin typeface="Cambria Math"/>
                              <a:cs typeface="Cambria Math"/>
                              <a:sym typeface="Symbol"/>
                            </a:rPr>
                            <a:t>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>
                              <a:latin typeface="Cambria Math"/>
                              <a:cs typeface="Cambria Math"/>
                            </a:rPr>
                            <a:t>(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  <a:r>
                            <a:rPr lang="en-US" sz="2400" i="0" dirty="0">
                              <a:latin typeface="Cambria Math"/>
                              <a:cs typeface="Cambria Math"/>
                            </a:rPr>
                            <a:t>) </a:t>
                          </a:r>
                          <a:r>
                            <a:rPr lang="en-US" sz="2400" b="1" i="0" baseline="0" dirty="0">
                              <a:latin typeface="Symbol"/>
                              <a:sym typeface="Symbol"/>
                            </a:rPr>
                            <a:t> (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  <a:r>
                            <a:rPr lang="en-US" sz="2400" b="1" i="0" baseline="0" dirty="0">
                              <a:latin typeface="Symbol"/>
                              <a:sym typeface="Symbol"/>
                            </a:rPr>
                            <a:t>)</a:t>
                          </a:r>
                          <a:endParaRPr lang="en-US" sz="2400" i="1" dirty="0">
                            <a:latin typeface="Cambria Math"/>
                            <a:cs typeface="Cambria Math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4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6ACB9B1-214A-DE4C-9768-E4FDA958BAA2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5"/>
                </p:custDataLst>
                <p:extLst>
                  <p:ext uri="{D42A27DB-BD31-4B8C-83A1-F6EECF244321}">
                    <p14:modId xmlns:p14="http://schemas.microsoft.com/office/powerpoint/2010/main" val="3434590745"/>
                  </p:ext>
                </p:extLst>
              </p:nvPr>
            </p:nvGraphicFramePr>
            <p:xfrm>
              <a:off x="691440" y="3727847"/>
              <a:ext cx="7849887" cy="1956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65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29461">
                      <a:extLst>
                        <a:ext uri="{9D8B030D-6E8A-4147-A177-3AD203B41FA5}">
                          <a16:colId xmlns:a16="http://schemas.microsoft.com/office/drawing/2014/main" val="639914647"/>
                        </a:ext>
                      </a:extLst>
                    </a:gridCol>
                    <a:gridCol w="1168860">
                      <a:extLst>
                        <a:ext uri="{9D8B030D-6E8A-4147-A177-3AD203B41FA5}">
                          <a16:colId xmlns:a16="http://schemas.microsoft.com/office/drawing/2014/main" val="1323734890"/>
                        </a:ext>
                      </a:extLst>
                    </a:gridCol>
                    <a:gridCol w="2390255">
                      <a:extLst>
                        <a:ext uri="{9D8B030D-6E8A-4147-A177-3AD203B41FA5}">
                          <a16:colId xmlns:a16="http://schemas.microsoft.com/office/drawing/2014/main" val="16467736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:r>
                            <a:rPr lang="en-US" sz="2400" i="0" baseline="0" dirty="0">
                              <a:latin typeface="Cambria Math"/>
                              <a:cs typeface="Cambria Math"/>
                              <a:sym typeface="Symbol"/>
                            </a:rPr>
                            <a:t>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79570" t="-9333" r="-315054" b="-34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67708" t="-9333" r="-205208" b="-34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9082" t="-9333" r="-510" b="-34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4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5852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Biconditional: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2673" y="1267690"/>
            <a:ext cx="8229600" cy="4525963"/>
          </a:xfrm>
        </p:spPr>
        <p:txBody>
          <a:bodyPr/>
          <a:lstStyle/>
          <a:p>
            <a:r>
              <a:rPr lang="en-US" sz="2800" i="1" dirty="0"/>
              <a:t>p </a:t>
            </a:r>
            <a:r>
              <a:rPr lang="en-US" sz="2800" dirty="0"/>
              <a:t>if and only if </a:t>
            </a:r>
            <a:r>
              <a:rPr lang="en-US" sz="2800" i="1" dirty="0"/>
              <a:t>q		(p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q)</a:t>
            </a:r>
          </a:p>
          <a:p>
            <a:r>
              <a:rPr lang="en-US" sz="2800" i="1" dirty="0"/>
              <a:t>p</a:t>
            </a:r>
            <a:r>
              <a:rPr lang="en-US" sz="2800" dirty="0"/>
              <a:t> is true exactly when </a:t>
            </a:r>
            <a:r>
              <a:rPr lang="en-US" sz="2800" i="1" dirty="0"/>
              <a:t>q is true</a:t>
            </a:r>
          </a:p>
          <a:p>
            <a:r>
              <a:rPr lang="en-US" sz="2800" i="1" dirty="0"/>
              <a:t>p</a:t>
            </a:r>
            <a:r>
              <a:rPr lang="en-US" sz="2800" dirty="0"/>
              <a:t> implies </a:t>
            </a:r>
            <a:r>
              <a:rPr lang="en-US" sz="2800" i="1" dirty="0"/>
              <a:t>q</a:t>
            </a:r>
            <a:r>
              <a:rPr lang="en-US" sz="2800" dirty="0"/>
              <a:t> and </a:t>
            </a:r>
            <a:r>
              <a:rPr lang="en-US" sz="2800" i="1" dirty="0"/>
              <a:t>q</a:t>
            </a:r>
            <a:r>
              <a:rPr lang="en-US" sz="2800" dirty="0"/>
              <a:t> implies </a:t>
            </a:r>
            <a:r>
              <a:rPr lang="en-US" sz="2800" i="1" dirty="0"/>
              <a:t>p</a:t>
            </a:r>
          </a:p>
          <a:p>
            <a:r>
              <a:rPr lang="en-US" sz="2800" i="1" dirty="0"/>
              <a:t>p </a:t>
            </a:r>
            <a:r>
              <a:rPr lang="en-US" sz="2800" dirty="0"/>
              <a:t>is necessary and sufficient for </a:t>
            </a:r>
            <a:r>
              <a:rPr lang="en-US" sz="2800" i="1" dirty="0"/>
              <a:t>q</a:t>
            </a:r>
          </a:p>
          <a:p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6ACB9B1-214A-DE4C-9768-E4FDA958BAA2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691440" y="3727847"/>
              <a:ext cx="7849887" cy="1956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65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29461">
                      <a:extLst>
                        <a:ext uri="{9D8B030D-6E8A-4147-A177-3AD203B41FA5}">
                          <a16:colId xmlns:a16="http://schemas.microsoft.com/office/drawing/2014/main" val="639914647"/>
                        </a:ext>
                      </a:extLst>
                    </a:gridCol>
                    <a:gridCol w="1168860">
                      <a:extLst>
                        <a:ext uri="{9D8B030D-6E8A-4147-A177-3AD203B41FA5}">
                          <a16:colId xmlns:a16="http://schemas.microsoft.com/office/drawing/2014/main" val="1323734890"/>
                        </a:ext>
                      </a:extLst>
                    </a:gridCol>
                    <a:gridCol w="2390255">
                      <a:extLst>
                        <a:ext uri="{9D8B030D-6E8A-4147-A177-3AD203B41FA5}">
                          <a16:colId xmlns:a16="http://schemas.microsoft.com/office/drawing/2014/main" val="1646773634"/>
                        </a:ext>
                      </a:extLst>
                    </a:gridCol>
                  </a:tblGrid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:r>
                            <a:rPr lang="en-US" sz="2400" i="0" baseline="0" dirty="0">
                              <a:latin typeface="Cambria Math"/>
                              <a:cs typeface="Cambria Math"/>
                              <a:sym typeface="Symbol"/>
                            </a:rPr>
                            <a:t>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>
                              <a:latin typeface="Cambria Math"/>
                              <a:cs typeface="Cambria Math"/>
                            </a:rPr>
                            <a:t>(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  <a:r>
                            <a:rPr lang="en-US" sz="2400" i="0" dirty="0">
                              <a:latin typeface="Cambria Math"/>
                              <a:cs typeface="Cambria Math"/>
                            </a:rPr>
                            <a:t>) </a:t>
                          </a:r>
                          <a:r>
                            <a:rPr lang="en-US" sz="2400" b="1" i="0" baseline="0" dirty="0">
                              <a:latin typeface="Symbol"/>
                              <a:sym typeface="Symbol"/>
                            </a:rPr>
                            <a:t> (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  <a:r>
                            <a:rPr lang="en-US" sz="2400" b="1" i="0" baseline="0" dirty="0">
                              <a:latin typeface="Symbol"/>
                              <a:sym typeface="Symbol"/>
                            </a:rPr>
                            <a:t>)</a:t>
                          </a:r>
                          <a:endParaRPr lang="en-US" sz="2400" i="1" dirty="0">
                            <a:latin typeface="Cambria Math"/>
                            <a:cs typeface="Cambria Math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4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6ACB9B1-214A-DE4C-9768-E4FDA958BAA2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5"/>
                </p:custDataLst>
              </p:nvPr>
            </p:nvGraphicFramePr>
            <p:xfrm>
              <a:off x="691440" y="3727847"/>
              <a:ext cx="7849887" cy="1956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65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29461">
                      <a:extLst>
                        <a:ext uri="{9D8B030D-6E8A-4147-A177-3AD203B41FA5}">
                          <a16:colId xmlns:a16="http://schemas.microsoft.com/office/drawing/2014/main" val="639914647"/>
                        </a:ext>
                      </a:extLst>
                    </a:gridCol>
                    <a:gridCol w="1168860">
                      <a:extLst>
                        <a:ext uri="{9D8B030D-6E8A-4147-A177-3AD203B41FA5}">
                          <a16:colId xmlns:a16="http://schemas.microsoft.com/office/drawing/2014/main" val="1323734890"/>
                        </a:ext>
                      </a:extLst>
                    </a:gridCol>
                    <a:gridCol w="2390255">
                      <a:extLst>
                        <a:ext uri="{9D8B030D-6E8A-4147-A177-3AD203B41FA5}">
                          <a16:colId xmlns:a16="http://schemas.microsoft.com/office/drawing/2014/main" val="16467736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:r>
                            <a:rPr lang="en-US" sz="2400" i="0" baseline="0" dirty="0">
                              <a:latin typeface="Cambria Math"/>
                              <a:cs typeface="Cambria Math"/>
                              <a:sym typeface="Symbol"/>
                            </a:rPr>
                            <a:t>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79570" t="-9333" r="-315054" b="-34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67708" t="-9333" r="-205208" b="-34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9082" t="-9333" r="-510" b="-34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4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3904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application of logic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58554" y="1957389"/>
            <a:ext cx="7026891" cy="3620815"/>
            <a:chOff x="3675017" y="3601441"/>
            <a:chExt cx="5324300" cy="27435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1707" y="3601441"/>
              <a:ext cx="1803506" cy="20419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3675017" y="5855218"/>
              <a:ext cx="5324300" cy="489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Franklin Gothic Medium" panose="020B0603020102020204" pitchFamily="34" charset="0"/>
                </a:rPr>
                <a:t>“If I were to ask you out, would your answer to that question be the same as your answer to this one?”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not use English?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2300"/>
              </a:spcAft>
              <a:defRPr/>
            </a:pPr>
            <a:r>
              <a:rPr lang="en-US" sz="2600" dirty="0"/>
              <a:t>Turn right here…</a:t>
            </a:r>
          </a:p>
          <a:p>
            <a:pPr lvl="1">
              <a:spcBef>
                <a:spcPts val="2300"/>
              </a:spcBef>
              <a:spcAft>
                <a:spcPts val="2300"/>
              </a:spcAft>
              <a:defRPr/>
            </a:pPr>
            <a:r>
              <a:rPr lang="en-US" sz="2600" dirty="0"/>
              <a:t>We saw her duck</a:t>
            </a:r>
          </a:p>
          <a:p>
            <a:pPr lvl="1">
              <a:spcBef>
                <a:spcPts val="2300"/>
              </a:spcBef>
              <a:spcAft>
                <a:spcPts val="2300"/>
              </a:spcAft>
              <a:defRPr/>
            </a:pPr>
            <a:r>
              <a:rPr lang="en-US" sz="2600" dirty="0"/>
              <a:t>Buffalo buffalo Buffalo buffalo buffalo            buffalo Buffalo buffalo</a:t>
            </a:r>
          </a:p>
          <a:p>
            <a:pPr marL="57150" indent="0">
              <a:spcBef>
                <a:spcPts val="2300"/>
              </a:spcBef>
              <a:spcAft>
                <a:spcPts val="2300"/>
              </a:spcAft>
              <a:buNone/>
              <a:defRPr/>
            </a:pPr>
            <a:endParaRPr lang="en-US" sz="2800" dirty="0">
              <a:solidFill>
                <a:srgbClr val="C00000"/>
              </a:solidFill>
            </a:endParaRPr>
          </a:p>
          <a:p>
            <a:pPr marL="57150" indent="0">
              <a:spcBef>
                <a:spcPts val="2300"/>
              </a:spcBef>
              <a:spcAft>
                <a:spcPts val="2300"/>
              </a:spcAft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Natural languages can be unclear or imprecise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8725" y="1728006"/>
            <a:ext cx="4371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Does “right” mean the direction or now?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8725" y="4069953"/>
            <a:ext cx="745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means “Bison from Buffalo, that bison from Buffalo bully, themselves bully bison from Buffalo.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8725" y="2731388"/>
            <a:ext cx="7458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Does “duck” mean the animal or crouch down?</a:t>
            </a:r>
          </a:p>
        </p:txBody>
      </p:sp>
    </p:spTree>
    <p:extLst>
      <p:ext uri="{BB962C8B-B14F-4D97-AF65-F5344CB8AC3E}">
        <p14:creationId xmlns:p14="http://schemas.microsoft.com/office/powerpoint/2010/main" val="372889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a new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We need a language of reasoning to </a:t>
            </a:r>
          </a:p>
          <a:p>
            <a:pPr lvl="1">
              <a:defRPr/>
            </a:pPr>
            <a:r>
              <a:rPr lang="en-US" sz="2600" dirty="0"/>
              <a:t>state sentences more precisely</a:t>
            </a:r>
            <a:endParaRPr lang="en-US" sz="2600" b="1" dirty="0"/>
          </a:p>
          <a:p>
            <a:pPr lvl="1">
              <a:defRPr/>
            </a:pPr>
            <a:r>
              <a:rPr lang="en-US" sz="2600" dirty="0"/>
              <a:t>state sentences more concisely</a:t>
            </a:r>
            <a:endParaRPr lang="en-US" sz="2600" b="1" dirty="0"/>
          </a:p>
          <a:p>
            <a:pPr lvl="1">
              <a:defRPr/>
            </a:pPr>
            <a:r>
              <a:rPr lang="en-US" sz="2600" dirty="0"/>
              <a:t>understand sentences more quickly</a:t>
            </a:r>
          </a:p>
          <a:p>
            <a:pPr marL="0" indent="0">
              <a:buNone/>
              <a:defRPr/>
            </a:pPr>
            <a:endParaRPr lang="en-US" sz="3000" dirty="0"/>
          </a:p>
          <a:p>
            <a:pPr marL="0" indent="0">
              <a:buNone/>
              <a:defRPr/>
            </a:pPr>
            <a:r>
              <a:rPr lang="en-US" sz="3000" dirty="0"/>
              <a:t>Formal logic has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00312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Propositions: building blocks of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rgbClr val="C00000"/>
                </a:solidFill>
              </a:rPr>
              <a:t>proposition</a:t>
            </a:r>
            <a:r>
              <a:rPr lang="en-US" sz="2800" b="1" dirty="0"/>
              <a:t> </a:t>
            </a:r>
            <a:r>
              <a:rPr lang="en-US" sz="2800" dirty="0"/>
              <a:t>is a statement that </a:t>
            </a:r>
          </a:p>
          <a:p>
            <a:pPr lvl="1">
              <a:defRPr/>
            </a:pPr>
            <a:r>
              <a:rPr lang="en-US" sz="2600" dirty="0"/>
              <a:t>is either true or false</a:t>
            </a:r>
          </a:p>
          <a:p>
            <a:pPr lvl="1">
              <a:defRPr/>
            </a:pPr>
            <a:r>
              <a:rPr lang="en-US" sz="2600" dirty="0"/>
              <a:t>is “well-formed”</a:t>
            </a:r>
          </a:p>
          <a:p>
            <a:pPr marL="457200" lvl="1" indent="0">
              <a:buNone/>
              <a:defRPr/>
            </a:pPr>
            <a:endParaRPr lang="en-US" sz="2600" dirty="0"/>
          </a:p>
          <a:p>
            <a:pPr marL="57150" indent="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225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Propositions: building blocks of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rgbClr val="C00000"/>
                </a:solidFill>
              </a:rPr>
              <a:t>proposition</a:t>
            </a:r>
            <a:r>
              <a:rPr lang="en-US" sz="2800" b="1" dirty="0"/>
              <a:t> </a:t>
            </a:r>
            <a:r>
              <a:rPr lang="en-US" sz="2800" dirty="0"/>
              <a:t>is a statement that </a:t>
            </a:r>
          </a:p>
          <a:p>
            <a:pPr lvl="1">
              <a:defRPr/>
            </a:pPr>
            <a:r>
              <a:rPr lang="en-US" sz="2600" dirty="0"/>
              <a:t>is either true or false</a:t>
            </a:r>
          </a:p>
          <a:p>
            <a:pPr lvl="1">
              <a:defRPr/>
            </a:pPr>
            <a:r>
              <a:rPr lang="en-US" sz="2600" dirty="0"/>
              <a:t>is “well-formed”</a:t>
            </a:r>
          </a:p>
          <a:p>
            <a:pPr marL="457200" lvl="1" indent="0">
              <a:buNone/>
              <a:defRPr/>
            </a:pPr>
            <a:endParaRPr lang="en-US" sz="2600" dirty="0"/>
          </a:p>
          <a:p>
            <a:pPr marL="57150" indent="0">
              <a:buNone/>
              <a:defRPr/>
            </a:pPr>
            <a:r>
              <a:rPr lang="en-US" sz="2800" dirty="0"/>
              <a:t>All cats are mammals</a:t>
            </a:r>
          </a:p>
          <a:p>
            <a:pPr marL="457200" lvl="1" indent="0">
              <a:buNone/>
              <a:defRPr/>
            </a:pPr>
            <a:r>
              <a:rPr lang="en-US" sz="2400" dirty="0">
                <a:solidFill>
                  <a:srgbClr val="7030A0"/>
                </a:solidFill>
              </a:rPr>
              <a:t>true</a:t>
            </a:r>
          </a:p>
          <a:p>
            <a:pPr marL="457200" lvl="1" indent="0">
              <a:buNone/>
              <a:defRPr/>
            </a:pPr>
            <a:endParaRPr lang="en-US" sz="2400" dirty="0"/>
          </a:p>
          <a:p>
            <a:pPr marL="57150" indent="0">
              <a:buNone/>
              <a:defRPr/>
            </a:pPr>
            <a:r>
              <a:rPr lang="en-US" sz="2800" dirty="0"/>
              <a:t>All mammals are cats</a:t>
            </a:r>
          </a:p>
          <a:p>
            <a:pPr marL="457200" lvl="1" indent="0">
              <a:buNone/>
              <a:defRPr/>
            </a:pPr>
            <a:r>
              <a:rPr lang="en-US" sz="2400" dirty="0">
                <a:solidFill>
                  <a:srgbClr val="7030A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3897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Propositions?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59"/>
            <a:ext cx="8229600" cy="5185215"/>
          </a:xfrm>
        </p:spPr>
        <p:txBody>
          <a:bodyPr lIns="91440" anchor="t">
            <a:noAutofit/>
          </a:bodyPr>
          <a:lstStyle/>
          <a:p>
            <a:pPr marL="57150" indent="0">
              <a:spcBef>
                <a:spcPts val="2500"/>
              </a:spcBef>
              <a:buNone/>
              <a:defRPr/>
            </a:pPr>
            <a:r>
              <a:rPr lang="en-US" sz="2600" dirty="0"/>
              <a:t>2 + 2 = 5</a:t>
            </a:r>
            <a:endParaRPr lang="en-US" sz="1200" dirty="0"/>
          </a:p>
          <a:p>
            <a:pPr marL="57150" indent="0">
              <a:spcBef>
                <a:spcPts val="2500"/>
              </a:spcBef>
              <a:buNone/>
              <a:defRPr/>
            </a:pPr>
            <a:r>
              <a:rPr lang="en-US" sz="2600" dirty="0"/>
              <a:t>x + 2 = 5389, where x is my PIN number</a:t>
            </a:r>
            <a:endParaRPr lang="en-US" sz="800" dirty="0"/>
          </a:p>
          <a:p>
            <a:pPr marL="57150" indent="0">
              <a:spcBef>
                <a:spcPts val="2500"/>
              </a:spcBef>
              <a:buNone/>
              <a:defRPr/>
            </a:pPr>
            <a:r>
              <a:rPr lang="en-US" sz="2600" dirty="0" err="1"/>
              <a:t>Akjsdf</a:t>
            </a:r>
            <a:r>
              <a:rPr lang="en-US" sz="2600" dirty="0"/>
              <a:t>!</a:t>
            </a:r>
            <a:endParaRPr lang="en-US" sz="800" dirty="0"/>
          </a:p>
          <a:p>
            <a:pPr marL="57150" indent="0">
              <a:spcBef>
                <a:spcPts val="2500"/>
              </a:spcBef>
              <a:buNone/>
              <a:defRPr/>
            </a:pPr>
            <a:r>
              <a:rPr lang="en-US" sz="2600" dirty="0"/>
              <a:t>Who are you?</a:t>
            </a:r>
            <a:endParaRPr lang="en-US" sz="800" dirty="0"/>
          </a:p>
          <a:p>
            <a:pPr marL="57150" indent="0">
              <a:spcBef>
                <a:spcPts val="2500"/>
              </a:spcBef>
              <a:buNone/>
              <a:defRPr/>
            </a:pPr>
            <a:r>
              <a:rPr lang="en-US" sz="2600" dirty="0"/>
              <a:t>Every positive even integer can be written as the sum of two primes.</a:t>
            </a:r>
          </a:p>
        </p:txBody>
      </p:sp>
    </p:spTree>
    <p:extLst>
      <p:ext uri="{BB962C8B-B14F-4D97-AF65-F5344CB8AC3E}">
        <p14:creationId xmlns:p14="http://schemas.microsoft.com/office/powerpoint/2010/main" val="114641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Propositions?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59"/>
            <a:ext cx="8229600" cy="5185215"/>
          </a:xfrm>
        </p:spPr>
        <p:txBody>
          <a:bodyPr lIns="91440" anchor="t">
            <a:noAutofit/>
          </a:bodyPr>
          <a:lstStyle/>
          <a:p>
            <a:pPr marL="57150" indent="0">
              <a:spcBef>
                <a:spcPts val="2500"/>
              </a:spcBef>
              <a:buNone/>
              <a:defRPr/>
            </a:pPr>
            <a:r>
              <a:rPr lang="en-US" sz="2600" dirty="0"/>
              <a:t>2 + 2 = 5</a:t>
            </a:r>
            <a:endParaRPr lang="en-US" sz="1200" dirty="0"/>
          </a:p>
          <a:p>
            <a:pPr marL="57150" indent="0">
              <a:spcBef>
                <a:spcPts val="2500"/>
              </a:spcBef>
              <a:buNone/>
              <a:defRPr/>
            </a:pPr>
            <a:r>
              <a:rPr lang="en-US" sz="2600" dirty="0"/>
              <a:t>x + 2 = 5389, where x is my PIN number</a:t>
            </a:r>
            <a:endParaRPr lang="en-US" sz="800" dirty="0"/>
          </a:p>
          <a:p>
            <a:pPr marL="57150" indent="0">
              <a:spcBef>
                <a:spcPts val="2500"/>
              </a:spcBef>
              <a:buNone/>
              <a:defRPr/>
            </a:pPr>
            <a:r>
              <a:rPr lang="en-US" sz="2600" dirty="0" err="1"/>
              <a:t>Akjsdf</a:t>
            </a:r>
            <a:r>
              <a:rPr lang="en-US" sz="2600" dirty="0"/>
              <a:t>!</a:t>
            </a:r>
            <a:endParaRPr lang="en-US" sz="800" dirty="0"/>
          </a:p>
          <a:p>
            <a:pPr marL="57150" indent="0">
              <a:spcBef>
                <a:spcPts val="2500"/>
              </a:spcBef>
              <a:buNone/>
              <a:defRPr/>
            </a:pPr>
            <a:r>
              <a:rPr lang="en-US" sz="2600" dirty="0"/>
              <a:t>Who are you?</a:t>
            </a:r>
            <a:endParaRPr lang="en-US" sz="800" dirty="0"/>
          </a:p>
          <a:p>
            <a:pPr marL="57150" indent="0">
              <a:spcBef>
                <a:spcPts val="2500"/>
              </a:spcBef>
              <a:buNone/>
              <a:defRPr/>
            </a:pPr>
            <a:r>
              <a:rPr lang="en-US" sz="2600" dirty="0"/>
              <a:t>Every positive even integer can be written as the sum of two primes.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2469" y="1634221"/>
            <a:ext cx="811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is a proposition.  It’s okay for propositions to be false.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2469" y="3084230"/>
            <a:ext cx="811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Not a proposition because it’s gibberish.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6985" y="3816441"/>
            <a:ext cx="811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is a question which means it doesn’t have a truth value.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6985" y="4931035"/>
            <a:ext cx="8598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is a proposition.  We don’t know if it’s true or false, but we know it’s one of them!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34C01-876D-474A-8236-EB605051D6ED}"/>
              </a:ext>
            </a:extLst>
          </p:cNvPr>
          <p:cNvSpPr/>
          <p:nvPr/>
        </p:nvSpPr>
        <p:spPr>
          <a:xfrm>
            <a:off x="702469" y="2352019"/>
            <a:ext cx="811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is a proposition.  We don’t need to know what x is.</a:t>
            </a:r>
          </a:p>
        </p:txBody>
      </p:sp>
    </p:spTree>
    <p:extLst>
      <p:ext uri="{BB962C8B-B14F-4D97-AF65-F5344CB8AC3E}">
        <p14:creationId xmlns:p14="http://schemas.microsoft.com/office/powerpoint/2010/main" val="329364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C00000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23840</TotalTime>
  <Words>2624</Words>
  <Application>Microsoft Macintosh PowerPoint</Application>
  <PresentationFormat>On-screen Show (4:3)</PresentationFormat>
  <Paragraphs>803</Paragraphs>
  <Slides>35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Consolas</vt:lpstr>
      <vt:lpstr>Symbol</vt:lpstr>
      <vt:lpstr>Arial</vt:lpstr>
      <vt:lpstr>Franklin Gothic Medium</vt:lpstr>
      <vt:lpstr>Cambria Math</vt:lpstr>
      <vt:lpstr>Calibri</vt:lpstr>
      <vt:lpstr>Office Theme</vt:lpstr>
      <vt:lpstr>CSE 311: Foundations of Computing I</vt:lpstr>
      <vt:lpstr>What is logic and why do we need it?</vt:lpstr>
      <vt:lpstr>Why not use English?</vt:lpstr>
      <vt:lpstr>Why not use English?</vt:lpstr>
      <vt:lpstr>Why learn a new language?</vt:lpstr>
      <vt:lpstr>Propositions: building blocks of logic</vt:lpstr>
      <vt:lpstr>Propositions: building blocks of logic</vt:lpstr>
      <vt:lpstr>Are These Propositions?</vt:lpstr>
      <vt:lpstr>Are These Propositions?</vt:lpstr>
      <vt:lpstr>Propositions</vt:lpstr>
      <vt:lpstr>Familiar from Java</vt:lpstr>
      <vt:lpstr>A Proposition</vt:lpstr>
      <vt:lpstr>Vaccine Sentence is a Compound Proposition</vt:lpstr>
      <vt:lpstr>Logical Connectives</vt:lpstr>
      <vt:lpstr>Some Truth Tables</vt:lpstr>
      <vt:lpstr>Implication</vt:lpstr>
      <vt:lpstr>Implication</vt:lpstr>
      <vt:lpstr>Implication</vt:lpstr>
      <vt:lpstr>Implication</vt:lpstr>
      <vt:lpstr>Implication</vt:lpstr>
      <vt:lpstr>Implication</vt:lpstr>
      <vt:lpstr>p→q</vt:lpstr>
      <vt:lpstr>p → q</vt:lpstr>
      <vt:lpstr>Biconditional:  p ↔ q</vt:lpstr>
      <vt:lpstr>Back to the Vaccine Sentence… </vt:lpstr>
      <vt:lpstr>Analyzing the Vaccine Sentence with a Truth Table</vt:lpstr>
      <vt:lpstr>Analyzing the Vaccine Sentence with a Truth Table</vt:lpstr>
      <vt:lpstr>Analyzing the Vaccine Sentence with a Truth Table</vt:lpstr>
      <vt:lpstr>Analyzing the Vaccine Sentence with a Truth Table</vt:lpstr>
      <vt:lpstr>Analyzing the Vaccine Sentence with a Truth Table</vt:lpstr>
      <vt:lpstr>Analyzing the Vaccine Sentence with a Truth Table</vt:lpstr>
      <vt:lpstr>Analyzing the Vaccine Sentence with a Truth Table</vt:lpstr>
      <vt:lpstr>Biconditional:  p↔q</vt:lpstr>
      <vt:lpstr>Biconditional:  p↔q</vt:lpstr>
      <vt:lpstr>A first application of logic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</dc:title>
  <dc:subject/>
  <dc:creator>Paul Beame</dc:creator>
  <cp:keywords/>
  <dc:description/>
  <cp:lastModifiedBy>James R. Wilcox</cp:lastModifiedBy>
  <cp:revision>496</cp:revision>
  <cp:lastPrinted>2016-09-28T00:41:03Z</cp:lastPrinted>
  <dcterms:created xsi:type="dcterms:W3CDTF">2013-01-07T07:20:47Z</dcterms:created>
  <dcterms:modified xsi:type="dcterms:W3CDTF">2023-04-03T21:36:15Z</dcterms:modified>
  <cp:category/>
</cp:coreProperties>
</file>