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9.xml" ContentType="application/vnd.openxmlformats-officedocument.presentationml.tags+xml"/>
  <Override PartName="/ppt/tags/tag3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26" r:id="rId2"/>
    <p:sldId id="428" r:id="rId3"/>
    <p:sldId id="387" r:id="rId4"/>
    <p:sldId id="380" r:id="rId5"/>
    <p:sldId id="471" r:id="rId6"/>
    <p:sldId id="472" r:id="rId7"/>
    <p:sldId id="394" r:id="rId8"/>
    <p:sldId id="395" r:id="rId9"/>
    <p:sldId id="396" r:id="rId10"/>
    <p:sldId id="418" r:id="rId11"/>
    <p:sldId id="397" r:id="rId12"/>
    <p:sldId id="398" r:id="rId13"/>
    <p:sldId id="479" r:id="rId14"/>
    <p:sldId id="480" r:id="rId15"/>
    <p:sldId id="312" r:id="rId16"/>
    <p:sldId id="376" r:id="rId17"/>
    <p:sldId id="385" r:id="rId18"/>
    <p:sldId id="333" r:id="rId19"/>
    <p:sldId id="430" r:id="rId20"/>
    <p:sldId id="378" r:id="rId21"/>
    <p:sldId id="337" r:id="rId22"/>
    <p:sldId id="339" r:id="rId23"/>
    <p:sldId id="476" r:id="rId24"/>
    <p:sldId id="315" r:id="rId25"/>
    <p:sldId id="338" r:id="rId26"/>
    <p:sldId id="334" r:id="rId27"/>
    <p:sldId id="372" r:id="rId28"/>
    <p:sldId id="435" r:id="rId29"/>
    <p:sldId id="432" r:id="rId30"/>
    <p:sldId id="436" r:id="rId31"/>
    <p:sldId id="433" r:id="rId32"/>
    <p:sldId id="434" r:id="rId33"/>
    <p:sldId id="437" r:id="rId34"/>
    <p:sldId id="402" r:id="rId35"/>
    <p:sldId id="405" r:id="rId36"/>
    <p:sldId id="317" r:id="rId37"/>
    <p:sldId id="409" r:id="rId38"/>
    <p:sldId id="410" r:id="rId39"/>
    <p:sldId id="407" r:id="rId40"/>
    <p:sldId id="423" r:id="rId41"/>
    <p:sldId id="424" r:id="rId42"/>
    <p:sldId id="477" r:id="rId43"/>
    <p:sldId id="413" r:id="rId44"/>
    <p:sldId id="425" r:id="rId45"/>
    <p:sldId id="414" r:id="rId46"/>
    <p:sldId id="426" r:id="rId47"/>
    <p:sldId id="478" r:id="rId48"/>
    <p:sldId id="419" r:id="rId49"/>
    <p:sldId id="415" r:id="rId50"/>
    <p:sldId id="429" r:id="rId51"/>
    <p:sldId id="416" r:id="rId52"/>
    <p:sldId id="417" r:id="rId53"/>
    <p:sldId id="427" r:id="rId5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ank" initials="adb" lastIdx="6" clrIdx="0"/>
  <p:cmAuthor id="1" name="Paul Beame" initials="PB" lastIdx="4" clrIdx="1"/>
  <p:cmAuthor id="2" name="Adam Blank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82041" autoAdjust="0"/>
  </p:normalViewPr>
  <p:slideViewPr>
    <p:cSldViewPr snapToGrid="0" snapToObjects="1">
      <p:cViewPr varScale="1">
        <p:scale>
          <a:sx n="69" d="100"/>
          <a:sy n="69" d="100"/>
        </p:scale>
        <p:origin x="404" y="40"/>
      </p:cViewPr>
      <p:guideLst>
        <p:guide orient="horz" pos="2160"/>
        <p:guide pos="288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C262-2D36-B24B-BBA6-07BABCC10E5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6AE4-098B-B346-AFC8-7004B7E8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if a claim like this is correct, you need to check all the F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p=T is first column, r=T is first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 userDrawn="1"/>
        </p:nvSpPr>
        <p:spPr>
          <a:xfrm>
            <a:off x="1558290" y="3429000"/>
            <a:ext cx="6027420" cy="27188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 dirty="0">
                <a:latin typeface="Calibri" panose="020F0502020204030204" pitchFamily="34" charset="0"/>
              </a:rPr>
              <a:t>Foundations of Computing I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496224" y="662740"/>
            <a:ext cx="20088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0" i="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</a:rPr>
              <a:t>CSE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32774" y="1394260"/>
            <a:ext cx="20553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0" i="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</a:rPr>
              <a:t>311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26787" y="5889813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latin typeface="Calibri" panose="020F0502020204030204" pitchFamily="34" charset="0"/>
                <a:cs typeface="Franklin Gothic Medium"/>
              </a:rPr>
              <a:t>Fall 2014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0.png"/><Relationship Id="rId10" Type="http://schemas.openxmlformats.org/officeDocument/2006/relationships/image" Target="../media/image11.PNG"/><Relationship Id="rId4" Type="http://schemas.openxmlformats.org/officeDocument/2006/relationships/image" Target="../media/image160.png"/><Relationship Id="rId9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0.png"/><Relationship Id="rId10" Type="http://schemas.openxmlformats.org/officeDocument/2006/relationships/image" Target="../media/image23.png"/><Relationship Id="rId4" Type="http://schemas.openxmlformats.org/officeDocument/2006/relationships/image" Target="../media/image220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tags" Target="../tags/tag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12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2: Logical Equivalence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05050"/>
            <a:ext cx="6858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q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49087" y="4716091"/>
          <a:ext cx="5514306" cy="1875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</a:t>
                      </a:r>
                      <a:r>
                        <a:rPr lang="en-US" baseline="0" dirty="0"/>
                        <a:t> By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4,8,12,...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 By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2,6,10,...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1,3,5,...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1649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US" sz="18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14250" y="3648611"/>
            <a:ext cx="5109402" cy="5031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How </a:t>
            </a:r>
            <a:r>
              <a:rPr lang="en-US" sz="2600" dirty="0"/>
              <a:t>do these relate to each other?</a:t>
            </a: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44052602"/>
              </p:ext>
            </p:extLst>
          </p:nvPr>
        </p:nvGraphicFramePr>
        <p:xfrm>
          <a:off x="1381863" y="4499727"/>
          <a:ext cx="644285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q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4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14250" y="3648611"/>
            <a:ext cx="5109402" cy="5031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An </a:t>
            </a:r>
            <a:r>
              <a:rPr lang="en-US" sz="2400" dirty="0">
                <a:solidFill>
                  <a:srgbClr val="0070C0"/>
                </a:solidFill>
              </a:rPr>
              <a:t>implication </a:t>
            </a:r>
            <a:r>
              <a:rPr lang="en-US" sz="2400" dirty="0">
                <a:solidFill>
                  <a:prstClr val="black"/>
                </a:solidFill>
              </a:rPr>
              <a:t>and it’s </a:t>
            </a:r>
            <a:r>
              <a:rPr lang="en-US" sz="2400" dirty="0">
                <a:solidFill>
                  <a:srgbClr val="0070C0"/>
                </a:solidFill>
              </a:rPr>
              <a:t>contrapositive </a:t>
            </a:r>
            <a:r>
              <a:rPr lang="en-US" sz="2400" dirty="0">
                <a:solidFill>
                  <a:prstClr val="black"/>
                </a:solidFill>
              </a:rPr>
              <a:t>have the same truth value!</a:t>
            </a: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71169670"/>
              </p:ext>
            </p:extLst>
          </p:nvPr>
        </p:nvGraphicFramePr>
        <p:xfrm>
          <a:off x="1381863" y="4519748"/>
          <a:ext cx="644285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069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latin typeface="Franklin Gothic Medium"/>
                        </a:rPr>
                        <a:t>q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q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1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Tautologies!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66996"/>
            <a:ext cx="8229600" cy="1752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</a:rPr>
              <a:t>Terminology:  </a:t>
            </a:r>
            <a:r>
              <a:rPr lang="en-US" sz="2400" dirty="0">
                <a:ea typeface="+mn-ea"/>
              </a:rPr>
              <a:t>A compound proposition is a…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Tautology</a:t>
            </a:r>
            <a:r>
              <a:rPr lang="en-US" sz="2400" dirty="0">
                <a:ea typeface="+mn-ea"/>
              </a:rPr>
              <a:t> if it is always true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Contradiction</a:t>
            </a:r>
            <a:r>
              <a:rPr lang="en-US" sz="2400" dirty="0">
                <a:ea typeface="+mn-ea"/>
              </a:rPr>
              <a:t> if it is always false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Contingency</a:t>
            </a:r>
            <a:r>
              <a:rPr lang="en-US" sz="2400" dirty="0">
                <a:ea typeface="+mn-ea"/>
              </a:rPr>
              <a:t> if it can be either true or false</a:t>
            </a:r>
          </a:p>
        </p:txBody>
      </p:sp>
      <p:sp>
        <p:nvSpPr>
          <p:cNvPr id="23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7873" y="2719596"/>
            <a:ext cx="1782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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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i="1" dirty="0"/>
              <a:t>p </a:t>
            </a:r>
            <a:r>
              <a:rPr lang="en-US" sz="2400" b="1" dirty="0">
                <a:latin typeface="Symbol" charset="0"/>
                <a:sym typeface="Symbol" charset="0"/>
              </a:rPr>
              <a:t>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dirty="0"/>
              <a:t>(</a:t>
            </a:r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</a:t>
            </a:r>
            <a:r>
              <a:rPr lang="en-US" sz="2400" b="1" dirty="0"/>
              <a:t> </a:t>
            </a:r>
            <a:r>
              <a:rPr lang="en-US" sz="2400" b="1" i="1" dirty="0"/>
              <a:t>q</a:t>
            </a:r>
            <a:r>
              <a:rPr lang="en-US" sz="2400" b="1" dirty="0"/>
              <a:t>) </a:t>
            </a:r>
            <a:r>
              <a:rPr lang="en-US" sz="2400" b="1" dirty="0">
                <a:latin typeface="Symbol" charset="0"/>
                <a:sym typeface="Symbol" charset="0"/>
              </a:rPr>
              <a:t>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0758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Tautologies!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66996"/>
            <a:ext cx="8229600" cy="1752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</a:rPr>
              <a:t>Terminology:  </a:t>
            </a:r>
            <a:r>
              <a:rPr lang="en-US" sz="2400" dirty="0">
                <a:ea typeface="+mn-ea"/>
              </a:rPr>
              <a:t>A compound proposition is a…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Tautology</a:t>
            </a:r>
            <a:r>
              <a:rPr lang="en-US" sz="2400" dirty="0">
                <a:ea typeface="+mn-ea"/>
              </a:rPr>
              <a:t> if it is always true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Contradiction</a:t>
            </a:r>
            <a:r>
              <a:rPr lang="en-US" sz="2400" dirty="0">
                <a:ea typeface="+mn-ea"/>
              </a:rPr>
              <a:t> if it is always false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Contingency</a:t>
            </a:r>
            <a:r>
              <a:rPr lang="en-US" sz="2400" dirty="0">
                <a:ea typeface="+mn-ea"/>
              </a:rPr>
              <a:t> if it can be either true or false</a:t>
            </a:r>
          </a:p>
        </p:txBody>
      </p:sp>
      <p:sp>
        <p:nvSpPr>
          <p:cNvPr id="23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7873" y="2719596"/>
            <a:ext cx="1782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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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i="1" dirty="0"/>
              <a:t>p </a:t>
            </a:r>
            <a:r>
              <a:rPr lang="en-US" sz="2400" b="1" dirty="0">
                <a:latin typeface="Symbol" charset="0"/>
                <a:sym typeface="Symbol" charset="0"/>
              </a:rPr>
              <a:t>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dirty="0"/>
              <a:t>(</a:t>
            </a:r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</a:t>
            </a:r>
            <a:r>
              <a:rPr lang="en-US" sz="2400" b="1" dirty="0"/>
              <a:t> </a:t>
            </a:r>
            <a:r>
              <a:rPr lang="en-US" sz="2400" b="1" i="1" dirty="0"/>
              <a:t>q</a:t>
            </a:r>
            <a:r>
              <a:rPr lang="en-US" sz="2400" b="1" dirty="0"/>
              <a:t>) </a:t>
            </a:r>
            <a:r>
              <a:rPr lang="en-US" sz="2400" b="1" dirty="0">
                <a:latin typeface="Symbol" charset="0"/>
                <a:sym typeface="Symbol" charset="0"/>
              </a:rPr>
              <a:t>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873" y="3217958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tautology.  It’s called the “law of the excluded middle.</a:t>
            </a:r>
          </a:p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If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is true, then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i="1" dirty="0"/>
              <a:t>p </a:t>
            </a:r>
            <a:r>
              <a:rPr lang="en-US" sz="2000" b="1" dirty="0">
                <a:latin typeface="Symbol" charset="0"/>
                <a:sym typeface="Symbol" charset="0"/>
              </a:rPr>
              <a:t></a:t>
            </a:r>
            <a:r>
              <a:rPr lang="en-US" sz="2000" b="1" dirty="0"/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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true. If 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false, then </a:t>
            </a:r>
            <a:r>
              <a:rPr lang="en-US" sz="2000" b="1" i="1" dirty="0"/>
              <a:t>p </a:t>
            </a:r>
            <a:r>
              <a:rPr lang="en-US" sz="2000" b="1" dirty="0">
                <a:latin typeface="Symbol" charset="0"/>
                <a:sym typeface="Symbol" charset="0"/>
              </a:rPr>
              <a:t></a:t>
            </a:r>
            <a:r>
              <a:rPr lang="en-US" sz="2000" b="1" dirty="0"/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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true.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7873" y="4508893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contradiction.  It’s always false no matter what truth value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takes 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873" y="5773683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contingency.  When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i="1" dirty="0"/>
              <a:t>p </a:t>
            </a:r>
            <a:r>
              <a:rPr lang="en-US" sz="2000" b="1" dirty="0">
                <a:solidFill>
                  <a:srgbClr val="7030A0"/>
                </a:solidFill>
                <a:latin typeface="Franklin Gothic Medium"/>
              </a:rPr>
              <a:t>is</a:t>
            </a:r>
            <a:r>
              <a:rPr lang="en-US" sz="2000" b="1" i="1" dirty="0">
                <a:solidFill>
                  <a:srgbClr val="005923"/>
                </a:solidFill>
                <a:latin typeface="Franklin Gothic Medium"/>
              </a:rPr>
              <a:t> 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T, </a:t>
            </a:r>
            <a:r>
              <a:rPr lang="en-US" sz="2000" b="1" i="1" dirty="0"/>
              <a:t>q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T, </a:t>
            </a:r>
            <a:r>
              <a:rPr lang="en-US" sz="2000" b="1" dirty="0">
                <a:solidFill>
                  <a:srgbClr val="7030A0"/>
                </a:solidFill>
              </a:rPr>
              <a:t>it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true.</a:t>
            </a:r>
          </a:p>
          <a:p>
            <a:r>
              <a:rPr lang="en-US" sz="2000" dirty="0"/>
              <a:t> 					  </a:t>
            </a:r>
            <a:r>
              <a:rPr lang="en-US" sz="1000" dirty="0"/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When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i="1" dirty="0"/>
              <a:t>p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F, </a:t>
            </a:r>
            <a:r>
              <a:rPr lang="en-US" sz="2000" b="1" i="1" dirty="0"/>
              <a:t>q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T, </a:t>
            </a:r>
            <a:r>
              <a:rPr lang="en-US" sz="20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it</a:t>
            </a:r>
            <a:r>
              <a:rPr lang="en-US" sz="2000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false.</a:t>
            </a:r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0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7982" y="1302326"/>
            <a:ext cx="7917873" cy="50446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i="1" dirty="0">
                <a:solidFill>
                  <a:srgbClr val="C00000"/>
                </a:solidFill>
              </a:rPr>
              <a:t> =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means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 </a:t>
            </a:r>
            <a:r>
              <a:rPr lang="en-US" sz="2400" dirty="0"/>
              <a:t>are identical “strings”:</a:t>
            </a:r>
          </a:p>
          <a:p>
            <a:pPr lvl="1">
              <a:defRPr/>
            </a:pPr>
            <a:r>
              <a:rPr lang="en-US" sz="2000" i="1" dirty="0"/>
              <a:t>p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q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q</a:t>
            </a:r>
          </a:p>
          <a:p>
            <a:pPr marL="457200" lvl="1" indent="0">
              <a:buNone/>
              <a:defRPr/>
            </a:pPr>
            <a:endParaRPr lang="en-US" sz="2000" i="1" dirty="0">
              <a:solidFill>
                <a:srgbClr val="005923"/>
              </a:solidFill>
            </a:endParaRPr>
          </a:p>
          <a:p>
            <a:pPr lvl="1">
              <a:defRPr/>
            </a:pPr>
            <a:r>
              <a:rPr lang="en-US" sz="2000" i="1" dirty="0"/>
              <a:t>p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q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≠</a:t>
            </a:r>
            <a:r>
              <a:rPr lang="en-US" sz="2000" dirty="0"/>
              <a:t> </a:t>
            </a:r>
            <a:r>
              <a:rPr lang="en-US" sz="2000" i="1" dirty="0"/>
              <a:t>q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05365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are identical “strings”: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≠</a:t>
                </a:r>
                <a:r>
                  <a:rPr lang="en-US" sz="2000" dirty="0"/>
                  <a:t> </a:t>
                </a:r>
                <a:r>
                  <a:rPr lang="en-US" sz="2000" i="1" dirty="0"/>
                  <a:t>q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/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have identical truth values: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q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1500" dirty="0">
                    <a:latin typeface="Symbol" charset="2"/>
                    <a:ea typeface="Symbol" charset="2"/>
                    <a:cs typeface="Symbol" charset="2"/>
                  </a:rPr>
                  <a:t> </a:t>
                </a:r>
                <a:r>
                  <a:rPr lang="en-US" sz="2000" i="1" dirty="0"/>
                  <a:t>q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  <a:blipFill>
                <a:blip r:embed="rId3"/>
                <a:stretch>
                  <a:fillRect l="-1155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91409" y="2157289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equal, because they are character-for-character identical.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409" y="2880930"/>
            <a:ext cx="676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NOT equal, because they are different sequences of characters.  They “mean” the same thing though.</a:t>
            </a:r>
          </a:p>
        </p:txBody>
      </p:sp>
    </p:spTree>
    <p:extLst>
      <p:ext uri="{BB962C8B-B14F-4D97-AF65-F5344CB8AC3E}">
        <p14:creationId xmlns:p14="http://schemas.microsoft.com/office/powerpoint/2010/main" val="16715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are identical “strings”: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≠</a:t>
                </a:r>
                <a:r>
                  <a:rPr lang="en-US" sz="2000" dirty="0"/>
                  <a:t> </a:t>
                </a:r>
                <a:r>
                  <a:rPr lang="en-US" sz="2000" i="1" dirty="0"/>
                  <a:t>q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/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have identical truth values: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q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q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1500" dirty="0">
                    <a:latin typeface="Symbol" charset="2"/>
                    <a:ea typeface="Symbol" charset="2"/>
                    <a:cs typeface="Symbol" charset="2"/>
                  </a:rPr>
                  <a:t> </a:t>
                </a:r>
                <a:r>
                  <a:rPr lang="en-US" sz="2000" i="1" dirty="0"/>
                  <a:t>q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  <a:blipFill>
                <a:blip r:embed="rId3"/>
                <a:stretch>
                  <a:fillRect l="-1155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91409" y="2157289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equal, because they are character-for-character identical.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409" y="2880930"/>
            <a:ext cx="676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NOT equal, because they are different sequences of characters.  They “mean” the same thing though.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1409" y="4383138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Two formulas that are </a:t>
            </a:r>
            <a:r>
              <a:rPr lang="en-US" b="1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equal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also are equivalent.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1409" y="5173516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two formulas have the same truth table!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1409" y="5842245"/>
            <a:ext cx="549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When </a:t>
            </a:r>
            <a:r>
              <a:rPr lang="en-US" i="1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p</a:t>
            </a:r>
            <a:r>
              <a:rPr lang="en-US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=T 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and</a:t>
            </a:r>
            <a:r>
              <a:rPr lang="en-US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i="1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q</a:t>
            </a:r>
            <a:r>
              <a:rPr lang="en-US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=F,  </a:t>
            </a:r>
            <a:r>
              <a:rPr lang="en-US" i="1" dirty="0">
                <a:latin typeface="Franklin Gothic Medium" panose="020B0603020102020204" pitchFamily="34" charset="0"/>
              </a:rPr>
              <a:t>p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∧ </a:t>
            </a:r>
            <a:r>
              <a:rPr lang="en-US" i="1" dirty="0">
                <a:latin typeface="Franklin Gothic Medium" panose="020B0603020102020204" pitchFamily="34" charset="0"/>
                <a:ea typeface="Cambria Math" panose="02040503050406030204" pitchFamily="18" charset="0"/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false, but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latin typeface="Franklin Gothic Medium" panose="020B0603020102020204" pitchFamily="34" charset="0"/>
              </a:rPr>
              <a:t>p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∨ </a:t>
            </a:r>
            <a:r>
              <a:rPr lang="en-US" i="1" dirty="0">
                <a:latin typeface="Franklin Gothic Medium" panose="020B0603020102020204" pitchFamily="34" charset="0"/>
                <a:sym typeface="Symbol" charset="0"/>
              </a:rPr>
              <a:t>q 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true!</a:t>
            </a:r>
            <a:endParaRPr lang="en-US" dirty="0">
              <a:solidFill>
                <a:srgbClr val="7030A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5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vs. 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3758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 is a </a:t>
            </a:r>
            <a:r>
              <a:rPr lang="en-US" sz="2800" b="1" dirty="0">
                <a:solidFill>
                  <a:prstClr val="black"/>
                </a:solidFill>
              </a:rPr>
              <a:t>proposition</a:t>
            </a:r>
            <a:r>
              <a:rPr lang="en-US" sz="2800" dirty="0">
                <a:solidFill>
                  <a:prstClr val="black"/>
                </a:solidFill>
              </a:rPr>
              <a:t> that may be true or false depending on the truth values of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ea typeface="+mj-e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j-ea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ea typeface="+mj-ea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  <a:ea typeface="+mj-ea"/>
              </a:rPr>
              <a:t> B </a:t>
            </a:r>
            <a:r>
              <a:rPr lang="en-US" sz="2800" dirty="0"/>
              <a:t>is an </a:t>
            </a:r>
            <a:r>
              <a:rPr lang="en-US" sz="2800" b="1" dirty="0"/>
              <a:t>assertion</a:t>
            </a:r>
            <a:r>
              <a:rPr lang="en-US" sz="2800" dirty="0"/>
              <a:t> over all possible truth values that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always have the same truth values.</a:t>
            </a:r>
            <a:r>
              <a:rPr lang="en-US" sz="1600" dirty="0"/>
              <a:t>		</a:t>
            </a:r>
          </a:p>
          <a:p>
            <a:pPr marL="0" indent="0">
              <a:buNone/>
            </a:pPr>
            <a:endParaRPr lang="en-US" sz="2800" i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400" dirty="0">
                <a:solidFill>
                  <a:srgbClr val="C00000"/>
                </a:solidFill>
              </a:rPr>
              <a:t> B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(A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 </a:t>
            </a:r>
            <a:r>
              <a:rPr lang="en-US" sz="2400" dirty="0"/>
              <a:t>have the same meaning</a:t>
            </a:r>
          </a:p>
          <a:p>
            <a:pPr marL="400050" lvl="1" indent="0">
              <a:buNone/>
            </a:pPr>
            <a:r>
              <a:rPr lang="en-US" sz="2400" dirty="0"/>
              <a:t>		as does “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is a tautology”</a:t>
            </a:r>
          </a:p>
        </p:txBody>
      </p:sp>
    </p:spTree>
    <p:extLst>
      <p:ext uri="{BB962C8B-B14F-4D97-AF65-F5344CB8AC3E}">
        <p14:creationId xmlns:p14="http://schemas.microsoft.com/office/powerpoint/2010/main" val="287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359216"/>
            <a:ext cx="8229600" cy="20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j-ea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ea typeface="+mj-ea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  <a:ea typeface="+mj-ea"/>
              </a:rPr>
              <a:t> B </a:t>
            </a:r>
            <a:r>
              <a:rPr lang="en-US" sz="2800" dirty="0"/>
              <a:t>is an assertion that </a:t>
            </a:r>
            <a:r>
              <a:rPr lang="en-US" sz="2800" b="1" i="1" dirty="0"/>
              <a:t>two propositions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always have the same truth values.</a:t>
            </a:r>
          </a:p>
          <a:p>
            <a:pPr marL="0" indent="0">
              <a:buNone/>
            </a:pPr>
            <a:r>
              <a:rPr lang="en-US" sz="1600" dirty="0"/>
              <a:t>			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B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(A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 </a:t>
            </a:r>
            <a:r>
              <a:rPr lang="en-US" sz="2800" dirty="0"/>
              <a:t>have the same meaning.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267" y="3422539"/>
            <a:ext cx="643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800" b="1" i="1" dirty="0"/>
              <a:t>p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/>
              <a:t> </a:t>
            </a:r>
            <a:r>
              <a:rPr lang="en-US" sz="2800" b="1" i="1" dirty="0"/>
              <a:t>q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856297"/>
              </p:ext>
            </p:extLst>
          </p:nvPr>
        </p:nvGraphicFramePr>
        <p:xfrm>
          <a:off x="3784600" y="3572481"/>
          <a:ext cx="4321075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 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q</a:t>
                      </a:r>
                      <a:endParaRPr lang="en-US" sz="18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q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endParaRPr lang="en-US" sz="1800" b="1" i="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(</a:t>
                      </a:r>
                      <a:r>
                        <a:rPr lang="en-US" sz="1800" b="1" i="1" dirty="0"/>
                        <a:t>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q</a:t>
                      </a:r>
                      <a:r>
                        <a:rPr lang="en-US" sz="1800" b="0" i="0" baseline="0" dirty="0"/>
                        <a:t>)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  </a:t>
                      </a:r>
                      <a:r>
                        <a:rPr lang="en-US" sz="1800" b="0" i="0" baseline="0" dirty="0"/>
                        <a:t>(</a:t>
                      </a:r>
                      <a:r>
                        <a:rPr lang="en-US" sz="1800" b="1" i="1" dirty="0"/>
                        <a:t>q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r>
                        <a:rPr lang="en-US" sz="1800" b="0" i="0" baseline="0" dirty="0"/>
                        <a:t>)</a:t>
                      </a:r>
                      <a:endParaRPr lang="en-US" sz="1800" b="0" i="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1F4DB5-40DE-427B-8C87-3D14BD65A7F5}"/>
                  </a:ext>
                </a:extLst>
              </p:cNvPr>
              <p:cNvSpPr/>
              <p:nvPr/>
            </p:nvSpPr>
            <p:spPr>
              <a:xfrm>
                <a:off x="567267" y="5279361"/>
                <a:ext cx="6434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b="1" i="1" dirty="0"/>
                  <a:t>p</a:t>
                </a:r>
                <a:r>
                  <a:rPr lang="en-US" sz="28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800" i="1" dirty="0"/>
                  <a:t> </a:t>
                </a:r>
                <a:r>
                  <a:rPr lang="en-US" sz="2800" b="1" i="1" dirty="0"/>
                  <a:t>q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2800" b="1" i="1" dirty="0"/>
                  <a:t> q</a:t>
                </a:r>
                <a:r>
                  <a:rPr lang="en-US" sz="28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800" i="1" dirty="0"/>
                  <a:t> </a:t>
                </a:r>
                <a:r>
                  <a:rPr lang="en-US" sz="2800" b="1" i="1" dirty="0"/>
                  <a:t>p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1F4DB5-40DE-427B-8C87-3D14BD65A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7" y="5279361"/>
                <a:ext cx="6434667" cy="523220"/>
              </a:xfrm>
              <a:prstGeom prst="rect">
                <a:avLst/>
              </a:prstGeom>
              <a:blipFill>
                <a:blip r:embed="rId3"/>
                <a:stretch>
                  <a:fillRect t="-1395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2D447F4-E564-44B0-84A2-BFB43B45ED03}"/>
              </a:ext>
            </a:extLst>
          </p:cNvPr>
          <p:cNvSpPr/>
          <p:nvPr/>
        </p:nvSpPr>
        <p:spPr>
          <a:xfrm>
            <a:off x="1296086" y="5956143"/>
            <a:ext cx="716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When </a:t>
            </a:r>
            <a:r>
              <a:rPr lang="en-US" sz="2400" i="1" dirty="0">
                <a:latin typeface="Franklin Gothic Medium" charset="0"/>
                <a:ea typeface="Franklin Gothic Medium" charset="0"/>
                <a:cs typeface="Franklin Gothic Medium" charset="0"/>
              </a:rPr>
              <a:t>p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is</a:t>
            </a:r>
            <a:r>
              <a:rPr lang="en-US" sz="2400" i="1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T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and</a:t>
            </a:r>
            <a:r>
              <a:rPr lang="en-US" sz="24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400" i="1" dirty="0">
                <a:latin typeface="Franklin Gothic Medium" charset="0"/>
                <a:ea typeface="Franklin Gothic Medium" charset="0"/>
                <a:cs typeface="Franklin Gothic Medium" charset="0"/>
              </a:rPr>
              <a:t>q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is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 F</a:t>
            </a:r>
            <a:r>
              <a:rPr lang="en-US" sz="24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,  </a:t>
            </a:r>
            <a:r>
              <a:rPr lang="en-US" sz="2400" i="1" dirty="0"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∧ </a:t>
            </a:r>
            <a:r>
              <a:rPr lang="en-US" sz="2400" i="1" dirty="0">
                <a:latin typeface="Franklin Gothic Medium" panose="020B0603020102020204" pitchFamily="34" charset="0"/>
                <a:sym typeface="Symbol" charset="0"/>
              </a:rPr>
              <a:t>q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false, but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</a:rPr>
              <a:t>q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∨ </a:t>
            </a:r>
            <a:r>
              <a:rPr lang="en-US" sz="2400" i="1" dirty="0">
                <a:latin typeface="Franklin Gothic Medium" panose="020B0603020102020204" pitchFamily="34" charset="0"/>
                <a:sym typeface="Symbol" charset="0"/>
              </a:rPr>
              <a:t>p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true</a:t>
            </a:r>
            <a:endParaRPr lang="en-US" sz="2400" dirty="0">
              <a:solidFill>
                <a:srgbClr val="7030A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Atomic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  <a:defRPr/>
                </a:pPr>
                <a:r>
                  <a:rPr lang="en-US" sz="2800" dirty="0"/>
                  <a:t>Simplest units (words) in this logical language</a:t>
                </a:r>
                <a:endParaRPr lang="en-US" sz="2800" i="1" dirty="0"/>
              </a:p>
              <a:p>
                <a:pPr marL="57150" indent="0">
                  <a:buNone/>
                  <a:defRPr/>
                </a:pPr>
                <a:endParaRPr lang="en-US" sz="3000" dirty="0"/>
              </a:p>
              <a:p>
                <a:pPr marL="57150" indent="0">
                  <a:buNone/>
                  <a:defRPr/>
                </a:pPr>
                <a:r>
                  <a:rPr lang="en-US" sz="2800" dirty="0"/>
                  <a:t>Propositional Variables: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,…</m:t>
                    </m:r>
                  </m:oMath>
                </a14:m>
                <a:endParaRPr lang="en-US" sz="3000" dirty="0"/>
              </a:p>
              <a:p>
                <a:pPr marL="57150" indent="0">
                  <a:buNone/>
                  <a:defRPr/>
                </a:pPr>
                <a:endParaRPr lang="en-US" sz="3000" dirty="0"/>
              </a:p>
              <a:p>
                <a:pPr marL="57150" indent="0">
                  <a:buNone/>
                  <a:defRPr/>
                </a:pPr>
                <a:r>
                  <a:rPr lang="en-US" sz="2800" dirty="0"/>
                  <a:t>Truth Values:</a:t>
                </a:r>
              </a:p>
              <a:p>
                <a:pPr lvl="1">
                  <a:defRPr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C00000"/>
                    </a:solidFill>
                  </a:rPr>
                  <a:t>T</a:t>
                </a:r>
                <a:r>
                  <a:rPr lang="en-US" sz="2600" dirty="0"/>
                  <a:t> for </a:t>
                </a:r>
                <a:r>
                  <a:rPr lang="en-US" sz="2600" dirty="0">
                    <a:solidFill>
                      <a:schemeClr val="accent4">
                        <a:lumMod val="25000"/>
                      </a:schemeClr>
                    </a:solidFill>
                  </a:rPr>
                  <a:t>true</a:t>
                </a:r>
              </a:p>
              <a:p>
                <a:pPr lvl="1">
                  <a:defRPr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C00000"/>
                    </a:solidFill>
                  </a:rPr>
                  <a:t>F</a:t>
                </a:r>
                <a:r>
                  <a:rPr lang="en-US" sz="2600" dirty="0"/>
                  <a:t> for </a:t>
                </a:r>
                <a:r>
                  <a:rPr lang="en-US" sz="2600" dirty="0">
                    <a:solidFill>
                      <a:schemeClr val="accent4">
                        <a:lumMod val="25000"/>
                      </a:schemeClr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677960" y="1250988"/>
            <a:ext cx="3644496" cy="11326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q)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q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q)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94569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Negate the statement: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“My code compiles or there is a bug.”</a:t>
            </a:r>
          </a:p>
          <a:p>
            <a:pPr algn="ctr"/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To negate the statement,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	ask “when is the original statement false”.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474" y="4156364"/>
            <a:ext cx="809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8208" y="5056494"/>
            <a:ext cx="6887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It’s false when not(my code compiles) AND not(there is a bug).</a:t>
            </a:r>
          </a:p>
          <a:p>
            <a:endParaRPr lang="en-US" dirty="0">
              <a:solidFill>
                <a:srgbClr val="7030A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Translating back into English, we get: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My code doesn’t compile and there is not a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922" y="14369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56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5814430"/>
              </p:ext>
            </p:extLst>
          </p:nvPr>
        </p:nvGraphicFramePr>
        <p:xfrm>
          <a:off x="1569461" y="2728616"/>
          <a:ext cx="554814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q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q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000" b="1" i="0" baseline="0" dirty="0"/>
                        <a:t> </a:t>
                      </a:r>
                      <a:r>
                        <a:rPr lang="en-US" sz="2000" b="1" i="1" baseline="0" dirty="0"/>
                        <a:t>q</a:t>
                      </a:r>
                      <a:endParaRPr lang="en-US" sz="20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(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000" b="1" i="0" baseline="0" dirty="0"/>
                        <a:t> </a:t>
                      </a:r>
                      <a:r>
                        <a:rPr lang="en-US" sz="2000" b="1" i="1" baseline="0" dirty="0"/>
                        <a:t>q</a:t>
                      </a:r>
                      <a:r>
                        <a:rPr lang="en-US" sz="2000" b="1" i="0" baseline="0" dirty="0"/>
                        <a:t>)</a:t>
                      </a:r>
                      <a:endParaRPr lang="en-US" sz="2000" b="1" i="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69461" y="1394691"/>
            <a:ext cx="6043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Example: 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dirty="0"/>
              <a:t>(</a:t>
            </a:r>
            <a:r>
              <a:rPr lang="en-US" sz="3200" i="1" dirty="0"/>
              <a:t>p</a:t>
            </a:r>
            <a:r>
              <a:rPr lang="en-US" sz="3200" b="1" dirty="0">
                <a:latin typeface="Symbol" charset="0"/>
                <a:sym typeface="Symbol" charset="0"/>
              </a:rPr>
              <a:t> </a:t>
            </a:r>
            <a:r>
              <a:rPr lang="en-US" sz="3200" dirty="0"/>
              <a:t> </a:t>
            </a:r>
            <a:r>
              <a:rPr lang="en-US" sz="3200" i="1" dirty="0"/>
              <a:t>q</a:t>
            </a:r>
            <a:r>
              <a:rPr lang="en-US" sz="3200" dirty="0"/>
              <a:t>) </a:t>
            </a:r>
            <a:r>
              <a:rPr lang="en-US" sz="3200" dirty="0">
                <a:latin typeface="Symbol" charset="0"/>
                <a:sym typeface="Symbol" charset="0"/>
              </a:rPr>
              <a:t>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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780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744011" y="1136358"/>
            <a:ext cx="3632139" cy="11326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q)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q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q)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95545"/>
            <a:ext cx="84083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if (!(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front != null &amp;&amp; value &gt;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front.data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front = new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ListNode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(value, front);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ListNode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current = front;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while (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!= null &amp;&amp;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current.next.data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&lt; value))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	current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ListNode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(value,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10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744011" y="1136358"/>
            <a:ext cx="3632139" cy="11326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q)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q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q)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276" y="3236639"/>
            <a:ext cx="5278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!(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front != null &amp;&amp; value &gt;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front.data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1925" y="4254994"/>
            <a:ext cx="4726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front == null || value &lt;=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front.data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6985" y="362136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23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Implication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2764793"/>
              </p:ext>
            </p:extLst>
          </p:nvPr>
        </p:nvGraphicFramePr>
        <p:xfrm>
          <a:off x="2744446" y="2834086"/>
          <a:ext cx="365510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sz="2000" b="1" i="1" dirty="0"/>
                        <a:t>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05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1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000" b="1" i="1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62979" y="14859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 dirty="0"/>
              <a:t>p </a:t>
            </a:r>
            <a:r>
              <a:rPr lang="en-US" sz="3200" dirty="0">
                <a:latin typeface="Symbol" charset="0"/>
                <a:sym typeface="Symbol" charset="0"/>
              </a:rPr>
              <a:t></a:t>
            </a:r>
            <a:r>
              <a:rPr lang="en-US" sz="3200" dirty="0"/>
              <a:t> </a:t>
            </a:r>
            <a:r>
              <a:rPr lang="en-US" sz="3200" i="1" dirty="0"/>
              <a:t>q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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</a:t>
            </a:r>
            <a:r>
              <a:rPr lang="en-US" sz="3200" dirty="0"/>
              <a:t> </a:t>
            </a:r>
            <a:r>
              <a:rPr lang="en-US" sz="3200" i="1" dirty="0"/>
              <a:t>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80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Implication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717015"/>
              </p:ext>
            </p:extLst>
          </p:nvPr>
        </p:nvGraphicFramePr>
        <p:xfrm>
          <a:off x="2744446" y="2840664"/>
          <a:ext cx="365510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sz="2000" b="1" i="1" dirty="0"/>
                        <a:t>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05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1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000" b="1" i="1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62979" y="14859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 dirty="0"/>
              <a:t>p </a:t>
            </a:r>
            <a:r>
              <a:rPr lang="en-US" sz="3200" dirty="0">
                <a:latin typeface="Symbol" charset="0"/>
                <a:sym typeface="Symbol" charset="0"/>
              </a:rPr>
              <a:t></a:t>
            </a:r>
            <a:r>
              <a:rPr lang="en-US" sz="3200" dirty="0"/>
              <a:t> </a:t>
            </a:r>
            <a:r>
              <a:rPr lang="en-US" sz="3200" i="1" dirty="0"/>
              <a:t>q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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</a:t>
            </a:r>
            <a:r>
              <a:rPr lang="en-US" sz="3200" dirty="0"/>
              <a:t> </a:t>
            </a:r>
            <a:r>
              <a:rPr lang="en-US" sz="3200" i="1" dirty="0"/>
              <a:t>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661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Familiar Properties of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					  (</a:t>
                </a:r>
                <a:r>
                  <a:rPr lang="en-US" dirty="0" err="1"/>
                  <a:t>Commutativity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     (</a:t>
                </a:r>
                <a:r>
                  <a:rPr lang="en-US" dirty="0" err="1"/>
                  <a:t>Distributivity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∨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	  (Associativity)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2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4160"/>
            <a:ext cx="8369808" cy="52120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/>
          <p:cNvSpPr/>
          <p:nvPr/>
        </p:nvSpPr>
        <p:spPr>
          <a:xfrm>
            <a:off x="704110" y="1949099"/>
            <a:ext cx="3281656" cy="980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6509" y="3546104"/>
            <a:ext cx="5166145" cy="1082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110" y="5169759"/>
            <a:ext cx="5166145" cy="1082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8430-6E69-7148-9639-FC7F653C7117}"/>
              </a:ext>
            </a:extLst>
          </p:cNvPr>
          <p:cNvSpPr/>
          <p:nvPr/>
        </p:nvSpPr>
        <p:spPr>
          <a:xfrm>
            <a:off x="96393" y="1070263"/>
            <a:ext cx="2951018" cy="38965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C66A1-3F51-AC45-9354-97C23FD09F1C}"/>
              </a:ext>
            </a:extLst>
          </p:cNvPr>
          <p:cNvSpPr/>
          <p:nvPr/>
        </p:nvSpPr>
        <p:spPr>
          <a:xfrm>
            <a:off x="4343400" y="3761509"/>
            <a:ext cx="3886200" cy="28717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Familiar Properties of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					  		(Identity)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⋅0=0</m:t>
                    </m:r>
                  </m:oMath>
                </a14:m>
                <a:r>
                  <a:rPr lang="en-US" dirty="0"/>
                  <a:t>      						(Domination)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08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8430-6E69-7148-9639-FC7F653C7117}"/>
              </a:ext>
            </a:extLst>
          </p:cNvPr>
          <p:cNvSpPr/>
          <p:nvPr/>
        </p:nvSpPr>
        <p:spPr>
          <a:xfrm>
            <a:off x="96393" y="3761508"/>
            <a:ext cx="2951018" cy="28717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C66A1-3F51-AC45-9354-97C23FD09F1C}"/>
              </a:ext>
            </a:extLst>
          </p:cNvPr>
          <p:cNvSpPr/>
          <p:nvPr/>
        </p:nvSpPr>
        <p:spPr>
          <a:xfrm>
            <a:off x="4068527" y="1132609"/>
            <a:ext cx="4979079" cy="51267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Some Connectives &amp; Truth Tables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837345"/>
              </p:ext>
            </p:extLst>
          </p:nvPr>
        </p:nvGraphicFramePr>
        <p:xfrm>
          <a:off x="1336964" y="1468579"/>
          <a:ext cx="1250371" cy="133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400" b="1" i="1" baseline="0" dirty="0"/>
                        <a:t>p</a:t>
                      </a:r>
                      <a:endParaRPr lang="en-US" sz="2400" b="1" i="1" dirty="0"/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8280950"/>
              </p:ext>
            </p:extLst>
          </p:nvPr>
        </p:nvGraphicFramePr>
        <p:xfrm>
          <a:off x="4599704" y="1427014"/>
          <a:ext cx="25284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1" baseline="0" dirty="0"/>
                        <a:t>q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2928071"/>
              </p:ext>
            </p:extLst>
          </p:nvPr>
        </p:nvGraphicFramePr>
        <p:xfrm>
          <a:off x="1291934" y="3972792"/>
          <a:ext cx="2540763" cy="193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7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400" b="1" i="1" dirty="0"/>
                        <a:t>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01688960"/>
              </p:ext>
            </p:extLst>
          </p:nvPr>
        </p:nvGraphicFramePr>
        <p:xfrm>
          <a:off x="4606634" y="3983178"/>
          <a:ext cx="252153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</a:t>
                      </a:r>
                      <a:r>
                        <a:rPr lang="en-US" sz="2400" b="1" i="1" baseline="0" dirty="0"/>
                        <a:t> q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40297" y="945359"/>
            <a:ext cx="2303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Negation (not)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3550" y="922642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Conjunction (and)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7289" y="3459958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Disjunction (or)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87204" y="3457182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Exclusive Or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1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Familiar Properties of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395855" cy="5140800"/>
              </a:xfrm>
            </p:spPr>
            <p:txBody>
              <a:bodyPr/>
              <a:lstStyle/>
              <a:p>
                <a:r>
                  <a:rPr lang="en-US" dirty="0"/>
                  <a:t>Usual properties hold under relabeling:</a:t>
                </a:r>
              </a:p>
              <a:p>
                <a:pPr lvl="1"/>
                <a:r>
                  <a:rPr lang="en-US" dirty="0"/>
                  <a:t>0, 1 becomes F, T</a:t>
                </a:r>
              </a:p>
              <a:p>
                <a:pPr lvl="1"/>
                <a:r>
                  <a:rPr lang="en-US" dirty="0"/>
                  <a:t>“+” becomes “</a:t>
                </a:r>
                <a:r>
                  <a:rPr lang="en-US" b="1" dirty="0">
                    <a:latin typeface="Symbol"/>
                    <a:sym typeface="Symbol"/>
                  </a:rPr>
                  <a:t>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” becomes “</a:t>
                </a:r>
                <a:r>
                  <a:rPr lang="en-US" b="1" dirty="0">
                    <a:latin typeface="Symbol"/>
                    <a:sym typeface="Symbol"/>
                  </a:rPr>
                  <a:t></a:t>
                </a:r>
                <a:r>
                  <a:rPr lang="en-US" dirty="0"/>
                  <a:t>”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But there are some new facts:</a:t>
                </a:r>
              </a:p>
              <a:p>
                <a:pPr lvl="1"/>
                <a:r>
                  <a:rPr lang="en-US" dirty="0"/>
                  <a:t>Distributivity works for both “</a:t>
                </a:r>
                <a:r>
                  <a:rPr lang="en-US" b="1" dirty="0">
                    <a:latin typeface="Symbol"/>
                    <a:sym typeface="Symbol"/>
                  </a:rPr>
                  <a:t></a:t>
                </a:r>
                <a:r>
                  <a:rPr lang="en-US" dirty="0"/>
                  <a:t>” and “</a:t>
                </a:r>
                <a:r>
                  <a:rPr lang="en-US" b="1" dirty="0">
                    <a:latin typeface="Symbol"/>
                    <a:sym typeface="Symbol"/>
                  </a:rPr>
                  <a:t>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Domination works with T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There are some other facts specific to logic…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395855" cy="5140800"/>
              </a:xfrm>
              <a:blipFill>
                <a:blip r:embed="rId2"/>
                <a:stretch>
                  <a:fillRect l="-1815" t="-1478" r="-605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8430-6E69-7148-9639-FC7F653C7117}"/>
              </a:ext>
            </a:extLst>
          </p:cNvPr>
          <p:cNvSpPr/>
          <p:nvPr/>
        </p:nvSpPr>
        <p:spPr>
          <a:xfrm>
            <a:off x="37719" y="1132609"/>
            <a:ext cx="2951018" cy="26203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C66A1-3F51-AC45-9354-97C23FD09F1C}"/>
              </a:ext>
            </a:extLst>
          </p:cNvPr>
          <p:cNvSpPr/>
          <p:nvPr/>
        </p:nvSpPr>
        <p:spPr>
          <a:xfrm>
            <a:off x="4068527" y="1132609"/>
            <a:ext cx="4979079" cy="26203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567B5-34C6-A940-A8D7-03B5C9FECD27}"/>
              </a:ext>
            </a:extLst>
          </p:cNvPr>
          <p:cNvSpPr/>
          <p:nvPr/>
        </p:nvSpPr>
        <p:spPr>
          <a:xfrm>
            <a:off x="37719" y="4956464"/>
            <a:ext cx="2951018" cy="16682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5AD0-E45B-1B47-BDC8-C6510C26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Equivalences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AA40-32A9-5846-8D26-D81DF37A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Note that p, q, and r can be </a:t>
            </a:r>
            <a:r>
              <a:rPr lang="en-US" sz="2800" b="1" dirty="0"/>
              <a:t>any </a:t>
            </a:r>
            <a:r>
              <a:rPr lang="en-US" sz="2800" dirty="0"/>
              <a:t>propositions</a:t>
            </a:r>
            <a:br>
              <a:rPr lang="en-US" sz="2800" dirty="0"/>
            </a:br>
            <a:r>
              <a:rPr lang="en-US" sz="2800" dirty="0"/>
              <a:t>(not just atomic propositions)</a:t>
            </a:r>
          </a:p>
          <a:p>
            <a:pPr lvl="1"/>
            <a:endParaRPr lang="en-US" dirty="0"/>
          </a:p>
          <a:p>
            <a:r>
              <a:rPr lang="en-US" sz="2800" dirty="0"/>
              <a:t>Ex:  (</a:t>
            </a:r>
            <a:r>
              <a:rPr lang="en-US" sz="2800" i="1" dirty="0"/>
              <a:t>r </a:t>
            </a:r>
            <a:r>
              <a:rPr lang="en-US" sz="2800" dirty="0">
                <a:latin typeface="Symbol" charset="0"/>
                <a:sym typeface="Symbol" charset="0"/>
              </a:rPr>
              <a:t>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  <a:r>
              <a:rPr lang="en-US" sz="2800" b="1" dirty="0">
                <a:latin typeface="Symbol"/>
                <a:sym typeface="Symbol"/>
              </a:rPr>
              <a:t>  (</a:t>
            </a:r>
            <a:r>
              <a:rPr lang="en-US" sz="2800" dirty="0">
                <a:latin typeface="Symbol" charset="0"/>
                <a:sym typeface="Symbol" charset="0"/>
              </a:rPr>
              <a:t></a:t>
            </a:r>
            <a:r>
              <a:rPr lang="en-US" sz="2800" i="1" dirty="0"/>
              <a:t>t</a:t>
            </a:r>
            <a:r>
              <a:rPr lang="en-US" sz="2800" dirty="0"/>
              <a:t>)</a:t>
            </a:r>
            <a:r>
              <a:rPr lang="en-US" sz="2800" b="1" dirty="0">
                <a:latin typeface="Symbol"/>
                <a:sym typeface="Symbol"/>
              </a:rPr>
              <a:t> </a:t>
            </a:r>
            <a:r>
              <a:rPr lang="en-US" sz="2800" dirty="0">
                <a:latin typeface="Symbol" charset="0"/>
                <a:sym typeface="Symbol" charset="0"/>
              </a:rPr>
              <a:t> </a:t>
            </a:r>
            <a:r>
              <a:rPr lang="en-US" sz="2800" dirty="0"/>
              <a:t>(</a:t>
            </a:r>
            <a:r>
              <a:rPr lang="en-US" sz="2800" dirty="0">
                <a:latin typeface="Symbol" charset="0"/>
                <a:sym typeface="Symbol" charset="0"/>
              </a:rPr>
              <a:t></a:t>
            </a:r>
            <a:r>
              <a:rPr lang="en-US" sz="2800" i="1" dirty="0"/>
              <a:t>t</a:t>
            </a:r>
            <a:r>
              <a:rPr lang="en-US" sz="2800" dirty="0"/>
              <a:t>)</a:t>
            </a:r>
            <a:r>
              <a:rPr lang="en-US" sz="2800" dirty="0">
                <a:latin typeface="Symbol" charset="0"/>
                <a:sym typeface="Symbol" charset="0"/>
              </a:rPr>
              <a:t> </a:t>
            </a:r>
            <a:r>
              <a:rPr lang="en-US" sz="2800" b="1" dirty="0">
                <a:latin typeface="Symbol"/>
                <a:sym typeface="Symbol"/>
              </a:rPr>
              <a:t> 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>
                <a:latin typeface="Symbol" charset="0"/>
                <a:sym typeface="Symbol" charset="0"/>
              </a:rPr>
              <a:t>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apply commutativity: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b="1" dirty="0">
                <a:latin typeface="Symbol"/>
                <a:sym typeface="Symbol"/>
              </a:rPr>
              <a:t>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latin typeface="Symbol" charset="0"/>
                <a:sym typeface="Symbol" charset="0"/>
              </a:rPr>
              <a:t>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b="1" dirty="0">
                <a:latin typeface="Symbol"/>
                <a:sym typeface="Symbol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i="1" dirty="0"/>
              <a:t>p</a:t>
            </a:r>
            <a:r>
              <a:rPr lang="en-US" sz="2400" dirty="0"/>
              <a:t> := </a:t>
            </a:r>
            <a:r>
              <a:rPr lang="en-US" sz="2400" i="1" dirty="0"/>
              <a:t>r </a:t>
            </a:r>
            <a:r>
              <a:rPr lang="en-US" sz="2400" dirty="0">
                <a:latin typeface="Symbol" charset="0"/>
                <a:sym typeface="Symbol" charset="0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i="1" dirty="0"/>
              <a:t>q</a:t>
            </a:r>
            <a:r>
              <a:rPr lang="en-US" sz="2400" dirty="0"/>
              <a:t> := </a:t>
            </a:r>
            <a:r>
              <a:rPr lang="en-US" sz="2400" dirty="0">
                <a:latin typeface="Symbol" charset="0"/>
                <a:sym typeface="Symbol" charset="0"/>
              </a:rPr>
              <a:t></a:t>
            </a:r>
            <a:r>
              <a:rPr lang="en-US" sz="2400" i="1" dirty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60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easy equivalence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45014" y="3575566"/>
          <a:ext cx="2078919" cy="146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6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i="1" dirty="0"/>
                        <a:t>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 p</a:t>
                      </a:r>
                    </a:p>
                  </a:txBody>
                  <a:tcPr marL="91457" marR="9145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L="91457" marR="91457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57" marR="91457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46250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Double 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08318" y="2028387"/>
                <a:ext cx="2135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latin typeface="Cambria Math" charset="0"/>
                        </a:rPr>
                        <m:t>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800" b="1" i="1" dirty="0" smtClean="0">
                          <a:latin typeface="Cambria Math" charset="0"/>
                        </a:rPr>
                        <m:t> 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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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18" y="2028387"/>
                <a:ext cx="213539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6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 and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499764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When do two logic formulas mean the same thing?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logical properties can we infer from other ones? </a:t>
            </a:r>
          </a:p>
        </p:txBody>
      </p:sp>
    </p:spTree>
    <p:extLst>
      <p:ext uri="{BB962C8B-B14F-4D97-AF65-F5344CB8AC3E}">
        <p14:creationId xmlns:p14="http://schemas.microsoft.com/office/powerpoint/2010/main" val="4042831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of reasoning and logic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19546" y="123651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C00000"/>
                </a:solidFill>
                <a:latin typeface="Franklin Gothic Medium" pitchFamily="34" charset="0"/>
              </a:rPr>
              <a:t>Working with logical formulas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Simplification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Testing for equivalence</a:t>
            </a:r>
          </a:p>
          <a:p>
            <a:pPr lvl="1"/>
            <a:endParaRPr lang="en-US" sz="2600" dirty="0">
              <a:latin typeface="Franklin Gothic Medium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Franklin Gothic Medium" pitchFamily="34" charset="0"/>
              </a:rPr>
              <a:t>Applications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Query optimization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Search optimization and caching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Artificial Intelligence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Program verification</a:t>
            </a:r>
          </a:p>
        </p:txBody>
      </p:sp>
    </p:spTree>
    <p:extLst>
      <p:ext uri="{BB962C8B-B14F-4D97-AF65-F5344CB8AC3E}">
        <p14:creationId xmlns:p14="http://schemas.microsoft.com/office/powerpoint/2010/main" val="1037092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Equivalence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0327" y="1226128"/>
            <a:ext cx="8229600" cy="938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Given two propositions, can we write an algorithm to determine if they </a:t>
            </a:r>
            <a:r>
              <a:rPr lang="en-US" sz="2800">
                <a:latin typeface="Franklin Gothic Medium" pitchFamily="34" charset="0"/>
              </a:rPr>
              <a:t>are equivalent?</a:t>
            </a: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958322"/>
            <a:ext cx="8229600" cy="5442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What is the runtime of our algorithm?</a:t>
            </a:r>
          </a:p>
        </p:txBody>
      </p:sp>
    </p:spTree>
    <p:extLst>
      <p:ext uri="{BB962C8B-B14F-4D97-AF65-F5344CB8AC3E}">
        <p14:creationId xmlns:p14="http://schemas.microsoft.com/office/powerpoint/2010/main" val="26583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Equivalence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0327" y="1226128"/>
            <a:ext cx="8229600" cy="938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Given two propositions, can we write an algorithm to determine if they </a:t>
            </a:r>
            <a:r>
              <a:rPr lang="en-US" sz="2800">
                <a:latin typeface="Franklin Gothic Medium" pitchFamily="34" charset="0"/>
              </a:rPr>
              <a:t>are equivalent?</a:t>
            </a: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059" y="2352979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Yes!  Generate the truth tables for both propositions and check if they are the same for every entry.</a:t>
            </a:r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958322"/>
            <a:ext cx="8229600" cy="5442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What is the runtime of our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7186" y="4692123"/>
                <a:ext cx="7135881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Every atomic proposition has two possibilities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(T, F)</a:t>
                </a:r>
                <a:r>
                  <a: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rPr>
                  <a:t>.  </a:t>
                </a:r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atomic propositions,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rows in the truth table.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86" y="4692123"/>
                <a:ext cx="7135881" cy="734240"/>
              </a:xfrm>
              <a:prstGeom prst="rect">
                <a:avLst/>
              </a:prstGeom>
              <a:blipFill rotWithShape="0">
                <a:blip r:embed="rId4"/>
                <a:stretch>
                  <a:fillRect l="-854" t="-5000" r="-1110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423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Logical Proofs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equivalent to B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  sub-expressions to convert A to B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a tautology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sub-expressions to convert A to </a:t>
            </a:r>
            <a:r>
              <a:rPr lang="en-US" b="1" dirty="0">
                <a:latin typeface="Franklin Gothic Medium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999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Last class: 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660316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it’s raining, then I have my umbrella”</a:t>
            </a:r>
          </a:p>
          <a:p>
            <a:pPr marL="0" indent="0" algn="ctr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In English, we can also write</a:t>
            </a:r>
          </a:p>
          <a:p>
            <a:pPr marL="0" indent="0">
              <a:buNone/>
            </a:pPr>
            <a:r>
              <a:rPr lang="en-US" sz="2600" i="1" dirty="0"/>
              <a:t>“I have my umbrella if it is raining”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6445489"/>
              </p:ext>
            </p:extLst>
          </p:nvPr>
        </p:nvGraphicFramePr>
        <p:xfrm>
          <a:off x="2667000" y="2282535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99006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Logical Proofs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equivalent to B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  sub-expressions to convert A to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891" y="3703899"/>
            <a:ext cx="6490241" cy="2618072"/>
            <a:chOff x="581891" y="3703899"/>
            <a:chExt cx="6490241" cy="261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Example: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Let A be</a:t>
                  </a:r>
                  <a:r>
                    <a:rPr lang="en-US" sz="2400" b="0" dirty="0">
                      <a:latin typeface="Franklin Gothic Medium"/>
                      <a:cs typeface="Franklin Gothic Medium"/>
                    </a:rPr>
                    <a:t>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”, and B be “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”.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Our general proof looks like: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8" t="-3571" b="-11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(                       )</a:t>
                  </a:r>
                  <a:endParaRPr lang="en-US" sz="2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r>
                    <a:rPr lang="en-US" sz="2400" i="1" dirty="0">
                      <a:latin typeface="Cambria Math" charset="0"/>
                      <a:ea typeface="Cambria Math" charset="0"/>
                      <a:cs typeface="Cambria Math" charset="0"/>
                    </a:rPr>
                    <a:t>			 </a:t>
                  </a:r>
                  <a:r>
                    <a:rPr lang="en-US" i="1" dirty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62" t="-3553" r="-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710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Logical Proofs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891" y="3703899"/>
            <a:ext cx="6490241" cy="2618072"/>
            <a:chOff x="581891" y="3703899"/>
            <a:chExt cx="6490241" cy="261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Example: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Let A be</a:t>
                  </a:r>
                  <a:r>
                    <a:rPr lang="en-US" sz="2400" b="0" dirty="0">
                      <a:latin typeface="Franklin Gothic Medium"/>
                      <a:cs typeface="Franklin Gothic Medium"/>
                    </a:rPr>
                    <a:t>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”, and B be “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”.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Our general proof looks like: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08" t="-3571" b="-11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(                       )</a:t>
                  </a:r>
                  <a:endParaRPr lang="en-US" sz="2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r>
                    <a:rPr lang="en-US" sz="2400" i="1" dirty="0">
                      <a:latin typeface="Cambria Math" charset="0"/>
                      <a:ea typeface="Cambria Math" charset="0"/>
                      <a:cs typeface="Cambria Math" charset="0"/>
                    </a:rPr>
                    <a:t>			 </a:t>
                  </a:r>
                  <a:r>
                    <a:rPr lang="en-US" i="1" dirty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2" t="-3553" r="-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172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”, and B be “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cs typeface="Franklin Gothic Medium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7642" y="5121642"/>
                <a:ext cx="39534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∧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i="1">
                        <a:latin typeface="Cambria Math" charset="0"/>
                        <a:cs typeface="Franklin Gothic Medium"/>
                      </a:rPr>
                      <m:t>𝑝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3953456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62" t="-3553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462" y="5100444"/>
                <a:ext cx="86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62" y="5100444"/>
                <a:ext cx="86810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43205" y="5156367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205" y="5556477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24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a tautology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Franklin Gothic Medium" pitchFamily="34" charset="0"/>
              </a:rPr>
              <a:t>Apply a series of logical equivalences to         sub-expressions to convert A to </a:t>
            </a:r>
            <a:r>
              <a:rPr lang="en-US" b="1" dirty="0">
                <a:solidFill>
                  <a:prstClr val="black"/>
                </a:solidFill>
                <a:latin typeface="Franklin Gothic Medium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78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029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r>
                  <a:rPr lang="en-US" sz="24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2082" y="5094812"/>
                <a:ext cx="111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¬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82" y="5094812"/>
                <a:ext cx="11111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33107" y="5145421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3107" y="5786724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8496" y="5497504"/>
                <a:ext cx="9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∨¬</m:t>
                      </m:r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96" y="5497504"/>
                <a:ext cx="974754" cy="369332"/>
              </a:xfrm>
              <a:prstGeom prst="rect">
                <a:avLst/>
              </a:prstGeom>
              <a:blipFill>
                <a:blip r:embed="rId10"/>
                <a:stretch>
                  <a:fillRect l="-6875" r="-6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33107" y="5482115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</p:spTree>
    <p:extLst>
      <p:ext uri="{BB962C8B-B14F-4D97-AF65-F5344CB8AC3E}">
        <p14:creationId xmlns:p14="http://schemas.microsoft.com/office/powerpoint/2010/main" val="769671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these propositions are equivalent: Option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323784" y="3943928"/>
              <a:ext cx="6896581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39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39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2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66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6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0305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>
                                        <a:latin typeface="Cambria Math" charset="0"/>
                                      </a:rPr>
                                      <m:t>→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>
                                        <a:latin typeface="Cambria Math" charset="0"/>
                                      </a:rPr>
                                      <m:t>→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⟷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436699"/>
                  </p:ext>
                </p:extLst>
              </p:nvPr>
            </p:nvGraphicFramePr>
            <p:xfrm>
              <a:off x="1323784" y="3943928"/>
              <a:ext cx="6896581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39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39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2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66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6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0305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1818" r="-170000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1818" r="-160000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553" t="-1818" r="-563158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742" t="-1818" r="-267382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810" t="-1818" r="-196667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669" t="-1818" r="-487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85999" y="1944801"/>
                <a:ext cx="519545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∧(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1944801"/>
                <a:ext cx="5195455" cy="1323439"/>
              </a:xfrm>
              <a:prstGeom prst="rect">
                <a:avLst/>
              </a:prstGeom>
              <a:blipFill>
                <a:blip r:embed="rId4"/>
                <a:stretch>
                  <a:fillRect l="-2347" t="-4147" b="-1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99886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884767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these propositions are equivalent: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6385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  <a:blipFill>
                <a:blip r:embed="rId3"/>
                <a:stretch>
                  <a:fillRect l="-315"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4173082"/>
            <a:ext cx="4512578" cy="268491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54789" y="4317567"/>
            <a:ext cx="1887411" cy="2496498"/>
            <a:chOff x="5453189" y="1098694"/>
            <a:chExt cx="1887411" cy="24964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0" y="408071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77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these propositions are equivalent: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6385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∧(¬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∧¬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:r>
                  <a:rPr lang="en-US" sz="2400" dirty="0">
                    <a:latin typeface="Franklin Gothic Medium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∨</m:t>
                    </m:r>
                    <m:r>
                      <a:rPr lang="en-US" sz="2400" i="1" dirty="0">
                        <a:latin typeface="Cambria Math" charset="0"/>
                      </a:rPr>
                      <m:t>(</m:t>
                    </m:r>
                    <m:r>
                      <a:rPr lang="en-US" sz="2400" i="1" dirty="0">
                        <a:latin typeface="Cambria Math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F</a:t>
                </a:r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  <a:blipFill>
                <a:blip r:embed="rId3"/>
                <a:stretch>
                  <a:fillRect l="-315"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87889" y="185244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7889" y="221901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Distributive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7888" y="26191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7888" y="301923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7887" y="338580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08071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4173082"/>
            <a:ext cx="4512578" cy="268491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554789" y="4317567"/>
            <a:ext cx="1887411" cy="2496498"/>
            <a:chOff x="5453189" y="1098694"/>
            <a:chExt cx="1887411" cy="24964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6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1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315132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0" t="-3704" r="-1227273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04" r="-1091176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951" t="-3704" r="-3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951" t="-3704" r="-2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11" t="-3704" r="-966" b="-3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2222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402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Last class:  Truth Table for Vaccine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∧</m:t>
                                        </m:r>
                                        <m:r>
                                          <a:rPr lang="en-US" sz="15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>
                              <a:latin typeface="Calibri" panose="020F0502020204030204" pitchFamily="34" charset="0"/>
                              <a:ea typeface="Cambria Math" charset="0"/>
                              <a:cs typeface="Cambria Math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5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490300955"/>
                  </p:ext>
                </p:extLst>
              </p:nvPr>
            </p:nvGraphicFramePr>
            <p:xfrm>
              <a:off x="235205" y="1470308"/>
              <a:ext cx="8673588" cy="48046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44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9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13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2735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9336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780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1" t="-1053" r="-2696078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53" r="-2544231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2245" t="-1053" r="-260000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8182" t="-1053" r="-2216364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6226" t="-1053" r="-1050000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9752" t="-1053" r="-359917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96429" t="-1053" r="-677679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3184" t="-1053" r="-324022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88532" t="-1053" r="-166055" b="-7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5833" t="-1053" r="-556" b="-7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</a:rPr>
                            <a:t>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/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𝒓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𝒑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eirut" charset="0"/>
                        <a:cs typeface="Beirut" charset="0"/>
                      </a:rPr>
                      <m:t>𝒒</m:t>
                    </m:r>
                  </m:oMath>
                </a14:m>
                <a:r>
                  <a:rPr lang="en-US" sz="1800" dirty="0">
                    <a:latin typeface="Franklin Gothic Medium"/>
                    <a:cs typeface="Franklin Gothic Medium"/>
                  </a:rPr>
                  <a:t>))</a:t>
                </a:r>
                <a:r>
                  <a:rPr lang="en-US" sz="1800" b="1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D9E55-8150-4FB1-AA0D-BF18F04D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80" y="98344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212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1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445516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0" t="-3704" r="-1227273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04" r="-1091176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951" t="-3704" r="-3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951" t="-3704" r="-2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11" t="-3704" r="-966" b="-3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2222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30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 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			</m:t>
                    </m:r>
                    <m:r>
                      <a:rPr lang="en-US" sz="2400" i="1" smtClean="0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9" y="98936"/>
            <a:ext cx="1930512" cy="232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71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∨(¬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45089" y="2530107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5089" y="2920464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De Morgan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5088" y="334336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089" y="37314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5089" y="411948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45089" y="451959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5089" y="4919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 (twice)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5087" y="5333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 (twice)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5089" y="5721759"/>
            <a:ext cx="273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Domination/Identity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9" y="98936"/>
            <a:ext cx="1930512" cy="232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176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 of Equivalence/Tautology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 smaller than truth tables when there are only a few propositional variables...</a:t>
            </a:r>
          </a:p>
          <a:p>
            <a:endParaRPr lang="en-US" sz="2800" dirty="0"/>
          </a:p>
          <a:p>
            <a:r>
              <a:rPr lang="en-US" sz="2800" dirty="0"/>
              <a:t>...but usually </a:t>
            </a:r>
            <a:r>
              <a:rPr lang="en-US" sz="2800" b="1" i="1" dirty="0"/>
              <a:t>much shorter</a:t>
            </a:r>
            <a:r>
              <a:rPr lang="en-US" sz="2800" dirty="0"/>
              <a:t> than truth table proofs when there are many propositional variables</a:t>
            </a:r>
          </a:p>
          <a:p>
            <a:endParaRPr lang="en-US" sz="2800" dirty="0"/>
          </a:p>
          <a:p>
            <a:r>
              <a:rPr lang="en-US" sz="2800" dirty="0"/>
              <a:t>A big advantage will be that we can extend them to a more in-depth understanding of logic for which truth tables don’t apply.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06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Last class:  Biconditional: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2673" y="1267690"/>
            <a:ext cx="8229600" cy="4525963"/>
          </a:xfrm>
        </p:spPr>
        <p:txBody>
          <a:bodyPr/>
          <a:lstStyle/>
          <a:p>
            <a:r>
              <a:rPr lang="en-US" sz="2800" i="1" dirty="0"/>
              <a:t>p </a:t>
            </a:r>
            <a:r>
              <a:rPr lang="en-US" sz="2800" dirty="0"/>
              <a:t>if and only if </a:t>
            </a:r>
            <a:r>
              <a:rPr lang="en-US" sz="2800" i="1" dirty="0"/>
              <a:t>q		(p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q)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is true exactly when </a:t>
            </a:r>
            <a:r>
              <a:rPr lang="en-US" sz="2800" i="1" dirty="0"/>
              <a:t>q is true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implies </a:t>
            </a:r>
            <a:r>
              <a:rPr lang="en-US" sz="2800" i="1" dirty="0"/>
              <a:t>q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implies </a:t>
            </a:r>
            <a:r>
              <a:rPr lang="en-US" sz="2800" i="1" dirty="0"/>
              <a:t>p</a:t>
            </a:r>
          </a:p>
          <a:p>
            <a:r>
              <a:rPr lang="en-US" sz="2800" i="1" dirty="0"/>
              <a:t>p </a:t>
            </a:r>
            <a:r>
              <a:rPr lang="en-US" sz="2800" dirty="0"/>
              <a:t>is necessary and sufficient for </a:t>
            </a:r>
            <a:r>
              <a:rPr lang="en-US" sz="2800" i="1" dirty="0"/>
              <a:t>q</a:t>
            </a:r>
          </a:p>
          <a:p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6ACB9B1-214A-DE4C-9768-E4FDA958BA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691440" y="3727847"/>
              <a:ext cx="7849887" cy="1956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5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9461">
                      <a:extLst>
                        <a:ext uri="{9D8B030D-6E8A-4147-A177-3AD203B41FA5}">
                          <a16:colId xmlns:a16="http://schemas.microsoft.com/office/drawing/2014/main" val="639914647"/>
                        </a:ext>
                      </a:extLst>
                    </a:gridCol>
                    <a:gridCol w="1168860">
                      <a:extLst>
                        <a:ext uri="{9D8B030D-6E8A-4147-A177-3AD203B41FA5}">
                          <a16:colId xmlns:a16="http://schemas.microsoft.com/office/drawing/2014/main" val="1323734890"/>
                        </a:ext>
                      </a:extLst>
                    </a:gridCol>
                    <a:gridCol w="2390255">
                      <a:extLst>
                        <a:ext uri="{9D8B030D-6E8A-4147-A177-3AD203B41FA5}">
                          <a16:colId xmlns:a16="http://schemas.microsoft.com/office/drawing/2014/main" val="1646773634"/>
                        </a:ext>
                      </a:extLst>
                    </a:gridCol>
                  </a:tblGrid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:r>
                            <a:rPr lang="en-US" sz="2400" i="0" baseline="0" dirty="0">
                              <a:latin typeface="Cambria Math"/>
                              <a:cs typeface="Cambria Math"/>
                              <a:sym typeface="Symbol"/>
                            </a:rPr>
                            <a:t>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>
                              <a:latin typeface="Cambria Math"/>
                              <a:cs typeface="Cambria Math"/>
                            </a:rPr>
                            <a:t>(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  <a:r>
                            <a:rPr lang="en-US" sz="2400" i="0" dirty="0">
                              <a:latin typeface="Cambria Math"/>
                              <a:cs typeface="Cambria Math"/>
                            </a:rPr>
                            <a:t>) </a:t>
                          </a:r>
                          <a:r>
                            <a:rPr lang="en-US" sz="2400" b="1" i="0" baseline="0" dirty="0">
                              <a:latin typeface="Symbol"/>
                              <a:sym typeface="Symbol"/>
                            </a:rPr>
                            <a:t> (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  <a:r>
                            <a:rPr lang="en-US" sz="2400" b="1" i="0" baseline="0" dirty="0">
                              <a:latin typeface="Symbol"/>
                              <a:sym typeface="Symbol"/>
                            </a:rPr>
                            <a:t>)</a:t>
                          </a:r>
                          <a:endParaRPr lang="en-US" sz="2400" i="1" dirty="0">
                            <a:latin typeface="Cambria Math"/>
                            <a:cs typeface="Cambria Math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6ACB9B1-214A-DE4C-9768-E4FDA958BA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5"/>
                </p:custDataLst>
              </p:nvPr>
            </p:nvGraphicFramePr>
            <p:xfrm>
              <a:off x="691440" y="3727847"/>
              <a:ext cx="7849887" cy="1956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5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9461">
                      <a:extLst>
                        <a:ext uri="{9D8B030D-6E8A-4147-A177-3AD203B41FA5}">
                          <a16:colId xmlns:a16="http://schemas.microsoft.com/office/drawing/2014/main" val="639914647"/>
                        </a:ext>
                      </a:extLst>
                    </a:gridCol>
                    <a:gridCol w="1168860">
                      <a:extLst>
                        <a:ext uri="{9D8B030D-6E8A-4147-A177-3AD203B41FA5}">
                          <a16:colId xmlns:a16="http://schemas.microsoft.com/office/drawing/2014/main" val="1323734890"/>
                        </a:ext>
                      </a:extLst>
                    </a:gridCol>
                    <a:gridCol w="2390255">
                      <a:extLst>
                        <a:ext uri="{9D8B030D-6E8A-4147-A177-3AD203B41FA5}">
                          <a16:colId xmlns:a16="http://schemas.microsoft.com/office/drawing/2014/main" val="16467736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p </a:t>
                          </a:r>
                          <a:r>
                            <a:rPr lang="en-US" sz="2400" i="0" baseline="0" dirty="0">
                              <a:latin typeface="Cambria Math"/>
                              <a:cs typeface="Cambria Math"/>
                              <a:sym typeface="Symbol"/>
                            </a:rPr>
                            <a:t></a:t>
                          </a:r>
                          <a:r>
                            <a:rPr lang="en-US" sz="2400" i="1" dirty="0">
                              <a:latin typeface="Cambria Math"/>
                              <a:cs typeface="Cambria Math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9570" t="-9333" r="-315054" b="-3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67708" t="-9333" r="-205208" b="-3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9082" t="-9333" r="-510" b="-34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4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libri" panose="020F050202020403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03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q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06247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q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12683"/>
              </p:ext>
            </p:extLst>
          </p:nvPr>
        </p:nvGraphicFramePr>
        <p:xfrm>
          <a:off x="3550181" y="4744778"/>
          <a:ext cx="5514306" cy="184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</a:t>
                      </a:r>
                      <a:r>
                        <a:rPr lang="en-US" baseline="0" dirty="0"/>
                        <a:t> By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 By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94460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q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37845"/>
              </p:ext>
            </p:extLst>
          </p:nvPr>
        </p:nvGraphicFramePr>
        <p:xfrm>
          <a:off x="3549087" y="4716091"/>
          <a:ext cx="5514306" cy="1875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</a:t>
                      </a:r>
                      <a:r>
                        <a:rPr lang="en-US" baseline="0" dirty="0"/>
                        <a:t> By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4,8,12,...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 By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2,6,10,...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1,3,5,...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96780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467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11049</TotalTime>
  <Words>3408</Words>
  <Application>Microsoft Office PowerPoint</Application>
  <PresentationFormat>On-screen Show (4:3)</PresentationFormat>
  <Paragraphs>888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Franklin Gothic Medium</vt:lpstr>
      <vt:lpstr>Symbol</vt:lpstr>
      <vt:lpstr>Office Theme</vt:lpstr>
      <vt:lpstr>CSE 311: Foundations of Computing</vt:lpstr>
      <vt:lpstr>Last class: Atomic Propositions</vt:lpstr>
      <vt:lpstr>Last class: Some Connectives &amp; Truth Tables</vt:lpstr>
      <vt:lpstr>Last class: Implication</vt:lpstr>
      <vt:lpstr>Last class:  Truth Table for Vaccine Sentence</vt:lpstr>
      <vt:lpstr>Last class:  Biconditional:  p↔q</vt:lpstr>
      <vt:lpstr>Converse, Contrapositive</vt:lpstr>
      <vt:lpstr>Converse, Contrapositive</vt:lpstr>
      <vt:lpstr>Converse, Contrapositive</vt:lpstr>
      <vt:lpstr>Converse, Contrapositive</vt:lpstr>
      <vt:lpstr>Converse, Contrapositive</vt:lpstr>
      <vt:lpstr>Converse, Contrapositive</vt:lpstr>
      <vt:lpstr>Tautologies!</vt:lpstr>
      <vt:lpstr>Tautologies!</vt:lpstr>
      <vt:lpstr>Logical Equivalence</vt:lpstr>
      <vt:lpstr>Logical Equivalence</vt:lpstr>
      <vt:lpstr>Logical Equivalence</vt:lpstr>
      <vt:lpstr>A  B  vs.  A  B</vt:lpstr>
      <vt:lpstr>Logical Equivalence A  B</vt:lpstr>
      <vt:lpstr>De Morgan’s Laws</vt:lpstr>
      <vt:lpstr>De Morgan’s Laws</vt:lpstr>
      <vt:lpstr>De Morgan’s Laws</vt:lpstr>
      <vt:lpstr>De Morgan’s Laws</vt:lpstr>
      <vt:lpstr>Law of Implication</vt:lpstr>
      <vt:lpstr>Law of Implication</vt:lpstr>
      <vt:lpstr>Some Familiar Properties of Arithmetic</vt:lpstr>
      <vt:lpstr>Important Equivalences</vt:lpstr>
      <vt:lpstr>Some Familiar Properties of Arithmetic</vt:lpstr>
      <vt:lpstr>Important Equivalences</vt:lpstr>
      <vt:lpstr>Some Familiar Properties of Arithmetic</vt:lpstr>
      <vt:lpstr>Important Equivalences</vt:lpstr>
      <vt:lpstr>Important Equivalences</vt:lpstr>
      <vt:lpstr>Using Equivalences</vt:lpstr>
      <vt:lpstr>One more easy equivalence</vt:lpstr>
      <vt:lpstr>Understanding logic and circuits</vt:lpstr>
      <vt:lpstr>Basic rules of reasoning and logic</vt:lpstr>
      <vt:lpstr>Computing Equivalence</vt:lpstr>
      <vt:lpstr>Computing Equivalence</vt:lpstr>
      <vt:lpstr>Another approach: Logical Proofs</vt:lpstr>
      <vt:lpstr>Another approach: Logical Proofs</vt:lpstr>
      <vt:lpstr>Another approach: Logical Proofs</vt:lpstr>
      <vt:lpstr>Logical Proofs</vt:lpstr>
      <vt:lpstr>Logical Proofs</vt:lpstr>
      <vt:lpstr>Logical Proofs</vt:lpstr>
      <vt:lpstr>Logical Proofs</vt:lpstr>
      <vt:lpstr>Prove these propositions are equivalent: Option 1</vt:lpstr>
      <vt:lpstr>Prove these propositions are equivalent: Option 2</vt:lpstr>
      <vt:lpstr>Prove these propositions are equivalent: Option 2</vt:lpstr>
      <vt:lpstr>Prove this is a Tautology: Option 1</vt:lpstr>
      <vt:lpstr>Prove this is a Tautology: Option 1</vt:lpstr>
      <vt:lpstr>Prove this is a Tautology: Option 2</vt:lpstr>
      <vt:lpstr>Prove this is a Tautology: Option 2</vt:lpstr>
      <vt:lpstr>Logical Proofs of Equivalence/Tautology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subject/>
  <dc:creator>Paul Beame</dc:creator>
  <cp:keywords/>
  <dc:description/>
  <cp:lastModifiedBy>beame</cp:lastModifiedBy>
  <cp:revision>316</cp:revision>
  <cp:lastPrinted>2021-09-30T22:35:14Z</cp:lastPrinted>
  <dcterms:created xsi:type="dcterms:W3CDTF">2013-01-07T07:20:47Z</dcterms:created>
  <dcterms:modified xsi:type="dcterms:W3CDTF">2023-02-27T19:41:36Z</dcterms:modified>
  <cp:category/>
</cp:coreProperties>
</file>